
<file path=[Content_Types].xml><?xml version="1.0" encoding="utf-8"?>
<Types xmlns="http://schemas.openxmlformats.org/package/2006/content-types">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88" r:id="rId3"/>
    <p:sldId id="293" r:id="rId4"/>
    <p:sldId id="294" r:id="rId5"/>
    <p:sldId id="297" r:id="rId6"/>
    <p:sldId id="286" r:id="rId7"/>
    <p:sldId id="258" r:id="rId8"/>
    <p:sldId id="259" r:id="rId9"/>
    <p:sldId id="260" r:id="rId10"/>
    <p:sldId id="283" r:id="rId11"/>
    <p:sldId id="261" r:id="rId12"/>
    <p:sldId id="263" r:id="rId13"/>
    <p:sldId id="262" r:id="rId14"/>
    <p:sldId id="287" r:id="rId15"/>
    <p:sldId id="264" r:id="rId16"/>
    <p:sldId id="265" r:id="rId17"/>
    <p:sldId id="290" r:id="rId18"/>
    <p:sldId id="289" r:id="rId19"/>
    <p:sldId id="266" r:id="rId20"/>
    <p:sldId id="267" r:id="rId21"/>
    <p:sldId id="268" r:id="rId22"/>
    <p:sldId id="269" r:id="rId23"/>
    <p:sldId id="270" r:id="rId24"/>
    <p:sldId id="285" r:id="rId25"/>
    <p:sldId id="271" r:id="rId26"/>
    <p:sldId id="272" r:id="rId27"/>
    <p:sldId id="284" r:id="rId28"/>
    <p:sldId id="273" r:id="rId29"/>
    <p:sldId id="274" r:id="rId30"/>
    <p:sldId id="277" r:id="rId31"/>
    <p:sldId id="291" r:id="rId32"/>
    <p:sldId id="295" r:id="rId33"/>
    <p:sldId id="278" r:id="rId34"/>
    <p:sldId id="296" r:id="rId35"/>
    <p:sldId id="279" r:id="rId36"/>
    <p:sldId id="275" r:id="rId37"/>
    <p:sldId id="276" r:id="rId38"/>
    <p:sldId id="280" r:id="rId39"/>
    <p:sldId id="281" r:id="rId40"/>
    <p:sldId id="292" r:id="rId41"/>
  </p:sldIdLst>
  <p:sldSz cx="12192000" cy="6858000"/>
  <p:notesSz cx="12192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8DC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0914" autoAdjust="0"/>
    <p:restoredTop sz="94660"/>
  </p:normalViewPr>
  <p:slideViewPr>
    <p:cSldViewPr>
      <p:cViewPr varScale="1">
        <p:scale>
          <a:sx n="70" d="100"/>
          <a:sy n="70" d="100"/>
        </p:scale>
        <p:origin x="68" y="1816"/>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slide" Target="slides/slide4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3401949" y="77469"/>
            <a:ext cx="5388101" cy="635000"/>
          </a:xfrm>
          <a:prstGeom prst="rect">
            <a:avLst/>
          </a:prstGeom>
        </p:spPr>
        <p:txBody>
          <a:bodyPr wrap="square" lIns="0" tIns="0" rIns="0" bIns="0">
            <a:spAutoFit/>
          </a:bodyPr>
          <a:lstStyle>
            <a:lvl1pPr>
              <a:defRPr sz="4000" b="1" i="0">
                <a:solidFill>
                  <a:schemeClr val="tx1"/>
                </a:solidFill>
                <a:latin typeface="DejaVu Sans"/>
                <a:cs typeface="DejaVu Sans"/>
              </a:defRPr>
            </a:lvl1pPr>
          </a:lstStyle>
          <a:p>
            <a:endParaRPr/>
          </a:p>
        </p:txBody>
      </p:sp>
      <p:sp>
        <p:nvSpPr>
          <p:cNvPr id="3" name="Holder 3"/>
          <p:cNvSpPr>
            <a:spLocks noGrp="1"/>
          </p:cNvSpPr>
          <p:nvPr>
            <p:ph type="subTitle" idx="4"/>
          </p:nvPr>
        </p:nvSpPr>
        <p:spPr>
          <a:xfrm>
            <a:off x="719429" y="5308193"/>
            <a:ext cx="10753140" cy="1365250"/>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7/5/2023</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600" b="1" i="0">
                <a:solidFill>
                  <a:schemeClr val="tx1"/>
                </a:solidFill>
                <a:latin typeface="DejaVu Sans"/>
                <a:cs typeface="DejaVu Sans"/>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7/5/2023</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600" b="1" i="0">
                <a:solidFill>
                  <a:schemeClr val="tx1"/>
                </a:solidFill>
                <a:latin typeface="DejaVu Sans"/>
                <a:cs typeface="DejaVu Sans"/>
              </a:defRPr>
            </a:lvl1pPr>
          </a:lstStyle>
          <a:p>
            <a:endParaRPr/>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7/5/2023</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0"/>
            <a:ext cx="12192000" cy="1295400"/>
          </a:xfrm>
          <a:custGeom>
            <a:avLst/>
            <a:gdLst/>
            <a:ahLst/>
            <a:cxnLst/>
            <a:rect l="l" t="t" r="r" b="b"/>
            <a:pathLst>
              <a:path w="12192000" h="1295400">
                <a:moveTo>
                  <a:pt x="12192000" y="0"/>
                </a:moveTo>
                <a:lnTo>
                  <a:pt x="0" y="0"/>
                </a:lnTo>
                <a:lnTo>
                  <a:pt x="0" y="1295400"/>
                </a:lnTo>
                <a:lnTo>
                  <a:pt x="12192000" y="1295400"/>
                </a:lnTo>
                <a:lnTo>
                  <a:pt x="12192000" y="0"/>
                </a:lnTo>
                <a:close/>
              </a:path>
            </a:pathLst>
          </a:custGeom>
          <a:solidFill>
            <a:srgbClr val="000000"/>
          </a:solidFill>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3600" b="1" i="0">
                <a:solidFill>
                  <a:schemeClr val="tx1"/>
                </a:solidFill>
                <a:latin typeface="DejaVu Sans"/>
                <a:cs typeface="DejaVu Sans"/>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7/5/2023</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0"/>
            <a:ext cx="12192000" cy="6858000"/>
          </a:xfrm>
          <a:custGeom>
            <a:avLst/>
            <a:gdLst/>
            <a:ahLst/>
            <a:cxnLst/>
            <a:rect l="l" t="t" r="r" b="b"/>
            <a:pathLst>
              <a:path w="12192000" h="6858000">
                <a:moveTo>
                  <a:pt x="12192000" y="0"/>
                </a:moveTo>
                <a:lnTo>
                  <a:pt x="0" y="0"/>
                </a:lnTo>
                <a:lnTo>
                  <a:pt x="0" y="6858000"/>
                </a:lnTo>
                <a:lnTo>
                  <a:pt x="12192000" y="6858000"/>
                </a:lnTo>
                <a:lnTo>
                  <a:pt x="12192000" y="0"/>
                </a:lnTo>
                <a:close/>
              </a:path>
            </a:pathLst>
          </a:custGeom>
          <a:solidFill>
            <a:srgbClr val="090909"/>
          </a:solidFill>
        </p:spPr>
        <p:txBody>
          <a:bodyPr wrap="square" lIns="0" tIns="0" rIns="0" bIns="0" rtlCol="0"/>
          <a:lstStyle/>
          <a:p>
            <a:endParaRPr/>
          </a:p>
        </p:txBody>
      </p:sp>
      <p:sp>
        <p:nvSpPr>
          <p:cNvPr id="17" name="bg object 17"/>
          <p:cNvSpPr/>
          <p:nvPr/>
        </p:nvSpPr>
        <p:spPr>
          <a:xfrm>
            <a:off x="1533144" y="1219199"/>
            <a:ext cx="9144000" cy="5638797"/>
          </a:xfrm>
          <a:prstGeom prst="rect">
            <a:avLst/>
          </a:prstGeom>
          <a:blipFill>
            <a:blip r:embed="rId2" cstate="print"/>
            <a:stretch>
              <a:fillRect/>
            </a:stretch>
          </a:blipFill>
        </p:spPr>
        <p:txBody>
          <a:bodyPr wrap="square" lIns="0" tIns="0" rIns="0" bIns="0" rtlCol="0"/>
          <a:lstStyle/>
          <a:p>
            <a:endParaRPr/>
          </a:p>
        </p:txBody>
      </p:sp>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7/5/2023</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2979038" y="212597"/>
            <a:ext cx="6233922" cy="574040"/>
          </a:xfrm>
          <a:prstGeom prst="rect">
            <a:avLst/>
          </a:prstGeom>
        </p:spPr>
        <p:txBody>
          <a:bodyPr wrap="square" lIns="0" tIns="0" rIns="0" bIns="0">
            <a:spAutoFit/>
          </a:bodyPr>
          <a:lstStyle>
            <a:lvl1pPr>
              <a:defRPr sz="3600" b="1" i="0">
                <a:solidFill>
                  <a:schemeClr val="tx1"/>
                </a:solidFill>
                <a:latin typeface="DejaVu Sans"/>
                <a:cs typeface="DejaVu Sans"/>
              </a:defRPr>
            </a:lvl1pPr>
          </a:lstStyle>
          <a:p>
            <a:endParaRPr/>
          </a:p>
        </p:txBody>
      </p:sp>
      <p:sp>
        <p:nvSpPr>
          <p:cNvPr id="3" name="Holder 3"/>
          <p:cNvSpPr>
            <a:spLocks noGrp="1"/>
          </p:cNvSpPr>
          <p:nvPr>
            <p:ph type="body" idx="1"/>
          </p:nvPr>
        </p:nvSpPr>
        <p:spPr>
          <a:xfrm>
            <a:off x="231140" y="1153109"/>
            <a:ext cx="11729719" cy="3354704"/>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a:xfrm>
            <a:off x="4145280" y="6377940"/>
            <a:ext cx="390144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7/5/2023</a:t>
            </a:fld>
            <a:endParaRPr lang="en-US"/>
          </a:p>
        </p:txBody>
      </p:sp>
      <p:sp>
        <p:nvSpPr>
          <p:cNvPr id="6" name="Holder 6"/>
          <p:cNvSpPr>
            <a:spLocks noGrp="1"/>
          </p:cNvSpPr>
          <p:nvPr>
            <p:ph type="sldNum" sz="quarter" idx="7"/>
          </p:nvPr>
        </p:nvSpPr>
        <p:spPr>
          <a:xfrm>
            <a:off x="8778240" y="6377940"/>
            <a:ext cx="280416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Layout" Target="../slideLayouts/slideLayout2.xml"/><Relationship Id="rId4" Type="http://schemas.openxmlformats.org/officeDocument/2006/relationships/image" Target="../media/image11.jpg"/></Relationships>
</file>

<file path=ppt/slides/_rels/slide14.xml.rels><?xml version="1.0" encoding="UTF-8" standalone="yes"?>
<Relationships xmlns="http://schemas.openxmlformats.org/package/2006/relationships"><Relationship Id="rId3" Type="http://schemas.openxmlformats.org/officeDocument/2006/relationships/hyperlink" Target="https://mtsu.edu/first-amendment/article/918/in-god-we-trust" TargetMode="External"/><Relationship Id="rId2" Type="http://schemas.openxmlformats.org/officeDocument/2006/relationships/hyperlink" Target="https://mtsu.edu/first-amendment/article/1359/potter-stewart" TargetMode="External"/><Relationship Id="rId1" Type="http://schemas.openxmlformats.org/officeDocument/2006/relationships/slideLayout" Target="../slideLayouts/slideLayout2.xml"/><Relationship Id="rId6" Type="http://schemas.openxmlformats.org/officeDocument/2006/relationships/image" Target="../media/image11.jpg"/><Relationship Id="rId5" Type="http://schemas.openxmlformats.org/officeDocument/2006/relationships/image" Target="../media/image10.png"/><Relationship Id="rId4" Type="http://schemas.openxmlformats.org/officeDocument/2006/relationships/image" Target="../media/image9.jpg"/></Relationships>
</file>

<file path=ppt/slides/_rels/slide1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slideLayout" Target="../slideLayouts/slideLayout2.xml"/><Relationship Id="rId4" Type="http://schemas.openxmlformats.org/officeDocument/2006/relationships/image" Target="../media/image21.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33.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hyperlink" Target="https://www.youtube.com/watch?v=yncmoqqfJ0Q" TargetMode="External"/><Relationship Id="rId1" Type="http://schemas.openxmlformats.org/officeDocument/2006/relationships/slideLayout" Target="../slideLayouts/slideLayout2.xml"/><Relationship Id="rId4" Type="http://schemas.openxmlformats.org/officeDocument/2006/relationships/image" Target="../media/image36.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hyperlink" Target="https://www.washingtonpost.com/politics/2022/06/27/supreme-court-praying-football-coach/" TargetMode="Externa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7091412" y="-15240"/>
            <a:ext cx="5085347" cy="5257800"/>
          </a:xfrm>
          <a:custGeom>
            <a:avLst/>
            <a:gdLst/>
            <a:ahLst/>
            <a:cxnLst/>
            <a:rect l="l" t="t" r="r" b="b"/>
            <a:pathLst>
              <a:path w="4572000" h="5257800">
                <a:moveTo>
                  <a:pt x="4572000" y="0"/>
                </a:moveTo>
                <a:lnTo>
                  <a:pt x="0" y="0"/>
                </a:lnTo>
                <a:lnTo>
                  <a:pt x="0" y="5257800"/>
                </a:lnTo>
                <a:lnTo>
                  <a:pt x="4572000" y="5257800"/>
                </a:lnTo>
                <a:lnTo>
                  <a:pt x="4572000" y="0"/>
                </a:lnTo>
                <a:close/>
              </a:path>
            </a:pathLst>
          </a:custGeom>
          <a:solidFill>
            <a:srgbClr val="000000"/>
          </a:solidFill>
        </p:spPr>
        <p:txBody>
          <a:bodyPr wrap="square" lIns="0" tIns="0" rIns="0" bIns="0" rtlCol="0"/>
          <a:lstStyle/>
          <a:p>
            <a:endParaRPr/>
          </a:p>
        </p:txBody>
      </p:sp>
      <p:sp>
        <p:nvSpPr>
          <p:cNvPr id="3" name="object 3"/>
          <p:cNvSpPr txBox="1">
            <a:spLocks noGrp="1"/>
          </p:cNvSpPr>
          <p:nvPr>
            <p:ph type="title"/>
          </p:nvPr>
        </p:nvSpPr>
        <p:spPr>
          <a:xfrm>
            <a:off x="7106128" y="24337"/>
            <a:ext cx="5085872" cy="1551066"/>
          </a:xfrm>
          <a:prstGeom prst="rect">
            <a:avLst/>
          </a:prstGeom>
        </p:spPr>
        <p:txBody>
          <a:bodyPr vert="horz" wrap="square" lIns="0" tIns="12065" rIns="0" bIns="0" rtlCol="0">
            <a:spAutoFit/>
          </a:bodyPr>
          <a:lstStyle/>
          <a:p>
            <a:pPr marL="12700" algn="ctr">
              <a:spcBef>
                <a:spcPts val="95"/>
              </a:spcBef>
            </a:pPr>
            <a:r>
              <a:rPr lang="en-US" sz="3000" dirty="0">
                <a:solidFill>
                  <a:srgbClr val="FFFF00"/>
                </a:solidFill>
              </a:rPr>
              <a:t>UNIT 3 </a:t>
            </a:r>
            <a:br>
              <a:rPr lang="en-US" sz="3000" dirty="0">
                <a:solidFill>
                  <a:srgbClr val="FFFF00"/>
                </a:solidFill>
              </a:rPr>
            </a:br>
            <a:r>
              <a:rPr lang="en-US" sz="3000" dirty="0">
                <a:solidFill>
                  <a:srgbClr val="FFFF00"/>
                </a:solidFill>
              </a:rPr>
              <a:t>Topics 3.1-3.4</a:t>
            </a:r>
            <a:br>
              <a:rPr lang="en-US" sz="4000" dirty="0"/>
            </a:br>
            <a:endParaRPr sz="4000" dirty="0"/>
          </a:p>
        </p:txBody>
      </p:sp>
      <p:sp>
        <p:nvSpPr>
          <p:cNvPr id="5" name="object 5"/>
          <p:cNvSpPr/>
          <p:nvPr/>
        </p:nvSpPr>
        <p:spPr>
          <a:xfrm>
            <a:off x="-25400" y="5187694"/>
            <a:ext cx="12192000" cy="1670685"/>
          </a:xfrm>
          <a:custGeom>
            <a:avLst/>
            <a:gdLst/>
            <a:ahLst/>
            <a:cxnLst/>
            <a:rect l="l" t="t" r="r" b="b"/>
            <a:pathLst>
              <a:path w="12192000" h="1670684">
                <a:moveTo>
                  <a:pt x="12192000" y="0"/>
                </a:moveTo>
                <a:lnTo>
                  <a:pt x="0" y="0"/>
                </a:lnTo>
                <a:lnTo>
                  <a:pt x="0" y="1670302"/>
                </a:lnTo>
                <a:lnTo>
                  <a:pt x="12192000" y="1670302"/>
                </a:lnTo>
                <a:lnTo>
                  <a:pt x="12192000" y="0"/>
                </a:lnTo>
                <a:close/>
              </a:path>
            </a:pathLst>
          </a:custGeom>
          <a:solidFill>
            <a:srgbClr val="000000"/>
          </a:solidFill>
        </p:spPr>
        <p:txBody>
          <a:bodyPr wrap="square" lIns="0" tIns="0" rIns="0" bIns="0" rtlCol="0"/>
          <a:lstStyle/>
          <a:p>
            <a:endParaRPr/>
          </a:p>
        </p:txBody>
      </p:sp>
      <p:sp>
        <p:nvSpPr>
          <p:cNvPr id="6" name="object 6"/>
          <p:cNvSpPr txBox="1"/>
          <p:nvPr/>
        </p:nvSpPr>
        <p:spPr>
          <a:xfrm>
            <a:off x="381000" y="5830778"/>
            <a:ext cx="12039599" cy="566822"/>
          </a:xfrm>
          <a:prstGeom prst="rect">
            <a:avLst/>
          </a:prstGeom>
        </p:spPr>
        <p:txBody>
          <a:bodyPr vert="horz" wrap="square" lIns="0" tIns="12700" rIns="0" bIns="0" rtlCol="0">
            <a:spAutoFit/>
          </a:bodyPr>
          <a:lstStyle/>
          <a:p>
            <a:pPr marL="12700">
              <a:lnSpc>
                <a:spcPct val="100000"/>
              </a:lnSpc>
              <a:spcBef>
                <a:spcPts val="100"/>
              </a:spcBef>
            </a:pPr>
            <a:r>
              <a:rPr lang="en-US" sz="3600" b="1" dirty="0">
                <a:solidFill>
                  <a:srgbClr val="FFFF00"/>
                </a:solidFill>
                <a:latin typeface="DejaVu Sans"/>
                <a:cs typeface="DejaVu Sans"/>
              </a:rPr>
              <a:t>The Bill of Rights and the First Amendment</a:t>
            </a:r>
            <a:endParaRPr sz="3600" dirty="0">
              <a:latin typeface="DejaVu Sans"/>
              <a:cs typeface="DejaVu Sans"/>
            </a:endParaRPr>
          </a:p>
        </p:txBody>
      </p:sp>
      <p:sp>
        <p:nvSpPr>
          <p:cNvPr id="8" name="object 8"/>
          <p:cNvSpPr/>
          <p:nvPr/>
        </p:nvSpPr>
        <p:spPr>
          <a:xfrm>
            <a:off x="9764" y="-8608"/>
            <a:ext cx="7086600" cy="5208836"/>
          </a:xfrm>
          <a:prstGeom prst="rect">
            <a:avLst/>
          </a:prstGeom>
          <a:blipFill>
            <a:blip r:embed="rId2" cstate="print"/>
            <a:stretch>
              <a:fillRect/>
            </a:stretch>
          </a:blipFill>
        </p:spPr>
        <p:txBody>
          <a:bodyPr wrap="square" lIns="0" tIns="0" rIns="0" bIns="0" rtlCol="0"/>
          <a:lstStyle/>
          <a:p>
            <a:endParaRPr/>
          </a:p>
        </p:txBody>
      </p:sp>
      <p:sp>
        <p:nvSpPr>
          <p:cNvPr id="4" name="object 4"/>
          <p:cNvSpPr txBox="1"/>
          <p:nvPr/>
        </p:nvSpPr>
        <p:spPr>
          <a:xfrm>
            <a:off x="7086600" y="1264801"/>
            <a:ext cx="5085347" cy="3859390"/>
          </a:xfrm>
          <a:prstGeom prst="rect">
            <a:avLst/>
          </a:prstGeom>
        </p:spPr>
        <p:txBody>
          <a:bodyPr vert="horz" wrap="square" lIns="0" tIns="12065" rIns="0" bIns="0" rtlCol="0">
            <a:spAutoFit/>
          </a:bodyPr>
          <a:lstStyle/>
          <a:p>
            <a:pPr marL="86995" marR="83185">
              <a:lnSpc>
                <a:spcPct val="100000"/>
              </a:lnSpc>
              <a:spcBef>
                <a:spcPts val="2205"/>
              </a:spcBef>
            </a:pPr>
            <a:r>
              <a:rPr lang="en-US" sz="2000" b="1" dirty="0">
                <a:solidFill>
                  <a:srgbClr val="FFFF00"/>
                </a:solidFill>
                <a:latin typeface="DejaVu Sans"/>
                <a:cs typeface="DejaVu Sans"/>
              </a:rPr>
              <a:t>AMSCO </a:t>
            </a:r>
            <a:r>
              <a:rPr lang="en-US" sz="2000" b="1" dirty="0" err="1">
                <a:solidFill>
                  <a:srgbClr val="FFFF00"/>
                </a:solidFill>
                <a:latin typeface="DejaVu Sans"/>
                <a:cs typeface="DejaVu Sans"/>
              </a:rPr>
              <a:t>Chpt</a:t>
            </a:r>
            <a:r>
              <a:rPr lang="en-US" sz="2000" b="1" dirty="0">
                <a:solidFill>
                  <a:srgbClr val="FFFF00"/>
                </a:solidFill>
                <a:latin typeface="DejaVu Sans"/>
                <a:cs typeface="DejaVu Sans"/>
              </a:rPr>
              <a:t>. 8 pg. 260-292</a:t>
            </a:r>
          </a:p>
          <a:p>
            <a:pPr marL="86995" marR="83185">
              <a:lnSpc>
                <a:spcPct val="100000"/>
              </a:lnSpc>
              <a:spcBef>
                <a:spcPts val="2205"/>
              </a:spcBef>
            </a:pPr>
            <a:r>
              <a:rPr sz="2000" b="1" dirty="0">
                <a:solidFill>
                  <a:srgbClr val="FFFF00"/>
                </a:solidFill>
                <a:latin typeface="DejaVu Sans"/>
                <a:cs typeface="DejaVu Sans"/>
              </a:rPr>
              <a:t>Required Court Cases</a:t>
            </a:r>
            <a:endParaRPr lang="en-US" sz="2000" b="1" dirty="0">
              <a:solidFill>
                <a:srgbClr val="FFFF00"/>
              </a:solidFill>
              <a:latin typeface="DejaVu Sans"/>
              <a:cs typeface="DejaVu Sans"/>
            </a:endParaRPr>
          </a:p>
          <a:p>
            <a:pPr marL="86995" marR="83185">
              <a:lnSpc>
                <a:spcPct val="100000"/>
              </a:lnSpc>
              <a:spcBef>
                <a:spcPts val="2205"/>
              </a:spcBef>
            </a:pPr>
            <a:r>
              <a:rPr sz="2000" b="1" i="1" dirty="0">
                <a:solidFill>
                  <a:srgbClr val="FFFF00"/>
                </a:solidFill>
                <a:latin typeface="Nimbus Mono L"/>
                <a:cs typeface="Nimbus Mono L"/>
              </a:rPr>
              <a:t>Engel v. Vitale</a:t>
            </a:r>
            <a:r>
              <a:rPr lang="en-US" sz="2000" b="1" i="1" dirty="0">
                <a:solidFill>
                  <a:srgbClr val="FFFF00"/>
                </a:solidFill>
                <a:latin typeface="Nimbus Mono L"/>
                <a:cs typeface="Nimbus Mono L"/>
              </a:rPr>
              <a:t>, pg. 268</a:t>
            </a:r>
            <a:endParaRPr lang="es-ES" sz="2000" b="1" i="1" dirty="0">
              <a:solidFill>
                <a:srgbClr val="FFFF00"/>
              </a:solidFill>
              <a:latin typeface="Nimbus Mono L"/>
              <a:cs typeface="Nimbus Mono L"/>
            </a:endParaRPr>
          </a:p>
          <a:p>
            <a:pPr marL="86995" marR="83185">
              <a:lnSpc>
                <a:spcPct val="100000"/>
              </a:lnSpc>
              <a:spcBef>
                <a:spcPts val="2205"/>
              </a:spcBef>
            </a:pPr>
            <a:r>
              <a:rPr lang="es-ES" sz="2000" b="1" i="1" dirty="0">
                <a:solidFill>
                  <a:srgbClr val="FFFF00"/>
                </a:solidFill>
                <a:latin typeface="Nimbus Mono L"/>
                <a:cs typeface="Nimbus Mono L"/>
              </a:rPr>
              <a:t>Wisconsin v. </a:t>
            </a:r>
            <a:r>
              <a:rPr lang="es-ES" sz="2000" b="1" i="1" dirty="0" err="1">
                <a:solidFill>
                  <a:srgbClr val="FFFF00"/>
                </a:solidFill>
                <a:latin typeface="Nimbus Mono L"/>
                <a:cs typeface="Nimbus Mono L"/>
              </a:rPr>
              <a:t>Yoder</a:t>
            </a:r>
            <a:r>
              <a:rPr lang="es-ES" sz="2000" b="1" i="1" dirty="0">
                <a:solidFill>
                  <a:srgbClr val="FFFF00"/>
                </a:solidFill>
                <a:latin typeface="Nimbus Mono L"/>
                <a:cs typeface="Nimbus Mono L"/>
              </a:rPr>
              <a:t>, pg. 271</a:t>
            </a:r>
          </a:p>
          <a:p>
            <a:pPr marL="86995" marR="83185">
              <a:spcBef>
                <a:spcPts val="2205"/>
              </a:spcBef>
            </a:pPr>
            <a:r>
              <a:rPr lang="en-US" sz="2000" b="1" i="1" dirty="0">
                <a:solidFill>
                  <a:srgbClr val="FFFF00"/>
                </a:solidFill>
                <a:latin typeface="Nimbus Mono L"/>
                <a:cs typeface="Nimbus Mono L"/>
              </a:rPr>
              <a:t>Tinker v. Des Moines, pg. 277</a:t>
            </a:r>
          </a:p>
          <a:p>
            <a:pPr marL="86995" marR="83185">
              <a:spcBef>
                <a:spcPts val="2205"/>
              </a:spcBef>
            </a:pPr>
            <a:r>
              <a:rPr lang="en-US" sz="2000" b="1" i="1" dirty="0">
                <a:solidFill>
                  <a:srgbClr val="FFFF00"/>
                </a:solidFill>
                <a:latin typeface="Nimbus Mono L"/>
                <a:cs typeface="Nimbus Mono L"/>
              </a:rPr>
              <a:t>Schenck v. U.S., pg. 281</a:t>
            </a:r>
          </a:p>
          <a:p>
            <a:pPr marL="86995" marR="83185">
              <a:lnSpc>
                <a:spcPct val="100000"/>
              </a:lnSpc>
              <a:spcBef>
                <a:spcPts val="2205"/>
              </a:spcBef>
            </a:pPr>
            <a:r>
              <a:rPr sz="2000" b="1" i="1" dirty="0">
                <a:solidFill>
                  <a:srgbClr val="FFFF00"/>
                </a:solidFill>
                <a:latin typeface="Nimbus Mono L"/>
                <a:cs typeface="Nimbus Mono L"/>
              </a:rPr>
              <a:t>New York Times v. U.S.</a:t>
            </a:r>
            <a:r>
              <a:rPr lang="en-US" sz="2000" b="1" i="1" dirty="0">
                <a:solidFill>
                  <a:srgbClr val="FFFF00"/>
                </a:solidFill>
                <a:latin typeface="Nimbus Mono L"/>
                <a:cs typeface="Nimbus Mono L"/>
              </a:rPr>
              <a:t> pg. 286</a:t>
            </a:r>
            <a:endParaRPr sz="2000" dirty="0">
              <a:latin typeface="Nimbus Mono L"/>
              <a:cs typeface="Nimbus Mono 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3" name="object 3"/>
          <p:cNvSpPr txBox="1">
            <a:spLocks noGrp="1"/>
          </p:cNvSpPr>
          <p:nvPr>
            <p:ph type="title"/>
          </p:nvPr>
        </p:nvSpPr>
        <p:spPr>
          <a:xfrm>
            <a:off x="2971800" y="0"/>
            <a:ext cx="7544943" cy="382156"/>
          </a:xfrm>
          <a:prstGeom prst="rect">
            <a:avLst/>
          </a:prstGeom>
        </p:spPr>
        <p:txBody>
          <a:bodyPr vert="horz" wrap="square" lIns="0" tIns="12700" rIns="0" bIns="0" rtlCol="0">
            <a:spAutoFit/>
          </a:bodyPr>
          <a:lstStyle/>
          <a:p>
            <a:pPr marL="12700" algn="ctr">
              <a:lnSpc>
                <a:spcPct val="100000"/>
              </a:lnSpc>
              <a:spcBef>
                <a:spcPts val="100"/>
              </a:spcBef>
            </a:pPr>
            <a:r>
              <a:rPr sz="2400" dirty="0"/>
              <a:t>SCHOOLS AND RELIGION</a:t>
            </a:r>
          </a:p>
        </p:txBody>
      </p:sp>
      <p:sp>
        <p:nvSpPr>
          <p:cNvPr id="4" name="object 4"/>
          <p:cNvSpPr txBox="1"/>
          <p:nvPr/>
        </p:nvSpPr>
        <p:spPr>
          <a:xfrm>
            <a:off x="76200" y="213086"/>
            <a:ext cx="6102223" cy="6987168"/>
          </a:xfrm>
          <a:prstGeom prst="rect">
            <a:avLst/>
          </a:prstGeom>
        </p:spPr>
        <p:txBody>
          <a:bodyPr vert="horz" wrap="square" lIns="0" tIns="61594" rIns="0" bIns="0" rtlCol="0">
            <a:spAutoFit/>
          </a:bodyPr>
          <a:lstStyle/>
          <a:p>
            <a:pPr marL="12700">
              <a:lnSpc>
                <a:spcPct val="100000"/>
              </a:lnSpc>
              <a:spcBef>
                <a:spcPts val="484"/>
              </a:spcBef>
            </a:pPr>
            <a:r>
              <a:rPr sz="2000" b="1" dirty="0">
                <a:latin typeface="DejaVu Sans"/>
                <a:cs typeface="DejaVu Sans"/>
              </a:rPr>
              <a:t>ACTIVITIES </a:t>
            </a:r>
            <a:r>
              <a:rPr sz="2000" b="1" u="sng" dirty="0">
                <a:uFill>
                  <a:solidFill>
                    <a:srgbClr val="000000"/>
                  </a:solidFill>
                </a:uFill>
                <a:latin typeface="DejaVu Sans"/>
                <a:cs typeface="DejaVu Sans"/>
              </a:rPr>
              <a:t>NOT</a:t>
            </a:r>
            <a:r>
              <a:rPr sz="2000" b="1" dirty="0">
                <a:latin typeface="DejaVu Sans"/>
                <a:cs typeface="DejaVu Sans"/>
              </a:rPr>
              <a:t> PERMITTED:</a:t>
            </a:r>
            <a:endParaRPr sz="2000" dirty="0">
              <a:latin typeface="DejaVu Sans"/>
              <a:cs typeface="DejaVu Sans"/>
            </a:endParaRPr>
          </a:p>
          <a:p>
            <a:pPr marL="355600" indent="-342900">
              <a:lnSpc>
                <a:spcPct val="100000"/>
              </a:lnSpc>
              <a:spcBef>
                <a:spcPts val="360"/>
              </a:spcBef>
              <a:buFont typeface="DejaVu Sans"/>
              <a:buChar char="•"/>
              <a:tabLst>
                <a:tab pos="354965" algn="l"/>
                <a:tab pos="355600" algn="l"/>
              </a:tabLst>
            </a:pPr>
            <a:r>
              <a:rPr sz="2000" b="1" dirty="0">
                <a:latin typeface="DejaVu Sans"/>
                <a:cs typeface="DejaVu Sans"/>
              </a:rPr>
              <a:t>State-sponsored, recited prayer in public school is unconstitutional</a:t>
            </a:r>
            <a:endParaRPr sz="2000" dirty="0">
              <a:latin typeface="DejaVu Sans"/>
              <a:cs typeface="DejaVu Sans"/>
            </a:endParaRPr>
          </a:p>
          <a:p>
            <a:pPr marL="355600" indent="-342900">
              <a:lnSpc>
                <a:spcPct val="100000"/>
              </a:lnSpc>
              <a:spcBef>
                <a:spcPts val="360"/>
              </a:spcBef>
              <a:buFont typeface="DejaVu Sans"/>
              <a:buChar char="•"/>
              <a:tabLst>
                <a:tab pos="354965" algn="l"/>
                <a:tab pos="355600" algn="l"/>
              </a:tabLst>
            </a:pPr>
            <a:r>
              <a:rPr sz="2000" b="1" dirty="0">
                <a:latin typeface="DejaVu Sans"/>
                <a:cs typeface="DejaVu Sans"/>
              </a:rPr>
              <a:t>Teacher-led prayer is unconstitutional</a:t>
            </a:r>
            <a:endParaRPr sz="2000" dirty="0">
              <a:latin typeface="DejaVu Sans"/>
              <a:cs typeface="DejaVu Sans"/>
            </a:endParaRPr>
          </a:p>
          <a:p>
            <a:pPr marL="355600" indent="-342900">
              <a:lnSpc>
                <a:spcPct val="100000"/>
              </a:lnSpc>
              <a:spcBef>
                <a:spcPts val="365"/>
              </a:spcBef>
              <a:buFont typeface="DejaVu Sans"/>
              <a:buChar char="•"/>
              <a:tabLst>
                <a:tab pos="354965" algn="l"/>
                <a:tab pos="355600" algn="l"/>
              </a:tabLst>
            </a:pPr>
            <a:r>
              <a:rPr sz="2000" b="1" dirty="0">
                <a:latin typeface="DejaVu Sans"/>
                <a:cs typeface="DejaVu Sans"/>
              </a:rPr>
              <a:t>School-led prayer for any event is unconstitutional</a:t>
            </a:r>
            <a:endParaRPr sz="2000" dirty="0">
              <a:latin typeface="DejaVu Sans"/>
              <a:cs typeface="DejaVu Sans"/>
            </a:endParaRPr>
          </a:p>
          <a:p>
            <a:pPr marL="355600" indent="-342900">
              <a:lnSpc>
                <a:spcPct val="100000"/>
              </a:lnSpc>
              <a:spcBef>
                <a:spcPts val="360"/>
              </a:spcBef>
              <a:buFont typeface="DejaVu Sans"/>
              <a:buChar char="•"/>
              <a:tabLst>
                <a:tab pos="354965" algn="l"/>
                <a:tab pos="355600" algn="l"/>
              </a:tabLst>
            </a:pPr>
            <a:r>
              <a:rPr sz="2000" b="1" dirty="0">
                <a:latin typeface="DejaVu Sans"/>
                <a:cs typeface="DejaVu Sans"/>
              </a:rPr>
              <a:t>Devotional Bible-reading in public school Graduation prayers is unconstitutional</a:t>
            </a:r>
            <a:endParaRPr sz="2000" dirty="0">
              <a:latin typeface="DejaVu Sans"/>
              <a:cs typeface="DejaVu Sans"/>
            </a:endParaRPr>
          </a:p>
          <a:p>
            <a:pPr marL="355600" indent="-342900">
              <a:lnSpc>
                <a:spcPct val="100000"/>
              </a:lnSpc>
              <a:spcBef>
                <a:spcPts val="360"/>
              </a:spcBef>
              <a:buFont typeface="DejaVu Sans"/>
              <a:buChar char="•"/>
              <a:tabLst>
                <a:tab pos="354965" algn="l"/>
                <a:tab pos="355600" algn="l"/>
              </a:tabLst>
            </a:pPr>
            <a:r>
              <a:rPr sz="2000" b="1" dirty="0">
                <a:latin typeface="DejaVu Sans"/>
                <a:cs typeface="DejaVu Sans"/>
              </a:rPr>
              <a:t>Prohibiting the teaching of evolution in public school is unconstitutional</a:t>
            </a:r>
            <a:endParaRPr sz="2000" dirty="0">
              <a:latin typeface="DejaVu Sans"/>
              <a:cs typeface="DejaVu Sans"/>
            </a:endParaRPr>
          </a:p>
          <a:p>
            <a:pPr marL="355600" indent="-342900">
              <a:lnSpc>
                <a:spcPct val="100000"/>
              </a:lnSpc>
              <a:spcBef>
                <a:spcPts val="360"/>
              </a:spcBef>
              <a:buFont typeface="DejaVu Sans"/>
              <a:buChar char="•"/>
              <a:tabLst>
                <a:tab pos="354965" algn="l"/>
                <a:tab pos="355600" algn="l"/>
              </a:tabLst>
            </a:pPr>
            <a:r>
              <a:rPr sz="2000" b="1" dirty="0">
                <a:latin typeface="DejaVu Sans"/>
                <a:cs typeface="DejaVu Sans"/>
              </a:rPr>
              <a:t>Posting of the 10 Commandments in public school is unconstitutional</a:t>
            </a:r>
            <a:endParaRPr sz="2000" dirty="0">
              <a:latin typeface="DejaVu Sans"/>
              <a:cs typeface="DejaVu Sans"/>
            </a:endParaRPr>
          </a:p>
          <a:p>
            <a:pPr marL="355600" indent="-342900">
              <a:lnSpc>
                <a:spcPct val="100000"/>
              </a:lnSpc>
              <a:spcBef>
                <a:spcPts val="360"/>
              </a:spcBef>
              <a:buFont typeface="DejaVu Sans"/>
              <a:buChar char="•"/>
              <a:tabLst>
                <a:tab pos="354965" algn="l"/>
                <a:tab pos="355600" algn="l"/>
              </a:tabLst>
            </a:pPr>
            <a:r>
              <a:rPr sz="2000" b="1" dirty="0">
                <a:latin typeface="DejaVu Sans"/>
                <a:cs typeface="DejaVu Sans"/>
              </a:rPr>
              <a:t>Student-led prayer using PA system is unconstitutional</a:t>
            </a:r>
            <a:endParaRPr sz="2000" dirty="0">
              <a:latin typeface="DejaVu Sans"/>
              <a:cs typeface="DejaVu Sans"/>
            </a:endParaRPr>
          </a:p>
          <a:p>
            <a:pPr marL="355600" indent="-342900">
              <a:lnSpc>
                <a:spcPct val="100000"/>
              </a:lnSpc>
              <a:spcBef>
                <a:spcPts val="360"/>
              </a:spcBef>
              <a:buFont typeface="DejaVu Sans"/>
              <a:buChar char="•"/>
              <a:tabLst>
                <a:tab pos="354965" algn="l"/>
                <a:tab pos="355600" algn="l"/>
              </a:tabLst>
            </a:pPr>
            <a:r>
              <a:rPr sz="2000" b="1" dirty="0">
                <a:latin typeface="DejaVu Sans"/>
                <a:cs typeface="DejaVu Sans"/>
              </a:rPr>
              <a:t>Requiring all students to say the pledge is unconstitutional</a:t>
            </a:r>
            <a:endParaRPr sz="2000" dirty="0">
              <a:latin typeface="DejaVu Sans"/>
              <a:cs typeface="DejaVu Sans"/>
            </a:endParaRPr>
          </a:p>
          <a:p>
            <a:pPr marL="355600" indent="-342900">
              <a:lnSpc>
                <a:spcPct val="100000"/>
              </a:lnSpc>
              <a:spcBef>
                <a:spcPts val="360"/>
              </a:spcBef>
              <a:buFont typeface="DejaVu Sans"/>
              <a:buChar char="•"/>
              <a:tabLst>
                <a:tab pos="354965" algn="l"/>
                <a:tab pos="355600" algn="l"/>
              </a:tabLst>
            </a:pPr>
            <a:r>
              <a:rPr sz="2000" b="1" dirty="0">
                <a:latin typeface="DejaVu Sans"/>
                <a:cs typeface="DejaVu Sans"/>
              </a:rPr>
              <a:t>State money to pay for Bibles, chapels, field trips, etc. for private schools is unconstitutional</a:t>
            </a:r>
            <a:endParaRPr sz="2000" dirty="0">
              <a:latin typeface="DejaVu Sans"/>
              <a:cs typeface="DejaVu Sans"/>
            </a:endParaRPr>
          </a:p>
          <a:p>
            <a:pPr>
              <a:lnSpc>
                <a:spcPct val="100000"/>
              </a:lnSpc>
              <a:spcBef>
                <a:spcPts val="10"/>
              </a:spcBef>
              <a:buFont typeface="DejaVu Sans"/>
              <a:buChar char="•"/>
            </a:pPr>
            <a:endParaRPr sz="2000" dirty="0">
              <a:latin typeface="DejaVu Sans"/>
              <a:cs typeface="DejaVu Sans"/>
            </a:endParaRPr>
          </a:p>
        </p:txBody>
      </p:sp>
      <p:sp>
        <p:nvSpPr>
          <p:cNvPr id="5" name="object 5"/>
          <p:cNvSpPr/>
          <p:nvPr/>
        </p:nvSpPr>
        <p:spPr>
          <a:xfrm>
            <a:off x="6172200" y="463764"/>
            <a:ext cx="5717287" cy="6096000"/>
          </a:xfrm>
          <a:prstGeom prst="rect">
            <a:avLst/>
          </a:prstGeom>
          <a:blipFill>
            <a:blip r:embed="rId2"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40284661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3" name="object 3"/>
          <p:cNvSpPr txBox="1">
            <a:spLocks noGrp="1"/>
          </p:cNvSpPr>
          <p:nvPr>
            <p:ph type="title"/>
          </p:nvPr>
        </p:nvSpPr>
        <p:spPr>
          <a:xfrm>
            <a:off x="1552935" y="0"/>
            <a:ext cx="7544943" cy="443711"/>
          </a:xfrm>
          <a:prstGeom prst="rect">
            <a:avLst/>
          </a:prstGeom>
        </p:spPr>
        <p:txBody>
          <a:bodyPr vert="horz" wrap="square" lIns="0" tIns="12700" rIns="0" bIns="0" rtlCol="0">
            <a:spAutoFit/>
          </a:bodyPr>
          <a:lstStyle/>
          <a:p>
            <a:pPr marL="12700" algn="ctr">
              <a:lnSpc>
                <a:spcPct val="100000"/>
              </a:lnSpc>
              <a:spcBef>
                <a:spcPts val="100"/>
              </a:spcBef>
            </a:pPr>
            <a:r>
              <a:rPr sz="2800" dirty="0"/>
              <a:t>SCHOOLS AND RELIGION</a:t>
            </a:r>
          </a:p>
        </p:txBody>
      </p:sp>
      <p:sp>
        <p:nvSpPr>
          <p:cNvPr id="4" name="object 4"/>
          <p:cNvSpPr txBox="1"/>
          <p:nvPr/>
        </p:nvSpPr>
        <p:spPr>
          <a:xfrm>
            <a:off x="0" y="443711"/>
            <a:ext cx="6182359" cy="6022802"/>
          </a:xfrm>
          <a:prstGeom prst="rect">
            <a:avLst/>
          </a:prstGeom>
        </p:spPr>
        <p:txBody>
          <a:bodyPr vert="horz" wrap="square" lIns="0" tIns="61594" rIns="0" bIns="0" rtlCol="0">
            <a:spAutoFit/>
          </a:bodyPr>
          <a:lstStyle/>
          <a:p>
            <a:pPr marL="12700">
              <a:lnSpc>
                <a:spcPct val="100000"/>
              </a:lnSpc>
            </a:pPr>
            <a:r>
              <a:rPr sz="2400" b="1" dirty="0">
                <a:latin typeface="DejaVu Sans"/>
                <a:cs typeface="DejaVu Sans"/>
              </a:rPr>
              <a:t>ACTIVITIES PERMITTED:</a:t>
            </a:r>
            <a:endParaRPr sz="2400" dirty="0">
              <a:latin typeface="DejaVu Sans"/>
              <a:cs typeface="DejaVu Sans"/>
            </a:endParaRPr>
          </a:p>
          <a:p>
            <a:pPr marL="355600" marR="118110" indent="-342900">
              <a:lnSpc>
                <a:spcPct val="100000"/>
              </a:lnSpc>
              <a:spcBef>
                <a:spcPts val="370"/>
              </a:spcBef>
              <a:buFont typeface="DejaVu Sans"/>
              <a:buChar char="•"/>
              <a:tabLst>
                <a:tab pos="354965" algn="l"/>
                <a:tab pos="355600" algn="l"/>
              </a:tabLst>
            </a:pPr>
            <a:r>
              <a:rPr sz="2000" b="1" dirty="0">
                <a:solidFill>
                  <a:srgbClr val="FF0000"/>
                </a:solidFill>
                <a:latin typeface="DejaVu Sans"/>
                <a:cs typeface="DejaVu Sans"/>
              </a:rPr>
              <a:t>Moment of silence </a:t>
            </a:r>
            <a:r>
              <a:rPr sz="2000" b="1" dirty="0">
                <a:latin typeface="DejaVu Sans"/>
                <a:cs typeface="DejaVu Sans"/>
              </a:rPr>
              <a:t>in public school is constitutional (as long as the purpose is not stated as being for </a:t>
            </a:r>
            <a:r>
              <a:rPr sz="2000" b="1" dirty="0">
                <a:solidFill>
                  <a:srgbClr val="FF0000"/>
                </a:solidFill>
                <a:latin typeface="DejaVu Sans"/>
                <a:cs typeface="DejaVu Sans"/>
              </a:rPr>
              <a:t>prayer</a:t>
            </a:r>
            <a:r>
              <a:rPr sz="2000" b="1" dirty="0">
                <a:latin typeface="DejaVu Sans"/>
                <a:cs typeface="DejaVu Sans"/>
              </a:rPr>
              <a:t>).</a:t>
            </a:r>
            <a:endParaRPr sz="2000" dirty="0">
              <a:latin typeface="DejaVu Sans"/>
              <a:cs typeface="DejaVu Sans"/>
            </a:endParaRPr>
          </a:p>
          <a:p>
            <a:pPr marL="355600" indent="-342900">
              <a:lnSpc>
                <a:spcPct val="100000"/>
              </a:lnSpc>
              <a:spcBef>
                <a:spcPts val="359"/>
              </a:spcBef>
              <a:buFont typeface="DejaVu Sans"/>
              <a:buChar char="•"/>
              <a:tabLst>
                <a:tab pos="354965" algn="l"/>
                <a:tab pos="355600" algn="l"/>
              </a:tabLst>
            </a:pPr>
            <a:r>
              <a:rPr sz="2000" b="1" dirty="0">
                <a:latin typeface="DejaVu Sans"/>
                <a:cs typeface="DejaVu Sans"/>
              </a:rPr>
              <a:t>Purchasing textbooks, lunches, bus transportation for private schools is constitutional</a:t>
            </a:r>
            <a:endParaRPr sz="2000" dirty="0">
              <a:latin typeface="DejaVu Sans"/>
              <a:cs typeface="DejaVu Sans"/>
            </a:endParaRPr>
          </a:p>
          <a:p>
            <a:pPr marL="355600" marR="670560" indent="-342900">
              <a:lnSpc>
                <a:spcPct val="100000"/>
              </a:lnSpc>
              <a:spcBef>
                <a:spcPts val="359"/>
              </a:spcBef>
              <a:buFont typeface="DejaVu Sans"/>
              <a:buChar char="•"/>
              <a:tabLst>
                <a:tab pos="354965" algn="l"/>
                <a:tab pos="355600" algn="l"/>
              </a:tabLst>
            </a:pPr>
            <a:r>
              <a:rPr sz="2000" b="1" dirty="0">
                <a:latin typeface="DejaVu Sans"/>
                <a:cs typeface="DejaVu Sans"/>
              </a:rPr>
              <a:t>Allowing students to meet on campus for religious groups (such as Christian Club) is  constitutional</a:t>
            </a:r>
            <a:endParaRPr sz="2000" dirty="0">
              <a:latin typeface="DejaVu Sans"/>
              <a:cs typeface="DejaVu Sans"/>
            </a:endParaRPr>
          </a:p>
          <a:p>
            <a:pPr marL="355600" indent="-342900">
              <a:lnSpc>
                <a:spcPct val="100000"/>
              </a:lnSpc>
              <a:spcBef>
                <a:spcPts val="360"/>
              </a:spcBef>
              <a:buFont typeface="DejaVu Sans"/>
              <a:buChar char="•"/>
              <a:tabLst>
                <a:tab pos="354965" algn="l"/>
                <a:tab pos="355600" algn="l"/>
              </a:tabLst>
            </a:pPr>
            <a:r>
              <a:rPr sz="2000" b="1" dirty="0">
                <a:latin typeface="DejaVu Sans"/>
                <a:cs typeface="DejaVu Sans"/>
              </a:rPr>
              <a:t>Use of public school building by religious groups is constitutional</a:t>
            </a:r>
            <a:endParaRPr sz="2000" dirty="0">
              <a:latin typeface="DejaVu Sans"/>
              <a:cs typeface="DejaVu Sans"/>
            </a:endParaRPr>
          </a:p>
          <a:p>
            <a:pPr marL="355600" indent="-342900">
              <a:lnSpc>
                <a:spcPct val="100000"/>
              </a:lnSpc>
              <a:spcBef>
                <a:spcPts val="360"/>
              </a:spcBef>
              <a:buFont typeface="DejaVu Sans"/>
              <a:buChar char="•"/>
              <a:tabLst>
                <a:tab pos="354965" algn="l"/>
                <a:tab pos="355600" algn="l"/>
              </a:tabLst>
            </a:pPr>
            <a:r>
              <a:rPr sz="2000" b="1" dirty="0">
                <a:latin typeface="DejaVu Sans"/>
                <a:cs typeface="DejaVu Sans"/>
              </a:rPr>
              <a:t>Voluntary after-school Bible study in public school is constitutional</a:t>
            </a:r>
            <a:endParaRPr sz="2000" dirty="0">
              <a:latin typeface="DejaVu Sans"/>
              <a:cs typeface="DejaVu Sans"/>
            </a:endParaRPr>
          </a:p>
          <a:p>
            <a:pPr marL="355600" indent="-342900">
              <a:lnSpc>
                <a:spcPct val="100000"/>
              </a:lnSpc>
              <a:spcBef>
                <a:spcPts val="360"/>
              </a:spcBef>
              <a:buFont typeface="DejaVu Sans"/>
              <a:buChar char="•"/>
              <a:tabLst>
                <a:tab pos="354965" algn="l"/>
                <a:tab pos="355600" algn="l"/>
              </a:tabLst>
            </a:pPr>
            <a:r>
              <a:rPr sz="2000" b="1" dirty="0">
                <a:latin typeface="DejaVu Sans"/>
                <a:cs typeface="DejaVu Sans"/>
              </a:rPr>
              <a:t>Released time for students is constitutional</a:t>
            </a:r>
            <a:endParaRPr sz="2000" dirty="0">
              <a:latin typeface="DejaVu Sans"/>
              <a:cs typeface="DejaVu Sans"/>
            </a:endParaRPr>
          </a:p>
          <a:p>
            <a:pPr marL="355600" indent="-342900">
              <a:lnSpc>
                <a:spcPct val="100000"/>
              </a:lnSpc>
              <a:spcBef>
                <a:spcPts val="360"/>
              </a:spcBef>
              <a:buFont typeface="DejaVu Sans"/>
              <a:buChar char="•"/>
              <a:tabLst>
                <a:tab pos="354965" algn="l"/>
                <a:tab pos="355600" algn="l"/>
              </a:tabLst>
            </a:pPr>
            <a:r>
              <a:rPr sz="2000" b="1" dirty="0">
                <a:latin typeface="DejaVu Sans"/>
                <a:cs typeface="DejaVu Sans"/>
              </a:rPr>
              <a:t>Public money to private schools as long as it does not violate the Lemon Test</a:t>
            </a:r>
            <a:endParaRPr sz="2000" dirty="0">
              <a:latin typeface="DejaVu Sans"/>
              <a:cs typeface="DejaVu Sans"/>
            </a:endParaRPr>
          </a:p>
        </p:txBody>
      </p:sp>
      <p:sp>
        <p:nvSpPr>
          <p:cNvPr id="5" name="object 5"/>
          <p:cNvSpPr/>
          <p:nvPr/>
        </p:nvSpPr>
        <p:spPr>
          <a:xfrm>
            <a:off x="6072809" y="443711"/>
            <a:ext cx="6172199" cy="6414289"/>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27709" y="2309"/>
            <a:ext cx="12192000" cy="6858000"/>
          </a:xfrm>
          <a:custGeom>
            <a:avLst/>
            <a:gdLst/>
            <a:ahLst/>
            <a:cxnLst/>
            <a:rect l="l" t="t" r="r" b="b"/>
            <a:pathLst>
              <a:path w="12192000" h="6858000">
                <a:moveTo>
                  <a:pt x="12192000" y="0"/>
                </a:moveTo>
                <a:lnTo>
                  <a:pt x="0" y="0"/>
                </a:lnTo>
                <a:lnTo>
                  <a:pt x="0" y="6858000"/>
                </a:lnTo>
                <a:lnTo>
                  <a:pt x="12192000" y="6858000"/>
                </a:lnTo>
                <a:lnTo>
                  <a:pt x="12192000" y="0"/>
                </a:lnTo>
                <a:close/>
              </a:path>
            </a:pathLst>
          </a:custGeom>
          <a:solidFill>
            <a:srgbClr val="D9D9D9"/>
          </a:solidFill>
        </p:spPr>
        <p:txBody>
          <a:bodyPr wrap="square" lIns="0" tIns="0" rIns="0" bIns="0" rtlCol="0"/>
          <a:lstStyle/>
          <a:p>
            <a:endParaRPr/>
          </a:p>
        </p:txBody>
      </p:sp>
      <p:sp>
        <p:nvSpPr>
          <p:cNvPr id="3" name="object 3"/>
          <p:cNvSpPr txBox="1">
            <a:spLocks noGrp="1"/>
          </p:cNvSpPr>
          <p:nvPr>
            <p:ph type="title"/>
          </p:nvPr>
        </p:nvSpPr>
        <p:spPr>
          <a:xfrm>
            <a:off x="52138" y="36095"/>
            <a:ext cx="11824587" cy="505267"/>
          </a:xfrm>
          <a:prstGeom prst="rect">
            <a:avLst/>
          </a:prstGeom>
        </p:spPr>
        <p:txBody>
          <a:bodyPr vert="horz" wrap="square" lIns="0" tIns="12700" rIns="0" bIns="0" rtlCol="0">
            <a:spAutoFit/>
          </a:bodyPr>
          <a:lstStyle/>
          <a:p>
            <a:pPr marL="12700">
              <a:lnSpc>
                <a:spcPct val="100000"/>
              </a:lnSpc>
              <a:spcBef>
                <a:spcPts val="100"/>
              </a:spcBef>
            </a:pPr>
            <a:r>
              <a:rPr sz="3200" dirty="0"/>
              <a:t>FREEDOM OF RELIGION – FREE EXERCISE CLAUSE</a:t>
            </a:r>
          </a:p>
        </p:txBody>
      </p:sp>
      <p:sp>
        <p:nvSpPr>
          <p:cNvPr id="4" name="object 4"/>
          <p:cNvSpPr txBox="1"/>
          <p:nvPr/>
        </p:nvSpPr>
        <p:spPr>
          <a:xfrm>
            <a:off x="-41564" y="838200"/>
            <a:ext cx="6373091" cy="5523307"/>
          </a:xfrm>
          <a:prstGeom prst="rect">
            <a:avLst/>
          </a:prstGeom>
        </p:spPr>
        <p:txBody>
          <a:bodyPr vert="horz" wrap="square" lIns="0" tIns="262890" rIns="0" bIns="0" rtlCol="0">
            <a:spAutoFit/>
          </a:bodyPr>
          <a:lstStyle/>
          <a:p>
            <a:pPr marL="355600" indent="-342900">
              <a:lnSpc>
                <a:spcPct val="100000"/>
              </a:lnSpc>
              <a:spcBef>
                <a:spcPts val="2070"/>
              </a:spcBef>
              <a:buFont typeface="DejaVu Sans"/>
              <a:buChar char="•"/>
              <a:tabLst>
                <a:tab pos="355600" algn="l"/>
              </a:tabLst>
            </a:pPr>
            <a:r>
              <a:rPr sz="2800" b="1" dirty="0">
                <a:latin typeface="DejaVu Sans"/>
                <a:cs typeface="DejaVu Sans"/>
              </a:rPr>
              <a:t>Provides Freedom of Worship</a:t>
            </a:r>
            <a:endParaRPr sz="2800" dirty="0">
              <a:latin typeface="DejaVu Sans"/>
              <a:cs typeface="DejaVu Sans"/>
            </a:endParaRPr>
          </a:p>
          <a:p>
            <a:pPr marL="355600" marR="5080" indent="-342900">
              <a:lnSpc>
                <a:spcPct val="100000"/>
              </a:lnSpc>
              <a:spcBef>
                <a:spcPts val="1970"/>
              </a:spcBef>
              <a:buFont typeface="DejaVu Sans"/>
              <a:buChar char="•"/>
              <a:tabLst>
                <a:tab pos="355600" algn="l"/>
              </a:tabLst>
            </a:pPr>
            <a:r>
              <a:rPr sz="2800" b="1" dirty="0">
                <a:latin typeface="DejaVu Sans"/>
                <a:cs typeface="DejaVu Sans"/>
              </a:rPr>
              <a:t>Religious practices that have been  restricted:</a:t>
            </a:r>
            <a:endParaRPr sz="2800" dirty="0">
              <a:latin typeface="DejaVu Sans"/>
              <a:cs typeface="DejaVu Sans"/>
            </a:endParaRPr>
          </a:p>
          <a:p>
            <a:pPr marL="756285" lvl="1" indent="-287020">
              <a:lnSpc>
                <a:spcPct val="100000"/>
              </a:lnSpc>
              <a:spcBef>
                <a:spcPts val="605"/>
              </a:spcBef>
              <a:buFont typeface="DejaVu Sans"/>
              <a:buChar char="–"/>
              <a:tabLst>
                <a:tab pos="756920" algn="l"/>
              </a:tabLst>
            </a:pPr>
            <a:r>
              <a:rPr sz="2400" b="1" dirty="0">
                <a:latin typeface="DejaVu Sans"/>
                <a:cs typeface="DejaVu Sans"/>
              </a:rPr>
              <a:t>Polygamy (</a:t>
            </a:r>
            <a:r>
              <a:rPr sz="2400" b="1" i="1" dirty="0">
                <a:latin typeface="Nimbus Mono L"/>
                <a:cs typeface="Nimbus Mono L"/>
              </a:rPr>
              <a:t>Reynolds v. U.S.</a:t>
            </a:r>
            <a:r>
              <a:rPr sz="2400" b="1" dirty="0">
                <a:latin typeface="DejaVu Sans"/>
                <a:cs typeface="DejaVu Sans"/>
              </a:rPr>
              <a:t>)</a:t>
            </a:r>
            <a:endParaRPr sz="2400" dirty="0">
              <a:latin typeface="DejaVu Sans"/>
              <a:cs typeface="DejaVu Sans"/>
            </a:endParaRPr>
          </a:p>
          <a:p>
            <a:pPr marL="756285" lvl="1" indent="-287020">
              <a:lnSpc>
                <a:spcPct val="100000"/>
              </a:lnSpc>
              <a:spcBef>
                <a:spcPts val="580"/>
              </a:spcBef>
              <a:buFont typeface="DejaVu Sans"/>
              <a:buChar char="–"/>
              <a:tabLst>
                <a:tab pos="756920" algn="l"/>
              </a:tabLst>
            </a:pPr>
            <a:r>
              <a:rPr sz="2400" b="1" dirty="0">
                <a:latin typeface="DejaVu Sans"/>
                <a:cs typeface="DejaVu Sans"/>
              </a:rPr>
              <a:t>Drug use (</a:t>
            </a:r>
            <a:r>
              <a:rPr sz="2400" b="1" i="1" dirty="0">
                <a:latin typeface="Nimbus Mono L"/>
                <a:cs typeface="Nimbus Mono L"/>
              </a:rPr>
              <a:t>Oregon v. Smith</a:t>
            </a:r>
            <a:r>
              <a:rPr sz="2400" b="1" dirty="0">
                <a:latin typeface="DejaVu Sans"/>
                <a:cs typeface="DejaVu Sans"/>
              </a:rPr>
              <a:t>)</a:t>
            </a:r>
            <a:endParaRPr sz="2400" dirty="0">
              <a:latin typeface="DejaVu Sans"/>
              <a:cs typeface="DejaVu Sans"/>
            </a:endParaRPr>
          </a:p>
          <a:p>
            <a:pPr marL="756285" marR="71120" lvl="1" indent="-287020">
              <a:lnSpc>
                <a:spcPct val="100000"/>
              </a:lnSpc>
              <a:spcBef>
                <a:spcPts val="575"/>
              </a:spcBef>
              <a:buFont typeface="DejaVu Sans"/>
              <a:buChar char="–"/>
              <a:tabLst>
                <a:tab pos="756920" algn="l"/>
              </a:tabLst>
            </a:pPr>
            <a:r>
              <a:rPr sz="2400" b="1" dirty="0">
                <a:latin typeface="DejaVu Sans"/>
                <a:cs typeface="DejaVu Sans"/>
              </a:rPr>
              <a:t>Not vaccinating children of Christian  Scientists before they enter school</a:t>
            </a:r>
            <a:endParaRPr sz="2400" dirty="0">
              <a:latin typeface="DejaVu Sans"/>
              <a:cs typeface="DejaVu Sans"/>
            </a:endParaRPr>
          </a:p>
          <a:p>
            <a:pPr marL="756285" marR="641350" lvl="1" indent="-287020">
              <a:lnSpc>
                <a:spcPct val="100000"/>
              </a:lnSpc>
              <a:spcBef>
                <a:spcPts val="580"/>
              </a:spcBef>
              <a:buFont typeface="DejaVu Sans"/>
              <a:buChar char="–"/>
              <a:tabLst>
                <a:tab pos="756920" algn="l"/>
              </a:tabLst>
            </a:pPr>
            <a:r>
              <a:rPr sz="2400" b="1" dirty="0">
                <a:latin typeface="DejaVu Sans"/>
                <a:cs typeface="DejaVu Sans"/>
              </a:rPr>
              <a:t>Not paying Social Security taxes  (Amish)</a:t>
            </a:r>
            <a:endParaRPr sz="2400" dirty="0">
              <a:latin typeface="DejaVu Sans"/>
              <a:cs typeface="DejaVu Sans"/>
            </a:endParaRPr>
          </a:p>
          <a:p>
            <a:pPr marL="756285" lvl="1" indent="-287020">
              <a:lnSpc>
                <a:spcPct val="100000"/>
              </a:lnSpc>
              <a:spcBef>
                <a:spcPts val="575"/>
              </a:spcBef>
              <a:buFont typeface="DejaVu Sans"/>
              <a:buChar char="–"/>
              <a:tabLst>
                <a:tab pos="756920" algn="l"/>
              </a:tabLst>
            </a:pPr>
            <a:r>
              <a:rPr sz="2400" b="1" dirty="0">
                <a:latin typeface="DejaVu Sans"/>
                <a:cs typeface="DejaVu Sans"/>
              </a:rPr>
              <a:t>Wearing a Jewish skullcap</a:t>
            </a:r>
            <a:endParaRPr sz="2400" dirty="0">
              <a:latin typeface="DejaVu Sans"/>
              <a:cs typeface="DejaVu Sans"/>
            </a:endParaRPr>
          </a:p>
          <a:p>
            <a:pPr marL="756285">
              <a:lnSpc>
                <a:spcPct val="100000"/>
              </a:lnSpc>
            </a:pPr>
            <a:r>
              <a:rPr sz="2400" b="1" dirty="0">
                <a:latin typeface="DejaVu Sans"/>
                <a:cs typeface="DejaVu Sans"/>
              </a:rPr>
              <a:t>(Yarmulke) in the military</a:t>
            </a:r>
            <a:endParaRPr sz="2400" dirty="0">
              <a:latin typeface="DejaVu Sans"/>
              <a:cs typeface="DejaVu Sans"/>
            </a:endParaRPr>
          </a:p>
        </p:txBody>
      </p:sp>
      <p:sp>
        <p:nvSpPr>
          <p:cNvPr id="5" name="object 5"/>
          <p:cNvSpPr txBox="1"/>
          <p:nvPr/>
        </p:nvSpPr>
        <p:spPr>
          <a:xfrm>
            <a:off x="11379454" y="6273800"/>
            <a:ext cx="125095" cy="228268"/>
          </a:xfrm>
          <a:prstGeom prst="rect">
            <a:avLst/>
          </a:prstGeom>
        </p:spPr>
        <p:txBody>
          <a:bodyPr vert="horz" wrap="square" lIns="0" tIns="12700" rIns="0" bIns="0" rtlCol="0">
            <a:spAutoFit/>
          </a:bodyPr>
          <a:lstStyle/>
          <a:p>
            <a:pPr marL="12700">
              <a:lnSpc>
                <a:spcPct val="100000"/>
              </a:lnSpc>
              <a:spcBef>
                <a:spcPts val="100"/>
              </a:spcBef>
            </a:pPr>
            <a:r>
              <a:rPr sz="1400" dirty="0">
                <a:latin typeface="Nimbus Sans L"/>
                <a:cs typeface="Nimbus Sans L"/>
              </a:rPr>
              <a:t>8</a:t>
            </a:r>
            <a:endParaRPr sz="1400">
              <a:latin typeface="Nimbus Sans L"/>
              <a:cs typeface="Nimbus Sans L"/>
            </a:endParaRPr>
          </a:p>
        </p:txBody>
      </p:sp>
      <p:sp>
        <p:nvSpPr>
          <p:cNvPr id="6" name="object 6"/>
          <p:cNvSpPr txBox="1"/>
          <p:nvPr/>
        </p:nvSpPr>
        <p:spPr>
          <a:xfrm>
            <a:off x="6248400" y="1085064"/>
            <a:ext cx="5534660" cy="4895443"/>
          </a:xfrm>
          <a:prstGeom prst="rect">
            <a:avLst/>
          </a:prstGeom>
        </p:spPr>
        <p:txBody>
          <a:bodyPr vert="horz" wrap="square" lIns="0" tIns="12065" rIns="0" bIns="0" rtlCol="0">
            <a:spAutoFit/>
          </a:bodyPr>
          <a:lstStyle/>
          <a:p>
            <a:pPr marL="393700" marR="82550" indent="-342900">
              <a:lnSpc>
                <a:spcPct val="100000"/>
              </a:lnSpc>
              <a:spcBef>
                <a:spcPts val="95"/>
              </a:spcBef>
              <a:buFont typeface="DejaVu Sans"/>
              <a:buChar char="•"/>
              <a:tabLst>
                <a:tab pos="393700" algn="l"/>
              </a:tabLst>
            </a:pPr>
            <a:r>
              <a:rPr sz="2200" b="1" dirty="0">
                <a:latin typeface="DejaVu Sans"/>
                <a:cs typeface="DejaVu Sans"/>
              </a:rPr>
              <a:t>Religious practices that have been  permitted:</a:t>
            </a:r>
            <a:endParaRPr sz="2200" dirty="0">
              <a:latin typeface="DejaVu Sans"/>
              <a:cs typeface="DejaVu Sans"/>
            </a:endParaRPr>
          </a:p>
          <a:p>
            <a:pPr marL="794385" marR="634365" lvl="1" indent="-287020">
              <a:lnSpc>
                <a:spcPct val="101699"/>
              </a:lnSpc>
              <a:spcBef>
                <a:spcPts val="560"/>
              </a:spcBef>
              <a:buFont typeface="DejaVu Sans"/>
              <a:buChar char="–"/>
              <a:tabLst>
                <a:tab pos="795020" algn="l"/>
              </a:tabLst>
            </a:pPr>
            <a:r>
              <a:rPr sz="2200" b="1" dirty="0">
                <a:latin typeface="DejaVu Sans"/>
                <a:cs typeface="DejaVu Sans"/>
              </a:rPr>
              <a:t>Not saluting flag in public school  (Jehovah’s Witnesses)</a:t>
            </a:r>
            <a:endParaRPr sz="2200" dirty="0">
              <a:latin typeface="DejaVu Sans"/>
              <a:cs typeface="DejaVu Sans"/>
            </a:endParaRPr>
          </a:p>
          <a:p>
            <a:pPr marL="794385" marR="43180" lvl="1" indent="-287020">
              <a:lnSpc>
                <a:spcPct val="100000"/>
              </a:lnSpc>
              <a:spcBef>
                <a:spcPts val="525"/>
              </a:spcBef>
              <a:buFont typeface="DejaVu Sans"/>
              <a:buChar char="–"/>
              <a:tabLst>
                <a:tab pos="795020" algn="l"/>
              </a:tabLst>
            </a:pPr>
            <a:r>
              <a:rPr sz="2200" b="1" dirty="0">
                <a:latin typeface="DejaVu Sans"/>
                <a:cs typeface="DejaVu Sans"/>
              </a:rPr>
              <a:t>Not sending children to school past  the 8</a:t>
            </a:r>
            <a:r>
              <a:rPr sz="2200" b="1" baseline="24305" dirty="0">
                <a:latin typeface="DejaVu Sans"/>
                <a:cs typeface="DejaVu Sans"/>
              </a:rPr>
              <a:t>th </a:t>
            </a:r>
            <a:r>
              <a:rPr sz="2200" b="1" dirty="0">
                <a:latin typeface="DejaVu Sans"/>
                <a:cs typeface="DejaVu Sans"/>
              </a:rPr>
              <a:t>Grade for Amish (</a:t>
            </a:r>
            <a:r>
              <a:rPr sz="2200" b="1" i="1" dirty="0">
                <a:solidFill>
                  <a:srgbClr val="008000"/>
                </a:solidFill>
                <a:latin typeface="Nimbus Mono L"/>
                <a:cs typeface="Nimbus Mono L"/>
              </a:rPr>
              <a:t>Wisconsin v.  Yoder, 1972</a:t>
            </a:r>
            <a:r>
              <a:rPr sz="2200" b="1" dirty="0">
                <a:latin typeface="DejaVu Sans"/>
                <a:cs typeface="DejaVu Sans"/>
              </a:rPr>
              <a:t>)</a:t>
            </a:r>
            <a:endParaRPr sz="2200" dirty="0">
              <a:latin typeface="DejaVu Sans"/>
              <a:cs typeface="DejaVu Sans"/>
            </a:endParaRPr>
          </a:p>
          <a:p>
            <a:pPr marL="794385" lvl="1" indent="-287020">
              <a:lnSpc>
                <a:spcPct val="100000"/>
              </a:lnSpc>
              <a:spcBef>
                <a:spcPts val="580"/>
              </a:spcBef>
              <a:buFont typeface="DejaVu Sans"/>
              <a:buChar char="–"/>
              <a:tabLst>
                <a:tab pos="795020" algn="l"/>
              </a:tabLst>
            </a:pPr>
            <a:r>
              <a:rPr sz="2200" b="1" dirty="0">
                <a:latin typeface="DejaVu Sans"/>
                <a:cs typeface="DejaVu Sans"/>
              </a:rPr>
              <a:t>Animal Sacrifice (Santeria case)</a:t>
            </a:r>
            <a:endParaRPr sz="2200" dirty="0">
              <a:latin typeface="DejaVu Sans"/>
              <a:cs typeface="DejaVu Sans"/>
            </a:endParaRPr>
          </a:p>
          <a:p>
            <a:pPr marL="393700" marR="581660" indent="-342900">
              <a:lnSpc>
                <a:spcPct val="100000"/>
              </a:lnSpc>
              <a:spcBef>
                <a:spcPts val="1939"/>
              </a:spcBef>
              <a:buFont typeface="DejaVu Sans"/>
              <a:buChar char="•"/>
              <a:tabLst>
                <a:tab pos="393700" algn="l"/>
              </a:tabLst>
            </a:pPr>
            <a:r>
              <a:rPr sz="2200" b="1" dirty="0">
                <a:latin typeface="DejaVu Sans"/>
                <a:cs typeface="DejaVu Sans"/>
              </a:rPr>
              <a:t>Article 6 bans religious  tests/oaths as qualifications to  hold public office.</a:t>
            </a:r>
            <a:endParaRPr sz="2200" dirty="0">
              <a:latin typeface="DejaVu Sans"/>
              <a:cs typeface="DejaVu Sans"/>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04800" y="-7883"/>
            <a:ext cx="7080123" cy="444352"/>
          </a:xfrm>
          <a:prstGeom prst="rect">
            <a:avLst/>
          </a:prstGeom>
        </p:spPr>
        <p:txBody>
          <a:bodyPr vert="horz" wrap="square" lIns="0" tIns="13335" rIns="0" bIns="0" rtlCol="0">
            <a:spAutoFit/>
          </a:bodyPr>
          <a:lstStyle/>
          <a:p>
            <a:pPr marL="12700" algn="l">
              <a:lnSpc>
                <a:spcPct val="100000"/>
              </a:lnSpc>
              <a:spcBef>
                <a:spcPts val="105"/>
              </a:spcBef>
            </a:pPr>
            <a:r>
              <a:rPr sz="2800" i="1" dirty="0">
                <a:solidFill>
                  <a:srgbClr val="008000"/>
                </a:solidFill>
                <a:latin typeface="Nimbus Mono L"/>
                <a:cs typeface="Nimbus Mono L"/>
              </a:rPr>
              <a:t>Engle v. Vitale </a:t>
            </a:r>
            <a:r>
              <a:rPr sz="2800" dirty="0">
                <a:solidFill>
                  <a:srgbClr val="008000"/>
                </a:solidFill>
              </a:rPr>
              <a:t>(1962)</a:t>
            </a:r>
            <a:endParaRPr sz="2800" dirty="0">
              <a:latin typeface="Nimbus Mono L"/>
              <a:cs typeface="Nimbus Mono L"/>
            </a:endParaRPr>
          </a:p>
        </p:txBody>
      </p:sp>
      <p:sp>
        <p:nvSpPr>
          <p:cNvPr id="3" name="object 3"/>
          <p:cNvSpPr txBox="1"/>
          <p:nvPr/>
        </p:nvSpPr>
        <p:spPr>
          <a:xfrm>
            <a:off x="3999344" y="113990"/>
            <a:ext cx="8116456" cy="6630020"/>
          </a:xfrm>
          <a:prstGeom prst="rect">
            <a:avLst/>
          </a:prstGeom>
        </p:spPr>
        <p:txBody>
          <a:bodyPr vert="horz" wrap="square" lIns="0" tIns="12700" rIns="0" bIns="0" rtlCol="0">
            <a:spAutoFit/>
          </a:bodyPr>
          <a:lstStyle/>
          <a:p>
            <a:pPr marL="12700" marR="245110">
              <a:lnSpc>
                <a:spcPct val="100000"/>
              </a:lnSpc>
              <a:spcBef>
                <a:spcPts val="100"/>
              </a:spcBef>
            </a:pPr>
            <a:r>
              <a:rPr sz="2150" b="1" dirty="0">
                <a:solidFill>
                  <a:srgbClr val="FF0000"/>
                </a:solidFill>
                <a:latin typeface="DejaVu Sans"/>
                <a:cs typeface="DejaVu Sans"/>
              </a:rPr>
              <a:t>Issue</a:t>
            </a:r>
            <a:r>
              <a:rPr sz="2150" b="1" dirty="0">
                <a:latin typeface="DejaVu Sans"/>
                <a:cs typeface="DejaVu Sans"/>
              </a:rPr>
              <a:t>: Does the recitation of a prayer in public schools violate  the Establishment Clause of the First Amendment?</a:t>
            </a:r>
            <a:endParaRPr sz="2150" dirty="0">
              <a:latin typeface="DejaVu Sans"/>
              <a:cs typeface="DejaVu Sans"/>
            </a:endParaRPr>
          </a:p>
          <a:p>
            <a:pPr>
              <a:lnSpc>
                <a:spcPct val="100000"/>
              </a:lnSpc>
              <a:spcBef>
                <a:spcPts val="30"/>
              </a:spcBef>
            </a:pPr>
            <a:endParaRPr sz="2150" dirty="0">
              <a:latin typeface="DejaVu Sans"/>
              <a:cs typeface="DejaVu Sans"/>
            </a:endParaRPr>
          </a:p>
          <a:p>
            <a:pPr marL="12700" marR="5080">
              <a:lnSpc>
                <a:spcPct val="100000"/>
              </a:lnSpc>
            </a:pPr>
            <a:r>
              <a:rPr sz="2150" b="1" dirty="0">
                <a:solidFill>
                  <a:srgbClr val="FF0000"/>
                </a:solidFill>
                <a:latin typeface="DejaVu Sans"/>
                <a:cs typeface="DejaVu Sans"/>
              </a:rPr>
              <a:t>Majority</a:t>
            </a:r>
            <a:r>
              <a:rPr sz="2150" b="1" dirty="0">
                <a:latin typeface="DejaVu Sans"/>
                <a:cs typeface="DejaVu Sans"/>
              </a:rPr>
              <a:t>: The Court ruled that the school-sponsored prayer was  unconstitutional because it violated the Establishment Clause. The  prayer was a religious activity composed by government officials  (school administrators) and used as a part of a government program  (school instruction) to advance religious beliefs. The Court rejected  the claim that the prayer was nondenominational and voluntary.  "There can, of course, be no doubt that New York's program of daily  classroom invocation of God's blessings. . . in the Regents' prayer is a  religious activity," Justice Black wrote. "We think that by using its  public school system to encourage recitation of the Regents' Prayer,  the State of New York has adopted a practice wholly inconsistent  with the Establishment Clause."</a:t>
            </a:r>
            <a:endParaRPr sz="2150" dirty="0">
              <a:latin typeface="DejaVu Sans"/>
              <a:cs typeface="DejaVu Sans"/>
            </a:endParaRPr>
          </a:p>
        </p:txBody>
      </p:sp>
      <p:grpSp>
        <p:nvGrpSpPr>
          <p:cNvPr id="4" name="object 4"/>
          <p:cNvGrpSpPr/>
          <p:nvPr/>
        </p:nvGrpSpPr>
        <p:grpSpPr>
          <a:xfrm>
            <a:off x="0" y="731519"/>
            <a:ext cx="3968750" cy="6109970"/>
            <a:chOff x="0" y="731519"/>
            <a:chExt cx="3968750" cy="6109970"/>
          </a:xfrm>
        </p:grpSpPr>
        <p:sp>
          <p:nvSpPr>
            <p:cNvPr id="5" name="object 5"/>
            <p:cNvSpPr/>
            <p:nvPr/>
          </p:nvSpPr>
          <p:spPr>
            <a:xfrm>
              <a:off x="76200" y="2776726"/>
              <a:ext cx="3892296" cy="4064508"/>
            </a:xfrm>
            <a:prstGeom prst="rect">
              <a:avLst/>
            </a:prstGeom>
            <a:blipFill>
              <a:blip r:embed="rId2" cstate="print"/>
              <a:stretch>
                <a:fillRect/>
              </a:stretch>
            </a:blipFill>
          </p:spPr>
          <p:txBody>
            <a:bodyPr wrap="square" lIns="0" tIns="0" rIns="0" bIns="0" rtlCol="0"/>
            <a:lstStyle/>
            <a:p>
              <a:endParaRPr/>
            </a:p>
          </p:txBody>
        </p:sp>
        <p:sp>
          <p:nvSpPr>
            <p:cNvPr id="6" name="object 6"/>
            <p:cNvSpPr/>
            <p:nvPr/>
          </p:nvSpPr>
          <p:spPr>
            <a:xfrm>
              <a:off x="0" y="2723387"/>
              <a:ext cx="3962399" cy="4114800"/>
            </a:xfrm>
            <a:prstGeom prst="rect">
              <a:avLst/>
            </a:prstGeom>
            <a:blipFill>
              <a:blip r:embed="rId3" cstate="print"/>
              <a:stretch>
                <a:fillRect/>
              </a:stretch>
            </a:blipFill>
          </p:spPr>
          <p:txBody>
            <a:bodyPr wrap="square" lIns="0" tIns="0" rIns="0" bIns="0" rtlCol="0"/>
            <a:lstStyle/>
            <a:p>
              <a:endParaRPr/>
            </a:p>
          </p:txBody>
        </p:sp>
        <p:sp>
          <p:nvSpPr>
            <p:cNvPr id="7" name="object 7"/>
            <p:cNvSpPr/>
            <p:nvPr/>
          </p:nvSpPr>
          <p:spPr>
            <a:xfrm>
              <a:off x="533400" y="731519"/>
              <a:ext cx="2667000" cy="2061972"/>
            </a:xfrm>
            <a:prstGeom prst="rect">
              <a:avLst/>
            </a:prstGeom>
            <a:blipFill>
              <a:blip r:embed="rId4" cstate="print"/>
              <a:stretch>
                <a:fillRect/>
              </a:stretch>
            </a:blipFill>
          </p:spPr>
          <p:txBody>
            <a:bodyPr wrap="square" lIns="0" tIns="0" rIns="0" bIns="0" rtlCol="0"/>
            <a:lstStyle/>
            <a:p>
              <a:endParaRPr/>
            </a:p>
          </p:txBody>
        </p:sp>
        <p:sp>
          <p:nvSpPr>
            <p:cNvPr id="8" name="object 8"/>
            <p:cNvSpPr/>
            <p:nvPr/>
          </p:nvSpPr>
          <p:spPr>
            <a:xfrm>
              <a:off x="527304" y="731519"/>
              <a:ext cx="2667000" cy="2081783"/>
            </a:xfrm>
            <a:prstGeom prst="rect">
              <a:avLst/>
            </a:prstGeom>
            <a:blipFill>
              <a:blip r:embed="rId3" cstate="print"/>
              <a:stretch>
                <a:fillRect/>
              </a:stretch>
            </a:blipFill>
          </p:spPr>
          <p:txBody>
            <a:bodyPr wrap="square" lIns="0" tIns="0" rIns="0" bIns="0" rtlCol="0"/>
            <a:lstStyle/>
            <a:p>
              <a:endParaRPr/>
            </a:p>
          </p:txBody>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04800" y="-7883"/>
            <a:ext cx="7080123" cy="444352"/>
          </a:xfrm>
          <a:prstGeom prst="rect">
            <a:avLst/>
          </a:prstGeom>
        </p:spPr>
        <p:txBody>
          <a:bodyPr vert="horz" wrap="square" lIns="0" tIns="13335" rIns="0" bIns="0" rtlCol="0">
            <a:spAutoFit/>
          </a:bodyPr>
          <a:lstStyle/>
          <a:p>
            <a:pPr marL="12700" algn="l">
              <a:lnSpc>
                <a:spcPct val="100000"/>
              </a:lnSpc>
              <a:spcBef>
                <a:spcPts val="105"/>
              </a:spcBef>
            </a:pPr>
            <a:r>
              <a:rPr sz="2800" i="1" dirty="0">
                <a:solidFill>
                  <a:srgbClr val="008000"/>
                </a:solidFill>
                <a:latin typeface="Nimbus Mono L"/>
                <a:cs typeface="Nimbus Mono L"/>
              </a:rPr>
              <a:t>Engle v. Vitale </a:t>
            </a:r>
            <a:r>
              <a:rPr sz="2800" dirty="0">
                <a:solidFill>
                  <a:srgbClr val="008000"/>
                </a:solidFill>
              </a:rPr>
              <a:t>(1962)</a:t>
            </a:r>
            <a:endParaRPr sz="2800" dirty="0">
              <a:latin typeface="Nimbus Mono L"/>
              <a:cs typeface="Nimbus Mono L"/>
            </a:endParaRPr>
          </a:p>
        </p:txBody>
      </p:sp>
      <p:sp>
        <p:nvSpPr>
          <p:cNvPr id="3" name="object 3"/>
          <p:cNvSpPr txBox="1"/>
          <p:nvPr/>
        </p:nvSpPr>
        <p:spPr>
          <a:xfrm>
            <a:off x="3999344" y="113990"/>
            <a:ext cx="8116456" cy="6783908"/>
          </a:xfrm>
          <a:prstGeom prst="rect">
            <a:avLst/>
          </a:prstGeom>
        </p:spPr>
        <p:txBody>
          <a:bodyPr vert="horz" wrap="square" lIns="0" tIns="12700" rIns="0" bIns="0" rtlCol="0">
            <a:spAutoFit/>
          </a:bodyPr>
          <a:lstStyle/>
          <a:p>
            <a:pPr marL="12700" marR="245110">
              <a:lnSpc>
                <a:spcPct val="100000"/>
              </a:lnSpc>
              <a:spcBef>
                <a:spcPts val="100"/>
              </a:spcBef>
            </a:pPr>
            <a:r>
              <a:rPr lang="en-US" sz="2800" b="1" dirty="0">
                <a:solidFill>
                  <a:srgbClr val="FF0000"/>
                </a:solidFill>
                <a:latin typeface="DejaVu Sans"/>
                <a:cs typeface="DejaVu Sans"/>
              </a:rPr>
              <a:t>Dissenting</a:t>
            </a:r>
            <a:r>
              <a:rPr sz="2800" b="1" dirty="0">
                <a:latin typeface="DejaVu Sans"/>
                <a:cs typeface="DejaVu Sans"/>
              </a:rPr>
              <a:t>:</a:t>
            </a:r>
            <a:r>
              <a:rPr lang="en-US" sz="2800" b="1" dirty="0">
                <a:latin typeface="DejaVu Sans"/>
                <a:cs typeface="DejaVu Sans"/>
              </a:rPr>
              <a:t>  </a:t>
            </a:r>
            <a:r>
              <a:rPr lang="en-US" sz="3200" b="1" u="sng" dirty="0">
                <a:hlinkClick r:id="rId2"/>
              </a:rPr>
              <a:t>Justice Potter Stewart</a:t>
            </a:r>
            <a:r>
              <a:rPr lang="en-US" sz="3200" b="1" dirty="0"/>
              <a:t> wrote the lone dissent. He argued that the majority “misapplied a great constitutional principle” and denied public schoolchildren “the opportunity of sharing in the spiritual heritage of our Nation.” He noted that history and tradition showed many religious influences and elements in society, such as “</a:t>
            </a:r>
            <a:r>
              <a:rPr lang="en-US" sz="3200" b="1" u="sng" dirty="0">
                <a:hlinkClick r:id="rId3"/>
              </a:rPr>
              <a:t>In God We Trust</a:t>
            </a:r>
            <a:r>
              <a:rPr lang="en-US" sz="3200" b="1" dirty="0"/>
              <a:t>” on the nation’s money, opening sessions of the Supreme Court with “God Save This Honorable Court,” the opening prayers in Congress, and the many acknowledgments of God by various presidents in public speeches.</a:t>
            </a:r>
            <a:endParaRPr sz="3600" b="1" dirty="0">
              <a:latin typeface="DejaVu Sans"/>
              <a:cs typeface="DejaVu Sans"/>
            </a:endParaRPr>
          </a:p>
          <a:p>
            <a:pPr>
              <a:lnSpc>
                <a:spcPct val="100000"/>
              </a:lnSpc>
              <a:spcBef>
                <a:spcPts val="30"/>
              </a:spcBef>
            </a:pPr>
            <a:endParaRPr sz="2800" dirty="0">
              <a:latin typeface="DejaVu Sans"/>
              <a:cs typeface="DejaVu Sans"/>
            </a:endParaRPr>
          </a:p>
        </p:txBody>
      </p:sp>
      <p:grpSp>
        <p:nvGrpSpPr>
          <p:cNvPr id="4" name="object 4"/>
          <p:cNvGrpSpPr/>
          <p:nvPr/>
        </p:nvGrpSpPr>
        <p:grpSpPr>
          <a:xfrm>
            <a:off x="0" y="731519"/>
            <a:ext cx="3968750" cy="6109970"/>
            <a:chOff x="0" y="731519"/>
            <a:chExt cx="3968750" cy="6109970"/>
          </a:xfrm>
        </p:grpSpPr>
        <p:sp>
          <p:nvSpPr>
            <p:cNvPr id="5" name="object 5"/>
            <p:cNvSpPr/>
            <p:nvPr/>
          </p:nvSpPr>
          <p:spPr>
            <a:xfrm>
              <a:off x="76200" y="2776726"/>
              <a:ext cx="3892296" cy="4064508"/>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0" y="2723387"/>
              <a:ext cx="3962399" cy="4114800"/>
            </a:xfrm>
            <a:prstGeom prst="rect">
              <a:avLst/>
            </a:prstGeom>
            <a:blipFill>
              <a:blip r:embed="rId5" cstate="print"/>
              <a:stretch>
                <a:fillRect/>
              </a:stretch>
            </a:blipFill>
          </p:spPr>
          <p:txBody>
            <a:bodyPr wrap="square" lIns="0" tIns="0" rIns="0" bIns="0" rtlCol="0"/>
            <a:lstStyle/>
            <a:p>
              <a:endParaRPr/>
            </a:p>
          </p:txBody>
        </p:sp>
        <p:sp>
          <p:nvSpPr>
            <p:cNvPr id="7" name="object 7"/>
            <p:cNvSpPr/>
            <p:nvPr/>
          </p:nvSpPr>
          <p:spPr>
            <a:xfrm>
              <a:off x="533400" y="731519"/>
              <a:ext cx="2667000" cy="2061972"/>
            </a:xfrm>
            <a:prstGeom prst="rect">
              <a:avLst/>
            </a:prstGeom>
            <a:blipFill>
              <a:blip r:embed="rId6" cstate="print"/>
              <a:stretch>
                <a:fillRect/>
              </a:stretch>
            </a:blipFill>
          </p:spPr>
          <p:txBody>
            <a:bodyPr wrap="square" lIns="0" tIns="0" rIns="0" bIns="0" rtlCol="0"/>
            <a:lstStyle/>
            <a:p>
              <a:endParaRPr/>
            </a:p>
          </p:txBody>
        </p:sp>
        <p:sp>
          <p:nvSpPr>
            <p:cNvPr id="8" name="object 8"/>
            <p:cNvSpPr/>
            <p:nvPr/>
          </p:nvSpPr>
          <p:spPr>
            <a:xfrm>
              <a:off x="527304" y="731519"/>
              <a:ext cx="2667000" cy="2081783"/>
            </a:xfrm>
            <a:prstGeom prst="rect">
              <a:avLst/>
            </a:prstGeom>
            <a:blipFill>
              <a:blip r:embed="rId5" cstate="print"/>
              <a:stretch>
                <a:fillRect/>
              </a:stretch>
            </a:blipFill>
          </p:spPr>
          <p:txBody>
            <a:bodyPr wrap="square" lIns="0" tIns="0" rIns="0" bIns="0" rtlCol="0"/>
            <a:lstStyle/>
            <a:p>
              <a:endParaRPr/>
            </a:p>
          </p:txBody>
        </p:sp>
      </p:grpSp>
    </p:spTree>
    <p:extLst>
      <p:ext uri="{BB962C8B-B14F-4D97-AF65-F5344CB8AC3E}">
        <p14:creationId xmlns:p14="http://schemas.microsoft.com/office/powerpoint/2010/main" val="11659204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0" y="-29067"/>
            <a:ext cx="7832980" cy="382797"/>
          </a:xfrm>
          <a:prstGeom prst="rect">
            <a:avLst/>
          </a:prstGeom>
        </p:spPr>
        <p:txBody>
          <a:bodyPr vert="horz" wrap="square" lIns="0" tIns="13335" rIns="0" bIns="0" rtlCol="0">
            <a:spAutoFit/>
          </a:bodyPr>
          <a:lstStyle/>
          <a:p>
            <a:pPr marL="12700" algn="l">
              <a:lnSpc>
                <a:spcPct val="100000"/>
              </a:lnSpc>
              <a:spcBef>
                <a:spcPts val="105"/>
              </a:spcBef>
            </a:pPr>
            <a:r>
              <a:rPr sz="2400" i="1" dirty="0">
                <a:solidFill>
                  <a:srgbClr val="008000"/>
                </a:solidFill>
                <a:latin typeface="Nimbus Mono L"/>
                <a:cs typeface="Nimbus Mono L"/>
              </a:rPr>
              <a:t>Wisconsin v. Yoder </a:t>
            </a:r>
            <a:r>
              <a:rPr sz="2400" dirty="0">
                <a:solidFill>
                  <a:srgbClr val="008000"/>
                </a:solidFill>
              </a:rPr>
              <a:t>(1972)</a:t>
            </a:r>
            <a:endParaRPr sz="2400" dirty="0">
              <a:latin typeface="Nimbus Mono L"/>
              <a:cs typeface="Nimbus Mono L"/>
            </a:endParaRPr>
          </a:p>
        </p:txBody>
      </p:sp>
      <p:sp>
        <p:nvSpPr>
          <p:cNvPr id="3" name="object 3"/>
          <p:cNvSpPr txBox="1"/>
          <p:nvPr/>
        </p:nvSpPr>
        <p:spPr>
          <a:xfrm>
            <a:off x="3729355" y="162331"/>
            <a:ext cx="8386445" cy="6384440"/>
          </a:xfrm>
          <a:prstGeom prst="rect">
            <a:avLst/>
          </a:prstGeom>
        </p:spPr>
        <p:txBody>
          <a:bodyPr vert="horz" wrap="square" lIns="0" tIns="13335" rIns="0" bIns="0" rtlCol="0">
            <a:spAutoFit/>
          </a:bodyPr>
          <a:lstStyle/>
          <a:p>
            <a:pPr marL="12700">
              <a:lnSpc>
                <a:spcPct val="100000"/>
              </a:lnSpc>
              <a:spcBef>
                <a:spcPts val="105"/>
              </a:spcBef>
            </a:pPr>
            <a:r>
              <a:rPr b="1" dirty="0">
                <a:solidFill>
                  <a:srgbClr val="FF0000"/>
                </a:solidFill>
                <a:latin typeface="DejaVu Sans"/>
                <a:cs typeface="DejaVu Sans"/>
              </a:rPr>
              <a:t>Issue</a:t>
            </a:r>
            <a:r>
              <a:rPr b="1" dirty="0">
                <a:latin typeface="DejaVu Sans"/>
                <a:cs typeface="DejaVu Sans"/>
              </a:rPr>
              <a:t>: Under what conditions does the state’s interest in promoting compulsory</a:t>
            </a:r>
            <a:r>
              <a:rPr lang="en-US" b="1" dirty="0">
                <a:latin typeface="DejaVu Sans"/>
                <a:cs typeface="DejaVu Sans"/>
              </a:rPr>
              <a:t> </a:t>
            </a:r>
            <a:r>
              <a:rPr b="1" dirty="0">
                <a:latin typeface="DejaVu Sans"/>
                <a:cs typeface="DejaVu Sans"/>
              </a:rPr>
              <a:t>education override parents’ First Amendment right to free exercise of religion?</a:t>
            </a:r>
            <a:endParaRPr dirty="0">
              <a:latin typeface="DejaVu Sans"/>
              <a:cs typeface="DejaVu Sans"/>
            </a:endParaRPr>
          </a:p>
          <a:p>
            <a:pPr>
              <a:lnSpc>
                <a:spcPct val="100000"/>
              </a:lnSpc>
              <a:spcBef>
                <a:spcPts val="10"/>
              </a:spcBef>
            </a:pPr>
            <a:endParaRPr dirty="0">
              <a:latin typeface="DejaVu Sans"/>
              <a:cs typeface="DejaVu Sans"/>
            </a:endParaRPr>
          </a:p>
          <a:p>
            <a:pPr marL="12700" marR="571500">
              <a:lnSpc>
                <a:spcPct val="100000"/>
              </a:lnSpc>
            </a:pPr>
            <a:r>
              <a:rPr b="1" dirty="0">
                <a:solidFill>
                  <a:srgbClr val="FF0000"/>
                </a:solidFill>
                <a:latin typeface="DejaVu Sans"/>
                <a:cs typeface="DejaVu Sans"/>
              </a:rPr>
              <a:t>Majority</a:t>
            </a:r>
            <a:r>
              <a:rPr b="1" dirty="0">
                <a:latin typeface="DejaVu Sans"/>
                <a:cs typeface="DejaVu Sans"/>
              </a:rPr>
              <a:t>: The Supreme Court held that the Free Exercise Clause of the First  Amendment, as incorporated by the 14th Amendment, prevented the state of  Wisconsin from compelling the respondents to send their children to formal  secondary school beyond the age of 14.</a:t>
            </a:r>
            <a:endParaRPr dirty="0">
              <a:latin typeface="DejaVu Sans"/>
              <a:cs typeface="DejaVu Sans"/>
            </a:endParaRPr>
          </a:p>
          <a:p>
            <a:pPr>
              <a:lnSpc>
                <a:spcPct val="100000"/>
              </a:lnSpc>
              <a:spcBef>
                <a:spcPts val="15"/>
              </a:spcBef>
            </a:pPr>
            <a:endParaRPr dirty="0">
              <a:latin typeface="DejaVu Sans"/>
              <a:cs typeface="DejaVu Sans"/>
            </a:endParaRPr>
          </a:p>
          <a:p>
            <a:pPr marL="12700" marR="97790">
              <a:lnSpc>
                <a:spcPct val="100000"/>
              </a:lnSpc>
            </a:pPr>
            <a:r>
              <a:rPr b="1" dirty="0">
                <a:latin typeface="DejaVu Sans"/>
                <a:cs typeface="DejaVu Sans"/>
              </a:rPr>
              <a:t>The Court ruled that the families’ religious beliefs and practices outweighed the  state’s interests in making the children attend school beyond the eighth grade. The  Court first satisfied itself that, according to expert testimony in the record, the  requirement to send their children to school beyond the eighth grade would  actually interfere with well-established and deeply held religious convictions.</a:t>
            </a:r>
            <a:endParaRPr dirty="0">
              <a:latin typeface="DejaVu Sans"/>
              <a:cs typeface="DejaVu Sans"/>
            </a:endParaRPr>
          </a:p>
          <a:p>
            <a:pPr>
              <a:lnSpc>
                <a:spcPct val="100000"/>
              </a:lnSpc>
              <a:spcBef>
                <a:spcPts val="15"/>
              </a:spcBef>
            </a:pPr>
            <a:endParaRPr dirty="0">
              <a:latin typeface="DejaVu Sans"/>
              <a:cs typeface="DejaVu Sans"/>
            </a:endParaRPr>
          </a:p>
          <a:p>
            <a:pPr marL="12700" marR="175260">
              <a:lnSpc>
                <a:spcPct val="100000"/>
              </a:lnSpc>
            </a:pPr>
            <a:r>
              <a:rPr b="1" dirty="0">
                <a:latin typeface="DejaVu Sans"/>
                <a:cs typeface="DejaVu Sans"/>
              </a:rPr>
              <a:t>The Court then rejected the state’s arguments for overriding the parents’ religious  beliefs. The Court commented that an additional one or two years of high school  (until the required age of 16) would not produce enough educational benefits for  the Amish to constitute a “compelling government interest.”</a:t>
            </a:r>
            <a:endParaRPr dirty="0">
              <a:latin typeface="DejaVu Sans"/>
              <a:cs typeface="DejaVu Sans"/>
            </a:endParaRPr>
          </a:p>
        </p:txBody>
      </p:sp>
      <p:sp>
        <p:nvSpPr>
          <p:cNvPr id="4" name="object 4"/>
          <p:cNvSpPr/>
          <p:nvPr/>
        </p:nvSpPr>
        <p:spPr>
          <a:xfrm>
            <a:off x="76200" y="3733798"/>
            <a:ext cx="3429000" cy="3000756"/>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76200" y="944880"/>
            <a:ext cx="3429000" cy="2606040"/>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object 7"/>
          <p:cNvSpPr/>
          <p:nvPr/>
        </p:nvSpPr>
        <p:spPr>
          <a:xfrm>
            <a:off x="7543800" y="-36291"/>
            <a:ext cx="4447032" cy="2542031"/>
          </a:xfrm>
          <a:prstGeom prst="rect">
            <a:avLst/>
          </a:prstGeom>
          <a:blipFill>
            <a:blip r:embed="rId2" cstate="print"/>
            <a:stretch>
              <a:fillRect/>
            </a:stretch>
          </a:blipFill>
        </p:spPr>
        <p:txBody>
          <a:bodyPr wrap="square" lIns="0" tIns="0" rIns="0" bIns="0" rtlCol="0"/>
          <a:lstStyle/>
          <a:p>
            <a:endParaRPr/>
          </a:p>
        </p:txBody>
      </p:sp>
      <p:sp>
        <p:nvSpPr>
          <p:cNvPr id="8" name="object 8"/>
          <p:cNvSpPr txBox="1"/>
          <p:nvPr/>
        </p:nvSpPr>
        <p:spPr>
          <a:xfrm>
            <a:off x="114300" y="942402"/>
            <a:ext cx="7315200" cy="2980303"/>
          </a:xfrm>
          <a:prstGeom prst="rect">
            <a:avLst/>
          </a:prstGeom>
        </p:spPr>
        <p:txBody>
          <a:bodyPr vert="horz" wrap="square" lIns="0" tIns="12700" rIns="0" bIns="0" rtlCol="0">
            <a:spAutoFit/>
          </a:bodyPr>
          <a:lstStyle/>
          <a:p>
            <a:pPr marL="12700">
              <a:lnSpc>
                <a:spcPct val="100000"/>
              </a:lnSpc>
              <a:spcBef>
                <a:spcPts val="100"/>
              </a:spcBef>
            </a:pPr>
            <a:r>
              <a:rPr lang="en-US" sz="2000" dirty="0">
                <a:latin typeface="DejaVu Sans"/>
                <a:cs typeface="DejaVu Sans"/>
              </a:rPr>
              <a:t>The Supreme Court held that</a:t>
            </a:r>
            <a:r>
              <a:rPr lang="en-US" sz="2400" b="1" dirty="0">
                <a:latin typeface="DejaVu Sans"/>
                <a:cs typeface="DejaVu Sans"/>
              </a:rPr>
              <a:t> </a:t>
            </a:r>
            <a:r>
              <a:rPr lang="en-US" sz="2400" dirty="0"/>
              <a:t>a compulsory flag-salute law unconstitutional. The Court ruled:</a:t>
            </a:r>
            <a:endParaRPr lang="en-US" sz="2400" b="1" dirty="0">
              <a:latin typeface="DejaVu Sans"/>
              <a:cs typeface="DejaVu Sans"/>
            </a:endParaRPr>
          </a:p>
          <a:p>
            <a:pPr marL="12700">
              <a:lnSpc>
                <a:spcPct val="100000"/>
              </a:lnSpc>
              <a:spcBef>
                <a:spcPts val="100"/>
              </a:spcBef>
            </a:pPr>
            <a:r>
              <a:rPr lang="en-US" sz="2400" dirty="0"/>
              <a:t>“If there is any fixed star in our constitutional constellation, it is that no official, high or petty, can prescribe what shall be orthodox in politics, nationalism, religion, or any other matters of opinion or force citizens to confess by word or act their faith therein.”- </a:t>
            </a:r>
            <a:r>
              <a:rPr lang="en-US" sz="2400" i="1" dirty="0"/>
              <a:t>West Virginia Board of Education v. Barnette, 1943</a:t>
            </a:r>
            <a:endParaRPr sz="2400" i="1" dirty="0">
              <a:latin typeface="DejaVu Sans"/>
              <a:cs typeface="DejaVu Sans"/>
            </a:endParaRPr>
          </a:p>
        </p:txBody>
      </p:sp>
      <p:sp>
        <p:nvSpPr>
          <p:cNvPr id="12" name="TextBox 11">
            <a:extLst>
              <a:ext uri="{FF2B5EF4-FFF2-40B4-BE49-F238E27FC236}">
                <a16:creationId xmlns:a16="http://schemas.microsoft.com/office/drawing/2014/main" id="{1EAA82DD-31E2-4236-ADB2-D391B2AE2E94}"/>
              </a:ext>
            </a:extLst>
          </p:cNvPr>
          <p:cNvSpPr txBox="1"/>
          <p:nvPr/>
        </p:nvSpPr>
        <p:spPr>
          <a:xfrm>
            <a:off x="0" y="5918911"/>
            <a:ext cx="8077200" cy="461665"/>
          </a:xfrm>
          <a:prstGeom prst="rect">
            <a:avLst/>
          </a:prstGeom>
          <a:noFill/>
        </p:spPr>
        <p:txBody>
          <a:bodyPr wrap="square">
            <a:spAutoFit/>
          </a:bodyPr>
          <a:lstStyle/>
          <a:p>
            <a:r>
              <a:rPr lang="en-US" sz="2400" b="1" dirty="0"/>
              <a:t>Why are we allowed to have a Christian Club on campus?</a:t>
            </a:r>
          </a:p>
        </p:txBody>
      </p:sp>
      <p:sp>
        <p:nvSpPr>
          <p:cNvPr id="14" name="TextBox 13">
            <a:extLst>
              <a:ext uri="{FF2B5EF4-FFF2-40B4-BE49-F238E27FC236}">
                <a16:creationId xmlns:a16="http://schemas.microsoft.com/office/drawing/2014/main" id="{F639F24A-2584-4E89-A236-C38F61CFDB14}"/>
              </a:ext>
            </a:extLst>
          </p:cNvPr>
          <p:cNvSpPr txBox="1"/>
          <p:nvPr/>
        </p:nvSpPr>
        <p:spPr>
          <a:xfrm>
            <a:off x="-28353" y="4038600"/>
            <a:ext cx="11734800" cy="1569660"/>
          </a:xfrm>
          <a:prstGeom prst="rect">
            <a:avLst/>
          </a:prstGeom>
          <a:noFill/>
        </p:spPr>
        <p:txBody>
          <a:bodyPr wrap="square">
            <a:spAutoFit/>
          </a:bodyPr>
          <a:lstStyle/>
          <a:p>
            <a:r>
              <a:rPr lang="en-US" sz="2400" dirty="0"/>
              <a:t>“To believe that patriotism will not flourish if patriotic ceremonies are voluntary and spontaneous, instead of a compulsory [forced] routine, is to make an un </a:t>
            </a:r>
            <a:r>
              <a:rPr lang="en-US" sz="2400" dirty="0" err="1"/>
              <a:t>attering</a:t>
            </a:r>
            <a:r>
              <a:rPr lang="en-US" sz="2400" dirty="0"/>
              <a:t> estimate of the appeal of our institutions to free minds.”- </a:t>
            </a:r>
            <a:r>
              <a:rPr lang="en-US" sz="2400" b="1" i="1" dirty="0"/>
              <a:t>Justice Robert H. Jackson, West Virginia Board of Education v. Barnette, 1943</a:t>
            </a:r>
          </a:p>
        </p:txBody>
      </p:sp>
      <p:sp>
        <p:nvSpPr>
          <p:cNvPr id="16" name="TextBox 15">
            <a:extLst>
              <a:ext uri="{FF2B5EF4-FFF2-40B4-BE49-F238E27FC236}">
                <a16:creationId xmlns:a16="http://schemas.microsoft.com/office/drawing/2014/main" id="{7C1929CA-95D3-4F5D-88D4-1F7DCE2C012C}"/>
              </a:ext>
            </a:extLst>
          </p:cNvPr>
          <p:cNvSpPr txBox="1"/>
          <p:nvPr/>
        </p:nvSpPr>
        <p:spPr>
          <a:xfrm>
            <a:off x="0" y="-36291"/>
            <a:ext cx="7315200" cy="430887"/>
          </a:xfrm>
          <a:prstGeom prst="rect">
            <a:avLst/>
          </a:prstGeom>
          <a:noFill/>
        </p:spPr>
        <p:txBody>
          <a:bodyPr wrap="square">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lang="en-US" sz="2200" b="1" i="0" u="none" strike="noStrike" kern="1200" cap="none" spc="0" normalizeH="0" baseline="0" noProof="0" dirty="0">
                <a:ln>
                  <a:noFill/>
                </a:ln>
                <a:solidFill>
                  <a:prstClr val="black"/>
                </a:solidFill>
                <a:effectLst/>
                <a:uLnTx/>
                <a:uFillTx/>
                <a:latin typeface="DejaVu Sans"/>
                <a:ea typeface="+mn-ea"/>
                <a:cs typeface="DejaVu Sans"/>
              </a:rPr>
              <a:t>Do you have to say the pledge of allegiance?</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6B8188-162F-42EF-9935-0FD4AA4495E2}"/>
              </a:ext>
            </a:extLst>
          </p:cNvPr>
          <p:cNvSpPr>
            <a:spLocks noGrp="1"/>
          </p:cNvSpPr>
          <p:nvPr>
            <p:ph type="title"/>
          </p:nvPr>
        </p:nvSpPr>
        <p:spPr>
          <a:xfrm>
            <a:off x="0" y="0"/>
            <a:ext cx="12176051" cy="738664"/>
          </a:xfrm>
        </p:spPr>
        <p:txBody>
          <a:bodyPr/>
          <a:lstStyle/>
          <a:p>
            <a:pPr algn="l"/>
            <a:r>
              <a:rPr lang="en-US" sz="2400" dirty="0"/>
              <a:t>To what extent does the Supreme Court’s interpretation of freedom of religion reflect a commitment to individual liberty? </a:t>
            </a:r>
          </a:p>
        </p:txBody>
      </p:sp>
      <p:graphicFrame>
        <p:nvGraphicFramePr>
          <p:cNvPr id="4" name="Table 4">
            <a:extLst>
              <a:ext uri="{FF2B5EF4-FFF2-40B4-BE49-F238E27FC236}">
                <a16:creationId xmlns:a16="http://schemas.microsoft.com/office/drawing/2014/main" id="{DD6B230E-8D6C-4587-99F0-8B1461499D52}"/>
              </a:ext>
            </a:extLst>
          </p:cNvPr>
          <p:cNvGraphicFramePr>
            <a:graphicFrameLocks noGrp="1"/>
          </p:cNvGraphicFramePr>
          <p:nvPr>
            <p:extLst>
              <p:ext uri="{D42A27DB-BD31-4B8C-83A1-F6EECF244321}">
                <p14:modId xmlns:p14="http://schemas.microsoft.com/office/powerpoint/2010/main" val="2665579732"/>
              </p:ext>
            </p:extLst>
          </p:nvPr>
        </p:nvGraphicFramePr>
        <p:xfrm>
          <a:off x="-15949" y="990600"/>
          <a:ext cx="12192000" cy="4206240"/>
        </p:xfrm>
        <a:graphic>
          <a:graphicData uri="http://schemas.openxmlformats.org/drawingml/2006/table">
            <a:tbl>
              <a:tblPr firstRow="1" bandRow="1">
                <a:tableStyleId>{5C22544A-7EE6-4342-B048-85BDC9FD1C3A}</a:tableStyleId>
              </a:tblPr>
              <a:tblGrid>
                <a:gridCol w="6096000">
                  <a:extLst>
                    <a:ext uri="{9D8B030D-6E8A-4147-A177-3AD203B41FA5}">
                      <a16:colId xmlns:a16="http://schemas.microsoft.com/office/drawing/2014/main" val="3091432986"/>
                    </a:ext>
                  </a:extLst>
                </a:gridCol>
                <a:gridCol w="6096000">
                  <a:extLst>
                    <a:ext uri="{9D8B030D-6E8A-4147-A177-3AD203B41FA5}">
                      <a16:colId xmlns:a16="http://schemas.microsoft.com/office/drawing/2014/main" val="496886933"/>
                    </a:ext>
                  </a:extLst>
                </a:gridCol>
              </a:tblGrid>
              <a:tr h="370840">
                <a:tc>
                  <a:txBody>
                    <a:bodyPr/>
                    <a:lstStyle/>
                    <a:p>
                      <a:pPr algn="ctr"/>
                      <a:r>
                        <a:rPr lang="en-US" sz="2400" dirty="0"/>
                        <a:t>Explanation of the Free Exercise Clause</a:t>
                      </a:r>
                    </a:p>
                  </a:txBody>
                  <a:tcPr/>
                </a:tc>
                <a:tc>
                  <a:txBody>
                    <a:bodyPr/>
                    <a:lstStyle/>
                    <a:p>
                      <a:pPr algn="ctr"/>
                      <a:r>
                        <a:rPr lang="en-US" sz="2400" dirty="0"/>
                        <a:t>Explanation of the Establishment Clause</a:t>
                      </a:r>
                    </a:p>
                  </a:txBody>
                  <a:tcPr/>
                </a:tc>
                <a:extLst>
                  <a:ext uri="{0D108BD9-81ED-4DB2-BD59-A6C34878D82A}">
                    <a16:rowId xmlns:a16="http://schemas.microsoft.com/office/drawing/2014/main" val="908323566"/>
                  </a:ext>
                </a:extLst>
              </a:tr>
              <a:tr h="370840">
                <a:tc>
                  <a:txBody>
                    <a:bodyPr/>
                    <a:lstStyle/>
                    <a:p>
                      <a:r>
                        <a:rPr lang="en-US" sz="2400" dirty="0"/>
                        <a:t>These cases examine whether or not the government has inhibited the free-exercise of religion. A related ruling came with the Wisconsin v. Yoder case when the Court ruled that a state requirement for Amish students to attend school past the eighth grade violate the free exercise clause.</a:t>
                      </a:r>
                    </a:p>
                    <a:p>
                      <a:r>
                        <a:rPr lang="en-US" sz="2400" b="1" dirty="0"/>
                        <a:t>Freedom for Religion</a:t>
                      </a:r>
                    </a:p>
                  </a:txBody>
                  <a:tcPr/>
                </a:tc>
                <a:tc>
                  <a:txBody>
                    <a:bodyPr/>
                    <a:lstStyle/>
                    <a:p>
                      <a:r>
                        <a:rPr lang="en-US" sz="2400" dirty="0"/>
                        <a:t>The clause was created to prevent the federal </a:t>
                      </a:r>
                    </a:p>
                    <a:p>
                      <a:r>
                        <a:rPr lang="en-US" sz="2400" dirty="0"/>
                        <a:t>government from establishing a national </a:t>
                      </a:r>
                    </a:p>
                    <a:p>
                      <a:r>
                        <a:rPr lang="en-US" sz="2400" dirty="0"/>
                        <a:t>religion. More recently, the clause has come </a:t>
                      </a:r>
                    </a:p>
                    <a:p>
                      <a:r>
                        <a:rPr lang="en-US" sz="2400" dirty="0"/>
                        <a:t>to mean that governing institutions—federal, </a:t>
                      </a:r>
                    </a:p>
                    <a:p>
                      <a:r>
                        <a:rPr lang="en-US" sz="2400" dirty="0"/>
                        <a:t>state, and local—cannot sanction, recognize, </a:t>
                      </a:r>
                    </a:p>
                    <a:p>
                      <a:r>
                        <a:rPr lang="en-US" sz="2400" dirty="0"/>
                        <a:t>favor, or disregard any religion. A related ruling </a:t>
                      </a:r>
                    </a:p>
                    <a:p>
                      <a:r>
                        <a:rPr lang="en-US" sz="2400" dirty="0"/>
                        <a:t>came in the </a:t>
                      </a:r>
                      <a:r>
                        <a:rPr lang="en-US" sz="2400" b="1" i="1" dirty="0"/>
                        <a:t>Engel v. Vitale </a:t>
                      </a:r>
                      <a:r>
                        <a:rPr lang="en-US" sz="2400" dirty="0"/>
                        <a:t>case when the </a:t>
                      </a:r>
                    </a:p>
                    <a:p>
                      <a:r>
                        <a:rPr lang="en-US" sz="2400" dirty="0"/>
                        <a:t>Court ruled school-sponsored prayer violates </a:t>
                      </a:r>
                    </a:p>
                    <a:p>
                      <a:r>
                        <a:rPr lang="en-US" sz="2400" dirty="0"/>
                        <a:t>the </a:t>
                      </a:r>
                      <a:r>
                        <a:rPr lang="en-US" sz="2400" b="1" i="1" dirty="0"/>
                        <a:t>establishment clause</a:t>
                      </a:r>
                    </a:p>
                    <a:p>
                      <a:r>
                        <a:rPr lang="en-US" sz="2400" b="1" dirty="0"/>
                        <a:t>Freedom from Religion</a:t>
                      </a:r>
                    </a:p>
                  </a:txBody>
                  <a:tcPr/>
                </a:tc>
                <a:extLst>
                  <a:ext uri="{0D108BD9-81ED-4DB2-BD59-A6C34878D82A}">
                    <a16:rowId xmlns:a16="http://schemas.microsoft.com/office/drawing/2014/main" val="4097982849"/>
                  </a:ext>
                </a:extLst>
              </a:tr>
            </a:tbl>
          </a:graphicData>
        </a:graphic>
      </p:graphicFrame>
      <p:sp>
        <p:nvSpPr>
          <p:cNvPr id="5" name="TextBox 4">
            <a:extLst>
              <a:ext uri="{FF2B5EF4-FFF2-40B4-BE49-F238E27FC236}">
                <a16:creationId xmlns:a16="http://schemas.microsoft.com/office/drawing/2014/main" id="{BEAF6EB1-FDE8-492C-842C-DE0AFF52A9C5}"/>
              </a:ext>
            </a:extLst>
          </p:cNvPr>
          <p:cNvSpPr txBox="1"/>
          <p:nvPr/>
        </p:nvSpPr>
        <p:spPr>
          <a:xfrm>
            <a:off x="10363200" y="5179272"/>
            <a:ext cx="1660968" cy="369332"/>
          </a:xfrm>
          <a:prstGeom prst="rect">
            <a:avLst/>
          </a:prstGeom>
          <a:noFill/>
        </p:spPr>
        <p:txBody>
          <a:bodyPr wrap="none" rtlCol="0">
            <a:spAutoFit/>
          </a:bodyPr>
          <a:lstStyle/>
          <a:p>
            <a:r>
              <a:rPr lang="en-US" b="1" i="1" dirty="0"/>
              <a:t>AMSCO pg. 275</a:t>
            </a:r>
          </a:p>
        </p:txBody>
      </p:sp>
    </p:spTree>
    <p:extLst>
      <p:ext uri="{BB962C8B-B14F-4D97-AF65-F5344CB8AC3E}">
        <p14:creationId xmlns:p14="http://schemas.microsoft.com/office/powerpoint/2010/main" val="12631587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AFDF42-8AE3-408E-AD5F-EF0312BC2FEF}"/>
              </a:ext>
            </a:extLst>
          </p:cNvPr>
          <p:cNvSpPr>
            <a:spLocks noGrp="1"/>
          </p:cNvSpPr>
          <p:nvPr>
            <p:ph type="title"/>
          </p:nvPr>
        </p:nvSpPr>
        <p:spPr>
          <a:xfrm>
            <a:off x="0" y="1205"/>
            <a:ext cx="12192000" cy="492443"/>
          </a:xfrm>
          <a:gradFill>
            <a:gsLst>
              <a:gs pos="50000">
                <a:schemeClr val="accent3">
                  <a:lumMod val="60000"/>
                  <a:lumOff val="40000"/>
                </a:schemeClr>
              </a:gs>
              <a:gs pos="0">
                <a:schemeClr val="accent3">
                  <a:lumMod val="20000"/>
                  <a:lumOff val="80000"/>
                </a:schemeClr>
              </a:gs>
              <a:gs pos="100000">
                <a:schemeClr val="accent3">
                  <a:lumMod val="75000"/>
                </a:schemeClr>
              </a:gs>
            </a:gsLst>
            <a:lin ang="5400000" scaled="1"/>
          </a:gradFill>
          <a:ln>
            <a:solidFill>
              <a:schemeClr val="accent3">
                <a:lumMod val="60000"/>
                <a:lumOff val="40000"/>
              </a:schemeClr>
            </a:solidFill>
          </a:ln>
        </p:spPr>
        <p:txBody>
          <a:bodyPr/>
          <a:lstStyle/>
          <a:p>
            <a:pPr algn="ctr"/>
            <a:r>
              <a:rPr lang="en-US" sz="3200" dirty="0"/>
              <a:t>3.3 First Amendment: Freedom of Speech</a:t>
            </a:r>
          </a:p>
        </p:txBody>
      </p:sp>
      <p:sp>
        <p:nvSpPr>
          <p:cNvPr id="3" name="Text Placeholder 2">
            <a:extLst>
              <a:ext uri="{FF2B5EF4-FFF2-40B4-BE49-F238E27FC236}">
                <a16:creationId xmlns:a16="http://schemas.microsoft.com/office/drawing/2014/main" id="{22E91921-9BB9-4155-A42E-17333DFC5CF9}"/>
              </a:ext>
            </a:extLst>
          </p:cNvPr>
          <p:cNvSpPr>
            <a:spLocks noGrp="1"/>
          </p:cNvSpPr>
          <p:nvPr>
            <p:ph type="body" idx="1"/>
          </p:nvPr>
        </p:nvSpPr>
        <p:spPr>
          <a:xfrm>
            <a:off x="2667000" y="1263089"/>
            <a:ext cx="9296399" cy="5539978"/>
          </a:xfrm>
        </p:spPr>
        <p:txBody>
          <a:bodyPr/>
          <a:lstStyle/>
          <a:p>
            <a:pPr marL="12700" marR="42545" lvl="0" algn="just" defTabSz="914400" rtl="0" eaLnBrk="1" fontAlgn="auto" latinLnBrk="0" hangingPunct="1">
              <a:lnSpc>
                <a:spcPct val="100000"/>
              </a:lnSpc>
              <a:spcBef>
                <a:spcPts val="430"/>
              </a:spcBef>
              <a:spcAft>
                <a:spcPts val="0"/>
              </a:spcAft>
              <a:buClrTx/>
              <a:buSzTx/>
              <a:tabLst>
                <a:tab pos="355600" algn="l"/>
              </a:tabLst>
              <a:defRPr/>
            </a:pPr>
            <a:r>
              <a:rPr kumimoji="0" lang="en-US" sz="2000" b="1" i="0" u="none" strike="noStrike" kern="1200" cap="none" spc="0" normalizeH="0" baseline="0" noProof="0" dirty="0">
                <a:ln>
                  <a:noFill/>
                </a:ln>
                <a:solidFill>
                  <a:prstClr val="black"/>
                </a:solidFill>
                <a:effectLst/>
                <a:uLnTx/>
                <a:uFillTx/>
                <a:latin typeface="+mj-lt"/>
                <a:ea typeface="+mn-ea"/>
                <a:cs typeface="DejaVu Sans"/>
              </a:rPr>
              <a:t>The Supreme Court has held that symbolic speech is protected by the First Amendment, demonstrated by </a:t>
            </a:r>
            <a:r>
              <a:rPr kumimoji="0" lang="en-US" sz="2000" b="1" i="1" u="none" strike="noStrike" kern="1200" cap="none" spc="0" normalizeH="0" baseline="0" noProof="0" dirty="0">
                <a:ln>
                  <a:noFill/>
                </a:ln>
                <a:solidFill>
                  <a:prstClr val="black"/>
                </a:solidFill>
                <a:effectLst/>
                <a:uLnTx/>
                <a:uFillTx/>
                <a:latin typeface="+mj-lt"/>
                <a:ea typeface="+mn-ea"/>
                <a:cs typeface="Nimbus Mono L"/>
              </a:rPr>
              <a:t>Tinker v. Des Moines Independent Community School District </a:t>
            </a:r>
            <a:r>
              <a:rPr kumimoji="0" lang="en-US" sz="2000" b="1" i="0" u="none" strike="noStrike" kern="1200" cap="none" spc="0" normalizeH="0" baseline="0" noProof="0" dirty="0">
                <a:ln>
                  <a:noFill/>
                </a:ln>
                <a:solidFill>
                  <a:prstClr val="black"/>
                </a:solidFill>
                <a:effectLst/>
                <a:uLnTx/>
                <a:uFillTx/>
                <a:latin typeface="+mj-lt"/>
                <a:ea typeface="+mn-ea"/>
                <a:cs typeface="DejaVu Sans"/>
              </a:rPr>
              <a:t>(1969), in which the court ruled that public school students could wear  black armbands in school to protest the Vietnam War</a:t>
            </a:r>
            <a:endParaRPr kumimoji="0" lang="en-US" sz="2000" b="0" i="0" u="none" strike="noStrike" kern="1200" cap="none" spc="0" normalizeH="0" baseline="0" noProof="0" dirty="0">
              <a:ln>
                <a:noFill/>
              </a:ln>
              <a:solidFill>
                <a:prstClr val="black"/>
              </a:solidFill>
              <a:effectLst/>
              <a:uLnTx/>
              <a:uFillTx/>
              <a:latin typeface="+mj-lt"/>
              <a:ea typeface="+mn-ea"/>
              <a:cs typeface="DejaVu Sans"/>
            </a:endParaRPr>
          </a:p>
          <a:p>
            <a:pPr marL="12700" marR="5080" lvl="0" algn="just" defTabSz="914400" rtl="0" eaLnBrk="1" fontAlgn="auto" latinLnBrk="0" hangingPunct="1">
              <a:lnSpc>
                <a:spcPct val="100000"/>
              </a:lnSpc>
              <a:spcBef>
                <a:spcPts val="434"/>
              </a:spcBef>
              <a:spcAft>
                <a:spcPts val="0"/>
              </a:spcAft>
              <a:buClrTx/>
              <a:buSzTx/>
              <a:tabLst>
                <a:tab pos="355600" algn="l"/>
              </a:tabLst>
              <a:defRPr/>
            </a:pPr>
            <a:r>
              <a:rPr kumimoji="0" lang="en-US" sz="2000" b="1" i="0" u="none" strike="noStrike" kern="1200" cap="none" spc="0" normalizeH="0" baseline="0" noProof="0" dirty="0" err="1">
                <a:ln>
                  <a:noFill/>
                </a:ln>
                <a:solidFill>
                  <a:prstClr val="black"/>
                </a:solidFill>
                <a:effectLst/>
                <a:uLnTx/>
                <a:uFillTx/>
                <a:latin typeface="+mj-lt"/>
                <a:ea typeface="+mn-ea"/>
                <a:cs typeface="DejaVu Sans"/>
              </a:rPr>
              <a:t>i</a:t>
            </a:r>
            <a:r>
              <a:rPr kumimoji="0" lang="en-US" sz="2000" b="1" i="0" u="none" strike="noStrike" kern="1200" cap="none" spc="0" normalizeH="0" baseline="0" noProof="0" dirty="0">
                <a:ln>
                  <a:noFill/>
                </a:ln>
                <a:solidFill>
                  <a:prstClr val="black"/>
                </a:solidFill>
                <a:effectLst/>
                <a:uLnTx/>
                <a:uFillTx/>
                <a:latin typeface="+mj-lt"/>
                <a:ea typeface="+mn-ea"/>
                <a:cs typeface="DejaVu Sans"/>
              </a:rPr>
              <a:t>. Time, place, and manner regulations that impose restrictions such as limits on the time of day an event can be held, limits on where an event can be held, and limits on the noise levels at an event</a:t>
            </a:r>
          </a:p>
          <a:p>
            <a:pPr marL="12700" marR="5080" lvl="0" algn="just" defTabSz="914400" rtl="0" eaLnBrk="1" fontAlgn="auto" latinLnBrk="0" hangingPunct="1">
              <a:lnSpc>
                <a:spcPct val="100000"/>
              </a:lnSpc>
              <a:spcBef>
                <a:spcPts val="434"/>
              </a:spcBef>
              <a:spcAft>
                <a:spcPts val="0"/>
              </a:spcAft>
              <a:buClrTx/>
              <a:buSzTx/>
              <a:tabLst>
                <a:tab pos="355600" algn="l"/>
              </a:tabLst>
              <a:defRPr/>
            </a:pPr>
            <a:r>
              <a:rPr kumimoji="0" lang="en-US" sz="2000" b="1" i="0" u="none" strike="noStrike" kern="1200" cap="none" spc="0" normalizeH="0" baseline="0" noProof="0" dirty="0">
                <a:ln>
                  <a:noFill/>
                </a:ln>
                <a:solidFill>
                  <a:prstClr val="black"/>
                </a:solidFill>
                <a:effectLst/>
                <a:uLnTx/>
                <a:uFillTx/>
                <a:latin typeface="+mj-lt"/>
                <a:ea typeface="+mn-ea"/>
                <a:cs typeface="DejaVu Sans"/>
              </a:rPr>
              <a:t>ii. Limitations on some obscene and offensive communication.</a:t>
            </a:r>
          </a:p>
          <a:p>
            <a:pPr marL="12700" marR="5080" lvl="0" algn="just" defTabSz="914400" rtl="0" eaLnBrk="1" fontAlgn="auto" latinLnBrk="0" hangingPunct="1">
              <a:lnSpc>
                <a:spcPct val="100000"/>
              </a:lnSpc>
              <a:spcBef>
                <a:spcPts val="434"/>
              </a:spcBef>
              <a:spcAft>
                <a:spcPts val="0"/>
              </a:spcAft>
              <a:buClrTx/>
              <a:buSzTx/>
              <a:tabLst>
                <a:tab pos="355600" algn="l"/>
              </a:tabLst>
              <a:defRPr/>
            </a:pPr>
            <a:r>
              <a:rPr kumimoji="0" lang="en-US" sz="2000" b="1" i="0" u="none" strike="noStrike" kern="1200" cap="none" spc="0" normalizeH="0" baseline="0" noProof="0" dirty="0">
                <a:ln>
                  <a:noFill/>
                </a:ln>
                <a:solidFill>
                  <a:prstClr val="black"/>
                </a:solidFill>
                <a:effectLst/>
                <a:uLnTx/>
                <a:uFillTx/>
                <a:latin typeface="+mj-lt"/>
                <a:ea typeface="+mn-ea"/>
                <a:cs typeface="DejaVu Sans"/>
              </a:rPr>
              <a:t>iii. Protections against defamation (language that harms the reputation of another) including libel (written communication) and slander (oral communication).</a:t>
            </a:r>
          </a:p>
          <a:p>
            <a:pPr marL="12700" marR="5080" lvl="0" algn="just" defTabSz="914400" rtl="0" eaLnBrk="1" fontAlgn="auto" latinLnBrk="0" hangingPunct="1">
              <a:lnSpc>
                <a:spcPct val="100000"/>
              </a:lnSpc>
              <a:spcBef>
                <a:spcPts val="434"/>
              </a:spcBef>
              <a:spcAft>
                <a:spcPts val="0"/>
              </a:spcAft>
              <a:buClrTx/>
              <a:buSzTx/>
              <a:tabLst>
                <a:tab pos="355600" algn="l"/>
              </a:tabLst>
              <a:defRPr/>
            </a:pPr>
            <a:r>
              <a:rPr kumimoji="0" lang="en-US" sz="2000" b="1" i="0" u="none" strike="noStrike" kern="1200" cap="none" spc="0" normalizeH="0" baseline="0" noProof="0" dirty="0">
                <a:ln>
                  <a:noFill/>
                </a:ln>
                <a:solidFill>
                  <a:prstClr val="black"/>
                </a:solidFill>
                <a:effectLst/>
                <a:uLnTx/>
                <a:uFillTx/>
                <a:latin typeface="+mj-lt"/>
                <a:ea typeface="+mn-ea"/>
                <a:cs typeface="DejaVu Sans"/>
              </a:rPr>
              <a:t>iv. Restrictions on speech that create a clear and present danger and subsequent</a:t>
            </a:r>
          </a:p>
          <a:p>
            <a:pPr marL="12700" marR="5080" lvl="0" algn="just" defTabSz="914400" rtl="0" eaLnBrk="1" fontAlgn="auto" latinLnBrk="0" hangingPunct="1">
              <a:lnSpc>
                <a:spcPct val="100000"/>
              </a:lnSpc>
              <a:spcBef>
                <a:spcPts val="434"/>
              </a:spcBef>
              <a:spcAft>
                <a:spcPts val="0"/>
              </a:spcAft>
              <a:buClrTx/>
              <a:buSzTx/>
              <a:tabLst>
                <a:tab pos="355600" algn="l"/>
              </a:tabLst>
              <a:defRPr/>
            </a:pPr>
            <a:r>
              <a:rPr kumimoji="0" lang="en-US" sz="2000" b="1" i="0" u="none" strike="noStrike" kern="1200" cap="none" spc="0" normalizeH="0" baseline="0" noProof="0" dirty="0">
                <a:ln>
                  <a:noFill/>
                </a:ln>
                <a:solidFill>
                  <a:prstClr val="black"/>
                </a:solidFill>
                <a:effectLst/>
                <a:uLnTx/>
                <a:uFillTx/>
                <a:latin typeface="+mj-lt"/>
                <a:ea typeface="+mn-ea"/>
                <a:cs typeface="DejaVu Sans"/>
              </a:rPr>
              <a:t>interpretations which have refined those restrictions.</a:t>
            </a:r>
          </a:p>
          <a:p>
            <a:pPr marL="12700" marR="494665" lvl="0" algn="l" defTabSz="914400" rtl="0" eaLnBrk="1" fontAlgn="auto" latinLnBrk="0" hangingPunct="1">
              <a:lnSpc>
                <a:spcPct val="100000"/>
              </a:lnSpc>
              <a:spcBef>
                <a:spcPts val="430"/>
              </a:spcBef>
              <a:spcAft>
                <a:spcPts val="0"/>
              </a:spcAft>
              <a:buClrTx/>
              <a:buSzTx/>
              <a:tabLst>
                <a:tab pos="354965" algn="l"/>
                <a:tab pos="355600" algn="l"/>
              </a:tabLst>
              <a:defRPr/>
            </a:pPr>
            <a:endParaRPr kumimoji="0" lang="en-US" sz="2000" b="1" i="0" u="none" strike="noStrike" kern="1200" cap="none" spc="0" normalizeH="0" baseline="0" noProof="0" dirty="0">
              <a:ln>
                <a:noFill/>
              </a:ln>
              <a:solidFill>
                <a:prstClr val="black"/>
              </a:solidFill>
              <a:effectLst/>
              <a:uLnTx/>
              <a:uFillTx/>
              <a:latin typeface="+mj-lt"/>
              <a:ea typeface="+mn-ea"/>
              <a:cs typeface="DejaVu Sans"/>
            </a:endParaRPr>
          </a:p>
          <a:p>
            <a:r>
              <a:rPr lang="en-US" sz="2000" b="1" dirty="0"/>
              <a:t>REQUIRED FOUNDATIONAL DOCUMENT </a:t>
            </a:r>
          </a:p>
          <a:p>
            <a:pPr marL="342900" indent="-342900">
              <a:buFont typeface="Arial" panose="020B0604020202020204" pitchFamily="34" charset="0"/>
              <a:buChar char="•"/>
            </a:pPr>
            <a:r>
              <a:rPr lang="en-US" sz="2000" b="1" dirty="0"/>
              <a:t>The Constitution of the United States REQUIRED SUPREME COURT CASES </a:t>
            </a:r>
          </a:p>
          <a:p>
            <a:pPr marL="342900" indent="-342900">
              <a:buFont typeface="Arial" panose="020B0604020202020204" pitchFamily="34" charset="0"/>
              <a:buChar char="•"/>
            </a:pPr>
            <a:r>
              <a:rPr lang="en-US" sz="2000" b="1" dirty="0"/>
              <a:t>Tinker v. Des Moines Independent Community School District (1969) § Schenck v. United States (1919)</a:t>
            </a:r>
          </a:p>
        </p:txBody>
      </p:sp>
      <p:sp>
        <p:nvSpPr>
          <p:cNvPr id="5" name="TextBox 4">
            <a:extLst>
              <a:ext uri="{FF2B5EF4-FFF2-40B4-BE49-F238E27FC236}">
                <a16:creationId xmlns:a16="http://schemas.microsoft.com/office/drawing/2014/main" id="{639CF483-CE38-D0FF-4D78-B822667D4C40}"/>
              </a:ext>
            </a:extLst>
          </p:cNvPr>
          <p:cNvSpPr txBox="1"/>
          <p:nvPr/>
        </p:nvSpPr>
        <p:spPr>
          <a:xfrm>
            <a:off x="0" y="493648"/>
            <a:ext cx="12192000" cy="769441"/>
          </a:xfrm>
          <a:prstGeom prst="rect">
            <a:avLst/>
          </a:prstGeom>
          <a:noFill/>
        </p:spPr>
        <p:txBody>
          <a:bodyPr wrap="square">
            <a:spAutoFit/>
          </a:bodyPr>
          <a:lstStyle/>
          <a:p>
            <a:r>
              <a:rPr lang="en-US" sz="2200" b="1" dirty="0"/>
              <a:t>Provisions of the U.S. Constitution’s Bill of Rights are continually being interpreted to balance the power of government and the civil liberties of individuals.</a:t>
            </a:r>
          </a:p>
        </p:txBody>
      </p:sp>
      <p:sp>
        <p:nvSpPr>
          <p:cNvPr id="7" name="TextBox 6">
            <a:extLst>
              <a:ext uri="{FF2B5EF4-FFF2-40B4-BE49-F238E27FC236}">
                <a16:creationId xmlns:a16="http://schemas.microsoft.com/office/drawing/2014/main" id="{5E81067B-85F5-9EBD-F5E2-1D955752610B}"/>
              </a:ext>
            </a:extLst>
          </p:cNvPr>
          <p:cNvSpPr txBox="1"/>
          <p:nvPr/>
        </p:nvSpPr>
        <p:spPr>
          <a:xfrm>
            <a:off x="0" y="1524000"/>
            <a:ext cx="2438400" cy="3000821"/>
          </a:xfrm>
          <a:prstGeom prst="rect">
            <a:avLst/>
          </a:prstGeom>
          <a:noFill/>
        </p:spPr>
        <p:txBody>
          <a:bodyPr wrap="square">
            <a:spAutoFit/>
          </a:bodyPr>
          <a:lstStyle/>
          <a:p>
            <a:r>
              <a:rPr lang="en-US" sz="2100" b="1" dirty="0"/>
              <a:t>Explain the extent to which the Supreme Court’s interpretation of the First and Second Amendments reflects a commitment to individual liberty.</a:t>
            </a:r>
          </a:p>
        </p:txBody>
      </p:sp>
      <p:cxnSp>
        <p:nvCxnSpPr>
          <p:cNvPr id="9" name="Straight Connector 8">
            <a:extLst>
              <a:ext uri="{FF2B5EF4-FFF2-40B4-BE49-F238E27FC236}">
                <a16:creationId xmlns:a16="http://schemas.microsoft.com/office/drawing/2014/main" id="{DAD72D8C-D563-9F07-CE14-A38FB314AD60}"/>
              </a:ext>
            </a:extLst>
          </p:cNvPr>
          <p:cNvCxnSpPr/>
          <p:nvPr/>
        </p:nvCxnSpPr>
        <p:spPr>
          <a:xfrm>
            <a:off x="2490216" y="1273983"/>
            <a:ext cx="0" cy="5561395"/>
          </a:xfrm>
          <a:prstGeom prst="line">
            <a:avLst/>
          </a:prstGeom>
        </p:spPr>
        <p:style>
          <a:lnRef idx="3">
            <a:schemeClr val="accent3"/>
          </a:lnRef>
          <a:fillRef idx="0">
            <a:schemeClr val="accent3"/>
          </a:fillRef>
          <a:effectRef idx="2">
            <a:schemeClr val="accent3"/>
          </a:effectRef>
          <a:fontRef idx="minor">
            <a:schemeClr val="tx1"/>
          </a:fontRef>
        </p:style>
      </p:cxnSp>
    </p:spTree>
    <p:extLst>
      <p:ext uri="{BB962C8B-B14F-4D97-AF65-F5344CB8AC3E}">
        <p14:creationId xmlns:p14="http://schemas.microsoft.com/office/powerpoint/2010/main" val="38069780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0" y="0"/>
            <a:ext cx="12192000" cy="1243930"/>
          </a:xfrm>
          <a:prstGeom prst="rect">
            <a:avLst/>
          </a:prstGeom>
        </p:spPr>
        <p:txBody>
          <a:bodyPr vert="horz" wrap="square" lIns="0" tIns="12700" rIns="0" bIns="0" rtlCol="0">
            <a:spAutoFit/>
          </a:bodyPr>
          <a:lstStyle/>
          <a:p>
            <a:pPr marL="175260" algn="ctr">
              <a:lnSpc>
                <a:spcPct val="100000"/>
              </a:lnSpc>
              <a:spcBef>
                <a:spcPts val="100"/>
              </a:spcBef>
            </a:pPr>
            <a:r>
              <a:rPr sz="4000" dirty="0">
                <a:solidFill>
                  <a:srgbClr val="FFFFFF"/>
                </a:solidFill>
              </a:rPr>
              <a:t>Is this legally allowed in public?</a:t>
            </a:r>
            <a:endParaRPr sz="4000"/>
          </a:p>
          <a:p>
            <a:pPr marL="12700" algn="ctr">
              <a:lnSpc>
                <a:spcPct val="100000"/>
              </a:lnSpc>
              <a:spcBef>
                <a:spcPts val="5"/>
              </a:spcBef>
            </a:pPr>
            <a:r>
              <a:rPr sz="4000" dirty="0">
                <a:solidFill>
                  <a:srgbClr val="FFFFFF"/>
                </a:solidFill>
              </a:rPr>
              <a:t>Should it be allowed if it is legal?</a:t>
            </a:r>
            <a:endParaRPr sz="4000"/>
          </a:p>
        </p:txBody>
      </p:sp>
      <p:sp>
        <p:nvSpPr>
          <p:cNvPr id="3" name="object 3"/>
          <p:cNvSpPr/>
          <p:nvPr/>
        </p:nvSpPr>
        <p:spPr>
          <a:xfrm>
            <a:off x="6705600" y="1344514"/>
            <a:ext cx="5410200" cy="5513486"/>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228600" y="1344514"/>
            <a:ext cx="6019800" cy="5437286"/>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A358FE-8E6A-4CCD-8AA3-10999964A846}"/>
              </a:ext>
            </a:extLst>
          </p:cNvPr>
          <p:cNvSpPr>
            <a:spLocks noGrp="1"/>
          </p:cNvSpPr>
          <p:nvPr>
            <p:ph type="title"/>
          </p:nvPr>
        </p:nvSpPr>
        <p:spPr>
          <a:xfrm>
            <a:off x="0" y="5128"/>
            <a:ext cx="12192000" cy="430887"/>
          </a:xfrm>
          <a:gradFill>
            <a:gsLst>
              <a:gs pos="50000">
                <a:schemeClr val="accent2">
                  <a:lumMod val="60000"/>
                  <a:lumOff val="40000"/>
                </a:schemeClr>
              </a:gs>
              <a:gs pos="0">
                <a:schemeClr val="accent2">
                  <a:lumMod val="20000"/>
                  <a:lumOff val="80000"/>
                </a:schemeClr>
              </a:gs>
              <a:gs pos="100000">
                <a:schemeClr val="accent2">
                  <a:lumMod val="75000"/>
                </a:schemeClr>
              </a:gs>
            </a:gsLst>
            <a:lin ang="5400000" scaled="1"/>
          </a:gradFill>
          <a:ln>
            <a:solidFill>
              <a:schemeClr val="accent2">
                <a:lumMod val="60000"/>
                <a:lumOff val="40000"/>
              </a:schemeClr>
            </a:solidFill>
          </a:ln>
        </p:spPr>
        <p:txBody>
          <a:bodyPr/>
          <a:lstStyle/>
          <a:p>
            <a:pPr algn="ctr"/>
            <a:r>
              <a:rPr lang="en-US" sz="2800" dirty="0"/>
              <a:t>TOPIC 3.1 The Bill of Rights</a:t>
            </a:r>
          </a:p>
        </p:txBody>
      </p:sp>
      <p:graphicFrame>
        <p:nvGraphicFramePr>
          <p:cNvPr id="4" name="Table 4">
            <a:extLst>
              <a:ext uri="{FF2B5EF4-FFF2-40B4-BE49-F238E27FC236}">
                <a16:creationId xmlns:a16="http://schemas.microsoft.com/office/drawing/2014/main" id="{D145A683-A5FB-48C1-9B96-6D203A2D8730}"/>
              </a:ext>
            </a:extLst>
          </p:cNvPr>
          <p:cNvGraphicFramePr>
            <a:graphicFrameLocks noGrp="1"/>
          </p:cNvGraphicFramePr>
          <p:nvPr>
            <p:extLst>
              <p:ext uri="{D42A27DB-BD31-4B8C-83A1-F6EECF244321}">
                <p14:modId xmlns:p14="http://schemas.microsoft.com/office/powerpoint/2010/main" val="2703137306"/>
              </p:ext>
            </p:extLst>
          </p:nvPr>
        </p:nvGraphicFramePr>
        <p:xfrm>
          <a:off x="0" y="436014"/>
          <a:ext cx="12192000" cy="6954787"/>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val="2772753551"/>
                    </a:ext>
                  </a:extLst>
                </a:gridCol>
                <a:gridCol w="9144000">
                  <a:extLst>
                    <a:ext uri="{9D8B030D-6E8A-4147-A177-3AD203B41FA5}">
                      <a16:colId xmlns:a16="http://schemas.microsoft.com/office/drawing/2014/main" val="3589053394"/>
                    </a:ext>
                  </a:extLst>
                </a:gridCol>
              </a:tblGrid>
              <a:tr h="839903">
                <a:tc gridSpan="2">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2200" b="1" dirty="0"/>
                        <a:t>Provisions of the U.S. Constitution’s Bill of Rights are continually being interpreted to balance the power of government and the civil liberties of individuals</a:t>
                      </a:r>
                    </a:p>
                  </a:txBody>
                  <a:tcPr/>
                </a:tc>
                <a:tc hMerge="1">
                  <a:txBody>
                    <a:bodyPr/>
                    <a:lstStyle/>
                    <a:p>
                      <a:endParaRPr lang="en-US" dirty="0"/>
                    </a:p>
                  </a:txBody>
                  <a:tcPr/>
                </a:tc>
                <a:extLst>
                  <a:ext uri="{0D108BD9-81ED-4DB2-BD59-A6C34878D82A}">
                    <a16:rowId xmlns:a16="http://schemas.microsoft.com/office/drawing/2014/main" val="3555963591"/>
                  </a:ext>
                </a:extLst>
              </a:tr>
              <a:tr h="772711">
                <a:tc>
                  <a:txBody>
                    <a:bodyPr/>
                    <a:lstStyle/>
                    <a:p>
                      <a:r>
                        <a:rPr lang="en-US" sz="2000" b="1" dirty="0"/>
                        <a:t>Explain how the U.S. Constitution protects individual liberties and rights</a:t>
                      </a:r>
                    </a:p>
                  </a:txBody>
                  <a:tcPr/>
                </a:tc>
                <a:tc>
                  <a:txBody>
                    <a:bodyPr/>
                    <a:lstStyle/>
                    <a:p>
                      <a:r>
                        <a:rPr lang="en-US" sz="2000" b="1" dirty="0"/>
                        <a:t>The U.S. Constitution includes a Bill of Rights specifically designed to protect </a:t>
                      </a:r>
                      <a:r>
                        <a:rPr lang="en-US" sz="2000" b="1" dirty="0">
                          <a:solidFill>
                            <a:srgbClr val="FF0000"/>
                          </a:solidFill>
                        </a:rPr>
                        <a:t>individual liberties and rights</a:t>
                      </a:r>
                    </a:p>
                  </a:txBody>
                  <a:tcPr/>
                </a:tc>
                <a:extLst>
                  <a:ext uri="{0D108BD9-81ED-4DB2-BD59-A6C34878D82A}">
                    <a16:rowId xmlns:a16="http://schemas.microsoft.com/office/drawing/2014/main" val="2709310961"/>
                  </a:ext>
                </a:extLst>
              </a:tr>
              <a:tr h="4804244">
                <a:tc>
                  <a:txBody>
                    <a:bodyPr/>
                    <a:lstStyle/>
                    <a:p>
                      <a:endParaRPr lang="en-US" sz="2000" b="1" dirty="0"/>
                    </a:p>
                    <a:p>
                      <a:endParaRPr lang="en-US" sz="2000" b="1" dirty="0"/>
                    </a:p>
                    <a:p>
                      <a:endParaRPr lang="en-US" sz="2000" b="1" dirty="0"/>
                    </a:p>
                    <a:p>
                      <a:endParaRPr lang="en-US" sz="2000" b="1" dirty="0"/>
                    </a:p>
                    <a:p>
                      <a:endParaRPr lang="en-US" sz="2000" b="1" dirty="0"/>
                    </a:p>
                    <a:p>
                      <a:endParaRPr lang="en-US" sz="2000" b="1" dirty="0"/>
                    </a:p>
                    <a:p>
                      <a:endParaRPr lang="en-US" sz="2000" b="1" dirty="0"/>
                    </a:p>
                    <a:p>
                      <a:endParaRPr lang="en-US" sz="2000" b="1" dirty="0"/>
                    </a:p>
                    <a:p>
                      <a:endParaRPr lang="en-US" sz="2000" b="1" dirty="0"/>
                    </a:p>
                    <a:p>
                      <a:endParaRPr lang="en-US" sz="2000" b="1" dirty="0"/>
                    </a:p>
                    <a:p>
                      <a:endParaRPr lang="en-US" sz="2000" b="1" dirty="0"/>
                    </a:p>
                    <a:p>
                      <a:r>
                        <a:rPr lang="en-US" sz="2000" b="1" dirty="0"/>
                        <a:t>Describe the rights protected in the Bill of Rights.</a:t>
                      </a:r>
                    </a:p>
                    <a:p>
                      <a:endParaRPr lang="en-US" sz="2000" b="1" dirty="0"/>
                    </a:p>
                  </a:txBody>
                  <a:tcPr/>
                </a:tc>
                <a:tc>
                  <a:txBody>
                    <a:bodyPr/>
                    <a:lstStyle/>
                    <a:p>
                      <a:r>
                        <a:rPr lang="en-US" sz="2000" b="1" dirty="0">
                          <a:solidFill>
                            <a:srgbClr val="FF0000"/>
                          </a:solidFill>
                        </a:rPr>
                        <a:t>Civil liberties </a:t>
                      </a:r>
                      <a:r>
                        <a:rPr lang="en-US" sz="2000" b="1" dirty="0"/>
                        <a:t>are constitutionally established guarantees and freedoms that protect citizens, opinions, and property against arbitrary government interference. </a:t>
                      </a:r>
                    </a:p>
                    <a:p>
                      <a:endParaRPr lang="en-US" sz="2000" b="1" dirty="0"/>
                    </a:p>
                    <a:p>
                      <a:r>
                        <a:rPr lang="en-US" sz="2000" b="1" dirty="0"/>
                        <a:t>The application of the Bill of Rights is continuously </a:t>
                      </a:r>
                      <a:r>
                        <a:rPr lang="en-US" sz="2000" b="1" dirty="0">
                          <a:solidFill>
                            <a:srgbClr val="FF0000"/>
                          </a:solidFill>
                        </a:rPr>
                        <a:t>interpreted</a:t>
                      </a:r>
                      <a:r>
                        <a:rPr lang="en-US" sz="2000" b="1" dirty="0"/>
                        <a:t> by the courts</a:t>
                      </a:r>
                    </a:p>
                    <a:p>
                      <a:endParaRPr lang="en-US" sz="2000" b="1" dirty="0"/>
                    </a:p>
                    <a:p>
                      <a:endParaRPr lang="en-US" sz="2000" b="1" dirty="0"/>
                    </a:p>
                    <a:p>
                      <a:endParaRPr lang="en-US" sz="2000" b="1" dirty="0"/>
                    </a:p>
                    <a:p>
                      <a:endParaRPr lang="en-US" sz="2000" b="1" dirty="0"/>
                    </a:p>
                    <a:p>
                      <a:r>
                        <a:rPr lang="en-US" sz="2000" b="1" dirty="0"/>
                        <a:t>REQUIRED FOUNDATIONAL DOCUMENT - The Constitution of the United States</a:t>
                      </a:r>
                    </a:p>
                    <a:p>
                      <a:endParaRPr lang="en-US" sz="2000" b="1" dirty="0"/>
                    </a:p>
                    <a:p>
                      <a:endParaRPr lang="en-US" sz="2000" b="1" dirty="0"/>
                    </a:p>
                    <a:p>
                      <a:r>
                        <a:rPr lang="en-US" sz="2000" b="1" dirty="0"/>
                        <a:t>The Bill of Rights consists of the first ten Amendments to the Constitution, which enumerate the liberties and rights of individuals</a:t>
                      </a:r>
                    </a:p>
                  </a:txBody>
                  <a:tcPr/>
                </a:tc>
                <a:extLst>
                  <a:ext uri="{0D108BD9-81ED-4DB2-BD59-A6C34878D82A}">
                    <a16:rowId xmlns:a16="http://schemas.microsoft.com/office/drawing/2014/main" val="1358704280"/>
                  </a:ext>
                </a:extLst>
              </a:tr>
            </a:tbl>
          </a:graphicData>
        </a:graphic>
      </p:graphicFrame>
    </p:spTree>
    <p:extLst>
      <p:ext uri="{BB962C8B-B14F-4D97-AF65-F5344CB8AC3E}">
        <p14:creationId xmlns:p14="http://schemas.microsoft.com/office/powerpoint/2010/main" val="32519755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6400800" y="0"/>
            <a:ext cx="5867400" cy="2167901"/>
          </a:xfrm>
          <a:prstGeom prst="rect">
            <a:avLst/>
          </a:prstGeom>
        </p:spPr>
        <p:txBody>
          <a:bodyPr vert="horz" wrap="square" lIns="0" tIns="13335" rIns="0" bIns="0" rtlCol="0">
            <a:spAutoFit/>
          </a:bodyPr>
          <a:lstStyle/>
          <a:p>
            <a:pPr marL="12700" marR="5080" indent="1905" algn="ctr">
              <a:lnSpc>
                <a:spcPct val="100000"/>
              </a:lnSpc>
              <a:spcBef>
                <a:spcPts val="105"/>
              </a:spcBef>
            </a:pPr>
            <a:r>
              <a:rPr sz="2800" b="1" dirty="0">
                <a:latin typeface="DejaVu Sans"/>
                <a:cs typeface="DejaVu Sans"/>
              </a:rPr>
              <a:t>Is this what our Founders  meant by giving individuals  “freedom of speech” and  “right to assemble” under  the 1st Amendment?</a:t>
            </a:r>
            <a:endParaRPr sz="2800" dirty="0">
              <a:latin typeface="DejaVu Sans"/>
              <a:cs typeface="DejaVu Sans"/>
            </a:endParaRPr>
          </a:p>
        </p:txBody>
      </p:sp>
      <p:sp>
        <p:nvSpPr>
          <p:cNvPr id="3" name="object 3"/>
          <p:cNvSpPr txBox="1"/>
          <p:nvPr/>
        </p:nvSpPr>
        <p:spPr>
          <a:xfrm>
            <a:off x="0" y="5029200"/>
            <a:ext cx="7696200" cy="1363835"/>
          </a:xfrm>
          <a:prstGeom prst="rect">
            <a:avLst/>
          </a:prstGeom>
        </p:spPr>
        <p:txBody>
          <a:bodyPr vert="horz" wrap="square" lIns="0" tIns="11430" rIns="0" bIns="0" rtlCol="0">
            <a:spAutoFit/>
          </a:bodyPr>
          <a:lstStyle/>
          <a:p>
            <a:pPr marL="12700" marR="5080" algn="ctr">
              <a:lnSpc>
                <a:spcPct val="101099"/>
              </a:lnSpc>
              <a:spcBef>
                <a:spcPts val="90"/>
              </a:spcBef>
            </a:pPr>
            <a:r>
              <a:rPr sz="2900" b="1" dirty="0">
                <a:latin typeface="DejaVu Sans"/>
                <a:cs typeface="DejaVu Sans"/>
              </a:rPr>
              <a:t>Supporter of the Westboro Baptist  Church picketing the funeral of a  soldier who died in Iraq</a:t>
            </a:r>
            <a:endParaRPr sz="2900" dirty="0">
              <a:latin typeface="DejaVu Sans"/>
              <a:cs typeface="DejaVu Sans"/>
            </a:endParaRPr>
          </a:p>
        </p:txBody>
      </p:sp>
      <p:sp>
        <p:nvSpPr>
          <p:cNvPr id="4" name="object 4"/>
          <p:cNvSpPr/>
          <p:nvPr/>
        </p:nvSpPr>
        <p:spPr>
          <a:xfrm>
            <a:off x="152400" y="76200"/>
            <a:ext cx="6172200" cy="4756404"/>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8153400" y="2936036"/>
            <a:ext cx="3733800" cy="3733800"/>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50847" y="152400"/>
            <a:ext cx="4792980" cy="3907536"/>
          </a:xfrm>
          <a:prstGeom prst="rect">
            <a:avLst/>
          </a:prstGeom>
          <a:blipFill>
            <a:blip r:embed="rId2" cstate="print"/>
            <a:stretch>
              <a:fillRect/>
            </a:stretch>
          </a:blipFill>
        </p:spPr>
        <p:txBody>
          <a:bodyPr wrap="square" lIns="0" tIns="0" rIns="0" bIns="0" rtlCol="0"/>
          <a:lstStyle/>
          <a:p>
            <a:endParaRPr/>
          </a:p>
        </p:txBody>
      </p:sp>
      <p:grpSp>
        <p:nvGrpSpPr>
          <p:cNvPr id="3" name="object 3"/>
          <p:cNvGrpSpPr/>
          <p:nvPr/>
        </p:nvGrpSpPr>
        <p:grpSpPr>
          <a:xfrm>
            <a:off x="4800600" y="38100"/>
            <a:ext cx="7347584" cy="6809740"/>
            <a:chOff x="4800600" y="38100"/>
            <a:chExt cx="7347584" cy="6809740"/>
          </a:xfrm>
        </p:grpSpPr>
        <p:sp>
          <p:nvSpPr>
            <p:cNvPr id="4" name="object 4"/>
            <p:cNvSpPr/>
            <p:nvPr/>
          </p:nvSpPr>
          <p:spPr>
            <a:xfrm>
              <a:off x="6324600" y="38100"/>
              <a:ext cx="5823204" cy="3526536"/>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4800600" y="2837686"/>
              <a:ext cx="6629400" cy="4009644"/>
            </a:xfrm>
            <a:prstGeom prst="rect">
              <a:avLst/>
            </a:prstGeom>
            <a:blipFill>
              <a:blip r:embed="rId4" cstate="print"/>
              <a:stretch>
                <a:fillRect/>
              </a:stretch>
            </a:blipFill>
          </p:spPr>
          <p:txBody>
            <a:bodyPr wrap="square" lIns="0" tIns="0" rIns="0" bIns="0" rtlCol="0"/>
            <a:lstStyle/>
            <a:p>
              <a:endParaRPr/>
            </a:p>
          </p:txBody>
        </p:sp>
      </p:grpSp>
      <p:sp>
        <p:nvSpPr>
          <p:cNvPr id="6" name="object 6"/>
          <p:cNvSpPr txBox="1"/>
          <p:nvPr/>
        </p:nvSpPr>
        <p:spPr>
          <a:xfrm>
            <a:off x="100584" y="4563717"/>
            <a:ext cx="4738625" cy="1568378"/>
          </a:xfrm>
          <a:prstGeom prst="rect">
            <a:avLst/>
          </a:prstGeom>
        </p:spPr>
        <p:txBody>
          <a:bodyPr vert="horz" wrap="square" lIns="0" tIns="17145" rIns="0" bIns="0" rtlCol="0">
            <a:spAutoFit/>
          </a:bodyPr>
          <a:lstStyle/>
          <a:p>
            <a:pPr marL="12700">
              <a:lnSpc>
                <a:spcPct val="100000"/>
              </a:lnSpc>
              <a:spcBef>
                <a:spcPts val="135"/>
              </a:spcBef>
            </a:pPr>
            <a:r>
              <a:rPr b="1" dirty="0">
                <a:latin typeface="DejaVu Sans"/>
                <a:cs typeface="DejaVu Sans"/>
              </a:rPr>
              <a:t>Arm bands? Yes (</a:t>
            </a:r>
            <a:r>
              <a:rPr b="1" i="1" dirty="0">
                <a:latin typeface="Nimbus Mono L"/>
                <a:cs typeface="Nimbus Mono L"/>
              </a:rPr>
              <a:t>Tinker v. Des Moines</a:t>
            </a:r>
            <a:r>
              <a:rPr b="1" dirty="0">
                <a:latin typeface="DejaVu Sans"/>
                <a:cs typeface="DejaVu Sans"/>
              </a:rPr>
              <a:t>)</a:t>
            </a:r>
            <a:endParaRPr dirty="0">
              <a:latin typeface="DejaVu Sans"/>
              <a:cs typeface="DejaVu Sans"/>
            </a:endParaRPr>
          </a:p>
          <a:p>
            <a:pPr marL="12700" marR="314325">
              <a:lnSpc>
                <a:spcPts val="5130"/>
              </a:lnSpc>
              <a:spcBef>
                <a:spcPts val="600"/>
              </a:spcBef>
            </a:pPr>
            <a:r>
              <a:rPr b="1" dirty="0">
                <a:latin typeface="DejaVu Sans"/>
                <a:cs typeface="DejaVu Sans"/>
              </a:rPr>
              <a:t>Flag burning? Yes (</a:t>
            </a:r>
            <a:r>
              <a:rPr b="1" i="1" dirty="0">
                <a:latin typeface="Nimbus Mono L"/>
                <a:cs typeface="Nimbus Mono L"/>
              </a:rPr>
              <a:t>Texas v. Johnson</a:t>
            </a:r>
            <a:r>
              <a:rPr b="1" dirty="0">
                <a:latin typeface="DejaVu Sans"/>
                <a:cs typeface="DejaVu Sans"/>
              </a:rPr>
              <a:t>)  Bong hits? No (</a:t>
            </a:r>
            <a:r>
              <a:rPr b="1" i="1" dirty="0">
                <a:latin typeface="Nimbus Mono L"/>
                <a:cs typeface="Nimbus Mono L"/>
              </a:rPr>
              <a:t>Morse v. Frederick</a:t>
            </a:r>
            <a:r>
              <a:rPr b="1" dirty="0">
                <a:latin typeface="DejaVu Sans"/>
                <a:cs typeface="DejaVu Sans"/>
              </a:rPr>
              <a:t>)</a:t>
            </a:r>
            <a:endParaRPr dirty="0">
              <a:latin typeface="DejaVu Sans"/>
              <a:cs typeface="DejaVu Sans"/>
            </a:endParaRPr>
          </a:p>
        </p:txBody>
      </p:sp>
      <p:sp>
        <p:nvSpPr>
          <p:cNvPr id="7" name="object 7"/>
          <p:cNvSpPr txBox="1">
            <a:spLocks noGrp="1"/>
          </p:cNvSpPr>
          <p:nvPr>
            <p:ph type="title"/>
          </p:nvPr>
        </p:nvSpPr>
        <p:spPr>
          <a:xfrm>
            <a:off x="1676400" y="231647"/>
            <a:ext cx="3179063" cy="1247777"/>
          </a:xfrm>
          <a:prstGeom prst="rect">
            <a:avLst/>
          </a:prstGeom>
          <a:solidFill>
            <a:srgbClr val="BEBEBE">
              <a:alpha val="74900"/>
            </a:srgbClr>
          </a:solidFill>
        </p:spPr>
        <p:txBody>
          <a:bodyPr vert="horz" wrap="square" lIns="0" tIns="138430" rIns="0" bIns="0" rtlCol="0">
            <a:spAutoFit/>
          </a:bodyPr>
          <a:lstStyle/>
          <a:p>
            <a:pPr marL="150495" marR="144780" algn="ctr">
              <a:lnSpc>
                <a:spcPct val="100000"/>
              </a:lnSpc>
              <a:spcBef>
                <a:spcPts val="1090"/>
              </a:spcBef>
            </a:pPr>
            <a:r>
              <a:rPr sz="2400" dirty="0">
                <a:solidFill>
                  <a:srgbClr val="FFFF00"/>
                </a:solidFill>
              </a:rPr>
              <a:t>Does freedom  of speech  include this?</a:t>
            </a:r>
            <a:endParaRPr sz="2400" dirty="0"/>
          </a:p>
        </p:txBody>
      </p:sp>
      <p:sp>
        <p:nvSpPr>
          <p:cNvPr id="8" name="object 8"/>
          <p:cNvSpPr txBox="1"/>
          <p:nvPr/>
        </p:nvSpPr>
        <p:spPr>
          <a:xfrm>
            <a:off x="6492471" y="855535"/>
            <a:ext cx="1905000" cy="798937"/>
          </a:xfrm>
          <a:prstGeom prst="rect">
            <a:avLst/>
          </a:prstGeom>
          <a:solidFill>
            <a:srgbClr val="BEBEBE">
              <a:alpha val="74900"/>
            </a:srgbClr>
          </a:solidFill>
        </p:spPr>
        <p:txBody>
          <a:bodyPr vert="horz" wrap="square" lIns="0" tIns="6350" rIns="0" bIns="0" rtlCol="0">
            <a:spAutoFit/>
          </a:bodyPr>
          <a:lstStyle/>
          <a:p>
            <a:pPr>
              <a:lnSpc>
                <a:spcPct val="100000"/>
              </a:lnSpc>
              <a:spcBef>
                <a:spcPts val="50"/>
              </a:spcBef>
            </a:pPr>
            <a:endParaRPr sz="2250">
              <a:latin typeface="DejaVu Serif"/>
              <a:cs typeface="DejaVu Serif"/>
            </a:endParaRPr>
          </a:p>
          <a:p>
            <a:pPr marL="136525">
              <a:lnSpc>
                <a:spcPct val="100000"/>
              </a:lnSpc>
            </a:pPr>
            <a:r>
              <a:rPr sz="2900" b="1" dirty="0">
                <a:solidFill>
                  <a:srgbClr val="FFFF00"/>
                </a:solidFill>
                <a:latin typeface="DejaVu Sans"/>
                <a:cs typeface="DejaVu Sans"/>
              </a:rPr>
              <a:t>Or this?</a:t>
            </a:r>
            <a:endParaRPr sz="2900">
              <a:latin typeface="DejaVu Sans"/>
              <a:cs typeface="DejaVu Sans"/>
            </a:endParaRPr>
          </a:p>
        </p:txBody>
      </p:sp>
      <p:sp>
        <p:nvSpPr>
          <p:cNvPr id="9" name="object 9"/>
          <p:cNvSpPr txBox="1"/>
          <p:nvPr/>
        </p:nvSpPr>
        <p:spPr>
          <a:xfrm>
            <a:off x="5007864" y="2996183"/>
            <a:ext cx="1524000" cy="1245213"/>
          </a:xfrm>
          <a:prstGeom prst="rect">
            <a:avLst/>
          </a:prstGeom>
          <a:solidFill>
            <a:srgbClr val="BEBEBE">
              <a:alpha val="74900"/>
            </a:srgbClr>
          </a:solidFill>
        </p:spPr>
        <p:txBody>
          <a:bodyPr vert="horz" wrap="square" lIns="0" tIns="6350" rIns="0" bIns="0" rtlCol="0">
            <a:spAutoFit/>
          </a:bodyPr>
          <a:lstStyle/>
          <a:p>
            <a:pPr>
              <a:lnSpc>
                <a:spcPct val="100000"/>
              </a:lnSpc>
              <a:spcBef>
                <a:spcPts val="50"/>
              </a:spcBef>
            </a:pPr>
            <a:endParaRPr sz="2250">
              <a:latin typeface="DejaVu Serif"/>
              <a:cs typeface="DejaVu Serif"/>
            </a:endParaRPr>
          </a:p>
          <a:p>
            <a:pPr marL="136525">
              <a:lnSpc>
                <a:spcPct val="100000"/>
              </a:lnSpc>
            </a:pPr>
            <a:r>
              <a:rPr sz="2900" b="1" dirty="0">
                <a:solidFill>
                  <a:srgbClr val="FFFF00"/>
                </a:solidFill>
                <a:latin typeface="DejaVu Sans"/>
                <a:cs typeface="DejaVu Sans"/>
              </a:rPr>
              <a:t>Or this?</a:t>
            </a:r>
            <a:endParaRPr sz="2900">
              <a:latin typeface="DejaVu Sans"/>
              <a:cs typeface="DejaVu Sans"/>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447800" y="76200"/>
            <a:ext cx="9922382" cy="505267"/>
          </a:xfrm>
          <a:prstGeom prst="rect">
            <a:avLst/>
          </a:prstGeom>
        </p:spPr>
        <p:txBody>
          <a:bodyPr vert="horz" wrap="square" lIns="0" tIns="12700" rIns="0" bIns="0" rtlCol="0">
            <a:spAutoFit/>
          </a:bodyPr>
          <a:lstStyle/>
          <a:p>
            <a:pPr marL="12700">
              <a:lnSpc>
                <a:spcPct val="100000"/>
              </a:lnSpc>
              <a:spcBef>
                <a:spcPts val="100"/>
              </a:spcBef>
              <a:tabLst>
                <a:tab pos="1920239" algn="l"/>
                <a:tab pos="8554720" algn="l"/>
              </a:tabLst>
            </a:pPr>
            <a:r>
              <a:rPr sz="3200" u="sng" dirty="0">
                <a:uFill>
                  <a:solidFill>
                    <a:srgbClr val="1F487C"/>
                  </a:solidFill>
                </a:uFill>
              </a:rPr>
              <a:t> 	IS ALL  SPEECH FREE?	</a:t>
            </a:r>
            <a:endParaRPr sz="3200" u="sng" dirty="0"/>
          </a:p>
        </p:txBody>
      </p:sp>
      <p:sp>
        <p:nvSpPr>
          <p:cNvPr id="3" name="object 3"/>
          <p:cNvSpPr txBox="1"/>
          <p:nvPr/>
        </p:nvSpPr>
        <p:spPr>
          <a:xfrm>
            <a:off x="152400" y="685800"/>
            <a:ext cx="11963400" cy="5893921"/>
          </a:xfrm>
          <a:prstGeom prst="rect">
            <a:avLst/>
          </a:prstGeom>
        </p:spPr>
        <p:txBody>
          <a:bodyPr vert="horz" wrap="square" lIns="0" tIns="12700" rIns="0" bIns="0" rtlCol="0">
            <a:spAutoFit/>
          </a:bodyPr>
          <a:lstStyle/>
          <a:p>
            <a:pPr marL="101600" marR="296545">
              <a:lnSpc>
                <a:spcPct val="100000"/>
              </a:lnSpc>
              <a:spcBef>
                <a:spcPts val="100"/>
              </a:spcBef>
            </a:pPr>
            <a:r>
              <a:rPr sz="2000" b="1" dirty="0">
                <a:latin typeface="DejaVu Sans"/>
                <a:cs typeface="DejaVu Sans"/>
              </a:rPr>
              <a:t>You are not free to publish obscene materials. You are not free to lie or slander others nor  can you write falsely (libel). There are numerous court precedents that define when and  where our free speech can and cannot be limited.</a:t>
            </a:r>
            <a:endParaRPr sz="2000" dirty="0">
              <a:latin typeface="DejaVu Sans"/>
              <a:cs typeface="DejaVu Sans"/>
            </a:endParaRPr>
          </a:p>
          <a:p>
            <a:pPr marL="101600">
              <a:lnSpc>
                <a:spcPct val="100000"/>
              </a:lnSpc>
              <a:spcBef>
                <a:spcPts val="1680"/>
              </a:spcBef>
            </a:pPr>
            <a:r>
              <a:rPr sz="2000" b="1" i="1" dirty="0">
                <a:solidFill>
                  <a:srgbClr val="008000"/>
                </a:solidFill>
                <a:latin typeface="Nimbus Mono L"/>
                <a:cs typeface="Nimbus Mono L"/>
              </a:rPr>
              <a:t>Schenck v. United States, 1919</a:t>
            </a:r>
            <a:endParaRPr sz="2000" dirty="0">
              <a:latin typeface="Nimbus Mono L"/>
              <a:cs typeface="Nimbus Mono L"/>
            </a:endParaRPr>
          </a:p>
          <a:p>
            <a:pPr marL="444500" marR="414655" indent="-342900">
              <a:lnSpc>
                <a:spcPct val="100000"/>
              </a:lnSpc>
              <a:spcBef>
                <a:spcPts val="30"/>
              </a:spcBef>
              <a:buFont typeface="Nimbus Sans L"/>
              <a:buChar char="•"/>
              <a:tabLst>
                <a:tab pos="443865" algn="l"/>
                <a:tab pos="444500" algn="l"/>
              </a:tabLst>
            </a:pPr>
            <a:r>
              <a:rPr sz="2000" b="1" dirty="0">
                <a:latin typeface="DejaVu Sans"/>
                <a:cs typeface="DejaVu Sans"/>
              </a:rPr>
              <a:t>Ruled that the First Amendment guarantees are not absolute and must be considered in the light of the  setting in which supposed violations occur</a:t>
            </a:r>
            <a:endParaRPr sz="2000" dirty="0">
              <a:latin typeface="DejaVu Sans"/>
              <a:cs typeface="DejaVu Sans"/>
            </a:endParaRPr>
          </a:p>
          <a:p>
            <a:pPr marL="444500" marR="106680" indent="-342900">
              <a:lnSpc>
                <a:spcPct val="100000"/>
              </a:lnSpc>
              <a:buSzPct val="97500"/>
              <a:buFont typeface="Nimbus Sans L"/>
              <a:buChar char="•"/>
              <a:tabLst>
                <a:tab pos="443865" algn="l"/>
                <a:tab pos="444500" algn="l"/>
              </a:tabLst>
            </a:pPr>
            <a:r>
              <a:rPr sz="2000" b="1" dirty="0">
                <a:latin typeface="DejaVu Sans"/>
                <a:cs typeface="DejaVu Sans"/>
              </a:rPr>
              <a:t>Established the </a:t>
            </a:r>
            <a:r>
              <a:rPr sz="2000" b="1" dirty="0">
                <a:solidFill>
                  <a:srgbClr val="FF0000"/>
                </a:solidFill>
                <a:latin typeface="DejaVu Sans"/>
                <a:cs typeface="DejaVu Sans"/>
              </a:rPr>
              <a:t>clear and present danger </a:t>
            </a:r>
            <a:r>
              <a:rPr sz="2000" b="1" dirty="0">
                <a:latin typeface="DejaVu Sans"/>
                <a:cs typeface="DejaVu Sans"/>
              </a:rPr>
              <a:t>test; Created a precedent that 1</a:t>
            </a:r>
            <a:r>
              <a:rPr sz="2000" b="1" baseline="25641" dirty="0">
                <a:latin typeface="DejaVu Sans"/>
                <a:cs typeface="DejaVu Sans"/>
              </a:rPr>
              <a:t>st </a:t>
            </a:r>
            <a:r>
              <a:rPr sz="2000" b="1" dirty="0">
                <a:latin typeface="DejaVu Sans"/>
                <a:cs typeface="DejaVu Sans"/>
              </a:rPr>
              <a:t>Amendment guarantees of free  speech are not absolute and dangerous speech can be limited</a:t>
            </a:r>
            <a:endParaRPr sz="2000" dirty="0">
              <a:latin typeface="DejaVu Sans"/>
              <a:cs typeface="DejaVu Sans"/>
            </a:endParaRPr>
          </a:p>
          <a:p>
            <a:pPr marL="444500" indent="-342900">
              <a:lnSpc>
                <a:spcPct val="100000"/>
              </a:lnSpc>
              <a:buSzPct val="97500"/>
              <a:buFont typeface="Nimbus Sans L"/>
              <a:buChar char="•"/>
              <a:tabLst>
                <a:tab pos="443865" algn="l"/>
                <a:tab pos="444500" algn="l"/>
              </a:tabLst>
            </a:pPr>
            <a:r>
              <a:rPr sz="2000" b="1" dirty="0">
                <a:latin typeface="DejaVu Sans"/>
                <a:cs typeface="DejaVu Sans"/>
              </a:rPr>
              <a:t>“…Free speech would not protect a man in falsely shouting </a:t>
            </a:r>
            <a:r>
              <a:rPr lang="en-US" sz="2000" b="1" dirty="0">
                <a:latin typeface="DejaVu Sans"/>
                <a:cs typeface="DejaVu Sans"/>
              </a:rPr>
              <a:t>"</a:t>
            </a:r>
            <a:r>
              <a:rPr sz="2000" b="1" dirty="0">
                <a:solidFill>
                  <a:srgbClr val="FF0000"/>
                </a:solidFill>
                <a:latin typeface="DejaVu Sans"/>
                <a:cs typeface="DejaVu Sans"/>
              </a:rPr>
              <a:t>fire in a theater</a:t>
            </a:r>
            <a:r>
              <a:rPr sz="2000" b="1" dirty="0">
                <a:latin typeface="DejaVu Sans"/>
                <a:cs typeface="DejaVu Sans"/>
              </a:rPr>
              <a:t>”</a:t>
            </a:r>
            <a:endParaRPr sz="2000" dirty="0">
              <a:latin typeface="DejaVu Sans"/>
              <a:cs typeface="DejaVu Sans"/>
            </a:endParaRPr>
          </a:p>
          <a:p>
            <a:pPr marL="444500" indent="-342900">
              <a:lnSpc>
                <a:spcPct val="100000"/>
              </a:lnSpc>
              <a:spcBef>
                <a:spcPts val="5"/>
              </a:spcBef>
              <a:buSzPct val="97500"/>
              <a:buFont typeface="Nimbus Sans L"/>
              <a:buChar char="•"/>
              <a:tabLst>
                <a:tab pos="443865" algn="l"/>
                <a:tab pos="444500" algn="l"/>
              </a:tabLst>
            </a:pPr>
            <a:r>
              <a:rPr sz="2000" b="1" dirty="0">
                <a:latin typeface="DejaVu Sans"/>
                <a:cs typeface="DejaVu Sans"/>
              </a:rPr>
              <a:t>Speech may be restricted when it incites violent action (imminent threat to society)</a:t>
            </a:r>
            <a:endParaRPr sz="2000" dirty="0">
              <a:latin typeface="DejaVu Sans"/>
              <a:cs typeface="DejaVu Sans"/>
            </a:endParaRPr>
          </a:p>
          <a:p>
            <a:pPr>
              <a:lnSpc>
                <a:spcPct val="100000"/>
              </a:lnSpc>
              <a:spcBef>
                <a:spcPts val="5"/>
              </a:spcBef>
              <a:buChar char="•"/>
            </a:pPr>
            <a:endParaRPr sz="2000" dirty="0">
              <a:latin typeface="DejaVu Sans"/>
              <a:cs typeface="DejaVu Sans"/>
            </a:endParaRPr>
          </a:p>
          <a:p>
            <a:pPr marL="101600">
              <a:lnSpc>
                <a:spcPct val="100000"/>
              </a:lnSpc>
            </a:pPr>
            <a:r>
              <a:rPr sz="2800" b="1" i="1" dirty="0">
                <a:latin typeface="Nimbus Mono L"/>
                <a:cs typeface="Nimbus Mono L"/>
              </a:rPr>
              <a:t>Brandenburg v. Ohio, 1969</a:t>
            </a:r>
            <a:endParaRPr sz="2800" b="1" dirty="0">
              <a:latin typeface="Nimbus Mono L"/>
              <a:cs typeface="Nimbus Mono L"/>
            </a:endParaRPr>
          </a:p>
          <a:p>
            <a:pPr marL="387985" indent="-287020">
              <a:lnSpc>
                <a:spcPct val="100000"/>
              </a:lnSpc>
              <a:spcBef>
                <a:spcPts val="30"/>
              </a:spcBef>
              <a:buSzPct val="97500"/>
              <a:buFont typeface="Nimbus Sans L"/>
              <a:buChar char="•"/>
              <a:tabLst>
                <a:tab pos="387985" algn="l"/>
                <a:tab pos="388620" algn="l"/>
              </a:tabLst>
            </a:pPr>
            <a:r>
              <a:rPr sz="2000" b="1" dirty="0">
                <a:latin typeface="DejaVu Sans"/>
                <a:cs typeface="DejaVu Sans"/>
              </a:rPr>
              <a:t>SCOTUS limited the clear and present danger test</a:t>
            </a:r>
            <a:endParaRPr sz="2000" dirty="0">
              <a:latin typeface="DejaVu Sans"/>
              <a:cs typeface="DejaVu Sans"/>
            </a:endParaRPr>
          </a:p>
          <a:p>
            <a:pPr marL="387985" marR="139700" indent="-287020">
              <a:lnSpc>
                <a:spcPct val="100000"/>
              </a:lnSpc>
              <a:spcBef>
                <a:spcPts val="35"/>
              </a:spcBef>
              <a:buSzPct val="97500"/>
              <a:buFont typeface="Nimbus Sans L"/>
              <a:buChar char="•"/>
              <a:tabLst>
                <a:tab pos="387985" algn="l"/>
                <a:tab pos="388620" algn="l"/>
              </a:tabLst>
            </a:pPr>
            <a:r>
              <a:rPr sz="2000" b="1" dirty="0">
                <a:latin typeface="DejaVu Sans"/>
                <a:cs typeface="DejaVu Sans"/>
              </a:rPr>
              <a:t>Ruled that the government could punish the advocacy of illegal action only if “such advocacy</a:t>
            </a:r>
            <a:r>
              <a:rPr lang="en-US" sz="2000" b="1" dirty="0">
                <a:latin typeface="DejaVu Sans"/>
                <a:cs typeface="DejaVu Sans"/>
              </a:rPr>
              <a:t>"</a:t>
            </a:r>
            <a:r>
              <a:rPr sz="2000" b="1" dirty="0">
                <a:latin typeface="DejaVu Sans"/>
                <a:cs typeface="DejaVu Sans"/>
              </a:rPr>
              <a:t> is directed to  inciting or producing </a:t>
            </a:r>
            <a:r>
              <a:rPr sz="2000" b="1" dirty="0">
                <a:solidFill>
                  <a:srgbClr val="FF0000"/>
                </a:solidFill>
                <a:latin typeface="DejaVu Sans"/>
                <a:cs typeface="DejaVu Sans"/>
              </a:rPr>
              <a:t>imminent lawless </a:t>
            </a:r>
            <a:r>
              <a:rPr sz="2000" b="1" dirty="0">
                <a:latin typeface="DejaVu Sans"/>
                <a:cs typeface="DejaVu Sans"/>
              </a:rPr>
              <a:t>action and is </a:t>
            </a:r>
            <a:r>
              <a:rPr sz="2000" b="1" dirty="0">
                <a:solidFill>
                  <a:srgbClr val="FF0000"/>
                </a:solidFill>
                <a:latin typeface="DejaVu Sans"/>
                <a:cs typeface="DejaVu Sans"/>
              </a:rPr>
              <a:t>likely to incite or produce such action</a:t>
            </a:r>
            <a:r>
              <a:rPr sz="2000" b="1" dirty="0">
                <a:latin typeface="DejaVu Sans"/>
                <a:cs typeface="DejaVu Sans"/>
              </a:rPr>
              <a:t>”</a:t>
            </a:r>
            <a:endParaRPr sz="2000" dirty="0">
              <a:latin typeface="DejaVu Sans"/>
              <a:cs typeface="DejaVu Sans"/>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4761" y="0"/>
            <a:ext cx="3360819" cy="690574"/>
          </a:xfrm>
          <a:prstGeom prst="rect">
            <a:avLst/>
          </a:prstGeom>
        </p:spPr>
        <p:txBody>
          <a:bodyPr vert="horz" wrap="square" lIns="0" tIns="13335" rIns="0" bIns="0" rtlCol="0">
            <a:spAutoFit/>
          </a:bodyPr>
          <a:lstStyle/>
          <a:p>
            <a:pPr marL="12700" algn="l">
              <a:lnSpc>
                <a:spcPct val="100000"/>
              </a:lnSpc>
              <a:spcBef>
                <a:spcPts val="105"/>
              </a:spcBef>
            </a:pPr>
            <a:r>
              <a:rPr sz="2200" i="1" dirty="0">
                <a:solidFill>
                  <a:srgbClr val="008000"/>
                </a:solidFill>
                <a:latin typeface="Nimbus Mono L"/>
                <a:cs typeface="Nimbus Mono L"/>
              </a:rPr>
              <a:t>Schenck v. </a:t>
            </a:r>
            <a:br>
              <a:rPr lang="en-US" sz="2200" i="1" dirty="0">
                <a:solidFill>
                  <a:srgbClr val="008000"/>
                </a:solidFill>
                <a:latin typeface="Nimbus Mono L"/>
                <a:cs typeface="Nimbus Mono L"/>
              </a:rPr>
            </a:br>
            <a:r>
              <a:rPr sz="2200" i="1" dirty="0">
                <a:solidFill>
                  <a:srgbClr val="008000"/>
                </a:solidFill>
                <a:latin typeface="Nimbus Mono L"/>
                <a:cs typeface="Nimbus Mono L"/>
              </a:rPr>
              <a:t>United States </a:t>
            </a:r>
            <a:r>
              <a:rPr sz="2200" dirty="0">
                <a:solidFill>
                  <a:srgbClr val="008000"/>
                </a:solidFill>
              </a:rPr>
              <a:t>(1919)</a:t>
            </a:r>
            <a:endParaRPr sz="2200" dirty="0">
              <a:latin typeface="Nimbus Mono L"/>
              <a:cs typeface="Nimbus Mono L"/>
            </a:endParaRPr>
          </a:p>
        </p:txBody>
      </p:sp>
      <p:sp>
        <p:nvSpPr>
          <p:cNvPr id="3" name="object 3"/>
          <p:cNvSpPr txBox="1"/>
          <p:nvPr/>
        </p:nvSpPr>
        <p:spPr>
          <a:xfrm>
            <a:off x="3416702" y="6666"/>
            <a:ext cx="8775298" cy="6879447"/>
          </a:xfrm>
          <a:prstGeom prst="rect">
            <a:avLst/>
          </a:prstGeom>
        </p:spPr>
        <p:txBody>
          <a:bodyPr vert="horz" wrap="square" lIns="0" tIns="13335" rIns="0" bIns="0" rtlCol="0">
            <a:spAutoFit/>
          </a:bodyPr>
          <a:lstStyle/>
          <a:p>
            <a:pPr marL="12700">
              <a:lnSpc>
                <a:spcPct val="100000"/>
              </a:lnSpc>
              <a:spcBef>
                <a:spcPts val="105"/>
              </a:spcBef>
            </a:pPr>
            <a:r>
              <a:rPr sz="1600" b="1" dirty="0">
                <a:solidFill>
                  <a:srgbClr val="FF0000"/>
                </a:solidFill>
                <a:latin typeface="DejaVu Sans"/>
                <a:cs typeface="DejaVu Sans"/>
              </a:rPr>
              <a:t>Issue</a:t>
            </a:r>
            <a:r>
              <a:rPr sz="1600" b="1" dirty="0">
                <a:latin typeface="DejaVu Sans"/>
                <a:cs typeface="DejaVu Sans"/>
              </a:rPr>
              <a:t>: Did Schenck’s conviction under the Espionage Act for criticizing the draft</a:t>
            </a:r>
            <a:r>
              <a:rPr lang="en-US" sz="1600" b="1" dirty="0">
                <a:latin typeface="DejaVu Sans"/>
                <a:cs typeface="DejaVu Sans"/>
              </a:rPr>
              <a:t> </a:t>
            </a:r>
            <a:r>
              <a:rPr sz="1600" b="1" dirty="0">
                <a:latin typeface="DejaVu Sans"/>
                <a:cs typeface="DejaVu Sans"/>
              </a:rPr>
              <a:t>violate his First Amendment free speech rights?</a:t>
            </a:r>
            <a:endParaRPr sz="1600" dirty="0">
              <a:latin typeface="DejaVu Sans"/>
              <a:cs typeface="DejaVu Sans"/>
            </a:endParaRPr>
          </a:p>
          <a:p>
            <a:pPr marL="12700" marR="51435">
              <a:lnSpc>
                <a:spcPct val="100000"/>
              </a:lnSpc>
              <a:spcBef>
                <a:spcPts val="1700"/>
              </a:spcBef>
            </a:pPr>
            <a:r>
              <a:rPr sz="1600" b="1" dirty="0">
                <a:solidFill>
                  <a:srgbClr val="FF0000"/>
                </a:solidFill>
                <a:latin typeface="DejaVu Sans"/>
                <a:cs typeface="DejaVu Sans"/>
              </a:rPr>
              <a:t>Majority</a:t>
            </a:r>
            <a:r>
              <a:rPr sz="1600" b="1" dirty="0">
                <a:latin typeface="DejaVu Sans"/>
                <a:cs typeface="DejaVu Sans"/>
              </a:rPr>
              <a:t>: Justice Oliver Wendell Holmes delivered the unanimous opinion for the Court in  favor of the United States. Holmes accepted the possibility that the First Amendment did not  only prevent Congress from exercising </a:t>
            </a:r>
            <a:r>
              <a:rPr sz="1600" b="1" dirty="0">
                <a:solidFill>
                  <a:srgbClr val="FF0000"/>
                </a:solidFill>
                <a:latin typeface="DejaVu Sans"/>
                <a:cs typeface="DejaVu Sans"/>
              </a:rPr>
              <a:t>prior restraint</a:t>
            </a:r>
            <a:r>
              <a:rPr sz="1600" b="1" dirty="0">
                <a:latin typeface="DejaVu Sans"/>
                <a:cs typeface="DejaVu Sans"/>
              </a:rPr>
              <a:t> (preemptively stopping speech</a:t>
            </a:r>
            <a:r>
              <a:rPr lang="en-US" sz="1600" b="1" dirty="0">
                <a:latin typeface="DejaVu Sans"/>
                <a:cs typeface="DejaVu Sans"/>
              </a:rPr>
              <a:t>, censorship</a:t>
            </a:r>
            <a:r>
              <a:rPr sz="1600" b="1" dirty="0">
                <a:latin typeface="DejaVu Sans"/>
                <a:cs typeface="DejaVu Sans"/>
              </a:rPr>
              <a:t>). He said  that the First Amendment could also be interpreted to prevent the punishment of speech after  its expression.</a:t>
            </a:r>
            <a:endParaRPr sz="1600" dirty="0">
              <a:latin typeface="DejaVu Sans"/>
              <a:cs typeface="DejaVu Sans"/>
            </a:endParaRPr>
          </a:p>
          <a:p>
            <a:pPr>
              <a:lnSpc>
                <a:spcPct val="100000"/>
              </a:lnSpc>
              <a:spcBef>
                <a:spcPts val="5"/>
              </a:spcBef>
            </a:pPr>
            <a:endParaRPr sz="1600" dirty="0">
              <a:latin typeface="DejaVu Sans"/>
              <a:cs typeface="DejaVu Sans"/>
            </a:endParaRPr>
          </a:p>
          <a:p>
            <a:pPr marL="12700">
              <a:lnSpc>
                <a:spcPct val="100000"/>
              </a:lnSpc>
            </a:pPr>
            <a:r>
              <a:rPr sz="1600" b="1" dirty="0">
                <a:latin typeface="DejaVu Sans"/>
                <a:cs typeface="DejaVu Sans"/>
              </a:rPr>
              <a:t>Yet, according to Holmes, “the character of every act depends upon the circumstances in which</a:t>
            </a:r>
            <a:endParaRPr sz="1600" dirty="0">
              <a:latin typeface="DejaVu Sans"/>
              <a:cs typeface="DejaVu Sans"/>
            </a:endParaRPr>
          </a:p>
          <a:p>
            <a:pPr marL="12700">
              <a:lnSpc>
                <a:spcPct val="100000"/>
              </a:lnSpc>
            </a:pPr>
            <a:r>
              <a:rPr sz="1600" b="1" dirty="0">
                <a:latin typeface="DejaVu Sans"/>
                <a:cs typeface="DejaVu Sans"/>
              </a:rPr>
              <a:t>it is done.” In the context of the U.S. effort to mobilize for entry into World War I, the</a:t>
            </a:r>
            <a:r>
              <a:rPr lang="en-US" sz="1600" b="1" dirty="0">
                <a:latin typeface="DejaVu Sans"/>
                <a:cs typeface="DejaVu Sans"/>
              </a:rPr>
              <a:t> </a:t>
            </a:r>
            <a:r>
              <a:rPr sz="1600" b="1" dirty="0">
                <a:latin typeface="DejaVu Sans"/>
                <a:cs typeface="DejaVu Sans"/>
              </a:rPr>
              <a:t>Espionage Act’s criminalization of speech that caused or attempted to cause a disruption of the  operation of the military was not a violation of the First Amendment. According to Holmes,  “when a nation is at war, many things that might be said in time of peace are such a hindrance  to its effort that their utterance will not be endured so long as men fight and that no Court</a:t>
            </a:r>
            <a:endParaRPr sz="1600" dirty="0">
              <a:latin typeface="DejaVu Sans"/>
              <a:cs typeface="DejaVu Sans"/>
            </a:endParaRPr>
          </a:p>
          <a:p>
            <a:pPr marL="12700">
              <a:lnSpc>
                <a:spcPct val="100000"/>
              </a:lnSpc>
            </a:pPr>
            <a:r>
              <a:rPr sz="1600" b="1" dirty="0">
                <a:latin typeface="DejaVu Sans"/>
                <a:cs typeface="DejaVu Sans"/>
              </a:rPr>
              <a:t>could regard them as protected by any constitutional right.”</a:t>
            </a:r>
            <a:endParaRPr sz="1600" dirty="0">
              <a:latin typeface="DejaVu Sans"/>
              <a:cs typeface="DejaVu Sans"/>
            </a:endParaRPr>
          </a:p>
          <a:p>
            <a:pPr>
              <a:lnSpc>
                <a:spcPct val="100000"/>
              </a:lnSpc>
              <a:spcBef>
                <a:spcPts val="5"/>
              </a:spcBef>
            </a:pPr>
            <a:endParaRPr sz="1600" dirty="0">
              <a:latin typeface="DejaVu Sans"/>
              <a:cs typeface="DejaVu Sans"/>
            </a:endParaRPr>
          </a:p>
          <a:p>
            <a:pPr marL="12700" marR="535940">
              <a:lnSpc>
                <a:spcPct val="100000"/>
              </a:lnSpc>
            </a:pPr>
            <a:r>
              <a:rPr sz="1600" b="1" dirty="0">
                <a:latin typeface="DejaVu Sans"/>
                <a:cs typeface="DejaVu Sans"/>
              </a:rPr>
              <a:t>Holmes held that some speech does not merit constitutional protection. He said that  statements that create a </a:t>
            </a:r>
            <a:r>
              <a:rPr sz="1600" b="1" dirty="0">
                <a:solidFill>
                  <a:srgbClr val="0000FF"/>
                </a:solidFill>
                <a:latin typeface="DejaVu Sans"/>
                <a:cs typeface="DejaVu Sans"/>
              </a:rPr>
              <a:t>“</a:t>
            </a:r>
            <a:r>
              <a:rPr sz="1600" b="1" u="sng" dirty="0">
                <a:solidFill>
                  <a:srgbClr val="0000FF"/>
                </a:solidFill>
                <a:uFill>
                  <a:solidFill>
                    <a:srgbClr val="0000FF"/>
                  </a:solidFill>
                </a:uFill>
                <a:latin typeface="DejaVu Sans"/>
                <a:cs typeface="DejaVu Sans"/>
              </a:rPr>
              <a:t>clear and present danger</a:t>
            </a:r>
            <a:r>
              <a:rPr sz="1600" b="1" dirty="0">
                <a:solidFill>
                  <a:srgbClr val="0000FF"/>
                </a:solidFill>
                <a:latin typeface="DejaVu Sans"/>
                <a:cs typeface="DejaVu Sans"/>
              </a:rPr>
              <a:t>” </a:t>
            </a:r>
            <a:r>
              <a:rPr sz="1600" b="1" dirty="0">
                <a:latin typeface="DejaVu Sans"/>
                <a:cs typeface="DejaVu Sans"/>
              </a:rPr>
              <a:t>of producing a harm that Congress is</a:t>
            </a:r>
            <a:r>
              <a:rPr lang="en-US" sz="1600" b="1" dirty="0">
                <a:latin typeface="DejaVu Sans"/>
                <a:cs typeface="DejaVu Sans"/>
              </a:rPr>
              <a:t> </a:t>
            </a:r>
            <a:r>
              <a:rPr sz="1600" b="1" dirty="0">
                <a:latin typeface="DejaVu Sans"/>
                <a:cs typeface="DejaVu Sans"/>
              </a:rPr>
              <a:t>authorized to prevent, fall in that category of unprotected speech. Just as “free speech would  not protect a man in falsely shouting fire in a theatre and causing a panic,” the Constitution  does not protect efforts to induce the criminal act of resisting the draft during a time of war.</a:t>
            </a:r>
            <a:endParaRPr sz="1600" dirty="0">
              <a:latin typeface="DejaVu Sans"/>
              <a:cs typeface="DejaVu Sans"/>
            </a:endParaRPr>
          </a:p>
        </p:txBody>
      </p:sp>
      <p:grpSp>
        <p:nvGrpSpPr>
          <p:cNvPr id="4" name="object 4"/>
          <p:cNvGrpSpPr/>
          <p:nvPr/>
        </p:nvGrpSpPr>
        <p:grpSpPr>
          <a:xfrm>
            <a:off x="-60561" y="781418"/>
            <a:ext cx="3489960" cy="5514340"/>
            <a:chOff x="0" y="914400"/>
            <a:chExt cx="3489960" cy="5514340"/>
          </a:xfrm>
        </p:grpSpPr>
        <p:sp>
          <p:nvSpPr>
            <p:cNvPr id="5" name="object 5"/>
            <p:cNvSpPr/>
            <p:nvPr/>
          </p:nvSpPr>
          <p:spPr>
            <a:xfrm>
              <a:off x="0" y="914400"/>
              <a:ext cx="3489959" cy="3398520"/>
            </a:xfrm>
            <a:prstGeom prst="rect">
              <a:avLst/>
            </a:prstGeom>
            <a:blipFill>
              <a:blip r:embed="rId2" cstate="print"/>
              <a:stretch>
                <a:fillRect/>
              </a:stretch>
            </a:blipFill>
          </p:spPr>
          <p:txBody>
            <a:bodyPr wrap="square" lIns="0" tIns="0" rIns="0" bIns="0" rtlCol="0"/>
            <a:lstStyle/>
            <a:p>
              <a:endParaRPr/>
            </a:p>
          </p:txBody>
        </p:sp>
        <p:sp>
          <p:nvSpPr>
            <p:cNvPr id="6" name="object 6"/>
            <p:cNvSpPr/>
            <p:nvPr/>
          </p:nvSpPr>
          <p:spPr>
            <a:xfrm>
              <a:off x="68580" y="4323588"/>
              <a:ext cx="3352800" cy="2104644"/>
            </a:xfrm>
            <a:prstGeom prst="rect">
              <a:avLst/>
            </a:prstGeom>
            <a:blipFill>
              <a:blip r:embed="rId3" cstate="print"/>
              <a:stretch>
                <a:fillRect/>
              </a:stretch>
            </a:blipFill>
          </p:spPr>
          <p:txBody>
            <a:bodyPr wrap="square" lIns="0" tIns="0" rIns="0" bIns="0" rtlCol="0"/>
            <a:lstStyle/>
            <a:p>
              <a:endParaRPr/>
            </a:p>
          </p:txBody>
        </p:sp>
      </p:gr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677EC3-2A53-4109-BC77-F4430D2138D4}"/>
              </a:ext>
            </a:extLst>
          </p:cNvPr>
          <p:cNvSpPr>
            <a:spLocks noGrp="1"/>
          </p:cNvSpPr>
          <p:nvPr>
            <p:ph type="title"/>
          </p:nvPr>
        </p:nvSpPr>
        <p:spPr>
          <a:xfrm>
            <a:off x="2979039" y="116652"/>
            <a:ext cx="6233922" cy="574040"/>
          </a:xfrm>
        </p:spPr>
        <p:txBody>
          <a:bodyPr/>
          <a:lstStyle/>
          <a:p>
            <a:pPr algn="ctr"/>
            <a:r>
              <a:rPr lang="en-US" dirty="0"/>
              <a:t>Free Expression </a:t>
            </a:r>
          </a:p>
        </p:txBody>
      </p:sp>
      <p:sp>
        <p:nvSpPr>
          <p:cNvPr id="3" name="Text Placeholder 2">
            <a:extLst>
              <a:ext uri="{FF2B5EF4-FFF2-40B4-BE49-F238E27FC236}">
                <a16:creationId xmlns:a16="http://schemas.microsoft.com/office/drawing/2014/main" id="{AD527A8A-3768-4243-83E8-0966C7A6A98A}"/>
              </a:ext>
            </a:extLst>
          </p:cNvPr>
          <p:cNvSpPr>
            <a:spLocks noGrp="1"/>
          </p:cNvSpPr>
          <p:nvPr>
            <p:ph type="body" idx="1"/>
          </p:nvPr>
        </p:nvSpPr>
        <p:spPr>
          <a:xfrm>
            <a:off x="219595" y="936490"/>
            <a:ext cx="11729719" cy="923330"/>
          </a:xfrm>
        </p:spPr>
        <p:txBody>
          <a:bodyPr/>
          <a:lstStyle/>
          <a:p>
            <a:pPr marL="457200" indent="-457200">
              <a:buAutoNum type="arabicPeriod"/>
            </a:pPr>
            <a:r>
              <a:rPr lang="en-US" sz="2000" b="1" dirty="0"/>
              <a:t>guarantees to each person the right of free expression in the spoken and written word and by other means of communication </a:t>
            </a:r>
          </a:p>
          <a:p>
            <a:pPr marL="457200" indent="-457200">
              <a:buAutoNum type="arabicPeriod"/>
            </a:pPr>
            <a:r>
              <a:rPr lang="en-US" sz="2000" b="1" dirty="0"/>
              <a:t>guarantees all persons a full wide-ranging discussion of public affairs </a:t>
            </a:r>
          </a:p>
        </p:txBody>
      </p:sp>
      <p:sp>
        <p:nvSpPr>
          <p:cNvPr id="4" name="TextBox 3">
            <a:extLst>
              <a:ext uri="{FF2B5EF4-FFF2-40B4-BE49-F238E27FC236}">
                <a16:creationId xmlns:a16="http://schemas.microsoft.com/office/drawing/2014/main" id="{86A8FB66-1B54-4535-822D-B24BD4887BF1}"/>
              </a:ext>
            </a:extLst>
          </p:cNvPr>
          <p:cNvSpPr txBox="1"/>
          <p:nvPr/>
        </p:nvSpPr>
        <p:spPr>
          <a:xfrm>
            <a:off x="76200" y="1980481"/>
            <a:ext cx="11763028" cy="461665"/>
          </a:xfrm>
          <a:prstGeom prst="rect">
            <a:avLst/>
          </a:prstGeom>
          <a:noFill/>
        </p:spPr>
        <p:txBody>
          <a:bodyPr wrap="none" rtlCol="0">
            <a:spAutoFit/>
          </a:bodyPr>
          <a:lstStyle/>
          <a:p>
            <a:r>
              <a:rPr lang="en-US" sz="2400" b="1" dirty="0">
                <a:solidFill>
                  <a:srgbClr val="0070C0"/>
                </a:solidFill>
              </a:rPr>
              <a:t>You have the right to have your say and you have the right to hear what others have to say </a:t>
            </a:r>
          </a:p>
        </p:txBody>
      </p:sp>
      <p:sp>
        <p:nvSpPr>
          <p:cNvPr id="5" name="TextBox 4">
            <a:extLst>
              <a:ext uri="{FF2B5EF4-FFF2-40B4-BE49-F238E27FC236}">
                <a16:creationId xmlns:a16="http://schemas.microsoft.com/office/drawing/2014/main" id="{9598F159-6B69-4E3D-9AF1-A35B6237EEE4}"/>
              </a:ext>
            </a:extLst>
          </p:cNvPr>
          <p:cNvSpPr txBox="1"/>
          <p:nvPr/>
        </p:nvSpPr>
        <p:spPr>
          <a:xfrm>
            <a:off x="219595" y="3352800"/>
            <a:ext cx="5928519" cy="1323439"/>
          </a:xfrm>
          <a:prstGeom prst="rect">
            <a:avLst/>
          </a:prstGeom>
          <a:noFill/>
        </p:spPr>
        <p:txBody>
          <a:bodyPr wrap="square" rtlCol="0">
            <a:spAutoFit/>
          </a:bodyPr>
          <a:lstStyle/>
          <a:p>
            <a:r>
              <a:rPr lang="en-US" sz="2000" b="1" dirty="0"/>
              <a:t>First the guarantees of free speech and press are intended to </a:t>
            </a:r>
            <a:r>
              <a:rPr lang="en-US" sz="2000" b="1" dirty="0">
                <a:solidFill>
                  <a:srgbClr val="FF0000"/>
                </a:solidFill>
              </a:rPr>
              <a:t>protect</a:t>
            </a:r>
            <a:r>
              <a:rPr lang="en-US" sz="2000" b="1" dirty="0"/>
              <a:t> the expression of </a:t>
            </a:r>
            <a:r>
              <a:rPr lang="en-US" sz="2000" b="1" dirty="0">
                <a:solidFill>
                  <a:srgbClr val="FF0000"/>
                </a:solidFill>
              </a:rPr>
              <a:t>unpopular views </a:t>
            </a:r>
            <a:r>
              <a:rPr lang="en-US" sz="2000" b="1" dirty="0"/>
              <a:t>clearly the opinions of the majority need little or no constitutional protection </a:t>
            </a:r>
          </a:p>
        </p:txBody>
      </p:sp>
      <p:pic>
        <p:nvPicPr>
          <p:cNvPr id="6" name="Picture 5">
            <a:extLst>
              <a:ext uri="{FF2B5EF4-FFF2-40B4-BE49-F238E27FC236}">
                <a16:creationId xmlns:a16="http://schemas.microsoft.com/office/drawing/2014/main" id="{D7B5C7AB-980C-41BB-A67B-73381F5F5950}"/>
              </a:ext>
            </a:extLst>
          </p:cNvPr>
          <p:cNvPicPr>
            <a:picLocks noChangeAspect="1"/>
          </p:cNvPicPr>
          <p:nvPr/>
        </p:nvPicPr>
        <p:blipFill>
          <a:blip r:embed="rId2"/>
          <a:stretch>
            <a:fillRect/>
          </a:stretch>
        </p:blipFill>
        <p:spPr>
          <a:xfrm>
            <a:off x="10052781" y="3208558"/>
            <a:ext cx="2071486" cy="2451100"/>
          </a:xfrm>
          <a:prstGeom prst="rect">
            <a:avLst/>
          </a:prstGeom>
        </p:spPr>
      </p:pic>
      <p:sp>
        <p:nvSpPr>
          <p:cNvPr id="7" name="TextBox 6">
            <a:extLst>
              <a:ext uri="{FF2B5EF4-FFF2-40B4-BE49-F238E27FC236}">
                <a16:creationId xmlns:a16="http://schemas.microsoft.com/office/drawing/2014/main" id="{A0302F39-F708-47A7-82A8-8252B89F4E4F}"/>
              </a:ext>
            </a:extLst>
          </p:cNvPr>
          <p:cNvSpPr txBox="1"/>
          <p:nvPr/>
        </p:nvSpPr>
        <p:spPr>
          <a:xfrm>
            <a:off x="10171949" y="4988895"/>
            <a:ext cx="1952318" cy="646331"/>
          </a:xfrm>
          <a:prstGeom prst="rect">
            <a:avLst/>
          </a:prstGeom>
          <a:noFill/>
        </p:spPr>
        <p:txBody>
          <a:bodyPr wrap="square" rtlCol="0">
            <a:spAutoFit/>
          </a:bodyPr>
          <a:lstStyle/>
          <a:p>
            <a:r>
              <a:rPr lang="en-US" dirty="0">
                <a:solidFill>
                  <a:schemeClr val="bg1"/>
                </a:solidFill>
              </a:rPr>
              <a:t>Justice Oliver Wendell Holmes</a:t>
            </a:r>
          </a:p>
        </p:txBody>
      </p:sp>
      <p:sp>
        <p:nvSpPr>
          <p:cNvPr id="9" name="TextBox 8">
            <a:extLst>
              <a:ext uri="{FF2B5EF4-FFF2-40B4-BE49-F238E27FC236}">
                <a16:creationId xmlns:a16="http://schemas.microsoft.com/office/drawing/2014/main" id="{F489BF4A-4DCA-4686-B75C-9040E57B0A4A}"/>
              </a:ext>
            </a:extLst>
          </p:cNvPr>
          <p:cNvSpPr txBox="1"/>
          <p:nvPr/>
        </p:nvSpPr>
        <p:spPr>
          <a:xfrm>
            <a:off x="219595" y="4927340"/>
            <a:ext cx="6400800" cy="707886"/>
          </a:xfrm>
          <a:prstGeom prst="rect">
            <a:avLst/>
          </a:prstGeom>
          <a:noFill/>
        </p:spPr>
        <p:txBody>
          <a:bodyPr wrap="square" rtlCol="0">
            <a:spAutoFit/>
          </a:bodyPr>
          <a:lstStyle/>
          <a:p>
            <a:r>
              <a:rPr lang="en-US" sz="2000" b="1" dirty="0"/>
              <a:t>Second, some forms of expressions are not protected by the constitution as we shall see in the next section. </a:t>
            </a:r>
          </a:p>
        </p:txBody>
      </p:sp>
      <p:sp>
        <p:nvSpPr>
          <p:cNvPr id="10" name="Rectangle 9">
            <a:extLst>
              <a:ext uri="{FF2B5EF4-FFF2-40B4-BE49-F238E27FC236}">
                <a16:creationId xmlns:a16="http://schemas.microsoft.com/office/drawing/2014/main" id="{880B02B6-DF39-4ED6-94E0-049B5B70D6C5}"/>
              </a:ext>
            </a:extLst>
          </p:cNvPr>
          <p:cNvSpPr/>
          <p:nvPr/>
        </p:nvSpPr>
        <p:spPr>
          <a:xfrm>
            <a:off x="7052815" y="3221258"/>
            <a:ext cx="2999965" cy="2585323"/>
          </a:xfrm>
          <a:prstGeom prst="rect">
            <a:avLst/>
          </a:prstGeom>
        </p:spPr>
        <p:txBody>
          <a:bodyPr wrap="square">
            <a:spAutoFit/>
          </a:bodyPr>
          <a:lstStyle/>
          <a:p>
            <a:r>
              <a:rPr lang="en-US" i="1" dirty="0"/>
              <a:t> “…if there is any principle of the Constitution that more imperatively calls for attachment than any other it is the principle of free thought—not free thought for those who agree with us but freedom for the thought that we hate.”</a:t>
            </a:r>
          </a:p>
        </p:txBody>
      </p:sp>
      <p:sp>
        <p:nvSpPr>
          <p:cNvPr id="11" name="TextBox 10">
            <a:extLst>
              <a:ext uri="{FF2B5EF4-FFF2-40B4-BE49-F238E27FC236}">
                <a16:creationId xmlns:a16="http://schemas.microsoft.com/office/drawing/2014/main" id="{9F049714-81A4-4EAF-8430-BC9A3ED75C65}"/>
              </a:ext>
            </a:extLst>
          </p:cNvPr>
          <p:cNvSpPr txBox="1"/>
          <p:nvPr/>
        </p:nvSpPr>
        <p:spPr>
          <a:xfrm>
            <a:off x="55033" y="2428361"/>
            <a:ext cx="12136967" cy="830997"/>
          </a:xfrm>
          <a:prstGeom prst="rect">
            <a:avLst/>
          </a:prstGeom>
          <a:noFill/>
        </p:spPr>
        <p:txBody>
          <a:bodyPr wrap="square" rtlCol="0">
            <a:spAutoFit/>
          </a:bodyPr>
          <a:lstStyle/>
          <a:p>
            <a:r>
              <a:rPr lang="en-US" sz="2400" b="1" dirty="0">
                <a:solidFill>
                  <a:srgbClr val="338DCD"/>
                </a:solidFill>
                <a:latin typeface="remind-proxima-nova"/>
              </a:rPr>
              <a:t>“H</a:t>
            </a:r>
            <a:r>
              <a:rPr lang="en-US" sz="2400" b="1" i="0" dirty="0">
                <a:solidFill>
                  <a:srgbClr val="338DCD"/>
                </a:solidFill>
                <a:effectLst/>
                <a:latin typeface="remind-proxima-nova"/>
              </a:rPr>
              <a:t>earing people say things you don’t like and saying things other people don’t like to hear, that's what living in a free society means”.  </a:t>
            </a:r>
            <a:endParaRPr lang="en-US" sz="2400" b="1" dirty="0">
              <a:solidFill>
                <a:srgbClr val="338DCD"/>
              </a:solidFill>
            </a:endParaRPr>
          </a:p>
        </p:txBody>
      </p:sp>
    </p:spTree>
    <p:extLst>
      <p:ext uri="{BB962C8B-B14F-4D97-AF65-F5344CB8AC3E}">
        <p14:creationId xmlns:p14="http://schemas.microsoft.com/office/powerpoint/2010/main" val="15045024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2192000" cy="6858000"/>
          </a:xfrm>
          <a:custGeom>
            <a:avLst/>
            <a:gdLst/>
            <a:ahLst/>
            <a:cxnLst/>
            <a:rect l="l" t="t" r="r" b="b"/>
            <a:pathLst>
              <a:path w="12192000" h="6858000">
                <a:moveTo>
                  <a:pt x="12192000" y="0"/>
                </a:moveTo>
                <a:lnTo>
                  <a:pt x="0" y="0"/>
                </a:lnTo>
                <a:lnTo>
                  <a:pt x="0" y="6858000"/>
                </a:lnTo>
                <a:lnTo>
                  <a:pt x="12192000" y="6858000"/>
                </a:lnTo>
                <a:lnTo>
                  <a:pt x="12192000" y="0"/>
                </a:lnTo>
                <a:close/>
              </a:path>
            </a:pathLst>
          </a:custGeom>
          <a:solidFill>
            <a:srgbClr val="000000"/>
          </a:solidFill>
        </p:spPr>
        <p:txBody>
          <a:bodyPr wrap="square" lIns="0" tIns="0" rIns="0" bIns="0" rtlCol="0"/>
          <a:lstStyle/>
          <a:p>
            <a:r>
              <a:rPr lang="en-US" dirty="0"/>
              <a:t>F</a:t>
            </a:r>
            <a:endParaRPr dirty="0"/>
          </a:p>
        </p:txBody>
      </p:sp>
      <p:sp>
        <p:nvSpPr>
          <p:cNvPr id="3" name="object 3"/>
          <p:cNvSpPr txBox="1">
            <a:spLocks noGrp="1"/>
          </p:cNvSpPr>
          <p:nvPr>
            <p:ph type="title"/>
          </p:nvPr>
        </p:nvSpPr>
        <p:spPr>
          <a:xfrm>
            <a:off x="1066800" y="75641"/>
            <a:ext cx="9829800" cy="690574"/>
          </a:xfrm>
          <a:prstGeom prst="rect">
            <a:avLst/>
          </a:prstGeom>
        </p:spPr>
        <p:txBody>
          <a:bodyPr vert="horz" wrap="square" lIns="0" tIns="13335" rIns="0" bIns="0" rtlCol="0">
            <a:spAutoFit/>
          </a:bodyPr>
          <a:lstStyle/>
          <a:p>
            <a:pPr marL="12700">
              <a:lnSpc>
                <a:spcPct val="100000"/>
              </a:lnSpc>
              <a:spcBef>
                <a:spcPts val="105"/>
              </a:spcBef>
            </a:pPr>
            <a:r>
              <a:rPr sz="4400" dirty="0">
                <a:solidFill>
                  <a:srgbClr val="FFFFFF"/>
                </a:solidFill>
              </a:rPr>
              <a:t>NON-PROTECTED SPEECH</a:t>
            </a:r>
            <a:endParaRPr sz="4400" dirty="0"/>
          </a:p>
        </p:txBody>
      </p:sp>
      <p:sp>
        <p:nvSpPr>
          <p:cNvPr id="4" name="object 4"/>
          <p:cNvSpPr txBox="1"/>
          <p:nvPr/>
        </p:nvSpPr>
        <p:spPr>
          <a:xfrm>
            <a:off x="152400" y="1524000"/>
            <a:ext cx="6019800" cy="3941464"/>
          </a:xfrm>
          <a:prstGeom prst="rect">
            <a:avLst/>
          </a:prstGeom>
        </p:spPr>
        <p:txBody>
          <a:bodyPr vert="horz" wrap="square" lIns="0" tIns="12065" rIns="0" bIns="0" rtlCol="0">
            <a:spAutoFit/>
          </a:bodyPr>
          <a:lstStyle/>
          <a:p>
            <a:pPr marL="12700" marR="5080">
              <a:lnSpc>
                <a:spcPct val="100000"/>
              </a:lnSpc>
              <a:spcBef>
                <a:spcPts val="95"/>
              </a:spcBef>
            </a:pPr>
            <a:r>
              <a:rPr sz="2800" b="1" dirty="0">
                <a:solidFill>
                  <a:srgbClr val="FFFFFF"/>
                </a:solidFill>
                <a:latin typeface="DejaVu Sans"/>
                <a:cs typeface="DejaVu Sans"/>
              </a:rPr>
              <a:t>Supreme Court holds that all speech  is protected unless it falls into one of  the four narrow categories:</a:t>
            </a:r>
            <a:endParaRPr sz="2800" dirty="0">
              <a:latin typeface="DejaVu Sans"/>
              <a:cs typeface="DejaVu Sans"/>
            </a:endParaRPr>
          </a:p>
          <a:p>
            <a:pPr marL="927100" indent="-457200">
              <a:spcBef>
                <a:spcPts val="675"/>
              </a:spcBef>
              <a:buFontTx/>
              <a:buAutoNum type="arabicPeriod"/>
              <a:tabLst>
                <a:tab pos="927100" algn="l"/>
              </a:tabLst>
            </a:pPr>
            <a:r>
              <a:rPr lang="en-US" sz="2400" b="1" dirty="0">
                <a:solidFill>
                  <a:srgbClr val="FFFF00"/>
                </a:solidFill>
                <a:latin typeface="DejaVu Sans"/>
                <a:cs typeface="DejaVu Sans"/>
              </a:rPr>
              <a:t>F</a:t>
            </a:r>
            <a:r>
              <a:rPr lang="en-US" sz="2400" b="1" dirty="0">
                <a:solidFill>
                  <a:srgbClr val="FFFFFF"/>
                </a:solidFill>
                <a:latin typeface="DejaVu Sans"/>
                <a:cs typeface="DejaVu Sans"/>
              </a:rPr>
              <a:t>ighting words</a:t>
            </a:r>
            <a:endParaRPr lang="en-US" sz="2400" dirty="0">
              <a:latin typeface="DejaVu Sans"/>
              <a:cs typeface="DejaVu Sans"/>
            </a:endParaRPr>
          </a:p>
          <a:p>
            <a:pPr marL="927100" indent="-457200">
              <a:lnSpc>
                <a:spcPct val="100000"/>
              </a:lnSpc>
              <a:spcBef>
                <a:spcPts val="675"/>
              </a:spcBef>
              <a:buAutoNum type="arabicPeriod"/>
              <a:tabLst>
                <a:tab pos="927100" algn="l"/>
              </a:tabLst>
            </a:pPr>
            <a:r>
              <a:rPr sz="2400" b="1" dirty="0">
                <a:solidFill>
                  <a:srgbClr val="FFFF00"/>
                </a:solidFill>
                <a:latin typeface="DejaVu Sans"/>
                <a:cs typeface="DejaVu Sans"/>
              </a:rPr>
              <a:t>L</a:t>
            </a:r>
            <a:r>
              <a:rPr sz="2400" b="1" dirty="0">
                <a:solidFill>
                  <a:srgbClr val="FFFFFF"/>
                </a:solidFill>
                <a:latin typeface="DejaVu Sans"/>
                <a:cs typeface="DejaVu Sans"/>
              </a:rPr>
              <a:t>ibel and slander</a:t>
            </a:r>
            <a:r>
              <a:rPr lang="en-US" sz="2400" b="1" dirty="0">
                <a:solidFill>
                  <a:srgbClr val="FFFFFF"/>
                </a:solidFill>
                <a:latin typeface="DejaVu Sans"/>
                <a:cs typeface="DejaVu Sans"/>
              </a:rPr>
              <a:t> (defamation)</a:t>
            </a:r>
            <a:endParaRPr sz="2400" dirty="0">
              <a:latin typeface="DejaVu Sans"/>
              <a:cs typeface="DejaVu Sans"/>
            </a:endParaRPr>
          </a:p>
          <a:p>
            <a:pPr marL="927100" indent="-457200">
              <a:lnSpc>
                <a:spcPct val="100000"/>
              </a:lnSpc>
              <a:spcBef>
                <a:spcPts val="675"/>
              </a:spcBef>
              <a:buAutoNum type="arabicPeriod"/>
              <a:tabLst>
                <a:tab pos="927100" algn="l"/>
              </a:tabLst>
            </a:pPr>
            <a:r>
              <a:rPr sz="2400" b="1" dirty="0">
                <a:solidFill>
                  <a:srgbClr val="FFFF00"/>
                </a:solidFill>
                <a:latin typeface="DejaVu Sans"/>
                <a:cs typeface="DejaVu Sans"/>
              </a:rPr>
              <a:t>O</a:t>
            </a:r>
            <a:r>
              <a:rPr sz="2400" b="1" dirty="0">
                <a:solidFill>
                  <a:srgbClr val="FFFFFF"/>
                </a:solidFill>
                <a:latin typeface="DejaVu Sans"/>
                <a:cs typeface="DejaVu Sans"/>
              </a:rPr>
              <a:t>bscenity and pornography</a:t>
            </a:r>
            <a:endParaRPr sz="2400" dirty="0">
              <a:latin typeface="DejaVu Sans"/>
              <a:cs typeface="DejaVu Sans"/>
            </a:endParaRPr>
          </a:p>
          <a:p>
            <a:pPr marL="927100" indent="-457200">
              <a:lnSpc>
                <a:spcPct val="100000"/>
              </a:lnSpc>
              <a:spcBef>
                <a:spcPts val="675"/>
              </a:spcBef>
              <a:buAutoNum type="arabicPeriod"/>
              <a:tabLst>
                <a:tab pos="927100" algn="l"/>
              </a:tabLst>
            </a:pPr>
            <a:r>
              <a:rPr sz="2400" b="1" dirty="0">
                <a:solidFill>
                  <a:srgbClr val="FFFF00"/>
                </a:solidFill>
                <a:latin typeface="DejaVu Sans"/>
                <a:cs typeface="DejaVu Sans"/>
              </a:rPr>
              <a:t>C</a:t>
            </a:r>
            <a:r>
              <a:rPr sz="2400" b="1" dirty="0">
                <a:solidFill>
                  <a:srgbClr val="FFFFFF"/>
                </a:solidFill>
                <a:latin typeface="DejaVu Sans"/>
                <a:cs typeface="DejaVu Sans"/>
              </a:rPr>
              <a:t>ommercial speech</a:t>
            </a:r>
            <a:endParaRPr sz="2400" dirty="0">
              <a:latin typeface="DejaVu Sans"/>
              <a:cs typeface="DejaVu Sans"/>
            </a:endParaRPr>
          </a:p>
        </p:txBody>
      </p:sp>
      <p:sp>
        <p:nvSpPr>
          <p:cNvPr id="5" name="object 5"/>
          <p:cNvSpPr/>
          <p:nvPr/>
        </p:nvSpPr>
        <p:spPr>
          <a:xfrm>
            <a:off x="6324600" y="1143000"/>
            <a:ext cx="5867400" cy="5177028"/>
          </a:xfrm>
          <a:prstGeom prst="rect">
            <a:avLst/>
          </a:prstGeom>
          <a:blipFill>
            <a:blip r:embed="rId2" cstate="print"/>
            <a:stretch>
              <a:fillRect/>
            </a:stretch>
          </a:blipFill>
        </p:spPr>
        <p:txBody>
          <a:bodyPr wrap="square" lIns="0" tIns="0" rIns="0" bIns="0" rtlCol="0"/>
          <a:lstStyle/>
          <a:p>
            <a:endParaRPr/>
          </a:p>
        </p:txBody>
      </p:sp>
      <p:sp>
        <p:nvSpPr>
          <p:cNvPr id="6" name="TextBox 5">
            <a:extLst>
              <a:ext uri="{FF2B5EF4-FFF2-40B4-BE49-F238E27FC236}">
                <a16:creationId xmlns:a16="http://schemas.microsoft.com/office/drawing/2014/main" id="{0FC5F534-5410-9AA0-705C-413C8E2F22B0}"/>
              </a:ext>
            </a:extLst>
          </p:cNvPr>
          <p:cNvSpPr txBox="1"/>
          <p:nvPr/>
        </p:nvSpPr>
        <p:spPr>
          <a:xfrm rot="20911002">
            <a:off x="696843" y="5703957"/>
            <a:ext cx="2209800" cy="707886"/>
          </a:xfrm>
          <a:prstGeom prst="rect">
            <a:avLst/>
          </a:prstGeom>
          <a:noFill/>
        </p:spPr>
        <p:txBody>
          <a:bodyPr wrap="square" rtlCol="0">
            <a:spAutoFit/>
          </a:bodyPr>
          <a:lstStyle/>
          <a:p>
            <a:r>
              <a:rPr lang="en-US" sz="4000" b="1" dirty="0">
                <a:solidFill>
                  <a:srgbClr val="FFFF00"/>
                </a:solidFill>
              </a:rPr>
              <a:t>FLOC</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971800" y="0"/>
            <a:ext cx="7151371" cy="382156"/>
          </a:xfrm>
          <a:prstGeom prst="rect">
            <a:avLst/>
          </a:prstGeom>
        </p:spPr>
        <p:txBody>
          <a:bodyPr vert="horz" wrap="square" lIns="0" tIns="12700" rIns="0" bIns="0" rtlCol="0">
            <a:spAutoFit/>
          </a:bodyPr>
          <a:lstStyle/>
          <a:p>
            <a:pPr marL="12700" algn="ctr">
              <a:lnSpc>
                <a:spcPct val="100000"/>
              </a:lnSpc>
              <a:spcBef>
                <a:spcPts val="100"/>
              </a:spcBef>
            </a:pPr>
            <a:r>
              <a:rPr sz="2400" dirty="0"/>
              <a:t>NON-PROTECTED SPEECH</a:t>
            </a:r>
          </a:p>
        </p:txBody>
      </p:sp>
      <p:sp>
        <p:nvSpPr>
          <p:cNvPr id="3" name="object 3"/>
          <p:cNvSpPr txBox="1"/>
          <p:nvPr/>
        </p:nvSpPr>
        <p:spPr>
          <a:xfrm>
            <a:off x="11857481" y="6059220"/>
            <a:ext cx="223520" cy="228268"/>
          </a:xfrm>
          <a:prstGeom prst="rect">
            <a:avLst/>
          </a:prstGeom>
        </p:spPr>
        <p:txBody>
          <a:bodyPr vert="horz" wrap="square" lIns="0" tIns="12700" rIns="0" bIns="0" rtlCol="0">
            <a:spAutoFit/>
          </a:bodyPr>
          <a:lstStyle/>
          <a:p>
            <a:pPr marL="12700">
              <a:lnSpc>
                <a:spcPct val="100000"/>
              </a:lnSpc>
              <a:spcBef>
                <a:spcPts val="100"/>
              </a:spcBef>
            </a:pPr>
            <a:r>
              <a:rPr sz="1400" dirty="0">
                <a:latin typeface="Nimbus Sans L"/>
                <a:cs typeface="Nimbus Sans L"/>
              </a:rPr>
              <a:t>17</a:t>
            </a:r>
            <a:endParaRPr sz="1400">
              <a:latin typeface="Nimbus Sans L"/>
              <a:cs typeface="Nimbus Sans L"/>
            </a:endParaRPr>
          </a:p>
        </p:txBody>
      </p:sp>
      <p:sp>
        <p:nvSpPr>
          <p:cNvPr id="4" name="object 4"/>
          <p:cNvSpPr txBox="1"/>
          <p:nvPr/>
        </p:nvSpPr>
        <p:spPr>
          <a:xfrm>
            <a:off x="20782" y="457200"/>
            <a:ext cx="12192000" cy="6087564"/>
          </a:xfrm>
          <a:prstGeom prst="rect">
            <a:avLst/>
          </a:prstGeom>
        </p:spPr>
        <p:txBody>
          <a:bodyPr vert="horz" wrap="square" lIns="0" tIns="67310" rIns="0" bIns="0" rtlCol="0">
            <a:spAutoFit/>
          </a:bodyPr>
          <a:lstStyle/>
          <a:p>
            <a:pPr marL="355600" indent="-342900">
              <a:lnSpc>
                <a:spcPct val="100000"/>
              </a:lnSpc>
              <a:spcBef>
                <a:spcPts val="530"/>
              </a:spcBef>
              <a:buFont typeface="DejaVu Sans"/>
              <a:buChar char="•"/>
              <a:tabLst>
                <a:tab pos="354965" algn="l"/>
                <a:tab pos="355600" algn="l"/>
              </a:tabLst>
            </a:pPr>
            <a:r>
              <a:rPr sz="2200" b="1" dirty="0">
                <a:latin typeface="DejaVu Sans"/>
                <a:cs typeface="DejaVu Sans"/>
              </a:rPr>
              <a:t>Libel and slander</a:t>
            </a:r>
            <a:endParaRPr sz="2200" dirty="0">
              <a:latin typeface="DejaVu Sans"/>
              <a:cs typeface="DejaVu Sans"/>
            </a:endParaRPr>
          </a:p>
          <a:p>
            <a:pPr marL="756285" lvl="1" indent="-287020">
              <a:lnSpc>
                <a:spcPct val="100000"/>
              </a:lnSpc>
              <a:spcBef>
                <a:spcPts val="430"/>
              </a:spcBef>
              <a:buFont typeface="DejaVu Sans"/>
              <a:buChar char="–"/>
              <a:tabLst>
                <a:tab pos="756285" algn="l"/>
                <a:tab pos="756920" algn="l"/>
              </a:tabLst>
            </a:pPr>
            <a:r>
              <a:rPr sz="2200" b="1" dirty="0">
                <a:latin typeface="DejaVu Sans"/>
                <a:cs typeface="DejaVu Sans"/>
              </a:rPr>
              <a:t>Libel is a written defamation that falsely attacks a person’s good name and reputation</a:t>
            </a:r>
            <a:endParaRPr sz="2200" dirty="0">
              <a:latin typeface="DejaVu Sans"/>
              <a:cs typeface="DejaVu Sans"/>
            </a:endParaRPr>
          </a:p>
          <a:p>
            <a:pPr marL="756285" lvl="1" indent="-287020">
              <a:lnSpc>
                <a:spcPct val="100000"/>
              </a:lnSpc>
              <a:spcBef>
                <a:spcPts val="434"/>
              </a:spcBef>
              <a:buFont typeface="DejaVu Sans"/>
              <a:buChar char="–"/>
              <a:tabLst>
                <a:tab pos="756285" algn="l"/>
                <a:tab pos="756920" algn="l"/>
              </a:tabLst>
            </a:pPr>
            <a:r>
              <a:rPr sz="2200" b="1" dirty="0">
                <a:latin typeface="DejaVu Sans"/>
                <a:cs typeface="DejaVu Sans"/>
              </a:rPr>
              <a:t>Slander is a spoken defamation that falsely attacks a person’s good name and reputation</a:t>
            </a:r>
            <a:endParaRPr sz="2200" dirty="0">
              <a:latin typeface="DejaVu Sans"/>
              <a:cs typeface="DejaVu Sans"/>
            </a:endParaRPr>
          </a:p>
          <a:p>
            <a:pPr marL="756285" lvl="1" indent="-287020">
              <a:lnSpc>
                <a:spcPct val="100000"/>
              </a:lnSpc>
              <a:spcBef>
                <a:spcPts val="434"/>
              </a:spcBef>
              <a:buFont typeface="DejaVu Sans"/>
              <a:buChar char="–"/>
              <a:tabLst>
                <a:tab pos="756285" algn="l"/>
                <a:tab pos="756920" algn="l"/>
              </a:tabLst>
            </a:pPr>
            <a:r>
              <a:rPr sz="2200" b="1" dirty="0">
                <a:latin typeface="DejaVu Sans"/>
                <a:cs typeface="DejaVu Sans"/>
              </a:rPr>
              <a:t>Limits on student speech</a:t>
            </a:r>
            <a:endParaRPr sz="2200" dirty="0">
              <a:latin typeface="DejaVu Sans"/>
              <a:cs typeface="DejaVu Sans"/>
            </a:endParaRPr>
          </a:p>
          <a:p>
            <a:pPr marL="1155700" marR="368300" lvl="2" indent="-229235">
              <a:lnSpc>
                <a:spcPct val="100000"/>
              </a:lnSpc>
              <a:spcBef>
                <a:spcPts val="405"/>
              </a:spcBef>
              <a:buFont typeface="DejaVu Sans"/>
              <a:buChar char="•"/>
              <a:tabLst>
                <a:tab pos="1155700" algn="l"/>
                <a:tab pos="1156335" algn="l"/>
              </a:tabLst>
            </a:pPr>
            <a:r>
              <a:rPr sz="2200" b="1" i="1" dirty="0">
                <a:latin typeface="Nimbus Mono L"/>
                <a:cs typeface="Nimbus Mono L"/>
              </a:rPr>
              <a:t>Bethel v. Fraser (1986) </a:t>
            </a:r>
            <a:r>
              <a:rPr sz="2200" b="1" dirty="0">
                <a:latin typeface="DejaVu Sans"/>
                <a:cs typeface="DejaVu Sans"/>
              </a:rPr>
              <a:t>– school can suspend a student from school for making a speech full of sexual double entendres or  innuendos.</a:t>
            </a:r>
            <a:endParaRPr sz="2200" dirty="0">
              <a:latin typeface="DejaVu Sans"/>
              <a:cs typeface="DejaVu Sans"/>
            </a:endParaRPr>
          </a:p>
          <a:p>
            <a:pPr marL="355600" indent="-342900">
              <a:lnSpc>
                <a:spcPct val="100000"/>
              </a:lnSpc>
              <a:spcBef>
                <a:spcPts val="409"/>
              </a:spcBef>
              <a:buFont typeface="DejaVu Sans"/>
              <a:buChar char="•"/>
              <a:tabLst>
                <a:tab pos="354965" algn="l"/>
                <a:tab pos="355600" algn="l"/>
              </a:tabLst>
            </a:pPr>
            <a:r>
              <a:rPr sz="2200" b="1" dirty="0">
                <a:latin typeface="DejaVu Sans"/>
                <a:cs typeface="DejaVu Sans"/>
              </a:rPr>
              <a:t>Obscenity (i.e. pornography)</a:t>
            </a:r>
            <a:endParaRPr sz="2200" dirty="0">
              <a:latin typeface="DejaVu Sans"/>
              <a:cs typeface="DejaVu Sans"/>
            </a:endParaRPr>
          </a:p>
          <a:p>
            <a:pPr marL="756285" lvl="1" indent="-287020">
              <a:lnSpc>
                <a:spcPct val="100000"/>
              </a:lnSpc>
              <a:spcBef>
                <a:spcPts val="434"/>
              </a:spcBef>
              <a:buFont typeface="DejaVu Sans"/>
              <a:buChar char="–"/>
              <a:tabLst>
                <a:tab pos="756285" algn="l"/>
                <a:tab pos="756920" algn="l"/>
              </a:tabLst>
            </a:pPr>
            <a:r>
              <a:rPr sz="2200" b="1" i="1" dirty="0">
                <a:latin typeface="Nimbus Mono L"/>
                <a:cs typeface="Nimbus Mono L"/>
              </a:rPr>
              <a:t>Miller v. California </a:t>
            </a:r>
            <a:r>
              <a:rPr sz="2200" b="1" dirty="0">
                <a:latin typeface="DejaVu Sans"/>
                <a:cs typeface="DejaVu Sans"/>
              </a:rPr>
              <a:t>(1973) gave constitutional definition of obscenity</a:t>
            </a:r>
            <a:endParaRPr sz="2200" dirty="0">
              <a:latin typeface="DejaVu Sans"/>
              <a:cs typeface="DejaVu Sans"/>
            </a:endParaRPr>
          </a:p>
          <a:p>
            <a:pPr marL="1384300" indent="-457834">
              <a:lnSpc>
                <a:spcPct val="100000"/>
              </a:lnSpc>
              <a:spcBef>
                <a:spcPts val="405"/>
              </a:spcBef>
              <a:buAutoNum type="arabicPeriod"/>
              <a:tabLst>
                <a:tab pos="1384300" algn="l"/>
                <a:tab pos="1384935" algn="l"/>
              </a:tabLst>
            </a:pPr>
            <a:r>
              <a:rPr sz="2200" b="1" dirty="0">
                <a:latin typeface="DejaVu Sans"/>
                <a:cs typeface="DejaVu Sans"/>
              </a:rPr>
              <a:t>Appeals to </a:t>
            </a:r>
            <a:r>
              <a:rPr sz="2200" b="1" dirty="0">
                <a:solidFill>
                  <a:srgbClr val="FF0000"/>
                </a:solidFill>
                <a:latin typeface="DejaVu Sans"/>
                <a:cs typeface="DejaVu Sans"/>
              </a:rPr>
              <a:t>prurient</a:t>
            </a:r>
            <a:r>
              <a:rPr sz="2200" b="1" dirty="0">
                <a:latin typeface="DejaVu Sans"/>
                <a:cs typeface="DejaVu Sans"/>
              </a:rPr>
              <a:t> interest in sex,</a:t>
            </a:r>
            <a:endParaRPr sz="2200" dirty="0">
              <a:latin typeface="DejaVu Sans"/>
              <a:cs typeface="DejaVu Sans"/>
            </a:endParaRPr>
          </a:p>
          <a:p>
            <a:pPr marL="1384300" indent="-457834">
              <a:lnSpc>
                <a:spcPct val="100000"/>
              </a:lnSpc>
              <a:spcBef>
                <a:spcPts val="380"/>
              </a:spcBef>
              <a:buAutoNum type="arabicPeriod"/>
              <a:tabLst>
                <a:tab pos="1384300" algn="l"/>
                <a:tab pos="1384935" algn="l"/>
              </a:tabLst>
            </a:pPr>
            <a:r>
              <a:rPr sz="2200" b="1" dirty="0">
                <a:latin typeface="DejaVu Sans"/>
                <a:cs typeface="DejaVu Sans"/>
              </a:rPr>
              <a:t>Patently offensive, and</a:t>
            </a:r>
            <a:endParaRPr sz="2200" dirty="0">
              <a:latin typeface="DejaVu Sans"/>
              <a:cs typeface="DejaVu Sans"/>
            </a:endParaRPr>
          </a:p>
          <a:p>
            <a:pPr marL="1384300" indent="-457834">
              <a:lnSpc>
                <a:spcPct val="100000"/>
              </a:lnSpc>
              <a:spcBef>
                <a:spcPts val="385"/>
              </a:spcBef>
              <a:buAutoNum type="arabicPeriod"/>
              <a:tabLst>
                <a:tab pos="1384300" algn="l"/>
                <a:tab pos="1384935" algn="l"/>
              </a:tabLst>
            </a:pPr>
            <a:r>
              <a:rPr sz="2200" b="1" dirty="0">
                <a:latin typeface="DejaVu Sans"/>
                <a:cs typeface="DejaVu Sans"/>
              </a:rPr>
              <a:t>Must lack </a:t>
            </a:r>
            <a:r>
              <a:rPr sz="2200" b="1" u="heavy" dirty="0">
                <a:uFill>
                  <a:solidFill>
                    <a:srgbClr val="000000"/>
                  </a:solidFill>
                </a:uFill>
                <a:latin typeface="DejaVu Sans"/>
                <a:cs typeface="DejaVu Sans"/>
              </a:rPr>
              <a:t>serious</a:t>
            </a:r>
            <a:r>
              <a:rPr sz="2200" b="1" dirty="0">
                <a:latin typeface="DejaVu Sans"/>
                <a:cs typeface="DejaVu Sans"/>
              </a:rPr>
              <a:t> literary/artistic/political/scientific value.</a:t>
            </a:r>
            <a:endParaRPr sz="2200" dirty="0">
              <a:latin typeface="DejaVu Sans"/>
              <a:cs typeface="DejaVu Sans"/>
            </a:endParaRPr>
          </a:p>
          <a:p>
            <a:pPr marL="1384300" indent="-457834">
              <a:lnSpc>
                <a:spcPct val="100000"/>
              </a:lnSpc>
              <a:spcBef>
                <a:spcPts val="675"/>
              </a:spcBef>
              <a:buFont typeface="DejaVu Sans"/>
              <a:buChar char="•"/>
              <a:tabLst>
                <a:tab pos="1384300" algn="l"/>
                <a:tab pos="1384935" algn="l"/>
              </a:tabLst>
            </a:pPr>
            <a:r>
              <a:rPr sz="2200" b="1" dirty="0">
                <a:latin typeface="DejaVu Sans"/>
                <a:cs typeface="DejaVu Sans"/>
              </a:rPr>
              <a:t>If not meeting all three criteria, then not obscene</a:t>
            </a:r>
            <a:endParaRPr sz="2200" dirty="0">
              <a:latin typeface="DejaVu Sans"/>
              <a:cs typeface="DejaVu Sans"/>
            </a:endParaRPr>
          </a:p>
          <a:p>
            <a:pPr marL="469900">
              <a:lnSpc>
                <a:spcPct val="100000"/>
              </a:lnSpc>
              <a:spcBef>
                <a:spcPts val="414"/>
              </a:spcBef>
              <a:tabLst>
                <a:tab pos="756285" algn="l"/>
              </a:tabLst>
            </a:pPr>
            <a:r>
              <a:rPr sz="2200" dirty="0">
                <a:latin typeface="DejaVu Sans"/>
                <a:cs typeface="DejaVu Sans"/>
              </a:rPr>
              <a:t>–	</a:t>
            </a:r>
            <a:r>
              <a:rPr sz="2200" b="1" dirty="0">
                <a:latin typeface="DejaVu Sans"/>
                <a:cs typeface="DejaVu Sans"/>
              </a:rPr>
              <a:t>Sexually explicit materials about or aimed at minors are not protected by the First Amendment</a:t>
            </a:r>
            <a:endParaRPr sz="2200" dirty="0">
              <a:latin typeface="DejaVu Sans"/>
              <a:cs typeface="DejaVu Sans"/>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971800" y="0"/>
            <a:ext cx="7151371" cy="443711"/>
          </a:xfrm>
          <a:prstGeom prst="rect">
            <a:avLst/>
          </a:prstGeom>
        </p:spPr>
        <p:txBody>
          <a:bodyPr vert="horz" wrap="square" lIns="0" tIns="12700" rIns="0" bIns="0" rtlCol="0">
            <a:spAutoFit/>
          </a:bodyPr>
          <a:lstStyle/>
          <a:p>
            <a:pPr marL="12700" algn="ctr">
              <a:lnSpc>
                <a:spcPct val="100000"/>
              </a:lnSpc>
              <a:spcBef>
                <a:spcPts val="100"/>
              </a:spcBef>
            </a:pPr>
            <a:r>
              <a:rPr sz="2800" dirty="0"/>
              <a:t>NON-PROTECTED SPEECH</a:t>
            </a:r>
          </a:p>
        </p:txBody>
      </p:sp>
      <p:sp>
        <p:nvSpPr>
          <p:cNvPr id="3" name="object 3"/>
          <p:cNvSpPr txBox="1"/>
          <p:nvPr/>
        </p:nvSpPr>
        <p:spPr>
          <a:xfrm>
            <a:off x="11857481" y="6059220"/>
            <a:ext cx="223520" cy="228268"/>
          </a:xfrm>
          <a:prstGeom prst="rect">
            <a:avLst/>
          </a:prstGeom>
        </p:spPr>
        <p:txBody>
          <a:bodyPr vert="horz" wrap="square" lIns="0" tIns="12700" rIns="0" bIns="0" rtlCol="0">
            <a:spAutoFit/>
          </a:bodyPr>
          <a:lstStyle/>
          <a:p>
            <a:pPr marL="12700">
              <a:lnSpc>
                <a:spcPct val="100000"/>
              </a:lnSpc>
              <a:spcBef>
                <a:spcPts val="100"/>
              </a:spcBef>
            </a:pPr>
            <a:r>
              <a:rPr sz="1400" dirty="0">
                <a:latin typeface="Nimbus Sans L"/>
                <a:cs typeface="Nimbus Sans L"/>
              </a:rPr>
              <a:t>17</a:t>
            </a:r>
            <a:endParaRPr sz="1400">
              <a:latin typeface="Nimbus Sans L"/>
              <a:cs typeface="Nimbus Sans L"/>
            </a:endParaRPr>
          </a:p>
        </p:txBody>
      </p:sp>
      <p:sp>
        <p:nvSpPr>
          <p:cNvPr id="4" name="object 4"/>
          <p:cNvSpPr txBox="1"/>
          <p:nvPr/>
        </p:nvSpPr>
        <p:spPr>
          <a:xfrm>
            <a:off x="-24063" y="843951"/>
            <a:ext cx="12241531" cy="2448106"/>
          </a:xfrm>
          <a:prstGeom prst="rect">
            <a:avLst/>
          </a:prstGeom>
        </p:spPr>
        <p:txBody>
          <a:bodyPr vert="horz" wrap="square" lIns="0" tIns="67310" rIns="0" bIns="0" rtlCol="0">
            <a:spAutoFit/>
          </a:bodyPr>
          <a:lstStyle/>
          <a:p>
            <a:pPr marL="355600" indent="-342900">
              <a:lnSpc>
                <a:spcPct val="100000"/>
              </a:lnSpc>
              <a:spcBef>
                <a:spcPts val="430"/>
              </a:spcBef>
              <a:buFont typeface="DejaVu Sans"/>
              <a:buChar char="•"/>
              <a:tabLst>
                <a:tab pos="354965" algn="l"/>
                <a:tab pos="355600" algn="l"/>
              </a:tabLst>
            </a:pPr>
            <a:r>
              <a:rPr sz="2800" b="1" dirty="0">
                <a:latin typeface="DejaVu Sans"/>
                <a:cs typeface="DejaVu Sans"/>
              </a:rPr>
              <a:t>Commercial speech</a:t>
            </a:r>
            <a:endParaRPr sz="2800" dirty="0">
              <a:latin typeface="DejaVu Sans"/>
              <a:cs typeface="DejaVu Sans"/>
            </a:endParaRPr>
          </a:p>
          <a:p>
            <a:pPr marL="756285" lvl="1" indent="-287020">
              <a:lnSpc>
                <a:spcPct val="100000"/>
              </a:lnSpc>
              <a:spcBef>
                <a:spcPts val="405"/>
              </a:spcBef>
              <a:buFont typeface="DejaVu Sans"/>
              <a:buChar char="–"/>
              <a:tabLst>
                <a:tab pos="756285" algn="l"/>
                <a:tab pos="756920" algn="l"/>
              </a:tabLst>
            </a:pPr>
            <a:r>
              <a:rPr sz="2400" b="1" dirty="0">
                <a:latin typeface="DejaVu Sans"/>
                <a:cs typeface="DejaVu Sans"/>
              </a:rPr>
              <a:t>Commercial speech (such as advertising) is more restricted than are expressions of opinion on religious, political, or other matters.</a:t>
            </a:r>
            <a:endParaRPr sz="2400" dirty="0">
              <a:latin typeface="DejaVu Sans"/>
              <a:cs typeface="DejaVu Sans"/>
            </a:endParaRPr>
          </a:p>
          <a:p>
            <a:pPr marL="756285" marR="417830" lvl="1" indent="-287020">
              <a:lnSpc>
                <a:spcPct val="100000"/>
              </a:lnSpc>
              <a:spcBef>
                <a:spcPts val="385"/>
              </a:spcBef>
              <a:buFont typeface="DejaVu Sans"/>
              <a:buChar char="–"/>
              <a:tabLst>
                <a:tab pos="756285" algn="l"/>
                <a:tab pos="756920" algn="l"/>
              </a:tabLst>
            </a:pPr>
            <a:r>
              <a:rPr sz="2400" b="1" dirty="0">
                <a:latin typeface="DejaVu Sans"/>
                <a:cs typeface="DejaVu Sans"/>
              </a:rPr>
              <a:t>The Federal Trade Commission (FTC) decides what kinds of goods may be advertised on radio and television and regulates the  content of such advertising.</a:t>
            </a:r>
            <a:endParaRPr sz="2400" dirty="0">
              <a:latin typeface="DejaVu Sans"/>
              <a:cs typeface="DejaVu Sans"/>
            </a:endParaRPr>
          </a:p>
        </p:txBody>
      </p:sp>
      <p:sp>
        <p:nvSpPr>
          <p:cNvPr id="5" name="object 5"/>
          <p:cNvSpPr txBox="1"/>
          <p:nvPr/>
        </p:nvSpPr>
        <p:spPr>
          <a:xfrm>
            <a:off x="10886" y="4425219"/>
            <a:ext cx="11642090" cy="1661993"/>
          </a:xfrm>
          <a:prstGeom prst="rect">
            <a:avLst/>
          </a:prstGeom>
        </p:spPr>
        <p:txBody>
          <a:bodyPr vert="horz" wrap="square" lIns="0" tIns="71120" rIns="0" bIns="0" rtlCol="0">
            <a:spAutoFit/>
          </a:bodyPr>
          <a:lstStyle/>
          <a:p>
            <a:pPr marL="355600" indent="-342900">
              <a:lnSpc>
                <a:spcPct val="100000"/>
              </a:lnSpc>
              <a:spcBef>
                <a:spcPts val="560"/>
              </a:spcBef>
              <a:buFont typeface="DejaVu Sans"/>
              <a:buChar char="•"/>
              <a:tabLst>
                <a:tab pos="354965" algn="l"/>
                <a:tab pos="355600" algn="l"/>
              </a:tabLst>
            </a:pPr>
            <a:r>
              <a:rPr sz="2800" b="1" dirty="0">
                <a:latin typeface="DejaVu Sans"/>
                <a:cs typeface="DejaVu Sans"/>
              </a:rPr>
              <a:t>Fighting words</a:t>
            </a:r>
            <a:endParaRPr sz="2800" dirty="0">
              <a:latin typeface="DejaVu Sans"/>
              <a:cs typeface="DejaVu Sans"/>
            </a:endParaRPr>
          </a:p>
          <a:p>
            <a:pPr marL="469900">
              <a:lnSpc>
                <a:spcPct val="100000"/>
              </a:lnSpc>
              <a:spcBef>
                <a:spcPts val="405"/>
              </a:spcBef>
              <a:tabLst>
                <a:tab pos="756285" algn="l"/>
              </a:tabLst>
            </a:pPr>
            <a:r>
              <a:rPr sz="2400" dirty="0">
                <a:latin typeface="DejaVu Sans"/>
                <a:cs typeface="DejaVu Sans"/>
              </a:rPr>
              <a:t>–	</a:t>
            </a:r>
            <a:r>
              <a:rPr sz="2400" b="1" dirty="0">
                <a:latin typeface="DejaVu Sans"/>
                <a:cs typeface="DejaVu Sans"/>
              </a:rPr>
              <a:t>Governments may punish certain well-defined and narrowly limited classes of speech that by their very utterance inflict injury or</a:t>
            </a:r>
            <a:r>
              <a:rPr lang="en-US" sz="2400" b="1" dirty="0">
                <a:latin typeface="DejaVu Sans"/>
                <a:cs typeface="DejaVu Sans"/>
              </a:rPr>
              <a:t> </a:t>
            </a:r>
            <a:r>
              <a:rPr sz="2400" b="1" dirty="0">
                <a:latin typeface="DejaVu Sans"/>
                <a:cs typeface="DejaVu Sans"/>
              </a:rPr>
              <a:t>tend to incite an immediate breach of peace</a:t>
            </a:r>
            <a:endParaRPr sz="2400" dirty="0">
              <a:latin typeface="DejaVu Sans"/>
              <a:cs typeface="DejaVu Sans"/>
            </a:endParaRPr>
          </a:p>
        </p:txBody>
      </p:sp>
    </p:spTree>
    <p:extLst>
      <p:ext uri="{BB962C8B-B14F-4D97-AF65-F5344CB8AC3E}">
        <p14:creationId xmlns:p14="http://schemas.microsoft.com/office/powerpoint/2010/main" val="332910796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182879"/>
            <a:ext cx="12192000" cy="640080"/>
          </a:xfrm>
          <a:custGeom>
            <a:avLst/>
            <a:gdLst/>
            <a:ahLst/>
            <a:cxnLst/>
            <a:rect l="l" t="t" r="r" b="b"/>
            <a:pathLst>
              <a:path w="12192000" h="640080">
                <a:moveTo>
                  <a:pt x="12192000" y="0"/>
                </a:moveTo>
                <a:lnTo>
                  <a:pt x="0" y="0"/>
                </a:lnTo>
                <a:lnTo>
                  <a:pt x="0" y="640080"/>
                </a:lnTo>
                <a:lnTo>
                  <a:pt x="12192000" y="640080"/>
                </a:lnTo>
                <a:lnTo>
                  <a:pt x="12192000" y="0"/>
                </a:lnTo>
                <a:close/>
              </a:path>
            </a:pathLst>
          </a:custGeom>
          <a:solidFill>
            <a:srgbClr val="FF0000"/>
          </a:solidFill>
        </p:spPr>
        <p:txBody>
          <a:bodyPr wrap="square" lIns="0" tIns="0" rIns="0" bIns="0" rtlCol="0"/>
          <a:lstStyle/>
          <a:p>
            <a:endParaRPr/>
          </a:p>
        </p:txBody>
      </p:sp>
      <p:sp>
        <p:nvSpPr>
          <p:cNvPr id="3" name="object 3"/>
          <p:cNvSpPr txBox="1">
            <a:spLocks noGrp="1"/>
          </p:cNvSpPr>
          <p:nvPr>
            <p:ph type="title"/>
          </p:nvPr>
        </p:nvSpPr>
        <p:spPr>
          <a:xfrm>
            <a:off x="1143000" y="212597"/>
            <a:ext cx="8069960" cy="574040"/>
          </a:xfrm>
          <a:prstGeom prst="rect">
            <a:avLst/>
          </a:prstGeom>
        </p:spPr>
        <p:txBody>
          <a:bodyPr vert="horz" wrap="square" lIns="0" tIns="12700" rIns="0" bIns="0" rtlCol="0">
            <a:spAutoFit/>
          </a:bodyPr>
          <a:lstStyle/>
          <a:p>
            <a:pPr marL="13335">
              <a:lnSpc>
                <a:spcPct val="100000"/>
              </a:lnSpc>
              <a:spcBef>
                <a:spcPts val="100"/>
              </a:spcBef>
            </a:pPr>
            <a:r>
              <a:rPr dirty="0"/>
              <a:t>ESSENTIAL QUESTION CFU</a:t>
            </a:r>
          </a:p>
        </p:txBody>
      </p:sp>
      <p:sp>
        <p:nvSpPr>
          <p:cNvPr id="4" name="object 4"/>
          <p:cNvSpPr txBox="1"/>
          <p:nvPr/>
        </p:nvSpPr>
        <p:spPr>
          <a:xfrm>
            <a:off x="78738" y="946150"/>
            <a:ext cx="11884661" cy="1022985"/>
          </a:xfrm>
          <a:prstGeom prst="rect">
            <a:avLst/>
          </a:prstGeom>
        </p:spPr>
        <p:txBody>
          <a:bodyPr vert="horz" wrap="square" lIns="0" tIns="12700" rIns="0" bIns="0" rtlCol="0">
            <a:spAutoFit/>
          </a:bodyPr>
          <a:lstStyle/>
          <a:p>
            <a:pPr marL="12700">
              <a:lnSpc>
                <a:spcPct val="100000"/>
              </a:lnSpc>
              <a:spcBef>
                <a:spcPts val="100"/>
              </a:spcBef>
            </a:pPr>
            <a:r>
              <a:rPr sz="2400" b="1" dirty="0">
                <a:latin typeface="DejaVu Sans"/>
                <a:cs typeface="DejaVu Sans"/>
              </a:rPr>
              <a:t>What is a modern-day example of “clear and present danger”?</a:t>
            </a:r>
            <a:endParaRPr sz="2400" dirty="0">
              <a:latin typeface="DejaVu Sans"/>
              <a:cs typeface="DejaVu Sans"/>
            </a:endParaRPr>
          </a:p>
          <a:p>
            <a:pPr marL="12700">
              <a:lnSpc>
                <a:spcPct val="100000"/>
              </a:lnSpc>
              <a:spcBef>
                <a:spcPts val="2090"/>
              </a:spcBef>
            </a:pPr>
            <a:r>
              <a:rPr sz="2400" b="1" dirty="0">
                <a:latin typeface="DejaVu Sans"/>
                <a:cs typeface="DejaVu Sans"/>
              </a:rPr>
              <a:t>Should America limit speech (think about hate speech)?</a:t>
            </a:r>
            <a:endParaRPr sz="2400" dirty="0">
              <a:latin typeface="DejaVu Sans"/>
              <a:cs typeface="DejaVu Sans"/>
            </a:endParaRPr>
          </a:p>
        </p:txBody>
      </p:sp>
      <p:sp>
        <p:nvSpPr>
          <p:cNvPr id="5" name="object 5"/>
          <p:cNvSpPr txBox="1"/>
          <p:nvPr/>
        </p:nvSpPr>
        <p:spPr>
          <a:xfrm>
            <a:off x="11323066" y="6270752"/>
            <a:ext cx="180975" cy="208279"/>
          </a:xfrm>
          <a:prstGeom prst="rect">
            <a:avLst/>
          </a:prstGeom>
        </p:spPr>
        <p:txBody>
          <a:bodyPr vert="horz" wrap="square" lIns="0" tIns="12700" rIns="0" bIns="0" rtlCol="0">
            <a:spAutoFit/>
          </a:bodyPr>
          <a:lstStyle/>
          <a:p>
            <a:pPr marL="12700">
              <a:lnSpc>
                <a:spcPct val="100000"/>
              </a:lnSpc>
              <a:spcBef>
                <a:spcPts val="100"/>
              </a:spcBef>
            </a:pPr>
            <a:r>
              <a:rPr sz="1200" spc="-160" dirty="0">
                <a:solidFill>
                  <a:srgbClr val="888888"/>
                </a:solidFill>
                <a:latin typeface="DejaVu Sans"/>
                <a:cs typeface="DejaVu Sans"/>
              </a:rPr>
              <a:t>18</a:t>
            </a:r>
            <a:endParaRPr sz="1200">
              <a:latin typeface="DejaVu Sans"/>
              <a:cs typeface="DejaVu Sans"/>
            </a:endParaRPr>
          </a:p>
        </p:txBody>
      </p:sp>
      <p:sp>
        <p:nvSpPr>
          <p:cNvPr id="6" name="object 6"/>
          <p:cNvSpPr/>
          <p:nvPr/>
        </p:nvSpPr>
        <p:spPr>
          <a:xfrm>
            <a:off x="6400800" y="2112264"/>
            <a:ext cx="5413248" cy="4553712"/>
          </a:xfrm>
          <a:prstGeom prst="rect">
            <a:avLst/>
          </a:prstGeom>
          <a:blipFill>
            <a:blip r:embed="rId2" cstate="print"/>
            <a:stretch>
              <a:fillRect/>
            </a:stretch>
          </a:blipFill>
        </p:spPr>
        <p:txBody>
          <a:bodyPr wrap="square" lIns="0" tIns="0" rIns="0" bIns="0" rtlCol="0"/>
          <a:lstStyle/>
          <a:p>
            <a:endParaRPr/>
          </a:p>
        </p:txBody>
      </p:sp>
      <p:sp>
        <p:nvSpPr>
          <p:cNvPr id="7" name="object 7"/>
          <p:cNvSpPr/>
          <p:nvPr/>
        </p:nvSpPr>
        <p:spPr>
          <a:xfrm>
            <a:off x="355166" y="2743200"/>
            <a:ext cx="5740833" cy="2804160"/>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2474"/>
            <a:ext cx="12192000" cy="6858000"/>
          </a:xfrm>
          <a:custGeom>
            <a:avLst/>
            <a:gdLst/>
            <a:ahLst/>
            <a:cxnLst/>
            <a:rect l="l" t="t" r="r" b="b"/>
            <a:pathLst>
              <a:path w="12192000" h="6858000">
                <a:moveTo>
                  <a:pt x="12192000" y="0"/>
                </a:moveTo>
                <a:lnTo>
                  <a:pt x="0" y="0"/>
                </a:lnTo>
                <a:lnTo>
                  <a:pt x="0" y="6858000"/>
                </a:lnTo>
                <a:lnTo>
                  <a:pt x="12192000" y="6858000"/>
                </a:lnTo>
                <a:lnTo>
                  <a:pt x="12192000" y="0"/>
                </a:lnTo>
                <a:close/>
              </a:path>
            </a:pathLst>
          </a:custGeom>
          <a:solidFill>
            <a:srgbClr val="F1F1F1"/>
          </a:solidFill>
        </p:spPr>
        <p:txBody>
          <a:bodyPr wrap="square" lIns="0" tIns="0" rIns="0" bIns="0" rtlCol="0"/>
          <a:lstStyle/>
          <a:p>
            <a:endParaRPr/>
          </a:p>
        </p:txBody>
      </p:sp>
      <p:sp>
        <p:nvSpPr>
          <p:cNvPr id="3" name="object 3"/>
          <p:cNvSpPr txBox="1">
            <a:spLocks noGrp="1"/>
          </p:cNvSpPr>
          <p:nvPr>
            <p:ph type="title"/>
          </p:nvPr>
        </p:nvSpPr>
        <p:spPr>
          <a:xfrm>
            <a:off x="2514600" y="33621"/>
            <a:ext cx="7351015" cy="505267"/>
          </a:xfrm>
          <a:prstGeom prst="rect">
            <a:avLst/>
          </a:prstGeom>
        </p:spPr>
        <p:txBody>
          <a:bodyPr vert="horz" wrap="square" lIns="0" tIns="12700" rIns="0" bIns="0" rtlCol="0">
            <a:spAutoFit/>
          </a:bodyPr>
          <a:lstStyle/>
          <a:p>
            <a:pPr marL="12700" algn="ctr">
              <a:lnSpc>
                <a:spcPct val="100000"/>
              </a:lnSpc>
              <a:spcBef>
                <a:spcPts val="100"/>
              </a:spcBef>
            </a:pPr>
            <a:r>
              <a:rPr sz="3200" dirty="0"/>
              <a:t>PROTECTED SPEECH</a:t>
            </a:r>
          </a:p>
        </p:txBody>
      </p:sp>
      <p:sp>
        <p:nvSpPr>
          <p:cNvPr id="4" name="object 4"/>
          <p:cNvSpPr txBox="1"/>
          <p:nvPr/>
        </p:nvSpPr>
        <p:spPr>
          <a:xfrm>
            <a:off x="8020" y="669155"/>
            <a:ext cx="7840579" cy="3164328"/>
          </a:xfrm>
          <a:prstGeom prst="rect">
            <a:avLst/>
          </a:prstGeom>
        </p:spPr>
        <p:txBody>
          <a:bodyPr vert="horz" wrap="square" lIns="0" tIns="100965" rIns="0" bIns="0" rtlCol="0">
            <a:spAutoFit/>
          </a:bodyPr>
          <a:lstStyle/>
          <a:p>
            <a:pPr marL="355600" indent="-342900">
              <a:lnSpc>
                <a:spcPct val="100000"/>
              </a:lnSpc>
              <a:spcBef>
                <a:spcPts val="795"/>
              </a:spcBef>
              <a:buFont typeface="DejaVu Sans"/>
              <a:buChar char="•"/>
              <a:tabLst>
                <a:tab pos="355600" algn="l"/>
              </a:tabLst>
            </a:pPr>
            <a:r>
              <a:rPr sz="2400" b="1" dirty="0">
                <a:solidFill>
                  <a:srgbClr val="FF0000"/>
                </a:solidFill>
                <a:latin typeface="DejaVu Sans"/>
                <a:cs typeface="DejaVu Sans"/>
              </a:rPr>
              <a:t>Prior restraint</a:t>
            </a:r>
            <a:r>
              <a:rPr lang="en-US" sz="2400" b="1" dirty="0">
                <a:latin typeface="DejaVu Sans"/>
                <a:cs typeface="DejaVu Sans"/>
              </a:rPr>
              <a:t> /</a:t>
            </a:r>
            <a:r>
              <a:rPr lang="en-US" sz="2400" b="1" dirty="0">
                <a:solidFill>
                  <a:srgbClr val="FF0000"/>
                </a:solidFill>
                <a:latin typeface="DejaVu Sans"/>
                <a:cs typeface="DejaVu Sans"/>
              </a:rPr>
              <a:t>censorship</a:t>
            </a:r>
            <a:endParaRPr sz="2400" dirty="0">
              <a:solidFill>
                <a:srgbClr val="FF0000"/>
              </a:solidFill>
              <a:latin typeface="DejaVu Sans"/>
              <a:cs typeface="DejaVu Sans"/>
            </a:endParaRPr>
          </a:p>
          <a:p>
            <a:pPr marL="756285" lvl="1" indent="-287020">
              <a:lnSpc>
                <a:spcPct val="100000"/>
              </a:lnSpc>
              <a:spcBef>
                <a:spcPts val="605"/>
              </a:spcBef>
              <a:buFont typeface="DejaVu Sans"/>
              <a:buChar char="–"/>
              <a:tabLst>
                <a:tab pos="756920" algn="l"/>
              </a:tabLst>
            </a:pPr>
            <a:r>
              <a:rPr sz="2000" b="1" dirty="0">
                <a:latin typeface="DejaVu Sans"/>
                <a:cs typeface="DejaVu Sans"/>
              </a:rPr>
              <a:t>Blocking speech before it is given.</a:t>
            </a:r>
            <a:endParaRPr sz="2000" dirty="0">
              <a:latin typeface="DejaVu Sans"/>
              <a:cs typeface="DejaVu Sans"/>
            </a:endParaRPr>
          </a:p>
          <a:p>
            <a:pPr marL="756285" marR="1179195" lvl="1" indent="-287020">
              <a:lnSpc>
                <a:spcPct val="100000"/>
              </a:lnSpc>
              <a:spcBef>
                <a:spcPts val="580"/>
              </a:spcBef>
              <a:buFont typeface="DejaVu Sans"/>
              <a:buChar char="–"/>
              <a:tabLst>
                <a:tab pos="756920" algn="l"/>
              </a:tabLst>
            </a:pPr>
            <a:r>
              <a:rPr sz="2000" b="1" dirty="0">
                <a:latin typeface="DejaVu Sans"/>
                <a:cs typeface="DejaVu Sans"/>
              </a:rPr>
              <a:t>Such action is presumed by courts to be  </a:t>
            </a:r>
            <a:r>
              <a:rPr sz="2000" b="1" dirty="0">
                <a:solidFill>
                  <a:srgbClr val="FF0000"/>
                </a:solidFill>
                <a:latin typeface="DejaVu Sans"/>
                <a:cs typeface="DejaVu Sans"/>
              </a:rPr>
              <a:t>unconstitutional</a:t>
            </a:r>
            <a:r>
              <a:rPr sz="2000" b="1" dirty="0">
                <a:latin typeface="DejaVu Sans"/>
                <a:cs typeface="DejaVu Sans"/>
              </a:rPr>
              <a:t>.</a:t>
            </a:r>
            <a:endParaRPr sz="2000" dirty="0">
              <a:latin typeface="DejaVu Sans"/>
              <a:cs typeface="DejaVu Sans"/>
            </a:endParaRPr>
          </a:p>
          <a:p>
            <a:pPr marL="756285" marR="5080" lvl="1" indent="-287020">
              <a:lnSpc>
                <a:spcPct val="100000"/>
              </a:lnSpc>
              <a:spcBef>
                <a:spcPts val="575"/>
              </a:spcBef>
              <a:buFont typeface="DejaVu Sans"/>
              <a:buChar char="–"/>
              <a:tabLst>
                <a:tab pos="756920" algn="l"/>
              </a:tabLst>
            </a:pPr>
            <a:r>
              <a:rPr sz="2000" b="1" dirty="0">
                <a:latin typeface="DejaVu Sans"/>
                <a:cs typeface="DejaVu Sans"/>
              </a:rPr>
              <a:t>In the Pentagon Papers case (</a:t>
            </a:r>
            <a:r>
              <a:rPr sz="2000" b="1" i="1" dirty="0">
                <a:solidFill>
                  <a:srgbClr val="008000"/>
                </a:solidFill>
                <a:latin typeface="Nimbus Mono L"/>
                <a:cs typeface="Nimbus Mono L"/>
              </a:rPr>
              <a:t>New York Times v.  U.S.</a:t>
            </a:r>
            <a:r>
              <a:rPr sz="2000" b="1" dirty="0">
                <a:latin typeface="DejaVu Sans"/>
                <a:cs typeface="DejaVu Sans"/>
              </a:rPr>
              <a:t>), the court refused to impose </a:t>
            </a:r>
            <a:r>
              <a:rPr sz="2000" b="1" dirty="0">
                <a:solidFill>
                  <a:srgbClr val="FF0000"/>
                </a:solidFill>
                <a:latin typeface="DejaVu Sans"/>
                <a:cs typeface="DejaVu Sans"/>
              </a:rPr>
              <a:t>prior restraint</a:t>
            </a:r>
            <a:r>
              <a:rPr sz="2000" b="1" dirty="0">
                <a:latin typeface="DejaVu Sans"/>
                <a:cs typeface="DejaVu Sans"/>
              </a:rPr>
              <a:t>:  the revelations may have embarrassed the  government, but they did not endanger national  security.</a:t>
            </a:r>
            <a:endParaRPr sz="2000" dirty="0">
              <a:latin typeface="DejaVu Sans"/>
              <a:cs typeface="DejaVu Sans"/>
            </a:endParaRPr>
          </a:p>
        </p:txBody>
      </p:sp>
      <p:sp>
        <p:nvSpPr>
          <p:cNvPr id="5" name="object 5"/>
          <p:cNvSpPr txBox="1"/>
          <p:nvPr/>
        </p:nvSpPr>
        <p:spPr>
          <a:xfrm>
            <a:off x="86994" y="3980340"/>
            <a:ext cx="7990206" cy="1779333"/>
          </a:xfrm>
          <a:prstGeom prst="rect">
            <a:avLst/>
          </a:prstGeom>
        </p:spPr>
        <p:txBody>
          <a:bodyPr vert="horz" wrap="square" lIns="0" tIns="100965" rIns="0" bIns="0" rtlCol="0">
            <a:spAutoFit/>
          </a:bodyPr>
          <a:lstStyle/>
          <a:p>
            <a:pPr marL="355600" indent="-342900">
              <a:spcBef>
                <a:spcPts val="795"/>
              </a:spcBef>
              <a:buFont typeface="DejaVu Sans"/>
              <a:buChar char="•"/>
              <a:tabLst>
                <a:tab pos="355600" algn="l"/>
              </a:tabLst>
            </a:pPr>
            <a:r>
              <a:rPr sz="2200" b="1" dirty="0">
                <a:latin typeface="DejaVu Sans"/>
                <a:cs typeface="DejaVu Sans"/>
              </a:rPr>
              <a:t>Symbolic speech</a:t>
            </a:r>
            <a:r>
              <a:rPr lang="en-US" sz="3200" b="1" dirty="0">
                <a:latin typeface="DejaVu Sans"/>
                <a:cs typeface="DejaVu Sans"/>
              </a:rPr>
              <a:t>-</a:t>
            </a:r>
            <a:r>
              <a:rPr lang="en-US" sz="2800" dirty="0">
                <a:effectLst/>
                <a:latin typeface="Garamond" panose="02020404030301010803" pitchFamily="18" charset="0"/>
                <a:ea typeface="Calibri" panose="020F0502020204030204" pitchFamily="34" charset="0"/>
                <a:cs typeface="Times New Roman" panose="02020603050405020304" pitchFamily="18" charset="0"/>
              </a:rPr>
              <a:t>S</a:t>
            </a:r>
            <a:r>
              <a:rPr lang="en-US" sz="2800" b="1" i="1" dirty="0">
                <a:effectLst/>
                <a:latin typeface="Garamond" panose="02020404030301010803" pitchFamily="18" charset="0"/>
                <a:ea typeface="Calibri" panose="020F0502020204030204" pitchFamily="34" charset="0"/>
                <a:cs typeface="Times New Roman" panose="02020603050405020304" pitchFamily="18" charset="0"/>
              </a:rPr>
              <a:t>ymbolic speech is limited compared to verbal speech.</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469900">
              <a:lnSpc>
                <a:spcPct val="100000"/>
              </a:lnSpc>
              <a:spcBef>
                <a:spcPts val="605"/>
              </a:spcBef>
            </a:pPr>
            <a:r>
              <a:rPr sz="2200" dirty="0">
                <a:solidFill>
                  <a:srgbClr val="008000"/>
                </a:solidFill>
                <a:latin typeface="DejaVu Sans"/>
                <a:cs typeface="DejaVu Sans"/>
              </a:rPr>
              <a:t>– </a:t>
            </a:r>
            <a:r>
              <a:rPr sz="2200" b="1" i="1" dirty="0">
                <a:solidFill>
                  <a:srgbClr val="008000"/>
                </a:solidFill>
                <a:latin typeface="Nimbus Mono L"/>
                <a:cs typeface="Nimbus Mono L"/>
              </a:rPr>
              <a:t>Tinker v. Des Moines (1969) </a:t>
            </a:r>
            <a:r>
              <a:rPr sz="2200" b="1" dirty="0">
                <a:latin typeface="DejaVu Sans"/>
                <a:cs typeface="DejaVu Sans"/>
              </a:rPr>
              <a:t>– wearing black</a:t>
            </a:r>
            <a:endParaRPr sz="2200" dirty="0">
              <a:latin typeface="DejaVu Sans"/>
              <a:cs typeface="DejaVu Sans"/>
            </a:endParaRPr>
          </a:p>
          <a:p>
            <a:pPr marL="756285">
              <a:lnSpc>
                <a:spcPct val="100000"/>
              </a:lnSpc>
            </a:pPr>
            <a:r>
              <a:rPr sz="2200" b="1" dirty="0">
                <a:latin typeface="DejaVu Sans"/>
                <a:cs typeface="DejaVu Sans"/>
              </a:rPr>
              <a:t>armband at school at protest Vietnam War</a:t>
            </a:r>
            <a:endParaRPr sz="2200" dirty="0">
              <a:latin typeface="DejaVu Sans"/>
              <a:cs typeface="DejaVu Sans"/>
            </a:endParaRPr>
          </a:p>
        </p:txBody>
      </p:sp>
      <p:sp>
        <p:nvSpPr>
          <p:cNvPr id="6" name="object 6"/>
          <p:cNvSpPr txBox="1"/>
          <p:nvPr/>
        </p:nvSpPr>
        <p:spPr>
          <a:xfrm>
            <a:off x="533400" y="5981018"/>
            <a:ext cx="6550660" cy="795089"/>
          </a:xfrm>
          <a:prstGeom prst="rect">
            <a:avLst/>
          </a:prstGeom>
        </p:spPr>
        <p:txBody>
          <a:bodyPr vert="horz" wrap="square" lIns="0" tIns="12700" rIns="0" bIns="0" rtlCol="0">
            <a:spAutoFit/>
          </a:bodyPr>
          <a:lstStyle/>
          <a:p>
            <a:pPr marL="12700">
              <a:lnSpc>
                <a:spcPct val="100000"/>
              </a:lnSpc>
              <a:spcBef>
                <a:spcPts val="100"/>
              </a:spcBef>
            </a:pPr>
            <a:r>
              <a:rPr sz="2500" dirty="0">
                <a:latin typeface="DejaVu Sans"/>
                <a:cs typeface="DejaVu Sans"/>
              </a:rPr>
              <a:t>– </a:t>
            </a:r>
            <a:r>
              <a:rPr sz="2500" b="1" i="1" dirty="0">
                <a:latin typeface="Nimbus Mono L"/>
                <a:cs typeface="Nimbus Mono L"/>
              </a:rPr>
              <a:t>Texas v. Johnson (1989) </a:t>
            </a:r>
            <a:r>
              <a:rPr sz="2500" b="1" dirty="0">
                <a:latin typeface="DejaVu Sans"/>
                <a:cs typeface="DejaVu Sans"/>
              </a:rPr>
              <a:t>– flag burning</a:t>
            </a:r>
            <a:endParaRPr lang="en-US" sz="2500" b="1" dirty="0">
              <a:latin typeface="DejaVu Sans"/>
              <a:cs typeface="DejaVu Sans"/>
            </a:endParaRPr>
          </a:p>
          <a:p>
            <a:pPr marL="12700">
              <a:lnSpc>
                <a:spcPct val="100000"/>
              </a:lnSpc>
              <a:spcBef>
                <a:spcPts val="100"/>
              </a:spcBef>
            </a:pPr>
            <a:endParaRPr lang="en-US" sz="2500" b="1" dirty="0">
              <a:latin typeface="DejaVu Sans"/>
              <a:cs typeface="DejaVu Sans"/>
            </a:endParaRPr>
          </a:p>
        </p:txBody>
      </p:sp>
      <p:sp>
        <p:nvSpPr>
          <p:cNvPr id="7" name="object 7"/>
          <p:cNvSpPr txBox="1"/>
          <p:nvPr/>
        </p:nvSpPr>
        <p:spPr>
          <a:xfrm>
            <a:off x="11280393" y="6273800"/>
            <a:ext cx="223520" cy="239395"/>
          </a:xfrm>
          <a:prstGeom prst="rect">
            <a:avLst/>
          </a:prstGeom>
        </p:spPr>
        <p:txBody>
          <a:bodyPr vert="horz" wrap="square" lIns="0" tIns="12700" rIns="0" bIns="0" rtlCol="0">
            <a:spAutoFit/>
          </a:bodyPr>
          <a:lstStyle/>
          <a:p>
            <a:pPr marL="12700">
              <a:lnSpc>
                <a:spcPct val="100000"/>
              </a:lnSpc>
              <a:spcBef>
                <a:spcPts val="100"/>
              </a:spcBef>
            </a:pPr>
            <a:r>
              <a:rPr sz="1400" spc="-5" dirty="0">
                <a:latin typeface="Nimbus Sans L"/>
                <a:cs typeface="Nimbus Sans L"/>
              </a:rPr>
              <a:t>19</a:t>
            </a:r>
            <a:endParaRPr sz="1400">
              <a:latin typeface="Nimbus Sans L"/>
              <a:cs typeface="Nimbus Sans L"/>
            </a:endParaRPr>
          </a:p>
        </p:txBody>
      </p:sp>
      <p:sp>
        <p:nvSpPr>
          <p:cNvPr id="8" name="object 8"/>
          <p:cNvSpPr/>
          <p:nvPr/>
        </p:nvSpPr>
        <p:spPr>
          <a:xfrm>
            <a:off x="7924801" y="826885"/>
            <a:ext cx="4275220" cy="1975103"/>
          </a:xfrm>
          <a:prstGeom prst="rect">
            <a:avLst/>
          </a:prstGeom>
          <a:blipFill>
            <a:blip r:embed="rId2" cstate="print"/>
            <a:stretch>
              <a:fillRect/>
            </a:stretch>
          </a:blipFill>
        </p:spPr>
        <p:txBody>
          <a:bodyPr wrap="square" lIns="0" tIns="0" rIns="0" bIns="0" rtlCol="0"/>
          <a:lstStyle/>
          <a:p>
            <a:endParaRPr/>
          </a:p>
        </p:txBody>
      </p:sp>
      <p:sp>
        <p:nvSpPr>
          <p:cNvPr id="9" name="object 9"/>
          <p:cNvSpPr txBox="1"/>
          <p:nvPr/>
        </p:nvSpPr>
        <p:spPr>
          <a:xfrm>
            <a:off x="7935593" y="2801988"/>
            <a:ext cx="4253555" cy="1410733"/>
          </a:xfrm>
          <a:prstGeom prst="rect">
            <a:avLst/>
          </a:prstGeom>
          <a:solidFill>
            <a:srgbClr val="F1F1F1"/>
          </a:solidFill>
          <a:ln w="9144">
            <a:solidFill>
              <a:srgbClr val="000000"/>
            </a:solidFill>
          </a:ln>
        </p:spPr>
        <p:txBody>
          <a:bodyPr vert="horz" wrap="square" lIns="0" tIns="31750" rIns="0" bIns="0" rtlCol="0">
            <a:spAutoFit/>
          </a:bodyPr>
          <a:lstStyle/>
          <a:p>
            <a:pPr marL="91440" marR="266700">
              <a:lnSpc>
                <a:spcPct val="100000"/>
              </a:lnSpc>
              <a:spcBef>
                <a:spcPts val="250"/>
              </a:spcBef>
            </a:pPr>
            <a:r>
              <a:rPr sz="1800" b="1" dirty="0">
                <a:latin typeface="DejaVu Sans"/>
                <a:cs typeface="DejaVu Sans"/>
              </a:rPr>
              <a:t>Flag burning is constitutionally  protected as symbolic speech. Do  we have too many rights when it  comes to freedom of speech?</a:t>
            </a:r>
            <a:endParaRPr sz="1800" dirty="0">
              <a:latin typeface="DejaVu Sans"/>
              <a:cs typeface="DejaVu Sans"/>
            </a:endParaRPr>
          </a:p>
        </p:txBody>
      </p:sp>
      <p:sp>
        <p:nvSpPr>
          <p:cNvPr id="10" name="object 10"/>
          <p:cNvSpPr/>
          <p:nvPr/>
        </p:nvSpPr>
        <p:spPr>
          <a:xfrm>
            <a:off x="7935593" y="4212721"/>
            <a:ext cx="4253555" cy="2563386"/>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3" name="object 3"/>
          <p:cNvSpPr txBox="1">
            <a:spLocks noGrp="1"/>
          </p:cNvSpPr>
          <p:nvPr>
            <p:ph type="title"/>
          </p:nvPr>
        </p:nvSpPr>
        <p:spPr>
          <a:xfrm>
            <a:off x="0" y="-7690"/>
            <a:ext cx="12226159" cy="566822"/>
          </a:xfrm>
          <a:prstGeom prst="rect">
            <a:avLst/>
          </a:prstGeom>
          <a:solidFill>
            <a:schemeClr val="accent2">
              <a:lumMod val="20000"/>
              <a:lumOff val="80000"/>
            </a:schemeClr>
          </a:solidFill>
        </p:spPr>
        <p:txBody>
          <a:bodyPr vert="horz" wrap="square" lIns="0" tIns="12700" rIns="0" bIns="0" rtlCol="0">
            <a:spAutoFit/>
          </a:bodyPr>
          <a:lstStyle/>
          <a:p>
            <a:pPr marL="12700">
              <a:lnSpc>
                <a:spcPct val="100000"/>
              </a:lnSpc>
              <a:spcBef>
                <a:spcPts val="100"/>
              </a:spcBef>
            </a:pPr>
            <a:r>
              <a:rPr dirty="0"/>
              <a:t>BILL OF RIGHTS AND THE STATES</a:t>
            </a:r>
          </a:p>
        </p:txBody>
      </p:sp>
      <p:sp>
        <p:nvSpPr>
          <p:cNvPr id="4" name="object 4"/>
          <p:cNvSpPr txBox="1"/>
          <p:nvPr/>
        </p:nvSpPr>
        <p:spPr>
          <a:xfrm>
            <a:off x="76200" y="658377"/>
            <a:ext cx="7128641" cy="6063198"/>
          </a:xfrm>
          <a:prstGeom prst="rect">
            <a:avLst/>
          </a:prstGeom>
        </p:spPr>
        <p:txBody>
          <a:bodyPr vert="horz" wrap="square" lIns="0" tIns="12700" rIns="0" bIns="0" rtlCol="0">
            <a:spAutoFit/>
          </a:bodyPr>
          <a:lstStyle/>
          <a:p>
            <a:pPr marL="12700">
              <a:lnSpc>
                <a:spcPct val="100000"/>
              </a:lnSpc>
              <a:spcBef>
                <a:spcPts val="100"/>
              </a:spcBef>
            </a:pPr>
            <a:r>
              <a:rPr sz="2400" b="1" dirty="0">
                <a:latin typeface="DejaVu Sans"/>
                <a:cs typeface="DejaVu Sans"/>
              </a:rPr>
              <a:t>BILL OF RIGHTS</a:t>
            </a:r>
            <a:endParaRPr sz="2400" dirty="0">
              <a:latin typeface="DejaVu Sans"/>
              <a:cs typeface="DejaVu Sans"/>
            </a:endParaRPr>
          </a:p>
          <a:p>
            <a:pPr marL="355600" marR="252095" indent="-342900">
              <a:lnSpc>
                <a:spcPct val="100000"/>
              </a:lnSpc>
              <a:spcBef>
                <a:spcPts val="1800"/>
              </a:spcBef>
              <a:buFont typeface="DejaVu Sans"/>
              <a:buChar char="•"/>
              <a:tabLst>
                <a:tab pos="354965" algn="l"/>
                <a:tab pos="355600" algn="l"/>
              </a:tabLst>
            </a:pPr>
            <a:r>
              <a:rPr sz="2000" b="1" dirty="0">
                <a:latin typeface="DejaVu Sans"/>
                <a:cs typeface="DejaVu Sans"/>
              </a:rPr>
              <a:t>Added to the original Constitution to appease  states</a:t>
            </a:r>
            <a:r>
              <a:rPr lang="en-US" sz="2000" b="1" dirty="0">
                <a:latin typeface="DejaVu Sans"/>
                <a:cs typeface="DejaVu Sans"/>
              </a:rPr>
              <a:t>.  Demanded by the Anti-Federalists</a:t>
            </a:r>
            <a:endParaRPr sz="2000" dirty="0">
              <a:latin typeface="DejaVu Sans"/>
              <a:cs typeface="DejaVu Sans"/>
            </a:endParaRPr>
          </a:p>
          <a:p>
            <a:pPr marL="355600" marR="473709" indent="-342900">
              <a:lnSpc>
                <a:spcPct val="100000"/>
              </a:lnSpc>
              <a:spcBef>
                <a:spcPts val="1780"/>
              </a:spcBef>
              <a:buFont typeface="DejaVu Sans"/>
              <a:buChar char="•"/>
              <a:tabLst>
                <a:tab pos="354965" algn="l"/>
                <a:tab pos="355600" algn="l"/>
              </a:tabLst>
            </a:pPr>
            <a:r>
              <a:rPr sz="2000" b="1" dirty="0">
                <a:latin typeface="DejaVu Sans"/>
                <a:cs typeface="DejaVu Sans"/>
              </a:rPr>
              <a:t>Rights of the individuals and states listed to  protect them from the federal government</a:t>
            </a:r>
            <a:endParaRPr sz="2000" dirty="0">
              <a:latin typeface="DejaVu Sans"/>
              <a:cs typeface="DejaVu Sans"/>
            </a:endParaRPr>
          </a:p>
          <a:p>
            <a:pPr marL="355600" marR="5080" indent="-342900">
              <a:lnSpc>
                <a:spcPct val="100000"/>
              </a:lnSpc>
              <a:spcBef>
                <a:spcPts val="1775"/>
              </a:spcBef>
              <a:buFont typeface="DejaVu Sans"/>
              <a:buChar char="•"/>
              <a:tabLst>
                <a:tab pos="354965" algn="l"/>
                <a:tab pos="355600" algn="l"/>
              </a:tabLst>
            </a:pPr>
            <a:r>
              <a:rPr sz="2000" b="1" dirty="0">
                <a:latin typeface="DejaVu Sans"/>
                <a:cs typeface="DejaVu Sans"/>
              </a:rPr>
              <a:t>Bill of Rights only applied to the federal  government and did not include protections  against state governments (</a:t>
            </a:r>
            <a:r>
              <a:rPr sz="2000" b="1" i="1" dirty="0">
                <a:latin typeface="Nimbus Mono L"/>
                <a:cs typeface="Nimbus Mono L"/>
              </a:rPr>
              <a:t>Barron v. Baltimore</a:t>
            </a:r>
            <a:r>
              <a:rPr sz="2000" b="1" dirty="0">
                <a:latin typeface="DejaVu Sans"/>
                <a:cs typeface="DejaVu Sans"/>
              </a:rPr>
              <a:t>,  1833)</a:t>
            </a:r>
            <a:endParaRPr sz="2000" dirty="0">
              <a:latin typeface="DejaVu Sans"/>
              <a:cs typeface="DejaVu Sans"/>
            </a:endParaRPr>
          </a:p>
          <a:p>
            <a:pPr marL="756285" marR="5080" indent="-287020">
              <a:lnSpc>
                <a:spcPct val="100000"/>
              </a:lnSpc>
              <a:spcBef>
                <a:spcPts val="484"/>
              </a:spcBef>
              <a:tabLst>
                <a:tab pos="756285" algn="l"/>
              </a:tabLst>
            </a:pPr>
            <a:r>
              <a:rPr sz="2000" dirty="0">
                <a:latin typeface="DejaVu Sans"/>
                <a:cs typeface="DejaVu Sans"/>
              </a:rPr>
              <a:t>–	</a:t>
            </a:r>
            <a:r>
              <a:rPr lang="en-US" sz="2000" b="1" dirty="0">
                <a:latin typeface="DejaVu Sans"/>
                <a:cs typeface="DejaVu Sans"/>
              </a:rPr>
              <a:t>Belief</a:t>
            </a:r>
            <a:r>
              <a:rPr sz="2000" b="1" dirty="0">
                <a:latin typeface="DejaVu Sans"/>
                <a:cs typeface="DejaVu Sans"/>
              </a:rPr>
              <a:t> was that people could protect  themselves against the state governments  that were in their own backyards, but they  needed additional protection against a new,  powerful, and distant national gov’t</a:t>
            </a:r>
            <a:r>
              <a:rPr lang="en-US" sz="2000" b="1" dirty="0">
                <a:latin typeface="DejaVu Sans"/>
                <a:cs typeface="DejaVu Sans"/>
              </a:rPr>
              <a:t>.  Each state had its own bill of rights to protect their citizenry from the state govt.</a:t>
            </a:r>
            <a:endParaRPr sz="2000" dirty="0">
              <a:latin typeface="DejaVu Sans"/>
              <a:cs typeface="DejaVu Sans"/>
            </a:endParaRPr>
          </a:p>
        </p:txBody>
      </p:sp>
      <p:sp>
        <p:nvSpPr>
          <p:cNvPr id="6" name="object 6"/>
          <p:cNvSpPr/>
          <p:nvPr/>
        </p:nvSpPr>
        <p:spPr>
          <a:xfrm>
            <a:off x="7002518" y="593098"/>
            <a:ext cx="5223641" cy="4876799"/>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3581400" cy="6858000"/>
          </a:xfrm>
          <a:custGeom>
            <a:avLst/>
            <a:gdLst/>
            <a:ahLst/>
            <a:cxnLst/>
            <a:rect l="l" t="t" r="r" b="b"/>
            <a:pathLst>
              <a:path w="3581400" h="6858000">
                <a:moveTo>
                  <a:pt x="0" y="6857998"/>
                </a:moveTo>
                <a:lnTo>
                  <a:pt x="3581400" y="6857998"/>
                </a:lnTo>
                <a:lnTo>
                  <a:pt x="3581400" y="0"/>
                </a:lnTo>
                <a:lnTo>
                  <a:pt x="0" y="0"/>
                </a:lnTo>
                <a:lnTo>
                  <a:pt x="0" y="6857998"/>
                </a:lnTo>
                <a:close/>
              </a:path>
            </a:pathLst>
          </a:custGeom>
          <a:solidFill>
            <a:srgbClr val="000000"/>
          </a:solidFill>
        </p:spPr>
        <p:txBody>
          <a:bodyPr wrap="square" lIns="0" tIns="0" rIns="0" bIns="0" rtlCol="0"/>
          <a:lstStyle/>
          <a:p>
            <a:endParaRPr/>
          </a:p>
        </p:txBody>
      </p:sp>
      <p:sp>
        <p:nvSpPr>
          <p:cNvPr id="3" name="object 3"/>
          <p:cNvSpPr txBox="1"/>
          <p:nvPr/>
        </p:nvSpPr>
        <p:spPr>
          <a:xfrm>
            <a:off x="125069" y="5555996"/>
            <a:ext cx="3317240" cy="751488"/>
          </a:xfrm>
          <a:prstGeom prst="rect">
            <a:avLst/>
          </a:prstGeom>
        </p:spPr>
        <p:txBody>
          <a:bodyPr vert="horz" wrap="square" lIns="0" tIns="12700" rIns="0" bIns="0" rtlCol="0">
            <a:spAutoFit/>
          </a:bodyPr>
          <a:lstStyle/>
          <a:p>
            <a:pPr marL="12700" marR="5080" indent="614045">
              <a:lnSpc>
                <a:spcPct val="100000"/>
              </a:lnSpc>
              <a:spcBef>
                <a:spcPts val="100"/>
              </a:spcBef>
            </a:pPr>
            <a:r>
              <a:rPr sz="2400" b="1" dirty="0">
                <a:solidFill>
                  <a:srgbClr val="FFFFFF"/>
                </a:solidFill>
                <a:latin typeface="DejaVu Sans"/>
                <a:cs typeface="DejaVu Sans"/>
              </a:rPr>
              <a:t>What about  symbolic speech?</a:t>
            </a:r>
            <a:endParaRPr sz="2400" dirty="0">
              <a:latin typeface="DejaVu Sans"/>
              <a:cs typeface="DejaVu Sans"/>
            </a:endParaRPr>
          </a:p>
        </p:txBody>
      </p:sp>
      <p:sp>
        <p:nvSpPr>
          <p:cNvPr id="4" name="object 4"/>
          <p:cNvSpPr txBox="1">
            <a:spLocks noGrp="1"/>
          </p:cNvSpPr>
          <p:nvPr>
            <p:ph type="title"/>
          </p:nvPr>
        </p:nvSpPr>
        <p:spPr>
          <a:xfrm>
            <a:off x="-159411" y="68299"/>
            <a:ext cx="3886200" cy="320601"/>
          </a:xfrm>
          <a:prstGeom prst="rect">
            <a:avLst/>
          </a:prstGeom>
        </p:spPr>
        <p:txBody>
          <a:bodyPr vert="horz" wrap="square" lIns="0" tIns="12700" rIns="0" bIns="0" rtlCol="0">
            <a:spAutoFit/>
          </a:bodyPr>
          <a:lstStyle/>
          <a:p>
            <a:pPr marL="12700" algn="ctr">
              <a:lnSpc>
                <a:spcPct val="100000"/>
              </a:lnSpc>
              <a:spcBef>
                <a:spcPts val="100"/>
              </a:spcBef>
            </a:pPr>
            <a:r>
              <a:rPr sz="2000" i="1" dirty="0">
                <a:solidFill>
                  <a:schemeClr val="bg1"/>
                </a:solidFill>
                <a:latin typeface="Nimbus Mono L"/>
                <a:cs typeface="Nimbus Mono L"/>
              </a:rPr>
              <a:t>Tinker v. Des Moines (1969)</a:t>
            </a:r>
          </a:p>
        </p:txBody>
      </p:sp>
      <p:sp>
        <p:nvSpPr>
          <p:cNvPr id="5" name="object 5"/>
          <p:cNvSpPr txBox="1"/>
          <p:nvPr/>
        </p:nvSpPr>
        <p:spPr>
          <a:xfrm>
            <a:off x="3758669" y="0"/>
            <a:ext cx="8269605" cy="7038465"/>
          </a:xfrm>
          <a:prstGeom prst="rect">
            <a:avLst/>
          </a:prstGeom>
        </p:spPr>
        <p:txBody>
          <a:bodyPr vert="horz" wrap="square" lIns="0" tIns="13335" rIns="0" bIns="0" rtlCol="0">
            <a:spAutoFit/>
          </a:bodyPr>
          <a:lstStyle/>
          <a:p>
            <a:pPr marL="12700" marR="72390">
              <a:lnSpc>
                <a:spcPct val="100000"/>
              </a:lnSpc>
              <a:spcBef>
                <a:spcPts val="105"/>
              </a:spcBef>
            </a:pPr>
            <a:r>
              <a:rPr b="1" dirty="0">
                <a:solidFill>
                  <a:srgbClr val="FF0000"/>
                </a:solidFill>
                <a:latin typeface="DejaVu Sans"/>
                <a:cs typeface="DejaVu Sans"/>
              </a:rPr>
              <a:t>Issue</a:t>
            </a:r>
            <a:r>
              <a:rPr b="1" dirty="0">
                <a:latin typeface="DejaVu Sans"/>
                <a:cs typeface="DejaVu Sans"/>
              </a:rPr>
              <a:t>: Does a prohibition against the wearing of armbands in public school, as  a form of </a:t>
            </a:r>
            <a:r>
              <a:rPr b="1" dirty="0">
                <a:solidFill>
                  <a:srgbClr val="FF0000"/>
                </a:solidFill>
                <a:latin typeface="DejaVu Sans"/>
                <a:cs typeface="DejaVu Sans"/>
              </a:rPr>
              <a:t>symbolic</a:t>
            </a:r>
            <a:r>
              <a:rPr b="1" dirty="0">
                <a:latin typeface="DejaVu Sans"/>
                <a:cs typeface="DejaVu Sans"/>
              </a:rPr>
              <a:t> speech, violate the students’ freedom of speech  protections guaranteed by the First Amendment?</a:t>
            </a:r>
            <a:endParaRPr dirty="0">
              <a:latin typeface="DejaVu Sans"/>
              <a:cs typeface="DejaVu Sans"/>
            </a:endParaRPr>
          </a:p>
          <a:p>
            <a:pPr marL="12700" marR="5080">
              <a:spcBef>
                <a:spcPts val="1655"/>
              </a:spcBef>
            </a:pPr>
            <a:r>
              <a:rPr b="1" dirty="0">
                <a:solidFill>
                  <a:srgbClr val="FF0000"/>
                </a:solidFill>
                <a:latin typeface="DejaVu Sans"/>
                <a:cs typeface="DejaVu Sans"/>
              </a:rPr>
              <a:t>Majority</a:t>
            </a:r>
            <a:r>
              <a:rPr b="1" dirty="0">
                <a:latin typeface="DejaVu Sans"/>
                <a:cs typeface="DejaVu Sans"/>
              </a:rPr>
              <a:t>: The justices said that students retain their constitutional right to  freedom of speech while in public schools. They said that wearing the  armbands was a form of speech, because they were intended to express the  wearer’s views about the Vietnam War. The Court said, “First Amendment  rights, applied in light of the special characteristics of the school environment,  are available to teachers and students. It can hardly be argued that either  students or teachers shed their constitutional rights to freedom of speech or  expression at the schoolhouse gate....”</a:t>
            </a:r>
            <a:r>
              <a:rPr lang="en-US" b="1" dirty="0">
                <a:latin typeface="DejaVu Sans"/>
                <a:cs typeface="DejaVu Sans"/>
              </a:rPr>
              <a:t> </a:t>
            </a:r>
          </a:p>
          <a:p>
            <a:pPr marL="12700" marR="5080">
              <a:spcBef>
                <a:spcPts val="1655"/>
              </a:spcBef>
            </a:pPr>
            <a:r>
              <a:rPr lang="en-US" b="1" dirty="0">
                <a:latin typeface="DejaVu Sans"/>
                <a:cs typeface="DejaVu Sans"/>
              </a:rPr>
              <a:t>The Court stressed that this does not mean that schools can never limit  students’ speech. If schools could make a reasonable prediction that the speech would cause a “material and substantial disruption” to the discipline  and educational function of the school, then schools may limit the speech. In  this case, though, there was not evidence that the armbands would substantially interfere with the educational process or with other students’ rights.</a:t>
            </a:r>
            <a:endParaRPr lang="en-US" dirty="0">
              <a:latin typeface="DejaVu Sans"/>
              <a:cs typeface="DejaVu Sans"/>
            </a:endParaRPr>
          </a:p>
          <a:p>
            <a:pPr marL="12700" marR="5080">
              <a:lnSpc>
                <a:spcPct val="100000"/>
              </a:lnSpc>
              <a:spcBef>
                <a:spcPts val="1655"/>
              </a:spcBef>
            </a:pPr>
            <a:endParaRPr dirty="0">
              <a:latin typeface="DejaVu Sans"/>
              <a:cs typeface="DejaVu Sans"/>
            </a:endParaRPr>
          </a:p>
        </p:txBody>
      </p:sp>
      <p:sp>
        <p:nvSpPr>
          <p:cNvPr id="7" name="object 7"/>
          <p:cNvSpPr/>
          <p:nvPr/>
        </p:nvSpPr>
        <p:spPr>
          <a:xfrm>
            <a:off x="35052" y="368118"/>
            <a:ext cx="3511296" cy="5143500"/>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FBD486-69E5-42A4-9D2E-CFB3223C87D4}"/>
              </a:ext>
            </a:extLst>
          </p:cNvPr>
          <p:cNvSpPr>
            <a:spLocks noGrp="1"/>
          </p:cNvSpPr>
          <p:nvPr>
            <p:ph type="title"/>
          </p:nvPr>
        </p:nvSpPr>
        <p:spPr>
          <a:xfrm>
            <a:off x="0" y="-12405"/>
            <a:ext cx="12192000" cy="677108"/>
          </a:xfrm>
        </p:spPr>
        <p:txBody>
          <a:bodyPr/>
          <a:lstStyle/>
          <a:p>
            <a:r>
              <a:rPr lang="en-US" sz="2200" dirty="0">
                <a:latin typeface="+mj-lt"/>
              </a:rPr>
              <a:t>Explain the extent to which the Supreme Court’s interpretation of freedom of speech reflects a commitment to individual liberty? AMSCO Pg 283</a:t>
            </a:r>
          </a:p>
        </p:txBody>
      </p:sp>
      <p:graphicFrame>
        <p:nvGraphicFramePr>
          <p:cNvPr id="4" name="Table 4">
            <a:extLst>
              <a:ext uri="{FF2B5EF4-FFF2-40B4-BE49-F238E27FC236}">
                <a16:creationId xmlns:a16="http://schemas.microsoft.com/office/drawing/2014/main" id="{22CB1273-987A-41E7-A2ED-06D2958D2AB2}"/>
              </a:ext>
            </a:extLst>
          </p:cNvPr>
          <p:cNvGraphicFramePr>
            <a:graphicFrameLocks noGrp="1"/>
          </p:cNvGraphicFramePr>
          <p:nvPr>
            <p:extLst>
              <p:ext uri="{D42A27DB-BD31-4B8C-83A1-F6EECF244321}">
                <p14:modId xmlns:p14="http://schemas.microsoft.com/office/powerpoint/2010/main" val="4204977200"/>
              </p:ext>
            </p:extLst>
          </p:nvPr>
        </p:nvGraphicFramePr>
        <p:xfrm>
          <a:off x="0" y="609600"/>
          <a:ext cx="12192000" cy="6294120"/>
        </p:xfrm>
        <a:graphic>
          <a:graphicData uri="http://schemas.openxmlformats.org/drawingml/2006/table">
            <a:tbl>
              <a:tblPr firstRow="1" bandRow="1">
                <a:tableStyleId>{5C22544A-7EE6-4342-B048-85BDC9FD1C3A}</a:tableStyleId>
              </a:tblPr>
              <a:tblGrid>
                <a:gridCol w="6096000">
                  <a:extLst>
                    <a:ext uri="{9D8B030D-6E8A-4147-A177-3AD203B41FA5}">
                      <a16:colId xmlns:a16="http://schemas.microsoft.com/office/drawing/2014/main" val="2765703925"/>
                    </a:ext>
                  </a:extLst>
                </a:gridCol>
                <a:gridCol w="6096000">
                  <a:extLst>
                    <a:ext uri="{9D8B030D-6E8A-4147-A177-3AD203B41FA5}">
                      <a16:colId xmlns:a16="http://schemas.microsoft.com/office/drawing/2014/main" val="2391776375"/>
                    </a:ext>
                  </a:extLst>
                </a:gridCol>
              </a:tblGrid>
              <a:tr h="370840">
                <a:tc>
                  <a:txBody>
                    <a:bodyPr/>
                    <a:lstStyle/>
                    <a:p>
                      <a:pPr algn="ctr"/>
                      <a:r>
                        <a:rPr lang="en-US" sz="2200" dirty="0"/>
                        <a:t>How the Court Has Addressed Symbolic Speech</a:t>
                      </a:r>
                    </a:p>
                  </a:txBody>
                  <a:tcPr/>
                </a:tc>
                <a:tc>
                  <a:txBody>
                    <a:bodyPr/>
                    <a:lstStyle/>
                    <a:p>
                      <a:pPr algn="ctr"/>
                      <a:r>
                        <a:rPr lang="en-US" sz="2200" dirty="0"/>
                        <a:t>How the Court Has Balanced Free Speech and Order</a:t>
                      </a:r>
                    </a:p>
                  </a:txBody>
                  <a:tcPr/>
                </a:tc>
                <a:extLst>
                  <a:ext uri="{0D108BD9-81ED-4DB2-BD59-A6C34878D82A}">
                    <a16:rowId xmlns:a16="http://schemas.microsoft.com/office/drawing/2014/main" val="2068269707"/>
                  </a:ext>
                </a:extLst>
              </a:tr>
              <a:tr h="370840">
                <a:tc>
                  <a:txBody>
                    <a:bodyPr/>
                    <a:lstStyle/>
                    <a:p>
                      <a:r>
                        <a:rPr lang="en-US" sz="2100" dirty="0"/>
                        <a:t>The Court struck down both state and federal statutes meant to prevent desecrating or burning the U.S. flag in Texas v. Johnson (1989) and United States v. </a:t>
                      </a:r>
                      <a:r>
                        <a:rPr lang="en-US" sz="2100" dirty="0" err="1"/>
                        <a:t>Eichman</a:t>
                      </a:r>
                      <a:r>
                        <a:rPr lang="en-US" sz="2100" dirty="0"/>
                        <a:t> (1990), respectively. The Court found that these laws serve no purpose other than ensuring a government-imposed political idea— reverence for the flag. </a:t>
                      </a:r>
                    </a:p>
                    <a:p>
                      <a:endParaRPr lang="en-US" sz="2100" dirty="0"/>
                    </a:p>
                    <a:p>
                      <a:r>
                        <a:rPr lang="en-US" sz="2100" dirty="0"/>
                        <a:t>• In Tinker v. Des Moines Independent Community School District (1969) the Court ruled potential disorder by students wearing black armbands to protest the Vietnam War was a violation of First Amendment rights and protected.</a:t>
                      </a:r>
                    </a:p>
                  </a:txBody>
                  <a:tcPr/>
                </a:tc>
                <a:tc>
                  <a:txBody>
                    <a:bodyPr/>
                    <a:lstStyle/>
                    <a:p>
                      <a:r>
                        <a:rPr lang="en-US" sz="2100" dirty="0"/>
                        <a:t>• Using time, place, and manner regulations the Court ruled that burning a draft card was a danger and not protected in United States v. O’Brien (1968). In Cohen v. California (1971), a vulgar message against the Vietnam War on a citizen’s jacket was not a danger and was protected. This speech, political at its core, didn’t create any real danger. </a:t>
                      </a:r>
                    </a:p>
                    <a:p>
                      <a:endParaRPr lang="en-US" sz="2100" dirty="0"/>
                    </a:p>
                    <a:p>
                      <a:r>
                        <a:rPr lang="en-US" sz="2100" dirty="0"/>
                        <a:t>• A “clear and present danger” was created in the Schenck v. United States (1919) case and the Court ruled that anti-war literature was not protected because of the threat it posed to national security. </a:t>
                      </a:r>
                    </a:p>
                    <a:p>
                      <a:endParaRPr lang="en-US" sz="2100" dirty="0"/>
                    </a:p>
                    <a:p>
                      <a:r>
                        <a:rPr lang="en-US" sz="2100" dirty="0"/>
                        <a:t>• In Miller v. California (1973), the Court reaffirmed that obscene material was not constitutionally protected but stated local government can outlaw obscenity applying local community standards.</a:t>
                      </a:r>
                    </a:p>
                  </a:txBody>
                  <a:tcPr/>
                </a:tc>
                <a:extLst>
                  <a:ext uri="{0D108BD9-81ED-4DB2-BD59-A6C34878D82A}">
                    <a16:rowId xmlns:a16="http://schemas.microsoft.com/office/drawing/2014/main" val="1445748469"/>
                  </a:ext>
                </a:extLst>
              </a:tr>
            </a:tbl>
          </a:graphicData>
        </a:graphic>
      </p:graphicFrame>
    </p:spTree>
    <p:extLst>
      <p:ext uri="{BB962C8B-B14F-4D97-AF65-F5344CB8AC3E}">
        <p14:creationId xmlns:p14="http://schemas.microsoft.com/office/powerpoint/2010/main" val="357735129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AFDF42-8AE3-408E-AD5F-EF0312BC2FEF}"/>
              </a:ext>
            </a:extLst>
          </p:cNvPr>
          <p:cNvSpPr>
            <a:spLocks noGrp="1"/>
          </p:cNvSpPr>
          <p:nvPr>
            <p:ph type="title"/>
          </p:nvPr>
        </p:nvSpPr>
        <p:spPr>
          <a:xfrm>
            <a:off x="0" y="1205"/>
            <a:ext cx="12192000" cy="492443"/>
          </a:xfrm>
          <a:gradFill>
            <a:gsLst>
              <a:gs pos="50000">
                <a:schemeClr val="bg1">
                  <a:lumMod val="65000"/>
                </a:schemeClr>
              </a:gs>
              <a:gs pos="0">
                <a:schemeClr val="bg1">
                  <a:lumMod val="95000"/>
                </a:schemeClr>
              </a:gs>
              <a:gs pos="100000">
                <a:schemeClr val="bg1">
                  <a:lumMod val="50000"/>
                </a:schemeClr>
              </a:gs>
            </a:gsLst>
            <a:lin ang="5400000" scaled="1"/>
          </a:gradFill>
          <a:ln>
            <a:solidFill>
              <a:schemeClr val="bg1">
                <a:lumMod val="65000"/>
              </a:schemeClr>
            </a:solidFill>
          </a:ln>
        </p:spPr>
        <p:txBody>
          <a:bodyPr/>
          <a:lstStyle/>
          <a:p>
            <a:pPr algn="ctr"/>
            <a:r>
              <a:rPr lang="en-US" sz="3200" dirty="0"/>
              <a:t>3.3 First Amendment: Freedom of the Press</a:t>
            </a:r>
          </a:p>
        </p:txBody>
      </p:sp>
      <p:sp>
        <p:nvSpPr>
          <p:cNvPr id="3" name="Text Placeholder 2">
            <a:extLst>
              <a:ext uri="{FF2B5EF4-FFF2-40B4-BE49-F238E27FC236}">
                <a16:creationId xmlns:a16="http://schemas.microsoft.com/office/drawing/2014/main" id="{22E91921-9BB9-4155-A42E-17333DFC5CF9}"/>
              </a:ext>
            </a:extLst>
          </p:cNvPr>
          <p:cNvSpPr>
            <a:spLocks noGrp="1"/>
          </p:cNvSpPr>
          <p:nvPr>
            <p:ph type="body" idx="1"/>
          </p:nvPr>
        </p:nvSpPr>
        <p:spPr>
          <a:xfrm>
            <a:off x="3048001" y="1295400"/>
            <a:ext cx="9144000" cy="3631763"/>
          </a:xfrm>
        </p:spPr>
        <p:txBody>
          <a:bodyPr/>
          <a:lstStyle/>
          <a:p>
            <a:pPr marL="12700" marR="42545" lvl="0" algn="just" defTabSz="914400" rtl="0" eaLnBrk="1" fontAlgn="auto" latinLnBrk="0" hangingPunct="1">
              <a:lnSpc>
                <a:spcPct val="100000"/>
              </a:lnSpc>
              <a:spcBef>
                <a:spcPts val="430"/>
              </a:spcBef>
              <a:spcAft>
                <a:spcPts val="0"/>
              </a:spcAft>
              <a:buClrTx/>
              <a:buSzTx/>
              <a:tabLst>
                <a:tab pos="355600" algn="l"/>
              </a:tabLst>
              <a:defRPr/>
            </a:pPr>
            <a:r>
              <a:rPr lang="en-US" sz="2400" b="1" dirty="0"/>
              <a:t>In New York Times Co. v. United States (1971), the Supreme Court bolstered the freedom of the press, establishing a “heavy presumption against prior restraint” even in cases involving national security. </a:t>
            </a:r>
          </a:p>
          <a:p>
            <a:pPr marL="12700" marR="42545" lvl="0" algn="just" defTabSz="914400" rtl="0" eaLnBrk="1" fontAlgn="auto" latinLnBrk="0" hangingPunct="1">
              <a:lnSpc>
                <a:spcPct val="100000"/>
              </a:lnSpc>
              <a:spcBef>
                <a:spcPts val="430"/>
              </a:spcBef>
              <a:spcAft>
                <a:spcPts val="0"/>
              </a:spcAft>
              <a:buClrTx/>
              <a:buSzTx/>
              <a:tabLst>
                <a:tab pos="355600" algn="l"/>
              </a:tabLst>
              <a:defRPr/>
            </a:pPr>
            <a:endParaRPr lang="en-US" sz="2400" b="1" dirty="0"/>
          </a:p>
          <a:p>
            <a:pPr marL="12700" marR="42545" lvl="0" algn="just" defTabSz="914400" rtl="0" eaLnBrk="1" fontAlgn="auto" latinLnBrk="0" hangingPunct="1">
              <a:lnSpc>
                <a:spcPct val="100000"/>
              </a:lnSpc>
              <a:spcBef>
                <a:spcPts val="430"/>
              </a:spcBef>
              <a:spcAft>
                <a:spcPts val="0"/>
              </a:spcAft>
              <a:buClrTx/>
              <a:buSzTx/>
              <a:tabLst>
                <a:tab pos="355600" algn="l"/>
              </a:tabLst>
              <a:defRPr/>
            </a:pPr>
            <a:r>
              <a:rPr lang="en-US" sz="2400" b="1" dirty="0"/>
              <a:t>REQUIRED FOUNDATIONAL DOCUMENT </a:t>
            </a:r>
          </a:p>
          <a:p>
            <a:pPr marL="355600" marR="42545" lvl="0" indent="-342900" algn="just" defTabSz="914400" rtl="0" eaLnBrk="1" fontAlgn="auto" latinLnBrk="0" hangingPunct="1">
              <a:lnSpc>
                <a:spcPct val="100000"/>
              </a:lnSpc>
              <a:spcBef>
                <a:spcPts val="430"/>
              </a:spcBef>
              <a:spcAft>
                <a:spcPts val="0"/>
              </a:spcAft>
              <a:buClrTx/>
              <a:buSzTx/>
              <a:buFont typeface="Arial" panose="020B0604020202020204" pitchFamily="34" charset="0"/>
              <a:buChar char="•"/>
              <a:tabLst>
                <a:tab pos="355600" algn="l"/>
              </a:tabLst>
              <a:defRPr/>
            </a:pPr>
            <a:r>
              <a:rPr lang="en-US" sz="2400" b="1" i="1" dirty="0"/>
              <a:t>The Constitution of the United States </a:t>
            </a:r>
          </a:p>
          <a:p>
            <a:pPr marL="12700" marR="42545" lvl="0" algn="just" defTabSz="914400" rtl="0" eaLnBrk="1" fontAlgn="auto" latinLnBrk="0" hangingPunct="1">
              <a:lnSpc>
                <a:spcPct val="100000"/>
              </a:lnSpc>
              <a:spcBef>
                <a:spcPts val="430"/>
              </a:spcBef>
              <a:spcAft>
                <a:spcPts val="0"/>
              </a:spcAft>
              <a:buClrTx/>
              <a:buSzTx/>
              <a:tabLst>
                <a:tab pos="355600" algn="l"/>
              </a:tabLst>
              <a:defRPr/>
            </a:pPr>
            <a:endParaRPr lang="en-US" sz="2400" b="1" dirty="0"/>
          </a:p>
          <a:p>
            <a:pPr marL="12700" marR="42545" lvl="0" algn="just" defTabSz="914400" rtl="0" eaLnBrk="1" fontAlgn="auto" latinLnBrk="0" hangingPunct="1">
              <a:lnSpc>
                <a:spcPct val="100000"/>
              </a:lnSpc>
              <a:spcBef>
                <a:spcPts val="430"/>
              </a:spcBef>
              <a:spcAft>
                <a:spcPts val="0"/>
              </a:spcAft>
              <a:buClrTx/>
              <a:buSzTx/>
              <a:tabLst>
                <a:tab pos="355600" algn="l"/>
              </a:tabLst>
              <a:defRPr/>
            </a:pPr>
            <a:r>
              <a:rPr lang="en-US" sz="2400" b="1" dirty="0"/>
              <a:t>REQUIRED SUPREME COURT CASE </a:t>
            </a:r>
          </a:p>
          <a:p>
            <a:pPr marL="355600" marR="42545" lvl="0" indent="-342900" algn="just" defTabSz="914400" rtl="0" eaLnBrk="1" fontAlgn="auto" latinLnBrk="0" hangingPunct="1">
              <a:lnSpc>
                <a:spcPct val="100000"/>
              </a:lnSpc>
              <a:spcBef>
                <a:spcPts val="430"/>
              </a:spcBef>
              <a:spcAft>
                <a:spcPts val="0"/>
              </a:spcAft>
              <a:buClrTx/>
              <a:buSzTx/>
              <a:buFont typeface="Arial" panose="020B0604020202020204" pitchFamily="34" charset="0"/>
              <a:buChar char="•"/>
              <a:tabLst>
                <a:tab pos="355600" algn="l"/>
              </a:tabLst>
              <a:defRPr/>
            </a:pPr>
            <a:r>
              <a:rPr lang="en-US" sz="2400" b="1" i="1" dirty="0"/>
              <a:t>New York Times Co. v. United States (1971)</a:t>
            </a:r>
            <a:endParaRPr lang="en-US" sz="2100" b="1" i="1" dirty="0"/>
          </a:p>
        </p:txBody>
      </p:sp>
      <p:sp>
        <p:nvSpPr>
          <p:cNvPr id="5" name="TextBox 4">
            <a:extLst>
              <a:ext uri="{FF2B5EF4-FFF2-40B4-BE49-F238E27FC236}">
                <a16:creationId xmlns:a16="http://schemas.microsoft.com/office/drawing/2014/main" id="{639CF483-CE38-D0FF-4D78-B822667D4C40}"/>
              </a:ext>
            </a:extLst>
          </p:cNvPr>
          <p:cNvSpPr txBox="1"/>
          <p:nvPr/>
        </p:nvSpPr>
        <p:spPr>
          <a:xfrm>
            <a:off x="0" y="493648"/>
            <a:ext cx="12192000" cy="769441"/>
          </a:xfrm>
          <a:prstGeom prst="rect">
            <a:avLst/>
          </a:prstGeom>
          <a:noFill/>
        </p:spPr>
        <p:txBody>
          <a:bodyPr wrap="square">
            <a:spAutoFit/>
          </a:bodyPr>
          <a:lstStyle/>
          <a:p>
            <a:r>
              <a:rPr lang="en-US" sz="2200" b="1" dirty="0"/>
              <a:t>Provisions of the U.S. Constitution’s Bill of Rights are continually being interpreted to balance the power of government and the civil liberties of individuals.</a:t>
            </a:r>
          </a:p>
        </p:txBody>
      </p:sp>
      <p:sp>
        <p:nvSpPr>
          <p:cNvPr id="7" name="TextBox 6">
            <a:extLst>
              <a:ext uri="{FF2B5EF4-FFF2-40B4-BE49-F238E27FC236}">
                <a16:creationId xmlns:a16="http://schemas.microsoft.com/office/drawing/2014/main" id="{5E81067B-85F5-9EBD-F5E2-1D955752610B}"/>
              </a:ext>
            </a:extLst>
          </p:cNvPr>
          <p:cNvSpPr txBox="1"/>
          <p:nvPr/>
        </p:nvSpPr>
        <p:spPr>
          <a:xfrm>
            <a:off x="0" y="1524000"/>
            <a:ext cx="3048000" cy="2354491"/>
          </a:xfrm>
          <a:prstGeom prst="rect">
            <a:avLst/>
          </a:prstGeom>
          <a:noFill/>
        </p:spPr>
        <p:txBody>
          <a:bodyPr wrap="square">
            <a:spAutoFit/>
          </a:bodyPr>
          <a:lstStyle/>
          <a:p>
            <a:r>
              <a:rPr lang="en-US" sz="2100" b="1" dirty="0"/>
              <a:t>Explain the extent to which the Supreme Court’s interpretation of the First and Second Amendments reflects a commitment to individual liberty.</a:t>
            </a:r>
          </a:p>
        </p:txBody>
      </p:sp>
      <p:cxnSp>
        <p:nvCxnSpPr>
          <p:cNvPr id="9" name="Straight Connector 8">
            <a:extLst>
              <a:ext uri="{FF2B5EF4-FFF2-40B4-BE49-F238E27FC236}">
                <a16:creationId xmlns:a16="http://schemas.microsoft.com/office/drawing/2014/main" id="{DAD72D8C-D563-9F07-CE14-A38FB314AD60}"/>
              </a:ext>
            </a:extLst>
          </p:cNvPr>
          <p:cNvCxnSpPr/>
          <p:nvPr/>
        </p:nvCxnSpPr>
        <p:spPr>
          <a:xfrm>
            <a:off x="2971800" y="1263089"/>
            <a:ext cx="0" cy="5561395"/>
          </a:xfrm>
          <a:prstGeom prst="line">
            <a:avLst/>
          </a:prstGeom>
          <a:ln>
            <a:solidFill>
              <a:schemeClr val="tx1">
                <a:lumMod val="50000"/>
                <a:lumOff val="50000"/>
              </a:schemeClr>
            </a:solidFill>
          </a:ln>
        </p:spPr>
        <p:style>
          <a:lnRef idx="3">
            <a:schemeClr val="accent3"/>
          </a:lnRef>
          <a:fillRef idx="0">
            <a:schemeClr val="accent3"/>
          </a:fillRef>
          <a:effectRef idx="2">
            <a:schemeClr val="accent3"/>
          </a:effectRef>
          <a:fontRef idx="minor">
            <a:schemeClr val="tx1"/>
          </a:fontRef>
        </p:style>
      </p:cxnSp>
    </p:spTree>
    <p:extLst>
      <p:ext uri="{BB962C8B-B14F-4D97-AF65-F5344CB8AC3E}">
        <p14:creationId xmlns:p14="http://schemas.microsoft.com/office/powerpoint/2010/main" val="64192958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2192000" cy="443711"/>
          </a:xfrm>
          <a:custGeom>
            <a:avLst/>
            <a:gdLst/>
            <a:ahLst/>
            <a:cxnLst/>
            <a:rect l="l" t="t" r="r" b="b"/>
            <a:pathLst>
              <a:path w="12192000" h="716280">
                <a:moveTo>
                  <a:pt x="12192000" y="0"/>
                </a:moveTo>
                <a:lnTo>
                  <a:pt x="0" y="0"/>
                </a:lnTo>
                <a:lnTo>
                  <a:pt x="0" y="716279"/>
                </a:lnTo>
                <a:lnTo>
                  <a:pt x="12192000" y="716279"/>
                </a:lnTo>
                <a:lnTo>
                  <a:pt x="12192000" y="0"/>
                </a:lnTo>
                <a:close/>
              </a:path>
            </a:pathLst>
          </a:custGeom>
          <a:solidFill>
            <a:srgbClr val="FFFF00"/>
          </a:solidFill>
        </p:spPr>
        <p:txBody>
          <a:bodyPr wrap="square" lIns="0" tIns="0" rIns="0" bIns="0" rtlCol="0"/>
          <a:lstStyle/>
          <a:p>
            <a:endParaRPr/>
          </a:p>
        </p:txBody>
      </p:sp>
      <p:sp>
        <p:nvSpPr>
          <p:cNvPr id="3" name="object 3"/>
          <p:cNvSpPr txBox="1">
            <a:spLocks noGrp="1"/>
          </p:cNvSpPr>
          <p:nvPr>
            <p:ph type="title"/>
          </p:nvPr>
        </p:nvSpPr>
        <p:spPr>
          <a:xfrm>
            <a:off x="251561" y="0"/>
            <a:ext cx="12397639" cy="443711"/>
          </a:xfrm>
          <a:prstGeom prst="rect">
            <a:avLst/>
          </a:prstGeom>
        </p:spPr>
        <p:txBody>
          <a:bodyPr vert="horz" wrap="square" lIns="0" tIns="12700" rIns="0" bIns="0" rtlCol="0">
            <a:spAutoFit/>
          </a:bodyPr>
          <a:lstStyle/>
          <a:p>
            <a:pPr marL="12700" algn="ctr">
              <a:lnSpc>
                <a:spcPct val="100000"/>
              </a:lnSpc>
              <a:spcBef>
                <a:spcPts val="100"/>
              </a:spcBef>
            </a:pPr>
            <a:r>
              <a:rPr lang="en-US" sz="2800" dirty="0"/>
              <a:t>3.4 </a:t>
            </a:r>
            <a:r>
              <a:rPr sz="2800" dirty="0"/>
              <a:t>FREEDOM OF THE PRESS - CONTROVERSIAL AREAS</a:t>
            </a:r>
          </a:p>
        </p:txBody>
      </p:sp>
      <p:sp>
        <p:nvSpPr>
          <p:cNvPr id="4" name="object 4"/>
          <p:cNvSpPr txBox="1"/>
          <p:nvPr/>
        </p:nvSpPr>
        <p:spPr>
          <a:xfrm>
            <a:off x="0" y="685800"/>
            <a:ext cx="5558155" cy="5817618"/>
          </a:xfrm>
          <a:prstGeom prst="rect">
            <a:avLst/>
          </a:prstGeom>
        </p:spPr>
        <p:txBody>
          <a:bodyPr vert="horz" wrap="square" lIns="0" tIns="79375" rIns="0" bIns="0" rtlCol="0">
            <a:spAutoFit/>
          </a:bodyPr>
          <a:lstStyle/>
          <a:p>
            <a:pPr marL="355600" indent="-342900">
              <a:lnSpc>
                <a:spcPct val="100000"/>
              </a:lnSpc>
              <a:spcBef>
                <a:spcPts val="625"/>
              </a:spcBef>
              <a:buFont typeface="DejaVu Sans"/>
              <a:buChar char="•"/>
              <a:tabLst>
                <a:tab pos="354965" algn="l"/>
                <a:tab pos="355600" algn="l"/>
              </a:tabLst>
            </a:pPr>
            <a:r>
              <a:rPr sz="2000" b="1" dirty="0">
                <a:latin typeface="DejaVu Sans"/>
                <a:cs typeface="DejaVu Sans"/>
              </a:rPr>
              <a:t>Executive Privilege</a:t>
            </a:r>
            <a:endParaRPr sz="2000" dirty="0">
              <a:latin typeface="DejaVu Sans"/>
              <a:cs typeface="DejaVu Sans"/>
            </a:endParaRPr>
          </a:p>
          <a:p>
            <a:pPr marL="286385" marR="723900" lvl="1" indent="-286385">
              <a:lnSpc>
                <a:spcPct val="100000"/>
              </a:lnSpc>
              <a:spcBef>
                <a:spcPts val="530"/>
              </a:spcBef>
              <a:buFont typeface="DejaVu Sans"/>
              <a:buChar char="–"/>
              <a:tabLst>
                <a:tab pos="286385" algn="l"/>
                <a:tab pos="756920" algn="l"/>
              </a:tabLst>
            </a:pPr>
            <a:r>
              <a:rPr sz="2000" b="1" dirty="0">
                <a:latin typeface="DejaVu Sans"/>
                <a:cs typeface="DejaVu Sans"/>
              </a:rPr>
              <a:t>Right of presidents to withhold</a:t>
            </a:r>
            <a:endParaRPr sz="2000" dirty="0">
              <a:latin typeface="DejaVu Sans"/>
              <a:cs typeface="DejaVu Sans"/>
            </a:endParaRPr>
          </a:p>
          <a:p>
            <a:pPr marR="709930" algn="ctr">
              <a:lnSpc>
                <a:spcPct val="100000"/>
              </a:lnSpc>
            </a:pPr>
            <a:r>
              <a:rPr sz="2000" b="1" dirty="0">
                <a:latin typeface="DejaVu Sans"/>
                <a:cs typeface="DejaVu Sans"/>
              </a:rPr>
              <a:t>information from the courts.</a:t>
            </a:r>
            <a:endParaRPr sz="2000" dirty="0">
              <a:latin typeface="DejaVu Sans"/>
              <a:cs typeface="DejaVu Sans"/>
            </a:endParaRPr>
          </a:p>
          <a:p>
            <a:pPr marL="756285" marR="170815" lvl="1" indent="-287020">
              <a:lnSpc>
                <a:spcPct val="100000"/>
              </a:lnSpc>
              <a:spcBef>
                <a:spcPts val="530"/>
              </a:spcBef>
              <a:buFont typeface="DejaVu Sans"/>
              <a:buChar char="–"/>
              <a:tabLst>
                <a:tab pos="756285" algn="l"/>
                <a:tab pos="756920" algn="l"/>
              </a:tabLst>
            </a:pPr>
            <a:r>
              <a:rPr sz="2000" b="1" i="1" dirty="0">
                <a:latin typeface="Nimbus Mono L"/>
                <a:cs typeface="Nimbus Mono L"/>
              </a:rPr>
              <a:t>U.S. v. Nixon (</a:t>
            </a:r>
            <a:r>
              <a:rPr sz="2000" b="1" dirty="0">
                <a:latin typeface="DejaVu Sans"/>
                <a:cs typeface="DejaVu Sans"/>
              </a:rPr>
              <a:t>1974</a:t>
            </a:r>
            <a:r>
              <a:rPr sz="2000" b="1" i="1" dirty="0">
                <a:latin typeface="Nimbus Mono L"/>
                <a:cs typeface="Nimbus Mono L"/>
              </a:rPr>
              <a:t>): </a:t>
            </a:r>
            <a:r>
              <a:rPr sz="2000" b="1" dirty="0">
                <a:latin typeface="DejaVu Sans"/>
                <a:cs typeface="DejaVu Sans"/>
              </a:rPr>
              <a:t>A President  generally does have executive privilege,  but not in criminal cases. Even the  President is not above the law.</a:t>
            </a:r>
            <a:endParaRPr sz="2000" dirty="0">
              <a:latin typeface="DejaVu Sans"/>
              <a:cs typeface="DejaVu Sans"/>
            </a:endParaRPr>
          </a:p>
          <a:p>
            <a:pPr marL="355600" indent="-342900">
              <a:lnSpc>
                <a:spcPct val="100000"/>
              </a:lnSpc>
              <a:spcBef>
                <a:spcPts val="530"/>
              </a:spcBef>
              <a:buFont typeface="DejaVu Sans"/>
              <a:buChar char="•"/>
              <a:tabLst>
                <a:tab pos="354965" algn="l"/>
                <a:tab pos="355600" algn="l"/>
              </a:tabLst>
            </a:pPr>
            <a:r>
              <a:rPr sz="2000" b="1" dirty="0">
                <a:latin typeface="DejaVu Sans"/>
                <a:cs typeface="DejaVu Sans"/>
              </a:rPr>
              <a:t>Shield laws</a:t>
            </a:r>
            <a:endParaRPr sz="2000" dirty="0">
              <a:latin typeface="DejaVu Sans"/>
              <a:cs typeface="DejaVu Sans"/>
            </a:endParaRPr>
          </a:p>
          <a:p>
            <a:pPr marL="756285" lvl="1" indent="-287020">
              <a:lnSpc>
                <a:spcPct val="100000"/>
              </a:lnSpc>
              <a:spcBef>
                <a:spcPts val="530"/>
              </a:spcBef>
              <a:buFont typeface="DejaVu Sans"/>
              <a:buChar char="–"/>
              <a:tabLst>
                <a:tab pos="756285" algn="l"/>
                <a:tab pos="756920" algn="l"/>
              </a:tabLst>
            </a:pPr>
            <a:r>
              <a:rPr sz="2000" b="1" dirty="0">
                <a:latin typeface="DejaVu Sans"/>
                <a:cs typeface="DejaVu Sans"/>
              </a:rPr>
              <a:t>Protect reporters from having to reveal</a:t>
            </a:r>
            <a:endParaRPr sz="2000" dirty="0">
              <a:latin typeface="DejaVu Sans"/>
              <a:cs typeface="DejaVu Sans"/>
            </a:endParaRPr>
          </a:p>
          <a:p>
            <a:pPr marL="756285">
              <a:lnSpc>
                <a:spcPct val="100000"/>
              </a:lnSpc>
            </a:pPr>
            <a:r>
              <a:rPr sz="2000" b="1" dirty="0">
                <a:latin typeface="DejaVu Sans"/>
                <a:cs typeface="DejaVu Sans"/>
              </a:rPr>
              <a:t>their sources.</a:t>
            </a:r>
            <a:endParaRPr sz="2000" dirty="0">
              <a:latin typeface="DejaVu Sans"/>
              <a:cs typeface="DejaVu Sans"/>
            </a:endParaRPr>
          </a:p>
          <a:p>
            <a:pPr marL="756285" marR="5080" lvl="1" indent="-287020">
              <a:lnSpc>
                <a:spcPct val="100000"/>
              </a:lnSpc>
              <a:spcBef>
                <a:spcPts val="530"/>
              </a:spcBef>
              <a:buFont typeface="DejaVu Sans"/>
              <a:buChar char="–"/>
              <a:tabLst>
                <a:tab pos="756285" algn="l"/>
                <a:tab pos="756920" algn="l"/>
              </a:tabLst>
            </a:pPr>
            <a:r>
              <a:rPr sz="2000" b="1" dirty="0">
                <a:latin typeface="DejaVu Sans"/>
                <a:cs typeface="DejaVu Sans"/>
              </a:rPr>
              <a:t>The press claims that without them, their  sources would “dry up,” and they would  be unable to provide information to the  public.</a:t>
            </a:r>
            <a:endParaRPr sz="2000" dirty="0">
              <a:latin typeface="DejaVu Sans"/>
              <a:cs typeface="DejaVu Sans"/>
            </a:endParaRPr>
          </a:p>
        </p:txBody>
      </p:sp>
      <p:sp>
        <p:nvSpPr>
          <p:cNvPr id="5" name="object 5"/>
          <p:cNvSpPr txBox="1"/>
          <p:nvPr/>
        </p:nvSpPr>
        <p:spPr>
          <a:xfrm>
            <a:off x="11280393" y="6273800"/>
            <a:ext cx="223520" cy="228268"/>
          </a:xfrm>
          <a:prstGeom prst="rect">
            <a:avLst/>
          </a:prstGeom>
        </p:spPr>
        <p:txBody>
          <a:bodyPr vert="horz" wrap="square" lIns="0" tIns="12700" rIns="0" bIns="0" rtlCol="0">
            <a:spAutoFit/>
          </a:bodyPr>
          <a:lstStyle/>
          <a:p>
            <a:pPr marL="12700">
              <a:lnSpc>
                <a:spcPct val="100000"/>
              </a:lnSpc>
              <a:spcBef>
                <a:spcPts val="100"/>
              </a:spcBef>
            </a:pPr>
            <a:r>
              <a:rPr sz="1400" dirty="0">
                <a:latin typeface="Nimbus Sans L"/>
                <a:cs typeface="Nimbus Sans L"/>
              </a:rPr>
              <a:t>23</a:t>
            </a:r>
            <a:endParaRPr sz="1400">
              <a:latin typeface="Nimbus Sans L"/>
              <a:cs typeface="Nimbus Sans L"/>
            </a:endParaRPr>
          </a:p>
        </p:txBody>
      </p:sp>
      <p:sp>
        <p:nvSpPr>
          <p:cNvPr id="6" name="object 6"/>
          <p:cNvSpPr txBox="1"/>
          <p:nvPr/>
        </p:nvSpPr>
        <p:spPr>
          <a:xfrm>
            <a:off x="5410200" y="609600"/>
            <a:ext cx="6599192" cy="6133089"/>
          </a:xfrm>
          <a:prstGeom prst="rect">
            <a:avLst/>
          </a:prstGeom>
        </p:spPr>
        <p:txBody>
          <a:bodyPr vert="horz" wrap="square" lIns="0" tIns="79375" rIns="0" bIns="0" rtlCol="0">
            <a:spAutoFit/>
          </a:bodyPr>
          <a:lstStyle/>
          <a:p>
            <a:pPr marL="355600" indent="-343535">
              <a:lnSpc>
                <a:spcPct val="100000"/>
              </a:lnSpc>
              <a:spcBef>
                <a:spcPts val="625"/>
              </a:spcBef>
              <a:buFont typeface="DejaVu Sans"/>
              <a:buChar char="•"/>
              <a:tabLst>
                <a:tab pos="355600" algn="l"/>
                <a:tab pos="356235" algn="l"/>
              </a:tabLst>
            </a:pPr>
            <a:r>
              <a:rPr sz="2000" b="1" dirty="0">
                <a:latin typeface="DejaVu Sans"/>
                <a:cs typeface="DejaVu Sans"/>
              </a:rPr>
              <a:t>Courts have protected press's right to publish</a:t>
            </a:r>
            <a:endParaRPr sz="2000" dirty="0">
              <a:latin typeface="DejaVu Sans"/>
              <a:cs typeface="DejaVu Sans"/>
            </a:endParaRPr>
          </a:p>
          <a:p>
            <a:pPr marL="286385" marR="796290" lvl="1" indent="-286385" algn="r">
              <a:lnSpc>
                <a:spcPct val="100000"/>
              </a:lnSpc>
              <a:spcBef>
                <a:spcPts val="530"/>
              </a:spcBef>
              <a:buFont typeface="DejaVu Sans"/>
              <a:buChar char="–"/>
              <a:tabLst>
                <a:tab pos="286385" algn="l"/>
                <a:tab pos="287020" algn="l"/>
              </a:tabLst>
            </a:pPr>
            <a:r>
              <a:rPr sz="2000" b="1" dirty="0">
                <a:latin typeface="DejaVu Sans"/>
                <a:cs typeface="DejaVu Sans"/>
              </a:rPr>
              <a:t>The 1966 Freedom of Information Act</a:t>
            </a:r>
            <a:endParaRPr sz="2000" dirty="0">
              <a:latin typeface="DejaVu Sans"/>
              <a:cs typeface="DejaVu Sans"/>
            </a:endParaRPr>
          </a:p>
          <a:p>
            <a:pPr marL="228600" marR="742315" lvl="2" indent="-228600" algn="r">
              <a:lnSpc>
                <a:spcPct val="100000"/>
              </a:lnSpc>
              <a:spcBef>
                <a:spcPts val="530"/>
              </a:spcBef>
              <a:buFont typeface="DejaVu Sans"/>
              <a:buChar char="•"/>
              <a:tabLst>
                <a:tab pos="228600" algn="l"/>
              </a:tabLst>
            </a:pPr>
            <a:r>
              <a:rPr sz="2000" b="1" dirty="0">
                <a:latin typeface="DejaVu Sans"/>
                <a:cs typeface="DejaVu Sans"/>
              </a:rPr>
              <a:t>Liberalized access to non-classified</a:t>
            </a:r>
            <a:endParaRPr sz="2000" dirty="0">
              <a:latin typeface="DejaVu Sans"/>
              <a:cs typeface="DejaVu Sans"/>
            </a:endParaRPr>
          </a:p>
          <a:p>
            <a:pPr marL="1155700">
              <a:lnSpc>
                <a:spcPct val="100000"/>
              </a:lnSpc>
            </a:pPr>
            <a:r>
              <a:rPr sz="2000" b="1" dirty="0">
                <a:latin typeface="DejaVu Sans"/>
                <a:cs typeface="DejaVu Sans"/>
              </a:rPr>
              <a:t>government records</a:t>
            </a:r>
            <a:endParaRPr sz="2000" dirty="0">
              <a:latin typeface="DejaVu Sans"/>
              <a:cs typeface="DejaVu Sans"/>
            </a:endParaRPr>
          </a:p>
          <a:p>
            <a:pPr marL="1155700" marR="5080" lvl="2" indent="-228600">
              <a:lnSpc>
                <a:spcPct val="100000"/>
              </a:lnSpc>
              <a:spcBef>
                <a:spcPts val="530"/>
              </a:spcBef>
              <a:buFont typeface="DejaVu Sans"/>
              <a:buChar char="•"/>
              <a:tabLst>
                <a:tab pos="1156335" algn="l"/>
              </a:tabLst>
            </a:pPr>
            <a:r>
              <a:rPr sz="2000" b="1" dirty="0">
                <a:latin typeface="DejaVu Sans"/>
                <a:cs typeface="DejaVu Sans"/>
              </a:rPr>
              <a:t>Electronic Freedom of Information Act of  1996 requires most federal agencies to  put their files online and to establish an  index of their records - NASA a leader  (UFO documents!)</a:t>
            </a:r>
            <a:endParaRPr sz="2000" dirty="0">
              <a:latin typeface="DejaVu Sans"/>
              <a:cs typeface="DejaVu Sans"/>
            </a:endParaRPr>
          </a:p>
          <a:p>
            <a:pPr marL="756285" lvl="1" indent="-287020">
              <a:lnSpc>
                <a:spcPct val="100000"/>
              </a:lnSpc>
              <a:spcBef>
                <a:spcPts val="530"/>
              </a:spcBef>
              <a:buFont typeface="DejaVu Sans"/>
              <a:buChar char="–"/>
              <a:tabLst>
                <a:tab pos="756285" algn="l"/>
                <a:tab pos="756920" algn="l"/>
              </a:tabLst>
            </a:pPr>
            <a:r>
              <a:rPr sz="2000" b="1" dirty="0">
                <a:latin typeface="DejaVu Sans"/>
                <a:cs typeface="DejaVu Sans"/>
              </a:rPr>
              <a:t>Student Press</a:t>
            </a:r>
            <a:endParaRPr sz="2000" dirty="0">
              <a:latin typeface="DejaVu Sans"/>
              <a:cs typeface="DejaVu Sans"/>
            </a:endParaRPr>
          </a:p>
          <a:p>
            <a:pPr marL="1155700" lvl="2" indent="-229235">
              <a:lnSpc>
                <a:spcPct val="100000"/>
              </a:lnSpc>
              <a:spcBef>
                <a:spcPts val="530"/>
              </a:spcBef>
              <a:buFont typeface="DejaVu Sans"/>
              <a:buChar char="•"/>
              <a:tabLst>
                <a:tab pos="1156335" algn="l"/>
              </a:tabLst>
            </a:pPr>
            <a:r>
              <a:rPr sz="2000" b="1" i="1" dirty="0">
                <a:latin typeface="Nimbus Mono L"/>
                <a:cs typeface="Nimbus Mono L"/>
              </a:rPr>
              <a:t>Hazelwood v. Kuhlmeier (1988)</a:t>
            </a:r>
            <a:endParaRPr sz="2000" dirty="0">
              <a:latin typeface="Nimbus Mono L"/>
              <a:cs typeface="Nimbus Mono L"/>
            </a:endParaRPr>
          </a:p>
          <a:p>
            <a:pPr marL="1155700" marR="78740" lvl="2" indent="-228600">
              <a:spcBef>
                <a:spcPts val="525"/>
              </a:spcBef>
              <a:buFont typeface="DejaVu Sans"/>
              <a:buChar char="•"/>
              <a:tabLst>
                <a:tab pos="1156335" algn="l"/>
              </a:tabLst>
            </a:pPr>
            <a:r>
              <a:rPr sz="2000" b="1" dirty="0">
                <a:latin typeface="DejaVu Sans"/>
                <a:cs typeface="DejaVu Sans"/>
              </a:rPr>
              <a:t>High school newspaper can be regulated</a:t>
            </a:r>
            <a:r>
              <a:rPr lang="en-US" sz="2000" b="1" dirty="0">
                <a:latin typeface="DejaVu Sans"/>
                <a:cs typeface="DejaVu Sans"/>
              </a:rPr>
              <a:t> </a:t>
            </a:r>
            <a:r>
              <a:rPr sz="2000" b="1" dirty="0">
                <a:latin typeface="DejaVu Sans"/>
                <a:cs typeface="DejaVu Sans"/>
              </a:rPr>
              <a:t>by the school i</a:t>
            </a:r>
            <a:r>
              <a:rPr lang="en-US" sz="2000" b="1" dirty="0">
                <a:latin typeface="DejaVu Sans"/>
                <a:cs typeface="DejaVu Sans"/>
              </a:rPr>
              <a:t>f</a:t>
            </a:r>
            <a:r>
              <a:rPr sz="2000" b="1" dirty="0">
                <a:latin typeface="DejaVu Sans"/>
                <a:cs typeface="DejaVu Sans"/>
              </a:rPr>
              <a:t> the school has a legitimate pedagogical concern in</a:t>
            </a:r>
            <a:r>
              <a:rPr lang="en-US" sz="2000" b="1" dirty="0">
                <a:latin typeface="DejaVu Sans"/>
                <a:cs typeface="DejaVu Sans"/>
              </a:rPr>
              <a:t> regulating the newspaper.</a:t>
            </a:r>
            <a:endParaRPr lang="en-US" sz="2000" dirty="0">
              <a:latin typeface="DejaVu Sans"/>
              <a:cs typeface="DejaVu Sans"/>
            </a:endParaRPr>
          </a:p>
          <a:p>
            <a:pPr marL="1155700" marR="78740" lvl="2" indent="-228600">
              <a:lnSpc>
                <a:spcPct val="100000"/>
              </a:lnSpc>
              <a:spcBef>
                <a:spcPts val="525"/>
              </a:spcBef>
              <a:buFont typeface="DejaVu Sans"/>
              <a:buChar char="•"/>
              <a:tabLst>
                <a:tab pos="1156335" algn="l"/>
              </a:tabLst>
            </a:pPr>
            <a:endParaRPr lang="en-US" sz="2000" dirty="0">
              <a:latin typeface="DejaVu Sans"/>
              <a:cs typeface="DejaVu Sans"/>
            </a:endParaRPr>
          </a:p>
          <a:p>
            <a:pPr marL="927100" marR="78740" lvl="2">
              <a:lnSpc>
                <a:spcPct val="100000"/>
              </a:lnSpc>
              <a:spcBef>
                <a:spcPts val="525"/>
              </a:spcBef>
              <a:tabLst>
                <a:tab pos="1156335" algn="l"/>
              </a:tabLst>
            </a:pPr>
            <a:endParaRPr sz="2000" dirty="0">
              <a:latin typeface="DejaVu Sans"/>
              <a:cs typeface="DejaVu Sans"/>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E6F9723A-20D7-37AB-ADEE-DD3DC985566F}"/>
              </a:ext>
            </a:extLst>
          </p:cNvPr>
          <p:cNvSpPr txBox="1"/>
          <p:nvPr/>
        </p:nvSpPr>
        <p:spPr>
          <a:xfrm>
            <a:off x="82826" y="0"/>
            <a:ext cx="12115800" cy="6989670"/>
          </a:xfrm>
          <a:prstGeom prst="rect">
            <a:avLst/>
          </a:prstGeom>
          <a:noFill/>
        </p:spPr>
        <p:txBody>
          <a:bodyPr wrap="square">
            <a:spAutoFit/>
          </a:bodyPr>
          <a:lstStyle/>
          <a:p>
            <a:pPr marL="0" marR="0">
              <a:spcBef>
                <a:spcPts val="0"/>
              </a:spcBef>
              <a:spcAft>
                <a:spcPts val="800"/>
              </a:spcAft>
            </a:pPr>
            <a:r>
              <a:rPr lang="en-US" b="1" i="1" dirty="0">
                <a:effectLst/>
                <a:latin typeface="+mj-lt"/>
                <a:ea typeface="Calibri" panose="020F0502020204030204" pitchFamily="34" charset="0"/>
                <a:cs typeface="Times New Roman" panose="02020603050405020304" pitchFamily="18" charset="0"/>
              </a:rPr>
              <a:t>Hazelwood v. Kuhlmeier (1988) NOT a required case but you SHOULD know this case.</a:t>
            </a:r>
            <a:endParaRPr lang="en-US" dirty="0">
              <a:effectLst/>
              <a:latin typeface="+mj-lt"/>
              <a:ea typeface="Calibri" panose="020F0502020204030204" pitchFamily="34" charset="0"/>
              <a:cs typeface="Times New Roman" panose="02020603050405020304" pitchFamily="18" charset="0"/>
            </a:endParaRPr>
          </a:p>
          <a:p>
            <a:pPr marL="0" marR="0">
              <a:spcBef>
                <a:spcPts val="1200"/>
              </a:spcBef>
              <a:spcAft>
                <a:spcPts val="1200"/>
              </a:spcAft>
            </a:pPr>
            <a:r>
              <a:rPr lang="en-US" dirty="0">
                <a:solidFill>
                  <a:srgbClr val="333333"/>
                </a:solidFill>
                <a:effectLst/>
                <a:latin typeface="+mj-lt"/>
                <a:ea typeface="Times New Roman" panose="02020603050405020304" pitchFamily="18" charset="0"/>
                <a:cs typeface="Arial" panose="020B0604020202020204" pitchFamily="34" charset="0"/>
              </a:rPr>
              <a:t>Students in the Journalism II class at Hazelwood East High School in St. Louis, Missouri wrote stories about their peers’ experiences with teen pregnancy and the impact of divorce. When they published the articles in the school-sponsored and funded newspaper The Spectrum, the principal deleted the pages that contained the stories prior to publication without telling the students.</a:t>
            </a:r>
            <a:endParaRPr lang="en-US" dirty="0">
              <a:effectLst/>
              <a:latin typeface="+mj-lt"/>
              <a:ea typeface="Calibri" panose="020F0502020204030204" pitchFamily="34" charset="0"/>
              <a:cs typeface="Times New Roman" panose="02020603050405020304" pitchFamily="18" charset="0"/>
            </a:endParaRPr>
          </a:p>
          <a:p>
            <a:pPr marL="0" marR="0">
              <a:spcBef>
                <a:spcPts val="1200"/>
              </a:spcBef>
              <a:spcAft>
                <a:spcPts val="1200"/>
              </a:spcAft>
            </a:pPr>
            <a:r>
              <a:rPr lang="en-US" dirty="0">
                <a:solidFill>
                  <a:srgbClr val="333333"/>
                </a:solidFill>
                <a:effectLst/>
                <a:latin typeface="+mj-lt"/>
                <a:ea typeface="Times New Roman" panose="02020603050405020304" pitchFamily="18" charset="0"/>
                <a:cs typeface="Arial" panose="020B0604020202020204" pitchFamily="34" charset="0"/>
              </a:rPr>
              <a:t>Claiming that the school violated their First Amendment rights, the students took their case to the U.S. District Court for the Eastern District of Missouri in St. Louis. The trial court ruled that the school had the authority to remove articles that were written as part of a class.</a:t>
            </a:r>
            <a:endParaRPr lang="en-US" dirty="0">
              <a:effectLst/>
              <a:latin typeface="+mj-lt"/>
              <a:ea typeface="Calibri" panose="020F0502020204030204" pitchFamily="34" charset="0"/>
              <a:cs typeface="Times New Roman" panose="02020603050405020304" pitchFamily="18" charset="0"/>
            </a:endParaRPr>
          </a:p>
          <a:p>
            <a:pPr marL="0" marR="0">
              <a:spcBef>
                <a:spcPts val="1200"/>
              </a:spcBef>
              <a:spcAft>
                <a:spcPts val="1200"/>
              </a:spcAft>
            </a:pPr>
            <a:r>
              <a:rPr lang="en-US" dirty="0">
                <a:solidFill>
                  <a:srgbClr val="333333"/>
                </a:solidFill>
                <a:effectLst/>
                <a:latin typeface="+mj-lt"/>
                <a:ea typeface="Times New Roman" panose="02020603050405020304" pitchFamily="18" charset="0"/>
                <a:cs typeface="Arial" panose="020B0604020202020204" pitchFamily="34" charset="0"/>
              </a:rPr>
              <a:t>The students appealed to the U.S. Court of Appeals for the Eighth Circuit, which reversed the lower court, finding that the paper was a "public forum" that extended beyond the walls of the school.  It decided that school officials could censor the content only under extreme circumstances. The school appealed to the Supreme Court of the United States.</a:t>
            </a:r>
            <a:endParaRPr lang="en-US" dirty="0">
              <a:effectLst/>
              <a:latin typeface="+mj-lt"/>
              <a:ea typeface="Calibri" panose="020F0502020204030204" pitchFamily="34" charset="0"/>
              <a:cs typeface="Times New Roman" panose="02020603050405020304" pitchFamily="18" charset="0"/>
            </a:endParaRPr>
          </a:p>
          <a:p>
            <a:pPr marL="0" marR="0">
              <a:spcBef>
                <a:spcPts val="1200"/>
              </a:spcBef>
              <a:spcAft>
                <a:spcPts val="600"/>
              </a:spcAft>
            </a:pPr>
            <a:r>
              <a:rPr lang="en-US" b="1" dirty="0">
                <a:solidFill>
                  <a:srgbClr val="000000"/>
                </a:solidFill>
                <a:effectLst/>
                <a:latin typeface="+mj-lt"/>
                <a:ea typeface="Times New Roman" panose="02020603050405020304" pitchFamily="18" charset="0"/>
                <a:cs typeface="Times New Roman" panose="02020603050405020304" pitchFamily="18" charset="0"/>
              </a:rPr>
              <a:t>Decision and Reasoning</a:t>
            </a:r>
            <a:endParaRPr lang="en-US" dirty="0">
              <a:effectLst/>
              <a:latin typeface="+mj-lt"/>
              <a:ea typeface="Calibri" panose="020F0502020204030204" pitchFamily="34" charset="0"/>
              <a:cs typeface="Times New Roman" panose="02020603050405020304" pitchFamily="18" charset="0"/>
            </a:endParaRPr>
          </a:p>
          <a:p>
            <a:pPr marL="0" marR="0">
              <a:spcBef>
                <a:spcPts val="1200"/>
              </a:spcBef>
              <a:spcAft>
                <a:spcPts val="1200"/>
              </a:spcAft>
            </a:pPr>
            <a:r>
              <a:rPr lang="en-US" dirty="0">
                <a:solidFill>
                  <a:srgbClr val="333333"/>
                </a:solidFill>
                <a:effectLst/>
                <a:latin typeface="+mj-lt"/>
                <a:ea typeface="Times New Roman" panose="02020603050405020304" pitchFamily="18" charset="0"/>
                <a:cs typeface="Arial" panose="020B0604020202020204" pitchFamily="34" charset="0"/>
              </a:rPr>
              <a:t>In a 5-3 ruling, the U.S. Supreme Court held that the principal's actions did not violate the students' free speech rights. The Court noted that the paper was sponsored by the school and, as such, the school had a legitimate interest in preventing the publication of articles that it deemed inappropriate and that might appear to have the imprimatur of the school.</a:t>
            </a:r>
            <a:endParaRPr lang="en-US" dirty="0">
              <a:effectLst/>
              <a:latin typeface="+mj-lt"/>
              <a:ea typeface="Calibri" panose="020F0502020204030204" pitchFamily="34" charset="0"/>
              <a:cs typeface="Times New Roman" panose="02020603050405020304" pitchFamily="18" charset="0"/>
            </a:endParaRPr>
          </a:p>
          <a:p>
            <a:pPr marL="0" marR="0">
              <a:spcBef>
                <a:spcPts val="1200"/>
              </a:spcBef>
              <a:spcAft>
                <a:spcPts val="1200"/>
              </a:spcAft>
            </a:pPr>
            <a:r>
              <a:rPr lang="en-US" dirty="0">
                <a:solidFill>
                  <a:srgbClr val="333333"/>
                </a:solidFill>
                <a:effectLst/>
                <a:latin typeface="+mj-lt"/>
                <a:ea typeface="Times New Roman" panose="02020603050405020304" pitchFamily="18" charset="0"/>
                <a:cs typeface="Arial" panose="020B0604020202020204" pitchFamily="34" charset="0"/>
              </a:rPr>
              <a:t>Specifically, the Court noted that the paper was not intended as a public forum in which everyone could share views; rather, it was a limited forum for journalism students to write articles, subject to school editing, that met the requirements of their Journalism II class.</a:t>
            </a:r>
            <a:endParaRPr lang="en-US" dirty="0">
              <a:effectLst/>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2035024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a:spLocks noGrp="1"/>
          </p:cNvSpPr>
          <p:nvPr>
            <p:ph type="ctrTitle"/>
          </p:nvPr>
        </p:nvSpPr>
        <p:spPr>
          <a:xfrm>
            <a:off x="2386775" y="0"/>
            <a:ext cx="7189850" cy="381515"/>
          </a:xfrm>
          <a:prstGeom prst="rect">
            <a:avLst/>
          </a:prstGeom>
        </p:spPr>
        <p:txBody>
          <a:bodyPr vert="horz" wrap="square" lIns="0" tIns="12065" rIns="0" bIns="0" rtlCol="0">
            <a:spAutoFit/>
          </a:bodyPr>
          <a:lstStyle/>
          <a:p>
            <a:pPr marL="240029" algn="ctr">
              <a:lnSpc>
                <a:spcPct val="100000"/>
              </a:lnSpc>
              <a:spcBef>
                <a:spcPts val="95"/>
              </a:spcBef>
            </a:pPr>
            <a:r>
              <a:rPr sz="2400" dirty="0"/>
              <a:t>FREEDOM OF THE PRESS</a:t>
            </a:r>
          </a:p>
        </p:txBody>
      </p:sp>
      <p:sp>
        <p:nvSpPr>
          <p:cNvPr id="4" name="object 4"/>
          <p:cNvSpPr/>
          <p:nvPr/>
        </p:nvSpPr>
        <p:spPr>
          <a:xfrm>
            <a:off x="4876800" y="1219200"/>
            <a:ext cx="6934200" cy="4824984"/>
          </a:xfrm>
          <a:prstGeom prst="rect">
            <a:avLst/>
          </a:prstGeom>
          <a:blipFill>
            <a:blip r:embed="rId2" cstate="print"/>
            <a:stretch>
              <a:fillRect/>
            </a:stretch>
          </a:blipFill>
        </p:spPr>
        <p:txBody>
          <a:bodyPr wrap="square" lIns="0" tIns="0" rIns="0" bIns="0" rtlCol="0"/>
          <a:lstStyle/>
          <a:p>
            <a:endParaRPr/>
          </a:p>
        </p:txBody>
      </p:sp>
      <p:sp>
        <p:nvSpPr>
          <p:cNvPr id="5" name="TextBox 4">
            <a:extLst>
              <a:ext uri="{FF2B5EF4-FFF2-40B4-BE49-F238E27FC236}">
                <a16:creationId xmlns:a16="http://schemas.microsoft.com/office/drawing/2014/main" id="{A2F7BBF5-A7A4-4BEA-B589-6FF1B7BDE76C}"/>
              </a:ext>
            </a:extLst>
          </p:cNvPr>
          <p:cNvSpPr txBox="1"/>
          <p:nvPr/>
        </p:nvSpPr>
        <p:spPr>
          <a:xfrm>
            <a:off x="13283" y="457200"/>
            <a:ext cx="5181600" cy="3539430"/>
          </a:xfrm>
          <a:prstGeom prst="rect">
            <a:avLst/>
          </a:prstGeom>
          <a:noFill/>
        </p:spPr>
        <p:txBody>
          <a:bodyPr wrap="square" rtlCol="0">
            <a:spAutoFit/>
          </a:bodyPr>
          <a:lstStyle/>
          <a:p>
            <a:r>
              <a:rPr lang="en-US" sz="2800" b="1" dirty="0">
                <a:latin typeface="DejaVu Sans"/>
                <a:cs typeface="DejaVu Sans"/>
              </a:rPr>
              <a:t>Commercial speech on radio and television are regulated by the FCC. The broadcast  media has less freedom than does print media,  because airwaves are </a:t>
            </a:r>
            <a:r>
              <a:rPr lang="en-US" sz="2800" b="1" dirty="0">
                <a:solidFill>
                  <a:srgbClr val="FF0000"/>
                </a:solidFill>
                <a:latin typeface="DejaVu Sans"/>
                <a:cs typeface="DejaVu Sans"/>
              </a:rPr>
              <a:t>PUBLIC</a:t>
            </a:r>
            <a:endParaRPr lang="en-US" sz="2800" dirty="0">
              <a:solidFill>
                <a:srgbClr val="FF0000"/>
              </a:solidFill>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12700" y="425238"/>
            <a:ext cx="12204700" cy="6508962"/>
            <a:chOff x="-6095" y="761998"/>
            <a:chExt cx="12204700" cy="6102350"/>
          </a:xfrm>
        </p:grpSpPr>
        <p:sp>
          <p:nvSpPr>
            <p:cNvPr id="3" name="object 3"/>
            <p:cNvSpPr/>
            <p:nvPr/>
          </p:nvSpPr>
          <p:spPr>
            <a:xfrm>
              <a:off x="0" y="761998"/>
              <a:ext cx="12192000" cy="6095999"/>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0" y="3352799"/>
              <a:ext cx="12192000" cy="3505200"/>
            </a:xfrm>
            <a:custGeom>
              <a:avLst/>
              <a:gdLst/>
              <a:ahLst/>
              <a:cxnLst/>
              <a:rect l="l" t="t" r="r" b="b"/>
              <a:pathLst>
                <a:path w="12192000" h="3505200">
                  <a:moveTo>
                    <a:pt x="12192000" y="0"/>
                  </a:moveTo>
                  <a:lnTo>
                    <a:pt x="0" y="0"/>
                  </a:lnTo>
                  <a:lnTo>
                    <a:pt x="0" y="3505200"/>
                  </a:lnTo>
                  <a:lnTo>
                    <a:pt x="12192000" y="3505200"/>
                  </a:lnTo>
                  <a:lnTo>
                    <a:pt x="12192000" y="0"/>
                  </a:lnTo>
                  <a:close/>
                </a:path>
              </a:pathLst>
            </a:custGeom>
            <a:solidFill>
              <a:srgbClr val="000000">
                <a:alpha val="72940"/>
              </a:srgbClr>
            </a:solidFill>
          </p:spPr>
          <p:txBody>
            <a:bodyPr wrap="square" lIns="0" tIns="0" rIns="0" bIns="0" rtlCol="0"/>
            <a:lstStyle/>
            <a:p>
              <a:endParaRPr/>
            </a:p>
          </p:txBody>
        </p:sp>
        <p:sp>
          <p:nvSpPr>
            <p:cNvPr id="5" name="object 5"/>
            <p:cNvSpPr/>
            <p:nvPr/>
          </p:nvSpPr>
          <p:spPr>
            <a:xfrm>
              <a:off x="0" y="3352799"/>
              <a:ext cx="12192000" cy="3505200"/>
            </a:xfrm>
            <a:custGeom>
              <a:avLst/>
              <a:gdLst/>
              <a:ahLst/>
              <a:cxnLst/>
              <a:rect l="l" t="t" r="r" b="b"/>
              <a:pathLst>
                <a:path w="12192000" h="3505200">
                  <a:moveTo>
                    <a:pt x="0" y="3505200"/>
                  </a:moveTo>
                  <a:lnTo>
                    <a:pt x="12192000" y="3505200"/>
                  </a:lnTo>
                  <a:lnTo>
                    <a:pt x="12192000" y="0"/>
                  </a:lnTo>
                  <a:lnTo>
                    <a:pt x="0" y="0"/>
                  </a:lnTo>
                  <a:lnTo>
                    <a:pt x="0" y="3505200"/>
                  </a:lnTo>
                  <a:close/>
                </a:path>
              </a:pathLst>
            </a:custGeom>
            <a:ln w="12192">
              <a:solidFill>
                <a:srgbClr val="000000"/>
              </a:solidFill>
            </a:ln>
          </p:spPr>
          <p:txBody>
            <a:bodyPr wrap="square" lIns="0" tIns="0" rIns="0" bIns="0" rtlCol="0"/>
            <a:lstStyle/>
            <a:p>
              <a:endParaRPr/>
            </a:p>
          </p:txBody>
        </p:sp>
      </p:grpSp>
      <p:sp>
        <p:nvSpPr>
          <p:cNvPr id="6" name="object 6"/>
          <p:cNvSpPr txBox="1">
            <a:spLocks noGrp="1"/>
          </p:cNvSpPr>
          <p:nvPr>
            <p:ph type="title"/>
          </p:nvPr>
        </p:nvSpPr>
        <p:spPr>
          <a:xfrm>
            <a:off x="1752600" y="0"/>
            <a:ext cx="9296273" cy="443711"/>
          </a:xfrm>
          <a:prstGeom prst="rect">
            <a:avLst/>
          </a:prstGeom>
        </p:spPr>
        <p:txBody>
          <a:bodyPr vert="horz" wrap="square" lIns="0" tIns="12700" rIns="0" bIns="0" rtlCol="0">
            <a:spAutoFit/>
          </a:bodyPr>
          <a:lstStyle/>
          <a:p>
            <a:pPr marL="12700" algn="ctr">
              <a:lnSpc>
                <a:spcPct val="100000"/>
              </a:lnSpc>
              <a:spcBef>
                <a:spcPts val="100"/>
              </a:spcBef>
            </a:pPr>
            <a:r>
              <a:rPr sz="2800" dirty="0"/>
              <a:t>EXAMPLE OF </a:t>
            </a:r>
            <a:r>
              <a:rPr sz="2800" dirty="0">
                <a:solidFill>
                  <a:srgbClr val="FF0000"/>
                </a:solidFill>
              </a:rPr>
              <a:t>PRIOR RESTRAINT</a:t>
            </a:r>
          </a:p>
        </p:txBody>
      </p:sp>
      <p:sp>
        <p:nvSpPr>
          <p:cNvPr id="7" name="object 7"/>
          <p:cNvSpPr txBox="1"/>
          <p:nvPr/>
        </p:nvSpPr>
        <p:spPr>
          <a:xfrm>
            <a:off x="-6605" y="3276600"/>
            <a:ext cx="12130025" cy="3089948"/>
          </a:xfrm>
          <a:prstGeom prst="rect">
            <a:avLst/>
          </a:prstGeom>
        </p:spPr>
        <p:txBody>
          <a:bodyPr vert="horz" wrap="square" lIns="0" tIns="12065" rIns="0" bIns="0" rtlCol="0">
            <a:spAutoFit/>
          </a:bodyPr>
          <a:lstStyle/>
          <a:p>
            <a:pPr marL="12700" algn="just">
              <a:lnSpc>
                <a:spcPct val="100000"/>
              </a:lnSpc>
              <a:spcBef>
                <a:spcPts val="95"/>
              </a:spcBef>
            </a:pPr>
            <a:r>
              <a:rPr sz="2000" b="1" dirty="0">
                <a:solidFill>
                  <a:srgbClr val="FFFFFF"/>
                </a:solidFill>
                <a:latin typeface="DejaVu Sans"/>
                <a:cs typeface="DejaVu Sans"/>
              </a:rPr>
              <a:t>In the famous case of </a:t>
            </a:r>
            <a:r>
              <a:rPr sz="2000" b="1" i="1" dirty="0">
                <a:solidFill>
                  <a:srgbClr val="FFFFFF"/>
                </a:solidFill>
                <a:latin typeface="Nimbus Mono L"/>
                <a:cs typeface="Nimbus Mono L"/>
              </a:rPr>
              <a:t>New York Times v. United States </a:t>
            </a:r>
            <a:r>
              <a:rPr sz="2000" b="1" dirty="0">
                <a:solidFill>
                  <a:srgbClr val="FFFFFF"/>
                </a:solidFill>
                <a:latin typeface="DejaVu Sans"/>
                <a:cs typeface="DejaVu Sans"/>
              </a:rPr>
              <a:t>(1971), the U.S. government sought a court</a:t>
            </a:r>
            <a:r>
              <a:rPr lang="en-US" sz="2000" b="1" dirty="0">
                <a:solidFill>
                  <a:srgbClr val="FFFFFF"/>
                </a:solidFill>
                <a:latin typeface="DejaVu Sans"/>
                <a:cs typeface="DejaVu Sans"/>
              </a:rPr>
              <a:t> </a:t>
            </a:r>
            <a:r>
              <a:rPr sz="2000" b="1" dirty="0">
                <a:solidFill>
                  <a:srgbClr val="FFFFFF"/>
                </a:solidFill>
                <a:latin typeface="DejaVu Sans"/>
                <a:cs typeface="DejaVu Sans"/>
              </a:rPr>
              <a:t>order to keep the newspaper company, New York Times, from printing “The Pentagon Papers.” These  documents entailed U.S. secret missions and involvement in the Vietnam War, which were stolen and  leaked to the press.</a:t>
            </a:r>
            <a:endParaRPr sz="2000" dirty="0">
              <a:latin typeface="DejaVu Sans"/>
              <a:cs typeface="DejaVu Sans"/>
            </a:endParaRPr>
          </a:p>
          <a:p>
            <a:pPr>
              <a:lnSpc>
                <a:spcPct val="100000"/>
              </a:lnSpc>
              <a:spcBef>
                <a:spcPts val="20"/>
              </a:spcBef>
            </a:pPr>
            <a:endParaRPr sz="2000" dirty="0">
              <a:latin typeface="DejaVu Sans"/>
              <a:cs typeface="DejaVu Sans"/>
            </a:endParaRPr>
          </a:p>
          <a:p>
            <a:pPr marL="12700" marR="348615">
              <a:lnSpc>
                <a:spcPct val="100000"/>
              </a:lnSpc>
              <a:spcBef>
                <a:spcPts val="5"/>
              </a:spcBef>
            </a:pPr>
            <a:r>
              <a:rPr sz="2000" b="1" dirty="0">
                <a:solidFill>
                  <a:srgbClr val="FFFFFF"/>
                </a:solidFill>
                <a:latin typeface="DejaVu Sans"/>
                <a:cs typeface="DejaVu Sans"/>
              </a:rPr>
              <a:t>The Nixon Administration, battling the Watergate Scandal at the same time, tried to prevent (prior  restraint) the documents from being published.</a:t>
            </a:r>
            <a:endParaRPr sz="2000" dirty="0">
              <a:latin typeface="DejaVu Sans"/>
              <a:cs typeface="DejaVu Sans"/>
            </a:endParaRPr>
          </a:p>
          <a:p>
            <a:pPr>
              <a:lnSpc>
                <a:spcPct val="100000"/>
              </a:lnSpc>
              <a:spcBef>
                <a:spcPts val="20"/>
              </a:spcBef>
            </a:pPr>
            <a:endParaRPr sz="2000" dirty="0">
              <a:latin typeface="DejaVu Sans"/>
              <a:cs typeface="DejaVu Sans"/>
            </a:endParaRPr>
          </a:p>
          <a:p>
            <a:pPr marL="12700" marR="125730">
              <a:lnSpc>
                <a:spcPct val="100000"/>
              </a:lnSpc>
            </a:pPr>
            <a:r>
              <a:rPr sz="2000" b="1" dirty="0">
                <a:solidFill>
                  <a:srgbClr val="FFFFFF"/>
                </a:solidFill>
                <a:latin typeface="DejaVu Sans"/>
                <a:cs typeface="DejaVu Sans"/>
              </a:rPr>
              <a:t>The Burger Court found that the government couldn’t show the papers endangered national security  enough to justify </a:t>
            </a:r>
            <a:r>
              <a:rPr sz="2000" b="1" dirty="0">
                <a:solidFill>
                  <a:srgbClr val="FF0000"/>
                </a:solidFill>
                <a:latin typeface="DejaVu Sans"/>
                <a:cs typeface="DejaVu Sans"/>
              </a:rPr>
              <a:t>prior restraint</a:t>
            </a:r>
            <a:r>
              <a:rPr sz="2000" b="1" dirty="0">
                <a:solidFill>
                  <a:srgbClr val="FFFFFF"/>
                </a:solidFill>
                <a:latin typeface="DejaVu Sans"/>
                <a:cs typeface="DejaVu Sans"/>
              </a:rPr>
              <a:t>.</a:t>
            </a:r>
            <a:endParaRPr sz="2000" dirty="0">
              <a:latin typeface="DejaVu Sans"/>
              <a:cs typeface="DejaVu Sans"/>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927" y="14861"/>
            <a:ext cx="3041073" cy="690574"/>
          </a:xfrm>
          <a:prstGeom prst="rect">
            <a:avLst/>
          </a:prstGeom>
        </p:spPr>
        <p:txBody>
          <a:bodyPr vert="horz" wrap="square" lIns="0" tIns="13335" rIns="0" bIns="0" rtlCol="0">
            <a:spAutoFit/>
          </a:bodyPr>
          <a:lstStyle/>
          <a:p>
            <a:pPr marL="12700" algn="l">
              <a:lnSpc>
                <a:spcPct val="100000"/>
              </a:lnSpc>
              <a:spcBef>
                <a:spcPts val="105"/>
              </a:spcBef>
            </a:pPr>
            <a:r>
              <a:rPr sz="2400" i="1" dirty="0">
                <a:solidFill>
                  <a:srgbClr val="008000"/>
                </a:solidFill>
                <a:latin typeface="Nimbus Mono L"/>
                <a:cs typeface="Nimbus Mono L"/>
              </a:rPr>
              <a:t>New York Times v. U.S. </a:t>
            </a:r>
            <a:r>
              <a:rPr sz="2000" dirty="0">
                <a:solidFill>
                  <a:srgbClr val="008000"/>
                </a:solidFill>
              </a:rPr>
              <a:t>(1971)</a:t>
            </a:r>
            <a:r>
              <a:rPr lang="en-US" sz="2000" dirty="0">
                <a:solidFill>
                  <a:srgbClr val="008000"/>
                </a:solidFill>
              </a:rPr>
              <a:t>, pg. 286</a:t>
            </a:r>
            <a:endParaRPr sz="2000" dirty="0">
              <a:latin typeface="Nimbus Mono L"/>
              <a:cs typeface="Nimbus Mono L"/>
            </a:endParaRPr>
          </a:p>
        </p:txBody>
      </p:sp>
      <p:sp>
        <p:nvSpPr>
          <p:cNvPr id="3" name="object 3"/>
          <p:cNvSpPr txBox="1"/>
          <p:nvPr/>
        </p:nvSpPr>
        <p:spPr>
          <a:xfrm>
            <a:off x="3606800" y="381000"/>
            <a:ext cx="8558002" cy="7007688"/>
          </a:xfrm>
          <a:prstGeom prst="rect">
            <a:avLst/>
          </a:prstGeom>
        </p:spPr>
        <p:txBody>
          <a:bodyPr vert="horz" wrap="square" lIns="0" tIns="13335" rIns="0" bIns="0" rtlCol="0">
            <a:spAutoFit/>
          </a:bodyPr>
          <a:lstStyle/>
          <a:p>
            <a:pPr marL="12700" marR="5080">
              <a:lnSpc>
                <a:spcPct val="100000"/>
              </a:lnSpc>
              <a:spcBef>
                <a:spcPts val="105"/>
              </a:spcBef>
            </a:pPr>
            <a:r>
              <a:rPr b="1" dirty="0">
                <a:solidFill>
                  <a:srgbClr val="FF0000"/>
                </a:solidFill>
                <a:latin typeface="DejaVu Sans"/>
                <a:cs typeface="DejaVu Sans"/>
              </a:rPr>
              <a:t>Issue</a:t>
            </a:r>
            <a:r>
              <a:rPr b="1" dirty="0">
                <a:latin typeface="DejaVu Sans"/>
                <a:cs typeface="DejaVu Sans"/>
              </a:rPr>
              <a:t>: Did the government’s efforts to prevent two newspapers from publishing  classified information given to them by a government leaker violate the First  Amendment protection of freedom of the press?</a:t>
            </a:r>
            <a:endParaRPr dirty="0">
              <a:latin typeface="DejaVu Sans"/>
              <a:cs typeface="DejaVu Sans"/>
            </a:endParaRPr>
          </a:p>
          <a:p>
            <a:pPr>
              <a:lnSpc>
                <a:spcPct val="100000"/>
              </a:lnSpc>
              <a:spcBef>
                <a:spcPts val="35"/>
              </a:spcBef>
            </a:pPr>
            <a:endParaRPr dirty="0">
              <a:latin typeface="DejaVu Sans"/>
              <a:cs typeface="DejaVu Sans"/>
            </a:endParaRPr>
          </a:p>
          <a:p>
            <a:pPr marL="12700" marR="7620">
              <a:lnSpc>
                <a:spcPct val="99900"/>
              </a:lnSpc>
            </a:pPr>
            <a:r>
              <a:rPr b="1" dirty="0">
                <a:solidFill>
                  <a:srgbClr val="FF0000"/>
                </a:solidFill>
                <a:latin typeface="DejaVu Sans"/>
                <a:cs typeface="DejaVu Sans"/>
              </a:rPr>
              <a:t>Majority</a:t>
            </a:r>
            <a:r>
              <a:rPr b="1" dirty="0">
                <a:latin typeface="DejaVu Sans"/>
                <a:cs typeface="DejaVu Sans"/>
              </a:rPr>
              <a:t>: The Supreme Court ruled, 6</a:t>
            </a:r>
            <a:r>
              <a:rPr lang="en-US" b="1" dirty="0">
                <a:latin typeface="DejaVu Sans"/>
                <a:cs typeface="DejaVu Sans"/>
              </a:rPr>
              <a:t>-</a:t>
            </a:r>
            <a:r>
              <a:rPr b="1" dirty="0">
                <a:latin typeface="DejaVu Sans"/>
                <a:cs typeface="DejaVu Sans"/>
              </a:rPr>
              <a:t>3, for the newspapers. The Court issued  a short majority opinion not publicly attributed to any particular justice—called  a </a:t>
            </a:r>
            <a:r>
              <a:rPr b="1" i="1" dirty="0">
                <a:latin typeface="Nimbus Mono L"/>
                <a:cs typeface="Nimbus Mono L"/>
              </a:rPr>
              <a:t>per curiam </a:t>
            </a:r>
            <a:r>
              <a:rPr b="1" dirty="0">
                <a:latin typeface="DejaVu Sans"/>
                <a:cs typeface="DejaVu Sans"/>
              </a:rPr>
              <a:t>(or “by the Court”) opinion—and each of the six justices in the  majority (Justices Black, Douglas, Stewart, White, Brennan, and Marshall)  wrote a separate concurring opinion. Chief Justice Burger and Justices Harlan  and Blackmun each filed a dissenting opinion. It is one of the few modern cases  in which each of the nine Justices wrote an opinion.</a:t>
            </a:r>
            <a:endParaRPr lang="en-US" b="1" dirty="0">
              <a:latin typeface="DejaVu Sans"/>
              <a:cs typeface="DejaVu Sans"/>
            </a:endParaRPr>
          </a:p>
          <a:p>
            <a:pPr marL="12700" marR="7620">
              <a:lnSpc>
                <a:spcPct val="99900"/>
              </a:lnSpc>
            </a:pPr>
            <a:endParaRPr lang="en-US" b="1" dirty="0">
              <a:latin typeface="DejaVu Sans"/>
              <a:cs typeface="DejaVu Sans"/>
            </a:endParaRPr>
          </a:p>
          <a:p>
            <a:pPr marL="12700">
              <a:lnSpc>
                <a:spcPct val="100000"/>
              </a:lnSpc>
            </a:pPr>
            <a:r>
              <a:rPr lang="en-US" b="1" i="1" dirty="0">
                <a:latin typeface="Nimbus Mono L"/>
                <a:cs typeface="Nimbus Mono L"/>
              </a:rPr>
              <a:t>Per </a:t>
            </a:r>
            <a:r>
              <a:rPr lang="en-US" b="1" i="1" dirty="0" err="1">
                <a:latin typeface="Nimbus Mono L"/>
                <a:cs typeface="Nimbus Mono L"/>
              </a:rPr>
              <a:t>Curiam</a:t>
            </a:r>
            <a:endParaRPr lang="en-US" dirty="0">
              <a:latin typeface="Nimbus Mono L"/>
              <a:cs typeface="Nimbus Mono L"/>
            </a:endParaRPr>
          </a:p>
          <a:p>
            <a:pPr marL="12700" marR="57785">
              <a:lnSpc>
                <a:spcPct val="100000"/>
              </a:lnSpc>
            </a:pPr>
            <a:r>
              <a:rPr lang="en-US" b="1" dirty="0">
                <a:latin typeface="DejaVu Sans"/>
                <a:cs typeface="DejaVu Sans"/>
              </a:rPr>
              <a:t>The Court reaffirmed its longstanding rule that “[a]</a:t>
            </a:r>
            <a:r>
              <a:rPr lang="en-US" b="1" dirty="0" err="1">
                <a:latin typeface="DejaVu Sans"/>
                <a:cs typeface="DejaVu Sans"/>
              </a:rPr>
              <a:t>ny</a:t>
            </a:r>
            <a:r>
              <a:rPr lang="en-US" b="1" dirty="0">
                <a:latin typeface="DejaVu Sans"/>
                <a:cs typeface="DejaVu Sans"/>
              </a:rPr>
              <a:t> system of </a:t>
            </a:r>
            <a:r>
              <a:rPr lang="en-US" b="1" dirty="0">
                <a:solidFill>
                  <a:srgbClr val="FF0000"/>
                </a:solidFill>
                <a:latin typeface="DejaVu Sans"/>
                <a:cs typeface="DejaVu Sans"/>
              </a:rPr>
              <a:t>prior restraint</a:t>
            </a:r>
            <a:r>
              <a:rPr lang="en-US" b="1" dirty="0">
                <a:latin typeface="DejaVu Sans"/>
                <a:cs typeface="DejaVu Sans"/>
              </a:rPr>
              <a:t>s  of expression comes to this Court bearing a heavy presumption against its constitutional validity.” “The Government thus carries a heavy burden of showing justification for the imposition of such a restraint.” The </a:t>
            </a:r>
            <a:r>
              <a:rPr lang="en-US" b="1" i="1" dirty="0">
                <a:latin typeface="Nimbus Mono L"/>
                <a:cs typeface="Nimbus Mono L"/>
              </a:rPr>
              <a:t>per </a:t>
            </a:r>
            <a:r>
              <a:rPr lang="en-US" b="1" i="1" dirty="0" err="1">
                <a:latin typeface="Nimbus Mono L"/>
                <a:cs typeface="Nimbus Mono L"/>
              </a:rPr>
              <a:t>curiam</a:t>
            </a:r>
            <a:r>
              <a:rPr lang="en-US" b="1" i="1" dirty="0">
                <a:latin typeface="Nimbus Mono L"/>
                <a:cs typeface="Nimbus Mono L"/>
              </a:rPr>
              <a:t> </a:t>
            </a:r>
            <a:r>
              <a:rPr lang="en-US" b="1" dirty="0">
                <a:latin typeface="DejaVu Sans"/>
                <a:cs typeface="DejaVu Sans"/>
              </a:rPr>
              <a:t>opinion concluded, without analysis, that “the Government had not met that  burden” in these cases.</a:t>
            </a:r>
            <a:endParaRPr lang="en-US" dirty="0">
              <a:latin typeface="DejaVu Sans"/>
              <a:cs typeface="DejaVu Sans"/>
            </a:endParaRPr>
          </a:p>
          <a:p>
            <a:pPr marL="12700" marR="7620">
              <a:lnSpc>
                <a:spcPct val="99900"/>
              </a:lnSpc>
            </a:pPr>
            <a:endParaRPr dirty="0">
              <a:latin typeface="DejaVu Sans"/>
              <a:cs typeface="DejaVu Sans"/>
            </a:endParaRPr>
          </a:p>
          <a:p>
            <a:pPr>
              <a:lnSpc>
                <a:spcPct val="100000"/>
              </a:lnSpc>
              <a:spcBef>
                <a:spcPts val="15"/>
              </a:spcBef>
            </a:pPr>
            <a:endParaRPr sz="2000" dirty="0">
              <a:latin typeface="DejaVu Sans"/>
              <a:cs typeface="DejaVu Sans"/>
            </a:endParaRPr>
          </a:p>
        </p:txBody>
      </p:sp>
      <p:sp>
        <p:nvSpPr>
          <p:cNvPr id="4" name="object 4"/>
          <p:cNvSpPr/>
          <p:nvPr/>
        </p:nvSpPr>
        <p:spPr>
          <a:xfrm>
            <a:off x="27198" y="1045027"/>
            <a:ext cx="3436620" cy="3081528"/>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52598" y="4272209"/>
            <a:ext cx="3482340" cy="2562700"/>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2192000" cy="6858000"/>
          </a:xfrm>
          <a:custGeom>
            <a:avLst/>
            <a:gdLst/>
            <a:ahLst/>
            <a:cxnLst/>
            <a:rect l="l" t="t" r="r" b="b"/>
            <a:pathLst>
              <a:path w="12192000" h="6858000">
                <a:moveTo>
                  <a:pt x="12192000" y="0"/>
                </a:moveTo>
                <a:lnTo>
                  <a:pt x="0" y="0"/>
                </a:lnTo>
                <a:lnTo>
                  <a:pt x="0" y="6858000"/>
                </a:lnTo>
                <a:lnTo>
                  <a:pt x="12192000" y="6858000"/>
                </a:lnTo>
                <a:lnTo>
                  <a:pt x="12192000" y="0"/>
                </a:lnTo>
                <a:close/>
              </a:path>
            </a:pathLst>
          </a:custGeom>
          <a:solidFill>
            <a:srgbClr val="CCFFCC"/>
          </a:solidFill>
        </p:spPr>
        <p:txBody>
          <a:bodyPr wrap="square" lIns="0" tIns="0" rIns="0" bIns="0" rtlCol="0"/>
          <a:lstStyle/>
          <a:p>
            <a:endParaRPr/>
          </a:p>
        </p:txBody>
      </p:sp>
      <p:sp>
        <p:nvSpPr>
          <p:cNvPr id="3" name="object 3"/>
          <p:cNvSpPr txBox="1">
            <a:spLocks noGrp="1"/>
          </p:cNvSpPr>
          <p:nvPr>
            <p:ph type="title"/>
          </p:nvPr>
        </p:nvSpPr>
        <p:spPr>
          <a:xfrm>
            <a:off x="2895600" y="-5101"/>
            <a:ext cx="6759703" cy="566822"/>
          </a:xfrm>
          <a:prstGeom prst="rect">
            <a:avLst/>
          </a:prstGeom>
        </p:spPr>
        <p:txBody>
          <a:bodyPr vert="horz" wrap="square" lIns="0" tIns="12700" rIns="0" bIns="0" rtlCol="0">
            <a:spAutoFit/>
          </a:bodyPr>
          <a:lstStyle/>
          <a:p>
            <a:pPr marL="12700">
              <a:lnSpc>
                <a:spcPct val="100000"/>
              </a:lnSpc>
              <a:spcBef>
                <a:spcPts val="100"/>
              </a:spcBef>
            </a:pPr>
            <a:r>
              <a:rPr dirty="0"/>
              <a:t>FREEDOM OF ASSEMBLY</a:t>
            </a:r>
          </a:p>
        </p:txBody>
      </p:sp>
      <p:sp>
        <p:nvSpPr>
          <p:cNvPr id="4" name="object 4"/>
          <p:cNvSpPr txBox="1"/>
          <p:nvPr/>
        </p:nvSpPr>
        <p:spPr>
          <a:xfrm>
            <a:off x="152400" y="609600"/>
            <a:ext cx="11583035" cy="6471515"/>
          </a:xfrm>
          <a:prstGeom prst="rect">
            <a:avLst/>
          </a:prstGeom>
        </p:spPr>
        <p:txBody>
          <a:bodyPr vert="horz" wrap="square" lIns="0" tIns="88900" rIns="0" bIns="0" rtlCol="0">
            <a:spAutoFit/>
          </a:bodyPr>
          <a:lstStyle/>
          <a:p>
            <a:pPr marL="12700">
              <a:lnSpc>
                <a:spcPct val="100000"/>
              </a:lnSpc>
              <a:spcBef>
                <a:spcPts val="700"/>
              </a:spcBef>
            </a:pPr>
            <a:r>
              <a:rPr sz="2400" b="1" dirty="0">
                <a:latin typeface="DejaVu Sans"/>
                <a:cs typeface="DejaVu Sans"/>
              </a:rPr>
              <a:t>PUBLIC FORUMS AND TIME, PLACE, AND MANNER REGULATIONS</a:t>
            </a:r>
            <a:endParaRPr sz="2400" dirty="0">
              <a:latin typeface="DejaVu Sans"/>
              <a:cs typeface="DejaVu Sans"/>
            </a:endParaRPr>
          </a:p>
          <a:p>
            <a:pPr marL="355600" indent="-342900">
              <a:lnSpc>
                <a:spcPct val="100000"/>
              </a:lnSpc>
              <a:spcBef>
                <a:spcPts val="505"/>
              </a:spcBef>
              <a:buFont typeface="DejaVu Sans"/>
              <a:buChar char="•"/>
              <a:tabLst>
                <a:tab pos="354965" algn="l"/>
                <a:tab pos="355600" algn="l"/>
              </a:tabLst>
            </a:pPr>
            <a:r>
              <a:rPr sz="2000" b="1" dirty="0">
                <a:latin typeface="DejaVu Sans"/>
                <a:cs typeface="DejaVu Sans"/>
              </a:rPr>
              <a:t>Governments may not specify what can or cannot be said, but they can make reasonable </a:t>
            </a:r>
            <a:r>
              <a:rPr sz="2000" b="1" dirty="0">
                <a:solidFill>
                  <a:srgbClr val="FF0000"/>
                </a:solidFill>
                <a:latin typeface="DejaVu Sans"/>
                <a:cs typeface="DejaVu Sans"/>
              </a:rPr>
              <a:t>time, place, and</a:t>
            </a:r>
            <a:r>
              <a:rPr lang="en-US" sz="2000" b="1" dirty="0">
                <a:solidFill>
                  <a:srgbClr val="FF0000"/>
                </a:solidFill>
                <a:latin typeface="DejaVu Sans"/>
                <a:cs typeface="DejaVu Sans"/>
              </a:rPr>
              <a:t> </a:t>
            </a:r>
            <a:r>
              <a:rPr sz="2000" b="1" dirty="0">
                <a:solidFill>
                  <a:srgbClr val="FF0000"/>
                </a:solidFill>
                <a:latin typeface="DejaVu Sans"/>
                <a:cs typeface="DejaVu Sans"/>
              </a:rPr>
              <a:t>manner </a:t>
            </a:r>
            <a:r>
              <a:rPr sz="2000" b="1" dirty="0">
                <a:latin typeface="DejaVu Sans"/>
                <a:cs typeface="DejaVu Sans"/>
              </a:rPr>
              <a:t>regulations for the holdings of assemblies, protests, or gatherings</a:t>
            </a:r>
            <a:endParaRPr sz="2000" dirty="0">
              <a:latin typeface="DejaVu Sans"/>
              <a:cs typeface="DejaVu Sans"/>
            </a:endParaRPr>
          </a:p>
          <a:p>
            <a:pPr marL="355600" indent="-342900">
              <a:lnSpc>
                <a:spcPct val="100000"/>
              </a:lnSpc>
              <a:spcBef>
                <a:spcPts val="1775"/>
              </a:spcBef>
              <a:buFont typeface="DejaVu Sans"/>
              <a:buChar char="•"/>
              <a:tabLst>
                <a:tab pos="354965" algn="l"/>
                <a:tab pos="355600" algn="l"/>
              </a:tabLst>
            </a:pPr>
            <a:r>
              <a:rPr sz="2000" b="1" dirty="0">
                <a:latin typeface="DejaVu Sans"/>
                <a:cs typeface="DejaVu Sans"/>
              </a:rPr>
              <a:t>Police must have right to order groups to disperse (public order)</a:t>
            </a:r>
            <a:endParaRPr sz="2000" dirty="0">
              <a:latin typeface="DejaVu Sans"/>
              <a:cs typeface="DejaVu Sans"/>
            </a:endParaRPr>
          </a:p>
          <a:p>
            <a:pPr>
              <a:lnSpc>
                <a:spcPct val="100000"/>
              </a:lnSpc>
              <a:spcBef>
                <a:spcPts val="30"/>
              </a:spcBef>
              <a:buFont typeface="DejaVu Sans"/>
              <a:buChar char="•"/>
            </a:pPr>
            <a:endParaRPr sz="1550" dirty="0">
              <a:latin typeface="DejaVu Sans"/>
              <a:cs typeface="DejaVu Sans"/>
            </a:endParaRPr>
          </a:p>
          <a:p>
            <a:pPr marL="355600" marR="10160" indent="-342900">
              <a:lnSpc>
                <a:spcPct val="99200"/>
              </a:lnSpc>
              <a:buFont typeface="DejaVu Sans"/>
              <a:buChar char="•"/>
              <a:tabLst>
                <a:tab pos="354965" algn="l"/>
                <a:tab pos="355600" algn="l"/>
              </a:tabLst>
            </a:pPr>
            <a:r>
              <a:rPr sz="2000" b="1" dirty="0">
                <a:latin typeface="DejaVu Sans"/>
                <a:cs typeface="DejaVu Sans"/>
              </a:rPr>
              <a:t>Problem of “heckler’s veto”: if govt. restricted assembly every time an opposing group claimed that there  might be “violence or disorder” there would be very few assemblies. Courts are therefore reluctant to impose </a:t>
            </a:r>
            <a:r>
              <a:rPr sz="2000" b="1" dirty="0">
                <a:solidFill>
                  <a:srgbClr val="FF0000"/>
                </a:solidFill>
                <a:latin typeface="DejaVu Sans"/>
                <a:cs typeface="DejaVu Sans"/>
              </a:rPr>
              <a:t>prior restraint</a:t>
            </a:r>
            <a:r>
              <a:rPr lang="en-US" sz="2000" b="1" dirty="0">
                <a:latin typeface="DejaVu Sans"/>
                <a:cs typeface="DejaVu Sans"/>
              </a:rPr>
              <a:t> (censorship)</a:t>
            </a:r>
            <a:r>
              <a:rPr sz="2000" b="1" dirty="0">
                <a:latin typeface="DejaVu Sans"/>
                <a:cs typeface="DejaVu Sans"/>
              </a:rPr>
              <a:t>.</a:t>
            </a:r>
            <a:endParaRPr sz="2000" dirty="0">
              <a:latin typeface="DejaVu Sans"/>
              <a:cs typeface="DejaVu Sans"/>
            </a:endParaRPr>
          </a:p>
          <a:p>
            <a:pPr marL="355600" indent="-342900">
              <a:lnSpc>
                <a:spcPct val="100000"/>
              </a:lnSpc>
              <a:spcBef>
                <a:spcPts val="1775"/>
              </a:spcBef>
              <a:buFont typeface="DejaVu Sans"/>
              <a:buChar char="•"/>
              <a:tabLst>
                <a:tab pos="354965" algn="l"/>
                <a:tab pos="355600" algn="l"/>
              </a:tabLst>
            </a:pPr>
            <a:r>
              <a:rPr sz="2000" b="1" dirty="0">
                <a:latin typeface="DejaVu Sans"/>
                <a:cs typeface="DejaVu Sans"/>
              </a:rPr>
              <a:t>The extent to which governments may limit access depends on the kind of forums involved:</a:t>
            </a:r>
            <a:endParaRPr sz="2000" dirty="0">
              <a:latin typeface="DejaVu Sans"/>
              <a:cs typeface="DejaVu Sans"/>
            </a:endParaRPr>
          </a:p>
          <a:p>
            <a:pPr marL="756285" lvl="1" indent="-287020">
              <a:lnSpc>
                <a:spcPct val="100000"/>
              </a:lnSpc>
              <a:spcBef>
                <a:spcPts val="445"/>
              </a:spcBef>
              <a:buFont typeface="DejaVu Sans"/>
              <a:buChar char="–"/>
              <a:tabLst>
                <a:tab pos="756285" algn="l"/>
                <a:tab pos="756920" algn="l"/>
              </a:tabLst>
            </a:pPr>
            <a:r>
              <a:rPr sz="1800" b="1" dirty="0">
                <a:latin typeface="DejaVu Sans"/>
                <a:cs typeface="DejaVu Sans"/>
              </a:rPr>
              <a:t>Public forums (historically associated with free exercise such as  streets, parks)</a:t>
            </a:r>
            <a:endParaRPr sz="1800" dirty="0">
              <a:latin typeface="DejaVu Sans"/>
              <a:cs typeface="DejaVu Sans"/>
            </a:endParaRPr>
          </a:p>
          <a:p>
            <a:pPr marL="756285" lvl="1" indent="-287020">
              <a:lnSpc>
                <a:spcPct val="100000"/>
              </a:lnSpc>
              <a:spcBef>
                <a:spcPts val="430"/>
              </a:spcBef>
              <a:buFont typeface="DejaVu Sans"/>
              <a:buChar char="–"/>
              <a:tabLst>
                <a:tab pos="756285" algn="l"/>
                <a:tab pos="756920" algn="l"/>
              </a:tabLst>
            </a:pPr>
            <a:r>
              <a:rPr sz="1800" b="1" dirty="0">
                <a:latin typeface="DejaVu Sans"/>
                <a:cs typeface="DejaVu Sans"/>
              </a:rPr>
              <a:t>Limited public forums (public property such as  city hall or schools after-hours)</a:t>
            </a:r>
            <a:endParaRPr sz="1800" dirty="0">
              <a:latin typeface="DejaVu Sans"/>
              <a:cs typeface="DejaVu Sans"/>
            </a:endParaRPr>
          </a:p>
          <a:p>
            <a:pPr marL="756285" marR="5080" lvl="1" indent="-287020">
              <a:lnSpc>
                <a:spcPct val="100000"/>
              </a:lnSpc>
              <a:spcBef>
                <a:spcPts val="430"/>
              </a:spcBef>
              <a:buFont typeface="DejaVu Sans"/>
              <a:buChar char="–"/>
              <a:tabLst>
                <a:tab pos="756285" algn="l"/>
                <a:tab pos="756920" algn="l"/>
              </a:tabLst>
            </a:pPr>
            <a:r>
              <a:rPr sz="1800" b="1" dirty="0">
                <a:latin typeface="DejaVu Sans"/>
                <a:cs typeface="DejaVu Sans"/>
              </a:rPr>
              <a:t>Nonpublic forums (libraries, courthouses, government offices) - can not interfere with normal activities in order to  stage a public protest</a:t>
            </a:r>
            <a:endParaRPr sz="1800" dirty="0">
              <a:latin typeface="DejaVu Sans"/>
              <a:cs typeface="DejaVu Sans"/>
            </a:endParaRPr>
          </a:p>
          <a:p>
            <a:pPr lvl="1">
              <a:lnSpc>
                <a:spcPct val="100000"/>
              </a:lnSpc>
              <a:spcBef>
                <a:spcPts val="25"/>
              </a:spcBef>
              <a:buFont typeface="DejaVu Sans"/>
              <a:buChar char="–"/>
            </a:pPr>
            <a:endParaRPr sz="1500" dirty="0">
              <a:latin typeface="DejaVu Sans"/>
              <a:cs typeface="DejaVu Sans"/>
            </a:endParaRPr>
          </a:p>
          <a:p>
            <a:pPr marL="355600" indent="-342900">
              <a:lnSpc>
                <a:spcPct val="100000"/>
              </a:lnSpc>
              <a:buFont typeface="DejaVu Sans"/>
              <a:buChar char="•"/>
              <a:tabLst>
                <a:tab pos="354965" algn="l"/>
                <a:tab pos="355600" algn="l"/>
              </a:tabLst>
            </a:pPr>
            <a:r>
              <a:rPr sz="2000" b="1" dirty="0">
                <a:latin typeface="DejaVu Sans"/>
                <a:cs typeface="DejaVu Sans"/>
              </a:rPr>
              <a:t>Civil disobedience is not a protected right</a:t>
            </a:r>
            <a:endParaRPr sz="2000" dirty="0">
              <a:latin typeface="DejaVu Sans"/>
              <a:cs typeface="DejaVu Sans"/>
            </a:endParaRPr>
          </a:p>
          <a:p>
            <a:pPr marR="314960" algn="r">
              <a:lnSpc>
                <a:spcPct val="100000"/>
              </a:lnSpc>
              <a:spcBef>
                <a:spcPts val="1260"/>
              </a:spcBef>
            </a:pPr>
            <a:r>
              <a:rPr sz="1400" dirty="0">
                <a:latin typeface="Nimbus Sans L"/>
                <a:cs typeface="Nimbus Sans L"/>
              </a:rPr>
              <a:t>25</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182879"/>
            <a:ext cx="12192000" cy="640080"/>
          </a:xfrm>
          <a:custGeom>
            <a:avLst/>
            <a:gdLst/>
            <a:ahLst/>
            <a:cxnLst/>
            <a:rect l="l" t="t" r="r" b="b"/>
            <a:pathLst>
              <a:path w="12192000" h="640080">
                <a:moveTo>
                  <a:pt x="12192000" y="0"/>
                </a:moveTo>
                <a:lnTo>
                  <a:pt x="0" y="0"/>
                </a:lnTo>
                <a:lnTo>
                  <a:pt x="0" y="640080"/>
                </a:lnTo>
                <a:lnTo>
                  <a:pt x="12192000" y="640080"/>
                </a:lnTo>
                <a:lnTo>
                  <a:pt x="12192000" y="0"/>
                </a:lnTo>
                <a:close/>
              </a:path>
            </a:pathLst>
          </a:custGeom>
          <a:solidFill>
            <a:srgbClr val="FF0000"/>
          </a:solidFill>
        </p:spPr>
        <p:txBody>
          <a:bodyPr wrap="square" lIns="0" tIns="0" rIns="0" bIns="0" rtlCol="0"/>
          <a:lstStyle/>
          <a:p>
            <a:endParaRPr/>
          </a:p>
        </p:txBody>
      </p:sp>
      <p:sp>
        <p:nvSpPr>
          <p:cNvPr id="3" name="object 3"/>
          <p:cNvSpPr txBox="1">
            <a:spLocks noGrp="1"/>
          </p:cNvSpPr>
          <p:nvPr>
            <p:ph type="title"/>
          </p:nvPr>
        </p:nvSpPr>
        <p:spPr>
          <a:xfrm>
            <a:off x="1066800" y="212597"/>
            <a:ext cx="8146160" cy="574040"/>
          </a:xfrm>
          <a:prstGeom prst="rect">
            <a:avLst/>
          </a:prstGeom>
        </p:spPr>
        <p:txBody>
          <a:bodyPr vert="horz" wrap="square" lIns="0" tIns="12700" rIns="0" bIns="0" rtlCol="0">
            <a:spAutoFit/>
          </a:bodyPr>
          <a:lstStyle/>
          <a:p>
            <a:pPr marL="13335">
              <a:lnSpc>
                <a:spcPct val="100000"/>
              </a:lnSpc>
              <a:spcBef>
                <a:spcPts val="100"/>
              </a:spcBef>
            </a:pPr>
            <a:r>
              <a:rPr dirty="0"/>
              <a:t>ESSENTIAL QUESTION</a:t>
            </a:r>
          </a:p>
        </p:txBody>
      </p:sp>
      <p:sp>
        <p:nvSpPr>
          <p:cNvPr id="4" name="object 4"/>
          <p:cNvSpPr txBox="1"/>
          <p:nvPr/>
        </p:nvSpPr>
        <p:spPr>
          <a:xfrm>
            <a:off x="0" y="882463"/>
            <a:ext cx="12039600" cy="963725"/>
          </a:xfrm>
          <a:prstGeom prst="rect">
            <a:avLst/>
          </a:prstGeom>
        </p:spPr>
        <p:txBody>
          <a:bodyPr vert="horz" wrap="square" lIns="0" tIns="75565" rIns="0" bIns="0" rtlCol="0">
            <a:spAutoFit/>
          </a:bodyPr>
          <a:lstStyle/>
          <a:p>
            <a:pPr algn="ctr">
              <a:lnSpc>
                <a:spcPct val="100000"/>
              </a:lnSpc>
              <a:spcBef>
                <a:spcPts val="595"/>
              </a:spcBef>
              <a:tabLst>
                <a:tab pos="4377055" algn="l"/>
              </a:tabLst>
            </a:pPr>
            <a:r>
              <a:rPr sz="2400" b="1" dirty="0">
                <a:latin typeface="DejaVu Sans"/>
                <a:cs typeface="DejaVu Sans"/>
              </a:rPr>
              <a:t>What is </a:t>
            </a:r>
            <a:r>
              <a:rPr sz="2400" b="1" dirty="0">
                <a:solidFill>
                  <a:srgbClr val="FF0000"/>
                </a:solidFill>
                <a:latin typeface="DejaVu Sans"/>
                <a:cs typeface="DejaVu Sans"/>
              </a:rPr>
              <a:t>prior restraint</a:t>
            </a:r>
            <a:r>
              <a:rPr sz="2400" b="1" dirty="0">
                <a:latin typeface="DejaVu Sans"/>
                <a:cs typeface="DejaVu Sans"/>
              </a:rPr>
              <a:t>?	What was the majority opinion of</a:t>
            </a:r>
            <a:endParaRPr sz="2400" dirty="0">
              <a:latin typeface="DejaVu Sans"/>
              <a:cs typeface="DejaVu Sans"/>
            </a:endParaRPr>
          </a:p>
          <a:p>
            <a:pPr marR="4445" algn="ctr">
              <a:lnSpc>
                <a:spcPct val="100000"/>
              </a:lnSpc>
              <a:spcBef>
                <a:spcPts val="525"/>
              </a:spcBef>
            </a:pPr>
            <a:r>
              <a:rPr sz="2800" b="1" i="1" u="heavy" dirty="0">
                <a:solidFill>
                  <a:srgbClr val="009999"/>
                </a:solidFill>
                <a:uFill>
                  <a:solidFill>
                    <a:srgbClr val="009999"/>
                  </a:solidFill>
                </a:uFill>
                <a:latin typeface="Century Schoolbook L"/>
                <a:cs typeface="Century Schoolbook L"/>
                <a:hlinkClick r:id="rId2"/>
              </a:rPr>
              <a:t>New York Times v. United States</a:t>
            </a:r>
            <a:r>
              <a:rPr sz="2400" b="1" dirty="0">
                <a:latin typeface="DejaVu Sans"/>
                <a:cs typeface="DejaVu Sans"/>
              </a:rPr>
              <a:t>?</a:t>
            </a:r>
            <a:endParaRPr sz="2400" dirty="0">
              <a:latin typeface="DejaVu Sans"/>
              <a:cs typeface="DejaVu Sans"/>
            </a:endParaRPr>
          </a:p>
        </p:txBody>
      </p:sp>
      <p:sp>
        <p:nvSpPr>
          <p:cNvPr id="5" name="object 5"/>
          <p:cNvSpPr txBox="1"/>
          <p:nvPr/>
        </p:nvSpPr>
        <p:spPr>
          <a:xfrm>
            <a:off x="11323066" y="6270752"/>
            <a:ext cx="180975" cy="208279"/>
          </a:xfrm>
          <a:prstGeom prst="rect">
            <a:avLst/>
          </a:prstGeom>
        </p:spPr>
        <p:txBody>
          <a:bodyPr vert="horz" wrap="square" lIns="0" tIns="12700" rIns="0" bIns="0" rtlCol="0">
            <a:spAutoFit/>
          </a:bodyPr>
          <a:lstStyle/>
          <a:p>
            <a:pPr marL="12700">
              <a:lnSpc>
                <a:spcPct val="100000"/>
              </a:lnSpc>
              <a:spcBef>
                <a:spcPts val="100"/>
              </a:spcBef>
            </a:pPr>
            <a:r>
              <a:rPr sz="1200" spc="-160" dirty="0">
                <a:solidFill>
                  <a:srgbClr val="888888"/>
                </a:solidFill>
                <a:latin typeface="DejaVu Sans"/>
                <a:cs typeface="DejaVu Sans"/>
              </a:rPr>
              <a:t>26</a:t>
            </a:r>
            <a:endParaRPr sz="1200">
              <a:latin typeface="DejaVu Sans"/>
              <a:cs typeface="DejaVu Sans"/>
            </a:endParaRPr>
          </a:p>
        </p:txBody>
      </p:sp>
      <p:grpSp>
        <p:nvGrpSpPr>
          <p:cNvPr id="6" name="object 6"/>
          <p:cNvGrpSpPr/>
          <p:nvPr/>
        </p:nvGrpSpPr>
        <p:grpSpPr>
          <a:xfrm>
            <a:off x="0" y="1905692"/>
            <a:ext cx="11410315" cy="4619625"/>
            <a:chOff x="457200" y="2148838"/>
            <a:chExt cx="11410315" cy="4619625"/>
          </a:xfrm>
        </p:grpSpPr>
        <p:sp>
          <p:nvSpPr>
            <p:cNvPr id="7" name="object 7"/>
            <p:cNvSpPr/>
            <p:nvPr/>
          </p:nvSpPr>
          <p:spPr>
            <a:xfrm>
              <a:off x="5029200" y="2148838"/>
              <a:ext cx="6838188" cy="4619244"/>
            </a:xfrm>
            <a:prstGeom prst="rect">
              <a:avLst/>
            </a:prstGeom>
            <a:blipFill>
              <a:blip r:embed="rId3" cstate="print"/>
              <a:stretch>
                <a:fillRect/>
              </a:stretch>
            </a:blipFill>
          </p:spPr>
          <p:txBody>
            <a:bodyPr wrap="square" lIns="0" tIns="0" rIns="0" bIns="0" rtlCol="0"/>
            <a:lstStyle/>
            <a:p>
              <a:endParaRPr/>
            </a:p>
          </p:txBody>
        </p:sp>
        <p:sp>
          <p:nvSpPr>
            <p:cNvPr id="8" name="object 8"/>
            <p:cNvSpPr/>
            <p:nvPr/>
          </p:nvSpPr>
          <p:spPr>
            <a:xfrm>
              <a:off x="457200" y="2667000"/>
              <a:ext cx="4572000" cy="3337560"/>
            </a:xfrm>
            <a:prstGeom prst="rect">
              <a:avLst/>
            </a:prstGeom>
            <a:blipFill>
              <a:blip r:embed="rId4" cstate="print"/>
              <a:stretch>
                <a:fillRect/>
              </a:stretch>
            </a:blipFill>
          </p:spPr>
          <p:txBody>
            <a:bodyPr wrap="square" lIns="0" tIns="0" rIns="0" bIns="0" rtlCol="0"/>
            <a:lstStyle/>
            <a:p>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A358FE-8E6A-4CCD-8AA3-10999964A846}"/>
              </a:ext>
            </a:extLst>
          </p:cNvPr>
          <p:cNvSpPr>
            <a:spLocks noGrp="1"/>
          </p:cNvSpPr>
          <p:nvPr>
            <p:ph type="title"/>
          </p:nvPr>
        </p:nvSpPr>
        <p:spPr>
          <a:xfrm>
            <a:off x="0" y="5128"/>
            <a:ext cx="12192000" cy="430887"/>
          </a:xfrm>
          <a:gradFill>
            <a:gsLst>
              <a:gs pos="50000">
                <a:schemeClr val="accent2">
                  <a:lumMod val="60000"/>
                  <a:lumOff val="40000"/>
                </a:schemeClr>
              </a:gs>
              <a:gs pos="0">
                <a:schemeClr val="accent2">
                  <a:lumMod val="20000"/>
                  <a:lumOff val="80000"/>
                </a:schemeClr>
              </a:gs>
              <a:gs pos="100000">
                <a:schemeClr val="accent2">
                  <a:lumMod val="75000"/>
                </a:schemeClr>
              </a:gs>
            </a:gsLst>
            <a:lin ang="5400000" scaled="1"/>
          </a:gradFill>
          <a:ln>
            <a:solidFill>
              <a:schemeClr val="accent2">
                <a:lumMod val="60000"/>
                <a:lumOff val="40000"/>
              </a:schemeClr>
            </a:solidFill>
          </a:ln>
        </p:spPr>
        <p:txBody>
          <a:bodyPr/>
          <a:lstStyle/>
          <a:p>
            <a:pPr algn="ctr"/>
            <a:r>
              <a:rPr lang="en-US" sz="2800" dirty="0"/>
              <a:t>TOPIC 3.2 First Amendment: Freedom of Religion</a:t>
            </a:r>
            <a:endParaRPr lang="en-US" sz="4800" dirty="0"/>
          </a:p>
        </p:txBody>
      </p:sp>
      <p:graphicFrame>
        <p:nvGraphicFramePr>
          <p:cNvPr id="4" name="Table 4">
            <a:extLst>
              <a:ext uri="{FF2B5EF4-FFF2-40B4-BE49-F238E27FC236}">
                <a16:creationId xmlns:a16="http://schemas.microsoft.com/office/drawing/2014/main" id="{D145A683-A5FB-48C1-9B96-6D203A2D8730}"/>
              </a:ext>
            </a:extLst>
          </p:cNvPr>
          <p:cNvGraphicFramePr>
            <a:graphicFrameLocks noGrp="1"/>
          </p:cNvGraphicFramePr>
          <p:nvPr>
            <p:extLst>
              <p:ext uri="{D42A27DB-BD31-4B8C-83A1-F6EECF244321}">
                <p14:modId xmlns:p14="http://schemas.microsoft.com/office/powerpoint/2010/main" val="3186788387"/>
              </p:ext>
            </p:extLst>
          </p:nvPr>
        </p:nvGraphicFramePr>
        <p:xfrm>
          <a:off x="0" y="436014"/>
          <a:ext cx="12192000" cy="7880783"/>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val="2772753551"/>
                    </a:ext>
                  </a:extLst>
                </a:gridCol>
                <a:gridCol w="9144000">
                  <a:extLst>
                    <a:ext uri="{9D8B030D-6E8A-4147-A177-3AD203B41FA5}">
                      <a16:colId xmlns:a16="http://schemas.microsoft.com/office/drawing/2014/main" val="3589053394"/>
                    </a:ext>
                  </a:extLst>
                </a:gridCol>
              </a:tblGrid>
              <a:tr h="839903">
                <a:tc gridSpan="2">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2200" b="1" dirty="0"/>
                        <a:t>Provisions of the U.S. Constitution’s Bill of Rights are continually being interpreted to balance the power of government and the civil liberties of individuals</a:t>
                      </a:r>
                    </a:p>
                  </a:txBody>
                  <a:tcPr/>
                </a:tc>
                <a:tc hMerge="1">
                  <a:txBody>
                    <a:bodyPr/>
                    <a:lstStyle/>
                    <a:p>
                      <a:endParaRPr lang="en-US" dirty="0"/>
                    </a:p>
                  </a:txBody>
                  <a:tcPr/>
                </a:tc>
                <a:extLst>
                  <a:ext uri="{0D108BD9-81ED-4DB2-BD59-A6C34878D82A}">
                    <a16:rowId xmlns:a16="http://schemas.microsoft.com/office/drawing/2014/main" val="3555963591"/>
                  </a:ext>
                </a:extLst>
              </a:tr>
              <a:tr h="5576955">
                <a:tc>
                  <a:txBody>
                    <a:bodyPr/>
                    <a:lstStyle/>
                    <a:p>
                      <a:r>
                        <a:rPr lang="en-US" sz="2400" b="1" dirty="0"/>
                        <a:t>Explain the extent to which the Supreme Court’s interpretation of the First and Second Amendments reflects a commitment to individual liberty</a:t>
                      </a:r>
                    </a:p>
                    <a:p>
                      <a:endParaRPr lang="en-US" sz="2400" b="1" dirty="0"/>
                    </a:p>
                    <a:p>
                      <a:endParaRPr lang="en-US" sz="2400" b="1" dirty="0"/>
                    </a:p>
                    <a:p>
                      <a:endParaRPr lang="en-US" sz="2400" b="1" dirty="0"/>
                    </a:p>
                    <a:p>
                      <a:endParaRPr lang="en-US" sz="2400" b="1" dirty="0"/>
                    </a:p>
                    <a:p>
                      <a:endParaRPr lang="en-US" sz="2400" b="1" dirty="0"/>
                    </a:p>
                    <a:p>
                      <a:endParaRPr lang="en-US" sz="2400" b="1" dirty="0"/>
                    </a:p>
                    <a:p>
                      <a:endParaRPr lang="en-US" sz="2400" b="1" dirty="0"/>
                    </a:p>
                    <a:p>
                      <a:endParaRPr lang="en-US" sz="2400" b="1" dirty="0"/>
                    </a:p>
                    <a:p>
                      <a:endParaRPr lang="en-US" sz="2400" b="1" dirty="0"/>
                    </a:p>
                    <a:p>
                      <a:endParaRPr lang="en-US" sz="2400" b="1" dirty="0"/>
                    </a:p>
                    <a:p>
                      <a:endParaRPr lang="en-US" sz="2400" b="1" dirty="0"/>
                    </a:p>
                  </a:txBody>
                  <a:tcPr/>
                </a:tc>
                <a:tc>
                  <a:txBody>
                    <a:bodyPr/>
                    <a:lstStyle/>
                    <a:p>
                      <a:r>
                        <a:rPr lang="en-US" sz="2400" dirty="0"/>
                        <a:t>The interpretation and application of the First Amendment’s establishment and free exercise clauses reflect an ongoing tension between government power to make law and an individual’s right to religious freedom.</a:t>
                      </a:r>
                    </a:p>
                    <a:p>
                      <a:endParaRPr lang="en-US" sz="2400" dirty="0"/>
                    </a:p>
                    <a:p>
                      <a:pPr marL="342900" indent="-342900">
                        <a:buFont typeface="Arial" panose="020B0604020202020204" pitchFamily="34" charset="0"/>
                        <a:buChar char="•"/>
                      </a:pPr>
                      <a:r>
                        <a:rPr lang="en-US" sz="2400" dirty="0"/>
                        <a:t>Engel v. Vitale (1962), which declared school sponsorship of religious activities violates the establishment clause </a:t>
                      </a:r>
                    </a:p>
                    <a:p>
                      <a:pPr marL="342900" indent="-342900">
                        <a:buFont typeface="Arial" panose="020B0604020202020204" pitchFamily="34" charset="0"/>
                        <a:buChar char="•"/>
                      </a:pPr>
                      <a:r>
                        <a:rPr lang="en-US" sz="2400" dirty="0"/>
                        <a:t>Wisconsin v. Yoder (1972), which held that compelling Amish students to attend school past the eighth grade violates the free exercise clause </a:t>
                      </a:r>
                    </a:p>
                    <a:p>
                      <a:pPr marL="342900" indent="-342900">
                        <a:buFont typeface="Arial" panose="020B0604020202020204" pitchFamily="34" charset="0"/>
                        <a:buChar char="•"/>
                      </a:pPr>
                      <a:endParaRPr lang="en-US" sz="2400" dirty="0"/>
                    </a:p>
                    <a:p>
                      <a:pPr marL="0" indent="0">
                        <a:buFont typeface="Arial" panose="020B0604020202020204" pitchFamily="34" charset="0"/>
                        <a:buNone/>
                      </a:pPr>
                      <a:r>
                        <a:rPr lang="en-US" sz="2400" b="1" dirty="0"/>
                        <a:t>REQUIRED FOUNDATIONAL DOCUMENT</a:t>
                      </a:r>
                    </a:p>
                    <a:p>
                      <a:pPr marL="342900" indent="-342900">
                        <a:buFont typeface="Arial" panose="020B0604020202020204" pitchFamily="34" charset="0"/>
                        <a:buChar char="•"/>
                      </a:pPr>
                      <a:r>
                        <a:rPr lang="en-US" sz="2400" dirty="0"/>
                        <a:t> The Constitution of the United States  </a:t>
                      </a:r>
                    </a:p>
                    <a:p>
                      <a:pPr marL="342900" indent="-342900">
                        <a:buFont typeface="Arial" panose="020B0604020202020204" pitchFamily="34" charset="0"/>
                        <a:buChar char="•"/>
                      </a:pPr>
                      <a:r>
                        <a:rPr lang="en-US" sz="2400" dirty="0"/>
                        <a:t> Engel v. Vitale (1962)  </a:t>
                      </a:r>
                    </a:p>
                    <a:p>
                      <a:pPr marL="342900" indent="-342900">
                        <a:buFont typeface="Arial" panose="020B0604020202020204" pitchFamily="34" charset="0"/>
                        <a:buChar char="•"/>
                      </a:pPr>
                      <a:r>
                        <a:rPr lang="en-US" sz="2400" dirty="0"/>
                        <a:t> Wisconsin v. Yoder (1972</a:t>
                      </a:r>
                      <a:endParaRPr lang="en-US" sz="2400" b="1" dirty="0"/>
                    </a:p>
                  </a:txBody>
                  <a:tcPr/>
                </a:tc>
                <a:extLst>
                  <a:ext uri="{0D108BD9-81ED-4DB2-BD59-A6C34878D82A}">
                    <a16:rowId xmlns:a16="http://schemas.microsoft.com/office/drawing/2014/main" val="2709310961"/>
                  </a:ext>
                </a:extLst>
              </a:tr>
            </a:tbl>
          </a:graphicData>
        </a:graphic>
      </p:graphicFrame>
    </p:spTree>
    <p:extLst>
      <p:ext uri="{BB962C8B-B14F-4D97-AF65-F5344CB8AC3E}">
        <p14:creationId xmlns:p14="http://schemas.microsoft.com/office/powerpoint/2010/main" val="204799956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6">
            <a:extLst>
              <a:ext uri="{FF2B5EF4-FFF2-40B4-BE49-F238E27FC236}">
                <a16:creationId xmlns:a16="http://schemas.microsoft.com/office/drawing/2014/main" id="{8F5C3769-0623-4767-A75D-1CA5D71874EE}"/>
              </a:ext>
            </a:extLst>
          </p:cNvPr>
          <p:cNvGraphicFramePr>
            <a:graphicFrameLocks noGrp="1"/>
          </p:cNvGraphicFramePr>
          <p:nvPr>
            <p:extLst>
              <p:ext uri="{D42A27DB-BD31-4B8C-83A1-F6EECF244321}">
                <p14:modId xmlns:p14="http://schemas.microsoft.com/office/powerpoint/2010/main" val="1250870637"/>
              </p:ext>
            </p:extLst>
          </p:nvPr>
        </p:nvGraphicFramePr>
        <p:xfrm>
          <a:off x="0" y="0"/>
          <a:ext cx="12192000" cy="6858000"/>
        </p:xfrm>
        <a:graphic>
          <a:graphicData uri="http://schemas.openxmlformats.org/drawingml/2006/table">
            <a:tbl>
              <a:tblPr firstRow="1" bandRow="1">
                <a:tableStyleId>{5C22544A-7EE6-4342-B048-85BDC9FD1C3A}</a:tableStyleId>
              </a:tblPr>
              <a:tblGrid>
                <a:gridCol w="5181600">
                  <a:extLst>
                    <a:ext uri="{9D8B030D-6E8A-4147-A177-3AD203B41FA5}">
                      <a16:colId xmlns:a16="http://schemas.microsoft.com/office/drawing/2014/main" val="3836942814"/>
                    </a:ext>
                  </a:extLst>
                </a:gridCol>
                <a:gridCol w="7010400">
                  <a:extLst>
                    <a:ext uri="{9D8B030D-6E8A-4147-A177-3AD203B41FA5}">
                      <a16:colId xmlns:a16="http://schemas.microsoft.com/office/drawing/2014/main" val="1627088479"/>
                    </a:ext>
                  </a:extLst>
                </a:gridCol>
              </a:tblGrid>
              <a:tr h="888342">
                <a:tc>
                  <a:txBody>
                    <a:bodyPr/>
                    <a:lstStyle/>
                    <a:p>
                      <a:pPr algn="ctr"/>
                      <a:r>
                        <a:rPr lang="en-US" sz="2400" dirty="0"/>
                        <a:t>Free Press Supreme Court Cases</a:t>
                      </a:r>
                    </a:p>
                  </a:txBody>
                  <a:tcPr/>
                </a:tc>
                <a:tc>
                  <a:txBody>
                    <a:bodyPr/>
                    <a:lstStyle/>
                    <a:p>
                      <a:pPr algn="ctr"/>
                      <a:r>
                        <a:rPr lang="en-US" sz="2400" dirty="0"/>
                        <a:t>How the Ruling Affected Free Press</a:t>
                      </a:r>
                    </a:p>
                  </a:txBody>
                  <a:tcPr/>
                </a:tc>
                <a:extLst>
                  <a:ext uri="{0D108BD9-81ED-4DB2-BD59-A6C34878D82A}">
                    <a16:rowId xmlns:a16="http://schemas.microsoft.com/office/drawing/2014/main" val="2255522930"/>
                  </a:ext>
                </a:extLst>
              </a:tr>
              <a:tr h="1042321">
                <a:tc>
                  <a:txBody>
                    <a:bodyPr/>
                    <a:lstStyle/>
                    <a:p>
                      <a:r>
                        <a:rPr lang="en-US" sz="2200" dirty="0"/>
                        <a:t>Near v. Minnesota (1931) </a:t>
                      </a:r>
                    </a:p>
                  </a:txBody>
                  <a:tcPr/>
                </a:tc>
                <a:tc>
                  <a:txBody>
                    <a:bodyPr/>
                    <a:lstStyle/>
                    <a:p>
                      <a:r>
                        <a:rPr lang="en-US" sz="2000" dirty="0"/>
                        <a:t>The Supreme Court ruled that a state law preventing </a:t>
                      </a:r>
                    </a:p>
                    <a:p>
                      <a:r>
                        <a:rPr lang="en-US" sz="2000" dirty="0"/>
                        <a:t>the printing of radical propaganda violated freedom of </a:t>
                      </a:r>
                    </a:p>
                    <a:p>
                      <a:r>
                        <a:rPr lang="en-US" sz="2000" dirty="0"/>
                        <a:t>the press.</a:t>
                      </a:r>
                    </a:p>
                  </a:txBody>
                  <a:tcPr/>
                </a:tc>
                <a:extLst>
                  <a:ext uri="{0D108BD9-81ED-4DB2-BD59-A6C34878D82A}">
                    <a16:rowId xmlns:a16="http://schemas.microsoft.com/office/drawing/2014/main" val="352317950"/>
                  </a:ext>
                </a:extLst>
              </a:tr>
              <a:tr h="3253306">
                <a:tc>
                  <a:txBody>
                    <a:bodyPr/>
                    <a:lstStyle/>
                    <a:p>
                      <a:r>
                        <a:rPr lang="en-US" sz="2200" dirty="0"/>
                        <a:t>New York Times Co. v. Sullivan (1964)</a:t>
                      </a:r>
                    </a:p>
                  </a:txBody>
                  <a:tcPr/>
                </a:tc>
                <a:tc>
                  <a:txBody>
                    <a:bodyPr/>
                    <a:lstStyle/>
                    <a:p>
                      <a:r>
                        <a:rPr lang="en-US" sz="2000" dirty="0"/>
                        <a:t>The Court ruled that in libel cases, the suing party must prove that the offending writer either knowingly lied or presented information with a reckless disregard for the truth. That the writer did so with malicious intent to defame and that actual damages were sustained. The Times argued that the First Amendment protected against slight mistakes made by the press and these errors should differ from an intentional defamation. The Supreme Court sided with the newspaper allowing for “breathing space” needed by the press.</a:t>
                      </a:r>
                    </a:p>
                  </a:txBody>
                  <a:tcPr/>
                </a:tc>
                <a:extLst>
                  <a:ext uri="{0D108BD9-81ED-4DB2-BD59-A6C34878D82A}">
                    <a16:rowId xmlns:a16="http://schemas.microsoft.com/office/drawing/2014/main" val="3706033962"/>
                  </a:ext>
                </a:extLst>
              </a:tr>
              <a:tr h="1674031">
                <a:tc>
                  <a:txBody>
                    <a:bodyPr/>
                    <a:lstStyle/>
                    <a:p>
                      <a:r>
                        <a:rPr lang="en-US" sz="2200" dirty="0"/>
                        <a:t>New York Times Co. v. United States (1971)</a:t>
                      </a:r>
                    </a:p>
                    <a:p>
                      <a:endParaRPr lang="en-US" sz="2200" dirty="0"/>
                    </a:p>
                    <a:p>
                      <a:endParaRPr lang="en-US" sz="2200" dirty="0"/>
                    </a:p>
                    <a:p>
                      <a:pPr algn="r"/>
                      <a:r>
                        <a:rPr lang="en-US" sz="1800" b="1" i="1" dirty="0"/>
                        <a:t>AMSCO pg. 288</a:t>
                      </a:r>
                    </a:p>
                  </a:txBody>
                  <a:tcPr/>
                </a:tc>
                <a:tc>
                  <a:txBody>
                    <a:bodyPr/>
                    <a:lstStyle/>
                    <a:p>
                      <a:r>
                        <a:rPr lang="en-US" sz="2000" dirty="0"/>
                        <a:t>The right of the press to print information, that President Nixon claimed would compromise national security, was upheld. The broad term of “national security” did not allow Nixon (or the government) to exercise </a:t>
                      </a:r>
                      <a:r>
                        <a:rPr lang="en-US" sz="2000" b="1" i="1" dirty="0">
                          <a:solidFill>
                            <a:srgbClr val="FF0000"/>
                          </a:solidFill>
                        </a:rPr>
                        <a:t>prior restraint</a:t>
                      </a:r>
                      <a:r>
                        <a:rPr lang="en-US" sz="2000" dirty="0"/>
                        <a:t>. </a:t>
                      </a:r>
                    </a:p>
                  </a:txBody>
                  <a:tcPr/>
                </a:tc>
                <a:extLst>
                  <a:ext uri="{0D108BD9-81ED-4DB2-BD59-A6C34878D82A}">
                    <a16:rowId xmlns:a16="http://schemas.microsoft.com/office/drawing/2014/main" val="3373548896"/>
                  </a:ext>
                </a:extLst>
              </a:tr>
            </a:tbl>
          </a:graphicData>
        </a:graphic>
      </p:graphicFrame>
    </p:spTree>
    <p:extLst>
      <p:ext uri="{BB962C8B-B14F-4D97-AF65-F5344CB8AC3E}">
        <p14:creationId xmlns:p14="http://schemas.microsoft.com/office/powerpoint/2010/main" val="35758140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A358FE-8E6A-4CCD-8AA3-10999964A846}"/>
              </a:ext>
            </a:extLst>
          </p:cNvPr>
          <p:cNvSpPr>
            <a:spLocks noGrp="1"/>
          </p:cNvSpPr>
          <p:nvPr>
            <p:ph type="title"/>
          </p:nvPr>
        </p:nvSpPr>
        <p:spPr>
          <a:xfrm>
            <a:off x="0" y="5128"/>
            <a:ext cx="12192000" cy="430887"/>
          </a:xfrm>
          <a:gradFill>
            <a:gsLst>
              <a:gs pos="50000">
                <a:schemeClr val="accent2">
                  <a:lumMod val="60000"/>
                  <a:lumOff val="40000"/>
                </a:schemeClr>
              </a:gs>
              <a:gs pos="0">
                <a:schemeClr val="accent2">
                  <a:lumMod val="20000"/>
                  <a:lumOff val="80000"/>
                </a:schemeClr>
              </a:gs>
              <a:gs pos="100000">
                <a:schemeClr val="accent2">
                  <a:lumMod val="75000"/>
                </a:schemeClr>
              </a:gs>
            </a:gsLst>
            <a:lin ang="5400000" scaled="1"/>
          </a:gradFill>
          <a:ln>
            <a:solidFill>
              <a:schemeClr val="accent2">
                <a:lumMod val="60000"/>
                <a:lumOff val="40000"/>
              </a:schemeClr>
            </a:solidFill>
          </a:ln>
        </p:spPr>
        <p:txBody>
          <a:bodyPr/>
          <a:lstStyle/>
          <a:p>
            <a:pPr algn="ctr"/>
            <a:r>
              <a:rPr lang="en-US" sz="2800" dirty="0"/>
              <a:t>TOPIC 3.2 First Amendment: Freedom of Religion</a:t>
            </a:r>
            <a:endParaRPr lang="en-US" sz="4800" dirty="0"/>
          </a:p>
        </p:txBody>
      </p:sp>
      <p:graphicFrame>
        <p:nvGraphicFramePr>
          <p:cNvPr id="4" name="Table 4">
            <a:extLst>
              <a:ext uri="{FF2B5EF4-FFF2-40B4-BE49-F238E27FC236}">
                <a16:creationId xmlns:a16="http://schemas.microsoft.com/office/drawing/2014/main" id="{D145A683-A5FB-48C1-9B96-6D203A2D8730}"/>
              </a:ext>
            </a:extLst>
          </p:cNvPr>
          <p:cNvGraphicFramePr>
            <a:graphicFrameLocks noGrp="1"/>
          </p:cNvGraphicFramePr>
          <p:nvPr/>
        </p:nvGraphicFramePr>
        <p:xfrm>
          <a:off x="0" y="436014"/>
          <a:ext cx="12192000" cy="7210223"/>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val="2772753551"/>
                    </a:ext>
                  </a:extLst>
                </a:gridCol>
                <a:gridCol w="9144000">
                  <a:extLst>
                    <a:ext uri="{9D8B030D-6E8A-4147-A177-3AD203B41FA5}">
                      <a16:colId xmlns:a16="http://schemas.microsoft.com/office/drawing/2014/main" val="3589053394"/>
                    </a:ext>
                  </a:extLst>
                </a:gridCol>
              </a:tblGrid>
              <a:tr h="839903">
                <a:tc gridSpan="2">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2200" b="1" dirty="0"/>
                        <a:t>Provisions of the U.S. Constitution’s Bill of Rights are continually being interpreted to balance the power of government and the civil liberties of individuals</a:t>
                      </a:r>
                    </a:p>
                  </a:txBody>
                  <a:tcPr/>
                </a:tc>
                <a:tc hMerge="1">
                  <a:txBody>
                    <a:bodyPr/>
                    <a:lstStyle/>
                    <a:p>
                      <a:endParaRPr lang="en-US" dirty="0"/>
                    </a:p>
                  </a:txBody>
                  <a:tcPr/>
                </a:tc>
                <a:extLst>
                  <a:ext uri="{0D108BD9-81ED-4DB2-BD59-A6C34878D82A}">
                    <a16:rowId xmlns:a16="http://schemas.microsoft.com/office/drawing/2014/main" val="3555963591"/>
                  </a:ext>
                </a:extLst>
              </a:tr>
              <a:tr h="5576955">
                <a:tc>
                  <a:txBody>
                    <a:bodyPr/>
                    <a:lstStyle/>
                    <a:p>
                      <a:r>
                        <a:rPr lang="en-US" sz="2400" b="1" dirty="0"/>
                        <a:t>Explain the extent to which the Supreme Court’s interpretation of the First and Second Amendments reflects a commitment to individual liberty</a:t>
                      </a:r>
                    </a:p>
                    <a:p>
                      <a:endParaRPr lang="en-US" sz="2000" b="1" dirty="0"/>
                    </a:p>
                    <a:p>
                      <a:endParaRPr lang="en-US" sz="2000" b="1" dirty="0"/>
                    </a:p>
                    <a:p>
                      <a:endParaRPr lang="en-US" sz="2000" b="1" dirty="0"/>
                    </a:p>
                    <a:p>
                      <a:endParaRPr lang="en-US" sz="2000" b="1" dirty="0"/>
                    </a:p>
                    <a:p>
                      <a:endParaRPr lang="en-US" sz="2000" b="1" dirty="0"/>
                    </a:p>
                    <a:p>
                      <a:endParaRPr lang="en-US" sz="2000" b="1" dirty="0"/>
                    </a:p>
                    <a:p>
                      <a:endParaRPr lang="en-US" sz="2000" b="1" dirty="0"/>
                    </a:p>
                    <a:p>
                      <a:endParaRPr lang="en-US" sz="2000" b="1" dirty="0"/>
                    </a:p>
                    <a:p>
                      <a:endParaRPr lang="en-US" sz="2000" b="1" dirty="0"/>
                    </a:p>
                    <a:p>
                      <a:endParaRPr lang="en-US" sz="2000" b="1" dirty="0"/>
                    </a:p>
                    <a:p>
                      <a:endParaRPr lang="en-US" sz="2000" b="1" dirty="0"/>
                    </a:p>
                  </a:txBody>
                  <a:tcPr/>
                </a:tc>
                <a:tc>
                  <a:txBody>
                    <a:bodyPr/>
                    <a:lstStyle/>
                    <a:p>
                      <a:r>
                        <a:rPr lang="en-US" sz="2400" dirty="0"/>
                        <a:t>The interpretation and application of the First Amendment’s establishment and free exercise clauses reflect an ongoing debate over balancing majoritarian religious practice and free exercise, as represented by such cases as: </a:t>
                      </a:r>
                    </a:p>
                    <a:p>
                      <a:endParaRPr lang="en-US" sz="2400" dirty="0"/>
                    </a:p>
                    <a:p>
                      <a:pPr marL="342900" indent="-342900">
                        <a:buFont typeface="Arial" panose="020B0604020202020204" pitchFamily="34" charset="0"/>
                        <a:buChar char="•"/>
                      </a:pPr>
                      <a:r>
                        <a:rPr lang="en-US" sz="2400" dirty="0"/>
                        <a:t>Engel v. Vitale (1962), which declared school sponsorship of religious activities violates the establishment clause </a:t>
                      </a:r>
                    </a:p>
                    <a:p>
                      <a:pPr marL="342900" indent="-342900">
                        <a:buFont typeface="Arial" panose="020B0604020202020204" pitchFamily="34" charset="0"/>
                        <a:buChar char="•"/>
                      </a:pPr>
                      <a:r>
                        <a:rPr lang="en-US" sz="2400" dirty="0"/>
                        <a:t>Wisconsin v. Yoder (1972), which held that compelling Amish students to attend school past the eighth grade violates the free exercise clause </a:t>
                      </a:r>
                    </a:p>
                    <a:p>
                      <a:pPr marL="342900" indent="-342900">
                        <a:buFont typeface="Arial" panose="020B0604020202020204" pitchFamily="34" charset="0"/>
                        <a:buChar char="•"/>
                      </a:pPr>
                      <a:endParaRPr lang="en-US" sz="2000" dirty="0"/>
                    </a:p>
                    <a:p>
                      <a:pPr marL="0" indent="0">
                        <a:buFont typeface="Arial" panose="020B0604020202020204" pitchFamily="34" charset="0"/>
                        <a:buNone/>
                      </a:pPr>
                      <a:r>
                        <a:rPr lang="en-US" sz="2000" b="1" dirty="0"/>
                        <a:t>REQUIRED FOUNDATIONAL DOCUMENT</a:t>
                      </a:r>
                    </a:p>
                    <a:p>
                      <a:pPr marL="342900" indent="-342900">
                        <a:buFont typeface="Arial" panose="020B0604020202020204" pitchFamily="34" charset="0"/>
                        <a:buChar char="•"/>
                      </a:pPr>
                      <a:r>
                        <a:rPr lang="en-US" sz="2000" dirty="0"/>
                        <a:t> The Constitution of the United States REQUIRED SUPREME COURT CASES </a:t>
                      </a:r>
                    </a:p>
                    <a:p>
                      <a:pPr marL="342900" indent="-342900">
                        <a:buFont typeface="Arial" panose="020B0604020202020204" pitchFamily="34" charset="0"/>
                        <a:buChar char="•"/>
                      </a:pPr>
                      <a:r>
                        <a:rPr lang="en-US" sz="2000" dirty="0"/>
                        <a:t> Engel v. Vitale (1962) § Wisconsin v. Yoder (1972</a:t>
                      </a:r>
                      <a:endParaRPr lang="en-US" sz="2000" b="1" dirty="0"/>
                    </a:p>
                  </a:txBody>
                  <a:tcPr/>
                </a:tc>
                <a:extLst>
                  <a:ext uri="{0D108BD9-81ED-4DB2-BD59-A6C34878D82A}">
                    <a16:rowId xmlns:a16="http://schemas.microsoft.com/office/drawing/2014/main" val="2709310961"/>
                  </a:ext>
                </a:extLst>
              </a:tr>
            </a:tbl>
          </a:graphicData>
        </a:graphic>
      </p:graphicFrame>
    </p:spTree>
    <p:extLst>
      <p:ext uri="{BB962C8B-B14F-4D97-AF65-F5344CB8AC3E}">
        <p14:creationId xmlns:p14="http://schemas.microsoft.com/office/powerpoint/2010/main" val="42021624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3DD42A-78F4-4886-BC3D-7394F89C282C}"/>
              </a:ext>
            </a:extLst>
          </p:cNvPr>
          <p:cNvSpPr>
            <a:spLocks noGrp="1"/>
          </p:cNvSpPr>
          <p:nvPr>
            <p:ph type="title"/>
          </p:nvPr>
        </p:nvSpPr>
        <p:spPr>
          <a:xfrm>
            <a:off x="0" y="1023253"/>
            <a:ext cx="12192000" cy="430887"/>
          </a:xfrm>
        </p:spPr>
        <p:txBody>
          <a:bodyPr/>
          <a:lstStyle/>
          <a:p>
            <a:pPr algn="ctr"/>
            <a:r>
              <a:rPr lang="en-US" sz="2800" dirty="0"/>
              <a:t>1</a:t>
            </a:r>
            <a:r>
              <a:rPr lang="en-US" sz="2800" baseline="30000" dirty="0"/>
              <a:t>st</a:t>
            </a:r>
            <a:r>
              <a:rPr lang="en-US" sz="2800" dirty="0"/>
              <a:t> Amendment US Constitution Church &amp; State</a:t>
            </a:r>
          </a:p>
        </p:txBody>
      </p:sp>
      <p:sp>
        <p:nvSpPr>
          <p:cNvPr id="3" name="Text Placeholder 2">
            <a:extLst>
              <a:ext uri="{FF2B5EF4-FFF2-40B4-BE49-F238E27FC236}">
                <a16:creationId xmlns:a16="http://schemas.microsoft.com/office/drawing/2014/main" id="{5CC6C6F0-9BFF-4EB7-AA3C-CFC1F9701CAF}"/>
              </a:ext>
            </a:extLst>
          </p:cNvPr>
          <p:cNvSpPr>
            <a:spLocks noGrp="1"/>
          </p:cNvSpPr>
          <p:nvPr>
            <p:ph type="body" idx="1"/>
          </p:nvPr>
        </p:nvSpPr>
        <p:spPr>
          <a:xfrm>
            <a:off x="152400" y="1828800"/>
            <a:ext cx="4631284" cy="4739759"/>
          </a:xfrm>
        </p:spPr>
        <p:txBody>
          <a:bodyPr/>
          <a:lstStyle/>
          <a:p>
            <a:r>
              <a:rPr lang="en-US" sz="2800" b="1" dirty="0"/>
              <a:t>Congress shall make no law respecting an </a:t>
            </a:r>
            <a:r>
              <a:rPr lang="en-US" sz="2800" b="1" dirty="0">
                <a:solidFill>
                  <a:srgbClr val="0070C0"/>
                </a:solidFill>
              </a:rPr>
              <a:t>establishment</a:t>
            </a:r>
            <a:r>
              <a:rPr lang="en-US" sz="2800" b="1" dirty="0"/>
              <a:t> of </a:t>
            </a:r>
            <a:r>
              <a:rPr lang="en-US" sz="2800" b="1" dirty="0">
                <a:solidFill>
                  <a:srgbClr val="C00000"/>
                </a:solidFill>
              </a:rPr>
              <a:t>religion </a:t>
            </a:r>
            <a:r>
              <a:rPr lang="en-US" sz="2800" b="1" dirty="0"/>
              <a:t>or prohibiting the free </a:t>
            </a:r>
            <a:r>
              <a:rPr lang="en-US" sz="2800" b="1" dirty="0">
                <a:solidFill>
                  <a:srgbClr val="0070C0"/>
                </a:solidFill>
              </a:rPr>
              <a:t>exercise</a:t>
            </a:r>
            <a:r>
              <a:rPr lang="en-US" sz="2800" b="1" dirty="0"/>
              <a:t> thereof; or abridging the freedom of </a:t>
            </a:r>
            <a:r>
              <a:rPr lang="en-US" sz="2800" b="1" dirty="0">
                <a:solidFill>
                  <a:srgbClr val="C00000"/>
                </a:solidFill>
              </a:rPr>
              <a:t>speech</a:t>
            </a:r>
            <a:r>
              <a:rPr lang="en-US" sz="2800" b="1" dirty="0"/>
              <a:t>, or of the </a:t>
            </a:r>
            <a:r>
              <a:rPr lang="en-US" sz="2800" b="1" dirty="0">
                <a:solidFill>
                  <a:srgbClr val="C00000"/>
                </a:solidFill>
              </a:rPr>
              <a:t>press</a:t>
            </a:r>
            <a:r>
              <a:rPr lang="en-US" sz="2800" b="1" dirty="0"/>
              <a:t>; or the right of the people peaceably to </a:t>
            </a:r>
            <a:r>
              <a:rPr lang="en-US" sz="2800" b="1" dirty="0">
                <a:solidFill>
                  <a:srgbClr val="C00000"/>
                </a:solidFill>
              </a:rPr>
              <a:t>assemble</a:t>
            </a:r>
            <a:r>
              <a:rPr lang="en-US" sz="2800" b="1" dirty="0"/>
              <a:t>, and to </a:t>
            </a:r>
            <a:r>
              <a:rPr lang="en-US" sz="2800" b="1" dirty="0">
                <a:solidFill>
                  <a:srgbClr val="C00000"/>
                </a:solidFill>
              </a:rPr>
              <a:t>petition the government </a:t>
            </a:r>
            <a:r>
              <a:rPr lang="en-US" sz="2800" b="1" dirty="0"/>
              <a:t>for a redress of grievances.</a:t>
            </a:r>
          </a:p>
        </p:txBody>
      </p:sp>
      <p:pic>
        <p:nvPicPr>
          <p:cNvPr id="4" name="Picture 3">
            <a:extLst>
              <a:ext uri="{FF2B5EF4-FFF2-40B4-BE49-F238E27FC236}">
                <a16:creationId xmlns:a16="http://schemas.microsoft.com/office/drawing/2014/main" id="{AD9FF6FF-A34F-4635-B302-E47A5C61785A}"/>
              </a:ext>
            </a:extLst>
          </p:cNvPr>
          <p:cNvPicPr>
            <a:picLocks noChangeAspect="1"/>
          </p:cNvPicPr>
          <p:nvPr/>
        </p:nvPicPr>
        <p:blipFill>
          <a:blip r:embed="rId2"/>
          <a:stretch>
            <a:fillRect/>
          </a:stretch>
        </p:blipFill>
        <p:spPr>
          <a:xfrm>
            <a:off x="7446081" y="2046506"/>
            <a:ext cx="4550767" cy="3581400"/>
          </a:xfrm>
          <a:prstGeom prst="rect">
            <a:avLst/>
          </a:prstGeom>
        </p:spPr>
      </p:pic>
      <p:sp>
        <p:nvSpPr>
          <p:cNvPr id="5" name="TextBox 4">
            <a:extLst>
              <a:ext uri="{FF2B5EF4-FFF2-40B4-BE49-F238E27FC236}">
                <a16:creationId xmlns:a16="http://schemas.microsoft.com/office/drawing/2014/main" id="{976A291E-74FD-4018-A94C-8457024D5A48}"/>
              </a:ext>
            </a:extLst>
          </p:cNvPr>
          <p:cNvSpPr txBox="1"/>
          <p:nvPr/>
        </p:nvSpPr>
        <p:spPr>
          <a:xfrm>
            <a:off x="5105400" y="1600200"/>
            <a:ext cx="2082621" cy="3477875"/>
          </a:xfrm>
          <a:prstGeom prst="rect">
            <a:avLst/>
          </a:prstGeom>
          <a:noFill/>
        </p:spPr>
        <p:txBody>
          <a:bodyPr wrap="none" rtlCol="0">
            <a:spAutoFit/>
          </a:bodyPr>
          <a:lstStyle/>
          <a:p>
            <a:r>
              <a:rPr lang="en-US" sz="4400" b="1" dirty="0">
                <a:solidFill>
                  <a:srgbClr val="C00000"/>
                </a:solidFill>
              </a:rPr>
              <a:t>R</a:t>
            </a:r>
            <a:r>
              <a:rPr lang="en-US" sz="3600" b="1" dirty="0"/>
              <a:t>eligion</a:t>
            </a:r>
          </a:p>
          <a:p>
            <a:r>
              <a:rPr lang="en-US" sz="4400" b="1" dirty="0">
                <a:solidFill>
                  <a:srgbClr val="C00000"/>
                </a:solidFill>
              </a:rPr>
              <a:t>A</a:t>
            </a:r>
            <a:r>
              <a:rPr lang="en-US" sz="3600" b="1" dirty="0"/>
              <a:t>ssembly</a:t>
            </a:r>
          </a:p>
          <a:p>
            <a:r>
              <a:rPr lang="en-US" sz="4400" b="1" dirty="0">
                <a:solidFill>
                  <a:srgbClr val="C00000"/>
                </a:solidFill>
              </a:rPr>
              <a:t>P</a:t>
            </a:r>
            <a:r>
              <a:rPr lang="en-US" sz="3600" b="1" dirty="0"/>
              <a:t>ress</a:t>
            </a:r>
          </a:p>
          <a:p>
            <a:r>
              <a:rPr lang="en-US" sz="4400" b="1" dirty="0">
                <a:solidFill>
                  <a:srgbClr val="C00000"/>
                </a:solidFill>
              </a:rPr>
              <a:t>P</a:t>
            </a:r>
            <a:r>
              <a:rPr lang="en-US" sz="3600" b="1" dirty="0"/>
              <a:t>etition</a:t>
            </a:r>
          </a:p>
          <a:p>
            <a:r>
              <a:rPr lang="en-US" sz="4400" b="1" dirty="0">
                <a:solidFill>
                  <a:srgbClr val="C00000"/>
                </a:solidFill>
              </a:rPr>
              <a:t>S</a:t>
            </a:r>
            <a:r>
              <a:rPr lang="en-US" sz="3600" b="1" dirty="0"/>
              <a:t>peech</a:t>
            </a:r>
          </a:p>
        </p:txBody>
      </p:sp>
      <p:sp>
        <p:nvSpPr>
          <p:cNvPr id="6" name="Title 1">
            <a:extLst>
              <a:ext uri="{FF2B5EF4-FFF2-40B4-BE49-F238E27FC236}">
                <a16:creationId xmlns:a16="http://schemas.microsoft.com/office/drawing/2014/main" id="{71B5084F-294B-417B-95A9-5D44462612E1}"/>
              </a:ext>
            </a:extLst>
          </p:cNvPr>
          <p:cNvSpPr txBox="1">
            <a:spLocks/>
          </p:cNvSpPr>
          <p:nvPr/>
        </p:nvSpPr>
        <p:spPr>
          <a:xfrm>
            <a:off x="68445" y="0"/>
            <a:ext cx="12055110" cy="430887"/>
          </a:xfrm>
          <a:prstGeom prst="rect">
            <a:avLst/>
          </a:prstGeom>
          <a:solidFill>
            <a:schemeClr val="accent2">
              <a:lumMod val="20000"/>
              <a:lumOff val="80000"/>
            </a:schemeClr>
          </a:solidFill>
        </p:spPr>
        <p:txBody>
          <a:bodyPr wrap="square" lIns="0" tIns="0" rIns="0" bIns="0">
            <a:spAutoFit/>
          </a:bodyPr>
          <a:lstStyle>
            <a:lvl1pPr>
              <a:defRPr sz="3600" b="1" i="0">
                <a:solidFill>
                  <a:schemeClr val="tx1"/>
                </a:solidFill>
                <a:latin typeface="DejaVu Sans"/>
                <a:ea typeface="+mj-ea"/>
                <a:cs typeface="DejaVu Sans"/>
              </a:defRPr>
            </a:lvl1pPr>
          </a:lstStyle>
          <a:p>
            <a:pPr algn="ctr"/>
            <a:r>
              <a:rPr lang="en-US" sz="2800" kern="0" dirty="0"/>
              <a:t>3.2 First Amendment Freedom of Religion </a:t>
            </a:r>
          </a:p>
        </p:txBody>
      </p:sp>
    </p:spTree>
    <p:extLst>
      <p:ext uri="{BB962C8B-B14F-4D97-AF65-F5344CB8AC3E}">
        <p14:creationId xmlns:p14="http://schemas.microsoft.com/office/powerpoint/2010/main" val="33771596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p:nvPr/>
        </p:nvSpPr>
        <p:spPr>
          <a:xfrm>
            <a:off x="210785" y="610773"/>
            <a:ext cx="5830746" cy="3429000"/>
          </a:xfrm>
          <a:prstGeom prst="rect">
            <a:avLst/>
          </a:prstGeom>
          <a:blipFill>
            <a:blip r:embed="rId2" cstate="print"/>
            <a:stretch>
              <a:fillRect/>
            </a:stretch>
          </a:blipFill>
        </p:spPr>
        <p:txBody>
          <a:bodyPr wrap="square" lIns="0" tIns="0" rIns="0" bIns="0" rtlCol="0"/>
          <a:lstStyle/>
          <a:p>
            <a:endParaRPr/>
          </a:p>
        </p:txBody>
      </p:sp>
      <p:sp>
        <p:nvSpPr>
          <p:cNvPr id="5" name="object 5"/>
          <p:cNvSpPr txBox="1">
            <a:spLocks noGrp="1"/>
          </p:cNvSpPr>
          <p:nvPr>
            <p:ph type="title"/>
          </p:nvPr>
        </p:nvSpPr>
        <p:spPr>
          <a:xfrm>
            <a:off x="36654" y="0"/>
            <a:ext cx="12009755" cy="505267"/>
          </a:xfrm>
          <a:prstGeom prst="rect">
            <a:avLst/>
          </a:prstGeom>
        </p:spPr>
        <p:txBody>
          <a:bodyPr vert="horz" wrap="square" lIns="0" tIns="12700" rIns="0" bIns="0" rtlCol="0">
            <a:spAutoFit/>
          </a:bodyPr>
          <a:lstStyle/>
          <a:p>
            <a:pPr marL="12700" algn="ctr">
              <a:lnSpc>
                <a:spcPct val="100000"/>
              </a:lnSpc>
              <a:spcBef>
                <a:spcPts val="100"/>
              </a:spcBef>
            </a:pPr>
            <a:r>
              <a:rPr sz="3200" dirty="0">
                <a:solidFill>
                  <a:srgbClr val="202020"/>
                </a:solidFill>
              </a:rPr>
              <a:t>Is this legally allowed at public high school games?</a:t>
            </a:r>
            <a:endParaRPr sz="3200" dirty="0"/>
          </a:p>
        </p:txBody>
      </p:sp>
      <p:sp>
        <p:nvSpPr>
          <p:cNvPr id="6" name="object 6"/>
          <p:cNvSpPr txBox="1"/>
          <p:nvPr/>
        </p:nvSpPr>
        <p:spPr>
          <a:xfrm>
            <a:off x="7071849" y="1409273"/>
            <a:ext cx="4906645" cy="1304844"/>
          </a:xfrm>
          <a:prstGeom prst="rect">
            <a:avLst/>
          </a:prstGeom>
        </p:spPr>
        <p:txBody>
          <a:bodyPr vert="horz" wrap="square" lIns="0" tIns="12065" rIns="0" bIns="0" rtlCol="0">
            <a:spAutoFit/>
          </a:bodyPr>
          <a:lstStyle/>
          <a:p>
            <a:pPr marL="12700" marR="5080">
              <a:lnSpc>
                <a:spcPct val="100000"/>
              </a:lnSpc>
              <a:spcBef>
                <a:spcPts val="95"/>
              </a:spcBef>
            </a:pPr>
            <a:r>
              <a:rPr sz="2800" b="1" dirty="0">
                <a:latin typeface="DejaVu Sans"/>
                <a:cs typeface="DejaVu Sans"/>
              </a:rPr>
              <a:t>What if </a:t>
            </a:r>
            <a:r>
              <a:rPr lang="en-US" sz="2800" b="1" dirty="0">
                <a:latin typeface="DejaVu Sans"/>
                <a:cs typeface="DejaVu Sans"/>
              </a:rPr>
              <a:t>the HS football coach prayed on the field after a game?</a:t>
            </a:r>
            <a:endParaRPr sz="2800" dirty="0">
              <a:latin typeface="DejaVu Sans"/>
              <a:cs typeface="DejaVu Sans"/>
            </a:endParaRPr>
          </a:p>
        </p:txBody>
      </p:sp>
      <p:pic>
        <p:nvPicPr>
          <p:cNvPr id="8" name="Picture 7">
            <a:extLst>
              <a:ext uri="{FF2B5EF4-FFF2-40B4-BE49-F238E27FC236}">
                <a16:creationId xmlns:a16="http://schemas.microsoft.com/office/drawing/2014/main" id="{CA0EE367-0732-DE60-9F52-F78A95DCC294}"/>
              </a:ext>
            </a:extLst>
          </p:cNvPr>
          <p:cNvPicPr>
            <a:picLocks noChangeAspect="1"/>
          </p:cNvPicPr>
          <p:nvPr/>
        </p:nvPicPr>
        <p:blipFill>
          <a:blip r:embed="rId3"/>
          <a:stretch>
            <a:fillRect/>
          </a:stretch>
        </p:blipFill>
        <p:spPr>
          <a:xfrm>
            <a:off x="8093529" y="2733441"/>
            <a:ext cx="3839845" cy="4035794"/>
          </a:xfrm>
          <a:prstGeom prst="rect">
            <a:avLst/>
          </a:prstGeom>
        </p:spPr>
      </p:pic>
      <p:sp>
        <p:nvSpPr>
          <p:cNvPr id="10" name="TextBox 9">
            <a:extLst>
              <a:ext uri="{FF2B5EF4-FFF2-40B4-BE49-F238E27FC236}">
                <a16:creationId xmlns:a16="http://schemas.microsoft.com/office/drawing/2014/main" id="{F2443658-013E-471C-5581-F0613F7FC51C}"/>
              </a:ext>
            </a:extLst>
          </p:cNvPr>
          <p:cNvSpPr txBox="1"/>
          <p:nvPr/>
        </p:nvSpPr>
        <p:spPr>
          <a:xfrm>
            <a:off x="52983" y="4343400"/>
            <a:ext cx="8056875" cy="1938992"/>
          </a:xfrm>
          <a:prstGeom prst="rect">
            <a:avLst/>
          </a:prstGeom>
          <a:noFill/>
        </p:spPr>
        <p:txBody>
          <a:bodyPr wrap="square">
            <a:spAutoFit/>
          </a:bodyPr>
          <a:lstStyle/>
          <a:p>
            <a:r>
              <a:rPr lang="en-US" sz="2400" dirty="0"/>
              <a:t>The Supreme Court ruled Monday that a school board in Washington state discriminated against a former football coach when it disciplined him for postgame prayers at midfield, the high court’s latest decision favoring the protection of religious faith over concerns about government endorsement of religion.</a:t>
            </a:r>
          </a:p>
        </p:txBody>
      </p:sp>
      <p:sp>
        <p:nvSpPr>
          <p:cNvPr id="12" name="TextBox 11">
            <a:extLst>
              <a:ext uri="{FF2B5EF4-FFF2-40B4-BE49-F238E27FC236}">
                <a16:creationId xmlns:a16="http://schemas.microsoft.com/office/drawing/2014/main" id="{3FD4CEF2-91C0-5589-8700-092E6C3436B2}"/>
              </a:ext>
            </a:extLst>
          </p:cNvPr>
          <p:cNvSpPr txBox="1"/>
          <p:nvPr/>
        </p:nvSpPr>
        <p:spPr>
          <a:xfrm>
            <a:off x="609600" y="6552578"/>
            <a:ext cx="7696200" cy="307777"/>
          </a:xfrm>
          <a:prstGeom prst="rect">
            <a:avLst/>
          </a:prstGeom>
          <a:noFill/>
        </p:spPr>
        <p:txBody>
          <a:bodyPr wrap="square">
            <a:spAutoFit/>
          </a:bodyPr>
          <a:lstStyle/>
          <a:p>
            <a:r>
              <a:rPr lang="en-US" sz="1400" dirty="0">
                <a:hlinkClick r:id="rId4"/>
              </a:rPr>
              <a:t>https://www.washingtonpost.com/politics/2022/06/27/supreme-court-praying-football-coach/</a:t>
            </a:r>
            <a:endParaRPr lang="en-US" sz="1400" dirty="0"/>
          </a:p>
        </p:txBody>
      </p:sp>
      <p:sp>
        <p:nvSpPr>
          <p:cNvPr id="14" name="TextBox 13">
            <a:extLst>
              <a:ext uri="{FF2B5EF4-FFF2-40B4-BE49-F238E27FC236}">
                <a16:creationId xmlns:a16="http://schemas.microsoft.com/office/drawing/2014/main" id="{5820AF45-E6A7-307E-5B3E-CB074B6EAC0A}"/>
              </a:ext>
            </a:extLst>
          </p:cNvPr>
          <p:cNvSpPr txBox="1"/>
          <p:nvPr/>
        </p:nvSpPr>
        <p:spPr>
          <a:xfrm>
            <a:off x="25769" y="6263597"/>
            <a:ext cx="3397789" cy="307777"/>
          </a:xfrm>
          <a:prstGeom prst="rect">
            <a:avLst/>
          </a:prstGeom>
          <a:noFill/>
        </p:spPr>
        <p:txBody>
          <a:bodyPr wrap="square">
            <a:spAutoFit/>
          </a:bodyPr>
          <a:lstStyle/>
          <a:p>
            <a:r>
              <a:rPr lang="en-US" sz="1400" dirty="0"/>
              <a:t>Published June 27, 2022 at 10:12 a.m. EDT</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3" name="object 3"/>
          <p:cNvSpPr txBox="1">
            <a:spLocks noGrp="1"/>
          </p:cNvSpPr>
          <p:nvPr>
            <p:ph type="title"/>
          </p:nvPr>
        </p:nvSpPr>
        <p:spPr>
          <a:xfrm>
            <a:off x="1327595" y="-15374"/>
            <a:ext cx="9536810" cy="504625"/>
          </a:xfrm>
          <a:prstGeom prst="rect">
            <a:avLst/>
          </a:prstGeom>
        </p:spPr>
        <p:txBody>
          <a:bodyPr vert="horz" wrap="square" lIns="0" tIns="12065" rIns="0" bIns="0" rtlCol="0">
            <a:spAutoFit/>
          </a:bodyPr>
          <a:lstStyle/>
          <a:p>
            <a:pPr marL="25400">
              <a:lnSpc>
                <a:spcPct val="100000"/>
              </a:lnSpc>
              <a:spcBef>
                <a:spcPts val="95"/>
              </a:spcBef>
            </a:pPr>
            <a:r>
              <a:rPr sz="3200" dirty="0"/>
              <a:t>1</a:t>
            </a:r>
            <a:r>
              <a:rPr sz="3200" baseline="25157" dirty="0"/>
              <a:t>st </a:t>
            </a:r>
            <a:r>
              <a:rPr sz="3200" dirty="0"/>
              <a:t>Amendment - Freedom of Religion</a:t>
            </a:r>
          </a:p>
        </p:txBody>
      </p:sp>
      <p:sp>
        <p:nvSpPr>
          <p:cNvPr id="4" name="object 4"/>
          <p:cNvSpPr txBox="1"/>
          <p:nvPr/>
        </p:nvSpPr>
        <p:spPr>
          <a:xfrm>
            <a:off x="4618" y="691813"/>
            <a:ext cx="6783672" cy="5698355"/>
          </a:xfrm>
          <a:prstGeom prst="rect">
            <a:avLst/>
          </a:prstGeom>
        </p:spPr>
        <p:txBody>
          <a:bodyPr vert="horz" wrap="square" lIns="0" tIns="12065" rIns="0" bIns="0" rtlCol="0">
            <a:spAutoFit/>
          </a:bodyPr>
          <a:lstStyle/>
          <a:p>
            <a:pPr marL="368935">
              <a:lnSpc>
                <a:spcPct val="100000"/>
              </a:lnSpc>
              <a:spcBef>
                <a:spcPts val="95"/>
              </a:spcBef>
            </a:pPr>
            <a:r>
              <a:rPr sz="2200" b="1" dirty="0">
                <a:latin typeface="DejaVu Sans"/>
                <a:cs typeface="DejaVu Sans"/>
              </a:rPr>
              <a:t>TWO CLAUSES THAT YOU MUST KNOW</a:t>
            </a:r>
            <a:endParaRPr sz="2200" dirty="0">
              <a:latin typeface="DejaVu Sans"/>
              <a:cs typeface="DejaVu Sans"/>
            </a:endParaRPr>
          </a:p>
          <a:p>
            <a:pPr marL="355600" indent="-342900">
              <a:lnSpc>
                <a:spcPct val="100000"/>
              </a:lnSpc>
              <a:spcBef>
                <a:spcPts val="2185"/>
              </a:spcBef>
              <a:buFont typeface="DejaVu Sans"/>
              <a:buChar char="•"/>
              <a:tabLst>
                <a:tab pos="355600" algn="l"/>
              </a:tabLst>
            </a:pPr>
            <a:r>
              <a:rPr sz="2800" b="1" dirty="0">
                <a:latin typeface="DejaVu Sans"/>
                <a:cs typeface="DejaVu Sans"/>
              </a:rPr>
              <a:t>The Establishment Clause</a:t>
            </a:r>
            <a:endParaRPr sz="2800" dirty="0">
              <a:latin typeface="DejaVu Sans"/>
              <a:cs typeface="DejaVu Sans"/>
            </a:endParaRPr>
          </a:p>
          <a:p>
            <a:pPr marL="756285" lvl="1" indent="-287020">
              <a:lnSpc>
                <a:spcPct val="100000"/>
              </a:lnSpc>
              <a:spcBef>
                <a:spcPts val="605"/>
              </a:spcBef>
              <a:buChar char="–"/>
              <a:tabLst>
                <a:tab pos="756920" algn="l"/>
              </a:tabLst>
            </a:pPr>
            <a:r>
              <a:rPr sz="2400" dirty="0">
                <a:latin typeface="DejaVu Sans"/>
                <a:cs typeface="DejaVu Sans"/>
              </a:rPr>
              <a:t>The Separation of Church and State</a:t>
            </a:r>
          </a:p>
          <a:p>
            <a:pPr marL="756285" lvl="1" indent="-287020">
              <a:lnSpc>
                <a:spcPct val="100000"/>
              </a:lnSpc>
              <a:spcBef>
                <a:spcPts val="625"/>
              </a:spcBef>
              <a:buChar char="–"/>
              <a:tabLst>
                <a:tab pos="756920" algn="l"/>
              </a:tabLst>
            </a:pPr>
            <a:r>
              <a:rPr sz="2400" dirty="0">
                <a:latin typeface="DejaVu Sans"/>
                <a:cs typeface="DejaVu Sans"/>
              </a:rPr>
              <a:t>“Congress shall make no law respecting the</a:t>
            </a:r>
            <a:r>
              <a:rPr lang="en-US" sz="2400" dirty="0">
                <a:latin typeface="DejaVu Sans"/>
                <a:cs typeface="DejaVu Sans"/>
              </a:rPr>
              <a:t> </a:t>
            </a:r>
            <a:r>
              <a:rPr sz="2400" b="1" dirty="0">
                <a:latin typeface="DejaVu Sans"/>
                <a:cs typeface="DejaVu Sans"/>
              </a:rPr>
              <a:t>establishment </a:t>
            </a:r>
            <a:r>
              <a:rPr sz="2400" dirty="0">
                <a:latin typeface="DejaVu Sans"/>
                <a:cs typeface="DejaVu Sans"/>
              </a:rPr>
              <a:t>of religion…”</a:t>
            </a:r>
          </a:p>
          <a:p>
            <a:pPr marL="756285" lvl="1" indent="-287020">
              <a:lnSpc>
                <a:spcPct val="100000"/>
              </a:lnSpc>
              <a:spcBef>
                <a:spcPts val="530"/>
              </a:spcBef>
              <a:buFont typeface="DejaVu Sans"/>
              <a:buChar char="–"/>
              <a:tabLst>
                <a:tab pos="756920" algn="l"/>
              </a:tabLst>
            </a:pPr>
            <a:r>
              <a:rPr sz="2400" i="1" dirty="0">
                <a:latin typeface="Nimbus Sans L"/>
                <a:cs typeface="Nimbus Sans L"/>
              </a:rPr>
              <a:t>Engle v. Vitale, 1962</a:t>
            </a:r>
            <a:endParaRPr sz="2400" dirty="0">
              <a:latin typeface="Nimbus Sans L"/>
              <a:cs typeface="Nimbus Sans L"/>
            </a:endParaRPr>
          </a:p>
          <a:p>
            <a:pPr lvl="1">
              <a:lnSpc>
                <a:spcPct val="100000"/>
              </a:lnSpc>
              <a:spcBef>
                <a:spcPts val="40"/>
              </a:spcBef>
              <a:buFont typeface="DejaVu Sans"/>
              <a:buChar char="–"/>
            </a:pPr>
            <a:endParaRPr sz="2800" dirty="0">
              <a:latin typeface="Nimbus Sans L"/>
              <a:cs typeface="Nimbus Sans L"/>
            </a:endParaRPr>
          </a:p>
          <a:p>
            <a:pPr marL="355600" indent="-342900">
              <a:lnSpc>
                <a:spcPct val="100000"/>
              </a:lnSpc>
              <a:buFont typeface="DejaVu Sans"/>
              <a:buChar char="•"/>
              <a:tabLst>
                <a:tab pos="355600" algn="l"/>
              </a:tabLst>
            </a:pPr>
            <a:r>
              <a:rPr sz="2800" b="1" dirty="0">
                <a:latin typeface="DejaVu Sans"/>
                <a:cs typeface="DejaVu Sans"/>
              </a:rPr>
              <a:t>The Free Exercise Clause</a:t>
            </a:r>
            <a:endParaRPr sz="2800" dirty="0">
              <a:latin typeface="DejaVu Sans"/>
              <a:cs typeface="DejaVu Sans"/>
            </a:endParaRPr>
          </a:p>
          <a:p>
            <a:pPr marL="756285" lvl="1" indent="-287020">
              <a:lnSpc>
                <a:spcPct val="100000"/>
              </a:lnSpc>
              <a:spcBef>
                <a:spcPts val="605"/>
              </a:spcBef>
              <a:buChar char="–"/>
              <a:tabLst>
                <a:tab pos="756920" algn="l"/>
              </a:tabLst>
            </a:pPr>
            <a:r>
              <a:rPr sz="2400" dirty="0">
                <a:latin typeface="DejaVu Sans"/>
                <a:cs typeface="DejaVu Sans"/>
              </a:rPr>
              <a:t>Free to practice your religion</a:t>
            </a:r>
          </a:p>
          <a:p>
            <a:pPr marL="756285" lvl="1" indent="-287020">
              <a:lnSpc>
                <a:spcPct val="100000"/>
              </a:lnSpc>
              <a:spcBef>
                <a:spcPts val="580"/>
              </a:spcBef>
              <a:buChar char="–"/>
              <a:tabLst>
                <a:tab pos="756920" algn="l"/>
              </a:tabLst>
            </a:pPr>
            <a:r>
              <a:rPr sz="2400" dirty="0">
                <a:latin typeface="DejaVu Sans"/>
                <a:cs typeface="DejaVu Sans"/>
              </a:rPr>
              <a:t>“… or prohibiting the </a:t>
            </a:r>
            <a:r>
              <a:rPr sz="2400" b="1" dirty="0">
                <a:latin typeface="DejaVu Sans"/>
                <a:cs typeface="DejaVu Sans"/>
              </a:rPr>
              <a:t>free exercise </a:t>
            </a:r>
            <a:r>
              <a:rPr sz="2400" dirty="0">
                <a:latin typeface="DejaVu Sans"/>
                <a:cs typeface="DejaVu Sans"/>
              </a:rPr>
              <a:t>thereof”</a:t>
            </a:r>
          </a:p>
          <a:p>
            <a:pPr marL="756285" lvl="1" indent="-287020">
              <a:lnSpc>
                <a:spcPct val="100000"/>
              </a:lnSpc>
              <a:spcBef>
                <a:spcPts val="575"/>
              </a:spcBef>
              <a:buFont typeface="DejaVu Sans"/>
              <a:buChar char="–"/>
              <a:tabLst>
                <a:tab pos="756920" algn="l"/>
              </a:tabLst>
            </a:pPr>
            <a:r>
              <a:rPr sz="2400" i="1" dirty="0">
                <a:latin typeface="Nimbus Sans L"/>
                <a:cs typeface="Nimbus Sans L"/>
              </a:rPr>
              <a:t>Wisconsin v. Yoder, 1972</a:t>
            </a:r>
            <a:endParaRPr sz="2400" dirty="0">
              <a:latin typeface="Nimbus Sans L"/>
              <a:cs typeface="Nimbus Sans L"/>
            </a:endParaRPr>
          </a:p>
        </p:txBody>
      </p:sp>
      <p:sp>
        <p:nvSpPr>
          <p:cNvPr id="5" name="object 5"/>
          <p:cNvSpPr/>
          <p:nvPr/>
        </p:nvSpPr>
        <p:spPr>
          <a:xfrm>
            <a:off x="6858936" y="648457"/>
            <a:ext cx="5257800" cy="5972553"/>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3" name="object 3"/>
          <p:cNvSpPr txBox="1">
            <a:spLocks noGrp="1"/>
          </p:cNvSpPr>
          <p:nvPr>
            <p:ph type="title"/>
          </p:nvPr>
        </p:nvSpPr>
        <p:spPr>
          <a:xfrm>
            <a:off x="154939" y="25210"/>
            <a:ext cx="12037061" cy="382156"/>
          </a:xfrm>
          <a:prstGeom prst="rect">
            <a:avLst/>
          </a:prstGeom>
        </p:spPr>
        <p:txBody>
          <a:bodyPr vert="horz" wrap="square" lIns="0" tIns="12700" rIns="0" bIns="0" rtlCol="0">
            <a:spAutoFit/>
          </a:bodyPr>
          <a:lstStyle/>
          <a:p>
            <a:pPr marL="12700" algn="ctr">
              <a:lnSpc>
                <a:spcPct val="100000"/>
              </a:lnSpc>
              <a:spcBef>
                <a:spcPts val="100"/>
              </a:spcBef>
            </a:pPr>
            <a:r>
              <a:rPr sz="2400" dirty="0"/>
              <a:t>FREEDOM OF RELIGION - THE ESTABLISHMENT CLAUSE</a:t>
            </a:r>
          </a:p>
        </p:txBody>
      </p:sp>
      <p:sp>
        <p:nvSpPr>
          <p:cNvPr id="4" name="object 4"/>
          <p:cNvSpPr txBox="1"/>
          <p:nvPr/>
        </p:nvSpPr>
        <p:spPr>
          <a:xfrm>
            <a:off x="-36564" y="461267"/>
            <a:ext cx="6422390" cy="2306401"/>
          </a:xfrm>
          <a:prstGeom prst="rect">
            <a:avLst/>
          </a:prstGeom>
        </p:spPr>
        <p:txBody>
          <a:bodyPr vert="horz" wrap="square" lIns="0" tIns="86995" rIns="0" bIns="0" rtlCol="0">
            <a:spAutoFit/>
          </a:bodyPr>
          <a:lstStyle/>
          <a:p>
            <a:pPr marL="381000" indent="-342900">
              <a:lnSpc>
                <a:spcPct val="100000"/>
              </a:lnSpc>
              <a:spcBef>
                <a:spcPts val="685"/>
              </a:spcBef>
              <a:buFont typeface="DejaVu Sans"/>
              <a:buChar char="•"/>
              <a:tabLst>
                <a:tab pos="380365" algn="l"/>
                <a:tab pos="381000" algn="l"/>
              </a:tabLst>
            </a:pPr>
            <a:r>
              <a:rPr sz="2000" b="1" dirty="0">
                <a:latin typeface="DejaVu Sans"/>
                <a:cs typeface="DejaVu Sans"/>
              </a:rPr>
              <a:t>No Government “Establishment of Religion”</a:t>
            </a:r>
            <a:endParaRPr sz="2000" dirty="0">
              <a:latin typeface="DejaVu Sans"/>
              <a:cs typeface="DejaVu Sans"/>
            </a:endParaRPr>
          </a:p>
          <a:p>
            <a:pPr marL="781685" marR="43180" indent="-287020">
              <a:lnSpc>
                <a:spcPct val="100099"/>
              </a:lnSpc>
              <a:spcBef>
                <a:spcPts val="495"/>
              </a:spcBef>
              <a:tabLst>
                <a:tab pos="781685" algn="l"/>
              </a:tabLst>
            </a:pPr>
            <a:r>
              <a:rPr sz="2000" dirty="0">
                <a:latin typeface="DejaVu Sans"/>
                <a:cs typeface="DejaVu Sans"/>
              </a:rPr>
              <a:t>–	</a:t>
            </a:r>
            <a:r>
              <a:rPr sz="2000" b="1" dirty="0">
                <a:latin typeface="DejaVu Sans"/>
                <a:cs typeface="DejaVu Sans"/>
              </a:rPr>
              <a:t>A “</a:t>
            </a:r>
            <a:r>
              <a:rPr sz="2000" b="1" dirty="0">
                <a:solidFill>
                  <a:srgbClr val="FF0000"/>
                </a:solidFill>
                <a:latin typeface="DejaVu Sans"/>
                <a:cs typeface="DejaVu Sans"/>
              </a:rPr>
              <a:t>wall of separation</a:t>
            </a:r>
            <a:r>
              <a:rPr sz="2000" b="1" dirty="0">
                <a:latin typeface="DejaVu Sans"/>
                <a:cs typeface="DejaVu Sans"/>
              </a:rPr>
              <a:t>” - Separation of church and  state (words of Jefferson; it is implied within 1</a:t>
            </a:r>
            <a:r>
              <a:rPr sz="2000" b="1" baseline="25641" dirty="0">
                <a:latin typeface="DejaVu Sans"/>
                <a:cs typeface="DejaVu Sans"/>
              </a:rPr>
              <a:t>st </a:t>
            </a:r>
            <a:r>
              <a:rPr sz="2000" b="1" dirty="0">
                <a:latin typeface="DejaVu Sans"/>
                <a:cs typeface="DejaVu Sans"/>
              </a:rPr>
              <a:t> Amendment, but not stated – kind of like “fair trial”)</a:t>
            </a:r>
            <a:endParaRPr sz="2000" dirty="0">
              <a:latin typeface="DejaVu Sans"/>
              <a:cs typeface="DejaVu Sans"/>
            </a:endParaRPr>
          </a:p>
        </p:txBody>
      </p:sp>
      <p:sp>
        <p:nvSpPr>
          <p:cNvPr id="5" name="object 5"/>
          <p:cNvSpPr txBox="1"/>
          <p:nvPr/>
        </p:nvSpPr>
        <p:spPr>
          <a:xfrm>
            <a:off x="0" y="2738580"/>
            <a:ext cx="7467600" cy="3847207"/>
          </a:xfrm>
          <a:prstGeom prst="rect">
            <a:avLst/>
          </a:prstGeom>
        </p:spPr>
        <p:txBody>
          <a:bodyPr vert="horz" wrap="square" lIns="0" tIns="12700" rIns="0" bIns="0" rtlCol="0">
            <a:spAutoFit/>
          </a:bodyPr>
          <a:lstStyle/>
          <a:p>
            <a:pPr marL="355600" marR="869950" indent="-342900">
              <a:lnSpc>
                <a:spcPct val="100000"/>
              </a:lnSpc>
              <a:spcBef>
                <a:spcPts val="100"/>
              </a:spcBef>
              <a:buFont typeface="DejaVu Sans"/>
              <a:buChar char="•"/>
              <a:tabLst>
                <a:tab pos="354965" algn="l"/>
                <a:tab pos="355600" algn="l"/>
              </a:tabLst>
            </a:pPr>
            <a:r>
              <a:rPr lang="en-US" sz="2000" b="1" dirty="0">
                <a:latin typeface="DejaVu Sans"/>
                <a:cs typeface="DejaVu Sans"/>
              </a:rPr>
              <a:t>Basic meaning of establishment clause:  government may not establish an official  religion.</a:t>
            </a:r>
            <a:endParaRPr lang="en-US" sz="2000" dirty="0">
              <a:latin typeface="DejaVu Sans"/>
              <a:cs typeface="DejaVu Sans"/>
            </a:endParaRPr>
          </a:p>
          <a:p>
            <a:pPr marL="756285" marR="5080" lvl="1" indent="-287020">
              <a:lnSpc>
                <a:spcPct val="99700"/>
              </a:lnSpc>
              <a:spcBef>
                <a:spcPts val="555"/>
              </a:spcBef>
              <a:buFont typeface="DejaVu Sans"/>
              <a:buChar char="–"/>
              <a:tabLst>
                <a:tab pos="756285" algn="l"/>
                <a:tab pos="756920" algn="l"/>
              </a:tabLst>
            </a:pPr>
            <a:r>
              <a:rPr lang="en-US" sz="2000" b="1" dirty="0">
                <a:latin typeface="DejaVu Sans"/>
                <a:cs typeface="DejaVu Sans"/>
              </a:rPr>
              <a:t>“</a:t>
            </a:r>
            <a:r>
              <a:rPr lang="en-US" sz="2000" b="1" dirty="0" err="1">
                <a:solidFill>
                  <a:srgbClr val="FF0000"/>
                </a:solidFill>
                <a:latin typeface="DejaVu Sans"/>
                <a:cs typeface="DejaVu Sans"/>
              </a:rPr>
              <a:t>Accomodationist</a:t>
            </a:r>
            <a:r>
              <a:rPr lang="en-US" sz="2000" b="1" dirty="0">
                <a:solidFill>
                  <a:srgbClr val="FF0000"/>
                </a:solidFill>
                <a:latin typeface="DejaVu Sans"/>
                <a:cs typeface="DejaVu Sans"/>
              </a:rPr>
              <a:t> View</a:t>
            </a:r>
            <a:r>
              <a:rPr lang="en-US" sz="2000" b="1" dirty="0">
                <a:latin typeface="DejaVu Sans"/>
                <a:cs typeface="DejaVu Sans"/>
              </a:rPr>
              <a:t>”: Government should bend a  bit and allow a certain degree of church/state  blending (allowing nativity scenes on city property,  and allowing a non-denominational prayer in public  school)</a:t>
            </a:r>
            <a:endParaRPr lang="en-US" sz="2000" dirty="0">
              <a:latin typeface="DejaVu Sans"/>
              <a:cs typeface="DejaVu Sans"/>
            </a:endParaRPr>
          </a:p>
          <a:p>
            <a:pPr marL="756285" marR="263525" lvl="1" indent="-287020">
              <a:lnSpc>
                <a:spcPct val="100000"/>
              </a:lnSpc>
              <a:spcBef>
                <a:spcPts val="515"/>
              </a:spcBef>
              <a:buFont typeface="DejaVu Sans"/>
              <a:buChar char="–"/>
              <a:tabLst>
                <a:tab pos="756285" algn="l"/>
                <a:tab pos="756920" algn="l"/>
              </a:tabLst>
            </a:pPr>
            <a:r>
              <a:rPr lang="en-US" sz="2000" b="1" dirty="0">
                <a:latin typeface="DejaVu Sans"/>
                <a:cs typeface="DejaVu Sans"/>
              </a:rPr>
              <a:t>“</a:t>
            </a:r>
            <a:r>
              <a:rPr lang="en-US" sz="2000" b="1" dirty="0">
                <a:solidFill>
                  <a:srgbClr val="FF0000"/>
                </a:solidFill>
                <a:latin typeface="DejaVu Sans"/>
                <a:cs typeface="DejaVu Sans"/>
              </a:rPr>
              <a:t>Separationist View</a:t>
            </a:r>
            <a:r>
              <a:rPr lang="en-US" sz="2000" b="1" dirty="0">
                <a:latin typeface="DejaVu Sans"/>
                <a:cs typeface="DejaVu Sans"/>
              </a:rPr>
              <a:t>”: Government should allow  virtually no blending of church and state. There  should be a “wall of separation” between the two.</a:t>
            </a:r>
            <a:endParaRPr lang="en-US" sz="2000" dirty="0">
              <a:latin typeface="DejaVu Sans"/>
              <a:cs typeface="DejaVu Sans"/>
            </a:endParaRPr>
          </a:p>
        </p:txBody>
      </p:sp>
      <p:sp>
        <p:nvSpPr>
          <p:cNvPr id="6" name="object 6"/>
          <p:cNvSpPr txBox="1"/>
          <p:nvPr/>
        </p:nvSpPr>
        <p:spPr>
          <a:xfrm>
            <a:off x="11379454" y="6273800"/>
            <a:ext cx="125095" cy="228268"/>
          </a:xfrm>
          <a:prstGeom prst="rect">
            <a:avLst/>
          </a:prstGeom>
        </p:spPr>
        <p:txBody>
          <a:bodyPr vert="horz" wrap="square" lIns="0" tIns="12700" rIns="0" bIns="0" rtlCol="0">
            <a:spAutoFit/>
          </a:bodyPr>
          <a:lstStyle/>
          <a:p>
            <a:pPr marL="12700">
              <a:lnSpc>
                <a:spcPct val="100000"/>
              </a:lnSpc>
              <a:spcBef>
                <a:spcPts val="100"/>
              </a:spcBef>
            </a:pPr>
            <a:r>
              <a:rPr sz="1400" dirty="0">
                <a:latin typeface="Nimbus Sans L"/>
                <a:cs typeface="Nimbus Sans L"/>
              </a:rPr>
              <a:t>5</a:t>
            </a:r>
            <a:endParaRPr sz="1400">
              <a:latin typeface="Nimbus Sans L"/>
              <a:cs typeface="Nimbus Sans L"/>
            </a:endParaRPr>
          </a:p>
        </p:txBody>
      </p:sp>
      <p:sp>
        <p:nvSpPr>
          <p:cNvPr id="7" name="object 7"/>
          <p:cNvSpPr txBox="1"/>
          <p:nvPr/>
        </p:nvSpPr>
        <p:spPr>
          <a:xfrm>
            <a:off x="6830291" y="523851"/>
            <a:ext cx="5334000" cy="1305486"/>
          </a:xfrm>
          <a:prstGeom prst="rect">
            <a:avLst/>
          </a:prstGeom>
        </p:spPr>
        <p:txBody>
          <a:bodyPr vert="horz" wrap="square" lIns="0" tIns="12700" rIns="0" bIns="0" rtlCol="0">
            <a:spAutoFit/>
          </a:bodyPr>
          <a:lstStyle/>
          <a:p>
            <a:pPr marL="12700" marR="294005">
              <a:lnSpc>
                <a:spcPct val="100000"/>
              </a:lnSpc>
              <a:spcBef>
                <a:spcPts val="100"/>
              </a:spcBef>
            </a:pPr>
            <a:r>
              <a:rPr sz="2400" b="1" i="1" dirty="0">
                <a:latin typeface="Nimbus Mono L"/>
                <a:cs typeface="Nimbus Mono L"/>
              </a:rPr>
              <a:t>Lemon v. Kurtzman</a:t>
            </a:r>
            <a:r>
              <a:rPr sz="2000" b="1" dirty="0">
                <a:latin typeface="DejaVu Sans"/>
                <a:cs typeface="DejaVu Sans"/>
              </a:rPr>
              <a:t>: Established a  3-part test (the Lemon test) to</a:t>
            </a:r>
            <a:r>
              <a:rPr lang="en-US" sz="2000" b="1" dirty="0">
                <a:latin typeface="DejaVu Sans"/>
                <a:cs typeface="DejaVu Sans"/>
              </a:rPr>
              <a:t> </a:t>
            </a:r>
            <a:r>
              <a:rPr sz="2000" b="1" dirty="0">
                <a:latin typeface="DejaVu Sans"/>
                <a:cs typeface="DejaVu Sans"/>
              </a:rPr>
              <a:t>determine the constitutionality of</a:t>
            </a:r>
            <a:r>
              <a:rPr lang="en-US" sz="2000" b="1" dirty="0">
                <a:latin typeface="DejaVu Sans"/>
                <a:cs typeface="DejaVu Sans"/>
              </a:rPr>
              <a:t> a  statute or practice:</a:t>
            </a:r>
            <a:endParaRPr sz="2000" dirty="0">
              <a:latin typeface="DejaVu Sans"/>
              <a:cs typeface="DejaVu Sans"/>
            </a:endParaRPr>
          </a:p>
        </p:txBody>
      </p:sp>
      <p:sp>
        <p:nvSpPr>
          <p:cNvPr id="8" name="object 8"/>
          <p:cNvSpPr txBox="1"/>
          <p:nvPr/>
        </p:nvSpPr>
        <p:spPr>
          <a:xfrm>
            <a:off x="7215798" y="1767989"/>
            <a:ext cx="5091768" cy="4629472"/>
          </a:xfrm>
          <a:prstGeom prst="rect">
            <a:avLst/>
          </a:prstGeom>
        </p:spPr>
        <p:txBody>
          <a:bodyPr vert="horz" wrap="square" lIns="0" tIns="12700" rIns="0" bIns="0" rtlCol="0">
            <a:spAutoFit/>
          </a:bodyPr>
          <a:lstStyle/>
          <a:p>
            <a:pPr marL="469900" marR="367030" indent="-457200">
              <a:lnSpc>
                <a:spcPct val="100000"/>
              </a:lnSpc>
              <a:spcBef>
                <a:spcPts val="100"/>
              </a:spcBef>
              <a:buAutoNum type="arabicPeriod"/>
              <a:tabLst>
                <a:tab pos="469265" algn="l"/>
                <a:tab pos="469900" algn="l"/>
              </a:tabLst>
            </a:pPr>
            <a:r>
              <a:rPr sz="2000" b="1" dirty="0">
                <a:latin typeface="DejaVu Sans"/>
                <a:cs typeface="DejaVu Sans"/>
              </a:rPr>
              <a:t>Laws should have a </a:t>
            </a:r>
            <a:r>
              <a:rPr sz="2000" b="1" dirty="0">
                <a:solidFill>
                  <a:srgbClr val="FF0000"/>
                </a:solidFill>
                <a:latin typeface="DejaVu Sans"/>
                <a:cs typeface="DejaVu Sans"/>
              </a:rPr>
              <a:t>secular</a:t>
            </a:r>
            <a:r>
              <a:rPr lang="en-US" sz="2000" b="1" dirty="0">
                <a:solidFill>
                  <a:srgbClr val="FF0000"/>
                </a:solidFill>
                <a:latin typeface="DejaVu Sans"/>
                <a:cs typeface="DejaVu Sans"/>
              </a:rPr>
              <a:t> </a:t>
            </a:r>
            <a:r>
              <a:rPr sz="2000" b="1" dirty="0">
                <a:latin typeface="DejaVu Sans"/>
                <a:cs typeface="DejaVu Sans"/>
              </a:rPr>
              <a:t>(non-religious) purpose</a:t>
            </a:r>
            <a:endParaRPr sz="2000" dirty="0">
              <a:latin typeface="DejaVu Sans"/>
              <a:cs typeface="DejaVu Sans"/>
            </a:endParaRPr>
          </a:p>
          <a:p>
            <a:pPr marL="469900" marR="209550" indent="-457200">
              <a:lnSpc>
                <a:spcPct val="100000"/>
              </a:lnSpc>
              <a:buAutoNum type="arabicPeriod"/>
              <a:tabLst>
                <a:tab pos="469265" algn="l"/>
                <a:tab pos="469900" algn="l"/>
              </a:tabLst>
            </a:pPr>
            <a:r>
              <a:rPr sz="2000" b="1" dirty="0">
                <a:latin typeface="DejaVu Sans"/>
                <a:cs typeface="DejaVu Sans"/>
              </a:rPr>
              <a:t>Laws should be </a:t>
            </a:r>
            <a:r>
              <a:rPr sz="2000" b="1" dirty="0">
                <a:solidFill>
                  <a:srgbClr val="FF0000"/>
                </a:solidFill>
                <a:latin typeface="DejaVu Sans"/>
                <a:cs typeface="DejaVu Sans"/>
              </a:rPr>
              <a:t>neutral</a:t>
            </a:r>
            <a:r>
              <a:rPr lang="en-US" sz="2000" b="1" dirty="0">
                <a:solidFill>
                  <a:srgbClr val="FF0000"/>
                </a:solidFill>
                <a:latin typeface="DejaVu Sans"/>
                <a:cs typeface="DejaVu Sans"/>
              </a:rPr>
              <a:t> </a:t>
            </a:r>
            <a:r>
              <a:rPr sz="2000" b="1" dirty="0">
                <a:latin typeface="DejaVu Sans"/>
                <a:cs typeface="DejaVu Sans"/>
              </a:rPr>
              <a:t>toward religion (neither </a:t>
            </a:r>
            <a:r>
              <a:rPr sz="2000" b="1" dirty="0">
                <a:solidFill>
                  <a:srgbClr val="FF0000"/>
                </a:solidFill>
                <a:latin typeface="DejaVu Sans"/>
                <a:cs typeface="DejaVu Sans"/>
              </a:rPr>
              <a:t>advance</a:t>
            </a:r>
            <a:r>
              <a:rPr sz="2000" b="1" dirty="0">
                <a:latin typeface="DejaVu Sans"/>
                <a:cs typeface="DejaVu Sans"/>
              </a:rPr>
              <a:t> nor </a:t>
            </a:r>
            <a:r>
              <a:rPr sz="2000" b="1" dirty="0">
                <a:solidFill>
                  <a:srgbClr val="FF0000"/>
                </a:solidFill>
                <a:latin typeface="DejaVu Sans"/>
                <a:cs typeface="DejaVu Sans"/>
              </a:rPr>
              <a:t>inhibit</a:t>
            </a:r>
            <a:r>
              <a:rPr sz="2000" b="1" dirty="0">
                <a:latin typeface="DejaVu Sans"/>
                <a:cs typeface="DejaVu Sans"/>
              </a:rPr>
              <a:t> religion)</a:t>
            </a:r>
            <a:endParaRPr sz="2000" dirty="0">
              <a:latin typeface="DejaVu Sans"/>
              <a:cs typeface="DejaVu Sans"/>
            </a:endParaRPr>
          </a:p>
          <a:p>
            <a:pPr marL="469900" marR="5080" indent="-457200">
              <a:lnSpc>
                <a:spcPct val="100000"/>
              </a:lnSpc>
              <a:spcBef>
                <a:spcPts val="5"/>
              </a:spcBef>
              <a:buAutoNum type="arabicPeriod"/>
              <a:tabLst>
                <a:tab pos="469265" algn="l"/>
                <a:tab pos="469900" algn="l"/>
              </a:tabLst>
            </a:pPr>
            <a:r>
              <a:rPr sz="2000" b="1" dirty="0">
                <a:latin typeface="DejaVu Sans"/>
                <a:cs typeface="DejaVu Sans"/>
              </a:rPr>
              <a:t>Laws should not be </a:t>
            </a:r>
            <a:r>
              <a:rPr sz="2000" b="1" dirty="0">
                <a:solidFill>
                  <a:srgbClr val="FF0000"/>
                </a:solidFill>
                <a:latin typeface="DejaVu Sans"/>
                <a:cs typeface="DejaVu Sans"/>
              </a:rPr>
              <a:t>entangled</a:t>
            </a:r>
            <a:r>
              <a:rPr sz="2000" b="1" dirty="0">
                <a:latin typeface="DejaVu Sans"/>
                <a:cs typeface="DejaVu Sans"/>
              </a:rPr>
              <a:t>  with religion</a:t>
            </a:r>
            <a:r>
              <a:rPr lang="en-US" sz="2000" b="1" dirty="0">
                <a:latin typeface="DejaVu Sans"/>
                <a:cs typeface="DejaVu Sans"/>
              </a:rPr>
              <a:t>. If any is present, the statute or  practice is unconstitutional.  Avoid creating a relationship between religion and government that </a:t>
            </a:r>
            <a:r>
              <a:rPr lang="en-US" sz="2000" b="1" dirty="0">
                <a:solidFill>
                  <a:srgbClr val="FF0000"/>
                </a:solidFill>
                <a:latin typeface="DejaVu Sans"/>
                <a:cs typeface="DejaVu Sans"/>
              </a:rPr>
              <a:t>entangles</a:t>
            </a:r>
            <a:r>
              <a:rPr lang="en-US" sz="2000" b="1" dirty="0">
                <a:latin typeface="DejaVu Sans"/>
                <a:cs typeface="DejaVu Sans"/>
              </a:rPr>
              <a:t> either in the </a:t>
            </a:r>
            <a:r>
              <a:rPr lang="en-US" sz="2000" b="1" dirty="0">
                <a:solidFill>
                  <a:srgbClr val="FF0000"/>
                </a:solidFill>
                <a:latin typeface="DejaVu Sans"/>
                <a:cs typeface="DejaVu Sans"/>
              </a:rPr>
              <a:t>internal </a:t>
            </a:r>
            <a:r>
              <a:rPr lang="en-US" sz="2000" b="1" dirty="0">
                <a:latin typeface="DejaVu Sans"/>
                <a:cs typeface="DejaVu Sans"/>
              </a:rPr>
              <a:t>affairs of the other. </a:t>
            </a:r>
            <a:r>
              <a:rPr lang="en-US" sz="2000" b="1" dirty="0">
                <a:solidFill>
                  <a:srgbClr val="FF0000"/>
                </a:solidFill>
                <a:latin typeface="DejaVu Sans"/>
                <a:cs typeface="DejaVu Sans"/>
              </a:rPr>
              <a:t>EXCESSIVE ENTAGLEMENT</a:t>
            </a:r>
          </a:p>
          <a:p>
            <a:pPr marL="469900" marR="5080" indent="-457200">
              <a:lnSpc>
                <a:spcPct val="100000"/>
              </a:lnSpc>
              <a:spcBef>
                <a:spcPts val="5"/>
              </a:spcBef>
              <a:buAutoNum type="arabicPeriod"/>
              <a:tabLst>
                <a:tab pos="469265" algn="l"/>
                <a:tab pos="469900" algn="l"/>
              </a:tabLst>
            </a:pPr>
            <a:endParaRPr sz="2000" dirty="0">
              <a:latin typeface="DejaVu Sans"/>
              <a:cs typeface="DejaVu Sans"/>
            </a:endParaRPr>
          </a:p>
        </p:txBody>
      </p:sp>
      <p:sp>
        <p:nvSpPr>
          <p:cNvPr id="9" name="object 9"/>
          <p:cNvSpPr txBox="1"/>
          <p:nvPr/>
        </p:nvSpPr>
        <p:spPr>
          <a:xfrm>
            <a:off x="7315200" y="5018268"/>
            <a:ext cx="4503040" cy="320601"/>
          </a:xfrm>
          <a:prstGeom prst="rect">
            <a:avLst/>
          </a:prstGeom>
        </p:spPr>
        <p:txBody>
          <a:bodyPr vert="horz" wrap="square" lIns="0" tIns="12700" rIns="0" bIns="0" rtlCol="0">
            <a:spAutoFit/>
          </a:bodyPr>
          <a:lstStyle/>
          <a:p>
            <a:pPr marL="241300" marR="5080" indent="-228600">
              <a:lnSpc>
                <a:spcPct val="100000"/>
              </a:lnSpc>
              <a:spcBef>
                <a:spcPts val="100"/>
              </a:spcBef>
            </a:pPr>
            <a:endParaRPr sz="2000" dirty="0">
              <a:latin typeface="DejaVu Sans"/>
              <a:cs typeface="DejaVu Sans"/>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9999"/>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12257</TotalTime>
  <Words>5523</Words>
  <Application>Microsoft Office PowerPoint</Application>
  <PresentationFormat>Widescreen</PresentationFormat>
  <Paragraphs>381</Paragraphs>
  <Slides>40</Slides>
  <Notes>0</Notes>
  <HiddenSlides>1</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40</vt:i4>
      </vt:variant>
    </vt:vector>
  </HeadingPairs>
  <TitlesOfParts>
    <vt:vector size="50" baseType="lpstr">
      <vt:lpstr>Arial</vt:lpstr>
      <vt:lpstr>Calibri</vt:lpstr>
      <vt:lpstr>Century Schoolbook L</vt:lpstr>
      <vt:lpstr>DejaVu Sans</vt:lpstr>
      <vt:lpstr>DejaVu Serif</vt:lpstr>
      <vt:lpstr>Garamond</vt:lpstr>
      <vt:lpstr>Nimbus Mono L</vt:lpstr>
      <vt:lpstr>Nimbus Sans L</vt:lpstr>
      <vt:lpstr>remind-proxima-nova</vt:lpstr>
      <vt:lpstr>Office Theme</vt:lpstr>
      <vt:lpstr>UNIT 3  Topics 3.1-3.4 </vt:lpstr>
      <vt:lpstr>TOPIC 3.1 The Bill of Rights</vt:lpstr>
      <vt:lpstr>BILL OF RIGHTS AND THE STATES</vt:lpstr>
      <vt:lpstr>TOPIC 3.2 First Amendment: Freedom of Religion</vt:lpstr>
      <vt:lpstr>TOPIC 3.2 First Amendment: Freedom of Religion</vt:lpstr>
      <vt:lpstr>1st Amendment US Constitution Church &amp; State</vt:lpstr>
      <vt:lpstr>Is this legally allowed at public high school games?</vt:lpstr>
      <vt:lpstr>1st Amendment - Freedom of Religion</vt:lpstr>
      <vt:lpstr>FREEDOM OF RELIGION - THE ESTABLISHMENT CLAUSE</vt:lpstr>
      <vt:lpstr>SCHOOLS AND RELIGION</vt:lpstr>
      <vt:lpstr>SCHOOLS AND RELIGION</vt:lpstr>
      <vt:lpstr>FREEDOM OF RELIGION – FREE EXERCISE CLAUSE</vt:lpstr>
      <vt:lpstr>Engle v. Vitale (1962)</vt:lpstr>
      <vt:lpstr>Engle v. Vitale (1962)</vt:lpstr>
      <vt:lpstr>Wisconsin v. Yoder (1972)</vt:lpstr>
      <vt:lpstr>PowerPoint Presentation</vt:lpstr>
      <vt:lpstr>To what extent does the Supreme Court’s interpretation of freedom of religion reflect a commitment to individual liberty? </vt:lpstr>
      <vt:lpstr>3.3 First Amendment: Freedom of Speech</vt:lpstr>
      <vt:lpstr>Is this legally allowed in public? Should it be allowed if it is legal?</vt:lpstr>
      <vt:lpstr>PowerPoint Presentation</vt:lpstr>
      <vt:lpstr>Does freedom  of speech  include this?</vt:lpstr>
      <vt:lpstr>  IS ALL  SPEECH FREE? </vt:lpstr>
      <vt:lpstr>Schenck v.  United States (1919)</vt:lpstr>
      <vt:lpstr>Free Expression </vt:lpstr>
      <vt:lpstr>NON-PROTECTED SPEECH</vt:lpstr>
      <vt:lpstr>NON-PROTECTED SPEECH</vt:lpstr>
      <vt:lpstr>NON-PROTECTED SPEECH</vt:lpstr>
      <vt:lpstr>ESSENTIAL QUESTION CFU</vt:lpstr>
      <vt:lpstr>PROTECTED SPEECH</vt:lpstr>
      <vt:lpstr>Tinker v. Des Moines (1969)</vt:lpstr>
      <vt:lpstr>Explain the extent to which the Supreme Court’s interpretation of freedom of speech reflects a commitment to individual liberty? AMSCO Pg 283</vt:lpstr>
      <vt:lpstr>3.3 First Amendment: Freedom of the Press</vt:lpstr>
      <vt:lpstr>3.4 FREEDOM OF THE PRESS - CONTROVERSIAL AREAS</vt:lpstr>
      <vt:lpstr>PowerPoint Presentation</vt:lpstr>
      <vt:lpstr>FREEDOM OF THE PRESS</vt:lpstr>
      <vt:lpstr>EXAMPLE OF PRIOR RESTRAINT</vt:lpstr>
      <vt:lpstr>New York Times v. U.S. (1971), pg. 286</vt:lpstr>
      <vt:lpstr>FREEDOM OF ASSEMBLY</vt:lpstr>
      <vt:lpstr>ESSENTIAL QUESTION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Civil Liberties and  Civil Rights</dc:title>
  <dc:creator>Perez Family</dc:creator>
  <cp:lastModifiedBy>Rodriguez, Adrian</cp:lastModifiedBy>
  <cp:revision>118</cp:revision>
  <dcterms:created xsi:type="dcterms:W3CDTF">2020-04-06T16:22:49Z</dcterms:created>
  <dcterms:modified xsi:type="dcterms:W3CDTF">2023-07-05T19:00:01Z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2019-04-12T00:00:00Z</vt:filetime>
  </property>
  <property fmtid="{D5CDD505-2E9C-101B-9397-08002B2CF9AE}" pid="3" name="Creator">
    <vt:lpwstr>Microsoft® PowerPoint® 2013</vt:lpwstr>
  </property>
  <property fmtid="{D5CDD505-2E9C-101B-9397-08002B2CF9AE}" pid="4" name="LastSaved">
    <vt:filetime>2020-04-06T00:00:00Z</vt:filetime>
  </property>
</Properties>
</file>