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sldIdLst>
    <p:sldId id="428" r:id="rId4"/>
    <p:sldId id="427" r:id="rId5"/>
    <p:sldId id="444" r:id="rId6"/>
    <p:sldId id="266" r:id="rId7"/>
    <p:sldId id="270" r:id="rId8"/>
    <p:sldId id="290" r:id="rId9"/>
    <p:sldId id="433" r:id="rId10"/>
    <p:sldId id="435" r:id="rId11"/>
    <p:sldId id="267" r:id="rId12"/>
    <p:sldId id="288" r:id="rId13"/>
    <p:sldId id="432" r:id="rId14"/>
    <p:sldId id="265" r:id="rId15"/>
    <p:sldId id="306" r:id="rId16"/>
    <p:sldId id="307" r:id="rId17"/>
    <p:sldId id="308" r:id="rId18"/>
    <p:sldId id="431" r:id="rId19"/>
    <p:sldId id="434" r:id="rId20"/>
    <p:sldId id="275" r:id="rId21"/>
    <p:sldId id="309" r:id="rId22"/>
    <p:sldId id="268" r:id="rId23"/>
    <p:sldId id="443" r:id="rId24"/>
    <p:sldId id="305" r:id="rId25"/>
    <p:sldId id="289" r:id="rId26"/>
    <p:sldId id="310" r:id="rId27"/>
    <p:sldId id="269" r:id="rId28"/>
    <p:sldId id="291" r:id="rId29"/>
    <p:sldId id="430" r:id="rId30"/>
    <p:sldId id="292" r:id="rId31"/>
    <p:sldId id="441" r:id="rId32"/>
    <p:sldId id="442" r:id="rId33"/>
    <p:sldId id="273" r:id="rId34"/>
    <p:sldId id="429" r:id="rId35"/>
    <p:sldId id="437" r:id="rId36"/>
    <p:sldId id="293" r:id="rId37"/>
    <p:sldId id="440" r:id="rId38"/>
    <p:sldId id="296" r:id="rId39"/>
    <p:sldId id="438" r:id="rId40"/>
    <p:sldId id="294" r:id="rId41"/>
    <p:sldId id="295" r:id="rId42"/>
    <p:sldId id="276" r:id="rId43"/>
    <p:sldId id="297" r:id="rId44"/>
    <p:sldId id="298" r:id="rId45"/>
    <p:sldId id="299" r:id="rId46"/>
    <p:sldId id="261" r:id="rId47"/>
    <p:sldId id="262" r:id="rId48"/>
    <p:sldId id="287" r:id="rId49"/>
    <p:sldId id="263" r:id="rId50"/>
    <p:sldId id="264" r:id="rId51"/>
    <p:sldId id="300" r:id="rId52"/>
    <p:sldId id="439" r:id="rId53"/>
    <p:sldId id="30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p:scale>
          <a:sx n="80" d="100"/>
          <a:sy n="80" d="100"/>
        </p:scale>
        <p:origin x="96" y="1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2881"/>
            <a:ext cx="12192000" cy="64007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sz="2400"/>
          </a:p>
        </p:txBody>
      </p:sp>
      <p:sp>
        <p:nvSpPr>
          <p:cNvPr id="2" name="Holder 2"/>
          <p:cNvSpPr>
            <a:spLocks noGrp="1"/>
          </p:cNvSpPr>
          <p:nvPr>
            <p:ph type="ctrTitle"/>
          </p:nvPr>
        </p:nvSpPr>
        <p:spPr>
          <a:xfrm>
            <a:off x="1939206" y="115993"/>
            <a:ext cx="8313588" cy="765387"/>
          </a:xfrm>
          <a:prstGeom prst="rect">
            <a:avLst/>
          </a:prstGeom>
        </p:spPr>
        <p:txBody>
          <a:bodyPr wrap="square" lIns="0" tIns="0" rIns="0" bIns="0">
            <a:spAutoFit/>
          </a:bodyPr>
          <a:lstStyle>
            <a:lvl1pPr>
              <a:defRPr sz="48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1"/>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621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211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82881"/>
            <a:ext cx="12192000" cy="640079"/>
          </a:xfrm>
          <a:custGeom>
            <a:avLst/>
            <a:gdLst/>
            <a:ahLst/>
            <a:cxnLst/>
            <a:rect l="l" t="t" r="r" b="b"/>
            <a:pathLst>
              <a:path w="9144000" h="480059">
                <a:moveTo>
                  <a:pt x="0" y="480060"/>
                </a:moveTo>
                <a:lnTo>
                  <a:pt x="9144000" y="480060"/>
                </a:lnTo>
                <a:lnTo>
                  <a:pt x="9144000" y="0"/>
                </a:lnTo>
                <a:lnTo>
                  <a:pt x="0" y="0"/>
                </a:lnTo>
                <a:lnTo>
                  <a:pt x="0" y="480060"/>
                </a:lnTo>
                <a:close/>
              </a:path>
            </a:pathLst>
          </a:custGeom>
          <a:solidFill>
            <a:srgbClr val="FF0000"/>
          </a:solidFill>
        </p:spPr>
        <p:txBody>
          <a:bodyPr wrap="square" lIns="0" tIns="0" rIns="0" bIns="0" rtlCol="0"/>
          <a:lstStyle/>
          <a:p>
            <a:endParaRPr sz="2400">
              <a:solidFill>
                <a:prstClr val="black"/>
              </a:solidFill>
            </a:endParaRPr>
          </a:p>
        </p:txBody>
      </p:sp>
      <p:sp>
        <p:nvSpPr>
          <p:cNvPr id="2" name="Holder 2"/>
          <p:cNvSpPr>
            <a:spLocks noGrp="1"/>
          </p:cNvSpPr>
          <p:nvPr>
            <p:ph type="ctrTitle"/>
          </p:nvPr>
        </p:nvSpPr>
        <p:spPr>
          <a:xfrm>
            <a:off x="2974169" y="209464"/>
            <a:ext cx="6243659" cy="553998"/>
          </a:xfrm>
          <a:prstGeom prst="rect">
            <a:avLst/>
          </a:prstGeom>
        </p:spPr>
        <p:txBody>
          <a:bodyPr wrap="square" lIns="0" tIns="0" rIns="0" bIns="0">
            <a:spAutoFit/>
          </a:bodyPr>
          <a:lstStyle>
            <a:lvl1pPr>
              <a:defRPr sz="3600" b="1" i="0">
                <a:solidFill>
                  <a:schemeClr val="tx1"/>
                </a:solidFill>
                <a:latin typeface="Tahoma"/>
                <a:cs typeface="Tahoma"/>
              </a:defRPr>
            </a:lvl1pPr>
          </a:lstStyle>
          <a:p>
            <a:endParaRPr/>
          </a:p>
        </p:txBody>
      </p:sp>
      <p:sp>
        <p:nvSpPr>
          <p:cNvPr id="3" name="Holder 3"/>
          <p:cNvSpPr>
            <a:spLocks noGrp="1"/>
          </p:cNvSpPr>
          <p:nvPr>
            <p:ph type="subTitle" idx="4"/>
          </p:nvPr>
        </p:nvSpPr>
        <p:spPr>
          <a:xfrm>
            <a:off x="1828800" y="3840481"/>
            <a:ext cx="853440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0137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553998"/>
          </a:xfrm>
        </p:spPr>
        <p:txBody>
          <a:bodyPr lIns="0" tIns="0" rIns="0" bIns="0"/>
          <a:lstStyle>
            <a:lvl1pPr>
              <a:defRPr sz="3600" b="1" i="0">
                <a:solidFill>
                  <a:schemeClr val="tx1"/>
                </a:solidFill>
                <a:latin typeface="Tahoma"/>
                <a:cs typeface="Tahoma"/>
              </a:defRPr>
            </a:lvl1pPr>
          </a:lstStyle>
          <a:p>
            <a:endParaRPr/>
          </a:p>
        </p:txBody>
      </p:sp>
      <p:sp>
        <p:nvSpPr>
          <p:cNvPr id="3" name="Holder 3"/>
          <p:cNvSpPr>
            <a:spLocks noGrp="1"/>
          </p:cNvSpPr>
          <p:nvPr>
            <p:ph type="body" idx="1"/>
          </p:nvPr>
        </p:nvSpPr>
        <p:spPr>
          <a:xfrm>
            <a:off x="714587" y="2584026"/>
            <a:ext cx="11228493" cy="246221"/>
          </a:xfrm>
        </p:spPr>
        <p:txBody>
          <a:bodyPr lIns="0" tIns="0" rIns="0" bIns="0"/>
          <a:lstStyle>
            <a:lvl1pPr>
              <a:defRPr sz="1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26369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553998"/>
          </a:xfrm>
        </p:spPr>
        <p:txBody>
          <a:bodyPr lIns="0" tIns="0" rIns="0" bIns="0"/>
          <a:lstStyle>
            <a:lvl1pPr>
              <a:defRPr sz="3600"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80795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553998"/>
          </a:xfrm>
        </p:spPr>
        <p:txBody>
          <a:bodyPr lIns="0" tIns="0" rIns="0" bIns="0"/>
          <a:lstStyle>
            <a:lvl1pPr>
              <a:defRPr sz="36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4603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EDEC00"/>
          </a:solidFill>
        </p:spPr>
        <p:txBody>
          <a:bodyPr wrap="square" lIns="0" tIns="0" rIns="0" bIns="0" rtlCol="0"/>
          <a:lstStyle/>
          <a:p>
            <a:endParaRPr sz="2400">
              <a:solidFill>
                <a:prstClr val="black"/>
              </a:solidFill>
            </a:endParaRPr>
          </a:p>
        </p:txBody>
      </p:sp>
      <p:sp>
        <p:nvSpPr>
          <p:cNvPr id="17" name="bk object 17"/>
          <p:cNvSpPr/>
          <p:nvPr/>
        </p:nvSpPr>
        <p:spPr>
          <a:xfrm>
            <a:off x="0" y="0"/>
            <a:ext cx="8636000" cy="6857997"/>
          </a:xfrm>
          <a:prstGeom prst="rect">
            <a:avLst/>
          </a:prstGeom>
          <a:blipFill>
            <a:blip r:embed="rId2" cstate="print"/>
            <a:stretch>
              <a:fillRect/>
            </a:stretch>
          </a:blipFill>
        </p:spPr>
        <p:txBody>
          <a:bodyPr wrap="square" lIns="0" tIns="0" rIns="0" bIns="0" rtlCol="0"/>
          <a:lstStyle/>
          <a:p>
            <a:endParaRPr sz="24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120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6"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7" y="1989497"/>
            <a:ext cx="7237307" cy="287323"/>
          </a:xfrm>
        </p:spPr>
        <p:txBody>
          <a:bodyPr lIns="0" tIns="0" rIns="0" bIns="0"/>
          <a:lstStyle>
            <a:lvl1pPr>
              <a:defRPr sz="1867"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0285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6"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436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39206"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470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15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2881"/>
            <a:ext cx="12192000" cy="64007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sz="2400"/>
          </a:p>
        </p:txBody>
      </p:sp>
      <p:sp>
        <p:nvSpPr>
          <p:cNvPr id="2" name="Holder 2"/>
          <p:cNvSpPr>
            <a:spLocks noGrp="1"/>
          </p:cNvSpPr>
          <p:nvPr>
            <p:ph type="ctrTitle"/>
          </p:nvPr>
        </p:nvSpPr>
        <p:spPr>
          <a:xfrm>
            <a:off x="2974169" y="209464"/>
            <a:ext cx="6243659" cy="553998"/>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8284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553998"/>
          </a:xfrm>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5897033" y="1522476"/>
            <a:ext cx="5978312" cy="369332"/>
          </a:xfrm>
        </p:spPr>
        <p:txBody>
          <a:bodyPr lIns="0" tIns="0" rIns="0" bIns="0"/>
          <a:lstStyle>
            <a:lvl1pPr>
              <a:defRPr sz="2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6683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553998"/>
          </a:xfrm>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622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553998"/>
          </a:xfrm>
        </p:spPr>
        <p:txBody>
          <a:bodyPr lIns="0" tIns="0" rIns="0" bIns="0"/>
          <a:lstStyle>
            <a:lvl1pPr>
              <a:defRPr sz="36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2376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9206" y="115993"/>
            <a:ext cx="8313588" cy="553998"/>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7" y="1989497"/>
            <a:ext cx="7237307" cy="215444"/>
          </a:xfrm>
          <a:prstGeom prst="rect">
            <a:avLst/>
          </a:prstGeom>
        </p:spPr>
        <p:txBody>
          <a:bodyPr wrap="square" lIns="0" tIns="0" rIns="0" bIns="0">
            <a:spAutoFit/>
          </a:bodyPr>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0626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415498"/>
          </a:xfrm>
          <a:prstGeom prst="rect">
            <a:avLst/>
          </a:prstGeom>
        </p:spPr>
        <p:txBody>
          <a:bodyPr wrap="square" lIns="0" tIns="0" rIns="0" bIns="0">
            <a:spAutoFit/>
          </a:bodyPr>
          <a:lstStyle>
            <a:lvl1pPr>
              <a:defRPr sz="27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5897033" y="1522476"/>
            <a:ext cx="5978312" cy="276999"/>
          </a:xfrm>
          <a:prstGeom prst="rect">
            <a:avLst/>
          </a:prstGeom>
        </p:spPr>
        <p:txBody>
          <a:bodyPr wrap="square" lIns="0" tIns="0" rIns="0" bIns="0">
            <a:spAutoFit/>
          </a:bodyPr>
          <a:lstStyle>
            <a:lvl1pPr>
              <a:defRPr sz="18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7/6/2023</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90985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74169" y="209464"/>
            <a:ext cx="6243659" cy="415498"/>
          </a:xfrm>
          <a:prstGeom prst="rect">
            <a:avLst/>
          </a:prstGeom>
        </p:spPr>
        <p:txBody>
          <a:bodyPr wrap="square" lIns="0" tIns="0" rIns="0" bIns="0">
            <a:spAutoFit/>
          </a:bodyPr>
          <a:lstStyle>
            <a:lvl1pPr>
              <a:defRPr sz="2700" b="1" i="0">
                <a:solidFill>
                  <a:schemeClr val="tx1"/>
                </a:solidFill>
                <a:latin typeface="Tahoma"/>
                <a:cs typeface="Tahoma"/>
              </a:defRPr>
            </a:lvl1pPr>
          </a:lstStyle>
          <a:p>
            <a:endParaRPr/>
          </a:p>
        </p:txBody>
      </p:sp>
      <p:sp>
        <p:nvSpPr>
          <p:cNvPr id="3" name="Holder 3"/>
          <p:cNvSpPr>
            <a:spLocks noGrp="1"/>
          </p:cNvSpPr>
          <p:nvPr>
            <p:ph type="body" idx="1"/>
          </p:nvPr>
        </p:nvSpPr>
        <p:spPr>
          <a:xfrm>
            <a:off x="714587" y="2584026"/>
            <a:ext cx="11228493" cy="184666"/>
          </a:xfrm>
          <a:prstGeom prst="rect">
            <a:avLst/>
          </a:prstGeom>
        </p:spPr>
        <p:txBody>
          <a:bodyPr wrap="square" lIns="0" tIns="0" rIns="0" bIns="0">
            <a:spAutoFit/>
          </a:bodyPr>
          <a:lstStyle>
            <a:lvl1pPr>
              <a:defRPr sz="1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53831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pfront.scholastic.com/pages/promotion/030821/is-political-polling-dead.html#1200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ballotpedia.org/Push_polli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math.upenn.edu/~deturck/m170/wk4/lecture/case1.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eblaze.com/news/cnn-poll-trump-indictment-approval" TargetMode="External"/><Relationship Id="rId2" Type="http://schemas.openxmlformats.org/officeDocument/2006/relationships/hyperlink" Target="https://www.documentcloud.org/documents/23739177-cnn-poll-monday-april-3-2023"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historians.org/about-aha-and-membership/aha-history-and-archives/gi-roundtable-series/pamphlets/em-4-are-opinion-polls-useful-(1946)/do-polls-form-public-opinion"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lassroom.synonym.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11143" y="0"/>
            <a:ext cx="4680857" cy="5192520"/>
          </a:xfrm>
          <a:custGeom>
            <a:avLst/>
            <a:gdLst/>
            <a:ahLst/>
            <a:cxnLst/>
            <a:rect l="l" t="t" r="r" b="b"/>
            <a:pathLst>
              <a:path w="3048000" h="3944620">
                <a:moveTo>
                  <a:pt x="3048000" y="0"/>
                </a:moveTo>
                <a:lnTo>
                  <a:pt x="0" y="0"/>
                </a:lnTo>
                <a:lnTo>
                  <a:pt x="0" y="3944112"/>
                </a:lnTo>
                <a:lnTo>
                  <a:pt x="3048000" y="3944112"/>
                </a:lnTo>
                <a:lnTo>
                  <a:pt x="3048000" y="0"/>
                </a:lnTo>
                <a:close/>
              </a:path>
            </a:pathLst>
          </a:custGeom>
          <a:solidFill>
            <a:srgbClr val="000000"/>
          </a:solidFill>
        </p:spPr>
        <p:txBody>
          <a:bodyPr wrap="square" lIns="0" tIns="0" rIns="0" bIns="0" rtlCol="0"/>
          <a:lstStyle/>
          <a:p>
            <a:pPr defTabSz="1219170"/>
            <a:endParaRPr sz="2133">
              <a:solidFill>
                <a:prstClr val="black"/>
              </a:solidFill>
              <a:latin typeface="Calibri"/>
            </a:endParaRPr>
          </a:p>
        </p:txBody>
      </p:sp>
      <p:sp>
        <p:nvSpPr>
          <p:cNvPr id="3" name="object 3"/>
          <p:cNvSpPr txBox="1"/>
          <p:nvPr/>
        </p:nvSpPr>
        <p:spPr>
          <a:xfrm>
            <a:off x="8611025" y="116757"/>
            <a:ext cx="2438400" cy="590697"/>
          </a:xfrm>
          <a:prstGeom prst="rect">
            <a:avLst/>
          </a:prstGeom>
        </p:spPr>
        <p:txBody>
          <a:bodyPr vert="horz" wrap="square" lIns="0" tIns="16087" rIns="0" bIns="0" rtlCol="0">
            <a:spAutoFit/>
          </a:bodyPr>
          <a:lstStyle/>
          <a:p>
            <a:pPr marL="16933" defTabSz="1219170">
              <a:spcBef>
                <a:spcPts val="127"/>
              </a:spcBef>
            </a:pPr>
            <a:r>
              <a:rPr sz="3733" b="1" dirty="0">
                <a:solidFill>
                  <a:srgbClr val="FFFF00"/>
                </a:solidFill>
                <a:latin typeface="DejaVu Sans"/>
                <a:cs typeface="DejaVu Sans"/>
              </a:rPr>
              <a:t>UNIT 4</a:t>
            </a:r>
            <a:endParaRPr sz="3733" dirty="0">
              <a:solidFill>
                <a:prstClr val="black"/>
              </a:solidFill>
              <a:latin typeface="DejaVu Sans"/>
              <a:cs typeface="DejaVu Sans"/>
            </a:endParaRPr>
          </a:p>
        </p:txBody>
      </p:sp>
      <p:sp>
        <p:nvSpPr>
          <p:cNvPr id="4" name="object 4"/>
          <p:cNvSpPr txBox="1">
            <a:spLocks noGrp="1"/>
          </p:cNvSpPr>
          <p:nvPr>
            <p:ph type="title"/>
          </p:nvPr>
        </p:nvSpPr>
        <p:spPr>
          <a:xfrm>
            <a:off x="7609539" y="702151"/>
            <a:ext cx="4441371" cy="570242"/>
          </a:xfrm>
          <a:prstGeom prst="rect">
            <a:avLst/>
          </a:prstGeom>
        </p:spPr>
        <p:txBody>
          <a:bodyPr vert="horz" wrap="square" lIns="0" tIns="16087" rIns="0" bIns="0" rtlCol="0">
            <a:spAutoFit/>
          </a:bodyPr>
          <a:lstStyle/>
          <a:p>
            <a:pPr marL="16933">
              <a:spcBef>
                <a:spcPts val="127"/>
              </a:spcBef>
            </a:pPr>
            <a:r>
              <a:rPr lang="en-US" dirty="0" err="1">
                <a:solidFill>
                  <a:srgbClr val="FFFF00"/>
                </a:solidFill>
                <a:latin typeface="+mj-lt"/>
              </a:rPr>
              <a:t>Chpt</a:t>
            </a:r>
            <a:r>
              <a:rPr lang="en-US" dirty="0">
                <a:solidFill>
                  <a:srgbClr val="FFFF00"/>
                </a:solidFill>
                <a:latin typeface="+mj-lt"/>
              </a:rPr>
              <a:t>. 13 Topic 4.5-4.6 </a:t>
            </a:r>
            <a:endParaRPr dirty="0">
              <a:latin typeface="+mj-lt"/>
            </a:endParaRPr>
          </a:p>
        </p:txBody>
      </p:sp>
      <p:sp>
        <p:nvSpPr>
          <p:cNvPr id="5" name="object 5"/>
          <p:cNvSpPr txBox="1"/>
          <p:nvPr/>
        </p:nvSpPr>
        <p:spPr>
          <a:xfrm>
            <a:off x="7609539" y="2744340"/>
            <a:ext cx="4582461" cy="1014807"/>
          </a:xfrm>
          <a:prstGeom prst="rect">
            <a:avLst/>
          </a:prstGeom>
        </p:spPr>
        <p:txBody>
          <a:bodyPr vert="horz" wrap="square" lIns="0" tIns="16933" rIns="0" bIns="0" rtlCol="0">
            <a:spAutoFit/>
          </a:bodyPr>
          <a:lstStyle/>
          <a:p>
            <a:pPr defTabSz="1219170">
              <a:spcBef>
                <a:spcPts val="133"/>
              </a:spcBef>
            </a:pPr>
            <a:endParaRPr lang="en-US" sz="3200" b="1" dirty="0">
              <a:solidFill>
                <a:srgbClr val="FFFF00"/>
              </a:solidFill>
              <a:latin typeface="DejaVu Sans"/>
              <a:cs typeface="DejaVu Sans"/>
            </a:endParaRPr>
          </a:p>
          <a:p>
            <a:pPr defTabSz="1219170">
              <a:spcBef>
                <a:spcPts val="133"/>
              </a:spcBef>
            </a:pPr>
            <a:r>
              <a:rPr lang="en-US" sz="3200" b="1" dirty="0">
                <a:solidFill>
                  <a:srgbClr val="FFFF00"/>
                </a:solidFill>
                <a:latin typeface="DejaVu Sans"/>
                <a:cs typeface="DejaVu Sans"/>
              </a:rPr>
              <a:t>AMSCO pg. 424-443</a:t>
            </a:r>
            <a:endParaRPr sz="3200" dirty="0">
              <a:solidFill>
                <a:prstClr val="black"/>
              </a:solidFill>
              <a:latin typeface="DejaVu Sans"/>
              <a:cs typeface="DejaVu Sans"/>
            </a:endParaRPr>
          </a:p>
        </p:txBody>
      </p:sp>
      <p:sp>
        <p:nvSpPr>
          <p:cNvPr id="6" name="object 6"/>
          <p:cNvSpPr/>
          <p:nvPr/>
        </p:nvSpPr>
        <p:spPr>
          <a:xfrm>
            <a:off x="0" y="5181600"/>
            <a:ext cx="12192000" cy="1676400"/>
          </a:xfrm>
          <a:custGeom>
            <a:avLst/>
            <a:gdLst/>
            <a:ahLst/>
            <a:cxnLst/>
            <a:rect l="l" t="t" r="r" b="b"/>
            <a:pathLst>
              <a:path w="9144000" h="1257300">
                <a:moveTo>
                  <a:pt x="9144000" y="0"/>
                </a:moveTo>
                <a:lnTo>
                  <a:pt x="0" y="0"/>
                </a:lnTo>
                <a:lnTo>
                  <a:pt x="0" y="1257298"/>
                </a:lnTo>
                <a:lnTo>
                  <a:pt x="9144000" y="1257298"/>
                </a:lnTo>
                <a:lnTo>
                  <a:pt x="9144000" y="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7" name="object 7"/>
          <p:cNvSpPr txBox="1"/>
          <p:nvPr/>
        </p:nvSpPr>
        <p:spPr>
          <a:xfrm>
            <a:off x="203200" y="5631214"/>
            <a:ext cx="11684000" cy="1137918"/>
          </a:xfrm>
          <a:prstGeom prst="rect">
            <a:avLst/>
          </a:prstGeom>
        </p:spPr>
        <p:txBody>
          <a:bodyPr vert="horz" wrap="square" lIns="0" tIns="16933" rIns="0" bIns="0" rtlCol="0">
            <a:spAutoFit/>
          </a:bodyPr>
          <a:lstStyle/>
          <a:p>
            <a:pPr marL="16933" defTabSz="1219170">
              <a:spcBef>
                <a:spcPts val="133"/>
              </a:spcBef>
            </a:pPr>
            <a:r>
              <a:rPr lang="en-US" sz="3600" b="1" dirty="0">
                <a:solidFill>
                  <a:srgbClr val="FFFF00"/>
                </a:solidFill>
                <a:latin typeface="DejaVu Sans"/>
                <a:cs typeface="DejaVu Sans"/>
              </a:rPr>
              <a:t>4.5 Measuring Public Opinion</a:t>
            </a:r>
          </a:p>
          <a:p>
            <a:pPr marL="16933" defTabSz="1219170">
              <a:spcBef>
                <a:spcPts val="133"/>
              </a:spcBef>
            </a:pPr>
            <a:r>
              <a:rPr lang="en-US" sz="3600" b="1" dirty="0">
                <a:solidFill>
                  <a:srgbClr val="FFFF00"/>
                </a:solidFill>
                <a:latin typeface="DejaVu Sans"/>
                <a:cs typeface="DejaVu Sans"/>
              </a:rPr>
              <a:t>4.6 Evaluating Public Opinion Data</a:t>
            </a:r>
            <a:endParaRPr sz="3600" dirty="0">
              <a:solidFill>
                <a:prstClr val="black"/>
              </a:solidFill>
              <a:latin typeface="DejaVu Sans"/>
              <a:cs typeface="DejaVu Sans"/>
            </a:endParaRPr>
          </a:p>
        </p:txBody>
      </p:sp>
      <p:sp>
        <p:nvSpPr>
          <p:cNvPr id="11" name="object 7">
            <a:extLst>
              <a:ext uri="{FF2B5EF4-FFF2-40B4-BE49-F238E27FC236}">
                <a16:creationId xmlns:a16="http://schemas.microsoft.com/office/drawing/2014/main" id="{F6AD258D-0D95-4E49-8369-403D38137036}"/>
              </a:ext>
            </a:extLst>
          </p:cNvPr>
          <p:cNvSpPr txBox="1"/>
          <p:nvPr/>
        </p:nvSpPr>
        <p:spPr>
          <a:xfrm>
            <a:off x="7750629" y="1678849"/>
            <a:ext cx="4441371" cy="632651"/>
          </a:xfrm>
          <a:prstGeom prst="rect">
            <a:avLst/>
          </a:prstGeom>
        </p:spPr>
        <p:txBody>
          <a:bodyPr vert="horz" wrap="square" lIns="0" tIns="16933" rIns="0" bIns="0" rtlCol="0">
            <a:spAutoFit/>
          </a:bodyPr>
          <a:lstStyle/>
          <a:p>
            <a:pPr marL="16933" defTabSz="1219170">
              <a:spcBef>
                <a:spcPts val="133"/>
              </a:spcBef>
            </a:pPr>
            <a:r>
              <a:rPr lang="en-US" sz="4000" b="1" dirty="0">
                <a:solidFill>
                  <a:srgbClr val="FFFF00"/>
                </a:solidFill>
                <a:latin typeface="DejaVu Sans"/>
                <a:cs typeface="DejaVu Sans"/>
              </a:rPr>
              <a:t>Public Opinion</a:t>
            </a:r>
            <a:endParaRPr sz="4000" dirty="0">
              <a:solidFill>
                <a:prstClr val="black"/>
              </a:solidFill>
              <a:latin typeface="DejaVu Sans"/>
              <a:cs typeface="DejaVu Sans"/>
            </a:endParaRPr>
          </a:p>
        </p:txBody>
      </p:sp>
      <p:sp>
        <p:nvSpPr>
          <p:cNvPr id="14" name="TextBox 13">
            <a:hlinkClick r:id="rId2"/>
            <a:extLst>
              <a:ext uri="{FF2B5EF4-FFF2-40B4-BE49-F238E27FC236}">
                <a16:creationId xmlns:a16="http://schemas.microsoft.com/office/drawing/2014/main" id="{96004806-6198-4788-8454-37C4D1C28EBE}"/>
              </a:ext>
            </a:extLst>
          </p:cNvPr>
          <p:cNvSpPr txBox="1"/>
          <p:nvPr/>
        </p:nvSpPr>
        <p:spPr>
          <a:xfrm>
            <a:off x="673476" y="4942490"/>
            <a:ext cx="6197820" cy="276999"/>
          </a:xfrm>
          <a:prstGeom prst="rect">
            <a:avLst/>
          </a:prstGeom>
          <a:noFill/>
        </p:spPr>
        <p:txBody>
          <a:bodyPr wrap="square">
            <a:spAutoFit/>
          </a:bodyPr>
          <a:lstStyle/>
          <a:p>
            <a:r>
              <a:rPr lang="en-US" sz="1200" dirty="0">
                <a:hlinkClick r:id="rId2"/>
              </a:rPr>
              <a:t>https://upfront.scholastic.com/pages/promotion/030821/is-political-polling-dead.html#1200L</a:t>
            </a:r>
            <a:endParaRPr lang="en-US" sz="1200" dirty="0"/>
          </a:p>
        </p:txBody>
      </p:sp>
      <p:pic>
        <p:nvPicPr>
          <p:cNvPr id="15" name="Picture 14">
            <a:extLst>
              <a:ext uri="{FF2B5EF4-FFF2-40B4-BE49-F238E27FC236}">
                <a16:creationId xmlns:a16="http://schemas.microsoft.com/office/drawing/2014/main" id="{BAE9BFF6-370C-49DA-956A-5E3C5708D5DD}"/>
              </a:ext>
            </a:extLst>
          </p:cNvPr>
          <p:cNvPicPr>
            <a:picLocks noChangeAspect="1"/>
          </p:cNvPicPr>
          <p:nvPr/>
        </p:nvPicPr>
        <p:blipFill>
          <a:blip r:embed="rId3"/>
          <a:stretch>
            <a:fillRect/>
          </a:stretch>
        </p:blipFill>
        <p:spPr>
          <a:xfrm>
            <a:off x="204703" y="157758"/>
            <a:ext cx="7061168" cy="47847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5600" y="-15933"/>
            <a:ext cx="9027635" cy="428387"/>
          </a:xfrm>
          <a:prstGeom prst="rect">
            <a:avLst/>
          </a:prstGeom>
        </p:spPr>
        <p:txBody>
          <a:bodyPr vert="horz" wrap="square" lIns="0" tIns="17780" rIns="0" bIns="0" rtlCol="0">
            <a:spAutoFit/>
          </a:bodyPr>
          <a:lstStyle/>
          <a:p>
            <a:pPr marL="16933" algn="ctr">
              <a:spcBef>
                <a:spcPts val="140"/>
              </a:spcBef>
            </a:pPr>
            <a:r>
              <a:rPr sz="2667" dirty="0"/>
              <a:t>HOW IS A SCIENTIFIC POLL CREATED?</a:t>
            </a:r>
          </a:p>
        </p:txBody>
      </p:sp>
      <p:sp>
        <p:nvSpPr>
          <p:cNvPr id="3" name="object 3"/>
          <p:cNvSpPr txBox="1"/>
          <p:nvPr/>
        </p:nvSpPr>
        <p:spPr>
          <a:xfrm>
            <a:off x="0" y="584201"/>
            <a:ext cx="12191999" cy="6170065"/>
          </a:xfrm>
          <a:prstGeom prst="rect">
            <a:avLst/>
          </a:prstGeom>
        </p:spPr>
        <p:txBody>
          <a:bodyPr vert="horz" wrap="square" lIns="0" tIns="65193" rIns="0" bIns="0" rtlCol="0">
            <a:spAutoFit/>
          </a:bodyPr>
          <a:lstStyle/>
          <a:p>
            <a:pPr marL="626518" indent="-609585" defTabSz="1219170">
              <a:spcBef>
                <a:spcPts val="380"/>
              </a:spcBef>
              <a:buFont typeface="DejaVu Sans"/>
              <a:buChar char="•"/>
              <a:tabLst>
                <a:tab pos="625671" algn="l"/>
                <a:tab pos="626518" algn="l"/>
              </a:tabLst>
            </a:pPr>
            <a:r>
              <a:rPr sz="2000" b="1" dirty="0">
                <a:solidFill>
                  <a:prstClr val="black"/>
                </a:solidFill>
                <a:latin typeface="Arial" panose="020B0604020202020204" pitchFamily="34" charset="0"/>
                <a:cs typeface="Arial" panose="020B0604020202020204" pitchFamily="34" charset="0"/>
              </a:rPr>
              <a:t>Creating an Accurate Poll</a:t>
            </a:r>
            <a:endParaRPr sz="2000" dirty="0">
              <a:solidFill>
                <a:prstClr val="black"/>
              </a:solidFill>
              <a:latin typeface="Arial" panose="020B0604020202020204" pitchFamily="34" charset="0"/>
              <a:cs typeface="Arial" panose="020B0604020202020204" pitchFamily="34" charset="0"/>
            </a:endParaRPr>
          </a:p>
          <a:p>
            <a:pPr marL="1008355" lvl="1" indent="-382684" defTabSz="1219170">
              <a:spcBef>
                <a:spcPts val="387"/>
              </a:spcBef>
              <a:buFont typeface="DejaVu Sans"/>
              <a:buChar char="–"/>
              <a:tabLst>
                <a:tab pos="1008355" algn="l"/>
                <a:tab pos="1009201" algn="l"/>
              </a:tabLst>
            </a:pPr>
            <a:r>
              <a:rPr sz="2000" b="1" dirty="0">
                <a:solidFill>
                  <a:prstClr val="black"/>
                </a:solidFill>
                <a:latin typeface="Arial" panose="020B0604020202020204" pitchFamily="34" charset="0"/>
                <a:cs typeface="Arial" panose="020B0604020202020204" pitchFamily="34" charset="0"/>
              </a:rPr>
              <a:t>You must have:</a:t>
            </a:r>
            <a:endParaRPr sz="2000" dirty="0">
              <a:solidFill>
                <a:prstClr val="black"/>
              </a:solidFill>
              <a:latin typeface="Arial" panose="020B0604020202020204" pitchFamily="34" charset="0"/>
              <a:cs typeface="Arial" panose="020B0604020202020204" pitchFamily="34" charset="0"/>
            </a:endParaRPr>
          </a:p>
          <a:p>
            <a:pPr marL="1540895" lvl="2" indent="-305639" defTabSz="1219170">
              <a:spcBef>
                <a:spcPts val="387"/>
              </a:spcBef>
              <a:buFont typeface="DejaVu Sans"/>
              <a:buChar char="•"/>
              <a:tabLst>
                <a:tab pos="1540895" algn="l"/>
                <a:tab pos="1541741" algn="l"/>
              </a:tabLst>
            </a:pPr>
            <a:r>
              <a:rPr sz="2000" b="1" dirty="0">
                <a:solidFill>
                  <a:srgbClr val="FF0000"/>
                </a:solidFill>
                <a:latin typeface="Arial" panose="020B0604020202020204" pitchFamily="34" charset="0"/>
                <a:cs typeface="Arial" panose="020B0604020202020204" pitchFamily="34" charset="0"/>
              </a:rPr>
              <a:t>Carefully Worded Questions</a:t>
            </a:r>
            <a:endParaRPr sz="2000" dirty="0">
              <a:solidFill>
                <a:srgbClr val="FF0000"/>
              </a:solidFill>
              <a:latin typeface="Arial" panose="020B0604020202020204" pitchFamily="34" charset="0"/>
              <a:cs typeface="Arial" panose="020B0604020202020204" pitchFamily="34" charset="0"/>
            </a:endParaRPr>
          </a:p>
          <a:p>
            <a:pPr marL="2150480" lvl="3" indent="-305639" defTabSz="1219170">
              <a:spcBef>
                <a:spcPts val="387"/>
              </a:spcBef>
              <a:buFont typeface="DejaVu Sans"/>
              <a:buChar char="–"/>
              <a:tabLst>
                <a:tab pos="2150480" algn="l"/>
                <a:tab pos="2151326" algn="l"/>
              </a:tabLst>
            </a:pPr>
            <a:r>
              <a:rPr sz="2000" b="1" dirty="0">
                <a:solidFill>
                  <a:prstClr val="black"/>
                </a:solidFill>
                <a:latin typeface="Arial" panose="020B0604020202020204" pitchFamily="34" charset="0"/>
                <a:cs typeface="Arial" panose="020B0604020202020204" pitchFamily="34" charset="0"/>
              </a:rPr>
              <a:t>No bias and clearly differentiated alternatives</a:t>
            </a:r>
            <a:endParaRPr sz="2000" dirty="0">
              <a:solidFill>
                <a:prstClr val="black"/>
              </a:solidFill>
              <a:latin typeface="Arial" panose="020B0604020202020204" pitchFamily="34" charset="0"/>
              <a:cs typeface="Arial" panose="020B0604020202020204" pitchFamily="34" charset="0"/>
            </a:endParaRPr>
          </a:p>
          <a:p>
            <a:pPr marL="1540895" lvl="2" indent="-305639" defTabSz="1219170">
              <a:spcBef>
                <a:spcPts val="380"/>
              </a:spcBef>
              <a:buFont typeface="DejaVu Sans"/>
              <a:buChar char="•"/>
              <a:tabLst>
                <a:tab pos="1540895" algn="l"/>
                <a:tab pos="1541741" algn="l"/>
              </a:tabLst>
            </a:pPr>
            <a:r>
              <a:rPr sz="2000" b="1" dirty="0">
                <a:solidFill>
                  <a:prstClr val="black"/>
                </a:solidFill>
                <a:latin typeface="Arial" panose="020B0604020202020204" pitchFamily="34" charset="0"/>
                <a:cs typeface="Arial" panose="020B0604020202020204" pitchFamily="34" charset="0"/>
              </a:rPr>
              <a:t>A poll that actually seeks the truth</a:t>
            </a:r>
            <a:endParaRPr sz="2000" dirty="0">
              <a:solidFill>
                <a:prstClr val="black"/>
              </a:solidFill>
              <a:latin typeface="Arial" panose="020B0604020202020204" pitchFamily="34" charset="0"/>
              <a:cs typeface="Arial" panose="020B0604020202020204" pitchFamily="34" charset="0"/>
            </a:endParaRPr>
          </a:p>
          <a:p>
            <a:pPr marL="2150480" lvl="3" indent="-305639" defTabSz="1219170">
              <a:spcBef>
                <a:spcPts val="387"/>
              </a:spcBef>
              <a:buFont typeface="DejaVu Sans"/>
              <a:buChar char="–"/>
              <a:tabLst>
                <a:tab pos="2150480" algn="l"/>
                <a:tab pos="2151326" algn="l"/>
              </a:tabLst>
            </a:pPr>
            <a:r>
              <a:rPr sz="2000" b="1" dirty="0">
                <a:solidFill>
                  <a:srgbClr val="FF0000"/>
                </a:solidFill>
                <a:latin typeface="Arial" panose="020B0604020202020204" pitchFamily="34" charset="0"/>
                <a:cs typeface="Arial" panose="020B0604020202020204" pitchFamily="34" charset="0"/>
              </a:rPr>
              <a:t>Not “Advocacy” and “Push Polls” which try to influence the outcome</a:t>
            </a:r>
            <a:endParaRPr lang="en-US" sz="2000" b="1" dirty="0">
              <a:solidFill>
                <a:srgbClr val="FF0000"/>
              </a:solidFill>
              <a:latin typeface="Arial" panose="020B0604020202020204" pitchFamily="34" charset="0"/>
              <a:cs typeface="Arial" panose="020B0604020202020204" pitchFamily="34" charset="0"/>
            </a:endParaRPr>
          </a:p>
          <a:p>
            <a:pPr marL="1844841" lvl="3" defTabSz="1219170">
              <a:spcBef>
                <a:spcPts val="387"/>
              </a:spcBef>
              <a:tabLst>
                <a:tab pos="2150480" algn="l"/>
                <a:tab pos="2151326" algn="l"/>
              </a:tabLst>
            </a:pPr>
            <a:r>
              <a:rPr lang="en-US" sz="2000" b="1" i="0" dirty="0">
                <a:solidFill>
                  <a:srgbClr val="202124"/>
                </a:solidFill>
                <a:effectLst/>
                <a:latin typeface="Roboto" panose="02000000000000000000" pitchFamily="2" charset="0"/>
              </a:rPr>
              <a:t>Push poll</a:t>
            </a:r>
            <a:r>
              <a:rPr lang="en-US" sz="2000" b="0" i="0" dirty="0">
                <a:solidFill>
                  <a:srgbClr val="202124"/>
                </a:solidFill>
                <a:effectLst/>
                <a:latin typeface="Roboto" panose="02000000000000000000" pitchFamily="2" charset="0"/>
              </a:rPr>
              <a:t>- an </a:t>
            </a:r>
            <a:r>
              <a:rPr lang="en-US" sz="2000" b="0" i="0" u="none" strike="noStrike" dirty="0">
                <a:solidFill>
                  <a:srgbClr val="202124"/>
                </a:solidFill>
                <a:effectLst/>
                <a:latin typeface="Roboto" panose="02000000000000000000" pitchFamily="2" charset="0"/>
              </a:rPr>
              <a:t>ostensible</a:t>
            </a:r>
            <a:r>
              <a:rPr lang="en-US" sz="2000" b="0" i="0" dirty="0">
                <a:solidFill>
                  <a:srgbClr val="202124"/>
                </a:solidFill>
                <a:effectLst/>
                <a:latin typeface="Roboto" panose="02000000000000000000" pitchFamily="2" charset="0"/>
              </a:rPr>
              <a:t> opinion poll in which the true objective is to </a:t>
            </a:r>
            <a:r>
              <a:rPr lang="en-US" sz="2000" b="0" i="0" u="none" strike="noStrike" dirty="0">
                <a:solidFill>
                  <a:srgbClr val="202124"/>
                </a:solidFill>
                <a:effectLst/>
                <a:latin typeface="Roboto" panose="02000000000000000000" pitchFamily="2" charset="0"/>
              </a:rPr>
              <a:t>sway</a:t>
            </a:r>
            <a:r>
              <a:rPr lang="en-US" sz="2000" b="0" i="0" dirty="0">
                <a:solidFill>
                  <a:srgbClr val="202124"/>
                </a:solidFill>
                <a:effectLst/>
                <a:latin typeface="Roboto" panose="02000000000000000000" pitchFamily="2" charset="0"/>
              </a:rPr>
              <a:t> voters using loaded or </a:t>
            </a:r>
            <a:r>
              <a:rPr lang="en-US" sz="2000" b="0" i="0" u="none" strike="noStrike" dirty="0">
                <a:solidFill>
                  <a:srgbClr val="202124"/>
                </a:solidFill>
                <a:effectLst/>
                <a:latin typeface="Roboto" panose="02000000000000000000" pitchFamily="2" charset="0"/>
              </a:rPr>
              <a:t>manipulative</a:t>
            </a:r>
            <a:r>
              <a:rPr lang="en-US" sz="2000" b="0" i="0" dirty="0">
                <a:solidFill>
                  <a:srgbClr val="202124"/>
                </a:solidFill>
                <a:effectLst/>
                <a:latin typeface="Roboto" panose="02000000000000000000" pitchFamily="2" charset="0"/>
              </a:rPr>
              <a:t> questions. </a:t>
            </a:r>
          </a:p>
          <a:p>
            <a:pPr marL="1844841" lvl="3" defTabSz="1219170">
              <a:spcBef>
                <a:spcPts val="387"/>
              </a:spcBef>
              <a:tabLst>
                <a:tab pos="2150480" algn="l"/>
                <a:tab pos="2151326" algn="l"/>
              </a:tabLst>
            </a:pPr>
            <a:r>
              <a:rPr lang="en-US" sz="2000" dirty="0">
                <a:solidFill>
                  <a:srgbClr val="202124"/>
                </a:solidFill>
                <a:latin typeface="Roboto" panose="02000000000000000000" pitchFamily="2" charset="0"/>
              </a:rPr>
              <a:t>U</a:t>
            </a:r>
            <a:r>
              <a:rPr lang="en-US" sz="2000" b="0" i="0" dirty="0">
                <a:solidFill>
                  <a:srgbClr val="333333"/>
                </a:solidFill>
                <a:effectLst/>
                <a:latin typeface="Libre Franklin" pitchFamily="2" charset="0"/>
              </a:rPr>
              <a:t>sed to influence voters by asking specific questions about an issue or a candidate. Under the guise of an objective opinion poll, loaded questions are posed to mislead or bias the listener against an opposing candidate or political party.</a:t>
            </a:r>
            <a:endParaRPr lang="en-US" sz="2000" b="0" i="0" dirty="0">
              <a:solidFill>
                <a:srgbClr val="202124"/>
              </a:solidFill>
              <a:effectLst/>
              <a:latin typeface="Roboto" panose="02000000000000000000" pitchFamily="2" charset="0"/>
            </a:endParaRPr>
          </a:p>
          <a:p>
            <a:pPr marL="2760064" marR="229441" indent="-304792" defTabSz="1219170">
              <a:spcBef>
                <a:spcPts val="387"/>
              </a:spcBef>
              <a:tabLst>
                <a:tab pos="2760064" algn="l"/>
              </a:tabLst>
            </a:pPr>
            <a:r>
              <a:rPr sz="2000" dirty="0">
                <a:solidFill>
                  <a:prstClr val="black"/>
                </a:solidFill>
                <a:latin typeface="Arial" panose="020B0604020202020204" pitchFamily="34" charset="0"/>
                <a:cs typeface="Arial" panose="020B0604020202020204" pitchFamily="34" charset="0"/>
              </a:rPr>
              <a:t>»	</a:t>
            </a:r>
            <a:r>
              <a:rPr sz="2000" b="1" dirty="0">
                <a:solidFill>
                  <a:prstClr val="black"/>
                </a:solidFill>
                <a:latin typeface="Arial" panose="020B0604020202020204" pitchFamily="34" charset="0"/>
                <a:cs typeface="Arial" panose="020B0604020202020204" pitchFamily="34" charset="0"/>
              </a:rPr>
              <a:t>"</a:t>
            </a:r>
            <a:r>
              <a:rPr sz="2000" b="1" i="1" dirty="0">
                <a:solidFill>
                  <a:prstClr val="black"/>
                </a:solidFill>
                <a:latin typeface="Arial" panose="020B0604020202020204" pitchFamily="34" charset="0"/>
                <a:cs typeface="Arial" panose="020B0604020202020204" pitchFamily="34" charset="0"/>
              </a:rPr>
              <a:t>Would you be more likely or less likely to vote for John McCain for president if you knew he  had fathered an illegitimate black child?”</a:t>
            </a:r>
            <a:endParaRPr sz="2000" dirty="0">
              <a:solidFill>
                <a:prstClr val="black"/>
              </a:solidFill>
              <a:latin typeface="Arial" panose="020B0604020202020204" pitchFamily="34" charset="0"/>
              <a:cs typeface="Arial" panose="020B0604020202020204" pitchFamily="34" charset="0"/>
            </a:endParaRPr>
          </a:p>
          <a:p>
            <a:pPr marL="2760064" marR="6773" indent="-304792" defTabSz="1219170">
              <a:spcBef>
                <a:spcPts val="380"/>
              </a:spcBef>
              <a:tabLst>
                <a:tab pos="2760064" algn="l"/>
              </a:tabLst>
            </a:pPr>
            <a:r>
              <a:rPr sz="2000" dirty="0">
                <a:solidFill>
                  <a:prstClr val="black"/>
                </a:solidFill>
                <a:latin typeface="Arial" panose="020B0604020202020204" pitchFamily="34" charset="0"/>
                <a:cs typeface="Arial" panose="020B0604020202020204" pitchFamily="34" charset="0"/>
              </a:rPr>
              <a:t>»	</a:t>
            </a:r>
            <a:r>
              <a:rPr sz="2000" b="1" dirty="0">
                <a:solidFill>
                  <a:prstClr val="black"/>
                </a:solidFill>
                <a:latin typeface="Arial" panose="020B0604020202020204" pitchFamily="34" charset="0"/>
                <a:cs typeface="Arial" panose="020B0604020202020204" pitchFamily="34" charset="0"/>
              </a:rPr>
              <a:t>The allegation had no substance but planted the idea of undisclosed allegations in the minds  of thousands of primary voters.</a:t>
            </a:r>
            <a:endParaRPr sz="2000" dirty="0">
              <a:solidFill>
                <a:prstClr val="black"/>
              </a:solidFill>
              <a:latin typeface="Arial" panose="020B0604020202020204" pitchFamily="34" charset="0"/>
              <a:cs typeface="Arial" panose="020B0604020202020204" pitchFamily="34" charset="0"/>
            </a:endParaRPr>
          </a:p>
          <a:p>
            <a:pPr marL="2455272" defTabSz="1219170">
              <a:spcBef>
                <a:spcPts val="387"/>
              </a:spcBef>
              <a:tabLst>
                <a:tab pos="2760064" algn="l"/>
              </a:tabLst>
            </a:pPr>
            <a:r>
              <a:rPr sz="2000" dirty="0">
                <a:solidFill>
                  <a:prstClr val="black"/>
                </a:solidFill>
                <a:latin typeface="Arial" panose="020B0604020202020204" pitchFamily="34" charset="0"/>
                <a:cs typeface="Arial" panose="020B0604020202020204" pitchFamily="34" charset="0"/>
              </a:rPr>
              <a:t>»	</a:t>
            </a:r>
            <a:r>
              <a:rPr sz="2000" b="1" i="1" dirty="0">
                <a:solidFill>
                  <a:prstClr val="black"/>
                </a:solidFill>
                <a:latin typeface="Arial" panose="020B0604020202020204" pitchFamily="34" charset="0"/>
                <a:cs typeface="Arial" panose="020B0604020202020204" pitchFamily="34" charset="0"/>
              </a:rPr>
              <a:t>McCain and his wife had in fact adopted a Bangladeshi girl.</a:t>
            </a:r>
            <a:endParaRPr sz="2000" dirty="0">
              <a:solidFill>
                <a:prstClr val="black"/>
              </a:solidFill>
              <a:latin typeface="Arial" panose="020B0604020202020204" pitchFamily="34" charset="0"/>
              <a:cs typeface="Arial" panose="020B0604020202020204" pitchFamily="34" charset="0"/>
            </a:endParaRPr>
          </a:p>
          <a:p>
            <a:pPr marL="2150480" lvl="3" indent="-305639" defTabSz="1219170">
              <a:spcBef>
                <a:spcPts val="387"/>
              </a:spcBef>
              <a:buFont typeface="DejaVu Sans"/>
              <a:buChar char="–"/>
              <a:tabLst>
                <a:tab pos="2150480" algn="l"/>
                <a:tab pos="2151326" algn="l"/>
              </a:tabLst>
            </a:pPr>
            <a:r>
              <a:rPr sz="2000" b="1" dirty="0">
                <a:solidFill>
                  <a:prstClr val="black"/>
                </a:solidFill>
                <a:latin typeface="Arial" panose="020B0604020202020204" pitchFamily="34" charset="0"/>
                <a:cs typeface="Arial" panose="020B0604020202020204" pitchFamily="34" charset="0"/>
              </a:rPr>
              <a:t>Look for reliable pollsters - not party polls</a:t>
            </a:r>
            <a:r>
              <a:rPr lang="en-US" sz="2000" b="1" dirty="0">
                <a:solidFill>
                  <a:prstClr val="black"/>
                </a:solidFill>
                <a:latin typeface="Arial" panose="020B0604020202020204" pitchFamily="34" charset="0"/>
                <a:cs typeface="Arial" panose="020B0604020202020204" pitchFamily="34" charset="0"/>
              </a:rPr>
              <a:t>  </a:t>
            </a:r>
            <a:r>
              <a:rPr sz="2000" b="1" dirty="0">
                <a:solidFill>
                  <a:prstClr val="black"/>
                </a:solidFill>
                <a:latin typeface="Arial" panose="020B0604020202020204" pitchFamily="34" charset="0"/>
                <a:cs typeface="Arial" panose="020B0604020202020204" pitchFamily="34" charset="0"/>
              </a:rPr>
              <a:t>Remember…</a:t>
            </a:r>
            <a:endParaRPr sz="2000" dirty="0">
              <a:solidFill>
                <a:prstClr val="black"/>
              </a:solidFill>
              <a:latin typeface="Arial" panose="020B0604020202020204" pitchFamily="34" charset="0"/>
              <a:cs typeface="Arial" panose="020B0604020202020204" pitchFamily="34" charset="0"/>
            </a:endParaRPr>
          </a:p>
          <a:p>
            <a:pPr marL="2150480" lvl="3" indent="-305639" defTabSz="1219170">
              <a:spcBef>
                <a:spcPts val="380"/>
              </a:spcBef>
              <a:buFont typeface="DejaVu Sans"/>
              <a:buChar char="–"/>
              <a:tabLst>
                <a:tab pos="2150480" algn="l"/>
                <a:tab pos="2151326" algn="l"/>
              </a:tabLst>
            </a:pPr>
            <a:r>
              <a:rPr sz="2000" b="1" dirty="0">
                <a:solidFill>
                  <a:srgbClr val="FF0000"/>
                </a:solidFill>
                <a:latin typeface="Arial" panose="020B0604020202020204" pitchFamily="34" charset="0"/>
                <a:cs typeface="Arial" panose="020B0604020202020204" pitchFamily="34" charset="0"/>
              </a:rPr>
              <a:t>Polls are just a snapshot and may be wrong!!!</a:t>
            </a:r>
            <a:endParaRPr sz="2000" dirty="0">
              <a:solidFill>
                <a:srgbClr val="FF0000"/>
              </a:solidFill>
              <a:latin typeface="Arial" panose="020B0604020202020204" pitchFamily="34" charset="0"/>
              <a:cs typeface="Arial" panose="020B0604020202020204" pitchFamily="34" charset="0"/>
            </a:endParaRPr>
          </a:p>
        </p:txBody>
      </p:sp>
      <p:sp>
        <p:nvSpPr>
          <p:cNvPr id="5" name="TextBox 4">
            <a:hlinkClick r:id="rId2"/>
            <a:extLst>
              <a:ext uri="{FF2B5EF4-FFF2-40B4-BE49-F238E27FC236}">
                <a16:creationId xmlns:a16="http://schemas.microsoft.com/office/drawing/2014/main" id="{0E095561-12CB-4DF6-3435-D4909285E322}"/>
              </a:ext>
            </a:extLst>
          </p:cNvPr>
          <p:cNvSpPr txBox="1"/>
          <p:nvPr/>
        </p:nvSpPr>
        <p:spPr>
          <a:xfrm>
            <a:off x="0" y="6664403"/>
            <a:ext cx="2964111" cy="261610"/>
          </a:xfrm>
          <a:prstGeom prst="rect">
            <a:avLst/>
          </a:prstGeom>
          <a:noFill/>
        </p:spPr>
        <p:txBody>
          <a:bodyPr wrap="square">
            <a:spAutoFit/>
          </a:bodyPr>
          <a:lstStyle/>
          <a:p>
            <a:r>
              <a:rPr lang="en-US" sz="1100" dirty="0">
                <a:hlinkClick r:id="rId2"/>
              </a:rPr>
              <a:t>https://ballotpedia.org/Push_polling</a:t>
            </a:r>
            <a:endParaRPr lang="en-US" sz="1100" dirty="0"/>
          </a:p>
        </p:txBody>
      </p:sp>
    </p:spTree>
    <p:extLst>
      <p:ext uri="{BB962C8B-B14F-4D97-AF65-F5344CB8AC3E}">
        <p14:creationId xmlns:p14="http://schemas.microsoft.com/office/powerpoint/2010/main" val="251934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15933"/>
            <a:ext cx="11277600" cy="592406"/>
          </a:xfrm>
          <a:prstGeom prst="rect">
            <a:avLst/>
          </a:prstGeom>
        </p:spPr>
        <p:txBody>
          <a:bodyPr vert="horz" wrap="square" lIns="0" tIns="17780" rIns="0" bIns="0" rtlCol="0">
            <a:spAutoFit/>
          </a:bodyPr>
          <a:lstStyle/>
          <a:p>
            <a:pPr marL="16933" algn="ctr">
              <a:spcBef>
                <a:spcPts val="140"/>
              </a:spcBef>
            </a:pPr>
            <a:r>
              <a:rPr sz="3733" dirty="0"/>
              <a:t>HOW IS A SCIENTIFIC POLL CREATED?</a:t>
            </a:r>
          </a:p>
        </p:txBody>
      </p:sp>
      <p:sp>
        <p:nvSpPr>
          <p:cNvPr id="3" name="object 3"/>
          <p:cNvSpPr txBox="1"/>
          <p:nvPr/>
        </p:nvSpPr>
        <p:spPr>
          <a:xfrm>
            <a:off x="63063" y="847835"/>
            <a:ext cx="12128938" cy="3769408"/>
          </a:xfrm>
          <a:prstGeom prst="rect">
            <a:avLst/>
          </a:prstGeom>
        </p:spPr>
        <p:txBody>
          <a:bodyPr vert="horz" wrap="square" lIns="0" tIns="65193" rIns="0" bIns="0" rtlCol="0">
            <a:spAutoFit/>
          </a:bodyPr>
          <a:lstStyle/>
          <a:p>
            <a:pPr marL="474133" indent="-457200" defTabSz="1219170">
              <a:spcBef>
                <a:spcPts val="513"/>
              </a:spcBef>
              <a:buFont typeface="Arial" panose="020B0604020202020204" pitchFamily="34" charset="0"/>
              <a:buChar char="•"/>
              <a:tabLst>
                <a:tab pos="625671" algn="l"/>
                <a:tab pos="626518" algn="l"/>
              </a:tabLst>
            </a:pPr>
            <a:r>
              <a:rPr sz="2800" b="1" dirty="0">
                <a:solidFill>
                  <a:prstClr val="black"/>
                </a:solidFill>
                <a:latin typeface="+mj-lt"/>
                <a:cs typeface="Nimbus Sans L"/>
              </a:rPr>
              <a:t>Define the “universe” (the population to be measured</a:t>
            </a:r>
            <a:r>
              <a:rPr lang="en-US" sz="2800" b="1" dirty="0">
                <a:solidFill>
                  <a:prstClr val="black"/>
                </a:solidFill>
                <a:latin typeface="+mj-lt"/>
                <a:cs typeface="Nimbus Sans L"/>
              </a:rPr>
              <a:t>- through a </a:t>
            </a:r>
            <a:r>
              <a:rPr lang="en-US" sz="2800" b="1" dirty="0">
                <a:solidFill>
                  <a:srgbClr val="FF0000"/>
                </a:solidFill>
                <a:latin typeface="+mj-lt"/>
                <a:cs typeface="Nimbus Sans L"/>
              </a:rPr>
              <a:t>random sample</a:t>
            </a:r>
            <a:r>
              <a:rPr sz="2800" b="1" dirty="0">
                <a:solidFill>
                  <a:prstClr val="black"/>
                </a:solidFill>
                <a:latin typeface="+mj-lt"/>
                <a:cs typeface="Nimbus Sans L"/>
              </a:rPr>
              <a:t>)</a:t>
            </a:r>
            <a:endParaRPr sz="2800" dirty="0">
              <a:solidFill>
                <a:prstClr val="black"/>
              </a:solidFill>
              <a:latin typeface="+mj-lt"/>
              <a:cs typeface="Nimbus Sans L"/>
            </a:endParaRPr>
          </a:p>
          <a:p>
            <a:pPr marL="1134505" lvl="1" indent="-508834" defTabSz="1219170">
              <a:spcBef>
                <a:spcPts val="380"/>
              </a:spcBef>
              <a:buFont typeface="DejaVu Sans"/>
              <a:buChar char="–"/>
              <a:tabLst>
                <a:tab pos="1134505" algn="l"/>
                <a:tab pos="1135352" algn="l"/>
              </a:tabLst>
            </a:pPr>
            <a:r>
              <a:rPr sz="2800" b="1" dirty="0">
                <a:solidFill>
                  <a:prstClr val="black"/>
                </a:solidFill>
                <a:latin typeface="+mj-lt"/>
                <a:cs typeface="DejaVu Sans"/>
              </a:rPr>
              <a:t>National polls typically require 1000-2000 respondents</a:t>
            </a:r>
            <a:r>
              <a:rPr lang="en-US" sz="2800" b="1" dirty="0">
                <a:solidFill>
                  <a:prstClr val="black"/>
                </a:solidFill>
                <a:latin typeface="+mj-lt"/>
                <a:cs typeface="DejaVu Sans"/>
              </a:rPr>
              <a:t>/ samples</a:t>
            </a:r>
            <a:r>
              <a:rPr sz="2800" b="1" dirty="0">
                <a:solidFill>
                  <a:prstClr val="black"/>
                </a:solidFill>
                <a:latin typeface="+mj-lt"/>
                <a:cs typeface="DejaVu Sans"/>
              </a:rPr>
              <a:t>.</a:t>
            </a:r>
            <a:endParaRPr sz="2800" dirty="0">
              <a:solidFill>
                <a:prstClr val="black"/>
              </a:solidFill>
              <a:latin typeface="+mj-lt"/>
              <a:cs typeface="DejaVu Sans"/>
            </a:endParaRPr>
          </a:p>
          <a:p>
            <a:pPr marL="1134505" lvl="1" indent="-508834" defTabSz="1219170">
              <a:spcBef>
                <a:spcPts val="393"/>
              </a:spcBef>
              <a:buFont typeface="DejaVu Sans"/>
              <a:buChar char="–"/>
              <a:tabLst>
                <a:tab pos="1134505" algn="l"/>
                <a:tab pos="1135352" algn="l"/>
              </a:tabLst>
            </a:pPr>
            <a:r>
              <a:rPr sz="2800" b="1" dirty="0">
                <a:solidFill>
                  <a:srgbClr val="FF0000"/>
                </a:solidFill>
                <a:latin typeface="+mj-lt"/>
                <a:cs typeface="DejaVu Sans"/>
              </a:rPr>
              <a:t>Sampling error</a:t>
            </a:r>
            <a:r>
              <a:rPr sz="2800" b="1" dirty="0">
                <a:solidFill>
                  <a:prstClr val="black"/>
                </a:solidFill>
                <a:latin typeface="+mj-lt"/>
                <a:cs typeface="DejaVu Sans"/>
              </a:rPr>
              <a:t>: The </a:t>
            </a:r>
            <a:r>
              <a:rPr sz="2800" b="1" dirty="0">
                <a:solidFill>
                  <a:srgbClr val="FF0000"/>
                </a:solidFill>
                <a:latin typeface="+mj-lt"/>
                <a:cs typeface="DejaVu Sans"/>
              </a:rPr>
              <a:t>margin of error </a:t>
            </a:r>
            <a:r>
              <a:rPr sz="2800" b="1" dirty="0">
                <a:solidFill>
                  <a:prstClr val="black"/>
                </a:solidFill>
                <a:latin typeface="+mj-lt"/>
                <a:cs typeface="DejaVu Sans"/>
              </a:rPr>
              <a:t>is expressed in </a:t>
            </a:r>
            <a:r>
              <a:rPr sz="2800" b="1" i="1" dirty="0">
                <a:solidFill>
                  <a:prstClr val="black"/>
                </a:solidFill>
                <a:latin typeface="+mj-lt"/>
                <a:cs typeface="Century Schoolbook L"/>
              </a:rPr>
              <a:t>+/- </a:t>
            </a:r>
            <a:r>
              <a:rPr sz="2800" b="1" dirty="0">
                <a:solidFill>
                  <a:prstClr val="black"/>
                </a:solidFill>
                <a:latin typeface="+mj-lt"/>
                <a:cs typeface="DejaVu Sans"/>
              </a:rPr>
              <a:t>terms.</a:t>
            </a:r>
            <a:endParaRPr sz="2800" dirty="0">
              <a:solidFill>
                <a:prstClr val="black"/>
              </a:solidFill>
              <a:latin typeface="+mj-lt"/>
              <a:cs typeface="DejaVu Sans"/>
            </a:endParaRPr>
          </a:p>
          <a:p>
            <a:pPr marL="1693291" lvl="2" indent="-458035" defTabSz="1219170">
              <a:spcBef>
                <a:spcPts val="380"/>
              </a:spcBef>
              <a:buFont typeface="DejaVu Sans"/>
              <a:buChar char="•"/>
              <a:tabLst>
                <a:tab pos="1693291" algn="l"/>
                <a:tab pos="1694138" algn="l"/>
              </a:tabLst>
            </a:pPr>
            <a:r>
              <a:rPr sz="2800" b="1" dirty="0">
                <a:solidFill>
                  <a:prstClr val="black"/>
                </a:solidFill>
                <a:latin typeface="+mj-lt"/>
                <a:cs typeface="DejaVu Sans"/>
              </a:rPr>
              <a:t>Can reduce sampling error by adding more respondents</a:t>
            </a:r>
            <a:endParaRPr sz="2800" dirty="0">
              <a:solidFill>
                <a:prstClr val="black"/>
              </a:solidFill>
              <a:latin typeface="+mj-lt"/>
              <a:cs typeface="DejaVu Sans"/>
            </a:endParaRPr>
          </a:p>
          <a:p>
            <a:pPr marL="1134505" lvl="1" indent="-508834" defTabSz="1219170">
              <a:spcBef>
                <a:spcPts val="387"/>
              </a:spcBef>
              <a:buFont typeface="DejaVu Sans"/>
              <a:buChar char="–"/>
              <a:tabLst>
                <a:tab pos="1134505" algn="l"/>
                <a:tab pos="1135352" algn="l"/>
              </a:tabLst>
            </a:pPr>
            <a:r>
              <a:rPr sz="2800" b="1" dirty="0">
                <a:solidFill>
                  <a:prstClr val="black"/>
                </a:solidFill>
                <a:latin typeface="+mj-lt"/>
                <a:cs typeface="Nimbus Sans L"/>
              </a:rPr>
              <a:t>In other words…Take random samples WHERE everyone has an equal chance of being </a:t>
            </a:r>
            <a:r>
              <a:rPr sz="2800" b="1" dirty="0">
                <a:solidFill>
                  <a:prstClr val="black"/>
                </a:solidFill>
                <a:latin typeface="+mj-lt"/>
                <a:cs typeface="DejaVu Sans"/>
              </a:rPr>
              <a:t>included</a:t>
            </a:r>
            <a:endParaRPr lang="en-US" sz="2800" b="1" dirty="0">
              <a:solidFill>
                <a:prstClr val="black"/>
              </a:solidFill>
              <a:latin typeface="+mj-lt"/>
              <a:cs typeface="DejaVu Sans"/>
            </a:endParaRPr>
          </a:p>
          <a:p>
            <a:pPr marL="1134505" lvl="1" indent="-508834" defTabSz="1219170">
              <a:spcBef>
                <a:spcPts val="387"/>
              </a:spcBef>
              <a:buFont typeface="DejaVu Sans"/>
              <a:buChar char="–"/>
              <a:tabLst>
                <a:tab pos="1134505" algn="l"/>
                <a:tab pos="1135352" algn="l"/>
              </a:tabLst>
            </a:pPr>
            <a:r>
              <a:rPr lang="en-US" sz="2800" b="1" dirty="0">
                <a:solidFill>
                  <a:prstClr val="black"/>
                </a:solidFill>
                <a:latin typeface="+mj-lt"/>
                <a:cs typeface="DejaVu Sans"/>
              </a:rPr>
              <a:t>The way a question is asked.</a:t>
            </a:r>
            <a:endParaRPr sz="2800" b="1" dirty="0">
              <a:solidFill>
                <a:prstClr val="black"/>
              </a:solidFill>
              <a:latin typeface="+mj-lt"/>
              <a:cs typeface="DejaVu Sans"/>
            </a:endParaRPr>
          </a:p>
        </p:txBody>
      </p:sp>
    </p:spTree>
    <p:extLst>
      <p:ext uri="{BB962C8B-B14F-4D97-AF65-F5344CB8AC3E}">
        <p14:creationId xmlns:p14="http://schemas.microsoft.com/office/powerpoint/2010/main" val="223924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758"/>
            <a:ext cx="12192000" cy="547583"/>
          </a:xfrm>
          <a:custGeom>
            <a:avLst/>
            <a:gdLst/>
            <a:ahLst/>
            <a:cxnLst/>
            <a:rect l="l" t="t" r="r" b="b"/>
            <a:pathLst>
              <a:path w="9144000" h="594360">
                <a:moveTo>
                  <a:pt x="9144000" y="0"/>
                </a:moveTo>
                <a:lnTo>
                  <a:pt x="0" y="0"/>
                </a:lnTo>
                <a:lnTo>
                  <a:pt x="0" y="594360"/>
                </a:lnTo>
                <a:lnTo>
                  <a:pt x="9144000" y="594360"/>
                </a:lnTo>
                <a:lnTo>
                  <a:pt x="9144000" y="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1250528" y="7834"/>
            <a:ext cx="9792545" cy="510396"/>
          </a:xfrm>
          <a:prstGeom prst="rect">
            <a:avLst/>
          </a:prstGeom>
        </p:spPr>
        <p:txBody>
          <a:bodyPr vert="horz" wrap="square" lIns="0" tIns="17780" rIns="0" bIns="0" rtlCol="0">
            <a:spAutoFit/>
          </a:bodyPr>
          <a:lstStyle/>
          <a:p>
            <a:pPr marL="16933" algn="ctr">
              <a:spcBef>
                <a:spcPts val="140"/>
              </a:spcBef>
            </a:pPr>
            <a:r>
              <a:rPr sz="3200" dirty="0">
                <a:solidFill>
                  <a:srgbClr val="FFFFFF"/>
                </a:solidFill>
              </a:rPr>
              <a:t>MEASUREMENT OF PUBLIC OPINION</a:t>
            </a:r>
            <a:endParaRPr sz="3200" dirty="0"/>
          </a:p>
        </p:txBody>
      </p:sp>
      <p:sp>
        <p:nvSpPr>
          <p:cNvPr id="4" name="object 4"/>
          <p:cNvSpPr txBox="1"/>
          <p:nvPr/>
        </p:nvSpPr>
        <p:spPr>
          <a:xfrm>
            <a:off x="101600" y="645728"/>
            <a:ext cx="12090400" cy="6064054"/>
          </a:xfrm>
          <a:prstGeom prst="rect">
            <a:avLst/>
          </a:prstGeom>
        </p:spPr>
        <p:txBody>
          <a:bodyPr vert="horz" wrap="square" lIns="0" tIns="16087" rIns="0" bIns="0" rtlCol="0">
            <a:spAutoFit/>
          </a:bodyPr>
          <a:lstStyle/>
          <a:p>
            <a:pPr marL="474121" indent="-457189" defTabSz="1219170">
              <a:spcBef>
                <a:spcPts val="127"/>
              </a:spcBef>
              <a:buFont typeface="DejaVu Sans"/>
              <a:buChar char="•"/>
              <a:tabLst>
                <a:tab pos="473275" algn="l"/>
                <a:tab pos="474121" algn="l"/>
              </a:tabLst>
            </a:pPr>
            <a:r>
              <a:rPr sz="2400" b="1" dirty="0">
                <a:solidFill>
                  <a:prstClr val="black"/>
                </a:solidFill>
                <a:latin typeface="DejaVu Sans"/>
                <a:cs typeface="DejaVu Sans"/>
              </a:rPr>
              <a:t>By elections: deceiving </a:t>
            </a:r>
            <a:r>
              <a:rPr sz="2400" b="1" dirty="0">
                <a:solidFill>
                  <a:prstClr val="black"/>
                </a:solidFill>
                <a:latin typeface="Nimbus Sans L"/>
                <a:cs typeface="Nimbus Sans L"/>
              </a:rPr>
              <a:t>– </a:t>
            </a:r>
            <a:r>
              <a:rPr sz="2400" b="1" dirty="0">
                <a:solidFill>
                  <a:prstClr val="black"/>
                </a:solidFill>
                <a:latin typeface="DejaVu Sans"/>
                <a:cs typeface="DejaVu Sans"/>
              </a:rPr>
              <a:t>does not tell us WHY people voted as they did (and only voters</a:t>
            </a:r>
            <a:r>
              <a:rPr lang="en-US" sz="2400" b="1" dirty="0">
                <a:solidFill>
                  <a:prstClr val="black"/>
                </a:solidFill>
                <a:latin typeface="DejaVu Sans"/>
                <a:cs typeface="DejaVu Sans"/>
              </a:rPr>
              <a:t> </a:t>
            </a:r>
            <a:r>
              <a:rPr sz="2400" b="1" dirty="0">
                <a:solidFill>
                  <a:prstClr val="black"/>
                </a:solidFill>
                <a:latin typeface="DejaVu Sans"/>
                <a:cs typeface="DejaVu Sans"/>
              </a:rPr>
              <a:t>participate)</a:t>
            </a:r>
            <a:endParaRPr sz="2400" dirty="0">
              <a:solidFill>
                <a:prstClr val="black"/>
              </a:solidFill>
              <a:latin typeface="DejaVu Sans"/>
              <a:cs typeface="DejaVu Sans"/>
            </a:endParaRPr>
          </a:p>
          <a:p>
            <a:pPr defTabSz="1219170">
              <a:spcBef>
                <a:spcPts val="13"/>
              </a:spcBef>
            </a:pPr>
            <a:endParaRPr sz="3200" dirty="0">
              <a:solidFill>
                <a:prstClr val="black"/>
              </a:solidFill>
              <a:latin typeface="DejaVu Sans"/>
              <a:cs typeface="DejaVu Sans"/>
            </a:endParaRPr>
          </a:p>
          <a:p>
            <a:pPr marL="474121" indent="-457189" defTabSz="1219170">
              <a:buFont typeface="DejaVu Sans"/>
              <a:buChar char="•"/>
              <a:tabLst>
                <a:tab pos="473275" algn="l"/>
                <a:tab pos="474121" algn="l"/>
              </a:tabLst>
            </a:pPr>
            <a:r>
              <a:rPr sz="2400" b="1" dirty="0">
                <a:solidFill>
                  <a:prstClr val="black"/>
                </a:solidFill>
                <a:latin typeface="DejaVu Sans"/>
                <a:cs typeface="DejaVu Sans"/>
              </a:rPr>
              <a:t>By </a:t>
            </a:r>
            <a:r>
              <a:rPr sz="2400" b="1" dirty="0">
                <a:solidFill>
                  <a:srgbClr val="FF0000"/>
                </a:solidFill>
                <a:latin typeface="DejaVu Sans"/>
                <a:cs typeface="DejaVu Sans"/>
              </a:rPr>
              <a:t>straw polls </a:t>
            </a:r>
            <a:r>
              <a:rPr sz="2400" b="1" dirty="0">
                <a:solidFill>
                  <a:prstClr val="black"/>
                </a:solidFill>
                <a:latin typeface="Nimbus Sans L"/>
                <a:cs typeface="Nimbus Sans L"/>
              </a:rPr>
              <a:t>– </a:t>
            </a:r>
            <a:r>
              <a:rPr sz="2400" b="1" dirty="0">
                <a:solidFill>
                  <a:prstClr val="black"/>
                </a:solidFill>
                <a:latin typeface="DejaVu Sans"/>
                <a:cs typeface="DejaVu Sans"/>
              </a:rPr>
              <a:t>no use of sampling makes them </a:t>
            </a:r>
            <a:r>
              <a:rPr sz="2400" b="1" dirty="0">
                <a:solidFill>
                  <a:srgbClr val="FF0000"/>
                </a:solidFill>
                <a:latin typeface="DejaVu Sans"/>
                <a:cs typeface="DejaVu Sans"/>
              </a:rPr>
              <a:t>NOT</a:t>
            </a:r>
            <a:r>
              <a:rPr sz="2400" b="1" dirty="0">
                <a:solidFill>
                  <a:prstClr val="black"/>
                </a:solidFill>
                <a:latin typeface="DejaVu Sans"/>
                <a:cs typeface="DejaVu Sans"/>
              </a:rPr>
              <a:t> accurate</a:t>
            </a:r>
            <a:endParaRPr lang="en-US" sz="2400" b="1" dirty="0">
              <a:solidFill>
                <a:prstClr val="black"/>
              </a:solidFill>
              <a:latin typeface="DejaVu Sans"/>
              <a:cs typeface="DejaVu Sans"/>
            </a:endParaRPr>
          </a:p>
          <a:p>
            <a:pPr marL="16933" defTabSz="1219170">
              <a:tabLst>
                <a:tab pos="473275" algn="l"/>
                <a:tab pos="474121" algn="l"/>
              </a:tabLst>
            </a:pPr>
            <a:endParaRPr sz="2400" dirty="0">
              <a:solidFill>
                <a:prstClr val="black"/>
              </a:solidFill>
              <a:latin typeface="DejaVu Sans"/>
              <a:cs typeface="DejaVu Sans"/>
            </a:endParaRPr>
          </a:p>
          <a:p>
            <a:pPr defTabSz="1219170">
              <a:spcBef>
                <a:spcPts val="13"/>
              </a:spcBef>
              <a:buFont typeface="DejaVu Sans"/>
              <a:buChar char="•"/>
            </a:pPr>
            <a:r>
              <a:rPr lang="en-US" sz="2400" b="1" dirty="0">
                <a:solidFill>
                  <a:prstClr val="black"/>
                </a:solidFill>
                <a:latin typeface="DejaVu Sans"/>
                <a:cs typeface="DejaVu Sans"/>
              </a:rPr>
              <a:t>By </a:t>
            </a:r>
            <a:r>
              <a:rPr lang="en-US" sz="2400" b="1" dirty="0">
                <a:solidFill>
                  <a:srgbClr val="FF0000"/>
                </a:solidFill>
                <a:latin typeface="DejaVu Sans"/>
                <a:cs typeface="DejaVu Sans"/>
              </a:rPr>
              <a:t>Scientific polls</a:t>
            </a:r>
          </a:p>
          <a:p>
            <a:pPr marL="381837" marR="9062493" lvl="1" indent="-381837" algn="r" defTabSz="1219170">
              <a:spcBef>
                <a:spcPts val="507"/>
              </a:spcBef>
              <a:buFont typeface="DejaVu Sans"/>
              <a:buChar char="–"/>
              <a:tabLst>
                <a:tab pos="381837" algn="l"/>
                <a:tab pos="382684" algn="l"/>
              </a:tabLst>
            </a:pPr>
            <a:r>
              <a:rPr sz="2400" b="1" dirty="0">
                <a:solidFill>
                  <a:prstClr val="black"/>
                </a:solidFill>
                <a:latin typeface="DejaVu Sans"/>
                <a:cs typeface="DejaVu Sans"/>
              </a:rPr>
              <a:t>Most accurate</a:t>
            </a:r>
            <a:endParaRPr sz="2400" dirty="0">
              <a:solidFill>
                <a:prstClr val="black"/>
              </a:solidFill>
              <a:latin typeface="DejaVu Sans"/>
              <a:cs typeface="DejaVu Sans"/>
            </a:endParaRPr>
          </a:p>
          <a:p>
            <a:pPr marL="1008355" marR="316645" lvl="1" indent="-382684" defTabSz="1219170">
              <a:spcBef>
                <a:spcPts val="513"/>
              </a:spcBef>
              <a:buFont typeface="DejaVu Sans"/>
              <a:buChar char="–"/>
              <a:tabLst>
                <a:tab pos="1008355" algn="l"/>
                <a:tab pos="1009201" algn="l"/>
              </a:tabLst>
            </a:pPr>
            <a:r>
              <a:rPr sz="2400" b="1" dirty="0">
                <a:solidFill>
                  <a:prstClr val="black"/>
                </a:solidFill>
                <a:latin typeface="DejaVu Sans"/>
                <a:cs typeface="DejaVu Sans"/>
              </a:rPr>
              <a:t>Through random means: where each person in universe has an equal chance of  being selected (most important for getting an </a:t>
            </a:r>
            <a:r>
              <a:rPr sz="2400" b="1" dirty="0">
                <a:solidFill>
                  <a:srgbClr val="FF0000"/>
                </a:solidFill>
                <a:latin typeface="DejaVu Sans"/>
                <a:cs typeface="DejaVu Sans"/>
              </a:rPr>
              <a:t>accurate measure </a:t>
            </a:r>
            <a:r>
              <a:rPr sz="2400" b="1" dirty="0">
                <a:solidFill>
                  <a:prstClr val="black"/>
                </a:solidFill>
                <a:latin typeface="DejaVu Sans"/>
                <a:cs typeface="DejaVu Sans"/>
              </a:rPr>
              <a:t>of public opinion)</a:t>
            </a:r>
            <a:endParaRPr sz="2400" dirty="0">
              <a:solidFill>
                <a:prstClr val="black"/>
              </a:solidFill>
              <a:latin typeface="DejaVu Sans"/>
              <a:cs typeface="DejaVu Sans"/>
            </a:endParaRPr>
          </a:p>
          <a:p>
            <a:pPr marL="1008355" lvl="1" indent="-382684" defTabSz="1219170">
              <a:spcBef>
                <a:spcPts val="513"/>
              </a:spcBef>
              <a:buFont typeface="DejaVu Sans"/>
              <a:buChar char="–"/>
              <a:tabLst>
                <a:tab pos="1008355" algn="l"/>
                <a:tab pos="1009201" algn="l"/>
              </a:tabLst>
            </a:pPr>
            <a:r>
              <a:rPr sz="2400" b="1" dirty="0">
                <a:solidFill>
                  <a:prstClr val="black"/>
                </a:solidFill>
                <a:latin typeface="DejaVu Sans"/>
                <a:cs typeface="DejaVu Sans"/>
              </a:rPr>
              <a:t>National polls typically require ~1,500-2,000 respondents</a:t>
            </a:r>
            <a:endParaRPr sz="2400" dirty="0">
              <a:solidFill>
                <a:prstClr val="black"/>
              </a:solidFill>
              <a:latin typeface="DejaVu Sans"/>
              <a:cs typeface="DejaVu Sans"/>
            </a:endParaRPr>
          </a:p>
          <a:p>
            <a:pPr marL="1008355" lvl="1" indent="-382684" defTabSz="1219170">
              <a:spcBef>
                <a:spcPts val="513"/>
              </a:spcBef>
              <a:buFont typeface="DejaVu Sans"/>
              <a:buChar char="–"/>
              <a:tabLst>
                <a:tab pos="1008355" algn="l"/>
                <a:tab pos="1009201" algn="l"/>
              </a:tabLst>
            </a:pPr>
            <a:r>
              <a:rPr sz="2400" b="1" dirty="0">
                <a:solidFill>
                  <a:prstClr val="black"/>
                </a:solidFill>
                <a:latin typeface="DejaVu Sans"/>
                <a:cs typeface="DejaVu Sans"/>
              </a:rPr>
              <a:t>Margin of error: expressed in +/- terms</a:t>
            </a:r>
            <a:endParaRPr sz="2400" dirty="0">
              <a:solidFill>
                <a:prstClr val="black"/>
              </a:solidFill>
              <a:latin typeface="DejaVu Sans"/>
              <a:cs typeface="DejaVu Sans"/>
            </a:endParaRPr>
          </a:p>
          <a:p>
            <a:pPr marL="1008355" marR="1179377" lvl="1" indent="-382684" defTabSz="1219170">
              <a:spcBef>
                <a:spcPts val="513"/>
              </a:spcBef>
              <a:buFont typeface="DejaVu Sans"/>
              <a:buChar char="–"/>
              <a:tabLst>
                <a:tab pos="1008355" algn="l"/>
                <a:tab pos="1009201" algn="l"/>
              </a:tabLst>
            </a:pPr>
            <a:r>
              <a:rPr sz="2400" b="1" dirty="0">
                <a:solidFill>
                  <a:prstClr val="black"/>
                </a:solidFill>
                <a:latin typeface="DejaVu Sans"/>
                <a:cs typeface="DejaVu Sans"/>
              </a:rPr>
              <a:t>Can reduce margin of error by adding more respondents, but at some </a:t>
            </a:r>
            <a:r>
              <a:rPr lang="en-US" sz="2400" b="1" dirty="0">
                <a:solidFill>
                  <a:prstClr val="black"/>
                </a:solidFill>
                <a:latin typeface="DejaVu Sans"/>
                <a:cs typeface="DejaVu Sans"/>
              </a:rPr>
              <a:t>point,</a:t>
            </a:r>
            <a:r>
              <a:rPr sz="2400" b="1" dirty="0">
                <a:solidFill>
                  <a:prstClr val="black"/>
                </a:solidFill>
                <a:latin typeface="DejaVu Sans"/>
                <a:cs typeface="DejaVu Sans"/>
              </a:rPr>
              <a:t> diminishing returns set in</a:t>
            </a:r>
            <a:endParaRPr sz="2400" dirty="0">
              <a:solidFill>
                <a:prstClr val="black"/>
              </a:solidFill>
              <a:latin typeface="DejaVu Sans"/>
              <a:cs typeface="DejaVu Sans"/>
            </a:endParaRPr>
          </a:p>
          <a:p>
            <a:pPr marL="1008355" lvl="1" indent="-382684" defTabSz="1219170">
              <a:spcBef>
                <a:spcPts val="513"/>
              </a:spcBef>
              <a:buFont typeface="DejaVu Sans"/>
              <a:buChar char="–"/>
              <a:tabLst>
                <a:tab pos="1008355" algn="l"/>
                <a:tab pos="1009201" algn="l"/>
              </a:tabLst>
            </a:pPr>
            <a:r>
              <a:rPr sz="2400" b="1" dirty="0">
                <a:solidFill>
                  <a:prstClr val="black"/>
                </a:solidFill>
                <a:latin typeface="DejaVu Sans"/>
                <a:cs typeface="DejaVu Sans"/>
              </a:rPr>
              <a:t>Questions must avoid a bias</a:t>
            </a:r>
            <a:endParaRPr sz="2400" dirty="0">
              <a:solidFill>
                <a:prstClr val="black"/>
              </a:solidFill>
              <a:latin typeface="DejaVu Sans"/>
              <a:cs typeface="DejaVu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758"/>
            <a:ext cx="12192000" cy="547583"/>
          </a:xfrm>
          <a:custGeom>
            <a:avLst/>
            <a:gdLst/>
            <a:ahLst/>
            <a:cxnLst/>
            <a:rect l="l" t="t" r="r" b="b"/>
            <a:pathLst>
              <a:path w="9144000" h="594360">
                <a:moveTo>
                  <a:pt x="9144000" y="0"/>
                </a:moveTo>
                <a:lnTo>
                  <a:pt x="0" y="0"/>
                </a:lnTo>
                <a:lnTo>
                  <a:pt x="0" y="594360"/>
                </a:lnTo>
                <a:lnTo>
                  <a:pt x="9144000" y="594360"/>
                </a:lnTo>
                <a:lnTo>
                  <a:pt x="9144000" y="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1250528" y="7834"/>
            <a:ext cx="9792545" cy="510396"/>
          </a:xfrm>
          <a:prstGeom prst="rect">
            <a:avLst/>
          </a:prstGeom>
        </p:spPr>
        <p:txBody>
          <a:bodyPr vert="horz" wrap="square" lIns="0" tIns="17780" rIns="0" bIns="0" rtlCol="0">
            <a:spAutoFit/>
          </a:bodyPr>
          <a:lstStyle/>
          <a:p>
            <a:pPr marL="16933" algn="ctr">
              <a:spcBef>
                <a:spcPts val="140"/>
              </a:spcBef>
            </a:pPr>
            <a:r>
              <a:rPr sz="3200" dirty="0">
                <a:solidFill>
                  <a:srgbClr val="FFFFFF"/>
                </a:solidFill>
              </a:rPr>
              <a:t>MEASUREMENT OF PUBLIC OPINION</a:t>
            </a:r>
            <a:endParaRPr sz="3200" dirty="0"/>
          </a:p>
        </p:txBody>
      </p:sp>
      <p:sp>
        <p:nvSpPr>
          <p:cNvPr id="4" name="object 4"/>
          <p:cNvSpPr txBox="1"/>
          <p:nvPr/>
        </p:nvSpPr>
        <p:spPr>
          <a:xfrm>
            <a:off x="49427" y="518230"/>
            <a:ext cx="12090400" cy="385576"/>
          </a:xfrm>
          <a:prstGeom prst="rect">
            <a:avLst/>
          </a:prstGeom>
        </p:spPr>
        <p:txBody>
          <a:bodyPr vert="horz" wrap="square" lIns="0" tIns="16087" rIns="0" bIns="0" rtlCol="0">
            <a:spAutoFit/>
          </a:bodyPr>
          <a:lstStyle/>
          <a:p>
            <a:pPr defTabSz="1219170">
              <a:spcBef>
                <a:spcPts val="13"/>
              </a:spcBef>
              <a:buFont typeface="DejaVu Sans"/>
              <a:buChar char="•"/>
            </a:pPr>
            <a:r>
              <a:rPr lang="en-US" sz="2400" b="1" dirty="0">
                <a:solidFill>
                  <a:prstClr val="black"/>
                </a:solidFill>
                <a:latin typeface="DejaVu Sans"/>
                <a:cs typeface="DejaVu Sans"/>
              </a:rPr>
              <a:t>Random Sampling</a:t>
            </a:r>
            <a:endParaRPr sz="2400" b="1" dirty="0">
              <a:solidFill>
                <a:prstClr val="black"/>
              </a:solidFill>
              <a:latin typeface="DejaVu Sans"/>
              <a:cs typeface="DejaVu Sans"/>
            </a:endParaRPr>
          </a:p>
        </p:txBody>
      </p:sp>
      <p:sp>
        <p:nvSpPr>
          <p:cNvPr id="6" name="object 4">
            <a:extLst>
              <a:ext uri="{FF2B5EF4-FFF2-40B4-BE49-F238E27FC236}">
                <a16:creationId xmlns:a16="http://schemas.microsoft.com/office/drawing/2014/main" id="{EFF9870E-C67D-4CAF-9DD0-15F2BF380CE9}"/>
              </a:ext>
            </a:extLst>
          </p:cNvPr>
          <p:cNvSpPr txBox="1"/>
          <p:nvPr/>
        </p:nvSpPr>
        <p:spPr>
          <a:xfrm>
            <a:off x="418193" y="1142031"/>
            <a:ext cx="8128000" cy="447131"/>
          </a:xfrm>
          <a:prstGeom prst="rect">
            <a:avLst/>
          </a:prstGeom>
        </p:spPr>
        <p:txBody>
          <a:bodyPr vert="horz" wrap="square" lIns="0" tIns="16087" rIns="0" bIns="0" rtlCol="0">
            <a:spAutoFit/>
          </a:bodyPr>
          <a:lstStyle/>
          <a:p>
            <a:pPr defTabSz="1219170">
              <a:spcBef>
                <a:spcPts val="13"/>
              </a:spcBef>
            </a:pPr>
            <a:r>
              <a:rPr lang="en-US" sz="2800" b="1" u="sng" dirty="0">
                <a:solidFill>
                  <a:prstClr val="black"/>
                </a:solidFill>
                <a:latin typeface="DejaVu Sans"/>
                <a:cs typeface="DejaVu Sans"/>
              </a:rPr>
              <a:t>What went wrong?</a:t>
            </a:r>
            <a:endParaRPr sz="2800" b="1" u="sng" dirty="0">
              <a:solidFill>
                <a:prstClr val="black"/>
              </a:solidFill>
              <a:latin typeface="DejaVu Sans"/>
              <a:cs typeface="DejaVu Sans"/>
            </a:endParaRPr>
          </a:p>
        </p:txBody>
      </p:sp>
      <p:sp>
        <p:nvSpPr>
          <p:cNvPr id="7" name="object 4">
            <a:extLst>
              <a:ext uri="{FF2B5EF4-FFF2-40B4-BE49-F238E27FC236}">
                <a16:creationId xmlns:a16="http://schemas.microsoft.com/office/drawing/2014/main" id="{028C057A-A244-4C63-911D-479CC5ECE237}"/>
              </a:ext>
            </a:extLst>
          </p:cNvPr>
          <p:cNvSpPr txBox="1"/>
          <p:nvPr/>
        </p:nvSpPr>
        <p:spPr>
          <a:xfrm>
            <a:off x="151027" y="1701800"/>
            <a:ext cx="11887200" cy="3463342"/>
          </a:xfrm>
          <a:prstGeom prst="rect">
            <a:avLst/>
          </a:prstGeom>
        </p:spPr>
        <p:txBody>
          <a:bodyPr vert="horz" wrap="square" lIns="0" tIns="16087" rIns="0" bIns="0" rtlCol="0">
            <a:spAutoFit/>
          </a:bodyPr>
          <a:lstStyle/>
          <a:p>
            <a:pPr defTabSz="1219170"/>
            <a:r>
              <a:rPr lang="en-US" sz="3200" b="1" dirty="0">
                <a:solidFill>
                  <a:prstClr val="black"/>
                </a:solidFill>
                <a:latin typeface="Calibri"/>
              </a:rPr>
              <a:t>In the fall of 1936, </a:t>
            </a:r>
            <a:r>
              <a:rPr lang="en-US" sz="3200" b="1" i="1" dirty="0">
                <a:solidFill>
                  <a:prstClr val="black"/>
                </a:solidFill>
                <a:latin typeface="Calibri"/>
              </a:rPr>
              <a:t>The Literary Digest  mailed </a:t>
            </a:r>
            <a:r>
              <a:rPr lang="en-US" sz="3200" b="1" dirty="0">
                <a:solidFill>
                  <a:prstClr val="black"/>
                </a:solidFill>
                <a:latin typeface="Calibri"/>
              </a:rPr>
              <a:t>10 million poll surveys but only 2.4 (24% or about ¼ of what was originally intended) million Americans responded on whether they planned to vote for President Franklin Roosevelt or his Republican challenger, Governor Alf Landon of Kansas. The magazine predicted an overwhelming Landon victory:</a:t>
            </a:r>
          </a:p>
          <a:p>
            <a:pPr defTabSz="1219170"/>
            <a:endParaRPr lang="en-US" sz="3200" b="1" dirty="0">
              <a:solidFill>
                <a:prstClr val="black"/>
              </a:solidFill>
              <a:latin typeface="Calibri"/>
            </a:endParaRPr>
          </a:p>
          <a:p>
            <a:pPr defTabSz="1219170"/>
            <a:r>
              <a:rPr lang="en-US" sz="2400" dirty="0">
                <a:solidFill>
                  <a:prstClr val="black"/>
                </a:solidFill>
                <a:latin typeface="Calibri"/>
              </a:rPr>
              <a:t> </a:t>
            </a:r>
            <a:r>
              <a:rPr lang="en-US" sz="3200" b="1" dirty="0">
                <a:solidFill>
                  <a:srgbClr val="FF0000"/>
                </a:solidFill>
                <a:latin typeface="Calibri"/>
              </a:rPr>
              <a:t>Landon would get 57% </a:t>
            </a:r>
            <a:r>
              <a:rPr lang="en-US" sz="3200" b="1" dirty="0">
                <a:solidFill>
                  <a:prstClr val="black"/>
                </a:solidFill>
                <a:latin typeface="Calibri"/>
              </a:rPr>
              <a:t>of the vote </a:t>
            </a:r>
            <a:r>
              <a:rPr lang="en-US" sz="3200" b="1" dirty="0">
                <a:solidFill>
                  <a:srgbClr val="0000FF"/>
                </a:solidFill>
                <a:latin typeface="Calibri"/>
              </a:rPr>
              <a:t>against Roosevelt's 43%</a:t>
            </a:r>
          </a:p>
        </p:txBody>
      </p:sp>
      <p:sp>
        <p:nvSpPr>
          <p:cNvPr id="5" name="TextBox 4">
            <a:extLst>
              <a:ext uri="{FF2B5EF4-FFF2-40B4-BE49-F238E27FC236}">
                <a16:creationId xmlns:a16="http://schemas.microsoft.com/office/drawing/2014/main" id="{DEE0FD30-DA56-49C7-96B3-B88423243D49}"/>
              </a:ext>
            </a:extLst>
          </p:cNvPr>
          <p:cNvSpPr txBox="1"/>
          <p:nvPr/>
        </p:nvSpPr>
        <p:spPr>
          <a:xfrm>
            <a:off x="8792949" y="6480834"/>
            <a:ext cx="3346878" cy="369332"/>
          </a:xfrm>
          <a:prstGeom prst="rect">
            <a:avLst/>
          </a:prstGeom>
          <a:noFill/>
        </p:spPr>
        <p:txBody>
          <a:bodyPr wrap="none" rtlCol="0">
            <a:spAutoFit/>
          </a:bodyPr>
          <a:lstStyle/>
          <a:p>
            <a:r>
              <a:rPr lang="en-US" b="1" i="1" dirty="0"/>
              <a:t>Cliff Notes AP Gov Review, pg. 99</a:t>
            </a:r>
          </a:p>
        </p:txBody>
      </p:sp>
    </p:spTree>
    <p:extLst>
      <p:ext uri="{BB962C8B-B14F-4D97-AF65-F5344CB8AC3E}">
        <p14:creationId xmlns:p14="http://schemas.microsoft.com/office/powerpoint/2010/main" val="54395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758"/>
            <a:ext cx="12192000" cy="547583"/>
          </a:xfrm>
          <a:custGeom>
            <a:avLst/>
            <a:gdLst/>
            <a:ahLst/>
            <a:cxnLst/>
            <a:rect l="l" t="t" r="r" b="b"/>
            <a:pathLst>
              <a:path w="9144000" h="594360">
                <a:moveTo>
                  <a:pt x="9144000" y="0"/>
                </a:moveTo>
                <a:lnTo>
                  <a:pt x="0" y="0"/>
                </a:lnTo>
                <a:lnTo>
                  <a:pt x="0" y="594360"/>
                </a:lnTo>
                <a:lnTo>
                  <a:pt x="9144000" y="594360"/>
                </a:lnTo>
                <a:lnTo>
                  <a:pt x="9144000" y="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1250528" y="7834"/>
            <a:ext cx="9792545" cy="510396"/>
          </a:xfrm>
          <a:prstGeom prst="rect">
            <a:avLst/>
          </a:prstGeom>
        </p:spPr>
        <p:txBody>
          <a:bodyPr vert="horz" wrap="square" lIns="0" tIns="17780" rIns="0" bIns="0" rtlCol="0">
            <a:spAutoFit/>
          </a:bodyPr>
          <a:lstStyle/>
          <a:p>
            <a:pPr marL="16933" algn="ctr">
              <a:spcBef>
                <a:spcPts val="140"/>
              </a:spcBef>
            </a:pPr>
            <a:r>
              <a:rPr sz="3200" dirty="0">
                <a:solidFill>
                  <a:srgbClr val="FFFFFF"/>
                </a:solidFill>
              </a:rPr>
              <a:t>MEASUREMENT OF PUBLIC OPINION</a:t>
            </a:r>
            <a:endParaRPr sz="3200" dirty="0"/>
          </a:p>
        </p:txBody>
      </p:sp>
      <p:sp>
        <p:nvSpPr>
          <p:cNvPr id="4" name="object 4"/>
          <p:cNvSpPr txBox="1"/>
          <p:nvPr/>
        </p:nvSpPr>
        <p:spPr>
          <a:xfrm>
            <a:off x="101600" y="645729"/>
            <a:ext cx="12090400" cy="385576"/>
          </a:xfrm>
          <a:prstGeom prst="rect">
            <a:avLst/>
          </a:prstGeom>
        </p:spPr>
        <p:txBody>
          <a:bodyPr vert="horz" wrap="square" lIns="0" tIns="16087" rIns="0" bIns="0" rtlCol="0">
            <a:spAutoFit/>
          </a:bodyPr>
          <a:lstStyle/>
          <a:p>
            <a:pPr defTabSz="1219170">
              <a:spcBef>
                <a:spcPts val="13"/>
              </a:spcBef>
              <a:buFont typeface="DejaVu Sans"/>
              <a:buChar char="•"/>
            </a:pPr>
            <a:r>
              <a:rPr lang="en-US" sz="2400" b="1" dirty="0">
                <a:solidFill>
                  <a:prstClr val="black"/>
                </a:solidFill>
                <a:latin typeface="DejaVu Sans"/>
                <a:cs typeface="DejaVu Sans"/>
              </a:rPr>
              <a:t>Random Sampling</a:t>
            </a:r>
            <a:endParaRPr sz="2400" b="1" dirty="0">
              <a:solidFill>
                <a:prstClr val="black"/>
              </a:solidFill>
              <a:latin typeface="DejaVu Sans"/>
              <a:cs typeface="DejaVu Sans"/>
            </a:endParaRPr>
          </a:p>
        </p:txBody>
      </p:sp>
      <p:sp>
        <p:nvSpPr>
          <p:cNvPr id="6" name="object 4">
            <a:extLst>
              <a:ext uri="{FF2B5EF4-FFF2-40B4-BE49-F238E27FC236}">
                <a16:creationId xmlns:a16="http://schemas.microsoft.com/office/drawing/2014/main" id="{EFF9870E-C67D-4CAF-9DD0-15F2BF380CE9}"/>
              </a:ext>
            </a:extLst>
          </p:cNvPr>
          <p:cNvSpPr txBox="1"/>
          <p:nvPr/>
        </p:nvSpPr>
        <p:spPr>
          <a:xfrm>
            <a:off x="609600" y="1140209"/>
            <a:ext cx="8128000" cy="385576"/>
          </a:xfrm>
          <a:prstGeom prst="rect">
            <a:avLst/>
          </a:prstGeom>
        </p:spPr>
        <p:txBody>
          <a:bodyPr vert="horz" wrap="square" lIns="0" tIns="16087" rIns="0" bIns="0" rtlCol="0">
            <a:spAutoFit/>
          </a:bodyPr>
          <a:lstStyle/>
          <a:p>
            <a:pPr defTabSz="1219170">
              <a:spcBef>
                <a:spcPts val="13"/>
              </a:spcBef>
            </a:pPr>
            <a:r>
              <a:rPr lang="en-US" sz="2400" b="1" dirty="0">
                <a:solidFill>
                  <a:prstClr val="black"/>
                </a:solidFill>
                <a:latin typeface="DejaVu Sans"/>
                <a:cs typeface="DejaVu Sans"/>
              </a:rPr>
              <a:t>What went wrong?  </a:t>
            </a:r>
            <a:r>
              <a:rPr lang="en-US" sz="2400" b="1" i="1" dirty="0">
                <a:solidFill>
                  <a:srgbClr val="00B050"/>
                </a:solidFill>
                <a:latin typeface="DejaVu Sans"/>
                <a:cs typeface="DejaVu Sans"/>
              </a:rPr>
              <a:t>A badly chosen sample</a:t>
            </a:r>
            <a:endParaRPr sz="2400" b="1" i="1" dirty="0">
              <a:solidFill>
                <a:srgbClr val="00B050"/>
              </a:solidFill>
              <a:latin typeface="DejaVu Sans"/>
              <a:cs typeface="DejaVu Sans"/>
            </a:endParaRPr>
          </a:p>
        </p:txBody>
      </p:sp>
      <p:sp>
        <p:nvSpPr>
          <p:cNvPr id="7" name="object 4">
            <a:extLst>
              <a:ext uri="{FF2B5EF4-FFF2-40B4-BE49-F238E27FC236}">
                <a16:creationId xmlns:a16="http://schemas.microsoft.com/office/drawing/2014/main" id="{028C057A-A244-4C63-911D-479CC5ECE237}"/>
              </a:ext>
            </a:extLst>
          </p:cNvPr>
          <p:cNvSpPr txBox="1"/>
          <p:nvPr/>
        </p:nvSpPr>
        <p:spPr>
          <a:xfrm>
            <a:off x="129060" y="1713956"/>
            <a:ext cx="11785600" cy="3626976"/>
          </a:xfrm>
          <a:prstGeom prst="rect">
            <a:avLst/>
          </a:prstGeom>
        </p:spPr>
        <p:txBody>
          <a:bodyPr vert="horz" wrap="square" lIns="0" tIns="16087" rIns="0" bIns="0" rtlCol="0">
            <a:spAutoFit/>
          </a:bodyPr>
          <a:lstStyle/>
          <a:p>
            <a:pPr defTabSz="1219170"/>
            <a:r>
              <a:rPr lang="en-US" sz="2933" b="1" dirty="0">
                <a:solidFill>
                  <a:prstClr val="black"/>
                </a:solidFill>
                <a:latin typeface="Calibri"/>
              </a:rPr>
              <a:t>The people included in the poll were drawn from automobile registration lists and telephone directories</a:t>
            </a:r>
            <a:r>
              <a:rPr lang="en-US" sz="2933" dirty="0">
                <a:solidFill>
                  <a:prstClr val="black"/>
                </a:solidFill>
                <a:latin typeface="Calibri"/>
              </a:rPr>
              <a:t>. </a:t>
            </a:r>
            <a:r>
              <a:rPr lang="en-US" sz="2933" b="1" dirty="0">
                <a:solidFill>
                  <a:prstClr val="black"/>
                </a:solidFill>
                <a:latin typeface="Calibri"/>
              </a:rPr>
              <a:t>Those who owned cars and had phones in the midst of the Depression were the more </a:t>
            </a:r>
            <a:r>
              <a:rPr lang="en-US" sz="2933" b="1" dirty="0">
                <a:solidFill>
                  <a:srgbClr val="FF0000"/>
                </a:solidFill>
                <a:latin typeface="Calibri"/>
              </a:rPr>
              <a:t>affluent</a:t>
            </a:r>
            <a:r>
              <a:rPr lang="en-US" sz="2933" b="1" dirty="0">
                <a:solidFill>
                  <a:prstClr val="black"/>
                </a:solidFill>
                <a:latin typeface="Calibri"/>
              </a:rPr>
              <a:t>, and they were much more likely to vote </a:t>
            </a:r>
            <a:r>
              <a:rPr lang="en-US" sz="2933" b="1" dirty="0">
                <a:solidFill>
                  <a:srgbClr val="FF0000"/>
                </a:solidFill>
                <a:latin typeface="Calibri"/>
              </a:rPr>
              <a:t>Republican</a:t>
            </a:r>
            <a:r>
              <a:rPr lang="en-US" sz="2933" b="1" dirty="0">
                <a:solidFill>
                  <a:prstClr val="black"/>
                </a:solidFill>
                <a:latin typeface="Calibri"/>
              </a:rPr>
              <a:t> than the population as a whole.</a:t>
            </a:r>
          </a:p>
          <a:p>
            <a:pPr defTabSz="1219170"/>
            <a:endParaRPr lang="en-US" sz="2933" b="1" dirty="0">
              <a:solidFill>
                <a:prstClr val="black"/>
              </a:solidFill>
              <a:latin typeface="Calibri"/>
            </a:endParaRPr>
          </a:p>
          <a:p>
            <a:pPr defTabSz="1219170"/>
            <a:r>
              <a:rPr lang="en-US" sz="2933" b="1" dirty="0">
                <a:solidFill>
                  <a:prstClr val="black"/>
                </a:solidFill>
                <a:latin typeface="Calibri"/>
                <a:cs typeface="DejaVu Sans"/>
              </a:rPr>
              <a:t>Also, </a:t>
            </a:r>
            <a:r>
              <a:rPr lang="en-US" sz="2933" b="1" dirty="0">
                <a:solidFill>
                  <a:srgbClr val="FF0000"/>
                </a:solidFill>
                <a:latin typeface="Calibri"/>
              </a:rPr>
              <a:t>nonresponse bias</a:t>
            </a:r>
            <a:r>
              <a:rPr lang="en-US" sz="2933" b="1" dirty="0">
                <a:solidFill>
                  <a:prstClr val="black"/>
                </a:solidFill>
                <a:latin typeface="Calibri"/>
              </a:rPr>
              <a:t>. Out of 10 million people whose names were on the original mailing list, only about 2.4 million responded to the survey. People who respond to surveys are different from people who don’t.</a:t>
            </a:r>
            <a:endParaRPr sz="2933" b="1" dirty="0">
              <a:solidFill>
                <a:prstClr val="black"/>
              </a:solidFill>
              <a:latin typeface="Calibri"/>
              <a:cs typeface="DejaVu Sans"/>
            </a:endParaRPr>
          </a:p>
        </p:txBody>
      </p:sp>
      <p:sp>
        <p:nvSpPr>
          <p:cNvPr id="5" name="Rectangle 4">
            <a:extLst>
              <a:ext uri="{FF2B5EF4-FFF2-40B4-BE49-F238E27FC236}">
                <a16:creationId xmlns:a16="http://schemas.microsoft.com/office/drawing/2014/main" id="{4FB2F06E-12E0-48D1-8414-77C7F6509934}"/>
              </a:ext>
            </a:extLst>
          </p:cNvPr>
          <p:cNvSpPr/>
          <p:nvPr/>
        </p:nvSpPr>
        <p:spPr>
          <a:xfrm>
            <a:off x="52173" y="6023583"/>
            <a:ext cx="11005752" cy="461665"/>
          </a:xfrm>
          <a:prstGeom prst="rect">
            <a:avLst/>
          </a:prstGeom>
        </p:spPr>
        <p:txBody>
          <a:bodyPr wrap="square">
            <a:spAutoFit/>
          </a:bodyPr>
          <a:lstStyle/>
          <a:p>
            <a:pPr defTabSz="1219170"/>
            <a:r>
              <a:rPr lang="en-US" sz="2400" dirty="0">
                <a:solidFill>
                  <a:prstClr val="black"/>
                </a:solidFill>
                <a:latin typeface="Calibri"/>
                <a:hlinkClick r:id="rId2"/>
              </a:rPr>
              <a:t>https://www.math.upenn.edu/~deturck/m170/wk4/lecture/case1.html</a:t>
            </a:r>
            <a:endParaRPr lang="en-US" sz="2400" dirty="0">
              <a:solidFill>
                <a:prstClr val="black"/>
              </a:solidFill>
              <a:latin typeface="Calibri"/>
            </a:endParaRPr>
          </a:p>
        </p:txBody>
      </p:sp>
      <p:sp>
        <p:nvSpPr>
          <p:cNvPr id="8" name="TextBox 7">
            <a:extLst>
              <a:ext uri="{FF2B5EF4-FFF2-40B4-BE49-F238E27FC236}">
                <a16:creationId xmlns:a16="http://schemas.microsoft.com/office/drawing/2014/main" id="{155F3827-341C-4050-B607-171991BDF8C2}"/>
              </a:ext>
            </a:extLst>
          </p:cNvPr>
          <p:cNvSpPr txBox="1"/>
          <p:nvPr/>
        </p:nvSpPr>
        <p:spPr>
          <a:xfrm>
            <a:off x="8792949" y="6480834"/>
            <a:ext cx="3346878" cy="369332"/>
          </a:xfrm>
          <a:prstGeom prst="rect">
            <a:avLst/>
          </a:prstGeom>
          <a:noFill/>
        </p:spPr>
        <p:txBody>
          <a:bodyPr wrap="none" rtlCol="0">
            <a:spAutoFit/>
          </a:bodyPr>
          <a:lstStyle/>
          <a:p>
            <a:r>
              <a:rPr lang="en-US" b="1" i="1" dirty="0"/>
              <a:t>Cliff Notes AP Gov Review, pg. 99</a:t>
            </a:r>
          </a:p>
        </p:txBody>
      </p:sp>
    </p:spTree>
    <p:extLst>
      <p:ext uri="{BB962C8B-B14F-4D97-AF65-F5344CB8AC3E}">
        <p14:creationId xmlns:p14="http://schemas.microsoft.com/office/powerpoint/2010/main" val="103049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D0370C-7B3F-4250-978E-CB6F90771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0"/>
            <a:ext cx="10058400" cy="515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C8FD201-FA45-470B-AB23-D56FD6D5ED4E}"/>
              </a:ext>
            </a:extLst>
          </p:cNvPr>
          <p:cNvSpPr>
            <a:spLocks noGrp="1"/>
          </p:cNvSpPr>
          <p:nvPr>
            <p:ph type="title"/>
          </p:nvPr>
        </p:nvSpPr>
        <p:spPr>
          <a:xfrm>
            <a:off x="904833" y="26774"/>
            <a:ext cx="8348643" cy="328231"/>
          </a:xfrm>
        </p:spPr>
        <p:txBody>
          <a:bodyPr/>
          <a:lstStyle/>
          <a:p>
            <a:pPr algn="ctr"/>
            <a:r>
              <a:rPr lang="en-US" sz="2133" dirty="0"/>
              <a:t>1936 Presidential Election</a:t>
            </a:r>
          </a:p>
        </p:txBody>
      </p:sp>
      <p:graphicFrame>
        <p:nvGraphicFramePr>
          <p:cNvPr id="4" name="Table 4">
            <a:extLst>
              <a:ext uri="{FF2B5EF4-FFF2-40B4-BE49-F238E27FC236}">
                <a16:creationId xmlns:a16="http://schemas.microsoft.com/office/drawing/2014/main" id="{E5C85B56-71FB-4AE6-A402-41801245ED4F}"/>
              </a:ext>
            </a:extLst>
          </p:cNvPr>
          <p:cNvGraphicFramePr>
            <a:graphicFrameLocks noGrp="1"/>
          </p:cNvGraphicFramePr>
          <p:nvPr/>
        </p:nvGraphicFramePr>
        <p:xfrm>
          <a:off x="1016000" y="4820608"/>
          <a:ext cx="8737599" cy="1993680"/>
        </p:xfrm>
        <a:graphic>
          <a:graphicData uri="http://schemas.openxmlformats.org/drawingml/2006/table">
            <a:tbl>
              <a:tblPr firstRow="1" bandRow="1">
                <a:tableStyleId>{5C22544A-7EE6-4342-B048-85BDC9FD1C3A}</a:tableStyleId>
              </a:tblPr>
              <a:tblGrid>
                <a:gridCol w="2912533">
                  <a:extLst>
                    <a:ext uri="{9D8B030D-6E8A-4147-A177-3AD203B41FA5}">
                      <a16:colId xmlns:a16="http://schemas.microsoft.com/office/drawing/2014/main" val="414337405"/>
                    </a:ext>
                  </a:extLst>
                </a:gridCol>
                <a:gridCol w="2912533">
                  <a:extLst>
                    <a:ext uri="{9D8B030D-6E8A-4147-A177-3AD203B41FA5}">
                      <a16:colId xmlns:a16="http://schemas.microsoft.com/office/drawing/2014/main" val="259796985"/>
                    </a:ext>
                  </a:extLst>
                </a:gridCol>
                <a:gridCol w="2912533">
                  <a:extLst>
                    <a:ext uri="{9D8B030D-6E8A-4147-A177-3AD203B41FA5}">
                      <a16:colId xmlns:a16="http://schemas.microsoft.com/office/drawing/2014/main" val="1396811325"/>
                    </a:ext>
                  </a:extLst>
                </a:gridCol>
              </a:tblGrid>
              <a:tr h="853440">
                <a:tc>
                  <a:txBody>
                    <a:bodyPr/>
                    <a:lstStyle/>
                    <a:p>
                      <a:pPr algn="ctr"/>
                      <a:r>
                        <a:rPr lang="en-US" sz="2100" dirty="0"/>
                        <a:t>Presidential Candidate</a:t>
                      </a:r>
                    </a:p>
                  </a:txBody>
                  <a:tcPr marL="121920" marR="121920" marT="60960" marB="60960"/>
                </a:tc>
                <a:tc>
                  <a:txBody>
                    <a:bodyPr/>
                    <a:lstStyle/>
                    <a:p>
                      <a:pPr algn="ctr"/>
                      <a:r>
                        <a:rPr lang="en-US" sz="2400" dirty="0"/>
                        <a:t>Popular Vote, Electoral vote</a:t>
                      </a:r>
                    </a:p>
                  </a:txBody>
                  <a:tcPr marL="121920" marR="121920" marT="60960" marB="60960"/>
                </a:tc>
                <a:tc>
                  <a:txBody>
                    <a:bodyPr/>
                    <a:lstStyle/>
                    <a:p>
                      <a:pPr algn="ctr"/>
                      <a:r>
                        <a:rPr lang="en-US" sz="2400" dirty="0"/>
                        <a:t>Literary Digest Poll</a:t>
                      </a:r>
                    </a:p>
                  </a:txBody>
                  <a:tcPr marL="121920" marR="121920" marT="60960" marB="60960"/>
                </a:tc>
                <a:extLst>
                  <a:ext uri="{0D108BD9-81ED-4DB2-BD59-A6C34878D82A}">
                    <a16:rowId xmlns:a16="http://schemas.microsoft.com/office/drawing/2014/main" val="3608961649"/>
                  </a:ext>
                </a:extLst>
              </a:tr>
              <a:tr h="570120">
                <a:tc>
                  <a:txBody>
                    <a:bodyPr/>
                    <a:lstStyle/>
                    <a:p>
                      <a:pPr algn="ctr"/>
                      <a:r>
                        <a:rPr lang="en-US" sz="2400" b="1" dirty="0"/>
                        <a:t>F.D. Roosevelt</a:t>
                      </a:r>
                    </a:p>
                  </a:txBody>
                  <a:tcPr marL="121920" marR="121920" marT="60960" marB="60960"/>
                </a:tc>
                <a:tc>
                  <a:txBody>
                    <a:bodyPr/>
                    <a:lstStyle/>
                    <a:p>
                      <a:pPr algn="ctr"/>
                      <a:r>
                        <a:rPr lang="en-US" sz="2400" b="1" dirty="0"/>
                        <a:t>60.8%, 523</a:t>
                      </a:r>
                    </a:p>
                  </a:txBody>
                  <a:tcPr marL="121920" marR="121920" marT="60960" marB="60960"/>
                </a:tc>
                <a:tc>
                  <a:txBody>
                    <a:bodyPr/>
                    <a:lstStyle/>
                    <a:p>
                      <a:pPr algn="ctr"/>
                      <a:r>
                        <a:rPr lang="en-US" sz="2400" b="1" dirty="0"/>
                        <a:t>43%</a:t>
                      </a:r>
                    </a:p>
                  </a:txBody>
                  <a:tcPr marL="121920" marR="121920" marT="60960" marB="60960"/>
                </a:tc>
                <a:extLst>
                  <a:ext uri="{0D108BD9-81ED-4DB2-BD59-A6C34878D82A}">
                    <a16:rowId xmlns:a16="http://schemas.microsoft.com/office/drawing/2014/main" val="836081120"/>
                  </a:ext>
                </a:extLst>
              </a:tr>
              <a:tr h="570120">
                <a:tc>
                  <a:txBody>
                    <a:bodyPr/>
                    <a:lstStyle/>
                    <a:p>
                      <a:pPr algn="ctr"/>
                      <a:r>
                        <a:rPr lang="en-US" sz="2400" b="1" dirty="0"/>
                        <a:t>A. Landon</a:t>
                      </a:r>
                    </a:p>
                  </a:txBody>
                  <a:tcPr marL="121920" marR="121920" marT="60960" marB="60960"/>
                </a:tc>
                <a:tc>
                  <a:txBody>
                    <a:bodyPr/>
                    <a:lstStyle/>
                    <a:p>
                      <a:pPr algn="ctr"/>
                      <a:r>
                        <a:rPr lang="en-US" sz="2400" b="1" dirty="0"/>
                        <a:t>36.54 %, 8</a:t>
                      </a:r>
                    </a:p>
                  </a:txBody>
                  <a:tcPr marL="121920" marR="121920" marT="60960" marB="60960"/>
                </a:tc>
                <a:tc>
                  <a:txBody>
                    <a:bodyPr/>
                    <a:lstStyle/>
                    <a:p>
                      <a:pPr algn="ctr"/>
                      <a:r>
                        <a:rPr lang="en-US" sz="2400" b="1" dirty="0"/>
                        <a:t>57%</a:t>
                      </a:r>
                    </a:p>
                  </a:txBody>
                  <a:tcPr marL="121920" marR="121920" marT="60960" marB="60960"/>
                </a:tc>
                <a:extLst>
                  <a:ext uri="{0D108BD9-81ED-4DB2-BD59-A6C34878D82A}">
                    <a16:rowId xmlns:a16="http://schemas.microsoft.com/office/drawing/2014/main" val="3381288926"/>
                  </a:ext>
                </a:extLst>
              </a:tr>
            </a:tbl>
          </a:graphicData>
        </a:graphic>
      </p:graphicFrame>
    </p:spTree>
    <p:extLst>
      <p:ext uri="{BB962C8B-B14F-4D97-AF65-F5344CB8AC3E}">
        <p14:creationId xmlns:p14="http://schemas.microsoft.com/office/powerpoint/2010/main" val="405119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758"/>
            <a:ext cx="12192000" cy="547583"/>
          </a:xfrm>
          <a:custGeom>
            <a:avLst/>
            <a:gdLst/>
            <a:ahLst/>
            <a:cxnLst/>
            <a:rect l="l" t="t" r="r" b="b"/>
            <a:pathLst>
              <a:path w="9144000" h="594360">
                <a:moveTo>
                  <a:pt x="9144000" y="0"/>
                </a:moveTo>
                <a:lnTo>
                  <a:pt x="0" y="0"/>
                </a:lnTo>
                <a:lnTo>
                  <a:pt x="0" y="594360"/>
                </a:lnTo>
                <a:lnTo>
                  <a:pt x="9144000" y="594360"/>
                </a:lnTo>
                <a:lnTo>
                  <a:pt x="9144000" y="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1250528" y="7834"/>
            <a:ext cx="9792545" cy="510396"/>
          </a:xfrm>
          <a:prstGeom prst="rect">
            <a:avLst/>
          </a:prstGeom>
        </p:spPr>
        <p:txBody>
          <a:bodyPr vert="horz" wrap="square" lIns="0" tIns="17780" rIns="0" bIns="0" rtlCol="0">
            <a:spAutoFit/>
          </a:bodyPr>
          <a:lstStyle/>
          <a:p>
            <a:pPr marL="16933" algn="ctr">
              <a:spcBef>
                <a:spcPts val="140"/>
              </a:spcBef>
            </a:pPr>
            <a:r>
              <a:rPr sz="3200" dirty="0">
                <a:solidFill>
                  <a:srgbClr val="FFFFFF"/>
                </a:solidFill>
              </a:rPr>
              <a:t>MEASUREMENT OF PUBLIC OPINION</a:t>
            </a:r>
            <a:endParaRPr sz="3200" dirty="0"/>
          </a:p>
        </p:txBody>
      </p:sp>
      <p:sp>
        <p:nvSpPr>
          <p:cNvPr id="4" name="object 4"/>
          <p:cNvSpPr txBox="1"/>
          <p:nvPr/>
        </p:nvSpPr>
        <p:spPr>
          <a:xfrm>
            <a:off x="101600" y="645728"/>
            <a:ext cx="12090400" cy="5089428"/>
          </a:xfrm>
          <a:prstGeom prst="rect">
            <a:avLst/>
          </a:prstGeom>
        </p:spPr>
        <p:txBody>
          <a:bodyPr vert="horz" wrap="square" lIns="0" tIns="16087" rIns="0" bIns="0" rtlCol="0">
            <a:spAutoFit/>
          </a:bodyPr>
          <a:lstStyle/>
          <a:p>
            <a:pPr marL="16932" defTabSz="1219170">
              <a:spcBef>
                <a:spcPts val="127"/>
              </a:spcBef>
              <a:tabLst>
                <a:tab pos="473275" algn="l"/>
                <a:tab pos="474121" algn="l"/>
              </a:tabLst>
            </a:pPr>
            <a:r>
              <a:rPr lang="en-US" sz="2400" b="1" dirty="0">
                <a:solidFill>
                  <a:prstClr val="black"/>
                </a:solidFill>
                <a:latin typeface="DejaVu Sans"/>
                <a:cs typeface="DejaVu Sans"/>
              </a:rPr>
              <a:t>What is a Straw poll?- are not randomized, not accurate.</a:t>
            </a:r>
          </a:p>
          <a:p>
            <a:pPr marL="16932" defTabSz="1219170">
              <a:spcBef>
                <a:spcPts val="127"/>
              </a:spcBef>
              <a:tabLst>
                <a:tab pos="473275" algn="l"/>
                <a:tab pos="474121" algn="l"/>
              </a:tabLst>
            </a:pPr>
            <a:endParaRPr lang="en-US" sz="2400" b="1" dirty="0">
              <a:solidFill>
                <a:prstClr val="black"/>
              </a:solidFill>
              <a:latin typeface="DejaVu Sans"/>
              <a:cs typeface="DejaVu Sans"/>
            </a:endParaRPr>
          </a:p>
          <a:p>
            <a:pPr marL="16932" defTabSz="1219170">
              <a:spcBef>
                <a:spcPts val="127"/>
              </a:spcBef>
              <a:tabLst>
                <a:tab pos="473275" algn="l"/>
                <a:tab pos="474121" algn="l"/>
              </a:tabLst>
            </a:pPr>
            <a:r>
              <a:rPr lang="en-US" sz="2800" b="1" dirty="0"/>
              <a:t>A television station flashes a question on the screen and gives viewers two toll-free numbers to call: one if you agree with the statement and the other if you disagree. A Web site asks, “Do you think the president is doing a good job handling the economy?”, and asks you to click Yes or No. These are attempts to gauge public opinion by polls. But these two examples tell us very little about what the people who called in or clicked online think. They are </a:t>
            </a:r>
            <a:r>
              <a:rPr lang="en-US" sz="2800" b="1" i="1" dirty="0">
                <a:solidFill>
                  <a:srgbClr val="FF0000"/>
                </a:solidFill>
              </a:rPr>
              <a:t>straw polls </a:t>
            </a:r>
            <a:r>
              <a:rPr lang="en-US" sz="2800" b="1" dirty="0"/>
              <a:t>and are </a:t>
            </a:r>
            <a:r>
              <a:rPr lang="en-US" sz="2800" b="1" i="1" dirty="0">
                <a:solidFill>
                  <a:srgbClr val="FF0000"/>
                </a:solidFill>
              </a:rPr>
              <a:t>highly unreliable</a:t>
            </a:r>
            <a:r>
              <a:rPr lang="en-US" sz="2800" b="1" dirty="0"/>
              <a:t> because they emphasize quantity (the more people who respond, the better) rather than the quality of the sample. Also, keep in mind that in phone-in or Internet polls, people who feel strongly about an issue can call in or log on as many times as they like.</a:t>
            </a:r>
            <a:endParaRPr sz="2800" b="1" dirty="0">
              <a:solidFill>
                <a:prstClr val="black"/>
              </a:solidFill>
              <a:latin typeface="DejaVu Sans"/>
              <a:cs typeface="DejaVu Sans"/>
            </a:endParaRPr>
          </a:p>
        </p:txBody>
      </p:sp>
      <p:sp>
        <p:nvSpPr>
          <p:cNvPr id="5" name="TextBox 4">
            <a:extLst>
              <a:ext uri="{FF2B5EF4-FFF2-40B4-BE49-F238E27FC236}">
                <a16:creationId xmlns:a16="http://schemas.microsoft.com/office/drawing/2014/main" id="{9D4E83A6-DE8E-4608-8DA4-79FBB7C2FF8B}"/>
              </a:ext>
            </a:extLst>
          </p:cNvPr>
          <p:cNvSpPr txBox="1"/>
          <p:nvPr/>
        </p:nvSpPr>
        <p:spPr>
          <a:xfrm>
            <a:off x="8792949" y="6480834"/>
            <a:ext cx="3346878" cy="369332"/>
          </a:xfrm>
          <a:prstGeom prst="rect">
            <a:avLst/>
          </a:prstGeom>
          <a:noFill/>
        </p:spPr>
        <p:txBody>
          <a:bodyPr wrap="none" rtlCol="0">
            <a:spAutoFit/>
          </a:bodyPr>
          <a:lstStyle/>
          <a:p>
            <a:r>
              <a:rPr lang="en-US" b="1" i="1" dirty="0"/>
              <a:t>Cliff Notes AP Gov Review, pg. 99</a:t>
            </a:r>
          </a:p>
        </p:txBody>
      </p:sp>
    </p:spTree>
    <p:extLst>
      <p:ext uri="{BB962C8B-B14F-4D97-AF65-F5344CB8AC3E}">
        <p14:creationId xmlns:p14="http://schemas.microsoft.com/office/powerpoint/2010/main" val="14836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 text&#10;&#10;Description automatically generated">
            <a:extLst>
              <a:ext uri="{FF2B5EF4-FFF2-40B4-BE49-F238E27FC236}">
                <a16:creationId xmlns:a16="http://schemas.microsoft.com/office/drawing/2014/main" id="{83BC2C2F-8F09-4229-8869-35C2F1BAE6B0}"/>
              </a:ext>
            </a:extLst>
          </p:cNvPr>
          <p:cNvPicPr>
            <a:picLocks noChangeAspect="1"/>
          </p:cNvPicPr>
          <p:nvPr/>
        </p:nvPicPr>
        <p:blipFill rotWithShape="1">
          <a:blip r:embed="rId2"/>
          <a:srcRect t="1739" r="-1" b="165"/>
          <a:stretch/>
        </p:blipFill>
        <p:spPr>
          <a:xfrm>
            <a:off x="20" y="431"/>
            <a:ext cx="8115280" cy="6408311"/>
          </a:xfrm>
          <a:prstGeom prst="rect">
            <a:avLst/>
          </a:prstGeom>
        </p:spPr>
      </p:pic>
      <p:sp>
        <p:nvSpPr>
          <p:cNvPr id="3" name="Text Placeholder 2">
            <a:extLst>
              <a:ext uri="{FF2B5EF4-FFF2-40B4-BE49-F238E27FC236}">
                <a16:creationId xmlns:a16="http://schemas.microsoft.com/office/drawing/2014/main" id="{E3C77148-E872-462C-9E29-EA91F09C3292}"/>
              </a:ext>
            </a:extLst>
          </p:cNvPr>
          <p:cNvSpPr>
            <a:spLocks noGrp="1"/>
          </p:cNvSpPr>
          <p:nvPr>
            <p:ph type="body" idx="1"/>
          </p:nvPr>
        </p:nvSpPr>
        <p:spPr>
          <a:xfrm>
            <a:off x="8293335" y="231799"/>
            <a:ext cx="3808550" cy="3540265"/>
          </a:xfrm>
        </p:spPr>
        <p:txBody>
          <a:bodyPr>
            <a:normAutofit/>
          </a:bodyPr>
          <a:lstStyle/>
          <a:p>
            <a:r>
              <a:rPr lang="en-US" sz="4400" b="1" dirty="0">
                <a:latin typeface="DejaVu Sans"/>
                <a:cs typeface="DejaVu Sans"/>
              </a:rPr>
              <a:t>Polls are just a snapshot and may be wrong!!!</a:t>
            </a:r>
            <a:endParaRPr lang="en-US" sz="4400" dirty="0">
              <a:latin typeface="DejaVu Sans"/>
              <a:cs typeface="DejaVu Sans"/>
            </a:endParaRPr>
          </a:p>
          <a:p>
            <a:endParaRPr lang="en-US" sz="44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72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5" y="11854"/>
            <a:ext cx="10385552" cy="755762"/>
          </a:xfrm>
          <a:prstGeom prst="rect">
            <a:avLst/>
          </a:prstGeom>
        </p:spPr>
        <p:txBody>
          <a:bodyPr vert="horz" wrap="square" lIns="0" tIns="16933" rIns="0" bIns="0" rtlCol="0">
            <a:spAutoFit/>
          </a:bodyPr>
          <a:lstStyle/>
          <a:p>
            <a:pPr marL="16933" algn="ctr">
              <a:spcBef>
                <a:spcPts val="133"/>
              </a:spcBef>
            </a:pPr>
            <a:r>
              <a:rPr sz="4800" dirty="0">
                <a:solidFill>
                  <a:srgbClr val="181B0D"/>
                </a:solidFill>
              </a:rPr>
              <a:t>HAVE POLLS BEEN WRONG?</a:t>
            </a:r>
            <a:endParaRPr sz="4800" dirty="0"/>
          </a:p>
        </p:txBody>
      </p:sp>
      <p:sp>
        <p:nvSpPr>
          <p:cNvPr id="3" name="object 3"/>
          <p:cNvSpPr/>
          <p:nvPr/>
        </p:nvSpPr>
        <p:spPr>
          <a:xfrm>
            <a:off x="7315200" y="793016"/>
            <a:ext cx="4470400" cy="300489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txBox="1"/>
          <p:nvPr/>
        </p:nvSpPr>
        <p:spPr>
          <a:xfrm>
            <a:off x="8139854" y="3797910"/>
            <a:ext cx="3105573" cy="1986868"/>
          </a:xfrm>
          <a:prstGeom prst="rect">
            <a:avLst/>
          </a:prstGeom>
        </p:spPr>
        <p:txBody>
          <a:bodyPr vert="horz" wrap="square" lIns="0" tIns="16933" rIns="0" bIns="0" rtlCol="0">
            <a:spAutoFit/>
          </a:bodyPr>
          <a:lstStyle/>
          <a:p>
            <a:pPr marL="16086" marR="6773" indent="3387" algn="ctr" defTabSz="1219170">
              <a:spcBef>
                <a:spcPts val="133"/>
              </a:spcBef>
            </a:pPr>
            <a:r>
              <a:rPr sz="3200" b="1" dirty="0">
                <a:solidFill>
                  <a:prstClr val="black"/>
                </a:solidFill>
                <a:latin typeface="DejaVu Sans"/>
                <a:cs typeface="DejaVu Sans"/>
              </a:rPr>
              <a:t>1948 Election  </a:t>
            </a:r>
            <a:r>
              <a:rPr sz="3200" b="1" dirty="0">
                <a:solidFill>
                  <a:prstClr val="black"/>
                </a:solidFill>
                <a:latin typeface="Nimbus Sans L"/>
                <a:cs typeface="Nimbus Sans L"/>
              </a:rPr>
              <a:t>“Dewey Defeats  Truman”</a:t>
            </a:r>
            <a:endParaRPr sz="3200">
              <a:solidFill>
                <a:prstClr val="black"/>
              </a:solidFill>
              <a:latin typeface="Nimbus Sans L"/>
              <a:cs typeface="Nimbus Sans L"/>
            </a:endParaRPr>
          </a:p>
        </p:txBody>
      </p:sp>
      <p:sp>
        <p:nvSpPr>
          <p:cNvPr id="5" name="object 5"/>
          <p:cNvSpPr/>
          <p:nvPr/>
        </p:nvSpPr>
        <p:spPr>
          <a:xfrm>
            <a:off x="46735" y="1194815"/>
            <a:ext cx="7016496" cy="5138928"/>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3"/>
            <a:ext cx="7058307" cy="196426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 name="Title 1">
            <a:extLst>
              <a:ext uri="{FF2B5EF4-FFF2-40B4-BE49-F238E27FC236}">
                <a16:creationId xmlns:a16="http://schemas.microsoft.com/office/drawing/2014/main" id="{9E64F3BE-8063-4EA6-BC57-3ABA61C221CC}"/>
              </a:ext>
            </a:extLst>
          </p:cNvPr>
          <p:cNvSpPr>
            <a:spLocks noGrp="1"/>
          </p:cNvSpPr>
          <p:nvPr>
            <p:ph type="title"/>
          </p:nvPr>
        </p:nvSpPr>
        <p:spPr>
          <a:xfrm>
            <a:off x="524257" y="491261"/>
            <a:ext cx="6594188" cy="1625209"/>
          </a:xfrm>
        </p:spPr>
        <p:txBody>
          <a:bodyPr>
            <a:normAutofit/>
          </a:bodyPr>
          <a:lstStyle/>
          <a:p>
            <a:r>
              <a:rPr lang="en-US" dirty="0">
                <a:solidFill>
                  <a:srgbClr val="FFFFFF"/>
                </a:solidFill>
              </a:rPr>
              <a:t>Margin of Error + / -</a:t>
            </a:r>
          </a:p>
        </p:txBody>
      </p:sp>
      <p:pic>
        <p:nvPicPr>
          <p:cNvPr id="4" name="Picture 3">
            <a:extLst>
              <a:ext uri="{FF2B5EF4-FFF2-40B4-BE49-F238E27FC236}">
                <a16:creationId xmlns:a16="http://schemas.microsoft.com/office/drawing/2014/main" id="{3DC3B2F1-015F-4862-831B-9EEE32190F04}"/>
              </a:ext>
            </a:extLst>
          </p:cNvPr>
          <p:cNvPicPr>
            <a:picLocks noChangeAspect="1"/>
          </p:cNvPicPr>
          <p:nvPr/>
        </p:nvPicPr>
        <p:blipFill rotWithShape="1">
          <a:blip r:embed="rId2"/>
          <a:srcRect r="-2" b="329"/>
          <a:stretch/>
        </p:blipFill>
        <p:spPr>
          <a:xfrm>
            <a:off x="1" y="2116470"/>
            <a:ext cx="7556975" cy="4418687"/>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B86AC4E0-B80B-409A-89A5-68CF55741621}"/>
              </a:ext>
            </a:extLst>
          </p:cNvPr>
          <p:cNvSpPr>
            <a:spLocks noGrp="1"/>
          </p:cNvSpPr>
          <p:nvPr>
            <p:ph type="body" idx="1"/>
          </p:nvPr>
        </p:nvSpPr>
        <p:spPr>
          <a:xfrm>
            <a:off x="8029319" y="917724"/>
            <a:ext cx="3424739" cy="4852363"/>
          </a:xfrm>
        </p:spPr>
        <p:txBody>
          <a:bodyPr anchor="ctr">
            <a:normAutofit/>
          </a:bodyPr>
          <a:lstStyle/>
          <a:p>
            <a:pPr>
              <a:spcAft>
                <a:spcPts val="800"/>
              </a:spcAft>
            </a:pPr>
            <a:r>
              <a:rPr lang="en-US" sz="2000" b="0" dirty="0">
                <a:solidFill>
                  <a:srgbClr val="FFFFFF"/>
                </a:solidFill>
              </a:rPr>
              <a:t>A </a:t>
            </a:r>
            <a:r>
              <a:rPr lang="en-US" sz="2000" dirty="0">
                <a:solidFill>
                  <a:srgbClr val="FFFFFF"/>
                </a:solidFill>
              </a:rPr>
              <a:t>margin of error </a:t>
            </a:r>
            <a:r>
              <a:rPr lang="en-US" sz="2000" b="0" dirty="0">
                <a:solidFill>
                  <a:srgbClr val="FFFFFF"/>
                </a:solidFill>
              </a:rPr>
              <a:t>of plus or minus 3 percentage points is common. If a presidential preference poll shows candidate A getting 53 percent of the vote and candidate B getting 47 percent, the difference might actually be as great as 12 percentage points (56 percent to 44 percent) or the election might be too close to call (50 percent to 50 percent).</a:t>
            </a:r>
            <a:endParaRPr lang="en-US" sz="2000" dirty="0">
              <a:solidFill>
                <a:srgbClr val="FFFFFF"/>
              </a:solidFill>
            </a:endParaRPr>
          </a:p>
        </p:txBody>
      </p:sp>
      <p:sp>
        <p:nvSpPr>
          <p:cNvPr id="5" name="Oval 4">
            <a:extLst>
              <a:ext uri="{FF2B5EF4-FFF2-40B4-BE49-F238E27FC236}">
                <a16:creationId xmlns:a16="http://schemas.microsoft.com/office/drawing/2014/main" id="{09B039D1-F256-4852-9AF2-64CB3AA1D974}"/>
              </a:ext>
            </a:extLst>
          </p:cNvPr>
          <p:cNvSpPr/>
          <p:nvPr/>
        </p:nvSpPr>
        <p:spPr>
          <a:xfrm>
            <a:off x="5588000" y="2819400"/>
            <a:ext cx="1016000" cy="406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210258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8772"/>
            <a:ext cx="12192000" cy="6667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1219170">
              <a:defRPr/>
            </a:pPr>
            <a:r>
              <a:rPr lang="en-US" sz="3733" b="1" dirty="0">
                <a:solidFill>
                  <a:prstClr val="black"/>
                </a:solidFill>
                <a:latin typeface="Calibri"/>
              </a:rPr>
              <a:t>TOPIC 4.5 Measuring Public Opinion</a:t>
            </a:r>
          </a:p>
        </p:txBody>
      </p:sp>
      <p:sp>
        <p:nvSpPr>
          <p:cNvPr id="10" name="TextBox 9">
            <a:extLst>
              <a:ext uri="{FF2B5EF4-FFF2-40B4-BE49-F238E27FC236}">
                <a16:creationId xmlns:a16="http://schemas.microsoft.com/office/drawing/2014/main" id="{1A6750EF-18E6-4519-8F1E-0E78327F5B96}"/>
              </a:ext>
            </a:extLst>
          </p:cNvPr>
          <p:cNvSpPr txBox="1"/>
          <p:nvPr/>
        </p:nvSpPr>
        <p:spPr>
          <a:xfrm>
            <a:off x="-21390" y="2006600"/>
            <a:ext cx="2459785" cy="2062103"/>
          </a:xfrm>
          <a:prstGeom prst="rect">
            <a:avLst/>
          </a:prstGeom>
          <a:noFill/>
        </p:spPr>
        <p:txBody>
          <a:bodyPr wrap="square">
            <a:spAutoFit/>
          </a:bodyPr>
          <a:lstStyle/>
          <a:p>
            <a:pPr defTabSz="1219170">
              <a:defRPr/>
            </a:pPr>
            <a:r>
              <a:rPr lang="en-US" sz="3200" b="1" dirty="0">
                <a:solidFill>
                  <a:prstClr val="black"/>
                </a:solidFill>
                <a:latin typeface="Calibri"/>
              </a:rPr>
              <a:t>Describe the elements of a scientific poll.</a:t>
            </a:r>
            <a:endParaRPr lang="en-US" sz="2933" b="1" dirty="0">
              <a:solidFill>
                <a:prstClr val="black"/>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540000" y="1905000"/>
            <a:ext cx="0" cy="4736128"/>
          </a:xfrm>
          <a:prstGeom prst="line">
            <a:avLst/>
          </a:prstGeom>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743202" y="2232302"/>
            <a:ext cx="9448799" cy="3703065"/>
          </a:xfrm>
          <a:prstGeom prst="rect">
            <a:avLst/>
          </a:prstGeom>
          <a:noFill/>
        </p:spPr>
        <p:txBody>
          <a:bodyPr wrap="square">
            <a:spAutoFit/>
          </a:bodyPr>
          <a:lstStyle/>
          <a:p>
            <a:pPr defTabSz="1219170">
              <a:defRPr/>
            </a:pPr>
            <a:r>
              <a:rPr lang="en-US" sz="2933" b="1" dirty="0">
                <a:solidFill>
                  <a:prstClr val="black"/>
                </a:solidFill>
                <a:latin typeface="Calibri"/>
              </a:rPr>
              <a:t>Public opinion data that can impact elections and policy debates is affected by such scientific polling types and methods as: </a:t>
            </a:r>
          </a:p>
          <a:p>
            <a:pPr marL="457189" indent="-457189" defTabSz="1219170">
              <a:buFont typeface="Arial" panose="020B0604020202020204" pitchFamily="34" charset="0"/>
              <a:buChar char="•"/>
              <a:defRPr/>
            </a:pPr>
            <a:r>
              <a:rPr lang="en-US" sz="2933" b="1" dirty="0">
                <a:solidFill>
                  <a:prstClr val="black"/>
                </a:solidFill>
                <a:latin typeface="Calibri"/>
              </a:rPr>
              <a:t>Type of poll (opinion polls, benchmark or tracking polls, entrance and exit polls) </a:t>
            </a:r>
          </a:p>
          <a:p>
            <a:pPr marL="457189" indent="-457189" defTabSz="1219170">
              <a:buFont typeface="Arial" panose="020B0604020202020204" pitchFamily="34" charset="0"/>
              <a:buChar char="•"/>
              <a:defRPr/>
            </a:pPr>
            <a:r>
              <a:rPr lang="en-US" sz="2933" b="1" dirty="0">
                <a:solidFill>
                  <a:prstClr val="black"/>
                </a:solidFill>
                <a:latin typeface="Calibri"/>
              </a:rPr>
              <a:t> Sampling techniques, identification of respondents, mass survey or focus group, sampling error </a:t>
            </a:r>
          </a:p>
          <a:p>
            <a:pPr marL="457189" indent="-457189" defTabSz="1219170">
              <a:buFont typeface="Arial" panose="020B0604020202020204" pitchFamily="34" charset="0"/>
              <a:buChar char="•"/>
              <a:defRPr/>
            </a:pPr>
            <a:r>
              <a:rPr lang="en-US" sz="2933" b="1" dirty="0">
                <a:solidFill>
                  <a:prstClr val="black"/>
                </a:solidFill>
                <a:latin typeface="Calibri"/>
              </a:rPr>
              <a:t> Type and format of questions</a:t>
            </a:r>
          </a:p>
        </p:txBody>
      </p:sp>
      <p:sp>
        <p:nvSpPr>
          <p:cNvPr id="9" name="TextBox 8">
            <a:extLst>
              <a:ext uri="{FF2B5EF4-FFF2-40B4-BE49-F238E27FC236}">
                <a16:creationId xmlns:a16="http://schemas.microsoft.com/office/drawing/2014/main" id="{9453EE3A-F8B1-4EB6-AB9E-14A132CC8F65}"/>
              </a:ext>
            </a:extLst>
          </p:cNvPr>
          <p:cNvSpPr txBox="1"/>
          <p:nvPr/>
        </p:nvSpPr>
        <p:spPr>
          <a:xfrm>
            <a:off x="0" y="712722"/>
            <a:ext cx="12192000" cy="995016"/>
          </a:xfrm>
          <a:prstGeom prst="rect">
            <a:avLst/>
          </a:prstGeom>
          <a:noFill/>
        </p:spPr>
        <p:txBody>
          <a:bodyPr wrap="square">
            <a:spAutoFit/>
          </a:bodyPr>
          <a:lstStyle/>
          <a:p>
            <a:pPr defTabSz="1219170"/>
            <a:r>
              <a:rPr lang="en-US" sz="2933" b="1" dirty="0">
                <a:solidFill>
                  <a:prstClr val="black"/>
                </a:solidFill>
                <a:latin typeface="Calibri"/>
              </a:rPr>
              <a:t>Public opinion is measured through scientific polling, and the results of public opinion polls influence public policies and institutions.</a:t>
            </a:r>
          </a:p>
        </p:txBody>
      </p:sp>
    </p:spTree>
    <p:extLst>
      <p:ext uri="{BB962C8B-B14F-4D97-AF65-F5344CB8AC3E}">
        <p14:creationId xmlns:p14="http://schemas.microsoft.com/office/powerpoint/2010/main" val="661292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984" y="0"/>
            <a:ext cx="10609579" cy="508687"/>
          </a:xfrm>
          <a:prstGeom prst="rect">
            <a:avLst/>
          </a:prstGeom>
        </p:spPr>
        <p:txBody>
          <a:bodyPr vert="horz" wrap="square" lIns="0" tIns="16087" rIns="0" bIns="0" rtlCol="0">
            <a:spAutoFit/>
          </a:bodyPr>
          <a:lstStyle/>
          <a:p>
            <a:pPr marL="16933" algn="ctr">
              <a:spcBef>
                <a:spcPts val="127"/>
              </a:spcBef>
            </a:pPr>
            <a:r>
              <a:rPr sz="3200" dirty="0">
                <a:solidFill>
                  <a:srgbClr val="FF0000"/>
                </a:solidFill>
              </a:rPr>
              <a:t>THE WAY YOU ASK THE QUESTION MATTERS</a:t>
            </a:r>
          </a:p>
        </p:txBody>
      </p:sp>
      <p:sp>
        <p:nvSpPr>
          <p:cNvPr id="3" name="object 3"/>
          <p:cNvSpPr txBox="1"/>
          <p:nvPr/>
        </p:nvSpPr>
        <p:spPr>
          <a:xfrm>
            <a:off x="34064" y="591886"/>
            <a:ext cx="12118521" cy="5262124"/>
          </a:xfrm>
          <a:prstGeom prst="rect">
            <a:avLst/>
          </a:prstGeom>
        </p:spPr>
        <p:txBody>
          <a:bodyPr vert="horz" wrap="square" lIns="0" tIns="16933" rIns="0" bIns="0" rtlCol="0">
            <a:spAutoFit/>
          </a:bodyPr>
          <a:lstStyle/>
          <a:p>
            <a:pPr defTabSz="1219170"/>
            <a:r>
              <a:rPr lang="en-US" sz="3200" b="1" dirty="0">
                <a:solidFill>
                  <a:prstClr val="black"/>
                </a:solidFill>
                <a:latin typeface="Calibri"/>
              </a:rPr>
              <a:t>The way questions are asked can skew results. For example, </a:t>
            </a:r>
            <a:r>
              <a:rPr lang="en-US" sz="3200" b="1" dirty="0">
                <a:solidFill>
                  <a:srgbClr val="FF0000"/>
                </a:solidFill>
                <a:latin typeface="Calibri"/>
              </a:rPr>
              <a:t>“Do you believe that convicted serial killers should be put to death?”</a:t>
            </a:r>
            <a:r>
              <a:rPr lang="en-US" sz="3200" b="1" dirty="0">
                <a:solidFill>
                  <a:prstClr val="black"/>
                </a:solidFill>
                <a:latin typeface="Calibri"/>
              </a:rPr>
              <a:t> will get a much different answer </a:t>
            </a:r>
            <a:r>
              <a:rPr lang="en-US" sz="3200" b="1" dirty="0">
                <a:solidFill>
                  <a:srgbClr val="FF0000"/>
                </a:solidFill>
                <a:latin typeface="Calibri"/>
              </a:rPr>
              <a:t>than “Do you believe in capital punishment?” </a:t>
            </a:r>
          </a:p>
          <a:p>
            <a:pPr defTabSz="1219170"/>
            <a:endParaRPr lang="en-US" sz="3200" b="1" dirty="0">
              <a:solidFill>
                <a:srgbClr val="FF0000"/>
              </a:solidFill>
              <a:latin typeface="Calibri"/>
            </a:endParaRPr>
          </a:p>
          <a:p>
            <a:pPr defTabSz="1219170"/>
            <a:r>
              <a:rPr lang="en-US" sz="3200" b="1" dirty="0">
                <a:solidFill>
                  <a:prstClr val="black"/>
                </a:solidFill>
                <a:latin typeface="Calibri"/>
              </a:rPr>
              <a:t>Pollsters need to avoid </a:t>
            </a:r>
            <a:r>
              <a:rPr lang="en-US" sz="3200" b="1" dirty="0">
                <a:solidFill>
                  <a:srgbClr val="FF0000"/>
                </a:solidFill>
                <a:latin typeface="Calibri"/>
              </a:rPr>
              <a:t>loaded</a:t>
            </a:r>
            <a:r>
              <a:rPr lang="en-US" sz="3200" b="1" dirty="0">
                <a:solidFill>
                  <a:prstClr val="black"/>
                </a:solidFill>
                <a:latin typeface="Calibri"/>
              </a:rPr>
              <a:t> questions or phrases that might prompt a particular response and skew the results.</a:t>
            </a:r>
          </a:p>
          <a:p>
            <a:pPr defTabSz="1219170"/>
            <a:endParaRPr lang="en-US" sz="3200" b="1" dirty="0">
              <a:solidFill>
                <a:prstClr val="black"/>
              </a:solidFill>
              <a:latin typeface="Calibri"/>
            </a:endParaRPr>
          </a:p>
          <a:p>
            <a:pPr defTabSz="1219170"/>
            <a:r>
              <a:rPr lang="en-US" sz="3200" b="1" dirty="0">
                <a:solidFill>
                  <a:prstClr val="black"/>
                </a:solidFill>
                <a:latin typeface="Calibri"/>
              </a:rPr>
              <a:t>Questions must be neutral/unbiased (objective), not emotionally charged, can’t lead the respondents towards a certain answer.</a:t>
            </a:r>
          </a:p>
          <a:p>
            <a:pPr defTabSz="1219170"/>
            <a:r>
              <a:rPr lang="en-US" sz="3200" b="1" dirty="0">
                <a:solidFill>
                  <a:prstClr val="black"/>
                </a:solidFill>
                <a:latin typeface="Calibri"/>
              </a:rPr>
              <a:t> </a:t>
            </a:r>
          </a:p>
          <a:p>
            <a:pPr marL="16932" marR="6773" defTabSz="1219170">
              <a:spcBef>
                <a:spcPts val="133"/>
              </a:spcBef>
              <a:tabLst>
                <a:tab pos="473275" algn="l"/>
                <a:tab pos="474121" algn="l"/>
              </a:tabLst>
            </a:pPr>
            <a:r>
              <a:rPr lang="en-US" sz="2000" b="1" i="1" dirty="0">
                <a:solidFill>
                  <a:prstClr val="black"/>
                </a:solidFill>
                <a:latin typeface="DejaVu Sans"/>
                <a:cs typeface="DejaVu Sans"/>
              </a:rPr>
              <a:t>AMSCO pg. 428</a:t>
            </a:r>
            <a:endParaRPr sz="2000" b="1" i="1" dirty="0">
              <a:solidFill>
                <a:prstClr val="black"/>
              </a:solidFill>
              <a:latin typeface="DejaVu Sans"/>
              <a:cs typeface="DejaVu Sans"/>
            </a:endParaRPr>
          </a:p>
        </p:txBody>
      </p:sp>
      <p:pic>
        <p:nvPicPr>
          <p:cNvPr id="5" name="Picture 4">
            <a:extLst>
              <a:ext uri="{FF2B5EF4-FFF2-40B4-BE49-F238E27FC236}">
                <a16:creationId xmlns:a16="http://schemas.microsoft.com/office/drawing/2014/main" id="{B6CA7E0C-1156-4820-8D51-5C757F951B29}"/>
              </a:ext>
            </a:extLst>
          </p:cNvPr>
          <p:cNvPicPr>
            <a:picLocks noChangeAspect="1"/>
          </p:cNvPicPr>
          <p:nvPr/>
        </p:nvPicPr>
        <p:blipFill>
          <a:blip r:embed="rId2"/>
          <a:stretch>
            <a:fillRect/>
          </a:stretch>
        </p:blipFill>
        <p:spPr>
          <a:xfrm>
            <a:off x="7378337" y="3104024"/>
            <a:ext cx="3426249" cy="4938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984" y="0"/>
            <a:ext cx="10609579" cy="508687"/>
          </a:xfrm>
          <a:prstGeom prst="rect">
            <a:avLst/>
          </a:prstGeom>
        </p:spPr>
        <p:txBody>
          <a:bodyPr vert="horz" wrap="square" lIns="0" tIns="16087" rIns="0" bIns="0" rtlCol="0">
            <a:spAutoFit/>
          </a:bodyPr>
          <a:lstStyle/>
          <a:p>
            <a:pPr marL="16933" algn="ctr">
              <a:spcBef>
                <a:spcPts val="127"/>
              </a:spcBef>
            </a:pPr>
            <a:r>
              <a:rPr sz="3200" dirty="0">
                <a:solidFill>
                  <a:srgbClr val="FF0000"/>
                </a:solidFill>
              </a:rPr>
              <a:t>THE WAY YOU ASK THE QUESTION MATTERS</a:t>
            </a:r>
          </a:p>
        </p:txBody>
      </p:sp>
      <p:sp>
        <p:nvSpPr>
          <p:cNvPr id="6" name="TextBox 5">
            <a:extLst>
              <a:ext uri="{FF2B5EF4-FFF2-40B4-BE49-F238E27FC236}">
                <a16:creationId xmlns:a16="http://schemas.microsoft.com/office/drawing/2014/main" id="{945D6B74-1C31-8B55-DDCD-D5952FDDD906}"/>
              </a:ext>
            </a:extLst>
          </p:cNvPr>
          <p:cNvSpPr txBox="1"/>
          <p:nvPr/>
        </p:nvSpPr>
        <p:spPr>
          <a:xfrm>
            <a:off x="656437" y="796115"/>
            <a:ext cx="9955635" cy="3170099"/>
          </a:xfrm>
          <a:prstGeom prst="rect">
            <a:avLst/>
          </a:prstGeom>
          <a:noFill/>
        </p:spPr>
        <p:txBody>
          <a:bodyPr wrap="square">
            <a:spAutoFit/>
          </a:bodyPr>
          <a:lstStyle/>
          <a:p>
            <a:pPr algn="ctr"/>
            <a:r>
              <a:rPr lang="en-US" sz="2000" b="1" i="0" dirty="0">
                <a:solidFill>
                  <a:srgbClr val="333333"/>
                </a:solidFill>
                <a:effectLst/>
                <a:latin typeface="Roboto" panose="02000000000000000000" pitchFamily="2" charset="0"/>
              </a:rPr>
              <a:t>Agree-Disagree v. Forced Choice Questions</a:t>
            </a:r>
          </a:p>
          <a:p>
            <a:pPr algn="ctr"/>
            <a:endParaRPr lang="en-US" sz="2000" b="1" i="0" dirty="0">
              <a:solidFill>
                <a:srgbClr val="333333"/>
              </a:solidFill>
              <a:effectLst/>
              <a:latin typeface="Roboto" panose="02000000000000000000" pitchFamily="2" charset="0"/>
            </a:endParaRPr>
          </a:p>
          <a:p>
            <a:pPr algn="l"/>
            <a:r>
              <a:rPr lang="en-US" sz="2000" b="1" i="0" dirty="0">
                <a:solidFill>
                  <a:srgbClr val="333333"/>
                </a:solidFill>
                <a:effectLst/>
                <a:latin typeface="Roboto" panose="02000000000000000000" pitchFamily="2" charset="0"/>
              </a:rPr>
              <a:t>Agree-Disagree</a:t>
            </a:r>
            <a:endParaRPr lang="en-US" sz="2000" b="0" i="0" dirty="0">
              <a:solidFill>
                <a:srgbClr val="333333"/>
              </a:solidFill>
              <a:effectLst/>
              <a:latin typeface="Roboto" panose="02000000000000000000" pitchFamily="2" charset="0"/>
            </a:endParaRPr>
          </a:p>
          <a:p>
            <a:pPr algn="l"/>
            <a:r>
              <a:rPr lang="en-US" sz="2000" b="0" i="0" dirty="0">
                <a:solidFill>
                  <a:srgbClr val="333333"/>
                </a:solidFill>
                <a:effectLst/>
                <a:latin typeface="Roboto" panose="02000000000000000000" pitchFamily="2" charset="0"/>
              </a:rPr>
              <a:t>The best way to ensure peace is through military strength. (55% agree, 42% disagree)</a:t>
            </a:r>
          </a:p>
          <a:p>
            <a:pPr algn="l"/>
            <a:endParaRPr lang="en-US" sz="2000" b="1" i="0" dirty="0">
              <a:solidFill>
                <a:srgbClr val="333333"/>
              </a:solidFill>
              <a:effectLst/>
              <a:latin typeface="Roboto" panose="02000000000000000000" pitchFamily="2" charset="0"/>
            </a:endParaRPr>
          </a:p>
          <a:p>
            <a:pPr algn="l"/>
            <a:r>
              <a:rPr lang="en-US" sz="2000" b="1" i="0" dirty="0">
                <a:solidFill>
                  <a:srgbClr val="333333"/>
                </a:solidFill>
                <a:effectLst/>
                <a:latin typeface="Roboto" panose="02000000000000000000" pitchFamily="2" charset="0"/>
              </a:rPr>
              <a:t>Forced Choice</a:t>
            </a:r>
            <a:endParaRPr lang="en-US" sz="2000" b="0" i="0" dirty="0">
              <a:solidFill>
                <a:srgbClr val="333333"/>
              </a:solidFill>
              <a:effectLst/>
              <a:latin typeface="Roboto" panose="02000000000000000000" pitchFamily="2" charset="0"/>
            </a:endParaRPr>
          </a:p>
          <a:p>
            <a:pPr algn="l"/>
            <a:r>
              <a:rPr lang="en-US" sz="2000" b="0" i="0" dirty="0">
                <a:solidFill>
                  <a:srgbClr val="333333"/>
                </a:solidFill>
                <a:effectLst/>
                <a:latin typeface="Roboto" panose="02000000000000000000" pitchFamily="2" charset="0"/>
              </a:rPr>
              <a:t>The best way to ensure peace is through military strength (33%)</a:t>
            </a:r>
          </a:p>
          <a:p>
            <a:pPr algn="l"/>
            <a:r>
              <a:rPr lang="en-US" sz="2000" b="0" i="0" dirty="0">
                <a:solidFill>
                  <a:srgbClr val="333333"/>
                </a:solidFill>
                <a:effectLst/>
                <a:latin typeface="Roboto" panose="02000000000000000000" pitchFamily="2" charset="0"/>
              </a:rPr>
              <a:t>OR</a:t>
            </a:r>
          </a:p>
          <a:p>
            <a:pPr algn="l"/>
            <a:r>
              <a:rPr lang="en-US" sz="2000" b="0" i="0" dirty="0">
                <a:solidFill>
                  <a:srgbClr val="333333"/>
                </a:solidFill>
                <a:effectLst/>
                <a:latin typeface="Roboto" panose="02000000000000000000" pitchFamily="2" charset="0"/>
              </a:rPr>
              <a:t>Diplomacy is the best way to ensure peace (55%)</a:t>
            </a:r>
          </a:p>
          <a:p>
            <a:pPr algn="r"/>
            <a:r>
              <a:rPr lang="en-US" sz="2000" b="0" i="0" dirty="0">
                <a:solidFill>
                  <a:srgbClr val="333333"/>
                </a:solidFill>
                <a:effectLst/>
                <a:latin typeface="Roboto" panose="02000000000000000000" pitchFamily="2" charset="0"/>
              </a:rPr>
              <a:t>Source: Pew Research Center, 1999.</a:t>
            </a:r>
          </a:p>
        </p:txBody>
      </p:sp>
      <p:sp>
        <p:nvSpPr>
          <p:cNvPr id="7" name="TextBox 6">
            <a:extLst>
              <a:ext uri="{FF2B5EF4-FFF2-40B4-BE49-F238E27FC236}">
                <a16:creationId xmlns:a16="http://schemas.microsoft.com/office/drawing/2014/main" id="{7BB4F223-A125-6160-10D5-B1BED31EBF16}"/>
              </a:ext>
            </a:extLst>
          </p:cNvPr>
          <p:cNvSpPr txBox="1"/>
          <p:nvPr/>
        </p:nvSpPr>
        <p:spPr>
          <a:xfrm>
            <a:off x="0" y="4253642"/>
            <a:ext cx="12192000" cy="1938992"/>
          </a:xfrm>
          <a:prstGeom prst="rect">
            <a:avLst/>
          </a:prstGeom>
          <a:noFill/>
        </p:spPr>
        <p:txBody>
          <a:bodyPr wrap="square" rtlCol="0">
            <a:spAutoFit/>
          </a:bodyPr>
          <a:lstStyle/>
          <a:p>
            <a:r>
              <a:rPr lang="en-US" sz="2000" dirty="0"/>
              <a:t>Why is there a big difference between the polls?  The way the question is formatted makes a big difference. </a:t>
            </a:r>
            <a:r>
              <a:rPr lang="en-US" sz="2000" b="0" i="0" dirty="0">
                <a:solidFill>
                  <a:srgbClr val="333333"/>
                </a:solidFill>
                <a:effectLst/>
                <a:latin typeface="LearnosityMath"/>
              </a:rPr>
              <a:t>Question format influences responses. Whe</a:t>
            </a:r>
            <a:r>
              <a:rPr lang="en-US" sz="2000" dirty="0">
                <a:solidFill>
                  <a:srgbClr val="333333"/>
                </a:solidFill>
                <a:latin typeface="LearnosityMath"/>
              </a:rPr>
              <a:t>n you use </a:t>
            </a:r>
            <a:r>
              <a:rPr lang="en-US" sz="2000" b="1" dirty="0">
                <a:solidFill>
                  <a:srgbClr val="333333"/>
                </a:solidFill>
                <a:latin typeface="LearnosityMath"/>
              </a:rPr>
              <a:t>agree/disagree </a:t>
            </a:r>
            <a:r>
              <a:rPr lang="en-US" sz="2000" dirty="0">
                <a:solidFill>
                  <a:srgbClr val="333333"/>
                </a:solidFill>
                <a:latin typeface="LearnosityMath"/>
              </a:rPr>
              <a:t>format</a:t>
            </a:r>
            <a:r>
              <a:rPr lang="en-US" sz="2000" b="0" i="0" dirty="0">
                <a:solidFill>
                  <a:srgbClr val="333333"/>
                </a:solidFill>
                <a:effectLst/>
                <a:latin typeface="LearnosityMath"/>
              </a:rPr>
              <a:t>, respondents tend to </a:t>
            </a:r>
            <a:r>
              <a:rPr lang="en-US" sz="2000" b="1" i="0" dirty="0">
                <a:solidFill>
                  <a:srgbClr val="333333"/>
                </a:solidFill>
                <a:effectLst/>
                <a:latin typeface="LearnosityMath"/>
              </a:rPr>
              <a:t>agree</a:t>
            </a:r>
            <a:r>
              <a:rPr lang="en-US" sz="2000" b="0" i="0" dirty="0">
                <a:solidFill>
                  <a:srgbClr val="333333"/>
                </a:solidFill>
                <a:effectLst/>
                <a:latin typeface="LearnosityMath"/>
              </a:rPr>
              <a:t>. It will skew the results.</a:t>
            </a:r>
          </a:p>
          <a:p>
            <a:endParaRPr lang="en-US" sz="2000" dirty="0">
              <a:solidFill>
                <a:srgbClr val="333333"/>
              </a:solidFill>
              <a:latin typeface="LearnosityMath"/>
            </a:endParaRPr>
          </a:p>
          <a:p>
            <a:r>
              <a:rPr lang="en-US" sz="2000" b="0" i="0" dirty="0">
                <a:solidFill>
                  <a:srgbClr val="333333"/>
                </a:solidFill>
                <a:effectLst/>
                <a:latin typeface="LearnosityMath"/>
              </a:rPr>
              <a:t>Question format influences responses. For example, </a:t>
            </a:r>
            <a:r>
              <a:rPr lang="en-US" sz="2000" b="1" i="0" dirty="0">
                <a:solidFill>
                  <a:srgbClr val="333333"/>
                </a:solidFill>
                <a:effectLst/>
                <a:latin typeface="LearnosityMath"/>
              </a:rPr>
              <a:t>the first poll used the “agree-disagree” format, which increases the number of respondents who agree.</a:t>
            </a:r>
            <a:endParaRPr lang="en-US" sz="2000" b="1" dirty="0"/>
          </a:p>
        </p:txBody>
      </p:sp>
    </p:spTree>
    <p:extLst>
      <p:ext uri="{BB962C8B-B14F-4D97-AF65-F5344CB8AC3E}">
        <p14:creationId xmlns:p14="http://schemas.microsoft.com/office/powerpoint/2010/main" val="94335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984" y="0"/>
            <a:ext cx="10609579" cy="508687"/>
          </a:xfrm>
          <a:prstGeom prst="rect">
            <a:avLst/>
          </a:prstGeom>
        </p:spPr>
        <p:txBody>
          <a:bodyPr vert="horz" wrap="square" lIns="0" tIns="16087" rIns="0" bIns="0" rtlCol="0">
            <a:spAutoFit/>
          </a:bodyPr>
          <a:lstStyle/>
          <a:p>
            <a:pPr marL="16933" algn="ctr">
              <a:spcBef>
                <a:spcPts val="127"/>
              </a:spcBef>
            </a:pPr>
            <a:r>
              <a:rPr sz="3200" dirty="0">
                <a:solidFill>
                  <a:srgbClr val="FF0000"/>
                </a:solidFill>
              </a:rPr>
              <a:t>THE WAY YOU ASK THE QUESTION MATTERS</a:t>
            </a:r>
          </a:p>
        </p:txBody>
      </p:sp>
      <p:sp>
        <p:nvSpPr>
          <p:cNvPr id="3" name="object 3"/>
          <p:cNvSpPr txBox="1"/>
          <p:nvPr/>
        </p:nvSpPr>
        <p:spPr>
          <a:xfrm>
            <a:off x="1" y="787400"/>
            <a:ext cx="11903287" cy="5433966"/>
          </a:xfrm>
          <a:prstGeom prst="rect">
            <a:avLst/>
          </a:prstGeom>
        </p:spPr>
        <p:txBody>
          <a:bodyPr vert="horz" wrap="square" lIns="0" tIns="16933" rIns="0" bIns="0" rtlCol="0">
            <a:spAutoFit/>
          </a:bodyPr>
          <a:lstStyle/>
          <a:p>
            <a:pPr marL="474121" marR="6773" indent="-457189" defTabSz="1219170">
              <a:spcBef>
                <a:spcPts val="133"/>
              </a:spcBef>
              <a:buFont typeface="DejaVu Sans"/>
              <a:buChar char="•"/>
              <a:tabLst>
                <a:tab pos="473275" algn="l"/>
                <a:tab pos="474121" algn="l"/>
              </a:tabLst>
            </a:pPr>
            <a:r>
              <a:rPr sz="3200" b="1" dirty="0">
                <a:solidFill>
                  <a:prstClr val="black"/>
                </a:solidFill>
                <a:latin typeface="DejaVu Sans"/>
                <a:cs typeface="DejaVu Sans"/>
              </a:rPr>
              <a:t>The way you ask a polling question can make a lot of difference in the way people answer it. In 2012, President Barack  Obama stated that he believed same-sex couples should be allowed to marry. Following the controversial statement,  several sources collected information on public opinion of gay marriage and President Obama’s statement. However,  different sources asked slightly different questions, which led to different interpretations of public opinion of gay  marriage.</a:t>
            </a:r>
          </a:p>
        </p:txBody>
      </p:sp>
      <p:sp>
        <p:nvSpPr>
          <p:cNvPr id="4" name="object 4"/>
          <p:cNvSpPr txBox="1"/>
          <p:nvPr/>
        </p:nvSpPr>
        <p:spPr>
          <a:xfrm>
            <a:off x="11179387" y="6283079"/>
            <a:ext cx="298027" cy="304421"/>
          </a:xfrm>
          <a:prstGeom prst="rect">
            <a:avLst/>
          </a:prstGeom>
        </p:spPr>
        <p:txBody>
          <a:bodyPr vert="horz" wrap="square" lIns="0" tIns="16933" rIns="0" bIns="0" rtlCol="0">
            <a:spAutoFit/>
          </a:bodyPr>
          <a:lstStyle/>
          <a:p>
            <a:pPr marL="16933" defTabSz="1219170">
              <a:spcBef>
                <a:spcPts val="133"/>
              </a:spcBef>
            </a:pPr>
            <a:r>
              <a:rPr sz="1867" spc="-7" dirty="0">
                <a:solidFill>
                  <a:prstClr val="black"/>
                </a:solidFill>
                <a:latin typeface="Nimbus Sans L"/>
                <a:cs typeface="Nimbus Sans L"/>
              </a:rPr>
              <a:t>13</a:t>
            </a:r>
            <a:endParaRPr sz="1867">
              <a:solidFill>
                <a:prstClr val="black"/>
              </a:solidFill>
              <a:latin typeface="Nimbus Sans L"/>
              <a:cs typeface="Nimbus Sans L"/>
            </a:endParaRPr>
          </a:p>
        </p:txBody>
      </p:sp>
    </p:spTree>
    <p:extLst>
      <p:ext uri="{BB962C8B-B14F-4D97-AF65-F5344CB8AC3E}">
        <p14:creationId xmlns:p14="http://schemas.microsoft.com/office/powerpoint/2010/main" val="1881789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1200" y="-32648"/>
            <a:ext cx="10609579" cy="385576"/>
          </a:xfrm>
          <a:prstGeom prst="rect">
            <a:avLst/>
          </a:prstGeom>
        </p:spPr>
        <p:txBody>
          <a:bodyPr vert="horz" wrap="square" lIns="0" tIns="16087" rIns="0" bIns="0" rtlCol="0">
            <a:spAutoFit/>
          </a:bodyPr>
          <a:lstStyle/>
          <a:p>
            <a:pPr marL="16933" algn="ctr">
              <a:spcBef>
                <a:spcPts val="127"/>
              </a:spcBef>
            </a:pPr>
            <a:r>
              <a:rPr sz="2400" dirty="0">
                <a:solidFill>
                  <a:srgbClr val="FF0000"/>
                </a:solidFill>
              </a:rPr>
              <a:t>THE WAY YOU ASK THE QUESTION MATTERS</a:t>
            </a:r>
          </a:p>
        </p:txBody>
      </p:sp>
      <p:sp>
        <p:nvSpPr>
          <p:cNvPr id="3" name="object 3"/>
          <p:cNvSpPr txBox="1"/>
          <p:nvPr/>
        </p:nvSpPr>
        <p:spPr>
          <a:xfrm>
            <a:off x="-17900" y="300355"/>
            <a:ext cx="12227800" cy="1001792"/>
          </a:xfrm>
          <a:prstGeom prst="rect">
            <a:avLst/>
          </a:prstGeom>
        </p:spPr>
        <p:txBody>
          <a:bodyPr vert="horz" wrap="square" lIns="0" tIns="16933" rIns="0" bIns="0" rtlCol="0">
            <a:spAutoFit/>
          </a:bodyPr>
          <a:lstStyle/>
          <a:p>
            <a:pPr marL="474121" marR="173562" indent="-457189" defTabSz="1219170">
              <a:spcBef>
                <a:spcPts val="1533"/>
              </a:spcBef>
              <a:buFont typeface="DejaVu Sans"/>
              <a:buChar char="•"/>
              <a:tabLst>
                <a:tab pos="473275" algn="l"/>
                <a:tab pos="474121" algn="l"/>
              </a:tabLst>
            </a:pPr>
            <a:r>
              <a:rPr sz="2133" b="1" dirty="0">
                <a:solidFill>
                  <a:prstClr val="black"/>
                </a:solidFill>
                <a:latin typeface="DejaVu Sans"/>
                <a:cs typeface="DejaVu Sans"/>
              </a:rPr>
              <a:t>Consider the following questions about gay marriage, each of which was asked between March and May, 2012. Read  each question and consider how you would have responded if asked by an interviewer.</a:t>
            </a:r>
            <a:endParaRPr sz="2133" dirty="0">
              <a:solidFill>
                <a:prstClr val="black"/>
              </a:solidFill>
              <a:latin typeface="DejaVu Sans"/>
              <a:cs typeface="DejaVu Sans"/>
            </a:endParaRPr>
          </a:p>
        </p:txBody>
      </p:sp>
      <p:sp>
        <p:nvSpPr>
          <p:cNvPr id="5" name="object 5"/>
          <p:cNvSpPr/>
          <p:nvPr/>
        </p:nvSpPr>
        <p:spPr>
          <a:xfrm>
            <a:off x="609600" y="1290501"/>
            <a:ext cx="10972800" cy="5491299"/>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190662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401" y="26610"/>
            <a:ext cx="10609579" cy="385576"/>
          </a:xfrm>
          <a:prstGeom prst="rect">
            <a:avLst/>
          </a:prstGeom>
        </p:spPr>
        <p:txBody>
          <a:bodyPr vert="horz" wrap="square" lIns="0" tIns="16087" rIns="0" bIns="0" rtlCol="0">
            <a:spAutoFit/>
          </a:bodyPr>
          <a:lstStyle/>
          <a:p>
            <a:pPr marL="16933" algn="ctr">
              <a:spcBef>
                <a:spcPts val="127"/>
              </a:spcBef>
            </a:pPr>
            <a:r>
              <a:rPr sz="2400" dirty="0">
                <a:solidFill>
                  <a:srgbClr val="FF0000"/>
                </a:solidFill>
              </a:rPr>
              <a:t>THE WAY YOU ASK THE QUESTION MATTERS</a:t>
            </a:r>
          </a:p>
        </p:txBody>
      </p:sp>
      <p:sp>
        <p:nvSpPr>
          <p:cNvPr id="3" name="object 3"/>
          <p:cNvSpPr txBox="1"/>
          <p:nvPr/>
        </p:nvSpPr>
        <p:spPr>
          <a:xfrm>
            <a:off x="0" y="376879"/>
            <a:ext cx="12143619" cy="345330"/>
          </a:xfrm>
          <a:prstGeom prst="rect">
            <a:avLst/>
          </a:prstGeom>
        </p:spPr>
        <p:txBody>
          <a:bodyPr vert="horz" wrap="square" lIns="0" tIns="16933" rIns="0" bIns="0" rtlCol="0">
            <a:spAutoFit/>
          </a:bodyPr>
          <a:lstStyle/>
          <a:p>
            <a:pPr marL="474121" marR="173562" indent="-457189" defTabSz="1219170">
              <a:spcBef>
                <a:spcPts val="1533"/>
              </a:spcBef>
              <a:buFont typeface="DejaVu Sans"/>
              <a:buChar char="•"/>
              <a:tabLst>
                <a:tab pos="473275" algn="l"/>
                <a:tab pos="474121" algn="l"/>
              </a:tabLst>
            </a:pPr>
            <a:r>
              <a:rPr lang="en-US" sz="2133" b="1" dirty="0">
                <a:solidFill>
                  <a:prstClr val="black"/>
                </a:solidFill>
                <a:latin typeface="DejaVu Sans"/>
                <a:cs typeface="DejaVu Sans"/>
              </a:rPr>
              <a:t>Which question(s) are loaded, prejudice, misleading?</a:t>
            </a:r>
            <a:endParaRPr sz="2133" dirty="0">
              <a:solidFill>
                <a:prstClr val="black"/>
              </a:solidFill>
              <a:latin typeface="DejaVu Sans"/>
              <a:cs typeface="DejaVu Sans"/>
            </a:endParaRPr>
          </a:p>
        </p:txBody>
      </p:sp>
      <p:sp>
        <p:nvSpPr>
          <p:cNvPr id="5" name="object 5"/>
          <p:cNvSpPr/>
          <p:nvPr/>
        </p:nvSpPr>
        <p:spPr>
          <a:xfrm>
            <a:off x="508000" y="2307109"/>
            <a:ext cx="11379200" cy="4524280"/>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val 3">
            <a:extLst>
              <a:ext uri="{FF2B5EF4-FFF2-40B4-BE49-F238E27FC236}">
                <a16:creationId xmlns:a16="http://schemas.microsoft.com/office/drawing/2014/main" id="{9F2B38E0-BD24-42BD-AE50-749A8FBFA8BE}"/>
              </a:ext>
            </a:extLst>
          </p:cNvPr>
          <p:cNvSpPr/>
          <p:nvPr/>
        </p:nvSpPr>
        <p:spPr>
          <a:xfrm>
            <a:off x="609600" y="3637097"/>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6" name="Oval 5">
            <a:extLst>
              <a:ext uri="{FF2B5EF4-FFF2-40B4-BE49-F238E27FC236}">
                <a16:creationId xmlns:a16="http://schemas.microsoft.com/office/drawing/2014/main" id="{C08D96A2-1711-4D83-8284-DC601F62E7D1}"/>
              </a:ext>
            </a:extLst>
          </p:cNvPr>
          <p:cNvSpPr/>
          <p:nvPr/>
        </p:nvSpPr>
        <p:spPr>
          <a:xfrm>
            <a:off x="609600" y="552673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7" name="Oval 6">
            <a:extLst>
              <a:ext uri="{FF2B5EF4-FFF2-40B4-BE49-F238E27FC236}">
                <a16:creationId xmlns:a16="http://schemas.microsoft.com/office/drawing/2014/main" id="{646960D4-D878-495B-83B9-6F6E66C42735}"/>
              </a:ext>
            </a:extLst>
          </p:cNvPr>
          <p:cNvSpPr/>
          <p:nvPr/>
        </p:nvSpPr>
        <p:spPr>
          <a:xfrm>
            <a:off x="584200" y="613398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8" name="object 3">
            <a:extLst>
              <a:ext uri="{FF2B5EF4-FFF2-40B4-BE49-F238E27FC236}">
                <a16:creationId xmlns:a16="http://schemas.microsoft.com/office/drawing/2014/main" id="{1EC41222-83E3-4337-80F4-2A69B93837BA}"/>
              </a:ext>
            </a:extLst>
          </p:cNvPr>
          <p:cNvSpPr txBox="1"/>
          <p:nvPr/>
        </p:nvSpPr>
        <p:spPr>
          <a:xfrm>
            <a:off x="0" y="808515"/>
            <a:ext cx="12143619" cy="1386704"/>
          </a:xfrm>
          <a:prstGeom prst="rect">
            <a:avLst/>
          </a:prstGeom>
        </p:spPr>
        <p:txBody>
          <a:bodyPr vert="horz" wrap="square" lIns="0" tIns="16933" rIns="0" bIns="0" rtlCol="0">
            <a:spAutoFit/>
          </a:bodyPr>
          <a:lstStyle/>
          <a:p>
            <a:pPr marL="474121" marR="173562" indent="-457189" defTabSz="1219170">
              <a:spcBef>
                <a:spcPts val="1533"/>
              </a:spcBef>
              <a:buFont typeface="DejaVu Sans"/>
              <a:buChar char="•"/>
              <a:tabLst>
                <a:tab pos="473275" algn="l"/>
                <a:tab pos="474121" algn="l"/>
              </a:tabLst>
            </a:pPr>
            <a:r>
              <a:rPr lang="en-US" sz="1600" b="1" dirty="0">
                <a:solidFill>
                  <a:prstClr val="black"/>
                </a:solidFill>
                <a:latin typeface="DejaVu Sans"/>
                <a:cs typeface="DejaVu Sans"/>
              </a:rPr>
              <a:t>Serial position effect- </a:t>
            </a:r>
            <a:r>
              <a:rPr lang="en-US" sz="1600" dirty="0">
                <a:solidFill>
                  <a:srgbClr val="121212"/>
                </a:solidFill>
                <a:latin typeface="noto sans"/>
              </a:rPr>
              <a:t> The tendency to recall earlier words is called the primacy effect; the tendency to recall the later words is called the recency effect.</a:t>
            </a:r>
            <a:endParaRPr lang="en-US" sz="1600" b="1" dirty="0">
              <a:solidFill>
                <a:prstClr val="black"/>
              </a:solidFill>
              <a:latin typeface="DejaVu Sans"/>
              <a:cs typeface="DejaVu Sans"/>
            </a:endParaRPr>
          </a:p>
          <a:p>
            <a:pPr marL="474121" marR="173562" indent="-457189" defTabSz="1219170">
              <a:spcBef>
                <a:spcPts val="1533"/>
              </a:spcBef>
              <a:buFont typeface="DejaVu Sans"/>
              <a:buChar char="•"/>
              <a:tabLst>
                <a:tab pos="473275" algn="l"/>
                <a:tab pos="474121" algn="l"/>
              </a:tabLst>
            </a:pPr>
            <a:r>
              <a:rPr lang="en-US" sz="1600" b="1" dirty="0">
                <a:solidFill>
                  <a:prstClr val="black"/>
                </a:solidFill>
                <a:latin typeface="DejaVu Sans"/>
                <a:cs typeface="DejaVu Sans"/>
              </a:rPr>
              <a:t>Length of the question</a:t>
            </a:r>
          </a:p>
          <a:p>
            <a:pPr marL="474121" marR="173562" indent="-457189" defTabSz="1219170">
              <a:spcBef>
                <a:spcPts val="1533"/>
              </a:spcBef>
              <a:buFont typeface="DejaVu Sans"/>
              <a:buChar char="•"/>
              <a:tabLst>
                <a:tab pos="473275" algn="l"/>
                <a:tab pos="474121" algn="l"/>
              </a:tabLst>
            </a:pPr>
            <a:r>
              <a:rPr lang="en-US" sz="1600" dirty="0">
                <a:solidFill>
                  <a:prstClr val="black"/>
                </a:solidFill>
                <a:latin typeface="DejaVu Sans"/>
                <a:cs typeface="DejaVu Sans"/>
              </a:rPr>
              <a:t>The use of the word </a:t>
            </a:r>
            <a:r>
              <a:rPr lang="en-US" sz="1600" b="1" dirty="0">
                <a:solidFill>
                  <a:prstClr val="black"/>
                </a:solidFill>
                <a:latin typeface="DejaVu Sans"/>
                <a:cs typeface="DejaVu Sans"/>
              </a:rPr>
              <a:t>legal</a:t>
            </a:r>
            <a:r>
              <a:rPr lang="en-US" sz="1600" dirty="0">
                <a:solidFill>
                  <a:prstClr val="black"/>
                </a:solidFill>
                <a:latin typeface="DejaVu Sans"/>
                <a:cs typeface="DejaVu Sans"/>
              </a:rPr>
              <a:t> and </a:t>
            </a:r>
            <a:r>
              <a:rPr lang="en-US" sz="1600" b="1" dirty="0">
                <a:solidFill>
                  <a:prstClr val="black"/>
                </a:solidFill>
                <a:latin typeface="DejaVu Sans"/>
                <a:cs typeface="DejaVu Sans"/>
              </a:rPr>
              <a:t>illegal</a:t>
            </a:r>
            <a:r>
              <a:rPr lang="en-US" sz="1600" dirty="0">
                <a:solidFill>
                  <a:prstClr val="black"/>
                </a:solidFill>
                <a:latin typeface="DejaVu Sans"/>
                <a:cs typeface="DejaVu Sans"/>
              </a:rPr>
              <a:t>– implies criminal “MARRIAGE”. Improper use of word illegal, legal.</a:t>
            </a:r>
            <a:endParaRPr sz="1600" dirty="0">
              <a:solidFill>
                <a:prstClr val="black"/>
              </a:solidFill>
              <a:latin typeface="DejaVu Sans"/>
              <a:cs typeface="DejaVu Sans"/>
            </a:endParaRPr>
          </a:p>
        </p:txBody>
      </p:sp>
    </p:spTree>
    <p:extLst>
      <p:ext uri="{BB962C8B-B14F-4D97-AF65-F5344CB8AC3E}">
        <p14:creationId xmlns:p14="http://schemas.microsoft.com/office/powerpoint/2010/main" val="19159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032001" y="130644"/>
            <a:ext cx="8811428" cy="571096"/>
          </a:xfrm>
          <a:prstGeom prst="rect">
            <a:avLst/>
          </a:prstGeom>
        </p:spPr>
        <p:txBody>
          <a:bodyPr vert="horz" wrap="square" lIns="0" tIns="16933" rIns="0" bIns="0" rtlCol="0">
            <a:spAutoFit/>
          </a:bodyPr>
          <a:lstStyle/>
          <a:p>
            <a:pPr marL="17780">
              <a:spcBef>
                <a:spcPts val="133"/>
              </a:spcBef>
            </a:pPr>
            <a:r>
              <a:rPr dirty="0"/>
              <a:t>ESSENTIAL QUESTION CFU</a:t>
            </a:r>
          </a:p>
        </p:txBody>
      </p:sp>
      <p:sp>
        <p:nvSpPr>
          <p:cNvPr id="3" name="object 3"/>
          <p:cNvSpPr txBox="1"/>
          <p:nvPr/>
        </p:nvSpPr>
        <p:spPr>
          <a:xfrm>
            <a:off x="156616" y="986671"/>
            <a:ext cx="9521411" cy="386430"/>
          </a:xfrm>
          <a:prstGeom prst="rect">
            <a:avLst/>
          </a:prstGeom>
        </p:spPr>
        <p:txBody>
          <a:bodyPr vert="horz" wrap="square" lIns="0" tIns="16933" rIns="0" bIns="0" rtlCol="0">
            <a:spAutoFit/>
          </a:bodyPr>
          <a:lstStyle/>
          <a:p>
            <a:pPr marL="16933" defTabSz="1219170">
              <a:spcBef>
                <a:spcPts val="133"/>
              </a:spcBef>
            </a:pPr>
            <a:r>
              <a:rPr sz="2400" b="1" dirty="0">
                <a:solidFill>
                  <a:prstClr val="black"/>
                </a:solidFill>
                <a:latin typeface="DejaVu Sans"/>
                <a:cs typeface="DejaVu Sans"/>
              </a:rPr>
              <a:t>What are three criteria to a scientific poll?</a:t>
            </a:r>
            <a:endParaRPr sz="2400" dirty="0">
              <a:solidFill>
                <a:prstClr val="black"/>
              </a:solidFill>
              <a:latin typeface="DejaVu Sans"/>
              <a:cs typeface="DejaVu Sans"/>
            </a:endParaRPr>
          </a:p>
        </p:txBody>
      </p:sp>
      <p:sp>
        <p:nvSpPr>
          <p:cNvPr id="4" name="object 4"/>
          <p:cNvSpPr txBox="1"/>
          <p:nvPr/>
        </p:nvSpPr>
        <p:spPr>
          <a:xfrm>
            <a:off x="11289114" y="6422474"/>
            <a:ext cx="188807" cy="201764"/>
          </a:xfrm>
          <a:prstGeom prst="rect">
            <a:avLst/>
          </a:prstGeom>
        </p:spPr>
        <p:txBody>
          <a:bodyPr vert="horz" wrap="square" lIns="0" tIns="16933" rIns="0" bIns="0" rtlCol="0">
            <a:spAutoFit/>
          </a:bodyPr>
          <a:lstStyle/>
          <a:p>
            <a:pPr marL="16933" defTabSz="1219170">
              <a:spcBef>
                <a:spcPts val="133"/>
              </a:spcBef>
            </a:pPr>
            <a:r>
              <a:rPr sz="1200" spc="-167" dirty="0">
                <a:solidFill>
                  <a:srgbClr val="888888"/>
                </a:solidFill>
                <a:latin typeface="DejaVu Sans"/>
                <a:cs typeface="DejaVu Sans"/>
              </a:rPr>
              <a:t>14</a:t>
            </a:r>
            <a:endParaRPr sz="1200">
              <a:solidFill>
                <a:prstClr val="black"/>
              </a:solidFill>
              <a:latin typeface="DejaVu Sans"/>
              <a:cs typeface="DejaVu Sans"/>
            </a:endParaRPr>
          </a:p>
        </p:txBody>
      </p:sp>
      <p:sp>
        <p:nvSpPr>
          <p:cNvPr id="5" name="object 5"/>
          <p:cNvSpPr/>
          <p:nvPr/>
        </p:nvSpPr>
        <p:spPr>
          <a:xfrm>
            <a:off x="203200" y="1905000"/>
            <a:ext cx="11887200" cy="413613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59201" y="16258"/>
            <a:ext cx="4384887" cy="920830"/>
          </a:xfrm>
          <a:prstGeom prst="rect">
            <a:avLst/>
          </a:prstGeom>
        </p:spPr>
        <p:txBody>
          <a:bodyPr vert="horz" wrap="square" lIns="0" tIns="17780" rIns="0" bIns="0" rtlCol="0">
            <a:spAutoFit/>
          </a:bodyPr>
          <a:lstStyle/>
          <a:p>
            <a:pPr marL="16933" defTabSz="1219170">
              <a:spcBef>
                <a:spcPts val="140"/>
              </a:spcBef>
            </a:pPr>
            <a:r>
              <a:rPr sz="5867" b="1" dirty="0">
                <a:solidFill>
                  <a:prstClr val="black"/>
                </a:solidFill>
                <a:latin typeface="Arial"/>
                <a:cs typeface="Arial"/>
              </a:rPr>
              <a:t>EXIT</a:t>
            </a:r>
            <a:r>
              <a:rPr sz="5867" b="1" spc="-107" dirty="0">
                <a:solidFill>
                  <a:prstClr val="black"/>
                </a:solidFill>
                <a:latin typeface="Arial"/>
                <a:cs typeface="Arial"/>
              </a:rPr>
              <a:t> </a:t>
            </a:r>
            <a:r>
              <a:rPr sz="5867" b="1" dirty="0">
                <a:solidFill>
                  <a:prstClr val="black"/>
                </a:solidFill>
                <a:latin typeface="Arial"/>
                <a:cs typeface="Arial"/>
              </a:rPr>
              <a:t>POLLS</a:t>
            </a:r>
            <a:endParaRPr sz="5867" dirty="0">
              <a:solidFill>
                <a:prstClr val="black"/>
              </a:solidFill>
              <a:latin typeface="Arial"/>
              <a:cs typeface="Arial"/>
            </a:endParaRPr>
          </a:p>
        </p:txBody>
      </p:sp>
      <p:sp>
        <p:nvSpPr>
          <p:cNvPr id="15" name="object 15"/>
          <p:cNvSpPr txBox="1"/>
          <p:nvPr/>
        </p:nvSpPr>
        <p:spPr>
          <a:xfrm>
            <a:off x="117350" y="814153"/>
            <a:ext cx="11488420" cy="755762"/>
          </a:xfrm>
          <a:prstGeom prst="rect">
            <a:avLst/>
          </a:prstGeom>
        </p:spPr>
        <p:txBody>
          <a:bodyPr vert="horz" wrap="square" lIns="0" tIns="16933" rIns="0" bIns="0" rtlCol="0">
            <a:spAutoFit/>
          </a:bodyPr>
          <a:lstStyle/>
          <a:p>
            <a:pPr marL="16933" marR="6773" defTabSz="1219170">
              <a:spcBef>
                <a:spcPts val="133"/>
              </a:spcBef>
            </a:pPr>
            <a:r>
              <a:rPr sz="2400" b="1" dirty="0">
                <a:solidFill>
                  <a:prstClr val="black"/>
                </a:solidFill>
                <a:latin typeface="Arial"/>
                <a:cs typeface="Arial"/>
              </a:rPr>
              <a:t>Poll </a:t>
            </a:r>
            <a:r>
              <a:rPr sz="2400" b="1" spc="-7" dirty="0">
                <a:solidFill>
                  <a:prstClr val="black"/>
                </a:solidFill>
                <a:latin typeface="Arial"/>
                <a:cs typeface="Arial"/>
              </a:rPr>
              <a:t>taken immediately after </a:t>
            </a:r>
            <a:r>
              <a:rPr sz="2400" b="1" spc="-13" dirty="0">
                <a:solidFill>
                  <a:prstClr val="black"/>
                </a:solidFill>
                <a:latin typeface="Arial"/>
                <a:cs typeface="Arial"/>
              </a:rPr>
              <a:t>voters </a:t>
            </a:r>
            <a:r>
              <a:rPr sz="2400" b="1" spc="-20" dirty="0">
                <a:solidFill>
                  <a:prstClr val="black"/>
                </a:solidFill>
                <a:latin typeface="Arial"/>
                <a:cs typeface="Arial"/>
              </a:rPr>
              <a:t>have </a:t>
            </a:r>
            <a:r>
              <a:rPr sz="2400" b="1" spc="-7" dirty="0">
                <a:solidFill>
                  <a:prstClr val="black"/>
                </a:solidFill>
                <a:latin typeface="Arial"/>
                <a:cs typeface="Arial"/>
              </a:rPr>
              <a:t>exited the </a:t>
            </a:r>
            <a:r>
              <a:rPr sz="2400" b="1" dirty="0">
                <a:solidFill>
                  <a:prstClr val="black"/>
                </a:solidFill>
                <a:latin typeface="Arial"/>
                <a:cs typeface="Arial"/>
              </a:rPr>
              <a:t>polling </a:t>
            </a:r>
            <a:r>
              <a:rPr sz="2400" b="1" spc="-7" dirty="0">
                <a:solidFill>
                  <a:prstClr val="black"/>
                </a:solidFill>
                <a:latin typeface="Arial"/>
                <a:cs typeface="Arial"/>
              </a:rPr>
              <a:t>stations. </a:t>
            </a:r>
            <a:r>
              <a:rPr sz="2400" b="1" spc="-40" dirty="0">
                <a:solidFill>
                  <a:prstClr val="black"/>
                </a:solidFill>
                <a:latin typeface="Arial"/>
                <a:cs typeface="Arial"/>
              </a:rPr>
              <a:t>An </a:t>
            </a:r>
            <a:r>
              <a:rPr sz="2400" b="1" spc="-7" dirty="0">
                <a:solidFill>
                  <a:prstClr val="black"/>
                </a:solidFill>
                <a:latin typeface="Arial"/>
                <a:cs typeface="Arial"/>
              </a:rPr>
              <a:t>exit </a:t>
            </a:r>
            <a:r>
              <a:rPr sz="2400" b="1" dirty="0">
                <a:solidFill>
                  <a:prstClr val="black"/>
                </a:solidFill>
                <a:latin typeface="Arial"/>
                <a:cs typeface="Arial"/>
              </a:rPr>
              <a:t>poll  </a:t>
            </a:r>
            <a:r>
              <a:rPr sz="2400" b="1" spc="-7" dirty="0">
                <a:solidFill>
                  <a:prstClr val="black"/>
                </a:solidFill>
                <a:latin typeface="Arial"/>
                <a:cs typeface="Arial"/>
              </a:rPr>
              <a:t>asks </a:t>
            </a:r>
            <a:r>
              <a:rPr sz="2400" b="1" spc="7" dirty="0">
                <a:solidFill>
                  <a:prstClr val="black"/>
                </a:solidFill>
                <a:latin typeface="Arial"/>
                <a:cs typeface="Arial"/>
              </a:rPr>
              <a:t>whom </a:t>
            </a:r>
            <a:r>
              <a:rPr sz="2400" b="1" spc="-7" dirty="0">
                <a:solidFill>
                  <a:prstClr val="black"/>
                </a:solidFill>
                <a:latin typeface="Arial"/>
                <a:cs typeface="Arial"/>
              </a:rPr>
              <a:t>the </a:t>
            </a:r>
            <a:r>
              <a:rPr sz="2400" b="1" spc="-13" dirty="0">
                <a:solidFill>
                  <a:prstClr val="black"/>
                </a:solidFill>
                <a:latin typeface="Arial"/>
                <a:cs typeface="Arial"/>
              </a:rPr>
              <a:t>voters </a:t>
            </a:r>
            <a:r>
              <a:rPr sz="2400" b="1" spc="-7" dirty="0">
                <a:solidFill>
                  <a:prstClr val="black"/>
                </a:solidFill>
                <a:latin typeface="Arial"/>
                <a:cs typeface="Arial"/>
              </a:rPr>
              <a:t>actually </a:t>
            </a:r>
            <a:r>
              <a:rPr sz="2400" b="1" spc="-13" dirty="0">
                <a:solidFill>
                  <a:prstClr val="black"/>
                </a:solidFill>
                <a:latin typeface="Arial"/>
                <a:cs typeface="Arial"/>
              </a:rPr>
              <a:t>voted</a:t>
            </a:r>
            <a:r>
              <a:rPr sz="2400" b="1" spc="73" dirty="0">
                <a:solidFill>
                  <a:prstClr val="black"/>
                </a:solidFill>
                <a:latin typeface="Arial"/>
                <a:cs typeface="Arial"/>
              </a:rPr>
              <a:t> </a:t>
            </a:r>
            <a:r>
              <a:rPr sz="2400" b="1" spc="-40" dirty="0">
                <a:solidFill>
                  <a:prstClr val="black"/>
                </a:solidFill>
                <a:latin typeface="Arial"/>
                <a:cs typeface="Arial"/>
              </a:rPr>
              <a:t>for.</a:t>
            </a:r>
            <a:endParaRPr sz="2400" dirty="0">
              <a:solidFill>
                <a:prstClr val="black"/>
              </a:solidFill>
              <a:latin typeface="Arial"/>
              <a:cs typeface="Arial"/>
            </a:endParaRPr>
          </a:p>
        </p:txBody>
      </p:sp>
      <p:sp>
        <p:nvSpPr>
          <p:cNvPr id="16" name="object 16"/>
          <p:cNvSpPr/>
          <p:nvPr/>
        </p:nvSpPr>
        <p:spPr>
          <a:xfrm>
            <a:off x="6777737" y="1303530"/>
            <a:ext cx="4828032" cy="2125471"/>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7" name="object 17"/>
          <p:cNvSpPr/>
          <p:nvPr/>
        </p:nvSpPr>
        <p:spPr>
          <a:xfrm>
            <a:off x="7366265" y="3696207"/>
            <a:ext cx="4800200" cy="3145536"/>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8" name="object 18"/>
          <p:cNvSpPr/>
          <p:nvPr/>
        </p:nvSpPr>
        <p:spPr>
          <a:xfrm>
            <a:off x="221487" y="1631697"/>
            <a:ext cx="4842255" cy="2290063"/>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9" name="object 19"/>
          <p:cNvSpPr/>
          <p:nvPr/>
        </p:nvSpPr>
        <p:spPr>
          <a:xfrm>
            <a:off x="1899919" y="3933951"/>
            <a:ext cx="4596375" cy="2907792"/>
          </a:xfrm>
          <a:prstGeom prst="rect">
            <a:avLst/>
          </a:prstGeom>
          <a:blipFill>
            <a:blip r:embed="rId5" cstate="print"/>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37853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31" y="0"/>
            <a:ext cx="12192000" cy="6858000"/>
          </a:xfrm>
          <a:custGeom>
            <a:avLst/>
            <a:gdLst/>
            <a:ahLst/>
            <a:cxnLst/>
            <a:rect l="l" t="t" r="r" b="b"/>
            <a:pathLst>
              <a:path w="9144000" h="4540250">
                <a:moveTo>
                  <a:pt x="0" y="4539995"/>
                </a:moveTo>
                <a:lnTo>
                  <a:pt x="9144000" y="4539995"/>
                </a:lnTo>
                <a:lnTo>
                  <a:pt x="9144000" y="0"/>
                </a:lnTo>
                <a:lnTo>
                  <a:pt x="0" y="0"/>
                </a:lnTo>
                <a:lnTo>
                  <a:pt x="0" y="4539995"/>
                </a:lnTo>
                <a:close/>
              </a:path>
            </a:pathLst>
          </a:custGeom>
          <a:solidFill>
            <a:srgbClr val="DCF4FB"/>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0" y="1"/>
            <a:ext cx="12192000" cy="805180"/>
          </a:xfrm>
          <a:custGeom>
            <a:avLst/>
            <a:gdLst/>
            <a:ahLst/>
            <a:cxnLst/>
            <a:rect l="l" t="t" r="r" b="b"/>
            <a:pathLst>
              <a:path w="9144000" h="603885">
                <a:moveTo>
                  <a:pt x="9144000" y="0"/>
                </a:moveTo>
                <a:lnTo>
                  <a:pt x="0" y="0"/>
                </a:lnTo>
                <a:lnTo>
                  <a:pt x="0" y="603503"/>
                </a:lnTo>
                <a:lnTo>
                  <a:pt x="9144000" y="603503"/>
                </a:lnTo>
                <a:lnTo>
                  <a:pt x="91440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1849628" y="44366"/>
            <a:ext cx="8478520" cy="448841"/>
          </a:xfrm>
          <a:prstGeom prst="rect">
            <a:avLst/>
          </a:prstGeom>
        </p:spPr>
        <p:txBody>
          <a:bodyPr vert="horz" wrap="square" lIns="0" tIns="17780" rIns="0" bIns="0" rtlCol="0">
            <a:spAutoFit/>
          </a:bodyPr>
          <a:lstStyle/>
          <a:p>
            <a:pPr marL="16933" algn="ctr">
              <a:spcBef>
                <a:spcPts val="140"/>
              </a:spcBef>
            </a:pPr>
            <a:r>
              <a:rPr sz="2800" dirty="0"/>
              <a:t>WHAT TYPES OF POLLS EXIST?</a:t>
            </a:r>
          </a:p>
        </p:txBody>
      </p:sp>
      <p:sp>
        <p:nvSpPr>
          <p:cNvPr id="5" name="object 5"/>
          <p:cNvSpPr txBox="1"/>
          <p:nvPr/>
        </p:nvSpPr>
        <p:spPr>
          <a:xfrm>
            <a:off x="17931" y="762563"/>
            <a:ext cx="6215204" cy="3513782"/>
          </a:xfrm>
          <a:prstGeom prst="rect">
            <a:avLst/>
          </a:prstGeom>
        </p:spPr>
        <p:txBody>
          <a:bodyPr vert="horz" wrap="square" lIns="0" tIns="66040" rIns="0" bIns="0" rtlCol="0">
            <a:spAutoFit/>
          </a:bodyPr>
          <a:lstStyle/>
          <a:p>
            <a:pPr marL="16932" defTabSz="1219170">
              <a:tabLst>
                <a:tab pos="473275" algn="l"/>
                <a:tab pos="474121" algn="l"/>
              </a:tabLst>
            </a:pPr>
            <a:r>
              <a:rPr lang="en-US" sz="2400" b="1" dirty="0">
                <a:solidFill>
                  <a:prstClr val="black"/>
                </a:solidFill>
                <a:latin typeface="DejaVu Sans"/>
                <a:cs typeface="DejaVu Sans"/>
              </a:rPr>
              <a:t>Approval Ratings</a:t>
            </a:r>
            <a:endParaRPr sz="2400" dirty="0">
              <a:solidFill>
                <a:prstClr val="black"/>
              </a:solidFill>
              <a:latin typeface="DejaVu Sans"/>
              <a:cs typeface="DejaVu Sans"/>
            </a:endParaRPr>
          </a:p>
          <a:p>
            <a:pPr marL="359832" indent="-342900" defTabSz="1219170">
              <a:buFont typeface="Arial" panose="020B0604020202020204" pitchFamily="34" charset="0"/>
              <a:buChar char="•"/>
              <a:tabLst>
                <a:tab pos="473275" algn="l"/>
                <a:tab pos="474121" algn="l"/>
              </a:tabLst>
            </a:pPr>
            <a:r>
              <a:rPr lang="en-US" sz="2400" b="1" dirty="0"/>
              <a:t>are gauged by pollsters asking whether the respondent approves, yes or no, of the president’s job performance.</a:t>
            </a:r>
          </a:p>
          <a:p>
            <a:pPr marL="359832" indent="-342900" defTabSz="1219170">
              <a:buFont typeface="Arial" panose="020B0604020202020204" pitchFamily="34" charset="0"/>
              <a:buChar char="•"/>
              <a:tabLst>
                <a:tab pos="473275" algn="l"/>
                <a:tab pos="474121" algn="l"/>
              </a:tabLst>
            </a:pPr>
            <a:endParaRPr lang="en-US" sz="2400" b="1" dirty="0">
              <a:solidFill>
                <a:prstClr val="black"/>
              </a:solidFill>
              <a:latin typeface="DejaVu Sans"/>
              <a:cs typeface="DejaVu Sans"/>
            </a:endParaRPr>
          </a:p>
          <a:p>
            <a:pPr marL="16932" defTabSz="1219170">
              <a:tabLst>
                <a:tab pos="473275" algn="l"/>
                <a:tab pos="474121" algn="l"/>
              </a:tabLst>
            </a:pPr>
            <a:r>
              <a:rPr lang="en-US" sz="2800" b="1" dirty="0"/>
              <a:t>Benchmark polls</a:t>
            </a:r>
            <a:r>
              <a:rPr lang="en-US" sz="2400" dirty="0"/>
              <a:t> </a:t>
            </a:r>
          </a:p>
          <a:p>
            <a:pPr marL="359832" indent="-342900" defTabSz="1219170">
              <a:buFont typeface="Arial" panose="020B0604020202020204" pitchFamily="34" charset="0"/>
              <a:buChar char="•"/>
              <a:tabLst>
                <a:tab pos="473275" algn="l"/>
                <a:tab pos="474121" algn="l"/>
              </a:tabLst>
            </a:pPr>
            <a:r>
              <a:rPr lang="en-US" sz="2400" b="1" dirty="0"/>
              <a:t>Used to measure support for a candidate and to gather information about the issues that people care about. </a:t>
            </a:r>
            <a:endParaRPr sz="2400" b="1" dirty="0">
              <a:solidFill>
                <a:prstClr val="black"/>
              </a:solidFill>
              <a:latin typeface="DejaVu Sans"/>
              <a:cs typeface="DejaVu Sans"/>
            </a:endParaRPr>
          </a:p>
        </p:txBody>
      </p:sp>
      <p:sp>
        <p:nvSpPr>
          <p:cNvPr id="8" name="object 8"/>
          <p:cNvSpPr/>
          <p:nvPr/>
        </p:nvSpPr>
        <p:spPr>
          <a:xfrm>
            <a:off x="6369952" y="864163"/>
            <a:ext cx="5720195" cy="4190437"/>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990294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032"/>
            <a:ext cx="12192000" cy="466593"/>
          </a:xfrm>
          <a:custGeom>
            <a:avLst/>
            <a:gdLst/>
            <a:ahLst/>
            <a:cxnLst/>
            <a:rect l="l" t="t" r="r" b="b"/>
            <a:pathLst>
              <a:path w="9144000" h="594360">
                <a:moveTo>
                  <a:pt x="0" y="594360"/>
                </a:moveTo>
                <a:lnTo>
                  <a:pt x="9144000" y="594360"/>
                </a:lnTo>
                <a:lnTo>
                  <a:pt x="9144000" y="0"/>
                </a:lnTo>
                <a:lnTo>
                  <a:pt x="0" y="0"/>
                </a:lnTo>
                <a:lnTo>
                  <a:pt x="0" y="594360"/>
                </a:lnTo>
                <a:close/>
              </a:path>
            </a:pathLst>
          </a:custGeom>
          <a:solidFill>
            <a:srgbClr val="A6C36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2042667" y="40302"/>
            <a:ext cx="8107680" cy="428387"/>
          </a:xfrm>
          <a:prstGeom prst="rect">
            <a:avLst/>
          </a:prstGeom>
        </p:spPr>
        <p:txBody>
          <a:bodyPr vert="horz" wrap="square" lIns="0" tIns="17780" rIns="0" bIns="0" rtlCol="0">
            <a:spAutoFit/>
          </a:bodyPr>
          <a:lstStyle/>
          <a:p>
            <a:pPr marL="16933" algn="ctr">
              <a:spcBef>
                <a:spcPts val="140"/>
              </a:spcBef>
            </a:pPr>
            <a:r>
              <a:rPr sz="2667" dirty="0">
                <a:latin typeface="Arial"/>
                <a:cs typeface="Arial"/>
              </a:rPr>
              <a:t>USES AND ABUSES OF</a:t>
            </a:r>
            <a:r>
              <a:rPr sz="2667" spc="-113" dirty="0">
                <a:latin typeface="Arial"/>
                <a:cs typeface="Arial"/>
              </a:rPr>
              <a:t> </a:t>
            </a:r>
            <a:r>
              <a:rPr sz="2667" dirty="0">
                <a:latin typeface="Arial"/>
                <a:cs typeface="Arial"/>
              </a:rPr>
              <a:t>POLLS</a:t>
            </a:r>
          </a:p>
        </p:txBody>
      </p:sp>
      <p:sp>
        <p:nvSpPr>
          <p:cNvPr id="4" name="object 4"/>
          <p:cNvSpPr txBox="1"/>
          <p:nvPr/>
        </p:nvSpPr>
        <p:spPr>
          <a:xfrm>
            <a:off x="101600" y="628559"/>
            <a:ext cx="12090400" cy="3770648"/>
          </a:xfrm>
          <a:prstGeom prst="rect">
            <a:avLst/>
          </a:prstGeom>
        </p:spPr>
        <p:txBody>
          <a:bodyPr vert="horz" wrap="square" lIns="0" tIns="66040" rIns="0" bIns="0" rtlCol="0">
            <a:spAutoFit/>
          </a:bodyPr>
          <a:lstStyle/>
          <a:p>
            <a:pPr marL="474121" indent="-457189" defTabSz="1219170">
              <a:spcBef>
                <a:spcPts val="520"/>
              </a:spcBef>
              <a:buFont typeface="Arial"/>
              <a:buChar char="•"/>
              <a:tabLst>
                <a:tab pos="473275" algn="l"/>
                <a:tab pos="474121" algn="l"/>
              </a:tabLst>
            </a:pPr>
            <a:r>
              <a:rPr sz="2667" b="1" dirty="0">
                <a:solidFill>
                  <a:prstClr val="black"/>
                </a:solidFill>
                <a:latin typeface="Arial"/>
                <a:cs typeface="Arial"/>
              </a:rPr>
              <a:t>Uses of polls </a:t>
            </a:r>
            <a:r>
              <a:rPr sz="2667" b="1" spc="-7" dirty="0">
                <a:solidFill>
                  <a:prstClr val="black"/>
                </a:solidFill>
                <a:latin typeface="Arial"/>
                <a:cs typeface="Arial"/>
              </a:rPr>
              <a:t>(remember </a:t>
            </a:r>
            <a:r>
              <a:rPr sz="2667" b="1" dirty="0">
                <a:solidFill>
                  <a:prstClr val="black"/>
                </a:solidFill>
                <a:latin typeface="Arial"/>
                <a:cs typeface="Arial"/>
              </a:rPr>
              <a:t>- polls </a:t>
            </a:r>
            <a:r>
              <a:rPr sz="2667" b="1" spc="-7" dirty="0">
                <a:solidFill>
                  <a:prstClr val="black"/>
                </a:solidFill>
                <a:latin typeface="Arial"/>
                <a:cs typeface="Arial"/>
              </a:rPr>
              <a:t>are a snapshot </a:t>
            </a:r>
            <a:r>
              <a:rPr sz="2667" b="1" dirty="0">
                <a:solidFill>
                  <a:prstClr val="black"/>
                </a:solidFill>
                <a:latin typeface="Arial"/>
                <a:cs typeface="Arial"/>
              </a:rPr>
              <a:t>of opinion </a:t>
            </a:r>
            <a:r>
              <a:rPr sz="2667" b="1" spc="-7" dirty="0">
                <a:solidFill>
                  <a:prstClr val="black"/>
                </a:solidFill>
                <a:latin typeface="Arial"/>
                <a:cs typeface="Arial"/>
              </a:rPr>
              <a:t>a </a:t>
            </a:r>
            <a:r>
              <a:rPr sz="2667" b="1" dirty="0">
                <a:solidFill>
                  <a:prstClr val="black"/>
                </a:solidFill>
                <a:latin typeface="Arial"/>
                <a:cs typeface="Arial"/>
              </a:rPr>
              <a:t>point in</a:t>
            </a:r>
            <a:r>
              <a:rPr sz="2667" b="1" spc="47" dirty="0">
                <a:solidFill>
                  <a:prstClr val="black"/>
                </a:solidFill>
                <a:latin typeface="Arial"/>
                <a:cs typeface="Arial"/>
              </a:rPr>
              <a:t> </a:t>
            </a:r>
            <a:r>
              <a:rPr sz="2667" b="1" spc="-7" dirty="0">
                <a:solidFill>
                  <a:prstClr val="black"/>
                </a:solidFill>
                <a:latin typeface="Arial"/>
                <a:cs typeface="Arial"/>
              </a:rPr>
              <a:t>time)</a:t>
            </a:r>
            <a:endParaRPr sz="2667" dirty="0">
              <a:solidFill>
                <a:prstClr val="black"/>
              </a:solidFill>
              <a:latin typeface="Arial"/>
              <a:cs typeface="Arial"/>
            </a:endParaRPr>
          </a:p>
          <a:p>
            <a:pPr marL="1008355" lvl="1" indent="-381837" defTabSz="1219170">
              <a:spcBef>
                <a:spcPts val="387"/>
              </a:spcBef>
              <a:buFont typeface="Arial"/>
              <a:buChar char="–"/>
              <a:tabLst>
                <a:tab pos="1008355" algn="l"/>
                <a:tab pos="1009201" algn="l"/>
              </a:tabLst>
            </a:pPr>
            <a:r>
              <a:rPr sz="2667" b="1" dirty="0">
                <a:solidFill>
                  <a:prstClr val="black"/>
                </a:solidFill>
                <a:latin typeface="Arial"/>
                <a:cs typeface="Arial"/>
              </a:rPr>
              <a:t>Informing </a:t>
            </a:r>
            <a:r>
              <a:rPr sz="2667" b="1" spc="-7" dirty="0">
                <a:solidFill>
                  <a:prstClr val="black"/>
                </a:solidFill>
                <a:latin typeface="Arial"/>
                <a:cs typeface="Arial"/>
              </a:rPr>
              <a:t>the</a:t>
            </a:r>
            <a:r>
              <a:rPr sz="2667" b="1" spc="20" dirty="0">
                <a:solidFill>
                  <a:prstClr val="black"/>
                </a:solidFill>
                <a:latin typeface="Arial"/>
                <a:cs typeface="Arial"/>
              </a:rPr>
              <a:t> </a:t>
            </a:r>
            <a:r>
              <a:rPr sz="2667" b="1" dirty="0">
                <a:solidFill>
                  <a:prstClr val="black"/>
                </a:solidFill>
                <a:latin typeface="Arial"/>
                <a:cs typeface="Arial"/>
              </a:rPr>
              <a:t>public</a:t>
            </a:r>
            <a:endParaRPr sz="2667" dirty="0">
              <a:solidFill>
                <a:prstClr val="black"/>
              </a:solidFill>
              <a:latin typeface="Arial"/>
              <a:cs typeface="Arial"/>
            </a:endParaRPr>
          </a:p>
          <a:p>
            <a:pPr marL="1008355" lvl="1" indent="-381837" defTabSz="1219170">
              <a:spcBef>
                <a:spcPts val="387"/>
              </a:spcBef>
              <a:buFont typeface="Arial"/>
              <a:buChar char="–"/>
              <a:tabLst>
                <a:tab pos="1008355" algn="l"/>
                <a:tab pos="1009201" algn="l"/>
              </a:tabLst>
            </a:pPr>
            <a:r>
              <a:rPr sz="2667" b="1" dirty="0">
                <a:solidFill>
                  <a:prstClr val="black"/>
                </a:solidFill>
                <a:latin typeface="Arial"/>
                <a:cs typeface="Arial"/>
              </a:rPr>
              <a:t>Informing</a:t>
            </a:r>
            <a:r>
              <a:rPr sz="2667" b="1" spc="20" dirty="0">
                <a:solidFill>
                  <a:prstClr val="black"/>
                </a:solidFill>
                <a:latin typeface="Arial"/>
                <a:cs typeface="Arial"/>
              </a:rPr>
              <a:t> </a:t>
            </a:r>
            <a:r>
              <a:rPr sz="2667" b="1" spc="-7" dirty="0">
                <a:solidFill>
                  <a:prstClr val="black"/>
                </a:solidFill>
                <a:latin typeface="Arial"/>
                <a:cs typeface="Arial"/>
              </a:rPr>
              <a:t>candidates</a:t>
            </a:r>
            <a:endParaRPr sz="2667" dirty="0">
              <a:solidFill>
                <a:prstClr val="black"/>
              </a:solidFill>
              <a:latin typeface="Arial"/>
              <a:cs typeface="Arial"/>
            </a:endParaRPr>
          </a:p>
          <a:p>
            <a:pPr marL="1008355" lvl="1" indent="-381837" defTabSz="1219170">
              <a:spcBef>
                <a:spcPts val="380"/>
              </a:spcBef>
              <a:buFont typeface="Arial"/>
              <a:buChar char="–"/>
              <a:tabLst>
                <a:tab pos="1008355" algn="l"/>
                <a:tab pos="1009201" algn="l"/>
              </a:tabLst>
            </a:pPr>
            <a:r>
              <a:rPr sz="2667" b="1" dirty="0">
                <a:solidFill>
                  <a:prstClr val="black"/>
                </a:solidFill>
                <a:latin typeface="Arial"/>
                <a:cs typeface="Arial"/>
              </a:rPr>
              <a:t>Informing</a:t>
            </a:r>
            <a:r>
              <a:rPr sz="2667" b="1" spc="20" dirty="0">
                <a:solidFill>
                  <a:prstClr val="black"/>
                </a:solidFill>
                <a:latin typeface="Arial"/>
                <a:cs typeface="Arial"/>
              </a:rPr>
              <a:t> </a:t>
            </a:r>
            <a:r>
              <a:rPr sz="2667" b="1" spc="-7" dirty="0">
                <a:solidFill>
                  <a:prstClr val="black"/>
                </a:solidFill>
                <a:latin typeface="Arial"/>
                <a:cs typeface="Arial"/>
              </a:rPr>
              <a:t>office-holders</a:t>
            </a:r>
            <a:endParaRPr sz="2667" dirty="0">
              <a:solidFill>
                <a:prstClr val="black"/>
              </a:solidFill>
              <a:latin typeface="Arial"/>
              <a:cs typeface="Arial"/>
            </a:endParaRPr>
          </a:p>
          <a:p>
            <a:pPr marL="1008355" lvl="1" indent="-381837" defTabSz="1219170">
              <a:spcBef>
                <a:spcPts val="387"/>
              </a:spcBef>
              <a:buFont typeface="Arial"/>
              <a:buChar char="–"/>
              <a:tabLst>
                <a:tab pos="1008355" algn="l"/>
                <a:tab pos="1009201" algn="l"/>
              </a:tabLst>
            </a:pPr>
            <a:r>
              <a:rPr sz="2667" b="1" spc="-7" dirty="0">
                <a:solidFill>
                  <a:prstClr val="black"/>
                </a:solidFill>
                <a:latin typeface="Arial"/>
                <a:cs typeface="Arial"/>
              </a:rPr>
              <a:t>Making </a:t>
            </a:r>
            <a:r>
              <a:rPr sz="2667" b="1" dirty="0">
                <a:solidFill>
                  <a:prstClr val="black"/>
                </a:solidFill>
                <a:latin typeface="Arial"/>
                <a:cs typeface="Arial"/>
              </a:rPr>
              <a:t>election night </a:t>
            </a:r>
            <a:r>
              <a:rPr sz="2667" b="1" spc="-7" dirty="0">
                <a:solidFill>
                  <a:prstClr val="black"/>
                </a:solidFill>
                <a:latin typeface="Arial"/>
                <a:cs typeface="Arial"/>
              </a:rPr>
              <a:t>projections through the use </a:t>
            </a:r>
            <a:r>
              <a:rPr sz="2667" b="1" dirty="0">
                <a:solidFill>
                  <a:prstClr val="black"/>
                </a:solidFill>
                <a:latin typeface="Arial"/>
                <a:cs typeface="Arial"/>
              </a:rPr>
              <a:t>of </a:t>
            </a:r>
            <a:r>
              <a:rPr sz="2667" b="1" spc="-7" dirty="0">
                <a:solidFill>
                  <a:prstClr val="black"/>
                </a:solidFill>
                <a:latin typeface="Arial"/>
                <a:cs typeface="Arial"/>
              </a:rPr>
              <a:t>exit</a:t>
            </a:r>
            <a:r>
              <a:rPr sz="2667" b="1" spc="60" dirty="0">
                <a:solidFill>
                  <a:prstClr val="black"/>
                </a:solidFill>
                <a:latin typeface="Arial"/>
                <a:cs typeface="Arial"/>
              </a:rPr>
              <a:t> </a:t>
            </a:r>
            <a:r>
              <a:rPr sz="2667" b="1" dirty="0">
                <a:solidFill>
                  <a:prstClr val="black"/>
                </a:solidFill>
                <a:latin typeface="Arial"/>
                <a:cs typeface="Arial"/>
              </a:rPr>
              <a:t>polls</a:t>
            </a:r>
            <a:endParaRPr lang="en-US" sz="2667" b="1" dirty="0">
              <a:solidFill>
                <a:prstClr val="black"/>
              </a:solidFill>
              <a:latin typeface="Arial"/>
              <a:cs typeface="Arial"/>
            </a:endParaRPr>
          </a:p>
          <a:p>
            <a:pPr marL="1008355" lvl="1" indent="-381837" defTabSz="1219170">
              <a:spcBef>
                <a:spcPts val="387"/>
              </a:spcBef>
              <a:buFont typeface="Arial"/>
              <a:buChar char="–"/>
              <a:tabLst>
                <a:tab pos="1008355" algn="l"/>
                <a:tab pos="1009201" algn="l"/>
              </a:tabLst>
            </a:pPr>
            <a:r>
              <a:rPr lang="en-US" sz="2667" b="1" dirty="0">
                <a:solidFill>
                  <a:prstClr val="black"/>
                </a:solidFill>
                <a:latin typeface="Arial"/>
                <a:cs typeface="Arial"/>
              </a:rPr>
              <a:t>An attempt to change voters minds?</a:t>
            </a:r>
            <a:endParaRPr sz="2667" dirty="0">
              <a:solidFill>
                <a:prstClr val="black"/>
              </a:solidFill>
              <a:latin typeface="Arial"/>
              <a:cs typeface="Arial"/>
            </a:endParaRPr>
          </a:p>
          <a:p>
            <a:pPr marL="609585" lvl="1" defTabSz="1219170">
              <a:spcBef>
                <a:spcPts val="7"/>
              </a:spcBef>
              <a:buFont typeface="Arial"/>
              <a:buChar char="–"/>
            </a:pPr>
            <a:endParaRPr sz="3733" dirty="0">
              <a:solidFill>
                <a:prstClr val="black"/>
              </a:solidFill>
              <a:latin typeface="Times New Roman"/>
              <a:cs typeface="Times New Roman"/>
            </a:endParaRPr>
          </a:p>
        </p:txBody>
      </p:sp>
      <p:sp>
        <p:nvSpPr>
          <p:cNvPr id="5" name="object 5"/>
          <p:cNvSpPr txBox="1"/>
          <p:nvPr/>
        </p:nvSpPr>
        <p:spPr>
          <a:xfrm>
            <a:off x="11179387" y="6283079"/>
            <a:ext cx="298027" cy="304421"/>
          </a:xfrm>
          <a:prstGeom prst="rect">
            <a:avLst/>
          </a:prstGeom>
        </p:spPr>
        <p:txBody>
          <a:bodyPr vert="horz" wrap="square" lIns="0" tIns="16933" rIns="0" bIns="0" rtlCol="0">
            <a:spAutoFit/>
          </a:bodyPr>
          <a:lstStyle/>
          <a:p>
            <a:pPr marL="16933" defTabSz="1219170">
              <a:spcBef>
                <a:spcPts val="133"/>
              </a:spcBef>
            </a:pPr>
            <a:r>
              <a:rPr sz="1867" spc="-7" dirty="0">
                <a:solidFill>
                  <a:prstClr val="black"/>
                </a:solidFill>
                <a:latin typeface="Arial"/>
                <a:cs typeface="Arial"/>
              </a:rPr>
              <a:t>17</a:t>
            </a:r>
            <a:endParaRPr sz="1867">
              <a:solidFill>
                <a:prstClr val="black"/>
              </a:solidFill>
              <a:latin typeface="Arial"/>
              <a:cs typeface="Aria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0" y="3937158"/>
            <a:ext cx="3151640" cy="2344905"/>
          </a:xfrm>
          <a:prstGeom prst="rect">
            <a:avLst/>
          </a:prstGeom>
        </p:spPr>
      </p:pic>
    </p:spTree>
    <p:extLst>
      <p:ext uri="{BB962C8B-B14F-4D97-AF65-F5344CB8AC3E}">
        <p14:creationId xmlns:p14="http://schemas.microsoft.com/office/powerpoint/2010/main" val="2032609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032"/>
            <a:ext cx="12192000" cy="466593"/>
          </a:xfrm>
          <a:custGeom>
            <a:avLst/>
            <a:gdLst/>
            <a:ahLst/>
            <a:cxnLst/>
            <a:rect l="l" t="t" r="r" b="b"/>
            <a:pathLst>
              <a:path w="9144000" h="594360">
                <a:moveTo>
                  <a:pt x="0" y="594360"/>
                </a:moveTo>
                <a:lnTo>
                  <a:pt x="9144000" y="594360"/>
                </a:lnTo>
                <a:lnTo>
                  <a:pt x="9144000" y="0"/>
                </a:lnTo>
                <a:lnTo>
                  <a:pt x="0" y="0"/>
                </a:lnTo>
                <a:lnTo>
                  <a:pt x="0" y="594360"/>
                </a:lnTo>
                <a:close/>
              </a:path>
            </a:pathLst>
          </a:custGeom>
          <a:solidFill>
            <a:srgbClr val="A6C36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2042667" y="40302"/>
            <a:ext cx="8107680" cy="428387"/>
          </a:xfrm>
          <a:prstGeom prst="rect">
            <a:avLst/>
          </a:prstGeom>
        </p:spPr>
        <p:txBody>
          <a:bodyPr vert="horz" wrap="square" lIns="0" tIns="17780" rIns="0" bIns="0" rtlCol="0">
            <a:spAutoFit/>
          </a:bodyPr>
          <a:lstStyle/>
          <a:p>
            <a:pPr marL="16933" algn="ctr">
              <a:spcBef>
                <a:spcPts val="140"/>
              </a:spcBef>
            </a:pPr>
            <a:r>
              <a:rPr sz="2667" dirty="0">
                <a:latin typeface="Arial"/>
                <a:cs typeface="Arial"/>
              </a:rPr>
              <a:t>USES AND ABUSES OF</a:t>
            </a:r>
            <a:r>
              <a:rPr sz="2667" spc="-113" dirty="0">
                <a:latin typeface="Arial"/>
                <a:cs typeface="Arial"/>
              </a:rPr>
              <a:t> </a:t>
            </a:r>
            <a:r>
              <a:rPr sz="2667" dirty="0">
                <a:latin typeface="Arial"/>
                <a:cs typeface="Arial"/>
              </a:rPr>
              <a:t>POLLS</a:t>
            </a:r>
          </a:p>
        </p:txBody>
      </p:sp>
      <p:sp>
        <p:nvSpPr>
          <p:cNvPr id="4" name="object 4"/>
          <p:cNvSpPr txBox="1"/>
          <p:nvPr/>
        </p:nvSpPr>
        <p:spPr>
          <a:xfrm>
            <a:off x="84306" y="506895"/>
            <a:ext cx="12023388" cy="6345327"/>
          </a:xfrm>
          <a:prstGeom prst="rect">
            <a:avLst/>
          </a:prstGeom>
        </p:spPr>
        <p:txBody>
          <a:bodyPr vert="horz" wrap="square" lIns="0" tIns="66040" rIns="0" bIns="0" rtlCol="0">
            <a:spAutoFit/>
          </a:bodyPr>
          <a:lstStyle/>
          <a:p>
            <a:pPr algn="l"/>
            <a:r>
              <a:rPr lang="en-US" sz="2400" b="1" i="0" dirty="0">
                <a:solidFill>
                  <a:srgbClr val="2A2A2A"/>
                </a:solidFill>
                <a:effectLst/>
                <a:latin typeface="utopia-std"/>
              </a:rPr>
              <a:t>CNN boasted on Monday, April 3 about its poll showing that a majority of Americans approve of the indictment of former President Donald Trump.</a:t>
            </a:r>
          </a:p>
          <a:p>
            <a:pPr algn="l"/>
            <a:r>
              <a:rPr lang="en-US" sz="2400" b="1" i="0" dirty="0">
                <a:solidFill>
                  <a:srgbClr val="2A2A2A"/>
                </a:solidFill>
                <a:effectLst/>
                <a:latin typeface="utopia-std"/>
              </a:rPr>
              <a:t>The day after Manhattan District Attorney Alvin Bragg confirmed that a grand jury indicted Trump, CNN </a:t>
            </a:r>
            <a:r>
              <a:rPr lang="en-US" sz="2400" b="1" i="0" u="sng" dirty="0">
                <a:solidFill>
                  <a:srgbClr val="FF002D"/>
                </a:solidFill>
                <a:effectLst/>
                <a:latin typeface="utopia-std"/>
                <a:hlinkClick r:id="rId2"/>
              </a:rPr>
              <a:t>conducted a poll and found that 60%</a:t>
            </a:r>
            <a:r>
              <a:rPr lang="en-US" sz="2400" b="1" i="0" dirty="0">
                <a:solidFill>
                  <a:srgbClr val="2A2A2A"/>
                </a:solidFill>
                <a:effectLst/>
                <a:latin typeface="utopia-std"/>
              </a:rPr>
              <a:t> of Americans purportedly "approve" of the indictment while 40% do not.</a:t>
            </a:r>
          </a:p>
          <a:p>
            <a:pPr algn="l"/>
            <a:r>
              <a:rPr lang="en-US" sz="2400" b="1" i="0" dirty="0">
                <a:solidFill>
                  <a:srgbClr val="2A2A2A"/>
                </a:solidFill>
                <a:effectLst/>
                <a:latin typeface="utopia-std"/>
              </a:rPr>
              <a:t>But there is a significant problem with the poll and its result indicating widespread support for the indictment: </a:t>
            </a:r>
            <a:r>
              <a:rPr lang="en-US" sz="2400" b="1" i="0" dirty="0">
                <a:solidFill>
                  <a:srgbClr val="FF0000"/>
                </a:solidFill>
                <a:effectLst/>
                <a:latin typeface="utopia-std"/>
              </a:rPr>
              <a:t>It was conducted before the indictment was unsealed</a:t>
            </a:r>
            <a:r>
              <a:rPr lang="en-US" sz="2400" b="1" i="0" dirty="0">
                <a:solidFill>
                  <a:srgbClr val="2A2A2A"/>
                </a:solidFill>
                <a:effectLst/>
                <a:latin typeface="utopia-std"/>
              </a:rPr>
              <a:t>.</a:t>
            </a:r>
          </a:p>
          <a:p>
            <a:pPr algn="l"/>
            <a:endParaRPr lang="en-US" sz="2400" b="1" i="0" dirty="0">
              <a:solidFill>
                <a:srgbClr val="2A2A2A"/>
              </a:solidFill>
              <a:effectLst/>
              <a:latin typeface="utopia-std"/>
            </a:endParaRPr>
          </a:p>
          <a:p>
            <a:pPr algn="l"/>
            <a:r>
              <a:rPr lang="en-US" sz="2400" b="1" i="0" dirty="0">
                <a:solidFill>
                  <a:srgbClr val="2A2A2A"/>
                </a:solidFill>
                <a:effectLst/>
                <a:latin typeface="utopia-std"/>
              </a:rPr>
              <a:t>How, then, can anyone form a </a:t>
            </a:r>
            <a:r>
              <a:rPr lang="en-US" sz="2400" b="1" i="0" dirty="0">
                <a:solidFill>
                  <a:srgbClr val="FF0000"/>
                </a:solidFill>
                <a:effectLst/>
                <a:latin typeface="utopia-std"/>
              </a:rPr>
              <a:t>reasonable opinion </a:t>
            </a:r>
            <a:r>
              <a:rPr lang="en-US" sz="2400" b="1" i="0" dirty="0">
                <a:solidFill>
                  <a:srgbClr val="2A2A2A"/>
                </a:solidFill>
                <a:effectLst/>
                <a:latin typeface="utopia-std"/>
              </a:rPr>
              <a:t>about the indictment and whether or not they support it? The charges against Trump — reportedly 34 counts of a Class E felony for allegedly falsifying business records — will not be made public until the former president is arraigned, which is expected to take place on Tuesday.</a:t>
            </a:r>
          </a:p>
          <a:p>
            <a:pPr algn="l"/>
            <a:endParaRPr lang="en-US" sz="2400" b="1" i="0" dirty="0">
              <a:solidFill>
                <a:srgbClr val="2A2A2A"/>
              </a:solidFill>
              <a:effectLst/>
              <a:latin typeface="utopia-std"/>
            </a:endParaRPr>
          </a:p>
          <a:p>
            <a:pPr algn="l"/>
            <a:r>
              <a:rPr lang="en-US" sz="2400" b="1" i="0" dirty="0">
                <a:solidFill>
                  <a:srgbClr val="2A2A2A"/>
                </a:solidFill>
                <a:effectLst/>
                <a:latin typeface="utopia-std"/>
              </a:rPr>
              <a:t>Even more bewildering, </a:t>
            </a:r>
            <a:r>
              <a:rPr lang="en-US" sz="2400" b="1" i="0" dirty="0">
                <a:solidFill>
                  <a:srgbClr val="FF0000"/>
                </a:solidFill>
                <a:effectLst/>
                <a:latin typeface="utopia-std"/>
              </a:rPr>
              <a:t>only 51% of respondents said they've heard "a lot" about the case</a:t>
            </a:r>
            <a:r>
              <a:rPr lang="en-US" sz="2400" b="1" i="0" dirty="0">
                <a:solidFill>
                  <a:srgbClr val="2A2A2A"/>
                </a:solidFill>
                <a:effectLst/>
                <a:latin typeface="utopia-std"/>
              </a:rPr>
              <a:t>. Setting aside the fact that no one yet even knows the exact charges against Trump, the figure raises another question: </a:t>
            </a:r>
            <a:r>
              <a:rPr lang="en-US" sz="2400" b="1" i="0" dirty="0">
                <a:solidFill>
                  <a:srgbClr val="FF0000"/>
                </a:solidFill>
                <a:effectLst/>
                <a:latin typeface="utopia-std"/>
              </a:rPr>
              <a:t>How can you "support" something you're only vaguely aware of?</a:t>
            </a:r>
          </a:p>
          <a:p>
            <a:pPr algn="l"/>
            <a:r>
              <a:rPr lang="en-US" sz="1200" b="1" i="0" dirty="0">
                <a:solidFill>
                  <a:srgbClr val="FF0000"/>
                </a:solidFill>
                <a:effectLst/>
                <a:latin typeface="utopia-std"/>
                <a:hlinkClick r:id="rId3"/>
              </a:rPr>
              <a:t>https://www.theblaze.com/news/cnn-poll-trump-indictment-approval</a:t>
            </a:r>
            <a:endParaRPr lang="en-US" sz="1200" b="1" i="0" dirty="0">
              <a:solidFill>
                <a:srgbClr val="FF0000"/>
              </a:solidFill>
              <a:effectLst/>
              <a:latin typeface="utopia-std"/>
            </a:endParaRPr>
          </a:p>
        </p:txBody>
      </p:sp>
    </p:spTree>
    <p:extLst>
      <p:ext uri="{BB962C8B-B14F-4D97-AF65-F5344CB8AC3E}">
        <p14:creationId xmlns:p14="http://schemas.microsoft.com/office/powerpoint/2010/main" val="425263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8772"/>
            <a:ext cx="12192000" cy="6667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1219170">
              <a:defRPr/>
            </a:pPr>
            <a:r>
              <a:rPr lang="en-US" sz="3733" b="1" dirty="0">
                <a:solidFill>
                  <a:prstClr val="black"/>
                </a:solidFill>
                <a:latin typeface="Calibri"/>
              </a:rPr>
              <a:t>TOPIC 4.5 Measuring Public Opinion</a:t>
            </a:r>
          </a:p>
        </p:txBody>
      </p:sp>
      <p:sp>
        <p:nvSpPr>
          <p:cNvPr id="10" name="TextBox 9">
            <a:extLst>
              <a:ext uri="{FF2B5EF4-FFF2-40B4-BE49-F238E27FC236}">
                <a16:creationId xmlns:a16="http://schemas.microsoft.com/office/drawing/2014/main" id="{1A6750EF-18E6-4519-8F1E-0E78327F5B96}"/>
              </a:ext>
            </a:extLst>
          </p:cNvPr>
          <p:cNvSpPr txBox="1"/>
          <p:nvPr/>
        </p:nvSpPr>
        <p:spPr>
          <a:xfrm>
            <a:off x="0" y="1770118"/>
            <a:ext cx="2459785" cy="1107996"/>
          </a:xfrm>
          <a:prstGeom prst="rect">
            <a:avLst/>
          </a:prstGeom>
          <a:noFill/>
        </p:spPr>
        <p:txBody>
          <a:bodyPr wrap="square">
            <a:spAutoFit/>
          </a:bodyPr>
          <a:lstStyle/>
          <a:p>
            <a:pPr defTabSz="1219170">
              <a:defRPr/>
            </a:pPr>
            <a:r>
              <a:rPr lang="en-US" sz="2200" b="1" dirty="0">
                <a:solidFill>
                  <a:prstClr val="black"/>
                </a:solidFill>
                <a:latin typeface="Calibri"/>
              </a:rPr>
              <a:t>Describe the elements of a scientific poll.</a:t>
            </a: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1830552" y="1581806"/>
            <a:ext cx="0" cy="4736128"/>
          </a:xfrm>
          <a:prstGeom prst="line">
            <a:avLst/>
          </a:prstGeom>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010789" y="1770118"/>
            <a:ext cx="10260724" cy="4293483"/>
          </a:xfrm>
          <a:prstGeom prst="rect">
            <a:avLst/>
          </a:prstGeom>
          <a:noFill/>
        </p:spPr>
        <p:txBody>
          <a:bodyPr wrap="square">
            <a:spAutoFit/>
          </a:bodyPr>
          <a:lstStyle/>
          <a:p>
            <a:pPr defTabSz="1219170">
              <a:defRPr/>
            </a:pPr>
            <a:r>
              <a:rPr lang="en-US" sz="2100" b="1" dirty="0">
                <a:solidFill>
                  <a:prstClr val="black"/>
                </a:solidFill>
                <a:latin typeface="Calibri"/>
              </a:rPr>
              <a:t>Public opinion data that can affect elections and policy debates is influenced by different types of scientific polls such as:</a:t>
            </a:r>
          </a:p>
          <a:p>
            <a:pPr defTabSz="1219170">
              <a:defRPr/>
            </a:pPr>
            <a:r>
              <a:rPr lang="en-US" sz="2100" b="1" dirty="0" err="1">
                <a:solidFill>
                  <a:prstClr val="black"/>
                </a:solidFill>
                <a:latin typeface="Calibri"/>
              </a:rPr>
              <a:t>i</a:t>
            </a:r>
            <a:r>
              <a:rPr lang="en-US" sz="2100" b="1" dirty="0">
                <a:solidFill>
                  <a:prstClr val="black"/>
                </a:solidFill>
                <a:latin typeface="Calibri"/>
              </a:rPr>
              <a:t>. Opinion polls (measuring public opinion on various issues)</a:t>
            </a:r>
          </a:p>
          <a:p>
            <a:pPr defTabSz="1219170">
              <a:defRPr/>
            </a:pPr>
            <a:r>
              <a:rPr lang="en-US" sz="2100" b="1" dirty="0">
                <a:solidFill>
                  <a:prstClr val="black"/>
                </a:solidFill>
                <a:latin typeface="Calibri"/>
              </a:rPr>
              <a:t>ii. Benchmark polls (creating baseline views of a candidate)</a:t>
            </a:r>
          </a:p>
          <a:p>
            <a:pPr defTabSz="1219170">
              <a:defRPr/>
            </a:pPr>
            <a:r>
              <a:rPr lang="en-US" sz="2100" b="1" dirty="0">
                <a:solidFill>
                  <a:prstClr val="black"/>
                </a:solidFill>
                <a:latin typeface="Calibri"/>
              </a:rPr>
              <a:t>iii. Tracking polls (following how views of a candidate change during a campaign)</a:t>
            </a:r>
          </a:p>
          <a:p>
            <a:pPr defTabSz="1219170">
              <a:defRPr/>
            </a:pPr>
            <a:r>
              <a:rPr lang="en-US" sz="2100" b="1" dirty="0">
                <a:solidFill>
                  <a:prstClr val="black"/>
                </a:solidFill>
                <a:latin typeface="Calibri"/>
              </a:rPr>
              <a:t>iv. Exit polls (collecting data on why people voted the way they did)</a:t>
            </a:r>
          </a:p>
          <a:p>
            <a:pPr defTabSz="1219170">
              <a:defRPr/>
            </a:pPr>
            <a:endParaRPr lang="en-US" sz="2100" b="1" dirty="0">
              <a:solidFill>
                <a:prstClr val="black"/>
              </a:solidFill>
              <a:latin typeface="Calibri"/>
            </a:endParaRPr>
          </a:p>
          <a:p>
            <a:pPr defTabSz="1219170">
              <a:defRPr/>
            </a:pPr>
            <a:r>
              <a:rPr lang="en-US" sz="2100" b="1" dirty="0">
                <a:solidFill>
                  <a:prstClr val="black"/>
                </a:solidFill>
                <a:latin typeface="Calibri"/>
              </a:rPr>
              <a:t>Public opinion data that can affect elections and policy debates is influenced by polling methodology. Polling methodology is more precise when it includes:</a:t>
            </a:r>
          </a:p>
          <a:p>
            <a:pPr defTabSz="1219170">
              <a:defRPr/>
            </a:pPr>
            <a:r>
              <a:rPr lang="en-US" sz="2100" b="1" dirty="0" err="1">
                <a:solidFill>
                  <a:prstClr val="black"/>
                </a:solidFill>
                <a:latin typeface="Calibri"/>
              </a:rPr>
              <a:t>i</a:t>
            </a:r>
            <a:r>
              <a:rPr lang="en-US" sz="2100" b="1" dirty="0">
                <a:solidFill>
                  <a:prstClr val="black"/>
                </a:solidFill>
                <a:latin typeface="Calibri"/>
              </a:rPr>
              <a:t>. Accurate sampling methods, including calculating a margin of error</a:t>
            </a:r>
          </a:p>
          <a:p>
            <a:pPr defTabSz="1219170">
              <a:defRPr/>
            </a:pPr>
            <a:r>
              <a:rPr lang="en-US" sz="2100" b="1" dirty="0">
                <a:solidFill>
                  <a:prstClr val="black"/>
                </a:solidFill>
                <a:latin typeface="Calibri"/>
              </a:rPr>
              <a:t>ii. Neutral framing of questions (specific and unbiased wording of questions)</a:t>
            </a:r>
          </a:p>
          <a:p>
            <a:pPr defTabSz="1219170">
              <a:defRPr/>
            </a:pPr>
            <a:r>
              <a:rPr lang="en-US" sz="2100" b="1" dirty="0">
                <a:solidFill>
                  <a:prstClr val="black"/>
                </a:solidFill>
                <a:latin typeface="Calibri"/>
              </a:rPr>
              <a:t>iii. Accurate reporting (clear reporting and conclusions that can be supported by the</a:t>
            </a:r>
          </a:p>
          <a:p>
            <a:pPr defTabSz="1219170">
              <a:defRPr/>
            </a:pPr>
            <a:r>
              <a:rPr lang="en-US" sz="2100" b="1" dirty="0">
                <a:solidFill>
                  <a:prstClr val="black"/>
                </a:solidFill>
                <a:latin typeface="Calibri"/>
              </a:rPr>
              <a:t>data)</a:t>
            </a:r>
          </a:p>
        </p:txBody>
      </p:sp>
      <p:sp>
        <p:nvSpPr>
          <p:cNvPr id="9" name="TextBox 8">
            <a:extLst>
              <a:ext uri="{FF2B5EF4-FFF2-40B4-BE49-F238E27FC236}">
                <a16:creationId xmlns:a16="http://schemas.microsoft.com/office/drawing/2014/main" id="{9453EE3A-F8B1-4EB6-AB9E-14A132CC8F65}"/>
              </a:ext>
            </a:extLst>
          </p:cNvPr>
          <p:cNvSpPr txBox="1"/>
          <p:nvPr/>
        </p:nvSpPr>
        <p:spPr>
          <a:xfrm>
            <a:off x="0" y="712722"/>
            <a:ext cx="12192000" cy="769441"/>
          </a:xfrm>
          <a:prstGeom prst="rect">
            <a:avLst/>
          </a:prstGeom>
          <a:noFill/>
        </p:spPr>
        <p:txBody>
          <a:bodyPr wrap="square">
            <a:spAutoFit/>
          </a:bodyPr>
          <a:lstStyle/>
          <a:p>
            <a:pPr defTabSz="1219170"/>
            <a:r>
              <a:rPr lang="en-US" sz="2200" b="1" dirty="0">
                <a:solidFill>
                  <a:prstClr val="black"/>
                </a:solidFill>
                <a:latin typeface="Calibri"/>
              </a:rPr>
              <a:t>Public opinion is measured through scientific polling, and the results of public opinion polls influence public policies and institutions.</a:t>
            </a:r>
          </a:p>
        </p:txBody>
      </p:sp>
    </p:spTree>
    <p:extLst>
      <p:ext uri="{BB962C8B-B14F-4D97-AF65-F5344CB8AC3E}">
        <p14:creationId xmlns:p14="http://schemas.microsoft.com/office/powerpoint/2010/main" val="2220249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032"/>
            <a:ext cx="12192000" cy="466593"/>
          </a:xfrm>
          <a:custGeom>
            <a:avLst/>
            <a:gdLst/>
            <a:ahLst/>
            <a:cxnLst/>
            <a:rect l="l" t="t" r="r" b="b"/>
            <a:pathLst>
              <a:path w="9144000" h="594360">
                <a:moveTo>
                  <a:pt x="0" y="594360"/>
                </a:moveTo>
                <a:lnTo>
                  <a:pt x="9144000" y="594360"/>
                </a:lnTo>
                <a:lnTo>
                  <a:pt x="9144000" y="0"/>
                </a:lnTo>
                <a:lnTo>
                  <a:pt x="0" y="0"/>
                </a:lnTo>
                <a:lnTo>
                  <a:pt x="0" y="594360"/>
                </a:lnTo>
                <a:close/>
              </a:path>
            </a:pathLst>
          </a:custGeom>
          <a:solidFill>
            <a:srgbClr val="A6C36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2042667" y="40302"/>
            <a:ext cx="8107680" cy="428387"/>
          </a:xfrm>
          <a:prstGeom prst="rect">
            <a:avLst/>
          </a:prstGeom>
        </p:spPr>
        <p:txBody>
          <a:bodyPr vert="horz" wrap="square" lIns="0" tIns="17780" rIns="0" bIns="0" rtlCol="0">
            <a:spAutoFit/>
          </a:bodyPr>
          <a:lstStyle/>
          <a:p>
            <a:pPr marL="16933" algn="ctr">
              <a:spcBef>
                <a:spcPts val="140"/>
              </a:spcBef>
            </a:pPr>
            <a:r>
              <a:rPr sz="2667" dirty="0">
                <a:latin typeface="Arial"/>
                <a:cs typeface="Arial"/>
              </a:rPr>
              <a:t>USES AND ABUSES OF</a:t>
            </a:r>
            <a:r>
              <a:rPr sz="2667" spc="-113" dirty="0">
                <a:latin typeface="Arial"/>
                <a:cs typeface="Arial"/>
              </a:rPr>
              <a:t> </a:t>
            </a:r>
            <a:r>
              <a:rPr sz="2667" dirty="0">
                <a:latin typeface="Arial"/>
                <a:cs typeface="Arial"/>
              </a:rPr>
              <a:t>POLLS</a:t>
            </a:r>
          </a:p>
        </p:txBody>
      </p:sp>
      <p:sp>
        <p:nvSpPr>
          <p:cNvPr id="6" name="TextBox 5">
            <a:extLst>
              <a:ext uri="{FF2B5EF4-FFF2-40B4-BE49-F238E27FC236}">
                <a16:creationId xmlns:a16="http://schemas.microsoft.com/office/drawing/2014/main" id="{A3CF80AA-00EE-7FA6-2124-DFD42964FC31}"/>
              </a:ext>
            </a:extLst>
          </p:cNvPr>
          <p:cNvSpPr txBox="1"/>
          <p:nvPr/>
        </p:nvSpPr>
        <p:spPr>
          <a:xfrm>
            <a:off x="0" y="673708"/>
            <a:ext cx="12192000" cy="1384995"/>
          </a:xfrm>
          <a:prstGeom prst="rect">
            <a:avLst/>
          </a:prstGeom>
          <a:noFill/>
        </p:spPr>
        <p:txBody>
          <a:bodyPr wrap="square">
            <a:spAutoFit/>
          </a:bodyPr>
          <a:lstStyle/>
          <a:p>
            <a:pPr algn="l" fontAlgn="base"/>
            <a:r>
              <a:rPr lang="en-US" sz="2100" b="1" i="0" dirty="0">
                <a:solidFill>
                  <a:srgbClr val="182E42"/>
                </a:solidFill>
                <a:effectLst/>
                <a:latin typeface="+mj-lt"/>
              </a:rPr>
              <a:t>Do Polls Form Public Opinion?</a:t>
            </a:r>
          </a:p>
          <a:p>
            <a:pPr algn="l" fontAlgn="base"/>
            <a:r>
              <a:rPr lang="en-US" sz="2100" b="1" i="0" dirty="0">
                <a:solidFill>
                  <a:srgbClr val="383838"/>
                </a:solidFill>
                <a:effectLst/>
                <a:latin typeface="+mj-lt"/>
              </a:rPr>
              <a:t>An attempt can be made to use polls </a:t>
            </a:r>
            <a:r>
              <a:rPr lang="en-US" sz="2100" b="1" i="0" dirty="0">
                <a:solidFill>
                  <a:srgbClr val="FF0000"/>
                </a:solidFill>
                <a:effectLst/>
                <a:latin typeface="+mj-lt"/>
              </a:rPr>
              <a:t>to influence </a:t>
            </a:r>
            <a:r>
              <a:rPr lang="en-US" sz="2100" b="1" i="0" dirty="0">
                <a:solidFill>
                  <a:srgbClr val="383838"/>
                </a:solidFill>
                <a:effectLst/>
                <a:latin typeface="+mj-lt"/>
              </a:rPr>
              <a:t>rather than </a:t>
            </a:r>
            <a:r>
              <a:rPr lang="en-US" sz="2100" b="1" i="0" dirty="0">
                <a:solidFill>
                  <a:srgbClr val="FF0000"/>
                </a:solidFill>
                <a:effectLst/>
                <a:latin typeface="+mj-lt"/>
              </a:rPr>
              <a:t>to reflect </a:t>
            </a:r>
            <a:r>
              <a:rPr lang="en-US" sz="2100" b="1" i="0" dirty="0">
                <a:solidFill>
                  <a:srgbClr val="383838"/>
                </a:solidFill>
                <a:effectLst/>
                <a:latin typeface="+mj-lt"/>
              </a:rPr>
              <a:t>public opinion. Polls can be manipulated to give a false picture of public opinion. Moreover, there is evidence that since polls are believed to be reliable and useful, the public could be misled by unreliable surveys.</a:t>
            </a:r>
          </a:p>
        </p:txBody>
      </p:sp>
      <p:sp>
        <p:nvSpPr>
          <p:cNvPr id="8" name="TextBox 7">
            <a:extLst>
              <a:ext uri="{FF2B5EF4-FFF2-40B4-BE49-F238E27FC236}">
                <a16:creationId xmlns:a16="http://schemas.microsoft.com/office/drawing/2014/main" id="{37108BDA-9607-FB58-F105-3EE3053770FB}"/>
              </a:ext>
            </a:extLst>
          </p:cNvPr>
          <p:cNvSpPr txBox="1"/>
          <p:nvPr/>
        </p:nvSpPr>
        <p:spPr>
          <a:xfrm>
            <a:off x="0" y="2125222"/>
            <a:ext cx="12133634" cy="276999"/>
          </a:xfrm>
          <a:prstGeom prst="rect">
            <a:avLst/>
          </a:prstGeom>
          <a:noFill/>
        </p:spPr>
        <p:txBody>
          <a:bodyPr wrap="square">
            <a:spAutoFit/>
          </a:bodyPr>
          <a:lstStyle/>
          <a:p>
            <a:r>
              <a:rPr lang="en-US" sz="1200" dirty="0">
                <a:hlinkClick r:id="rId2"/>
              </a:rPr>
              <a:t>https://www.historians.org/about-aha-and-membership/aha-history-and-archives/gi-roundtable-series/pamphlets/em-4-are-opinion-polls-useful-(1946)/do-polls-form-public-opinion</a:t>
            </a:r>
            <a:endParaRPr lang="en-US" sz="1200" dirty="0"/>
          </a:p>
        </p:txBody>
      </p:sp>
      <p:pic>
        <p:nvPicPr>
          <p:cNvPr id="9" name="Picture 8">
            <a:extLst>
              <a:ext uri="{FF2B5EF4-FFF2-40B4-BE49-F238E27FC236}">
                <a16:creationId xmlns:a16="http://schemas.microsoft.com/office/drawing/2014/main" id="{9DB65F6B-3C2D-26D5-A727-AF70F9479AAD}"/>
              </a:ext>
            </a:extLst>
          </p:cNvPr>
          <p:cNvPicPr>
            <a:picLocks noChangeAspect="1"/>
          </p:cNvPicPr>
          <p:nvPr/>
        </p:nvPicPr>
        <p:blipFill>
          <a:blip r:embed="rId3"/>
          <a:stretch>
            <a:fillRect/>
          </a:stretch>
        </p:blipFill>
        <p:spPr>
          <a:xfrm>
            <a:off x="1089498" y="2402221"/>
            <a:ext cx="9414583" cy="4387228"/>
          </a:xfrm>
          <a:prstGeom prst="rect">
            <a:avLst/>
          </a:prstGeom>
        </p:spPr>
      </p:pic>
    </p:spTree>
    <p:extLst>
      <p:ext uri="{BB962C8B-B14F-4D97-AF65-F5344CB8AC3E}">
        <p14:creationId xmlns:p14="http://schemas.microsoft.com/office/powerpoint/2010/main" val="1140386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2881"/>
            <a:ext cx="12192000" cy="64007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1524001" y="209464"/>
            <a:ext cx="7693828" cy="571096"/>
          </a:xfrm>
          <a:prstGeom prst="rect">
            <a:avLst/>
          </a:prstGeom>
        </p:spPr>
        <p:txBody>
          <a:bodyPr vert="horz" wrap="square" lIns="0" tIns="16933" rIns="0" bIns="0" rtlCol="0">
            <a:spAutoFit/>
          </a:bodyPr>
          <a:lstStyle/>
          <a:p>
            <a:pPr marL="17780">
              <a:spcBef>
                <a:spcPts val="133"/>
              </a:spcBef>
            </a:pPr>
            <a:r>
              <a:rPr dirty="0"/>
              <a:t>ESSENTIAL QUESTION CFU</a:t>
            </a:r>
          </a:p>
        </p:txBody>
      </p:sp>
      <p:sp>
        <p:nvSpPr>
          <p:cNvPr id="4" name="object 4"/>
          <p:cNvSpPr txBox="1"/>
          <p:nvPr/>
        </p:nvSpPr>
        <p:spPr>
          <a:xfrm>
            <a:off x="333788" y="1002415"/>
            <a:ext cx="10955325" cy="2227704"/>
          </a:xfrm>
          <a:prstGeom prst="rect">
            <a:avLst/>
          </a:prstGeom>
        </p:spPr>
        <p:txBody>
          <a:bodyPr vert="horz" wrap="square" lIns="0" tIns="133773" rIns="0" bIns="0" rtlCol="0">
            <a:spAutoFit/>
          </a:bodyPr>
          <a:lstStyle/>
          <a:p>
            <a:pPr marL="16933" defTabSz="1219170">
              <a:spcBef>
                <a:spcPts val="1053"/>
              </a:spcBef>
            </a:pPr>
            <a:r>
              <a:rPr sz="2400" b="1" dirty="0">
                <a:solidFill>
                  <a:prstClr val="black"/>
                </a:solidFill>
                <a:latin typeface="DejaVu Sans"/>
                <a:cs typeface="DejaVu Sans"/>
              </a:rPr>
              <a:t>Identify and explain the following polls:</a:t>
            </a:r>
            <a:endParaRPr sz="2400" dirty="0">
              <a:solidFill>
                <a:prstClr val="black"/>
              </a:solidFill>
              <a:latin typeface="DejaVu Sans"/>
              <a:cs typeface="DejaVu Sans"/>
            </a:endParaRPr>
          </a:p>
          <a:p>
            <a:pPr marL="1083706" indent="-457189" defTabSz="1219170">
              <a:spcBef>
                <a:spcPts val="807"/>
              </a:spcBef>
              <a:buFontTx/>
              <a:buAutoNum type="arabicPeriod"/>
              <a:tabLst>
                <a:tab pos="1082860" algn="l"/>
                <a:tab pos="1083706" algn="l"/>
              </a:tabLst>
            </a:pPr>
            <a:r>
              <a:rPr sz="2133" b="1" dirty="0">
                <a:solidFill>
                  <a:prstClr val="black"/>
                </a:solidFill>
                <a:latin typeface="DejaVu Sans"/>
                <a:cs typeface="DejaVu Sans"/>
              </a:rPr>
              <a:t>Tracking poll</a:t>
            </a:r>
            <a:endParaRPr sz="2133" dirty="0">
              <a:solidFill>
                <a:prstClr val="black"/>
              </a:solidFill>
              <a:latin typeface="DejaVu Sans"/>
              <a:cs typeface="DejaVu Sans"/>
            </a:endParaRPr>
          </a:p>
          <a:p>
            <a:pPr marL="1083706" indent="-457189" defTabSz="1219170">
              <a:spcBef>
                <a:spcPts val="807"/>
              </a:spcBef>
              <a:buFontTx/>
              <a:buAutoNum type="arabicPeriod"/>
              <a:tabLst>
                <a:tab pos="1082860" algn="l"/>
                <a:tab pos="1083706" algn="l"/>
              </a:tabLst>
            </a:pPr>
            <a:r>
              <a:rPr sz="2133" b="1" dirty="0">
                <a:solidFill>
                  <a:prstClr val="black"/>
                </a:solidFill>
                <a:latin typeface="DejaVu Sans"/>
                <a:cs typeface="DejaVu Sans"/>
              </a:rPr>
              <a:t>Benchmark poll</a:t>
            </a:r>
            <a:endParaRPr sz="2133" dirty="0">
              <a:solidFill>
                <a:prstClr val="black"/>
              </a:solidFill>
              <a:latin typeface="DejaVu Sans"/>
              <a:cs typeface="DejaVu Sans"/>
            </a:endParaRPr>
          </a:p>
          <a:p>
            <a:pPr marL="1083706" indent="-457189" defTabSz="1219170">
              <a:spcBef>
                <a:spcPts val="800"/>
              </a:spcBef>
              <a:buFontTx/>
              <a:buAutoNum type="arabicPeriod"/>
              <a:tabLst>
                <a:tab pos="1082860" algn="l"/>
                <a:tab pos="1083706" algn="l"/>
              </a:tabLst>
            </a:pPr>
            <a:r>
              <a:rPr sz="2133" b="1" dirty="0">
                <a:solidFill>
                  <a:prstClr val="black"/>
                </a:solidFill>
                <a:latin typeface="DejaVu Sans"/>
                <a:cs typeface="DejaVu Sans"/>
              </a:rPr>
              <a:t>Entrance poll</a:t>
            </a:r>
            <a:endParaRPr sz="2133" dirty="0">
              <a:solidFill>
                <a:prstClr val="black"/>
              </a:solidFill>
              <a:latin typeface="DejaVu Sans"/>
              <a:cs typeface="DejaVu Sans"/>
            </a:endParaRPr>
          </a:p>
          <a:p>
            <a:pPr marL="1083706" indent="-457189" defTabSz="1219170">
              <a:spcBef>
                <a:spcPts val="800"/>
              </a:spcBef>
              <a:buFontTx/>
              <a:buAutoNum type="arabicPeriod"/>
              <a:tabLst>
                <a:tab pos="1082860" algn="l"/>
                <a:tab pos="1083706" algn="l"/>
              </a:tabLst>
            </a:pPr>
            <a:r>
              <a:rPr sz="2133" b="1" dirty="0">
                <a:solidFill>
                  <a:prstClr val="black"/>
                </a:solidFill>
                <a:latin typeface="DejaVu Sans"/>
                <a:cs typeface="DejaVu Sans"/>
              </a:rPr>
              <a:t>Exit poll</a:t>
            </a:r>
            <a:endParaRPr sz="2133" dirty="0">
              <a:solidFill>
                <a:prstClr val="black"/>
              </a:solidFill>
              <a:latin typeface="DejaVu Sans"/>
              <a:cs typeface="DejaVu Sans"/>
            </a:endParaRPr>
          </a:p>
        </p:txBody>
      </p:sp>
      <p:sp>
        <p:nvSpPr>
          <p:cNvPr id="5" name="object 5"/>
          <p:cNvSpPr txBox="1"/>
          <p:nvPr/>
        </p:nvSpPr>
        <p:spPr>
          <a:xfrm>
            <a:off x="11289114" y="6422474"/>
            <a:ext cx="188807" cy="201764"/>
          </a:xfrm>
          <a:prstGeom prst="rect">
            <a:avLst/>
          </a:prstGeom>
        </p:spPr>
        <p:txBody>
          <a:bodyPr vert="horz" wrap="square" lIns="0" tIns="16933" rIns="0" bIns="0" rtlCol="0">
            <a:spAutoFit/>
          </a:bodyPr>
          <a:lstStyle/>
          <a:p>
            <a:pPr marL="16933" defTabSz="1219170">
              <a:spcBef>
                <a:spcPts val="133"/>
              </a:spcBef>
            </a:pPr>
            <a:r>
              <a:rPr sz="1200" spc="-167" dirty="0">
                <a:solidFill>
                  <a:srgbClr val="888888"/>
                </a:solidFill>
                <a:latin typeface="DejaVu Sans"/>
                <a:cs typeface="DejaVu Sans"/>
              </a:rPr>
              <a:t>18</a:t>
            </a:r>
            <a:endParaRPr sz="1200">
              <a:solidFill>
                <a:prstClr val="black"/>
              </a:solidFill>
              <a:latin typeface="DejaVu Sans"/>
              <a:cs typeface="DejaVu Sans"/>
            </a:endParaRPr>
          </a:p>
        </p:txBody>
      </p:sp>
      <p:sp>
        <p:nvSpPr>
          <p:cNvPr id="6" name="object 6"/>
          <p:cNvSpPr/>
          <p:nvPr/>
        </p:nvSpPr>
        <p:spPr>
          <a:xfrm>
            <a:off x="1625600" y="4053839"/>
            <a:ext cx="8857488" cy="2804157"/>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3EBE9"/>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8772"/>
            <a:ext cx="12192000" cy="666786"/>
          </a:xfrm>
          <a:prstGeom prst="rect">
            <a:avLst/>
          </a:prstGeom>
          <a:gradFill>
            <a:gsLst>
              <a:gs pos="0">
                <a:schemeClr val="accent3">
                  <a:lumMod val="20000"/>
                  <a:lumOff val="80000"/>
                </a:schemeClr>
              </a:gs>
              <a:gs pos="35000">
                <a:schemeClr val="accent3">
                  <a:lumMod val="40000"/>
                  <a:lumOff val="60000"/>
                </a:schemeClr>
              </a:gs>
              <a:gs pos="100000">
                <a:schemeClr val="accent3">
                  <a:lumMod val="60000"/>
                  <a:lumOff val="40000"/>
                </a:schemeClr>
              </a:gs>
            </a:gsLst>
          </a:gra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1219170">
              <a:defRPr/>
            </a:pPr>
            <a:r>
              <a:rPr lang="en-US" sz="3733" b="1" dirty="0">
                <a:solidFill>
                  <a:prstClr val="black"/>
                </a:solidFill>
                <a:latin typeface="Calibri"/>
              </a:rPr>
              <a:t>TOPIC 4.6 Evaluating Public Opinion Data</a:t>
            </a:r>
          </a:p>
        </p:txBody>
      </p:sp>
      <p:sp>
        <p:nvSpPr>
          <p:cNvPr id="10" name="TextBox 9">
            <a:extLst>
              <a:ext uri="{FF2B5EF4-FFF2-40B4-BE49-F238E27FC236}">
                <a16:creationId xmlns:a16="http://schemas.microsoft.com/office/drawing/2014/main" id="{1A6750EF-18E6-4519-8F1E-0E78327F5B96}"/>
              </a:ext>
            </a:extLst>
          </p:cNvPr>
          <p:cNvSpPr txBox="1"/>
          <p:nvPr/>
        </p:nvSpPr>
        <p:spPr>
          <a:xfrm>
            <a:off x="-21390" y="2006600"/>
            <a:ext cx="2459785" cy="3046988"/>
          </a:xfrm>
          <a:prstGeom prst="rect">
            <a:avLst/>
          </a:prstGeom>
          <a:noFill/>
        </p:spPr>
        <p:txBody>
          <a:bodyPr wrap="square">
            <a:spAutoFit/>
          </a:bodyPr>
          <a:lstStyle/>
          <a:p>
            <a:pPr defTabSz="1219170">
              <a:defRPr/>
            </a:pPr>
            <a:r>
              <a:rPr lang="en-US" sz="3200" b="1" dirty="0"/>
              <a:t>Explain the quality and credibility of claims based on public opinion data</a:t>
            </a:r>
            <a:endParaRPr lang="en-US" sz="2933" b="1" dirty="0">
              <a:solidFill>
                <a:prstClr val="black"/>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547951" y="1734581"/>
            <a:ext cx="0" cy="4736128"/>
          </a:xfrm>
          <a:prstGeom prst="line">
            <a:avLst/>
          </a:prstGeom>
          <a:ln>
            <a:solidFill>
              <a:schemeClr val="accent3">
                <a:lumMod val="75000"/>
              </a:schemeClr>
            </a:solidFill>
          </a:ln>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743202" y="2232302"/>
            <a:ext cx="9448799" cy="2349041"/>
          </a:xfrm>
          <a:prstGeom prst="rect">
            <a:avLst/>
          </a:prstGeom>
          <a:noFill/>
        </p:spPr>
        <p:txBody>
          <a:bodyPr wrap="square">
            <a:spAutoFit/>
          </a:bodyPr>
          <a:lstStyle/>
          <a:p>
            <a:pPr defTabSz="1219170">
              <a:defRPr/>
            </a:pPr>
            <a:r>
              <a:rPr lang="en-US" sz="2933" b="1" dirty="0">
                <a:solidFill>
                  <a:prstClr val="black"/>
                </a:solidFill>
                <a:latin typeface="Calibri"/>
              </a:rPr>
              <a:t>The relationship between scientific polling and </a:t>
            </a:r>
          </a:p>
          <a:p>
            <a:pPr defTabSz="1219170">
              <a:defRPr/>
            </a:pPr>
            <a:r>
              <a:rPr lang="en-US" sz="2933" b="1" dirty="0">
                <a:solidFill>
                  <a:prstClr val="black"/>
                </a:solidFill>
                <a:latin typeface="Calibri"/>
              </a:rPr>
              <a:t>elections and policy debates is affected by the:</a:t>
            </a:r>
          </a:p>
          <a:p>
            <a:pPr marL="457200" indent="-457200" defTabSz="1219170">
              <a:buFont typeface="Arial" panose="020B0604020202020204" pitchFamily="34" charset="0"/>
              <a:buChar char="•"/>
              <a:defRPr/>
            </a:pPr>
            <a:r>
              <a:rPr lang="en-US" sz="2933" b="1" dirty="0">
                <a:solidFill>
                  <a:prstClr val="black"/>
                </a:solidFill>
                <a:latin typeface="Calibri"/>
              </a:rPr>
              <a:t> Importance of public opinion as a source of political influence in a given election or policy debate</a:t>
            </a:r>
          </a:p>
          <a:p>
            <a:pPr marL="457200" indent="-457200" defTabSz="1219170">
              <a:buFont typeface="Arial" panose="020B0604020202020204" pitchFamily="34" charset="0"/>
              <a:buChar char="•"/>
              <a:defRPr/>
            </a:pPr>
            <a:r>
              <a:rPr lang="en-US" sz="2933" b="1" dirty="0">
                <a:solidFill>
                  <a:prstClr val="black"/>
                </a:solidFill>
                <a:latin typeface="Calibri"/>
              </a:rPr>
              <a:t>Reliability and veracity of public opinion </a:t>
            </a:r>
            <a:r>
              <a:rPr lang="en-US" sz="2933" b="1" dirty="0" err="1">
                <a:solidFill>
                  <a:prstClr val="black"/>
                </a:solidFill>
                <a:latin typeface="Calibri"/>
              </a:rPr>
              <a:t>dataPublic</a:t>
            </a:r>
            <a:endParaRPr lang="en-US" sz="2933" b="1" dirty="0">
              <a:solidFill>
                <a:prstClr val="black"/>
              </a:solidFill>
              <a:latin typeface="Calibri"/>
            </a:endParaRPr>
          </a:p>
        </p:txBody>
      </p:sp>
      <p:sp>
        <p:nvSpPr>
          <p:cNvPr id="9" name="TextBox 8">
            <a:extLst>
              <a:ext uri="{FF2B5EF4-FFF2-40B4-BE49-F238E27FC236}">
                <a16:creationId xmlns:a16="http://schemas.microsoft.com/office/drawing/2014/main" id="{9453EE3A-F8B1-4EB6-AB9E-14A132CC8F65}"/>
              </a:ext>
            </a:extLst>
          </p:cNvPr>
          <p:cNvSpPr txBox="1"/>
          <p:nvPr/>
        </p:nvSpPr>
        <p:spPr>
          <a:xfrm>
            <a:off x="0" y="712722"/>
            <a:ext cx="12192000" cy="995016"/>
          </a:xfrm>
          <a:prstGeom prst="rect">
            <a:avLst/>
          </a:prstGeom>
          <a:noFill/>
        </p:spPr>
        <p:txBody>
          <a:bodyPr wrap="square">
            <a:spAutoFit/>
          </a:bodyPr>
          <a:lstStyle/>
          <a:p>
            <a:pPr defTabSz="1219170"/>
            <a:r>
              <a:rPr lang="en-US" sz="2933" b="1" dirty="0">
                <a:solidFill>
                  <a:prstClr val="black"/>
                </a:solidFill>
                <a:latin typeface="Calibri"/>
              </a:rPr>
              <a:t>Public opinion is measured through scientific polling, and the results of public opinion polls influence public policies and institutions.</a:t>
            </a:r>
          </a:p>
        </p:txBody>
      </p:sp>
    </p:spTree>
    <p:extLst>
      <p:ext uri="{BB962C8B-B14F-4D97-AF65-F5344CB8AC3E}">
        <p14:creationId xmlns:p14="http://schemas.microsoft.com/office/powerpoint/2010/main" val="2876693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9CBF-051E-4EEB-8023-485DCC9D124F}"/>
              </a:ext>
            </a:extLst>
          </p:cNvPr>
          <p:cNvSpPr>
            <a:spLocks noGrp="1"/>
          </p:cNvSpPr>
          <p:nvPr>
            <p:ph type="title"/>
          </p:nvPr>
        </p:nvSpPr>
        <p:spPr>
          <a:xfrm>
            <a:off x="-3680" y="1"/>
            <a:ext cx="12195680" cy="514376"/>
          </a:xfrm>
          <a:solidFill>
            <a:schemeClr val="tx1"/>
          </a:solidFill>
          <a:ln>
            <a:noFill/>
          </a:ln>
        </p:spPr>
        <p:txBody>
          <a:bodyPr/>
          <a:lstStyle/>
          <a:p>
            <a:pPr algn="ctr"/>
            <a:r>
              <a:rPr lang="en-US" sz="2800" dirty="0">
                <a:solidFill>
                  <a:schemeClr val="bg1"/>
                </a:solidFill>
              </a:rPr>
              <a:t>Criticism of Polls During Elections</a:t>
            </a:r>
          </a:p>
        </p:txBody>
      </p:sp>
      <p:sp>
        <p:nvSpPr>
          <p:cNvPr id="3" name="Text Placeholder 2">
            <a:extLst>
              <a:ext uri="{FF2B5EF4-FFF2-40B4-BE49-F238E27FC236}">
                <a16:creationId xmlns:a16="http://schemas.microsoft.com/office/drawing/2014/main" id="{3C4DC423-1C21-464D-B10A-7CEB8FBB6C13}"/>
              </a:ext>
            </a:extLst>
          </p:cNvPr>
          <p:cNvSpPr>
            <a:spLocks noGrp="1"/>
          </p:cNvSpPr>
          <p:nvPr>
            <p:ph type="body" idx="1"/>
          </p:nvPr>
        </p:nvSpPr>
        <p:spPr>
          <a:xfrm>
            <a:off x="142094" y="620202"/>
            <a:ext cx="12049906" cy="3447098"/>
          </a:xfrm>
        </p:spPr>
        <p:txBody>
          <a:bodyPr/>
          <a:lstStyle/>
          <a:p>
            <a:r>
              <a:rPr lang="en-US" sz="2800" dirty="0"/>
              <a:t>One of the criticisms of polls during either a primary or general election campaign is that they </a:t>
            </a:r>
            <a:r>
              <a:rPr lang="en-US" sz="2800" dirty="0">
                <a:solidFill>
                  <a:srgbClr val="FF0000"/>
                </a:solidFill>
              </a:rPr>
              <a:t>emphasize</a:t>
            </a:r>
            <a:r>
              <a:rPr lang="en-US" sz="2800" dirty="0"/>
              <a:t> how much </a:t>
            </a:r>
            <a:r>
              <a:rPr lang="en-US" sz="2800" dirty="0">
                <a:solidFill>
                  <a:srgbClr val="FF0000"/>
                </a:solidFill>
              </a:rPr>
              <a:t>support</a:t>
            </a:r>
            <a:r>
              <a:rPr lang="en-US" sz="2800" dirty="0"/>
              <a:t> each candidate has. Instead of </a:t>
            </a:r>
            <a:r>
              <a:rPr lang="en-US" sz="2800" dirty="0">
                <a:solidFill>
                  <a:srgbClr val="FF0000"/>
                </a:solidFill>
              </a:rPr>
              <a:t>highlighting</a:t>
            </a:r>
            <a:r>
              <a:rPr lang="en-US" sz="2800" dirty="0"/>
              <a:t> the </a:t>
            </a:r>
            <a:r>
              <a:rPr lang="en-US" sz="2800" dirty="0">
                <a:solidFill>
                  <a:srgbClr val="FF0000"/>
                </a:solidFill>
              </a:rPr>
              <a:t>issues</a:t>
            </a:r>
            <a:r>
              <a:rPr lang="en-US" sz="2800" dirty="0"/>
              <a:t> voters are concerned with, polls turn the election into a </a:t>
            </a:r>
            <a:r>
              <a:rPr lang="en-US" sz="2800" i="1" dirty="0">
                <a:solidFill>
                  <a:srgbClr val="FF0000"/>
                </a:solidFill>
              </a:rPr>
              <a:t>horse race</a:t>
            </a:r>
            <a:r>
              <a:rPr lang="en-US" sz="2800" dirty="0"/>
              <a:t>. There may be a serious downside to this type of poll: Political scientists have noted the “</a:t>
            </a:r>
            <a:r>
              <a:rPr lang="en-US" sz="2800" dirty="0">
                <a:solidFill>
                  <a:srgbClr val="FF0000"/>
                </a:solidFill>
              </a:rPr>
              <a:t>bandwagon effect</a:t>
            </a:r>
            <a:r>
              <a:rPr lang="en-US" sz="2800" dirty="0"/>
              <a:t>”—the candidate who is ahead in the polls stays ahead because voters want to go with a winner.  </a:t>
            </a:r>
          </a:p>
          <a:p>
            <a:r>
              <a:rPr lang="en-US" sz="2800" dirty="0"/>
              <a:t>People want to hop on the bandwagon. Ever heard of that cliché?</a:t>
            </a:r>
          </a:p>
        </p:txBody>
      </p:sp>
      <p:sp>
        <p:nvSpPr>
          <p:cNvPr id="4" name="object 6">
            <a:extLst>
              <a:ext uri="{FF2B5EF4-FFF2-40B4-BE49-F238E27FC236}">
                <a16:creationId xmlns:a16="http://schemas.microsoft.com/office/drawing/2014/main" id="{2E9F59D1-9CA9-4F2B-B91C-37EE90C0697B}"/>
              </a:ext>
            </a:extLst>
          </p:cNvPr>
          <p:cNvSpPr/>
          <p:nvPr/>
        </p:nvSpPr>
        <p:spPr>
          <a:xfrm>
            <a:off x="-3681" y="4373217"/>
            <a:ext cx="12195679" cy="2484782"/>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 name="TextBox 4">
            <a:extLst>
              <a:ext uri="{FF2B5EF4-FFF2-40B4-BE49-F238E27FC236}">
                <a16:creationId xmlns:a16="http://schemas.microsoft.com/office/drawing/2014/main" id="{1BBB2148-9F7B-4498-A1CD-38101ABE64D9}"/>
              </a:ext>
            </a:extLst>
          </p:cNvPr>
          <p:cNvSpPr txBox="1"/>
          <p:nvPr/>
        </p:nvSpPr>
        <p:spPr>
          <a:xfrm>
            <a:off x="8528825" y="3178759"/>
            <a:ext cx="2605650" cy="369332"/>
          </a:xfrm>
          <a:prstGeom prst="rect">
            <a:avLst/>
          </a:prstGeom>
          <a:noFill/>
        </p:spPr>
        <p:txBody>
          <a:bodyPr wrap="none" rtlCol="0">
            <a:spAutoFit/>
          </a:bodyPr>
          <a:lstStyle/>
          <a:p>
            <a:r>
              <a:rPr lang="en-US" b="1" i="1" dirty="0"/>
              <a:t>Cliff Notes AP Gov, pg. 92</a:t>
            </a:r>
          </a:p>
        </p:txBody>
      </p:sp>
    </p:spTree>
    <p:extLst>
      <p:ext uri="{BB962C8B-B14F-4D97-AF65-F5344CB8AC3E}">
        <p14:creationId xmlns:p14="http://schemas.microsoft.com/office/powerpoint/2010/main" val="260475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0" y="3556932"/>
            <a:ext cx="12125739" cy="3260766"/>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7" name="Title 1">
            <a:extLst>
              <a:ext uri="{FF2B5EF4-FFF2-40B4-BE49-F238E27FC236}">
                <a16:creationId xmlns:a16="http://schemas.microsoft.com/office/drawing/2014/main" id="{ADB0F624-B8FA-45D3-B866-AFEFBA8014BD}"/>
              </a:ext>
            </a:extLst>
          </p:cNvPr>
          <p:cNvSpPr txBox="1">
            <a:spLocks/>
          </p:cNvSpPr>
          <p:nvPr/>
        </p:nvSpPr>
        <p:spPr>
          <a:xfrm>
            <a:off x="0" y="16449"/>
            <a:ext cx="12195680" cy="430887"/>
          </a:xfrm>
          <a:prstGeom prst="rect">
            <a:avLst/>
          </a:prstGeom>
          <a:solidFill>
            <a:schemeClr val="tx1"/>
          </a:solidFill>
          <a:ln>
            <a:noFill/>
          </a:ln>
        </p:spPr>
        <p:txBody>
          <a:bodyPr wrap="square" lIns="0" tIns="0" rIns="0" bIns="0">
            <a:spAutoFit/>
          </a:bodyPr>
          <a:lstStyle>
            <a:lvl1pPr>
              <a:defRPr sz="3600" b="1" i="0">
                <a:solidFill>
                  <a:schemeClr val="tx1"/>
                </a:solidFill>
                <a:latin typeface="Tahoma"/>
                <a:ea typeface="+mj-ea"/>
                <a:cs typeface="Tahoma"/>
              </a:defRPr>
            </a:lvl1pPr>
          </a:lstStyle>
          <a:p>
            <a:pPr algn="ctr"/>
            <a:r>
              <a:rPr lang="en-US" sz="2800" kern="0" dirty="0">
                <a:solidFill>
                  <a:schemeClr val="bg1"/>
                </a:solidFill>
              </a:rPr>
              <a:t>Criticism of Polls During Elections- Horse Race Journalism</a:t>
            </a:r>
          </a:p>
        </p:txBody>
      </p:sp>
      <p:sp>
        <p:nvSpPr>
          <p:cNvPr id="2" name="TextBox 1">
            <a:extLst>
              <a:ext uri="{FF2B5EF4-FFF2-40B4-BE49-F238E27FC236}">
                <a16:creationId xmlns:a16="http://schemas.microsoft.com/office/drawing/2014/main" id="{A8D330FC-5B14-FA09-D2B3-B34D46989B99}"/>
              </a:ext>
            </a:extLst>
          </p:cNvPr>
          <p:cNvSpPr txBox="1"/>
          <p:nvPr/>
        </p:nvSpPr>
        <p:spPr>
          <a:xfrm>
            <a:off x="0" y="726387"/>
            <a:ext cx="12125739" cy="707886"/>
          </a:xfrm>
          <a:prstGeom prst="rect">
            <a:avLst/>
          </a:prstGeom>
          <a:noFill/>
        </p:spPr>
        <p:txBody>
          <a:bodyPr wrap="square" rtlCol="0">
            <a:spAutoFit/>
          </a:bodyPr>
          <a:lstStyle/>
          <a:p>
            <a:r>
              <a:rPr lang="en-US" sz="2000" b="1" i="0" dirty="0">
                <a:solidFill>
                  <a:srgbClr val="333333"/>
                </a:solidFill>
                <a:effectLst/>
                <a:latin typeface="Roboto" panose="02000000000000000000" pitchFamily="2" charset="0"/>
              </a:rPr>
              <a:t>People do not follow the candidate’s stance on policy issues and only pay attention to who is ahead in the race.</a:t>
            </a:r>
            <a:endParaRPr lang="en-US" sz="2000" b="1" dirty="0"/>
          </a:p>
        </p:txBody>
      </p:sp>
    </p:spTree>
    <p:extLst>
      <p:ext uri="{BB962C8B-B14F-4D97-AF65-F5344CB8AC3E}">
        <p14:creationId xmlns:p14="http://schemas.microsoft.com/office/powerpoint/2010/main" val="5794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0" y="506896"/>
            <a:ext cx="12192000" cy="897746"/>
          </a:xfrm>
          <a:prstGeom prst="rect">
            <a:avLst/>
          </a:prstGeom>
        </p:spPr>
        <p:txBody>
          <a:bodyPr vert="horz" wrap="square" lIns="0" tIns="66040" rIns="0" bIns="0" rtlCol="0">
            <a:spAutoFit/>
          </a:bodyPr>
          <a:lstStyle/>
          <a:p>
            <a:pPr marL="1008355" lvl="1" indent="-381837" defTabSz="1219170">
              <a:spcBef>
                <a:spcPts val="387"/>
              </a:spcBef>
              <a:buFont typeface="Arial"/>
              <a:buChar char="–"/>
              <a:tabLst>
                <a:tab pos="1008355" algn="l"/>
                <a:tab pos="1009201" algn="l"/>
              </a:tabLst>
            </a:pPr>
            <a:r>
              <a:rPr sz="2400" b="1" spc="-7" dirty="0">
                <a:solidFill>
                  <a:prstClr val="black"/>
                </a:solidFill>
                <a:latin typeface="Arial"/>
                <a:cs typeface="Arial"/>
              </a:rPr>
              <a:t>Early projections </a:t>
            </a:r>
            <a:r>
              <a:rPr sz="2400" b="1" dirty="0">
                <a:solidFill>
                  <a:prstClr val="black"/>
                </a:solidFill>
                <a:latin typeface="Arial"/>
                <a:cs typeface="Arial"/>
              </a:rPr>
              <a:t>from </a:t>
            </a:r>
            <a:r>
              <a:rPr sz="2400" b="1" spc="-7" dirty="0">
                <a:solidFill>
                  <a:prstClr val="black"/>
                </a:solidFill>
                <a:latin typeface="Arial"/>
                <a:cs typeface="Arial"/>
              </a:rPr>
              <a:t>exit </a:t>
            </a:r>
            <a:r>
              <a:rPr sz="2400" b="1" dirty="0">
                <a:solidFill>
                  <a:prstClr val="black"/>
                </a:solidFill>
                <a:latin typeface="Arial"/>
                <a:cs typeface="Arial"/>
              </a:rPr>
              <a:t>polls may </a:t>
            </a:r>
            <a:r>
              <a:rPr sz="2400" b="1" spc="-7" dirty="0">
                <a:solidFill>
                  <a:prstClr val="black"/>
                </a:solidFill>
                <a:latin typeface="Arial"/>
                <a:cs typeface="Arial"/>
              </a:rPr>
              <a:t>discourage </a:t>
            </a:r>
            <a:r>
              <a:rPr sz="2400" b="1" spc="-13" dirty="0">
                <a:solidFill>
                  <a:prstClr val="black"/>
                </a:solidFill>
                <a:latin typeface="Arial"/>
                <a:cs typeface="Arial"/>
              </a:rPr>
              <a:t>voter </a:t>
            </a:r>
            <a:r>
              <a:rPr sz="2400" b="1" spc="-7" dirty="0">
                <a:solidFill>
                  <a:prstClr val="black"/>
                </a:solidFill>
                <a:latin typeface="Arial"/>
                <a:cs typeface="Arial"/>
              </a:rPr>
              <a:t>turnout, esp. </a:t>
            </a:r>
            <a:r>
              <a:rPr sz="2400" b="1" dirty="0">
                <a:solidFill>
                  <a:prstClr val="black"/>
                </a:solidFill>
                <a:latin typeface="Arial"/>
                <a:cs typeface="Arial"/>
              </a:rPr>
              <a:t>in</a:t>
            </a:r>
            <a:r>
              <a:rPr sz="2400" b="1" spc="107" dirty="0">
                <a:solidFill>
                  <a:prstClr val="black"/>
                </a:solidFill>
                <a:latin typeface="Arial"/>
                <a:cs typeface="Arial"/>
              </a:rPr>
              <a:t> </a:t>
            </a:r>
            <a:r>
              <a:rPr sz="2400" b="1" dirty="0">
                <a:solidFill>
                  <a:prstClr val="black"/>
                </a:solidFill>
                <a:latin typeface="Arial"/>
                <a:cs typeface="Arial"/>
              </a:rPr>
              <a:t>West</a:t>
            </a:r>
            <a:endParaRPr lang="en-US" sz="2400" b="1" dirty="0">
              <a:solidFill>
                <a:prstClr val="black"/>
              </a:solidFill>
              <a:latin typeface="Arial"/>
              <a:cs typeface="Arial"/>
            </a:endParaRPr>
          </a:p>
          <a:p>
            <a:pPr marL="626518" lvl="1" algn="ctr" defTabSz="1219170">
              <a:spcBef>
                <a:spcPts val="387"/>
              </a:spcBef>
              <a:tabLst>
                <a:tab pos="1008355" algn="l"/>
                <a:tab pos="1009201" algn="l"/>
              </a:tabLst>
            </a:pPr>
            <a:r>
              <a:rPr lang="en-US" sz="2667" b="1" dirty="0">
                <a:solidFill>
                  <a:prstClr val="black"/>
                </a:solidFill>
                <a:latin typeface="Arial"/>
                <a:cs typeface="Arial"/>
              </a:rPr>
              <a:t>“</a:t>
            </a:r>
            <a:r>
              <a:rPr lang="en-US" sz="2667" b="1" i="1" dirty="0">
                <a:solidFill>
                  <a:prstClr val="black"/>
                </a:solidFill>
                <a:latin typeface="Arial"/>
                <a:cs typeface="Arial"/>
              </a:rPr>
              <a:t>Why should I go and vote if the other guy is already winning?”</a:t>
            </a:r>
            <a:endParaRPr lang="en-US" sz="2667" b="1" dirty="0">
              <a:solidFill>
                <a:prstClr val="black"/>
              </a:solidFill>
              <a:latin typeface="Arial"/>
              <a:cs typeface="Arial"/>
            </a:endParaRPr>
          </a:p>
        </p:txBody>
      </p:sp>
      <p:sp>
        <p:nvSpPr>
          <p:cNvPr id="6" name="object 6"/>
          <p:cNvSpPr/>
          <p:nvPr/>
        </p:nvSpPr>
        <p:spPr>
          <a:xfrm>
            <a:off x="0" y="4596725"/>
            <a:ext cx="12125739" cy="222097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7" name="Title 1">
            <a:extLst>
              <a:ext uri="{FF2B5EF4-FFF2-40B4-BE49-F238E27FC236}">
                <a16:creationId xmlns:a16="http://schemas.microsoft.com/office/drawing/2014/main" id="{ADB0F624-B8FA-45D3-B866-AFEFBA8014BD}"/>
              </a:ext>
            </a:extLst>
          </p:cNvPr>
          <p:cNvSpPr txBox="1">
            <a:spLocks/>
          </p:cNvSpPr>
          <p:nvPr/>
        </p:nvSpPr>
        <p:spPr>
          <a:xfrm>
            <a:off x="0" y="16449"/>
            <a:ext cx="12195680" cy="514376"/>
          </a:xfrm>
          <a:prstGeom prst="rect">
            <a:avLst/>
          </a:prstGeom>
          <a:solidFill>
            <a:schemeClr val="tx1"/>
          </a:solidFill>
          <a:ln>
            <a:noFill/>
          </a:ln>
        </p:spPr>
        <p:txBody>
          <a:bodyPr wrap="square" lIns="0" tIns="0" rIns="0" bIns="0">
            <a:spAutoFit/>
          </a:bodyPr>
          <a:lstStyle>
            <a:lvl1pPr>
              <a:defRPr sz="3600" b="1" i="0">
                <a:solidFill>
                  <a:schemeClr val="tx1"/>
                </a:solidFill>
                <a:latin typeface="Tahoma"/>
                <a:ea typeface="+mj-ea"/>
                <a:cs typeface="Tahoma"/>
              </a:defRPr>
            </a:lvl1pPr>
          </a:lstStyle>
          <a:p>
            <a:pPr algn="ctr"/>
            <a:r>
              <a:rPr lang="en-US" sz="2800" kern="0">
                <a:solidFill>
                  <a:schemeClr val="bg1"/>
                </a:solidFill>
              </a:rPr>
              <a:t>Criticism of Polls During Elections</a:t>
            </a:r>
            <a:endParaRPr lang="en-US" sz="2800" kern="0" dirty="0">
              <a:solidFill>
                <a:schemeClr val="bg1"/>
              </a:solidFill>
            </a:endParaRPr>
          </a:p>
        </p:txBody>
      </p:sp>
    </p:spTree>
    <p:extLst>
      <p:ext uri="{BB962C8B-B14F-4D97-AF65-F5344CB8AC3E}">
        <p14:creationId xmlns:p14="http://schemas.microsoft.com/office/powerpoint/2010/main" val="371146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2841" y="1455421"/>
            <a:ext cx="5403427" cy="4338794"/>
          </a:xfrm>
          <a:prstGeom prst="rect">
            <a:avLst/>
          </a:prstGeom>
        </p:spPr>
        <p:txBody>
          <a:bodyPr vert="horz" wrap="square" lIns="0" tIns="16933" rIns="0" bIns="0" rtlCol="0">
            <a:spAutoFit/>
          </a:bodyPr>
          <a:lstStyle/>
          <a:p>
            <a:pPr marL="507987" marR="394537" indent="-491054" defTabSz="1219170">
              <a:spcBef>
                <a:spcPts val="133"/>
              </a:spcBef>
              <a:buSzPct val="122222"/>
              <a:buFont typeface="Arial"/>
              <a:buChar char="•"/>
              <a:tabLst>
                <a:tab pos="507987" algn="l"/>
                <a:tab pos="508834" algn="l"/>
              </a:tabLst>
            </a:pPr>
            <a:r>
              <a:rPr sz="2800" b="1" dirty="0">
                <a:solidFill>
                  <a:prstClr val="black"/>
                </a:solidFill>
                <a:latin typeface="Arial"/>
                <a:cs typeface="Arial"/>
              </a:rPr>
              <a:t>Contributes to </a:t>
            </a:r>
            <a:r>
              <a:rPr sz="2800" b="1" spc="-7" dirty="0">
                <a:solidFill>
                  <a:prstClr val="black"/>
                </a:solidFill>
                <a:latin typeface="Arial"/>
                <a:cs typeface="Arial"/>
              </a:rPr>
              <a:t>the democratic  process by providing a </a:t>
            </a:r>
            <a:r>
              <a:rPr sz="2800" b="1" spc="13" dirty="0">
                <a:solidFill>
                  <a:prstClr val="black"/>
                </a:solidFill>
                <a:latin typeface="Arial"/>
                <a:cs typeface="Arial"/>
              </a:rPr>
              <a:t>way </a:t>
            </a:r>
            <a:r>
              <a:rPr sz="2800" b="1" spc="-7" dirty="0">
                <a:solidFill>
                  <a:prstClr val="black"/>
                </a:solidFill>
                <a:latin typeface="Arial"/>
                <a:cs typeface="Arial"/>
              </a:rPr>
              <a:t>for  the </a:t>
            </a:r>
            <a:r>
              <a:rPr sz="2800" b="1" dirty="0">
                <a:solidFill>
                  <a:prstClr val="black"/>
                </a:solidFill>
                <a:latin typeface="Arial"/>
                <a:cs typeface="Arial"/>
              </a:rPr>
              <a:t>public to </a:t>
            </a:r>
            <a:r>
              <a:rPr sz="2800" b="1" spc="-7" dirty="0">
                <a:solidFill>
                  <a:prstClr val="black"/>
                </a:solidFill>
                <a:latin typeface="Arial"/>
                <a:cs typeface="Arial"/>
              </a:rPr>
              <a:t>express its</a:t>
            </a:r>
            <a:r>
              <a:rPr sz="2800" b="1" spc="-60" dirty="0">
                <a:solidFill>
                  <a:prstClr val="black"/>
                </a:solidFill>
                <a:latin typeface="Arial"/>
                <a:cs typeface="Arial"/>
              </a:rPr>
              <a:t> </a:t>
            </a:r>
            <a:r>
              <a:rPr sz="2800" b="1" dirty="0">
                <a:solidFill>
                  <a:prstClr val="black"/>
                </a:solidFill>
                <a:latin typeface="Arial"/>
                <a:cs typeface="Arial"/>
              </a:rPr>
              <a:t>views.</a:t>
            </a:r>
            <a:endParaRPr lang="en-US" sz="2800" b="1" dirty="0">
              <a:solidFill>
                <a:prstClr val="black"/>
              </a:solidFill>
              <a:latin typeface="Arial"/>
              <a:cs typeface="Arial"/>
            </a:endParaRPr>
          </a:p>
          <a:p>
            <a:pPr marL="16933" marR="394537" defTabSz="1219170">
              <a:spcBef>
                <a:spcPts val="133"/>
              </a:spcBef>
              <a:buSzPct val="122222"/>
              <a:tabLst>
                <a:tab pos="507987" algn="l"/>
                <a:tab pos="508834" algn="l"/>
              </a:tabLst>
            </a:pPr>
            <a:endParaRPr sz="2800" dirty="0">
              <a:solidFill>
                <a:prstClr val="black"/>
              </a:solidFill>
              <a:latin typeface="Arial"/>
              <a:cs typeface="Arial"/>
            </a:endParaRPr>
          </a:p>
          <a:p>
            <a:pPr marL="507987" marR="6773" indent="-491054" defTabSz="1219170">
              <a:buSzPct val="122222"/>
              <a:buFont typeface="Arial"/>
              <a:buChar char="•"/>
              <a:tabLst>
                <a:tab pos="507987" algn="l"/>
                <a:tab pos="508834" algn="l"/>
              </a:tabLst>
            </a:pPr>
            <a:r>
              <a:rPr sz="2800" b="1" spc="-7" dirty="0">
                <a:solidFill>
                  <a:prstClr val="black"/>
                </a:solidFill>
                <a:latin typeface="Arial"/>
                <a:cs typeface="Arial"/>
              </a:rPr>
              <a:t>Enables political leaders </a:t>
            </a:r>
            <a:r>
              <a:rPr sz="2800" b="1" dirty="0">
                <a:solidFill>
                  <a:prstClr val="black"/>
                </a:solidFill>
                <a:latin typeface="Arial"/>
                <a:cs typeface="Arial"/>
              </a:rPr>
              <a:t>to  </a:t>
            </a:r>
            <a:r>
              <a:rPr sz="2800" b="1" spc="-7" dirty="0">
                <a:solidFill>
                  <a:prstClr val="black"/>
                </a:solidFill>
                <a:latin typeface="Arial"/>
                <a:cs typeface="Arial"/>
              </a:rPr>
              <a:t>understand and implement </a:t>
            </a:r>
            <a:r>
              <a:rPr sz="2800" b="1" dirty="0">
                <a:solidFill>
                  <a:prstClr val="black"/>
                </a:solidFill>
                <a:latin typeface="Arial"/>
                <a:cs typeface="Arial"/>
              </a:rPr>
              <a:t>public  </a:t>
            </a:r>
            <a:r>
              <a:rPr sz="2800" b="1" spc="-7" dirty="0">
                <a:solidFill>
                  <a:prstClr val="black"/>
                </a:solidFill>
                <a:latin typeface="Arial"/>
                <a:cs typeface="Arial"/>
              </a:rPr>
              <a:t>preferences </a:t>
            </a:r>
            <a:r>
              <a:rPr sz="2800" b="1" dirty="0">
                <a:solidFill>
                  <a:prstClr val="black"/>
                </a:solidFill>
                <a:latin typeface="Arial"/>
                <a:cs typeface="Arial"/>
              </a:rPr>
              <a:t>on </a:t>
            </a:r>
            <a:r>
              <a:rPr sz="2800" b="1" spc="-7" dirty="0">
                <a:solidFill>
                  <a:prstClr val="black"/>
                </a:solidFill>
                <a:latin typeface="Arial"/>
                <a:cs typeface="Arial"/>
              </a:rPr>
              <a:t>key</a:t>
            </a:r>
            <a:r>
              <a:rPr sz="2800" b="1" dirty="0">
                <a:solidFill>
                  <a:prstClr val="black"/>
                </a:solidFill>
                <a:latin typeface="Arial"/>
                <a:cs typeface="Arial"/>
              </a:rPr>
              <a:t> </a:t>
            </a:r>
            <a:r>
              <a:rPr sz="2800" b="1" spc="-7" dirty="0">
                <a:solidFill>
                  <a:prstClr val="black"/>
                </a:solidFill>
                <a:latin typeface="Arial"/>
                <a:cs typeface="Arial"/>
              </a:rPr>
              <a:t>issues.</a:t>
            </a:r>
            <a:endParaRPr sz="2800" dirty="0">
              <a:solidFill>
                <a:prstClr val="black"/>
              </a:solidFill>
              <a:latin typeface="Arial"/>
              <a:cs typeface="Arial"/>
            </a:endParaRPr>
          </a:p>
        </p:txBody>
      </p:sp>
      <p:sp>
        <p:nvSpPr>
          <p:cNvPr id="5" name="object 5"/>
          <p:cNvSpPr/>
          <p:nvPr/>
        </p:nvSpPr>
        <p:spPr>
          <a:xfrm>
            <a:off x="1015" y="179831"/>
            <a:ext cx="12192000" cy="449580"/>
          </a:xfrm>
          <a:custGeom>
            <a:avLst/>
            <a:gdLst/>
            <a:ahLst/>
            <a:cxnLst/>
            <a:rect l="l" t="t" r="r" b="b"/>
            <a:pathLst>
              <a:path w="9144000" h="337184">
                <a:moveTo>
                  <a:pt x="0" y="336803"/>
                </a:moveTo>
                <a:lnTo>
                  <a:pt x="9144000" y="336803"/>
                </a:lnTo>
                <a:lnTo>
                  <a:pt x="9144000" y="0"/>
                </a:lnTo>
                <a:lnTo>
                  <a:pt x="0" y="0"/>
                </a:lnTo>
                <a:lnTo>
                  <a:pt x="0" y="336803"/>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6" name="object 6"/>
          <p:cNvSpPr/>
          <p:nvPr/>
        </p:nvSpPr>
        <p:spPr>
          <a:xfrm>
            <a:off x="1015" y="179831"/>
            <a:ext cx="12192000" cy="449580"/>
          </a:xfrm>
          <a:custGeom>
            <a:avLst/>
            <a:gdLst/>
            <a:ahLst/>
            <a:cxnLst/>
            <a:rect l="l" t="t" r="r" b="b"/>
            <a:pathLst>
              <a:path w="9144000" h="337184">
                <a:moveTo>
                  <a:pt x="0" y="336803"/>
                </a:moveTo>
                <a:lnTo>
                  <a:pt x="9144000" y="336803"/>
                </a:lnTo>
                <a:lnTo>
                  <a:pt x="9144000" y="0"/>
                </a:lnTo>
                <a:lnTo>
                  <a:pt x="0" y="0"/>
                </a:lnTo>
                <a:lnTo>
                  <a:pt x="0" y="336803"/>
                </a:lnTo>
                <a:close/>
              </a:path>
            </a:pathLst>
          </a:custGeom>
          <a:ln w="25908">
            <a:solidFill>
              <a:srgbClr val="000000"/>
            </a:solidFill>
          </a:ln>
        </p:spPr>
        <p:txBody>
          <a:bodyPr wrap="square" lIns="0" tIns="0" rIns="0" bIns="0" rtlCol="0"/>
          <a:lstStyle/>
          <a:p>
            <a:pPr defTabSz="1219170"/>
            <a:endParaRPr sz="2400">
              <a:solidFill>
                <a:prstClr val="black"/>
              </a:solidFill>
              <a:latin typeface="Calibri"/>
            </a:endParaRPr>
          </a:p>
        </p:txBody>
      </p:sp>
      <p:sp>
        <p:nvSpPr>
          <p:cNvPr id="7" name="object 7"/>
          <p:cNvSpPr txBox="1">
            <a:spLocks noGrp="1"/>
          </p:cNvSpPr>
          <p:nvPr>
            <p:ph type="title"/>
          </p:nvPr>
        </p:nvSpPr>
        <p:spPr>
          <a:xfrm>
            <a:off x="508135" y="131335"/>
            <a:ext cx="11176845" cy="509541"/>
          </a:xfrm>
          <a:prstGeom prst="rect">
            <a:avLst/>
          </a:prstGeom>
        </p:spPr>
        <p:txBody>
          <a:bodyPr vert="horz" wrap="square" lIns="0" tIns="16933" rIns="0" bIns="0" rtlCol="0">
            <a:spAutoFit/>
          </a:bodyPr>
          <a:lstStyle/>
          <a:p>
            <a:pPr marL="16933">
              <a:spcBef>
                <a:spcPts val="133"/>
              </a:spcBef>
            </a:pPr>
            <a:r>
              <a:rPr sz="3200" spc="-7" dirty="0">
                <a:solidFill>
                  <a:srgbClr val="FFFFFF"/>
                </a:solidFill>
                <a:latin typeface="Arial"/>
                <a:cs typeface="Arial"/>
              </a:rPr>
              <a:t>ARE PUBLIC </a:t>
            </a:r>
            <a:r>
              <a:rPr sz="3200" dirty="0">
                <a:solidFill>
                  <a:srgbClr val="FFFFFF"/>
                </a:solidFill>
                <a:latin typeface="Arial"/>
                <a:cs typeface="Arial"/>
              </a:rPr>
              <a:t>OPINIONS </a:t>
            </a:r>
            <a:r>
              <a:rPr sz="3200" spc="-7" dirty="0">
                <a:solidFill>
                  <a:srgbClr val="FFFFFF"/>
                </a:solidFill>
                <a:latin typeface="Arial"/>
                <a:cs typeface="Arial"/>
              </a:rPr>
              <a:t>POLLS </a:t>
            </a:r>
            <a:r>
              <a:rPr sz="3200" dirty="0">
                <a:solidFill>
                  <a:srgbClr val="FFFFFF"/>
                </a:solidFill>
                <a:latin typeface="Arial"/>
                <a:cs typeface="Arial"/>
              </a:rPr>
              <a:t>POSITIVE FOR</a:t>
            </a:r>
            <a:r>
              <a:rPr sz="3200" spc="-113" dirty="0">
                <a:solidFill>
                  <a:srgbClr val="FFFFFF"/>
                </a:solidFill>
                <a:latin typeface="Arial"/>
                <a:cs typeface="Arial"/>
              </a:rPr>
              <a:t> </a:t>
            </a:r>
            <a:r>
              <a:rPr sz="3200" spc="-7" dirty="0">
                <a:solidFill>
                  <a:srgbClr val="FFFFFF"/>
                </a:solidFill>
                <a:latin typeface="Arial"/>
                <a:cs typeface="Arial"/>
              </a:rPr>
              <a:t>SOCIETY?</a:t>
            </a:r>
            <a:endParaRPr sz="3200" dirty="0">
              <a:latin typeface="Arial"/>
              <a:cs typeface="Arial"/>
            </a:endParaRPr>
          </a:p>
        </p:txBody>
      </p:sp>
      <p:sp>
        <p:nvSpPr>
          <p:cNvPr id="8" name="object 8"/>
          <p:cNvSpPr/>
          <p:nvPr/>
        </p:nvSpPr>
        <p:spPr>
          <a:xfrm>
            <a:off x="60680" y="721068"/>
            <a:ext cx="12082103" cy="569597"/>
          </a:xfrm>
          <a:custGeom>
            <a:avLst/>
            <a:gdLst/>
            <a:ahLst/>
            <a:cxnLst/>
            <a:rect l="l" t="t" r="r" b="b"/>
            <a:pathLst>
              <a:path w="4343400" h="474344">
                <a:moveTo>
                  <a:pt x="0" y="473963"/>
                </a:moveTo>
                <a:lnTo>
                  <a:pt x="4343400" y="473963"/>
                </a:lnTo>
                <a:lnTo>
                  <a:pt x="4343400" y="0"/>
                </a:lnTo>
                <a:lnTo>
                  <a:pt x="0" y="0"/>
                </a:lnTo>
                <a:lnTo>
                  <a:pt x="0" y="473963"/>
                </a:lnTo>
                <a:close/>
              </a:path>
            </a:pathLst>
          </a:custGeom>
          <a:solidFill>
            <a:srgbClr val="000000">
              <a:alpha val="69410"/>
            </a:srgbClr>
          </a:solidFill>
        </p:spPr>
        <p:txBody>
          <a:bodyPr wrap="square" lIns="0" tIns="0" rIns="0" bIns="0" rtlCol="0"/>
          <a:lstStyle/>
          <a:p>
            <a:pPr defTabSz="1219170"/>
            <a:endParaRPr sz="2400">
              <a:solidFill>
                <a:prstClr val="black"/>
              </a:solidFill>
              <a:latin typeface="Calibri"/>
            </a:endParaRPr>
          </a:p>
        </p:txBody>
      </p:sp>
      <p:sp>
        <p:nvSpPr>
          <p:cNvPr id="9" name="object 9"/>
          <p:cNvSpPr/>
          <p:nvPr/>
        </p:nvSpPr>
        <p:spPr>
          <a:xfrm>
            <a:off x="5075583" y="-1976093"/>
            <a:ext cx="6400800" cy="632460"/>
          </a:xfrm>
          <a:custGeom>
            <a:avLst/>
            <a:gdLst/>
            <a:ahLst/>
            <a:cxnLst/>
            <a:rect l="l" t="t" r="r" b="b"/>
            <a:pathLst>
              <a:path w="4800600" h="474344">
                <a:moveTo>
                  <a:pt x="0" y="473963"/>
                </a:moveTo>
                <a:lnTo>
                  <a:pt x="4800600" y="473963"/>
                </a:lnTo>
                <a:lnTo>
                  <a:pt x="4800600" y="0"/>
                </a:lnTo>
                <a:lnTo>
                  <a:pt x="0" y="0"/>
                </a:lnTo>
                <a:lnTo>
                  <a:pt x="0" y="473963"/>
                </a:lnTo>
                <a:close/>
              </a:path>
            </a:pathLst>
          </a:custGeom>
          <a:solidFill>
            <a:srgbClr val="000000">
              <a:alpha val="69410"/>
            </a:srgbClr>
          </a:solid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4028056" y="699968"/>
            <a:ext cx="3726791" cy="590697"/>
          </a:xfrm>
          <a:prstGeom prst="rect">
            <a:avLst/>
          </a:prstGeom>
        </p:spPr>
        <p:txBody>
          <a:bodyPr vert="horz" wrap="square" lIns="0" tIns="16087" rIns="0" bIns="0" rtlCol="0">
            <a:spAutoFit/>
          </a:bodyPr>
          <a:lstStyle/>
          <a:p>
            <a:pPr marL="16933" algn="ctr" defTabSz="1219170">
              <a:spcBef>
                <a:spcPts val="127"/>
              </a:spcBef>
              <a:tabLst>
                <a:tab pos="6219458" algn="l"/>
              </a:tabLst>
            </a:pPr>
            <a:r>
              <a:rPr sz="3733" b="1" spc="-7" dirty="0">
                <a:solidFill>
                  <a:srgbClr val="FFFFFF"/>
                </a:solidFill>
                <a:latin typeface="Arial"/>
                <a:cs typeface="Arial"/>
              </a:rPr>
              <a:t>Yes</a:t>
            </a:r>
            <a:endParaRPr sz="3733" dirty="0">
              <a:solidFill>
                <a:prstClr val="black"/>
              </a:solidFill>
              <a:latin typeface="Arial"/>
              <a:cs typeface="Arial"/>
            </a:endParaRPr>
          </a:p>
        </p:txBody>
      </p:sp>
      <p:sp>
        <p:nvSpPr>
          <p:cNvPr id="14" name="object 14"/>
          <p:cNvSpPr/>
          <p:nvPr/>
        </p:nvSpPr>
        <p:spPr>
          <a:xfrm>
            <a:off x="6334539" y="1433719"/>
            <a:ext cx="5743492" cy="5292945"/>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098918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2638" y="-28872"/>
            <a:ext cx="12192000" cy="449580"/>
          </a:xfrm>
          <a:custGeom>
            <a:avLst/>
            <a:gdLst/>
            <a:ahLst/>
            <a:cxnLst/>
            <a:rect l="l" t="t" r="r" b="b"/>
            <a:pathLst>
              <a:path w="9144000" h="337184">
                <a:moveTo>
                  <a:pt x="0" y="336803"/>
                </a:moveTo>
                <a:lnTo>
                  <a:pt x="9144000" y="336803"/>
                </a:lnTo>
                <a:lnTo>
                  <a:pt x="9144000" y="0"/>
                </a:lnTo>
                <a:lnTo>
                  <a:pt x="0" y="0"/>
                </a:lnTo>
                <a:lnTo>
                  <a:pt x="0" y="336803"/>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7" name="object 7"/>
          <p:cNvSpPr txBox="1">
            <a:spLocks noGrp="1"/>
          </p:cNvSpPr>
          <p:nvPr>
            <p:ph type="title"/>
          </p:nvPr>
        </p:nvSpPr>
        <p:spPr>
          <a:xfrm>
            <a:off x="508135" y="-43587"/>
            <a:ext cx="11176845" cy="509541"/>
          </a:xfrm>
          <a:prstGeom prst="rect">
            <a:avLst/>
          </a:prstGeom>
        </p:spPr>
        <p:txBody>
          <a:bodyPr vert="horz" wrap="square" lIns="0" tIns="16933" rIns="0" bIns="0" rtlCol="0">
            <a:spAutoFit/>
          </a:bodyPr>
          <a:lstStyle/>
          <a:p>
            <a:pPr marL="16933">
              <a:spcBef>
                <a:spcPts val="133"/>
              </a:spcBef>
            </a:pPr>
            <a:r>
              <a:rPr sz="3200" spc="-7" dirty="0">
                <a:solidFill>
                  <a:srgbClr val="FFFFFF"/>
                </a:solidFill>
                <a:latin typeface="Arial"/>
                <a:cs typeface="Arial"/>
              </a:rPr>
              <a:t>ARE PUBLIC </a:t>
            </a:r>
            <a:r>
              <a:rPr sz="3200" dirty="0">
                <a:solidFill>
                  <a:srgbClr val="FFFFFF"/>
                </a:solidFill>
                <a:latin typeface="Arial"/>
                <a:cs typeface="Arial"/>
              </a:rPr>
              <a:t>OPINIONS </a:t>
            </a:r>
            <a:r>
              <a:rPr sz="3200" spc="-7" dirty="0">
                <a:solidFill>
                  <a:srgbClr val="FFFFFF"/>
                </a:solidFill>
                <a:latin typeface="Arial"/>
                <a:cs typeface="Arial"/>
              </a:rPr>
              <a:t>POLLS </a:t>
            </a:r>
            <a:r>
              <a:rPr sz="3200" dirty="0">
                <a:solidFill>
                  <a:srgbClr val="FFFFFF"/>
                </a:solidFill>
                <a:latin typeface="Arial"/>
                <a:cs typeface="Arial"/>
              </a:rPr>
              <a:t>POSITIVE FOR</a:t>
            </a:r>
            <a:r>
              <a:rPr sz="3200" spc="-113" dirty="0">
                <a:solidFill>
                  <a:srgbClr val="FFFFFF"/>
                </a:solidFill>
                <a:latin typeface="Arial"/>
                <a:cs typeface="Arial"/>
              </a:rPr>
              <a:t> </a:t>
            </a:r>
            <a:r>
              <a:rPr sz="3200" spc="-7" dirty="0">
                <a:solidFill>
                  <a:srgbClr val="FFFFFF"/>
                </a:solidFill>
                <a:latin typeface="Arial"/>
                <a:cs typeface="Arial"/>
              </a:rPr>
              <a:t>SOCIETY?</a:t>
            </a:r>
            <a:endParaRPr sz="3200" dirty="0">
              <a:latin typeface="Arial"/>
              <a:cs typeface="Arial"/>
            </a:endParaRPr>
          </a:p>
        </p:txBody>
      </p:sp>
      <p:sp>
        <p:nvSpPr>
          <p:cNvPr id="8" name="object 8"/>
          <p:cNvSpPr/>
          <p:nvPr/>
        </p:nvSpPr>
        <p:spPr>
          <a:xfrm>
            <a:off x="47706" y="465954"/>
            <a:ext cx="12082103" cy="480678"/>
          </a:xfrm>
          <a:custGeom>
            <a:avLst/>
            <a:gdLst/>
            <a:ahLst/>
            <a:cxnLst/>
            <a:rect l="l" t="t" r="r" b="b"/>
            <a:pathLst>
              <a:path w="4343400" h="474344">
                <a:moveTo>
                  <a:pt x="0" y="473963"/>
                </a:moveTo>
                <a:lnTo>
                  <a:pt x="4343400" y="473963"/>
                </a:lnTo>
                <a:lnTo>
                  <a:pt x="4343400" y="0"/>
                </a:lnTo>
                <a:lnTo>
                  <a:pt x="0" y="0"/>
                </a:lnTo>
                <a:lnTo>
                  <a:pt x="0" y="473963"/>
                </a:lnTo>
                <a:close/>
              </a:path>
            </a:pathLst>
          </a:custGeom>
          <a:solidFill>
            <a:srgbClr val="000000">
              <a:alpha val="69410"/>
            </a:srgbClr>
          </a:solid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5209646" y="463607"/>
            <a:ext cx="2019387" cy="447131"/>
          </a:xfrm>
          <a:prstGeom prst="rect">
            <a:avLst/>
          </a:prstGeom>
        </p:spPr>
        <p:txBody>
          <a:bodyPr vert="horz" wrap="square" lIns="0" tIns="16087" rIns="0" bIns="0" rtlCol="0">
            <a:spAutoFit/>
          </a:bodyPr>
          <a:lstStyle/>
          <a:p>
            <a:pPr marL="16933" algn="ctr" defTabSz="1219170">
              <a:spcBef>
                <a:spcPts val="127"/>
              </a:spcBef>
              <a:tabLst>
                <a:tab pos="6219458" algn="l"/>
              </a:tabLst>
            </a:pPr>
            <a:r>
              <a:rPr sz="2800" b="1" spc="-13" dirty="0">
                <a:solidFill>
                  <a:srgbClr val="FFFFFF"/>
                </a:solidFill>
                <a:latin typeface="Arial"/>
                <a:cs typeface="Arial"/>
              </a:rPr>
              <a:t>No</a:t>
            </a:r>
            <a:endParaRPr sz="2800" dirty="0">
              <a:solidFill>
                <a:prstClr val="black"/>
              </a:solidFill>
              <a:latin typeface="Arial"/>
              <a:cs typeface="Arial"/>
            </a:endParaRPr>
          </a:p>
        </p:txBody>
      </p:sp>
      <p:sp>
        <p:nvSpPr>
          <p:cNvPr id="12" name="object 12"/>
          <p:cNvSpPr/>
          <p:nvPr/>
        </p:nvSpPr>
        <p:spPr>
          <a:xfrm>
            <a:off x="10779328" y="4314947"/>
            <a:ext cx="1235096" cy="1525506"/>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3" name="object 13"/>
          <p:cNvSpPr txBox="1"/>
          <p:nvPr/>
        </p:nvSpPr>
        <p:spPr>
          <a:xfrm>
            <a:off x="8865703" y="5870600"/>
            <a:ext cx="3148721" cy="790815"/>
          </a:xfrm>
          <a:prstGeom prst="rect">
            <a:avLst/>
          </a:prstGeom>
          <a:ln w="9144">
            <a:solidFill>
              <a:srgbClr val="000000"/>
            </a:solidFill>
          </a:ln>
        </p:spPr>
        <p:txBody>
          <a:bodyPr vert="horz" wrap="square" lIns="0" tIns="51647" rIns="0" bIns="0" rtlCol="0">
            <a:spAutoFit/>
          </a:bodyPr>
          <a:lstStyle/>
          <a:p>
            <a:pPr marL="122764" marR="141390" defTabSz="1219170">
              <a:spcBef>
                <a:spcPts val="407"/>
              </a:spcBef>
            </a:pPr>
            <a:r>
              <a:rPr sz="1200" dirty="0">
                <a:solidFill>
                  <a:prstClr val="black"/>
                </a:solidFill>
                <a:latin typeface="Calibri"/>
                <a:cs typeface="Calibri"/>
              </a:rPr>
              <a:t>The </a:t>
            </a:r>
            <a:r>
              <a:rPr sz="1200" spc="-7" dirty="0">
                <a:solidFill>
                  <a:prstClr val="black"/>
                </a:solidFill>
                <a:latin typeface="Calibri"/>
                <a:cs typeface="Calibri"/>
              </a:rPr>
              <a:t>Bradley </a:t>
            </a:r>
            <a:r>
              <a:rPr sz="1200" dirty="0">
                <a:solidFill>
                  <a:prstClr val="black"/>
                </a:solidFill>
                <a:latin typeface="Calibri"/>
                <a:cs typeface="Calibri"/>
              </a:rPr>
              <a:t>Effect is </a:t>
            </a:r>
            <a:r>
              <a:rPr sz="1200" spc="-7" dirty="0">
                <a:solidFill>
                  <a:prstClr val="black"/>
                </a:solidFill>
                <a:latin typeface="Calibri"/>
                <a:cs typeface="Calibri"/>
              </a:rPr>
              <a:t>named after Tom Bradley,  </a:t>
            </a:r>
            <a:r>
              <a:rPr sz="1200" dirty="0">
                <a:solidFill>
                  <a:prstClr val="black"/>
                </a:solidFill>
                <a:latin typeface="Calibri"/>
                <a:cs typeface="Calibri"/>
              </a:rPr>
              <a:t>who </a:t>
            </a:r>
            <a:r>
              <a:rPr sz="1200" spc="-7" dirty="0">
                <a:solidFill>
                  <a:prstClr val="black"/>
                </a:solidFill>
                <a:latin typeface="Calibri"/>
                <a:cs typeface="Calibri"/>
              </a:rPr>
              <a:t>lost his </a:t>
            </a:r>
            <a:r>
              <a:rPr sz="1200" dirty="0">
                <a:solidFill>
                  <a:prstClr val="black"/>
                </a:solidFill>
                <a:latin typeface="Calibri"/>
                <a:cs typeface="Calibri"/>
              </a:rPr>
              <a:t>bid to </a:t>
            </a:r>
            <a:r>
              <a:rPr sz="1200" spc="-7" dirty="0">
                <a:solidFill>
                  <a:prstClr val="black"/>
                </a:solidFill>
                <a:latin typeface="Calibri"/>
                <a:cs typeface="Calibri"/>
              </a:rPr>
              <a:t>become </a:t>
            </a:r>
            <a:r>
              <a:rPr sz="1200" dirty="0">
                <a:solidFill>
                  <a:prstClr val="black"/>
                </a:solidFill>
                <a:latin typeface="Calibri"/>
                <a:cs typeface="Calibri"/>
              </a:rPr>
              <a:t>America’s first </a:t>
            </a:r>
            <a:r>
              <a:rPr sz="1200" spc="-7" dirty="0">
                <a:solidFill>
                  <a:prstClr val="black"/>
                </a:solidFill>
                <a:latin typeface="Calibri"/>
                <a:cs typeface="Calibri"/>
              </a:rPr>
              <a:t>black  governor </a:t>
            </a:r>
            <a:r>
              <a:rPr sz="1200" dirty="0">
                <a:solidFill>
                  <a:prstClr val="black"/>
                </a:solidFill>
                <a:latin typeface="Calibri"/>
                <a:cs typeface="Calibri"/>
              </a:rPr>
              <a:t>(1982 in </a:t>
            </a:r>
            <a:r>
              <a:rPr sz="1200" spc="-7" dirty="0">
                <a:solidFill>
                  <a:prstClr val="black"/>
                </a:solidFill>
                <a:latin typeface="Calibri"/>
                <a:cs typeface="Calibri"/>
              </a:rPr>
              <a:t>California), despite being  ahead </a:t>
            </a:r>
            <a:r>
              <a:rPr sz="1200" dirty="0">
                <a:solidFill>
                  <a:prstClr val="black"/>
                </a:solidFill>
                <a:latin typeface="Calibri"/>
                <a:cs typeface="Calibri"/>
              </a:rPr>
              <a:t>in the</a:t>
            </a:r>
            <a:r>
              <a:rPr sz="1200" spc="-33" dirty="0">
                <a:solidFill>
                  <a:prstClr val="black"/>
                </a:solidFill>
                <a:latin typeface="Calibri"/>
                <a:cs typeface="Calibri"/>
              </a:rPr>
              <a:t> </a:t>
            </a:r>
            <a:r>
              <a:rPr sz="1200" spc="-7" dirty="0">
                <a:solidFill>
                  <a:prstClr val="black"/>
                </a:solidFill>
                <a:latin typeface="Calibri"/>
                <a:cs typeface="Calibri"/>
              </a:rPr>
              <a:t>polls.</a:t>
            </a:r>
            <a:endParaRPr sz="1200" dirty="0">
              <a:solidFill>
                <a:prstClr val="black"/>
              </a:solidFill>
              <a:latin typeface="Calibri"/>
              <a:cs typeface="Calibri"/>
            </a:endParaRPr>
          </a:p>
        </p:txBody>
      </p:sp>
      <p:sp>
        <p:nvSpPr>
          <p:cNvPr id="17" name="TextBox 16">
            <a:extLst>
              <a:ext uri="{FF2B5EF4-FFF2-40B4-BE49-F238E27FC236}">
                <a16:creationId xmlns:a16="http://schemas.microsoft.com/office/drawing/2014/main" id="{57F4153A-DD6A-43DD-8E90-06C502CC7DAC}"/>
              </a:ext>
            </a:extLst>
          </p:cNvPr>
          <p:cNvSpPr txBox="1"/>
          <p:nvPr/>
        </p:nvSpPr>
        <p:spPr>
          <a:xfrm>
            <a:off x="0" y="4843019"/>
            <a:ext cx="10440064" cy="830997"/>
          </a:xfrm>
          <a:prstGeom prst="rect">
            <a:avLst/>
          </a:prstGeom>
          <a:noFill/>
        </p:spPr>
        <p:txBody>
          <a:bodyPr wrap="square">
            <a:spAutoFit/>
          </a:bodyPr>
          <a:lstStyle/>
          <a:p>
            <a:r>
              <a:rPr lang="en-US" sz="2400" b="1" dirty="0"/>
              <a:t>Bradley Effect: Voters intend to vote for a white  candidate would nonetheless tell pollsters they are  undecided or likely to vote for the non-white  candidate.</a:t>
            </a:r>
          </a:p>
        </p:txBody>
      </p:sp>
      <p:sp>
        <p:nvSpPr>
          <p:cNvPr id="19" name="TextBox 18">
            <a:extLst>
              <a:ext uri="{FF2B5EF4-FFF2-40B4-BE49-F238E27FC236}">
                <a16:creationId xmlns:a16="http://schemas.microsoft.com/office/drawing/2014/main" id="{1DD31243-8D14-49E4-B4F5-AB7EC1E5D48F}"/>
              </a:ext>
            </a:extLst>
          </p:cNvPr>
          <p:cNvSpPr txBox="1"/>
          <p:nvPr/>
        </p:nvSpPr>
        <p:spPr>
          <a:xfrm>
            <a:off x="-18458" y="1635437"/>
            <a:ext cx="11134381" cy="3262432"/>
          </a:xfrm>
          <a:prstGeom prst="rect">
            <a:avLst/>
          </a:prstGeom>
          <a:noFill/>
        </p:spPr>
        <p:txBody>
          <a:bodyPr wrap="square">
            <a:spAutoFit/>
          </a:bodyPr>
          <a:lstStyle/>
          <a:p>
            <a:r>
              <a:rPr lang="en-US" sz="2400" b="1" dirty="0">
                <a:solidFill>
                  <a:srgbClr val="FF0000"/>
                </a:solidFill>
              </a:rPr>
              <a:t>Social-Desirability Bias</a:t>
            </a:r>
            <a:r>
              <a:rPr lang="en-US" sz="2400" b="1" dirty="0"/>
              <a:t>: Example:  </a:t>
            </a:r>
            <a:r>
              <a:rPr lang="en-US" sz="2400" b="1" i="1" dirty="0"/>
              <a:t>INFLATES VOTER TURN OUT</a:t>
            </a:r>
            <a:endParaRPr lang="en-US" sz="2400" b="1" dirty="0"/>
          </a:p>
          <a:p>
            <a:pPr marL="285750" indent="-285750">
              <a:buFont typeface="Arial" panose="020B0604020202020204" pitchFamily="34" charset="0"/>
              <a:buChar char="•"/>
            </a:pPr>
            <a:r>
              <a:rPr lang="en-US" sz="2200" b="1" dirty="0"/>
              <a:t>the tendency for respondents and declared voters to tell pollsters what they think the pollsters want to hear. </a:t>
            </a:r>
          </a:p>
          <a:p>
            <a:pPr marL="285750" indent="-285750">
              <a:buFont typeface="Arial" panose="020B0604020202020204" pitchFamily="34" charset="0"/>
              <a:buChar char="•"/>
            </a:pPr>
            <a:r>
              <a:rPr lang="en-US" sz="2200" b="1" dirty="0"/>
              <a:t>affects the predictions of voter turnout. Respondents may give the interviewer the impression that they will indeed vote, because they do not want to be seen as shirking a responsibility, but often on Election Day they do not vote. Voter turn out in USA is very low.</a:t>
            </a:r>
          </a:p>
          <a:p>
            <a:r>
              <a:rPr lang="en-US" sz="2400" b="1" dirty="0"/>
              <a:t>When asked their likelihood of voting on a scale of 1 to 9, U. S. citizens tended to say 8 or 9, yet only about 60 percent of eligible voters cast ballots.  Those polled want to please the pollsters.</a:t>
            </a:r>
            <a:endParaRPr lang="en-US" sz="2200" b="1" dirty="0"/>
          </a:p>
        </p:txBody>
      </p:sp>
      <p:sp>
        <p:nvSpPr>
          <p:cNvPr id="14" name="TextBox 13">
            <a:extLst>
              <a:ext uri="{FF2B5EF4-FFF2-40B4-BE49-F238E27FC236}">
                <a16:creationId xmlns:a16="http://schemas.microsoft.com/office/drawing/2014/main" id="{6AD8AED6-B678-4E71-AAB4-E06A9258ED05}"/>
              </a:ext>
            </a:extLst>
          </p:cNvPr>
          <p:cNvSpPr txBox="1"/>
          <p:nvPr/>
        </p:nvSpPr>
        <p:spPr>
          <a:xfrm>
            <a:off x="11214" y="5657671"/>
            <a:ext cx="8878344" cy="1200329"/>
          </a:xfrm>
          <a:prstGeom prst="rect">
            <a:avLst/>
          </a:prstGeom>
          <a:noFill/>
        </p:spPr>
        <p:txBody>
          <a:bodyPr wrap="square">
            <a:spAutoFit/>
          </a:bodyPr>
          <a:lstStyle/>
          <a:p>
            <a:r>
              <a:rPr lang="en-US" sz="2400" b="1" dirty="0"/>
              <a:t>Voters do not want to be perceived negatively, so they may give the interviewers a socially acceptable response, or what they perceive as the acceptable response, and yet act or vote in a different way. </a:t>
            </a:r>
          </a:p>
        </p:txBody>
      </p:sp>
      <p:sp>
        <p:nvSpPr>
          <p:cNvPr id="4" name="TextBox 3">
            <a:extLst>
              <a:ext uri="{FF2B5EF4-FFF2-40B4-BE49-F238E27FC236}">
                <a16:creationId xmlns:a16="http://schemas.microsoft.com/office/drawing/2014/main" id="{05722FA8-B3DB-4D97-AF15-8615558A94D0}"/>
              </a:ext>
            </a:extLst>
          </p:cNvPr>
          <p:cNvSpPr txBox="1"/>
          <p:nvPr/>
        </p:nvSpPr>
        <p:spPr>
          <a:xfrm>
            <a:off x="10133319" y="645790"/>
            <a:ext cx="1773371" cy="338554"/>
          </a:xfrm>
          <a:prstGeom prst="rect">
            <a:avLst/>
          </a:prstGeom>
          <a:noFill/>
        </p:spPr>
        <p:txBody>
          <a:bodyPr wrap="none" rtlCol="0">
            <a:spAutoFit/>
          </a:bodyPr>
          <a:lstStyle/>
          <a:p>
            <a:r>
              <a:rPr lang="en-US" sz="1600" b="1" i="1" dirty="0">
                <a:solidFill>
                  <a:schemeClr val="bg1"/>
                </a:solidFill>
              </a:rPr>
              <a:t>AMSCO pg. 435-36</a:t>
            </a:r>
          </a:p>
        </p:txBody>
      </p:sp>
      <p:sp>
        <p:nvSpPr>
          <p:cNvPr id="15" name="object 3">
            <a:extLst>
              <a:ext uri="{FF2B5EF4-FFF2-40B4-BE49-F238E27FC236}">
                <a16:creationId xmlns:a16="http://schemas.microsoft.com/office/drawing/2014/main" id="{3E3C9D35-D1CD-4B54-B42A-4F2155C10C3B}"/>
              </a:ext>
            </a:extLst>
          </p:cNvPr>
          <p:cNvSpPr txBox="1"/>
          <p:nvPr/>
        </p:nvSpPr>
        <p:spPr>
          <a:xfrm>
            <a:off x="-18458" y="904181"/>
            <a:ext cx="12135624" cy="755762"/>
          </a:xfrm>
          <a:prstGeom prst="rect">
            <a:avLst/>
          </a:prstGeom>
        </p:spPr>
        <p:txBody>
          <a:bodyPr vert="horz" wrap="square" lIns="0" tIns="16933" rIns="0" bIns="0" rtlCol="0">
            <a:spAutoFit/>
          </a:bodyPr>
          <a:lstStyle/>
          <a:p>
            <a:pPr marL="626518" marR="6773" indent="-609585" defTabSz="1219170">
              <a:spcBef>
                <a:spcPts val="133"/>
              </a:spcBef>
              <a:buSzPct val="122222"/>
              <a:buFont typeface="Arial"/>
              <a:buChar char="•"/>
              <a:tabLst>
                <a:tab pos="626518" algn="l"/>
                <a:tab pos="627363" algn="l"/>
              </a:tabLst>
            </a:pPr>
            <a:r>
              <a:rPr sz="2400" b="1" dirty="0">
                <a:solidFill>
                  <a:prstClr val="black"/>
                </a:solidFill>
                <a:latin typeface="+mj-lt"/>
                <a:cs typeface="Arial"/>
              </a:rPr>
              <a:t>Polls </a:t>
            </a:r>
            <a:r>
              <a:rPr sz="2400" b="1" spc="-7" dirty="0">
                <a:solidFill>
                  <a:prstClr val="black"/>
                </a:solidFill>
                <a:latin typeface="+mj-lt"/>
                <a:cs typeface="Arial"/>
              </a:rPr>
              <a:t>can also be used </a:t>
            </a:r>
            <a:r>
              <a:rPr sz="2400" b="1" dirty="0">
                <a:solidFill>
                  <a:prstClr val="black"/>
                </a:solidFill>
                <a:latin typeface="+mj-lt"/>
                <a:cs typeface="Arial"/>
              </a:rPr>
              <a:t>to </a:t>
            </a:r>
            <a:r>
              <a:rPr sz="2400" b="1" spc="-7" dirty="0">
                <a:solidFill>
                  <a:prstClr val="black"/>
                </a:solidFill>
                <a:latin typeface="+mj-lt"/>
                <a:cs typeface="Arial"/>
              </a:rPr>
              <a:t>manipulate  </a:t>
            </a:r>
            <a:r>
              <a:rPr sz="2400" b="1" dirty="0">
                <a:solidFill>
                  <a:prstClr val="black"/>
                </a:solidFill>
                <a:latin typeface="+mj-lt"/>
                <a:cs typeface="Arial"/>
              </a:rPr>
              <a:t>public</a:t>
            </a:r>
            <a:r>
              <a:rPr sz="2400" b="1" spc="-40" dirty="0">
                <a:solidFill>
                  <a:prstClr val="black"/>
                </a:solidFill>
                <a:latin typeface="+mj-lt"/>
                <a:cs typeface="Arial"/>
              </a:rPr>
              <a:t> </a:t>
            </a:r>
            <a:r>
              <a:rPr sz="2400" b="1" dirty="0">
                <a:solidFill>
                  <a:prstClr val="black"/>
                </a:solidFill>
                <a:latin typeface="+mj-lt"/>
                <a:cs typeface="Arial"/>
              </a:rPr>
              <a:t>opinion.</a:t>
            </a:r>
            <a:endParaRPr sz="2400" dirty="0">
              <a:solidFill>
                <a:prstClr val="black"/>
              </a:solidFill>
              <a:latin typeface="+mj-lt"/>
              <a:cs typeface="Arial"/>
            </a:endParaRPr>
          </a:p>
          <a:p>
            <a:pPr marL="626518" indent="-609585" defTabSz="1219170">
              <a:buSzPct val="122222"/>
              <a:buFont typeface="Arial"/>
              <a:buChar char="•"/>
              <a:tabLst>
                <a:tab pos="626518" algn="l"/>
                <a:tab pos="627363" algn="l"/>
              </a:tabLst>
            </a:pPr>
            <a:r>
              <a:rPr sz="2400" b="1" spc="-7" dirty="0">
                <a:solidFill>
                  <a:prstClr val="black"/>
                </a:solidFill>
                <a:latin typeface="+mj-lt"/>
                <a:cs typeface="Arial"/>
              </a:rPr>
              <a:t>Just because something is</a:t>
            </a:r>
            <a:r>
              <a:rPr sz="2400" b="1" spc="-13" dirty="0">
                <a:solidFill>
                  <a:prstClr val="black"/>
                </a:solidFill>
                <a:latin typeface="+mj-lt"/>
                <a:cs typeface="Arial"/>
              </a:rPr>
              <a:t> </a:t>
            </a:r>
            <a:r>
              <a:rPr sz="2400" b="1" dirty="0">
                <a:solidFill>
                  <a:prstClr val="black"/>
                </a:solidFill>
                <a:latin typeface="+mj-lt"/>
                <a:cs typeface="Arial"/>
              </a:rPr>
              <a:t>popular</a:t>
            </a:r>
            <a:r>
              <a:rPr lang="en-US" sz="2400" b="1" dirty="0">
                <a:solidFill>
                  <a:prstClr val="black"/>
                </a:solidFill>
                <a:latin typeface="+mj-lt"/>
                <a:cs typeface="Arial"/>
              </a:rPr>
              <a:t> </a:t>
            </a:r>
            <a:r>
              <a:rPr sz="2400" b="1" spc="-7" dirty="0">
                <a:solidFill>
                  <a:prstClr val="black"/>
                </a:solidFill>
                <a:latin typeface="+mj-lt"/>
                <a:cs typeface="Arial"/>
              </a:rPr>
              <a:t>doesn’t </a:t>
            </a:r>
            <a:r>
              <a:rPr sz="2400" b="1" spc="-13" dirty="0">
                <a:solidFill>
                  <a:prstClr val="black"/>
                </a:solidFill>
                <a:latin typeface="+mj-lt"/>
                <a:cs typeface="Arial"/>
              </a:rPr>
              <a:t>make </a:t>
            </a:r>
            <a:r>
              <a:rPr sz="2400" b="1" dirty="0">
                <a:solidFill>
                  <a:prstClr val="black"/>
                </a:solidFill>
                <a:latin typeface="+mj-lt"/>
                <a:cs typeface="Arial"/>
              </a:rPr>
              <a:t>it</a:t>
            </a:r>
            <a:r>
              <a:rPr sz="2400" b="1" spc="-7" dirty="0">
                <a:solidFill>
                  <a:prstClr val="black"/>
                </a:solidFill>
                <a:latin typeface="+mj-lt"/>
                <a:cs typeface="Arial"/>
              </a:rPr>
              <a:t> right.</a:t>
            </a:r>
            <a:endParaRPr sz="2400" dirty="0">
              <a:solidFill>
                <a:prstClr val="black"/>
              </a:solidFill>
              <a:latin typeface="+mj-lt"/>
              <a:cs typeface="Arial"/>
            </a:endParaRPr>
          </a:p>
        </p:txBody>
      </p:sp>
    </p:spTree>
    <p:extLst>
      <p:ext uri="{BB962C8B-B14F-4D97-AF65-F5344CB8AC3E}">
        <p14:creationId xmlns:p14="http://schemas.microsoft.com/office/powerpoint/2010/main" val="425386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9244" y="0"/>
            <a:ext cx="8031480" cy="426677"/>
          </a:xfrm>
          <a:prstGeom prst="rect">
            <a:avLst/>
          </a:prstGeom>
        </p:spPr>
        <p:txBody>
          <a:bodyPr vert="horz" wrap="square" lIns="0" tIns="16087" rIns="0" bIns="0" rtlCol="0">
            <a:spAutoFit/>
          </a:bodyPr>
          <a:lstStyle/>
          <a:p>
            <a:pPr marL="16933" algn="ctr">
              <a:spcBef>
                <a:spcPts val="127"/>
              </a:spcBef>
            </a:pPr>
            <a:r>
              <a:rPr sz="2667" spc="-13" dirty="0">
                <a:latin typeface="Arial"/>
                <a:cs typeface="Arial"/>
              </a:rPr>
              <a:t>POSSIBLE PROBLEMS </a:t>
            </a:r>
            <a:r>
              <a:rPr sz="2667" spc="-7" dirty="0">
                <a:latin typeface="Arial"/>
                <a:cs typeface="Arial"/>
              </a:rPr>
              <a:t>WITH</a:t>
            </a:r>
            <a:r>
              <a:rPr sz="2667" spc="73" dirty="0">
                <a:latin typeface="Arial"/>
                <a:cs typeface="Arial"/>
              </a:rPr>
              <a:t> </a:t>
            </a:r>
            <a:r>
              <a:rPr sz="2667" spc="-13" dirty="0">
                <a:latin typeface="Arial"/>
                <a:cs typeface="Arial"/>
              </a:rPr>
              <a:t>DATA</a:t>
            </a:r>
            <a:endParaRPr sz="2667" dirty="0">
              <a:latin typeface="Arial"/>
              <a:cs typeface="Arial"/>
            </a:endParaRPr>
          </a:p>
        </p:txBody>
      </p:sp>
      <p:sp>
        <p:nvSpPr>
          <p:cNvPr id="3" name="object 3"/>
          <p:cNvSpPr/>
          <p:nvPr/>
        </p:nvSpPr>
        <p:spPr>
          <a:xfrm>
            <a:off x="409787" y="584201"/>
            <a:ext cx="8026400" cy="4795628"/>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7315201" y="1803400"/>
            <a:ext cx="4691380" cy="4531860"/>
          </a:xfrm>
          <a:prstGeom prst="rect">
            <a:avLst/>
          </a:prstGeom>
        </p:spPr>
        <p:txBody>
          <a:bodyPr vert="horz" wrap="square" lIns="0" tIns="16933" rIns="0" bIns="0" rtlCol="0">
            <a:spAutoFit/>
          </a:bodyPr>
          <a:lstStyle/>
          <a:p>
            <a:pPr marL="16933" defTabSz="1219170">
              <a:spcBef>
                <a:spcPts val="133"/>
              </a:spcBef>
            </a:pPr>
            <a:r>
              <a:rPr sz="2667" b="1" spc="-7" dirty="0">
                <a:solidFill>
                  <a:prstClr val="black"/>
                </a:solidFill>
                <a:latin typeface="Calibri"/>
                <a:cs typeface="Calibri"/>
              </a:rPr>
              <a:t>Problems </a:t>
            </a:r>
            <a:r>
              <a:rPr sz="2667" b="1" dirty="0">
                <a:solidFill>
                  <a:prstClr val="black"/>
                </a:solidFill>
                <a:latin typeface="Calibri"/>
                <a:cs typeface="Calibri"/>
              </a:rPr>
              <a:t>with this</a:t>
            </a:r>
            <a:r>
              <a:rPr sz="2667" b="1" spc="-20" dirty="0">
                <a:solidFill>
                  <a:prstClr val="black"/>
                </a:solidFill>
                <a:latin typeface="Calibri"/>
                <a:cs typeface="Calibri"/>
              </a:rPr>
              <a:t> </a:t>
            </a:r>
            <a:r>
              <a:rPr sz="2667" b="1" spc="-13" dirty="0">
                <a:solidFill>
                  <a:prstClr val="black"/>
                </a:solidFill>
                <a:latin typeface="Calibri"/>
                <a:cs typeface="Calibri"/>
              </a:rPr>
              <a:t>graph:</a:t>
            </a:r>
            <a:endParaRPr sz="2667" dirty="0">
              <a:solidFill>
                <a:prstClr val="black"/>
              </a:solidFill>
              <a:latin typeface="Calibri"/>
              <a:cs typeface="Calibri"/>
            </a:endParaRPr>
          </a:p>
          <a:p>
            <a:pPr marL="246374" marR="6773" indent="-229441" defTabSz="1219170">
              <a:spcBef>
                <a:spcPts val="7"/>
              </a:spcBef>
              <a:buFont typeface="Arial"/>
              <a:buChar char="•"/>
              <a:tabLst>
                <a:tab pos="247220" algn="l"/>
              </a:tabLst>
            </a:pPr>
            <a:r>
              <a:rPr sz="2667" b="1" dirty="0">
                <a:solidFill>
                  <a:prstClr val="black"/>
                </a:solidFill>
                <a:latin typeface="Calibri"/>
                <a:cs typeface="Calibri"/>
              </a:rPr>
              <a:t>This </a:t>
            </a:r>
            <a:r>
              <a:rPr sz="2667" b="1" spc="-13" dirty="0">
                <a:solidFill>
                  <a:prstClr val="black"/>
                </a:solidFill>
                <a:latin typeface="Calibri"/>
                <a:cs typeface="Calibri"/>
              </a:rPr>
              <a:t>graph </a:t>
            </a:r>
            <a:r>
              <a:rPr sz="2667" b="1" spc="-7" dirty="0">
                <a:solidFill>
                  <a:prstClr val="black"/>
                </a:solidFill>
                <a:latin typeface="Calibri"/>
                <a:cs typeface="Calibri"/>
              </a:rPr>
              <a:t>needs </a:t>
            </a:r>
            <a:r>
              <a:rPr sz="2667" b="1" dirty="0">
                <a:solidFill>
                  <a:prstClr val="black"/>
                </a:solidFill>
                <a:latin typeface="Calibri"/>
                <a:cs typeface="Calibri"/>
              </a:rPr>
              <a:t>a </a:t>
            </a:r>
            <a:r>
              <a:rPr sz="2667" b="1" spc="-7" dirty="0">
                <a:solidFill>
                  <a:prstClr val="black"/>
                </a:solidFill>
                <a:latin typeface="Calibri"/>
                <a:cs typeface="Calibri"/>
              </a:rPr>
              <a:t>consistent scale. </a:t>
            </a:r>
            <a:r>
              <a:rPr sz="2667" b="1" dirty="0">
                <a:solidFill>
                  <a:prstClr val="black"/>
                </a:solidFill>
                <a:latin typeface="Calibri"/>
                <a:cs typeface="Calibri"/>
              </a:rPr>
              <a:t>The </a:t>
            </a:r>
            <a:r>
              <a:rPr sz="2667" b="1" spc="-7" dirty="0">
                <a:solidFill>
                  <a:prstClr val="black"/>
                </a:solidFill>
                <a:latin typeface="Calibri"/>
                <a:cs typeface="Calibri"/>
              </a:rPr>
              <a:t>truncated </a:t>
            </a:r>
            <a:r>
              <a:rPr sz="2667" b="1" spc="13" dirty="0">
                <a:solidFill>
                  <a:prstClr val="black"/>
                </a:solidFill>
                <a:latin typeface="Calibri"/>
                <a:cs typeface="Calibri"/>
              </a:rPr>
              <a:t>y-  </a:t>
            </a:r>
            <a:r>
              <a:rPr sz="2667" b="1" spc="-13" dirty="0">
                <a:solidFill>
                  <a:prstClr val="black"/>
                </a:solidFill>
                <a:latin typeface="Calibri"/>
                <a:cs typeface="Calibri"/>
              </a:rPr>
              <a:t>axis </a:t>
            </a:r>
            <a:r>
              <a:rPr sz="2667" b="1" spc="-20" dirty="0">
                <a:solidFill>
                  <a:prstClr val="black"/>
                </a:solidFill>
                <a:latin typeface="Calibri"/>
                <a:cs typeface="Calibri"/>
              </a:rPr>
              <a:t>exaggerates </a:t>
            </a:r>
            <a:r>
              <a:rPr sz="2667" b="1" spc="-7" dirty="0">
                <a:solidFill>
                  <a:prstClr val="black"/>
                </a:solidFill>
                <a:latin typeface="Calibri"/>
                <a:cs typeface="Calibri"/>
              </a:rPr>
              <a:t>small</a:t>
            </a:r>
            <a:r>
              <a:rPr sz="2667" b="1" spc="20" dirty="0">
                <a:solidFill>
                  <a:prstClr val="black"/>
                </a:solidFill>
                <a:latin typeface="Calibri"/>
                <a:cs typeface="Calibri"/>
              </a:rPr>
              <a:t> </a:t>
            </a:r>
            <a:r>
              <a:rPr sz="2667" b="1" spc="-7" dirty="0">
                <a:solidFill>
                  <a:prstClr val="black"/>
                </a:solidFill>
                <a:latin typeface="Calibri"/>
                <a:cs typeface="Calibri"/>
              </a:rPr>
              <a:t>differences.</a:t>
            </a:r>
            <a:endParaRPr sz="2667" dirty="0">
              <a:solidFill>
                <a:prstClr val="black"/>
              </a:solidFill>
              <a:latin typeface="Calibri"/>
              <a:cs typeface="Calibri"/>
            </a:endParaRPr>
          </a:p>
          <a:p>
            <a:pPr marL="246374" marR="168481" indent="-229441" defTabSz="1219170">
              <a:buFont typeface="Arial"/>
              <a:buChar char="•"/>
              <a:tabLst>
                <a:tab pos="247220" algn="l"/>
              </a:tabLst>
            </a:pPr>
            <a:r>
              <a:rPr sz="2667" b="1" dirty="0">
                <a:solidFill>
                  <a:prstClr val="black"/>
                </a:solidFill>
                <a:latin typeface="Calibri"/>
                <a:cs typeface="Calibri"/>
              </a:rPr>
              <a:t>This </a:t>
            </a:r>
            <a:r>
              <a:rPr sz="2667" b="1" spc="-13" dirty="0">
                <a:solidFill>
                  <a:prstClr val="black"/>
                </a:solidFill>
                <a:latin typeface="Calibri"/>
                <a:cs typeface="Calibri"/>
              </a:rPr>
              <a:t>graph </a:t>
            </a:r>
            <a:r>
              <a:rPr sz="2667" b="1" spc="-7" dirty="0">
                <a:solidFill>
                  <a:prstClr val="black"/>
                </a:solidFill>
                <a:latin typeface="Calibri"/>
                <a:cs typeface="Calibri"/>
              </a:rPr>
              <a:t>compares </a:t>
            </a:r>
            <a:r>
              <a:rPr sz="2667" b="1" dirty="0">
                <a:solidFill>
                  <a:prstClr val="black"/>
                </a:solidFill>
                <a:latin typeface="Calibri"/>
                <a:cs typeface="Calibri"/>
              </a:rPr>
              <a:t>one institution </a:t>
            </a:r>
            <a:r>
              <a:rPr sz="2667" b="1" spc="-7" dirty="0">
                <a:solidFill>
                  <a:prstClr val="black"/>
                </a:solidFill>
                <a:latin typeface="Calibri"/>
                <a:cs typeface="Calibri"/>
              </a:rPr>
              <a:t>to all </a:t>
            </a:r>
            <a:r>
              <a:rPr sz="2667" b="1" dirty="0">
                <a:solidFill>
                  <a:prstClr val="black"/>
                </a:solidFill>
                <a:latin typeface="Calibri"/>
                <a:cs typeface="Calibri"/>
              </a:rPr>
              <a:t>other  institutions </a:t>
            </a:r>
            <a:r>
              <a:rPr sz="2667" b="1" spc="-7" dirty="0">
                <a:solidFill>
                  <a:prstClr val="black"/>
                </a:solidFill>
                <a:latin typeface="Calibri"/>
                <a:cs typeface="Calibri"/>
              </a:rPr>
              <a:t>combined. </a:t>
            </a:r>
            <a:r>
              <a:rPr sz="2667" b="1" dirty="0">
                <a:solidFill>
                  <a:prstClr val="black"/>
                </a:solidFill>
                <a:latin typeface="Calibri"/>
                <a:cs typeface="Calibri"/>
              </a:rPr>
              <a:t>This does not </a:t>
            </a:r>
            <a:r>
              <a:rPr sz="2667" b="1" spc="-7" dirty="0">
                <a:solidFill>
                  <a:prstClr val="black"/>
                </a:solidFill>
                <a:latin typeface="Calibri"/>
                <a:cs typeface="Calibri"/>
              </a:rPr>
              <a:t>allow for an  </a:t>
            </a:r>
            <a:r>
              <a:rPr sz="2667" b="1" spc="-13" dirty="0">
                <a:solidFill>
                  <a:prstClr val="black"/>
                </a:solidFill>
                <a:latin typeface="Calibri"/>
                <a:cs typeface="Calibri"/>
              </a:rPr>
              <a:t>accurate </a:t>
            </a:r>
            <a:r>
              <a:rPr sz="2667" b="1" spc="-7" dirty="0">
                <a:solidFill>
                  <a:prstClr val="black"/>
                </a:solidFill>
                <a:latin typeface="Calibri"/>
                <a:cs typeface="Calibri"/>
              </a:rPr>
              <a:t>comparison between </a:t>
            </a:r>
            <a:r>
              <a:rPr sz="2667" b="1" dirty="0">
                <a:solidFill>
                  <a:prstClr val="black"/>
                </a:solidFill>
                <a:latin typeface="Calibri"/>
                <a:cs typeface="Calibri"/>
              </a:rPr>
              <a:t>the two </a:t>
            </a:r>
            <a:r>
              <a:rPr sz="2667" b="1" spc="-7" dirty="0">
                <a:solidFill>
                  <a:prstClr val="black"/>
                </a:solidFill>
                <a:latin typeface="Calibri"/>
                <a:cs typeface="Calibri"/>
              </a:rPr>
              <a:t>sets </a:t>
            </a:r>
            <a:r>
              <a:rPr sz="2667" b="1" dirty="0">
                <a:solidFill>
                  <a:prstClr val="black"/>
                </a:solidFill>
                <a:latin typeface="Calibri"/>
                <a:cs typeface="Calibri"/>
              </a:rPr>
              <a:t>of </a:t>
            </a:r>
            <a:r>
              <a:rPr sz="2667" b="1" spc="-13" dirty="0">
                <a:solidFill>
                  <a:prstClr val="black"/>
                </a:solidFill>
                <a:latin typeface="Calibri"/>
                <a:cs typeface="Calibri"/>
              </a:rPr>
              <a:t>data  </a:t>
            </a:r>
            <a:r>
              <a:rPr sz="2667" b="1" spc="-7" dirty="0">
                <a:solidFill>
                  <a:prstClr val="black"/>
                </a:solidFill>
                <a:latin typeface="Calibri"/>
                <a:cs typeface="Calibri"/>
              </a:rPr>
              <a:t>presented.</a:t>
            </a:r>
            <a:endParaRPr sz="2667" dirty="0">
              <a:solidFill>
                <a:prstClr val="black"/>
              </a:solidFill>
              <a:latin typeface="Calibri"/>
              <a:cs typeface="Calibri"/>
            </a:endParaRPr>
          </a:p>
        </p:txBody>
      </p:sp>
      <p:sp>
        <p:nvSpPr>
          <p:cNvPr id="6" name="object 6"/>
          <p:cNvSpPr txBox="1"/>
          <p:nvPr/>
        </p:nvSpPr>
        <p:spPr>
          <a:xfrm>
            <a:off x="409787" y="6398904"/>
            <a:ext cx="3506047" cy="263320"/>
          </a:xfrm>
          <a:prstGeom prst="rect">
            <a:avLst/>
          </a:prstGeom>
        </p:spPr>
        <p:txBody>
          <a:bodyPr vert="horz" wrap="square" lIns="0" tIns="16933" rIns="0" bIns="0" rtlCol="0">
            <a:spAutoFit/>
          </a:bodyPr>
          <a:lstStyle/>
          <a:p>
            <a:pPr marL="16933" defTabSz="1219170">
              <a:spcBef>
                <a:spcPts val="133"/>
              </a:spcBef>
            </a:pPr>
            <a:r>
              <a:rPr sz="1600" b="1" spc="-7" dirty="0">
                <a:solidFill>
                  <a:prstClr val="black"/>
                </a:solidFill>
                <a:latin typeface="Calibri"/>
                <a:cs typeface="Calibri"/>
              </a:rPr>
              <a:t>Khan </a:t>
            </a:r>
            <a:r>
              <a:rPr sz="1600" b="1" spc="-27" dirty="0">
                <a:solidFill>
                  <a:prstClr val="black"/>
                </a:solidFill>
                <a:latin typeface="Calibri"/>
                <a:cs typeface="Calibri"/>
              </a:rPr>
              <a:t>Academy. </a:t>
            </a:r>
            <a:r>
              <a:rPr sz="1600" b="1" dirty="0">
                <a:solidFill>
                  <a:prstClr val="black"/>
                </a:solidFill>
                <a:latin typeface="Calibri"/>
                <a:cs typeface="Calibri"/>
              </a:rPr>
              <a:t>Good </a:t>
            </a:r>
            <a:r>
              <a:rPr sz="1600" b="1" spc="-20" dirty="0">
                <a:solidFill>
                  <a:prstClr val="black"/>
                </a:solidFill>
                <a:latin typeface="Calibri"/>
                <a:cs typeface="Calibri"/>
              </a:rPr>
              <a:t>stuff. </a:t>
            </a:r>
            <a:r>
              <a:rPr sz="1600" b="1" dirty="0">
                <a:solidFill>
                  <a:prstClr val="black"/>
                </a:solidFill>
                <a:latin typeface="Calibri"/>
                <a:cs typeface="Calibri"/>
              </a:rPr>
              <a:t>Use the</a:t>
            </a:r>
            <a:r>
              <a:rPr sz="1600" b="1" spc="33" dirty="0">
                <a:solidFill>
                  <a:prstClr val="black"/>
                </a:solidFill>
                <a:latin typeface="Calibri"/>
                <a:cs typeface="Calibri"/>
              </a:rPr>
              <a:t> </a:t>
            </a:r>
            <a:r>
              <a:rPr sz="1600" b="1" spc="-7" dirty="0">
                <a:solidFill>
                  <a:prstClr val="black"/>
                </a:solidFill>
                <a:latin typeface="Calibri"/>
                <a:cs typeface="Calibri"/>
              </a:rPr>
              <a:t>site!</a:t>
            </a:r>
            <a:endParaRPr sz="1600">
              <a:solidFill>
                <a:prstClr val="black"/>
              </a:solidFill>
              <a:latin typeface="Calibri"/>
              <a:cs typeface="Calibri"/>
            </a:endParaRPr>
          </a:p>
        </p:txBody>
      </p:sp>
    </p:spTree>
    <p:extLst>
      <p:ext uri="{BB962C8B-B14F-4D97-AF65-F5344CB8AC3E}">
        <p14:creationId xmlns:p14="http://schemas.microsoft.com/office/powerpoint/2010/main" val="428402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9244" y="0"/>
            <a:ext cx="8031480" cy="508687"/>
          </a:xfrm>
          <a:prstGeom prst="rect">
            <a:avLst/>
          </a:prstGeom>
        </p:spPr>
        <p:txBody>
          <a:bodyPr vert="horz" wrap="square" lIns="0" tIns="16087" rIns="0" bIns="0" rtlCol="0">
            <a:spAutoFit/>
          </a:bodyPr>
          <a:lstStyle/>
          <a:p>
            <a:pPr marL="16933" algn="ctr">
              <a:spcBef>
                <a:spcPts val="127"/>
              </a:spcBef>
            </a:pPr>
            <a:r>
              <a:rPr sz="3200" spc="-13" dirty="0">
                <a:latin typeface="Arial"/>
                <a:cs typeface="Arial"/>
              </a:rPr>
              <a:t>POSSIBLE PROBLEMS </a:t>
            </a:r>
            <a:r>
              <a:rPr sz="3200" spc="-7" dirty="0">
                <a:latin typeface="Arial"/>
                <a:cs typeface="Arial"/>
              </a:rPr>
              <a:t>WITH</a:t>
            </a:r>
            <a:r>
              <a:rPr sz="3200" spc="73" dirty="0">
                <a:latin typeface="Arial"/>
                <a:cs typeface="Arial"/>
              </a:rPr>
              <a:t> </a:t>
            </a:r>
            <a:r>
              <a:rPr sz="3200" spc="-13" dirty="0">
                <a:latin typeface="Arial"/>
                <a:cs typeface="Arial"/>
              </a:rPr>
              <a:t>DATA</a:t>
            </a:r>
            <a:endParaRPr sz="3200" dirty="0">
              <a:latin typeface="Arial"/>
              <a:cs typeface="Arial"/>
            </a:endParaRPr>
          </a:p>
        </p:txBody>
      </p:sp>
      <p:sp>
        <p:nvSpPr>
          <p:cNvPr id="4" name="object 4"/>
          <p:cNvSpPr/>
          <p:nvPr/>
        </p:nvSpPr>
        <p:spPr>
          <a:xfrm>
            <a:off x="304800" y="534087"/>
            <a:ext cx="7112000" cy="485817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txBox="1"/>
          <p:nvPr/>
        </p:nvSpPr>
        <p:spPr>
          <a:xfrm>
            <a:off x="409787" y="6398904"/>
            <a:ext cx="3506047" cy="263320"/>
          </a:xfrm>
          <a:prstGeom prst="rect">
            <a:avLst/>
          </a:prstGeom>
        </p:spPr>
        <p:txBody>
          <a:bodyPr vert="horz" wrap="square" lIns="0" tIns="16933" rIns="0" bIns="0" rtlCol="0">
            <a:spAutoFit/>
          </a:bodyPr>
          <a:lstStyle/>
          <a:p>
            <a:pPr marL="16933" defTabSz="1219170">
              <a:spcBef>
                <a:spcPts val="133"/>
              </a:spcBef>
            </a:pPr>
            <a:r>
              <a:rPr sz="1600" b="1" spc="-7" dirty="0">
                <a:solidFill>
                  <a:prstClr val="black"/>
                </a:solidFill>
                <a:latin typeface="Calibri"/>
                <a:cs typeface="Calibri"/>
              </a:rPr>
              <a:t>Khan </a:t>
            </a:r>
            <a:r>
              <a:rPr sz="1600" b="1" spc="-27" dirty="0">
                <a:solidFill>
                  <a:prstClr val="black"/>
                </a:solidFill>
                <a:latin typeface="Calibri"/>
                <a:cs typeface="Calibri"/>
              </a:rPr>
              <a:t>Academy. </a:t>
            </a:r>
            <a:r>
              <a:rPr sz="1600" b="1" dirty="0">
                <a:solidFill>
                  <a:prstClr val="black"/>
                </a:solidFill>
                <a:latin typeface="Calibri"/>
                <a:cs typeface="Calibri"/>
              </a:rPr>
              <a:t>Good </a:t>
            </a:r>
            <a:r>
              <a:rPr sz="1600" b="1" spc="-20" dirty="0">
                <a:solidFill>
                  <a:prstClr val="black"/>
                </a:solidFill>
                <a:latin typeface="Calibri"/>
                <a:cs typeface="Calibri"/>
              </a:rPr>
              <a:t>stuff. </a:t>
            </a:r>
            <a:r>
              <a:rPr sz="1600" b="1" dirty="0">
                <a:solidFill>
                  <a:prstClr val="black"/>
                </a:solidFill>
                <a:latin typeface="Calibri"/>
                <a:cs typeface="Calibri"/>
              </a:rPr>
              <a:t>Use the</a:t>
            </a:r>
            <a:r>
              <a:rPr sz="1600" b="1" spc="33" dirty="0">
                <a:solidFill>
                  <a:prstClr val="black"/>
                </a:solidFill>
                <a:latin typeface="Calibri"/>
                <a:cs typeface="Calibri"/>
              </a:rPr>
              <a:t> </a:t>
            </a:r>
            <a:r>
              <a:rPr sz="1600" b="1" spc="-7" dirty="0">
                <a:solidFill>
                  <a:prstClr val="black"/>
                </a:solidFill>
                <a:latin typeface="Calibri"/>
                <a:cs typeface="Calibri"/>
              </a:rPr>
              <a:t>site!</a:t>
            </a:r>
            <a:endParaRPr sz="1600">
              <a:solidFill>
                <a:prstClr val="black"/>
              </a:solidFill>
              <a:latin typeface="Calibri"/>
              <a:cs typeface="Calibri"/>
            </a:endParaRPr>
          </a:p>
        </p:txBody>
      </p:sp>
      <p:sp>
        <p:nvSpPr>
          <p:cNvPr id="7" name="object 7"/>
          <p:cNvSpPr txBox="1"/>
          <p:nvPr/>
        </p:nvSpPr>
        <p:spPr>
          <a:xfrm>
            <a:off x="6094984" y="2108200"/>
            <a:ext cx="5994400" cy="4121427"/>
          </a:xfrm>
          <a:prstGeom prst="rect">
            <a:avLst/>
          </a:prstGeom>
        </p:spPr>
        <p:txBody>
          <a:bodyPr vert="horz" wrap="square" lIns="0" tIns="16933" rIns="0" bIns="0" rtlCol="0">
            <a:spAutoFit/>
          </a:bodyPr>
          <a:lstStyle/>
          <a:p>
            <a:pPr marL="16933" marR="6773" defTabSz="1219170">
              <a:spcBef>
                <a:spcPts val="133"/>
              </a:spcBef>
            </a:pPr>
            <a:r>
              <a:rPr sz="2667" b="1" spc="-13" dirty="0">
                <a:solidFill>
                  <a:srgbClr val="20232C"/>
                </a:solidFill>
                <a:latin typeface="Calibri"/>
                <a:cs typeface="Calibri"/>
              </a:rPr>
              <a:t>Why </a:t>
            </a:r>
            <a:r>
              <a:rPr sz="2667" b="1" dirty="0">
                <a:solidFill>
                  <a:srgbClr val="20232C"/>
                </a:solidFill>
                <a:latin typeface="Calibri"/>
                <a:cs typeface="Calibri"/>
              </a:rPr>
              <a:t>it's </a:t>
            </a:r>
            <a:r>
              <a:rPr sz="2667" b="1" spc="-13" dirty="0">
                <a:solidFill>
                  <a:srgbClr val="20232C"/>
                </a:solidFill>
                <a:latin typeface="Calibri"/>
                <a:cs typeface="Calibri"/>
              </a:rPr>
              <a:t>better: </a:t>
            </a:r>
            <a:r>
              <a:rPr sz="2667" b="1" dirty="0">
                <a:solidFill>
                  <a:srgbClr val="20232C"/>
                </a:solidFill>
                <a:latin typeface="Calibri"/>
                <a:cs typeface="Calibri"/>
              </a:rPr>
              <a:t>The </a:t>
            </a:r>
            <a:r>
              <a:rPr sz="2667" b="1" spc="-7" dirty="0">
                <a:solidFill>
                  <a:srgbClr val="20232C"/>
                </a:solidFill>
                <a:latin typeface="Calibri"/>
                <a:cs typeface="Calibri"/>
              </a:rPr>
              <a:t>y-axis has </a:t>
            </a:r>
            <a:r>
              <a:rPr sz="2667" b="1" dirty="0">
                <a:solidFill>
                  <a:srgbClr val="20232C"/>
                </a:solidFill>
                <a:latin typeface="Calibri"/>
                <a:cs typeface="Calibri"/>
              </a:rPr>
              <a:t>a </a:t>
            </a:r>
            <a:r>
              <a:rPr sz="2667" b="1" spc="-7" dirty="0">
                <a:solidFill>
                  <a:srgbClr val="20232C"/>
                </a:solidFill>
                <a:latin typeface="Calibri"/>
                <a:cs typeface="Calibri"/>
              </a:rPr>
              <a:t>consistent scale that starts  </a:t>
            </a:r>
            <a:r>
              <a:rPr sz="2667" b="1" spc="-13" dirty="0">
                <a:solidFill>
                  <a:srgbClr val="20232C"/>
                </a:solidFill>
                <a:latin typeface="Calibri"/>
                <a:cs typeface="Calibri"/>
              </a:rPr>
              <a:t>at zero. </a:t>
            </a:r>
            <a:r>
              <a:rPr sz="2667" b="1" dirty="0">
                <a:solidFill>
                  <a:srgbClr val="20232C"/>
                </a:solidFill>
                <a:latin typeface="Calibri"/>
                <a:cs typeface="Calibri"/>
              </a:rPr>
              <a:t>This </a:t>
            </a:r>
            <a:r>
              <a:rPr sz="2667" b="1" spc="-7" dirty="0">
                <a:solidFill>
                  <a:srgbClr val="20232C"/>
                </a:solidFill>
                <a:latin typeface="Calibri"/>
                <a:cs typeface="Calibri"/>
              </a:rPr>
              <a:t>allows </a:t>
            </a:r>
            <a:r>
              <a:rPr sz="2667" b="1" dirty="0">
                <a:solidFill>
                  <a:srgbClr val="20232C"/>
                </a:solidFill>
                <a:latin typeface="Calibri"/>
                <a:cs typeface="Calibri"/>
              </a:rPr>
              <a:t>the </a:t>
            </a:r>
            <a:r>
              <a:rPr sz="2667" b="1" spc="-7" dirty="0">
                <a:solidFill>
                  <a:srgbClr val="20232C"/>
                </a:solidFill>
                <a:latin typeface="Calibri"/>
                <a:cs typeface="Calibri"/>
              </a:rPr>
              <a:t>viewer to </a:t>
            </a:r>
            <a:r>
              <a:rPr sz="2667" b="1" dirty="0">
                <a:solidFill>
                  <a:srgbClr val="20232C"/>
                </a:solidFill>
                <a:latin typeface="Calibri"/>
                <a:cs typeface="Calibri"/>
              </a:rPr>
              <a:t>see </a:t>
            </a:r>
            <a:r>
              <a:rPr sz="2667" b="1" spc="-7" dirty="0">
                <a:solidFill>
                  <a:srgbClr val="20232C"/>
                </a:solidFill>
                <a:latin typeface="Calibri"/>
                <a:cs typeface="Calibri"/>
              </a:rPr>
              <a:t>that </a:t>
            </a:r>
            <a:r>
              <a:rPr sz="2667" b="1" dirty="0">
                <a:solidFill>
                  <a:srgbClr val="20232C"/>
                </a:solidFill>
                <a:latin typeface="Calibri"/>
                <a:cs typeface="Calibri"/>
              </a:rPr>
              <a:t>40% </a:t>
            </a:r>
            <a:r>
              <a:rPr sz="2667" b="1" spc="-7" dirty="0">
                <a:solidFill>
                  <a:srgbClr val="20232C"/>
                </a:solidFill>
                <a:latin typeface="Calibri"/>
                <a:cs typeface="Calibri"/>
              </a:rPr>
              <a:t>more </a:t>
            </a:r>
            <a:r>
              <a:rPr sz="2667" b="1" spc="-13" dirty="0">
                <a:solidFill>
                  <a:srgbClr val="20232C"/>
                </a:solidFill>
                <a:latin typeface="Calibri"/>
                <a:cs typeface="Calibri"/>
              </a:rPr>
              <a:t>giraffes  </a:t>
            </a:r>
            <a:r>
              <a:rPr sz="2667" b="1" spc="-7" dirty="0">
                <a:solidFill>
                  <a:srgbClr val="20232C"/>
                </a:solidFill>
                <a:latin typeface="Calibri"/>
                <a:cs typeface="Calibri"/>
              </a:rPr>
              <a:t>escaped from Porous Zoo </a:t>
            </a:r>
            <a:r>
              <a:rPr sz="2667" b="1" dirty="0">
                <a:solidFill>
                  <a:srgbClr val="20232C"/>
                </a:solidFill>
                <a:latin typeface="Calibri"/>
                <a:cs typeface="Calibri"/>
              </a:rPr>
              <a:t>in 2017 than in </a:t>
            </a:r>
            <a:r>
              <a:rPr sz="2667" b="1" spc="-7" dirty="0">
                <a:solidFill>
                  <a:srgbClr val="20232C"/>
                </a:solidFill>
                <a:latin typeface="Calibri"/>
                <a:cs typeface="Calibri"/>
              </a:rPr>
              <a:t>each </a:t>
            </a:r>
            <a:r>
              <a:rPr sz="2667" b="1" dirty="0">
                <a:solidFill>
                  <a:srgbClr val="20232C"/>
                </a:solidFill>
                <a:latin typeface="Calibri"/>
                <a:cs typeface="Calibri"/>
              </a:rPr>
              <a:t>of the  </a:t>
            </a:r>
            <a:r>
              <a:rPr sz="2667" b="1" spc="-7" dirty="0">
                <a:solidFill>
                  <a:srgbClr val="20232C"/>
                </a:solidFill>
                <a:latin typeface="Calibri"/>
                <a:cs typeface="Calibri"/>
              </a:rPr>
              <a:t>previous </a:t>
            </a:r>
            <a:r>
              <a:rPr sz="2667" b="1" spc="-13" dirty="0">
                <a:solidFill>
                  <a:srgbClr val="20232C"/>
                </a:solidFill>
                <a:latin typeface="Calibri"/>
                <a:cs typeface="Calibri"/>
              </a:rPr>
              <a:t>years, rather </a:t>
            </a:r>
            <a:r>
              <a:rPr sz="2667" b="1" dirty="0">
                <a:solidFill>
                  <a:srgbClr val="20232C"/>
                </a:solidFill>
                <a:latin typeface="Calibri"/>
                <a:cs typeface="Calibri"/>
              </a:rPr>
              <a:t>than </a:t>
            </a:r>
            <a:r>
              <a:rPr sz="2667" b="1" spc="-7" dirty="0">
                <a:solidFill>
                  <a:srgbClr val="20232C"/>
                </a:solidFill>
                <a:latin typeface="Calibri"/>
                <a:cs typeface="Calibri"/>
              </a:rPr>
              <a:t>implying that </a:t>
            </a:r>
            <a:r>
              <a:rPr sz="2667" b="1" dirty="0">
                <a:solidFill>
                  <a:srgbClr val="20232C"/>
                </a:solidFill>
                <a:latin typeface="Calibri"/>
                <a:cs typeface="Calibri"/>
              </a:rPr>
              <a:t>400% </a:t>
            </a:r>
            <a:r>
              <a:rPr sz="2667" b="1" spc="-7" dirty="0">
                <a:solidFill>
                  <a:srgbClr val="20232C"/>
                </a:solidFill>
                <a:latin typeface="Calibri"/>
                <a:cs typeface="Calibri"/>
              </a:rPr>
              <a:t>more </a:t>
            </a:r>
            <a:r>
              <a:rPr sz="2667" b="1" spc="-13" dirty="0">
                <a:solidFill>
                  <a:srgbClr val="20232C"/>
                </a:solidFill>
                <a:latin typeface="Calibri"/>
                <a:cs typeface="Calibri"/>
              </a:rPr>
              <a:t>giraffes  </a:t>
            </a:r>
            <a:r>
              <a:rPr sz="2667" b="1" spc="-7" dirty="0">
                <a:solidFill>
                  <a:srgbClr val="20232C"/>
                </a:solidFill>
                <a:latin typeface="Calibri"/>
                <a:cs typeface="Calibri"/>
              </a:rPr>
              <a:t>escaped. </a:t>
            </a:r>
            <a:r>
              <a:rPr sz="2667" b="1" dirty="0">
                <a:solidFill>
                  <a:srgbClr val="20232C"/>
                </a:solidFill>
                <a:latin typeface="Calibri"/>
                <a:cs typeface="Calibri"/>
              </a:rPr>
              <a:t>This </a:t>
            </a:r>
            <a:r>
              <a:rPr sz="2667" b="1" spc="-13" dirty="0">
                <a:solidFill>
                  <a:srgbClr val="20232C"/>
                </a:solidFill>
                <a:latin typeface="Calibri"/>
                <a:cs typeface="Calibri"/>
              </a:rPr>
              <a:t>graph </a:t>
            </a:r>
            <a:r>
              <a:rPr sz="2667" b="1" spc="-7" dirty="0">
                <a:solidFill>
                  <a:srgbClr val="20232C"/>
                </a:solidFill>
                <a:latin typeface="Calibri"/>
                <a:cs typeface="Calibri"/>
              </a:rPr>
              <a:t>also compares </a:t>
            </a:r>
            <a:r>
              <a:rPr sz="2667" b="1" dirty="0">
                <a:solidFill>
                  <a:srgbClr val="20232C"/>
                </a:solidFill>
                <a:latin typeface="Calibri"/>
                <a:cs typeface="Calibri"/>
              </a:rPr>
              <a:t>one </a:t>
            </a:r>
            <a:r>
              <a:rPr sz="2667" b="1" spc="-13" dirty="0">
                <a:solidFill>
                  <a:srgbClr val="20232C"/>
                </a:solidFill>
                <a:latin typeface="Calibri"/>
                <a:cs typeface="Calibri"/>
              </a:rPr>
              <a:t>zoo </a:t>
            </a:r>
            <a:r>
              <a:rPr sz="2667" b="1" spc="-7" dirty="0">
                <a:solidFill>
                  <a:srgbClr val="20232C"/>
                </a:solidFill>
                <a:latin typeface="Calibri"/>
                <a:cs typeface="Calibri"/>
              </a:rPr>
              <a:t>(Porous Zoo) to  </a:t>
            </a:r>
            <a:r>
              <a:rPr sz="2667" b="1" dirty="0">
                <a:solidFill>
                  <a:srgbClr val="20232C"/>
                </a:solidFill>
                <a:latin typeface="Calibri"/>
                <a:cs typeface="Calibri"/>
              </a:rPr>
              <a:t>one other </a:t>
            </a:r>
            <a:r>
              <a:rPr sz="2667" b="1" spc="-13" dirty="0">
                <a:solidFill>
                  <a:srgbClr val="20232C"/>
                </a:solidFill>
                <a:latin typeface="Calibri"/>
                <a:cs typeface="Calibri"/>
              </a:rPr>
              <a:t>zoo </a:t>
            </a:r>
            <a:r>
              <a:rPr sz="2667" b="1" spc="-7" dirty="0">
                <a:solidFill>
                  <a:srgbClr val="20232C"/>
                </a:solidFill>
                <a:latin typeface="Calibri"/>
                <a:cs typeface="Calibri"/>
              </a:rPr>
              <a:t>(Adamant Zoo, which we </a:t>
            </a:r>
            <a:r>
              <a:rPr sz="2667" b="1" dirty="0">
                <a:solidFill>
                  <a:srgbClr val="20232C"/>
                </a:solidFill>
                <a:latin typeface="Calibri"/>
                <a:cs typeface="Calibri"/>
              </a:rPr>
              <a:t>will </a:t>
            </a:r>
            <a:r>
              <a:rPr sz="2667" b="1" spc="-7" dirty="0">
                <a:solidFill>
                  <a:srgbClr val="20232C"/>
                </a:solidFill>
                <a:latin typeface="Calibri"/>
                <a:cs typeface="Calibri"/>
              </a:rPr>
              <a:t>assume </a:t>
            </a:r>
            <a:r>
              <a:rPr sz="2667" b="1" dirty="0">
                <a:solidFill>
                  <a:srgbClr val="20232C"/>
                </a:solidFill>
                <a:latin typeface="Calibri"/>
                <a:cs typeface="Calibri"/>
              </a:rPr>
              <a:t>is a </a:t>
            </a:r>
            <a:r>
              <a:rPr sz="2667" b="1" spc="-13" dirty="0">
                <a:solidFill>
                  <a:srgbClr val="20232C"/>
                </a:solidFill>
                <a:latin typeface="Calibri"/>
                <a:cs typeface="Calibri"/>
              </a:rPr>
              <a:t>zoo  </a:t>
            </a:r>
            <a:r>
              <a:rPr sz="2667" b="1" dirty="0">
                <a:solidFill>
                  <a:srgbClr val="20232C"/>
                </a:solidFill>
                <a:latin typeface="Calibri"/>
                <a:cs typeface="Calibri"/>
              </a:rPr>
              <a:t>of </a:t>
            </a:r>
            <a:r>
              <a:rPr sz="2667" b="1" spc="-7" dirty="0">
                <a:solidFill>
                  <a:srgbClr val="20232C"/>
                </a:solidFill>
                <a:latin typeface="Calibri"/>
                <a:cs typeface="Calibri"/>
              </a:rPr>
              <a:t>comparable </a:t>
            </a:r>
            <a:r>
              <a:rPr sz="2667" b="1" spc="-13" dirty="0">
                <a:solidFill>
                  <a:srgbClr val="20232C"/>
                </a:solidFill>
                <a:latin typeface="Calibri"/>
                <a:cs typeface="Calibri"/>
              </a:rPr>
              <a:t>size </a:t>
            </a:r>
            <a:r>
              <a:rPr sz="2667" b="1" spc="-7" dirty="0">
                <a:solidFill>
                  <a:srgbClr val="20232C"/>
                </a:solidFill>
                <a:latin typeface="Calibri"/>
                <a:cs typeface="Calibri"/>
              </a:rPr>
              <a:t>and resources).</a:t>
            </a:r>
            <a:endParaRPr sz="2667" dirty="0">
              <a:solidFill>
                <a:prstClr val="black"/>
              </a:solidFill>
              <a:latin typeface="Calibri"/>
              <a:cs typeface="Calibri"/>
            </a:endParaRPr>
          </a:p>
        </p:txBody>
      </p:sp>
    </p:spTree>
    <p:extLst>
      <p:ext uri="{BB962C8B-B14F-4D97-AF65-F5344CB8AC3E}">
        <p14:creationId xmlns:p14="http://schemas.microsoft.com/office/powerpoint/2010/main" val="348225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9456" y="2940653"/>
            <a:ext cx="3941483" cy="391734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2518157" y="0"/>
            <a:ext cx="8759444" cy="756617"/>
          </a:xfrm>
          <a:prstGeom prst="rect">
            <a:avLst/>
          </a:prstGeom>
        </p:spPr>
        <p:txBody>
          <a:bodyPr vert="horz" wrap="square" lIns="0" tIns="17780" rIns="0" bIns="0" rtlCol="0">
            <a:spAutoFit/>
          </a:bodyPr>
          <a:lstStyle/>
          <a:p>
            <a:pPr marL="16933" algn="ctr">
              <a:spcBef>
                <a:spcPts val="140"/>
              </a:spcBef>
            </a:pPr>
            <a:r>
              <a:rPr sz="4800" dirty="0"/>
              <a:t>WHAT IS POLLING?</a:t>
            </a:r>
          </a:p>
        </p:txBody>
      </p:sp>
      <p:sp>
        <p:nvSpPr>
          <p:cNvPr id="4" name="object 4"/>
          <p:cNvSpPr txBox="1"/>
          <p:nvPr/>
        </p:nvSpPr>
        <p:spPr>
          <a:xfrm>
            <a:off x="122056" y="671463"/>
            <a:ext cx="11632353" cy="2269190"/>
          </a:xfrm>
          <a:prstGeom prst="rect">
            <a:avLst/>
          </a:prstGeom>
        </p:spPr>
        <p:txBody>
          <a:bodyPr vert="horz" wrap="square" lIns="0" tIns="98213" rIns="0" bIns="0" rtlCol="0">
            <a:spAutoFit/>
          </a:bodyPr>
          <a:lstStyle/>
          <a:p>
            <a:pPr marL="914400" marR="0" indent="-457200">
              <a:spcBef>
                <a:spcPts val="0"/>
              </a:spcBef>
              <a:spcAft>
                <a:spcPts val="0"/>
              </a:spcAft>
              <a:buFont typeface="Arial" panose="020B0604020202020204" pitchFamily="34" charset="0"/>
              <a:buChar char="•"/>
            </a:pPr>
            <a:r>
              <a:rPr lang="en-US" sz="2667" b="1" dirty="0">
                <a:solidFill>
                  <a:prstClr val="black"/>
                </a:solidFill>
                <a:latin typeface="Arial" panose="020B0604020202020204" pitchFamily="34" charset="0"/>
                <a:cs typeface="Arial" panose="020B0604020202020204" pitchFamily="34" charset="0"/>
              </a:rPr>
              <a:t>Polling is a means to assess public opinion on issues or a candidate.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Leaders should have an appraisal of public opinion and consider it in reaching their decisions.</a:t>
            </a:r>
            <a:endPar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16932" marR="6773" defTabSz="1219170">
              <a:spcBef>
                <a:spcPts val="640"/>
              </a:spcBef>
              <a:tabLst>
                <a:tab pos="473275" algn="l"/>
                <a:tab pos="474121" algn="l"/>
              </a:tabLst>
            </a:pPr>
            <a:r>
              <a:rPr sz="2667" b="1" dirty="0">
                <a:solidFill>
                  <a:prstClr val="black"/>
                </a:solidFill>
                <a:latin typeface="Arial" panose="020B0604020202020204" pitchFamily="34" charset="0"/>
                <a:cs typeface="Arial" panose="020B0604020202020204" pitchFamily="34" charset="0"/>
              </a:rPr>
              <a:t>George Gallup is the Founding Father of </a:t>
            </a:r>
            <a:r>
              <a:rPr lang="en-US" sz="2667" b="1" dirty="0">
                <a:solidFill>
                  <a:prstClr val="black"/>
                </a:solidFill>
                <a:latin typeface="Arial" panose="020B0604020202020204" pitchFamily="34" charset="0"/>
                <a:cs typeface="Arial" panose="020B0604020202020204" pitchFamily="34" charset="0"/>
              </a:rPr>
              <a:t>modern-day</a:t>
            </a:r>
            <a:r>
              <a:rPr sz="2667" b="1" dirty="0">
                <a:solidFill>
                  <a:prstClr val="black"/>
                </a:solidFill>
                <a:latin typeface="Arial" panose="020B0604020202020204" pitchFamily="34" charset="0"/>
                <a:cs typeface="Arial" panose="020B0604020202020204" pitchFamily="34" charset="0"/>
              </a:rPr>
              <a:t> polling = Gallup Polls</a:t>
            </a:r>
            <a:endParaRPr sz="2667" dirty="0">
              <a:solidFill>
                <a:prstClr val="black"/>
              </a:solidFill>
              <a:latin typeface="Arial" panose="020B0604020202020204" pitchFamily="34" charset="0"/>
              <a:cs typeface="Arial" panose="020B0604020202020204" pitchFamily="34" charset="0"/>
            </a:endParaRPr>
          </a:p>
        </p:txBody>
      </p:sp>
      <p:sp>
        <p:nvSpPr>
          <p:cNvPr id="5" name="object 5"/>
          <p:cNvSpPr/>
          <p:nvPr/>
        </p:nvSpPr>
        <p:spPr>
          <a:xfrm>
            <a:off x="4860545" y="2590800"/>
            <a:ext cx="7111999" cy="4135120"/>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pic>
        <p:nvPicPr>
          <p:cNvPr id="6" name="Picture 5"/>
          <p:cNvPicPr>
            <a:picLocks noChangeAspect="1"/>
          </p:cNvPicPr>
          <p:nvPr/>
        </p:nvPicPr>
        <p:blipFill>
          <a:blip r:embed="rId4"/>
          <a:stretch>
            <a:fillRect/>
          </a:stretch>
        </p:blipFill>
        <p:spPr>
          <a:xfrm>
            <a:off x="3250494" y="3153103"/>
            <a:ext cx="2015689" cy="150525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589023" y="209464"/>
            <a:ext cx="7628805" cy="571096"/>
          </a:xfrm>
          <a:prstGeom prst="rect">
            <a:avLst/>
          </a:prstGeom>
        </p:spPr>
        <p:txBody>
          <a:bodyPr vert="horz" wrap="square" lIns="0" tIns="16933" rIns="0" bIns="0" rtlCol="0">
            <a:spAutoFit/>
          </a:bodyPr>
          <a:lstStyle/>
          <a:p>
            <a:pPr marL="17780">
              <a:spcBef>
                <a:spcPts val="133"/>
              </a:spcBef>
            </a:pPr>
            <a:r>
              <a:rPr dirty="0"/>
              <a:t>ESSENTIAL QUESTION CFU</a:t>
            </a:r>
          </a:p>
        </p:txBody>
      </p:sp>
      <p:sp>
        <p:nvSpPr>
          <p:cNvPr id="3" name="object 3"/>
          <p:cNvSpPr txBox="1"/>
          <p:nvPr/>
        </p:nvSpPr>
        <p:spPr>
          <a:xfrm>
            <a:off x="40641" y="1092201"/>
            <a:ext cx="10293569" cy="509541"/>
          </a:xfrm>
          <a:prstGeom prst="rect">
            <a:avLst/>
          </a:prstGeom>
        </p:spPr>
        <p:txBody>
          <a:bodyPr vert="horz" wrap="square" lIns="0" tIns="16933" rIns="0" bIns="0" rtlCol="0">
            <a:spAutoFit/>
          </a:bodyPr>
          <a:lstStyle/>
          <a:p>
            <a:pPr marL="16933" defTabSz="1219170">
              <a:spcBef>
                <a:spcPts val="133"/>
              </a:spcBef>
            </a:pPr>
            <a:r>
              <a:rPr sz="3200" b="1" dirty="0">
                <a:solidFill>
                  <a:prstClr val="black"/>
                </a:solidFill>
                <a:latin typeface="DejaVu Sans"/>
                <a:cs typeface="DejaVu Sans"/>
              </a:rPr>
              <a:t>Are public opinion polls still reliable?</a:t>
            </a:r>
            <a:endParaRPr sz="3200" dirty="0">
              <a:solidFill>
                <a:prstClr val="black"/>
              </a:solidFill>
              <a:latin typeface="DejaVu Sans"/>
              <a:cs typeface="DejaVu Sans"/>
            </a:endParaRPr>
          </a:p>
        </p:txBody>
      </p:sp>
      <p:sp>
        <p:nvSpPr>
          <p:cNvPr id="4" name="object 4"/>
          <p:cNvSpPr txBox="1"/>
          <p:nvPr/>
        </p:nvSpPr>
        <p:spPr>
          <a:xfrm>
            <a:off x="11289114" y="6422474"/>
            <a:ext cx="188807" cy="201764"/>
          </a:xfrm>
          <a:prstGeom prst="rect">
            <a:avLst/>
          </a:prstGeom>
        </p:spPr>
        <p:txBody>
          <a:bodyPr vert="horz" wrap="square" lIns="0" tIns="16933" rIns="0" bIns="0" rtlCol="0">
            <a:spAutoFit/>
          </a:bodyPr>
          <a:lstStyle/>
          <a:p>
            <a:pPr marL="16933" defTabSz="1219170">
              <a:spcBef>
                <a:spcPts val="133"/>
              </a:spcBef>
            </a:pPr>
            <a:r>
              <a:rPr sz="1200" spc="-167" dirty="0">
                <a:solidFill>
                  <a:srgbClr val="888888"/>
                </a:solidFill>
                <a:latin typeface="DejaVu Sans"/>
                <a:cs typeface="DejaVu Sans"/>
              </a:rPr>
              <a:t>21</a:t>
            </a:r>
            <a:endParaRPr sz="1200">
              <a:solidFill>
                <a:prstClr val="black"/>
              </a:solidFill>
              <a:latin typeface="DejaVu Sans"/>
              <a:cs typeface="DejaVu Sans"/>
            </a:endParaRPr>
          </a:p>
        </p:txBody>
      </p:sp>
      <p:sp>
        <p:nvSpPr>
          <p:cNvPr id="5" name="object 5"/>
          <p:cNvSpPr/>
          <p:nvPr/>
        </p:nvSpPr>
        <p:spPr>
          <a:xfrm>
            <a:off x="229447" y="1653371"/>
            <a:ext cx="11643359" cy="445685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64543"/>
            <a:ext cx="4267200" cy="6293456"/>
          </a:xfrm>
          <a:custGeom>
            <a:avLst/>
            <a:gdLst/>
            <a:ahLst/>
            <a:cxnLst/>
            <a:rect l="l" t="t" r="r" b="b"/>
            <a:pathLst>
              <a:path w="3200400" h="4572000">
                <a:moveTo>
                  <a:pt x="0" y="4572000"/>
                </a:moveTo>
                <a:lnTo>
                  <a:pt x="3200400" y="4572000"/>
                </a:lnTo>
                <a:lnTo>
                  <a:pt x="3200400" y="0"/>
                </a:lnTo>
                <a:lnTo>
                  <a:pt x="0" y="0"/>
                </a:lnTo>
                <a:lnTo>
                  <a:pt x="0" y="4572000"/>
                </a:lnTo>
                <a:close/>
              </a:path>
            </a:pathLst>
          </a:custGeom>
          <a:solidFill>
            <a:srgbClr val="252525">
              <a:alpha val="64312"/>
            </a:srgbClr>
          </a:solidFill>
        </p:spPr>
        <p:txBody>
          <a:bodyPr wrap="square" lIns="0" tIns="0" rIns="0" bIns="0" rtlCol="0"/>
          <a:lstStyle/>
          <a:p>
            <a:pPr defTabSz="1219170"/>
            <a:endParaRPr sz="2400">
              <a:solidFill>
                <a:prstClr val="black"/>
              </a:solidFill>
              <a:latin typeface="Calibri"/>
            </a:endParaRPr>
          </a:p>
        </p:txBody>
      </p:sp>
      <p:sp>
        <p:nvSpPr>
          <p:cNvPr id="3" name="object 3"/>
          <p:cNvSpPr txBox="1"/>
          <p:nvPr/>
        </p:nvSpPr>
        <p:spPr>
          <a:xfrm>
            <a:off x="0" y="830749"/>
            <a:ext cx="4267200" cy="5323081"/>
          </a:xfrm>
          <a:prstGeom prst="rect">
            <a:avLst/>
          </a:prstGeom>
        </p:spPr>
        <p:txBody>
          <a:bodyPr vert="horz" wrap="square" lIns="0" tIns="51647" rIns="0" bIns="0" rtlCol="0">
            <a:spAutoFit/>
          </a:bodyPr>
          <a:lstStyle/>
          <a:p>
            <a:pPr marL="474121" marR="6773" indent="-457189" defTabSz="1219170">
              <a:lnSpc>
                <a:spcPct val="90000"/>
              </a:lnSpc>
              <a:spcBef>
                <a:spcPts val="407"/>
              </a:spcBef>
              <a:buFont typeface="Arial"/>
              <a:buChar char="•"/>
              <a:tabLst>
                <a:tab pos="473275" algn="l"/>
                <a:tab pos="474121" algn="l"/>
              </a:tabLst>
            </a:pPr>
            <a:r>
              <a:rPr sz="2267" b="1" spc="-7" dirty="0">
                <a:solidFill>
                  <a:srgbClr val="FFFFFF"/>
                </a:solidFill>
                <a:latin typeface="Arial"/>
                <a:cs typeface="Arial"/>
              </a:rPr>
              <a:t>In </a:t>
            </a:r>
            <a:r>
              <a:rPr sz="2267" b="1" i="1" dirty="0">
                <a:solidFill>
                  <a:srgbClr val="FFFFFF"/>
                </a:solidFill>
                <a:latin typeface="Arial"/>
                <a:cs typeface="Arial"/>
              </a:rPr>
              <a:t>Federalist #63</a:t>
            </a:r>
            <a:r>
              <a:rPr sz="2267" b="1" dirty="0">
                <a:solidFill>
                  <a:srgbClr val="FFFFFF"/>
                </a:solidFill>
                <a:latin typeface="Arial"/>
                <a:cs typeface="Arial"/>
              </a:rPr>
              <a:t>,  Madison promoted the  indirect </a:t>
            </a:r>
            <a:r>
              <a:rPr sz="2267" b="1" spc="-7" dirty="0">
                <a:solidFill>
                  <a:srgbClr val="FFFFFF"/>
                </a:solidFill>
                <a:latin typeface="Arial"/>
                <a:cs typeface="Arial"/>
              </a:rPr>
              <a:t>election </a:t>
            </a:r>
            <a:r>
              <a:rPr sz="2267" b="1" dirty="0">
                <a:solidFill>
                  <a:srgbClr val="FFFFFF"/>
                </a:solidFill>
                <a:latin typeface="Arial"/>
                <a:cs typeface="Arial"/>
              </a:rPr>
              <a:t>of  </a:t>
            </a:r>
            <a:r>
              <a:rPr sz="2267" b="1" spc="-7" dirty="0">
                <a:solidFill>
                  <a:srgbClr val="FFFFFF"/>
                </a:solidFill>
                <a:latin typeface="Arial"/>
                <a:cs typeface="Arial"/>
              </a:rPr>
              <a:t>senators </a:t>
            </a:r>
            <a:r>
              <a:rPr sz="2267" b="1" dirty="0">
                <a:solidFill>
                  <a:srgbClr val="FFFFFF"/>
                </a:solidFill>
                <a:latin typeface="Arial"/>
                <a:cs typeface="Arial"/>
              </a:rPr>
              <a:t>“as a defense  to the people against  </a:t>
            </a:r>
            <a:r>
              <a:rPr sz="2267" b="1" spc="-7" dirty="0">
                <a:solidFill>
                  <a:srgbClr val="FFFFFF"/>
                </a:solidFill>
                <a:latin typeface="Arial"/>
                <a:cs typeface="Arial"/>
              </a:rPr>
              <a:t>their </a:t>
            </a:r>
            <a:r>
              <a:rPr sz="2267" b="1" spc="13" dirty="0">
                <a:solidFill>
                  <a:srgbClr val="FFFFFF"/>
                </a:solidFill>
                <a:latin typeface="Arial"/>
                <a:cs typeface="Arial"/>
              </a:rPr>
              <a:t>own </a:t>
            </a:r>
            <a:r>
              <a:rPr sz="2267" b="1" spc="-7" dirty="0">
                <a:solidFill>
                  <a:srgbClr val="FFFFFF"/>
                </a:solidFill>
                <a:latin typeface="Arial"/>
                <a:cs typeface="Arial"/>
              </a:rPr>
              <a:t>temporary  errors and</a:t>
            </a:r>
            <a:r>
              <a:rPr sz="2267" b="1" spc="-27" dirty="0">
                <a:solidFill>
                  <a:srgbClr val="FFFFFF"/>
                </a:solidFill>
                <a:latin typeface="Arial"/>
                <a:cs typeface="Arial"/>
              </a:rPr>
              <a:t> </a:t>
            </a:r>
            <a:r>
              <a:rPr sz="2267" b="1" dirty="0">
                <a:solidFill>
                  <a:srgbClr val="FFFFFF"/>
                </a:solidFill>
                <a:latin typeface="Arial"/>
                <a:cs typeface="Arial"/>
              </a:rPr>
              <a:t>delusions.”</a:t>
            </a:r>
            <a:endParaRPr sz="2267" dirty="0">
              <a:solidFill>
                <a:prstClr val="black"/>
              </a:solidFill>
              <a:latin typeface="Arial"/>
              <a:cs typeface="Arial"/>
            </a:endParaRPr>
          </a:p>
          <a:p>
            <a:pPr defTabSz="1219170">
              <a:spcBef>
                <a:spcPts val="20"/>
              </a:spcBef>
              <a:buFontTx/>
              <a:buChar char="•"/>
            </a:pPr>
            <a:endParaRPr sz="2600" dirty="0">
              <a:solidFill>
                <a:prstClr val="black"/>
              </a:solidFill>
              <a:latin typeface="Times New Roman"/>
              <a:cs typeface="Times New Roman"/>
            </a:endParaRPr>
          </a:p>
          <a:p>
            <a:pPr marL="474121" marR="828019" indent="-457189" defTabSz="1219170">
              <a:lnSpc>
                <a:spcPts val="2452"/>
              </a:lnSpc>
              <a:buSzPct val="129411"/>
              <a:buFont typeface="Arial"/>
              <a:buChar char="•"/>
              <a:tabLst>
                <a:tab pos="473275" algn="l"/>
                <a:tab pos="474121" algn="l"/>
              </a:tabLst>
            </a:pPr>
            <a:r>
              <a:rPr sz="2267" b="1" dirty="0">
                <a:solidFill>
                  <a:srgbClr val="FFFFFF"/>
                </a:solidFill>
                <a:latin typeface="Arial"/>
                <a:cs typeface="Arial"/>
              </a:rPr>
              <a:t>Electoral</a:t>
            </a:r>
            <a:r>
              <a:rPr sz="2267" b="1" spc="-100" dirty="0">
                <a:solidFill>
                  <a:srgbClr val="FFFFFF"/>
                </a:solidFill>
                <a:latin typeface="Arial"/>
                <a:cs typeface="Arial"/>
              </a:rPr>
              <a:t> </a:t>
            </a:r>
            <a:r>
              <a:rPr sz="2267" b="1" dirty="0">
                <a:solidFill>
                  <a:srgbClr val="FFFFFF"/>
                </a:solidFill>
                <a:latin typeface="Arial"/>
                <a:cs typeface="Arial"/>
              </a:rPr>
              <a:t>College  indirect</a:t>
            </a:r>
            <a:endParaRPr sz="2267" dirty="0">
              <a:solidFill>
                <a:prstClr val="black"/>
              </a:solidFill>
              <a:latin typeface="Arial"/>
              <a:cs typeface="Arial"/>
            </a:endParaRPr>
          </a:p>
          <a:p>
            <a:pPr defTabSz="1219170">
              <a:spcBef>
                <a:spcPts val="27"/>
              </a:spcBef>
              <a:buFontTx/>
              <a:buChar char="•"/>
            </a:pPr>
            <a:endParaRPr sz="3000" dirty="0">
              <a:solidFill>
                <a:prstClr val="black"/>
              </a:solidFill>
              <a:latin typeface="Times New Roman"/>
              <a:cs typeface="Times New Roman"/>
            </a:endParaRPr>
          </a:p>
          <a:p>
            <a:pPr marL="474121" marR="75351" indent="-457189" defTabSz="1219170">
              <a:lnSpc>
                <a:spcPct val="90000"/>
              </a:lnSpc>
              <a:spcBef>
                <a:spcPts val="7"/>
              </a:spcBef>
              <a:buFont typeface="Arial"/>
              <a:buChar char="•"/>
              <a:tabLst>
                <a:tab pos="473275" algn="l"/>
                <a:tab pos="474121" algn="l"/>
              </a:tabLst>
            </a:pPr>
            <a:r>
              <a:rPr sz="2267" b="1" i="1" dirty="0">
                <a:solidFill>
                  <a:srgbClr val="FFFFFF"/>
                </a:solidFill>
                <a:latin typeface="Arial"/>
                <a:cs typeface="Arial"/>
              </a:rPr>
              <a:t>Do average citizens  today lack the </a:t>
            </a:r>
            <a:r>
              <a:rPr sz="2267" b="1" i="1" spc="-7" dirty="0">
                <a:solidFill>
                  <a:srgbClr val="FFFFFF"/>
                </a:solidFill>
                <a:latin typeface="Arial"/>
                <a:cs typeface="Arial"/>
              </a:rPr>
              <a:t>time,  </a:t>
            </a:r>
            <a:r>
              <a:rPr sz="2267" b="1" i="1" dirty="0">
                <a:solidFill>
                  <a:srgbClr val="FFFFFF"/>
                </a:solidFill>
                <a:latin typeface="Arial"/>
                <a:cs typeface="Arial"/>
              </a:rPr>
              <a:t>energy, and interest</a:t>
            </a:r>
            <a:r>
              <a:rPr sz="2267" b="1" i="1" spc="-100" dirty="0">
                <a:solidFill>
                  <a:srgbClr val="FFFFFF"/>
                </a:solidFill>
                <a:latin typeface="Arial"/>
                <a:cs typeface="Arial"/>
              </a:rPr>
              <a:t> </a:t>
            </a:r>
            <a:r>
              <a:rPr sz="2267" b="1" i="1" dirty="0">
                <a:solidFill>
                  <a:srgbClr val="FFFFFF"/>
                </a:solidFill>
                <a:latin typeface="Arial"/>
                <a:cs typeface="Arial"/>
              </a:rPr>
              <a:t>to  make educated  decisions about  </a:t>
            </a:r>
            <a:r>
              <a:rPr sz="2267" b="1" i="1" spc="-7" dirty="0">
                <a:solidFill>
                  <a:srgbClr val="FFFFFF"/>
                </a:solidFill>
                <a:latin typeface="Arial"/>
                <a:cs typeface="Arial"/>
              </a:rPr>
              <a:t>elections </a:t>
            </a:r>
            <a:r>
              <a:rPr sz="2267" b="1" i="1" dirty="0">
                <a:solidFill>
                  <a:srgbClr val="FFFFFF"/>
                </a:solidFill>
                <a:latin typeface="Arial"/>
                <a:cs typeface="Arial"/>
              </a:rPr>
              <a:t>and </a:t>
            </a:r>
            <a:r>
              <a:rPr sz="2267" b="1" i="1" spc="-7" dirty="0">
                <a:solidFill>
                  <a:srgbClr val="FFFFFF"/>
                </a:solidFill>
                <a:latin typeface="Arial"/>
                <a:cs typeface="Arial"/>
              </a:rPr>
              <a:t>public  </a:t>
            </a:r>
            <a:r>
              <a:rPr sz="2267" b="1" i="1" dirty="0">
                <a:solidFill>
                  <a:srgbClr val="FFFFFF"/>
                </a:solidFill>
                <a:latin typeface="Arial"/>
                <a:cs typeface="Arial"/>
              </a:rPr>
              <a:t>policy?</a:t>
            </a:r>
            <a:endParaRPr sz="2267" dirty="0">
              <a:solidFill>
                <a:prstClr val="black"/>
              </a:solidFill>
              <a:latin typeface="Arial"/>
              <a:cs typeface="Arial"/>
            </a:endParaRPr>
          </a:p>
        </p:txBody>
      </p:sp>
      <p:sp>
        <p:nvSpPr>
          <p:cNvPr id="4" name="object 4"/>
          <p:cNvSpPr/>
          <p:nvPr/>
        </p:nvSpPr>
        <p:spPr>
          <a:xfrm>
            <a:off x="1015" y="38477"/>
            <a:ext cx="12192000" cy="684953"/>
          </a:xfrm>
          <a:custGeom>
            <a:avLst/>
            <a:gdLst/>
            <a:ahLst/>
            <a:cxnLst/>
            <a:rect l="l" t="t" r="r" b="b"/>
            <a:pathLst>
              <a:path w="9144000" h="513715">
                <a:moveTo>
                  <a:pt x="0" y="513588"/>
                </a:moveTo>
                <a:lnTo>
                  <a:pt x="9144000" y="513588"/>
                </a:lnTo>
                <a:lnTo>
                  <a:pt x="9144000" y="0"/>
                </a:lnTo>
                <a:lnTo>
                  <a:pt x="0" y="0"/>
                </a:lnTo>
                <a:lnTo>
                  <a:pt x="0" y="513588"/>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6" name="object 6"/>
          <p:cNvSpPr txBox="1">
            <a:spLocks noGrp="1"/>
          </p:cNvSpPr>
          <p:nvPr>
            <p:ph type="title"/>
          </p:nvPr>
        </p:nvSpPr>
        <p:spPr>
          <a:xfrm>
            <a:off x="380119" y="148505"/>
            <a:ext cx="11432540" cy="509541"/>
          </a:xfrm>
          <a:prstGeom prst="rect">
            <a:avLst/>
          </a:prstGeom>
        </p:spPr>
        <p:txBody>
          <a:bodyPr vert="horz" wrap="square" lIns="0" tIns="16933" rIns="0" bIns="0" rtlCol="0">
            <a:spAutoFit/>
          </a:bodyPr>
          <a:lstStyle/>
          <a:p>
            <a:pPr marL="16933">
              <a:spcBef>
                <a:spcPts val="133"/>
              </a:spcBef>
            </a:pPr>
            <a:r>
              <a:rPr sz="3200" spc="-7" dirty="0">
                <a:solidFill>
                  <a:srgbClr val="FFFFFF"/>
                </a:solidFill>
                <a:latin typeface="Arial"/>
                <a:cs typeface="Arial"/>
              </a:rPr>
              <a:t>DO </a:t>
            </a:r>
            <a:r>
              <a:rPr sz="3200" dirty="0">
                <a:solidFill>
                  <a:srgbClr val="FFFFFF"/>
                </a:solidFill>
                <a:latin typeface="Arial"/>
                <a:cs typeface="Arial"/>
              </a:rPr>
              <a:t>WE </a:t>
            </a:r>
            <a:r>
              <a:rPr sz="3200" spc="-7" dirty="0">
                <a:solidFill>
                  <a:srgbClr val="FFFFFF"/>
                </a:solidFill>
                <a:latin typeface="Arial"/>
                <a:cs typeface="Arial"/>
              </a:rPr>
              <a:t>REALLY </a:t>
            </a:r>
            <a:r>
              <a:rPr sz="3200" dirty="0">
                <a:solidFill>
                  <a:srgbClr val="FFFFFF"/>
                </a:solidFill>
                <a:latin typeface="Arial"/>
                <a:cs typeface="Arial"/>
              </a:rPr>
              <a:t>WANT TO </a:t>
            </a:r>
            <a:r>
              <a:rPr sz="3200" spc="-7" dirty="0">
                <a:solidFill>
                  <a:srgbClr val="FFFFFF"/>
                </a:solidFill>
                <a:latin typeface="Arial"/>
                <a:cs typeface="Arial"/>
              </a:rPr>
              <a:t>HEAR THE PUBLIC’S</a:t>
            </a:r>
            <a:r>
              <a:rPr sz="3200" spc="-40" dirty="0">
                <a:solidFill>
                  <a:srgbClr val="FFFFFF"/>
                </a:solidFill>
                <a:latin typeface="Arial"/>
                <a:cs typeface="Arial"/>
              </a:rPr>
              <a:t> </a:t>
            </a:r>
            <a:r>
              <a:rPr sz="3200" spc="-7" dirty="0">
                <a:solidFill>
                  <a:srgbClr val="FFFFFF"/>
                </a:solidFill>
                <a:latin typeface="Arial"/>
                <a:cs typeface="Arial"/>
              </a:rPr>
              <a:t>OPINION?</a:t>
            </a:r>
            <a:endParaRPr sz="3200" dirty="0">
              <a:latin typeface="Arial"/>
              <a:cs typeface="Arial"/>
            </a:endParaRPr>
          </a:p>
        </p:txBody>
      </p:sp>
      <p:sp>
        <p:nvSpPr>
          <p:cNvPr id="7" name="object 7"/>
          <p:cNvSpPr/>
          <p:nvPr/>
        </p:nvSpPr>
        <p:spPr>
          <a:xfrm>
            <a:off x="4267200" y="1524000"/>
            <a:ext cx="7924800" cy="4267200"/>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2143233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7386" y="1181100"/>
            <a:ext cx="5930900" cy="5336632"/>
          </a:xfrm>
          <a:prstGeom prst="rect">
            <a:avLst/>
          </a:prstGeom>
        </p:spPr>
        <p:txBody>
          <a:bodyPr vert="horz" wrap="square" lIns="0" tIns="16933" rIns="0" bIns="0" rtlCol="0">
            <a:spAutoFit/>
          </a:bodyPr>
          <a:lstStyle/>
          <a:p>
            <a:pPr marL="372524" marR="791614" indent="-355591" defTabSz="1219170">
              <a:spcBef>
                <a:spcPts val="133"/>
              </a:spcBef>
              <a:buSzPct val="133333"/>
              <a:buFont typeface="Arial"/>
              <a:buChar char="•"/>
              <a:tabLst>
                <a:tab pos="371677" algn="l"/>
                <a:tab pos="372524" algn="l"/>
              </a:tabLst>
            </a:pPr>
            <a:r>
              <a:rPr sz="2400" b="1" spc="-7" dirty="0">
                <a:solidFill>
                  <a:prstClr val="black"/>
                </a:solidFill>
                <a:latin typeface="Arial"/>
                <a:cs typeface="Arial"/>
              </a:rPr>
              <a:t>Collecting information on how to  </a:t>
            </a:r>
            <a:r>
              <a:rPr sz="2400" b="1" dirty="0">
                <a:solidFill>
                  <a:prstClr val="black"/>
                </a:solidFill>
                <a:latin typeface="Arial"/>
                <a:cs typeface="Arial"/>
              </a:rPr>
              <a:t>conduct </a:t>
            </a:r>
            <a:r>
              <a:rPr sz="2400" b="1" spc="-7" dirty="0">
                <a:solidFill>
                  <a:prstClr val="black"/>
                </a:solidFill>
                <a:latin typeface="Arial"/>
                <a:cs typeface="Arial"/>
              </a:rPr>
              <a:t>their</a:t>
            </a:r>
            <a:r>
              <a:rPr sz="2400" b="1" spc="-13" dirty="0">
                <a:solidFill>
                  <a:prstClr val="black"/>
                </a:solidFill>
                <a:latin typeface="Arial"/>
                <a:cs typeface="Arial"/>
              </a:rPr>
              <a:t> </a:t>
            </a:r>
            <a:r>
              <a:rPr sz="2400" b="1" spc="-7" dirty="0">
                <a:solidFill>
                  <a:prstClr val="black"/>
                </a:solidFill>
                <a:latin typeface="Arial"/>
                <a:cs typeface="Arial"/>
              </a:rPr>
              <a:t>campaign</a:t>
            </a:r>
            <a:endParaRPr sz="2400" dirty="0">
              <a:solidFill>
                <a:prstClr val="black"/>
              </a:solidFill>
              <a:latin typeface="Arial"/>
              <a:cs typeface="Arial"/>
            </a:endParaRPr>
          </a:p>
          <a:p>
            <a:pPr defTabSz="1219170">
              <a:buFont typeface="Arial"/>
              <a:buChar char="•"/>
            </a:pPr>
            <a:endParaRPr lang="en-US" sz="3200" dirty="0">
              <a:solidFill>
                <a:prstClr val="black"/>
              </a:solidFill>
              <a:latin typeface="Times New Roman"/>
              <a:cs typeface="Times New Roman"/>
            </a:endParaRPr>
          </a:p>
          <a:p>
            <a:pPr marL="372524" indent="-355591" defTabSz="1219170">
              <a:buSzPct val="133333"/>
              <a:buFont typeface="Arial"/>
              <a:buChar char="•"/>
              <a:tabLst>
                <a:tab pos="371677" algn="l"/>
                <a:tab pos="372524" algn="l"/>
              </a:tabLst>
            </a:pPr>
            <a:r>
              <a:rPr sz="2400" b="1" spc="-7" dirty="0">
                <a:solidFill>
                  <a:prstClr val="black"/>
                </a:solidFill>
                <a:latin typeface="Arial"/>
                <a:cs typeface="Arial"/>
              </a:rPr>
              <a:t>Collecting information to shape</a:t>
            </a:r>
            <a:r>
              <a:rPr sz="2400" b="1" spc="67" dirty="0">
                <a:solidFill>
                  <a:prstClr val="black"/>
                </a:solidFill>
                <a:latin typeface="Arial"/>
                <a:cs typeface="Arial"/>
              </a:rPr>
              <a:t> </a:t>
            </a:r>
            <a:r>
              <a:rPr sz="2400" b="1" dirty="0">
                <a:solidFill>
                  <a:prstClr val="black"/>
                </a:solidFill>
                <a:latin typeface="Arial"/>
                <a:cs typeface="Arial"/>
              </a:rPr>
              <a:t>policy</a:t>
            </a:r>
            <a:endParaRPr sz="2400" dirty="0">
              <a:solidFill>
                <a:prstClr val="black"/>
              </a:solidFill>
              <a:latin typeface="Arial"/>
              <a:cs typeface="Arial"/>
            </a:endParaRPr>
          </a:p>
          <a:p>
            <a:pPr marL="372524" marR="381837" indent="-355591" defTabSz="1219170">
              <a:spcBef>
                <a:spcPts val="2887"/>
              </a:spcBef>
              <a:buSzPct val="133333"/>
              <a:buFont typeface="Arial"/>
              <a:buChar char="•"/>
              <a:tabLst>
                <a:tab pos="371677" algn="l"/>
                <a:tab pos="372524" algn="l"/>
              </a:tabLst>
            </a:pPr>
            <a:r>
              <a:rPr sz="2400" b="1" dirty="0">
                <a:solidFill>
                  <a:prstClr val="black"/>
                </a:solidFill>
                <a:latin typeface="Arial"/>
                <a:cs typeface="Arial"/>
              </a:rPr>
              <a:t>Promoting </a:t>
            </a:r>
            <a:r>
              <a:rPr sz="2400" b="1" spc="-13" dirty="0">
                <a:solidFill>
                  <a:prstClr val="black"/>
                </a:solidFill>
                <a:latin typeface="Arial"/>
                <a:cs typeface="Arial"/>
              </a:rPr>
              <a:t>themselves </a:t>
            </a:r>
            <a:r>
              <a:rPr sz="2400" b="1" dirty="0">
                <a:solidFill>
                  <a:prstClr val="black"/>
                </a:solidFill>
                <a:latin typeface="Arial"/>
                <a:cs typeface="Arial"/>
              </a:rPr>
              <a:t>to </a:t>
            </a:r>
            <a:r>
              <a:rPr sz="2400" b="1" spc="-7" dirty="0">
                <a:solidFill>
                  <a:prstClr val="black"/>
                </a:solidFill>
                <a:latin typeface="Arial"/>
                <a:cs typeface="Arial"/>
              </a:rPr>
              <a:t>the </a:t>
            </a:r>
            <a:r>
              <a:rPr sz="2400" b="1" dirty="0">
                <a:solidFill>
                  <a:prstClr val="black"/>
                </a:solidFill>
                <a:latin typeface="Arial"/>
                <a:cs typeface="Arial"/>
              </a:rPr>
              <a:t>public  (platform</a:t>
            </a:r>
            <a:r>
              <a:rPr sz="2400" b="1" spc="-20" dirty="0">
                <a:solidFill>
                  <a:prstClr val="black"/>
                </a:solidFill>
                <a:latin typeface="Arial"/>
                <a:cs typeface="Arial"/>
              </a:rPr>
              <a:t> </a:t>
            </a:r>
            <a:r>
              <a:rPr sz="2400" b="1" dirty="0">
                <a:solidFill>
                  <a:prstClr val="black"/>
                </a:solidFill>
                <a:latin typeface="Arial"/>
                <a:cs typeface="Arial"/>
              </a:rPr>
              <a:t>formation)</a:t>
            </a:r>
            <a:endParaRPr sz="2400" dirty="0">
              <a:solidFill>
                <a:prstClr val="black"/>
              </a:solidFill>
              <a:latin typeface="Arial"/>
              <a:cs typeface="Arial"/>
            </a:endParaRPr>
          </a:p>
          <a:p>
            <a:pPr defTabSz="1219170">
              <a:spcBef>
                <a:spcPts val="40"/>
              </a:spcBef>
              <a:buFont typeface="Arial"/>
              <a:buChar char="•"/>
            </a:pPr>
            <a:endParaRPr sz="2467" dirty="0">
              <a:solidFill>
                <a:prstClr val="black"/>
              </a:solidFill>
              <a:latin typeface="Times New Roman"/>
              <a:cs typeface="Times New Roman"/>
            </a:endParaRPr>
          </a:p>
          <a:p>
            <a:pPr marL="372524" indent="-355591" defTabSz="1219170">
              <a:buSzPct val="133333"/>
              <a:buFont typeface="Arial"/>
              <a:buChar char="•"/>
              <a:tabLst>
                <a:tab pos="371677" algn="l"/>
                <a:tab pos="372524" algn="l"/>
              </a:tabLst>
            </a:pPr>
            <a:r>
              <a:rPr sz="2400" b="1" dirty="0">
                <a:solidFill>
                  <a:prstClr val="black"/>
                </a:solidFill>
                <a:latin typeface="Arial"/>
                <a:cs typeface="Arial"/>
              </a:rPr>
              <a:t>Conducting opposition</a:t>
            </a:r>
            <a:r>
              <a:rPr sz="2400" b="1" spc="-67" dirty="0">
                <a:solidFill>
                  <a:prstClr val="black"/>
                </a:solidFill>
                <a:latin typeface="Arial"/>
                <a:cs typeface="Arial"/>
              </a:rPr>
              <a:t> </a:t>
            </a:r>
            <a:r>
              <a:rPr sz="2400" b="1" spc="-13" dirty="0">
                <a:solidFill>
                  <a:prstClr val="black"/>
                </a:solidFill>
                <a:latin typeface="Arial"/>
                <a:cs typeface="Arial"/>
              </a:rPr>
              <a:t>research</a:t>
            </a:r>
            <a:endParaRPr sz="2400" dirty="0">
              <a:solidFill>
                <a:prstClr val="black"/>
              </a:solidFill>
              <a:latin typeface="Arial"/>
              <a:cs typeface="Arial"/>
            </a:endParaRPr>
          </a:p>
          <a:p>
            <a:pPr marL="372524" marR="36406" indent="-355591" defTabSz="1219170">
              <a:spcBef>
                <a:spcPts val="2887"/>
              </a:spcBef>
              <a:buSzPct val="133333"/>
              <a:buFont typeface="Arial"/>
              <a:buChar char="•"/>
              <a:tabLst>
                <a:tab pos="371677" algn="l"/>
                <a:tab pos="372524" algn="l"/>
              </a:tabLst>
            </a:pPr>
            <a:r>
              <a:rPr sz="2400" b="1" spc="-7" dirty="0">
                <a:solidFill>
                  <a:prstClr val="black"/>
                </a:solidFill>
                <a:latin typeface="Arial"/>
                <a:cs typeface="Arial"/>
              </a:rPr>
              <a:t>Collecting information to </a:t>
            </a:r>
            <a:r>
              <a:rPr sz="2400" b="1" dirty="0">
                <a:solidFill>
                  <a:prstClr val="black"/>
                </a:solidFill>
                <a:latin typeface="Arial"/>
                <a:cs typeface="Arial"/>
              </a:rPr>
              <a:t>inform </a:t>
            </a:r>
            <a:r>
              <a:rPr sz="2400" b="1" spc="-13" dirty="0">
                <a:solidFill>
                  <a:prstClr val="black"/>
                </a:solidFill>
                <a:latin typeface="Arial"/>
                <a:cs typeface="Arial"/>
              </a:rPr>
              <a:t>votes  </a:t>
            </a:r>
            <a:r>
              <a:rPr sz="2400" b="1" dirty="0">
                <a:solidFill>
                  <a:prstClr val="black"/>
                </a:solidFill>
                <a:latin typeface="Arial"/>
                <a:cs typeface="Arial"/>
              </a:rPr>
              <a:t>on</a:t>
            </a:r>
            <a:r>
              <a:rPr sz="2400" b="1" spc="-13" dirty="0">
                <a:solidFill>
                  <a:prstClr val="black"/>
                </a:solidFill>
                <a:latin typeface="Arial"/>
                <a:cs typeface="Arial"/>
              </a:rPr>
              <a:t> </a:t>
            </a:r>
            <a:r>
              <a:rPr sz="2400" b="1" dirty="0">
                <a:solidFill>
                  <a:prstClr val="black"/>
                </a:solidFill>
                <a:latin typeface="Arial"/>
                <a:cs typeface="Arial"/>
              </a:rPr>
              <a:t>bills/actions</a:t>
            </a:r>
            <a:endParaRPr sz="2400" dirty="0">
              <a:solidFill>
                <a:prstClr val="black"/>
              </a:solidFill>
              <a:latin typeface="Arial"/>
              <a:cs typeface="Arial"/>
            </a:endParaRPr>
          </a:p>
          <a:p>
            <a:pPr defTabSz="1219170">
              <a:spcBef>
                <a:spcPts val="47"/>
              </a:spcBef>
              <a:buFont typeface="Arial"/>
              <a:buChar char="•"/>
            </a:pPr>
            <a:endParaRPr sz="2467" dirty="0">
              <a:solidFill>
                <a:prstClr val="black"/>
              </a:solidFill>
              <a:latin typeface="Times New Roman"/>
              <a:cs typeface="Times New Roman"/>
            </a:endParaRPr>
          </a:p>
          <a:p>
            <a:pPr marL="372524" indent="-355591" defTabSz="1219170">
              <a:buSzPct val="133333"/>
              <a:buFont typeface="Arial"/>
              <a:buChar char="•"/>
              <a:tabLst>
                <a:tab pos="371677" algn="l"/>
                <a:tab pos="372524" algn="l"/>
              </a:tabLst>
            </a:pPr>
            <a:r>
              <a:rPr sz="2400" b="1" dirty="0">
                <a:solidFill>
                  <a:prstClr val="black"/>
                </a:solidFill>
                <a:latin typeface="Arial"/>
                <a:cs typeface="Arial"/>
              </a:rPr>
              <a:t>Gaining support </a:t>
            </a:r>
            <a:r>
              <a:rPr sz="2400" b="1" spc="-7" dirty="0">
                <a:solidFill>
                  <a:prstClr val="black"/>
                </a:solidFill>
                <a:latin typeface="Arial"/>
                <a:cs typeface="Arial"/>
              </a:rPr>
              <a:t>from</a:t>
            </a:r>
            <a:r>
              <a:rPr sz="2400" b="1" spc="-53" dirty="0">
                <a:solidFill>
                  <a:prstClr val="black"/>
                </a:solidFill>
                <a:latin typeface="Arial"/>
                <a:cs typeface="Arial"/>
              </a:rPr>
              <a:t> </a:t>
            </a:r>
            <a:r>
              <a:rPr sz="2400" b="1" dirty="0">
                <a:solidFill>
                  <a:prstClr val="black"/>
                </a:solidFill>
                <a:latin typeface="Arial"/>
                <a:cs typeface="Arial"/>
              </a:rPr>
              <a:t>donors</a:t>
            </a:r>
            <a:endParaRPr sz="2400" dirty="0">
              <a:solidFill>
                <a:prstClr val="black"/>
              </a:solidFill>
              <a:latin typeface="Arial"/>
              <a:cs typeface="Arial"/>
            </a:endParaRPr>
          </a:p>
        </p:txBody>
      </p:sp>
      <p:sp>
        <p:nvSpPr>
          <p:cNvPr id="3" name="object 3"/>
          <p:cNvSpPr/>
          <p:nvPr/>
        </p:nvSpPr>
        <p:spPr>
          <a:xfrm>
            <a:off x="1015" y="127001"/>
            <a:ext cx="12192000" cy="855980"/>
          </a:xfrm>
          <a:custGeom>
            <a:avLst/>
            <a:gdLst/>
            <a:ahLst/>
            <a:cxnLst/>
            <a:rect l="l" t="t" r="r" b="b"/>
            <a:pathLst>
              <a:path w="9144000" h="641985">
                <a:moveTo>
                  <a:pt x="0" y="641603"/>
                </a:moveTo>
                <a:lnTo>
                  <a:pt x="9144000" y="641603"/>
                </a:lnTo>
                <a:lnTo>
                  <a:pt x="9144000" y="0"/>
                </a:lnTo>
                <a:lnTo>
                  <a:pt x="0" y="0"/>
                </a:lnTo>
                <a:lnTo>
                  <a:pt x="0" y="641603"/>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1015" y="127001"/>
            <a:ext cx="12192000" cy="855980"/>
          </a:xfrm>
          <a:custGeom>
            <a:avLst/>
            <a:gdLst/>
            <a:ahLst/>
            <a:cxnLst/>
            <a:rect l="l" t="t" r="r" b="b"/>
            <a:pathLst>
              <a:path w="9144000" h="641985">
                <a:moveTo>
                  <a:pt x="0" y="641603"/>
                </a:moveTo>
                <a:lnTo>
                  <a:pt x="9144000" y="641603"/>
                </a:lnTo>
                <a:lnTo>
                  <a:pt x="9144000" y="0"/>
                </a:lnTo>
                <a:lnTo>
                  <a:pt x="0" y="0"/>
                </a:lnTo>
                <a:lnTo>
                  <a:pt x="0" y="641603"/>
                </a:lnTo>
                <a:close/>
              </a:path>
            </a:pathLst>
          </a:custGeom>
          <a:ln w="25908">
            <a:solidFill>
              <a:srgbClr val="FFFFFF"/>
            </a:solidFill>
          </a:ln>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title"/>
          </p:nvPr>
        </p:nvSpPr>
        <p:spPr>
          <a:xfrm>
            <a:off x="565031" y="240283"/>
            <a:ext cx="11060007" cy="590697"/>
          </a:xfrm>
          <a:prstGeom prst="rect">
            <a:avLst/>
          </a:prstGeom>
        </p:spPr>
        <p:txBody>
          <a:bodyPr vert="horz" wrap="square" lIns="0" tIns="16087" rIns="0" bIns="0" rtlCol="0">
            <a:spAutoFit/>
          </a:bodyPr>
          <a:lstStyle/>
          <a:p>
            <a:pPr marL="16933">
              <a:spcBef>
                <a:spcPts val="127"/>
              </a:spcBef>
            </a:pPr>
            <a:r>
              <a:rPr sz="3733" spc="-7" dirty="0">
                <a:solidFill>
                  <a:srgbClr val="FFFFFF"/>
                </a:solidFill>
                <a:latin typeface="Arial"/>
                <a:cs typeface="Arial"/>
              </a:rPr>
              <a:t>HOW MIGHT POLITICIANS USE POLLING</a:t>
            </a:r>
            <a:r>
              <a:rPr sz="3733" dirty="0">
                <a:solidFill>
                  <a:srgbClr val="FFFFFF"/>
                </a:solidFill>
                <a:latin typeface="Arial"/>
                <a:cs typeface="Arial"/>
              </a:rPr>
              <a:t> </a:t>
            </a:r>
            <a:r>
              <a:rPr sz="3733" spc="-7" dirty="0">
                <a:solidFill>
                  <a:srgbClr val="FFFFFF"/>
                </a:solidFill>
                <a:latin typeface="Arial"/>
                <a:cs typeface="Arial"/>
              </a:rPr>
              <a:t>DATA?</a:t>
            </a:r>
            <a:endParaRPr sz="3733" dirty="0">
              <a:latin typeface="Arial"/>
              <a:cs typeface="Arial"/>
            </a:endParaRPr>
          </a:p>
        </p:txBody>
      </p:sp>
      <p:sp>
        <p:nvSpPr>
          <p:cNvPr id="6" name="object 6"/>
          <p:cNvSpPr/>
          <p:nvPr/>
        </p:nvSpPr>
        <p:spPr>
          <a:xfrm>
            <a:off x="6447537" y="2058415"/>
            <a:ext cx="5744463" cy="3478784"/>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7" name="object 7"/>
          <p:cNvSpPr/>
          <p:nvPr/>
        </p:nvSpPr>
        <p:spPr>
          <a:xfrm>
            <a:off x="6441439" y="5543295"/>
            <a:ext cx="5750560" cy="0"/>
          </a:xfrm>
          <a:custGeom>
            <a:avLst/>
            <a:gdLst/>
            <a:ahLst/>
            <a:cxnLst/>
            <a:rect l="l" t="t" r="r" b="b"/>
            <a:pathLst>
              <a:path w="4312920">
                <a:moveTo>
                  <a:pt x="0" y="0"/>
                </a:moveTo>
                <a:lnTo>
                  <a:pt x="4312920" y="0"/>
                </a:lnTo>
              </a:path>
            </a:pathLst>
          </a:custGeom>
          <a:ln w="9144">
            <a:solidFill>
              <a:srgbClr val="000000"/>
            </a:solidFill>
          </a:ln>
        </p:spPr>
        <p:txBody>
          <a:bodyPr wrap="square" lIns="0" tIns="0" rIns="0" bIns="0" rtlCol="0"/>
          <a:lstStyle/>
          <a:p>
            <a:pPr defTabSz="1219170"/>
            <a:endParaRPr sz="2400">
              <a:solidFill>
                <a:prstClr val="black"/>
              </a:solidFill>
              <a:latin typeface="Calibri"/>
            </a:endParaRPr>
          </a:p>
        </p:txBody>
      </p:sp>
      <p:sp>
        <p:nvSpPr>
          <p:cNvPr id="8" name="object 8"/>
          <p:cNvSpPr/>
          <p:nvPr/>
        </p:nvSpPr>
        <p:spPr>
          <a:xfrm>
            <a:off x="6441439" y="2052319"/>
            <a:ext cx="5750560" cy="3491653"/>
          </a:xfrm>
          <a:custGeom>
            <a:avLst/>
            <a:gdLst/>
            <a:ahLst/>
            <a:cxnLst/>
            <a:rect l="l" t="t" r="r" b="b"/>
            <a:pathLst>
              <a:path w="4312920" h="2618740">
                <a:moveTo>
                  <a:pt x="4312920" y="0"/>
                </a:moveTo>
                <a:lnTo>
                  <a:pt x="0" y="0"/>
                </a:lnTo>
                <a:lnTo>
                  <a:pt x="0" y="2618232"/>
                </a:lnTo>
              </a:path>
            </a:pathLst>
          </a:custGeom>
          <a:ln w="9144">
            <a:solidFill>
              <a:srgbClr val="000000"/>
            </a:solidFill>
          </a:ln>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915308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36416"/>
            <a:ext cx="12192000" cy="3021753"/>
          </a:xfrm>
          <a:custGeom>
            <a:avLst/>
            <a:gdLst/>
            <a:ahLst/>
            <a:cxnLst/>
            <a:rect l="l" t="t" r="r" b="b"/>
            <a:pathLst>
              <a:path w="9144000" h="2266315">
                <a:moveTo>
                  <a:pt x="0" y="2266188"/>
                </a:moveTo>
                <a:lnTo>
                  <a:pt x="9144000" y="2266188"/>
                </a:lnTo>
                <a:lnTo>
                  <a:pt x="9144000" y="0"/>
                </a:lnTo>
                <a:lnTo>
                  <a:pt x="0" y="0"/>
                </a:lnTo>
                <a:lnTo>
                  <a:pt x="0" y="2266188"/>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txBox="1"/>
          <p:nvPr/>
        </p:nvSpPr>
        <p:spPr>
          <a:xfrm>
            <a:off x="206585" y="3932869"/>
            <a:ext cx="8588587" cy="2787087"/>
          </a:xfrm>
          <a:prstGeom prst="rect">
            <a:avLst/>
          </a:prstGeom>
        </p:spPr>
        <p:txBody>
          <a:bodyPr vert="horz" wrap="square" lIns="0" tIns="16933" rIns="0" bIns="0" rtlCol="0">
            <a:spAutoFit/>
          </a:bodyPr>
          <a:lstStyle/>
          <a:p>
            <a:pPr marL="524920" indent="-507987" defTabSz="1219170">
              <a:spcBef>
                <a:spcPts val="133"/>
              </a:spcBef>
              <a:buFont typeface="Arial"/>
              <a:buChar char="•"/>
              <a:tabLst>
                <a:tab pos="524074" algn="l"/>
                <a:tab pos="524920" algn="l"/>
              </a:tabLst>
            </a:pPr>
            <a:r>
              <a:rPr sz="2400" b="1" dirty="0">
                <a:solidFill>
                  <a:srgbClr val="FFFFFF"/>
                </a:solidFill>
                <a:latin typeface="Arial"/>
                <a:cs typeface="Arial"/>
              </a:rPr>
              <a:t>Think of </a:t>
            </a:r>
            <a:r>
              <a:rPr sz="2400" b="1" spc="-13" dirty="0">
                <a:solidFill>
                  <a:srgbClr val="FFFFFF"/>
                </a:solidFill>
                <a:latin typeface="Arial"/>
                <a:cs typeface="Arial"/>
              </a:rPr>
              <a:t>themselves </a:t>
            </a:r>
            <a:r>
              <a:rPr sz="2400" b="1" spc="-7" dirty="0">
                <a:solidFill>
                  <a:srgbClr val="FFFFFF"/>
                </a:solidFill>
                <a:latin typeface="Arial"/>
                <a:cs typeface="Arial"/>
              </a:rPr>
              <a:t>as trustees, </a:t>
            </a:r>
            <a:r>
              <a:rPr sz="2400" b="1" dirty="0">
                <a:solidFill>
                  <a:srgbClr val="FFFFFF"/>
                </a:solidFill>
                <a:latin typeface="Arial"/>
                <a:cs typeface="Arial"/>
              </a:rPr>
              <a:t>not</a:t>
            </a:r>
            <a:r>
              <a:rPr sz="2400" b="1" spc="53" dirty="0">
                <a:solidFill>
                  <a:srgbClr val="FFFFFF"/>
                </a:solidFill>
                <a:latin typeface="Arial"/>
                <a:cs typeface="Arial"/>
              </a:rPr>
              <a:t> </a:t>
            </a:r>
            <a:r>
              <a:rPr sz="2400" b="1" spc="-7" dirty="0">
                <a:solidFill>
                  <a:srgbClr val="FFFFFF"/>
                </a:solidFill>
                <a:latin typeface="Arial"/>
                <a:cs typeface="Arial"/>
              </a:rPr>
              <a:t>delegates</a:t>
            </a:r>
            <a:endParaRPr sz="2400" dirty="0">
              <a:solidFill>
                <a:prstClr val="black"/>
              </a:solidFill>
              <a:latin typeface="Arial"/>
              <a:cs typeface="Arial"/>
            </a:endParaRPr>
          </a:p>
          <a:p>
            <a:pPr marL="524920" indent="-507987" defTabSz="1219170">
              <a:spcBef>
                <a:spcPts val="1767"/>
              </a:spcBef>
              <a:buFont typeface="Arial"/>
              <a:buChar char="•"/>
              <a:tabLst>
                <a:tab pos="524074" algn="l"/>
                <a:tab pos="524920" algn="l"/>
              </a:tabLst>
            </a:pPr>
            <a:r>
              <a:rPr sz="2400" b="1" spc="-7" dirty="0">
                <a:solidFill>
                  <a:srgbClr val="FFFFFF"/>
                </a:solidFill>
                <a:latin typeface="Arial"/>
                <a:cs typeface="Arial"/>
              </a:rPr>
              <a:t>Loyalty </a:t>
            </a:r>
            <a:r>
              <a:rPr sz="2400" b="1" dirty="0">
                <a:solidFill>
                  <a:srgbClr val="FFFFFF"/>
                </a:solidFill>
                <a:latin typeface="Arial"/>
                <a:cs typeface="Arial"/>
              </a:rPr>
              <a:t>to </a:t>
            </a:r>
            <a:r>
              <a:rPr sz="2400" b="1" spc="-7" dirty="0">
                <a:solidFill>
                  <a:srgbClr val="FFFFFF"/>
                </a:solidFill>
                <a:latin typeface="Arial"/>
                <a:cs typeface="Arial"/>
              </a:rPr>
              <a:t>particular interest </a:t>
            </a:r>
            <a:r>
              <a:rPr sz="2400" b="1" dirty="0">
                <a:solidFill>
                  <a:srgbClr val="FFFFFF"/>
                </a:solidFill>
                <a:latin typeface="Arial"/>
                <a:cs typeface="Arial"/>
              </a:rPr>
              <a:t>groups (e.g., </a:t>
            </a:r>
            <a:r>
              <a:rPr sz="2400" b="1" spc="-7" dirty="0">
                <a:solidFill>
                  <a:srgbClr val="FFFFFF"/>
                </a:solidFill>
                <a:latin typeface="Arial"/>
                <a:cs typeface="Arial"/>
              </a:rPr>
              <a:t>large</a:t>
            </a:r>
            <a:r>
              <a:rPr sz="2400" b="1" spc="53" dirty="0">
                <a:solidFill>
                  <a:srgbClr val="FFFFFF"/>
                </a:solidFill>
                <a:latin typeface="Arial"/>
                <a:cs typeface="Arial"/>
              </a:rPr>
              <a:t> </a:t>
            </a:r>
            <a:r>
              <a:rPr sz="2400" b="1" dirty="0">
                <a:solidFill>
                  <a:srgbClr val="FFFFFF"/>
                </a:solidFill>
                <a:latin typeface="Arial"/>
                <a:cs typeface="Arial"/>
              </a:rPr>
              <a:t>donors)</a:t>
            </a:r>
            <a:endParaRPr sz="2400" dirty="0">
              <a:solidFill>
                <a:prstClr val="black"/>
              </a:solidFill>
              <a:latin typeface="Arial"/>
              <a:cs typeface="Arial"/>
            </a:endParaRPr>
          </a:p>
          <a:p>
            <a:pPr marL="524920" indent="-507987" defTabSz="1219170">
              <a:spcBef>
                <a:spcPts val="1760"/>
              </a:spcBef>
              <a:buFont typeface="Arial"/>
              <a:buChar char="•"/>
              <a:tabLst>
                <a:tab pos="524074" algn="l"/>
                <a:tab pos="524920" algn="l"/>
              </a:tabLst>
            </a:pPr>
            <a:r>
              <a:rPr sz="2400" b="1" spc="-7" dirty="0">
                <a:solidFill>
                  <a:srgbClr val="FFFFFF"/>
                </a:solidFill>
                <a:latin typeface="Arial"/>
                <a:cs typeface="Arial"/>
              </a:rPr>
              <a:t>Not </a:t>
            </a:r>
            <a:r>
              <a:rPr sz="2400" b="1" dirty="0">
                <a:solidFill>
                  <a:srgbClr val="FFFFFF"/>
                </a:solidFill>
                <a:latin typeface="Arial"/>
                <a:cs typeface="Arial"/>
              </a:rPr>
              <a:t>worried about</a:t>
            </a:r>
            <a:r>
              <a:rPr sz="2400" b="1" spc="-53" dirty="0">
                <a:solidFill>
                  <a:srgbClr val="FFFFFF"/>
                </a:solidFill>
                <a:latin typeface="Arial"/>
                <a:cs typeface="Arial"/>
              </a:rPr>
              <a:t> </a:t>
            </a:r>
            <a:r>
              <a:rPr sz="2400" b="1" spc="-7" dirty="0">
                <a:solidFill>
                  <a:srgbClr val="FFFFFF"/>
                </a:solidFill>
                <a:latin typeface="Arial"/>
                <a:cs typeface="Arial"/>
              </a:rPr>
              <a:t>reelection</a:t>
            </a:r>
            <a:endParaRPr sz="2400" dirty="0">
              <a:solidFill>
                <a:prstClr val="black"/>
              </a:solidFill>
              <a:latin typeface="Arial"/>
              <a:cs typeface="Arial"/>
            </a:endParaRPr>
          </a:p>
          <a:p>
            <a:pPr marL="524920" indent="-507987" defTabSz="1219170">
              <a:spcBef>
                <a:spcPts val="1760"/>
              </a:spcBef>
              <a:buFont typeface="Arial"/>
              <a:buChar char="•"/>
              <a:tabLst>
                <a:tab pos="524074" algn="l"/>
                <a:tab pos="524920" algn="l"/>
              </a:tabLst>
            </a:pPr>
            <a:r>
              <a:rPr sz="2400" b="1" dirty="0">
                <a:solidFill>
                  <a:srgbClr val="FFFFFF"/>
                </a:solidFill>
                <a:latin typeface="Arial"/>
                <a:cs typeface="Arial"/>
              </a:rPr>
              <a:t>Principle (stop</a:t>
            </a:r>
            <a:r>
              <a:rPr sz="2400" b="1" spc="-20" dirty="0">
                <a:solidFill>
                  <a:srgbClr val="FFFFFF"/>
                </a:solidFill>
                <a:latin typeface="Arial"/>
                <a:cs typeface="Arial"/>
              </a:rPr>
              <a:t> </a:t>
            </a:r>
            <a:r>
              <a:rPr sz="2400" b="1" dirty="0">
                <a:solidFill>
                  <a:srgbClr val="FFFFFF"/>
                </a:solidFill>
                <a:latin typeface="Arial"/>
                <a:cs typeface="Arial"/>
              </a:rPr>
              <a:t>laughing)</a:t>
            </a:r>
            <a:endParaRPr sz="2400" dirty="0">
              <a:solidFill>
                <a:prstClr val="black"/>
              </a:solidFill>
              <a:latin typeface="Arial"/>
              <a:cs typeface="Arial"/>
            </a:endParaRPr>
          </a:p>
          <a:p>
            <a:pPr marL="524920" indent="-507987" defTabSz="1219170">
              <a:spcBef>
                <a:spcPts val="1760"/>
              </a:spcBef>
              <a:buFont typeface="Arial"/>
              <a:buChar char="•"/>
              <a:tabLst>
                <a:tab pos="524074" algn="l"/>
                <a:tab pos="524920" algn="l"/>
              </a:tabLst>
            </a:pPr>
            <a:r>
              <a:rPr sz="2400" b="1" spc="-13" dirty="0">
                <a:solidFill>
                  <a:srgbClr val="FFFFFF"/>
                </a:solidFill>
                <a:latin typeface="Arial"/>
                <a:cs typeface="Arial"/>
              </a:rPr>
              <a:t>Believe </a:t>
            </a:r>
            <a:r>
              <a:rPr sz="2400" b="1" dirty="0">
                <a:solidFill>
                  <a:srgbClr val="FFFFFF"/>
                </a:solidFill>
                <a:latin typeface="Arial"/>
                <a:cs typeface="Arial"/>
              </a:rPr>
              <a:t>that public opinion </a:t>
            </a:r>
            <a:r>
              <a:rPr sz="2400" b="1" spc="7" dirty="0">
                <a:solidFill>
                  <a:srgbClr val="FFFFFF"/>
                </a:solidFill>
                <a:latin typeface="Arial"/>
                <a:cs typeface="Arial"/>
              </a:rPr>
              <a:t>will</a:t>
            </a:r>
            <a:r>
              <a:rPr sz="2400" b="1" spc="-53" dirty="0">
                <a:solidFill>
                  <a:srgbClr val="FFFFFF"/>
                </a:solidFill>
                <a:latin typeface="Arial"/>
                <a:cs typeface="Arial"/>
              </a:rPr>
              <a:t> </a:t>
            </a:r>
            <a:r>
              <a:rPr sz="2400" b="1" spc="-7" dirty="0">
                <a:solidFill>
                  <a:srgbClr val="FFFFFF"/>
                </a:solidFill>
                <a:latin typeface="Arial"/>
                <a:cs typeface="Arial"/>
              </a:rPr>
              <a:t>change</a:t>
            </a:r>
            <a:endParaRPr sz="2400" dirty="0">
              <a:solidFill>
                <a:prstClr val="black"/>
              </a:solidFill>
              <a:latin typeface="Arial"/>
              <a:cs typeface="Arial"/>
            </a:endParaRPr>
          </a:p>
        </p:txBody>
      </p:sp>
      <p:sp>
        <p:nvSpPr>
          <p:cNvPr id="4" name="object 4"/>
          <p:cNvSpPr/>
          <p:nvPr/>
        </p:nvSpPr>
        <p:spPr>
          <a:xfrm>
            <a:off x="1015" y="1016"/>
            <a:ext cx="12192000" cy="857673"/>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1015" y="1016"/>
            <a:ext cx="12192000" cy="857673"/>
          </a:xfrm>
          <a:custGeom>
            <a:avLst/>
            <a:gdLst/>
            <a:ahLst/>
            <a:cxnLst/>
            <a:rect l="l" t="t" r="r" b="b"/>
            <a:pathLst>
              <a:path w="9144000" h="643255">
                <a:moveTo>
                  <a:pt x="0" y="643127"/>
                </a:moveTo>
                <a:lnTo>
                  <a:pt x="9144000" y="643127"/>
                </a:lnTo>
                <a:lnTo>
                  <a:pt x="9144000" y="0"/>
                </a:lnTo>
                <a:lnTo>
                  <a:pt x="0" y="0"/>
                </a:lnTo>
                <a:lnTo>
                  <a:pt x="0" y="643127"/>
                </a:lnTo>
                <a:close/>
              </a:path>
            </a:pathLst>
          </a:custGeom>
          <a:ln w="25908">
            <a:solidFill>
              <a:srgbClr val="FFFFFF"/>
            </a:solidFill>
          </a:ln>
        </p:spPr>
        <p:txBody>
          <a:bodyPr wrap="square" lIns="0" tIns="0" rIns="0" bIns="0" rtlCol="0"/>
          <a:lstStyle/>
          <a:p>
            <a:pPr defTabSz="1219170"/>
            <a:endParaRPr sz="2400">
              <a:solidFill>
                <a:prstClr val="black"/>
              </a:solidFill>
              <a:latin typeface="Calibri"/>
            </a:endParaRPr>
          </a:p>
        </p:txBody>
      </p:sp>
      <p:sp>
        <p:nvSpPr>
          <p:cNvPr id="6" name="object 6"/>
          <p:cNvSpPr txBox="1">
            <a:spLocks noGrp="1"/>
          </p:cNvSpPr>
          <p:nvPr>
            <p:ph type="title"/>
          </p:nvPr>
        </p:nvSpPr>
        <p:spPr>
          <a:xfrm>
            <a:off x="209431" y="114741"/>
            <a:ext cx="11768667" cy="590697"/>
          </a:xfrm>
          <a:prstGeom prst="rect">
            <a:avLst/>
          </a:prstGeom>
        </p:spPr>
        <p:txBody>
          <a:bodyPr vert="horz" wrap="square" lIns="0" tIns="16087" rIns="0" bIns="0" rtlCol="0">
            <a:spAutoFit/>
          </a:bodyPr>
          <a:lstStyle/>
          <a:p>
            <a:pPr marL="16933">
              <a:spcBef>
                <a:spcPts val="127"/>
              </a:spcBef>
            </a:pPr>
            <a:r>
              <a:rPr sz="3733" spc="-13" dirty="0">
                <a:solidFill>
                  <a:srgbClr val="FFFFFF"/>
                </a:solidFill>
                <a:latin typeface="Arial"/>
                <a:cs typeface="Arial"/>
              </a:rPr>
              <a:t>WHEN </a:t>
            </a:r>
            <a:r>
              <a:rPr sz="3733" spc="-7" dirty="0">
                <a:solidFill>
                  <a:srgbClr val="FFFFFF"/>
                </a:solidFill>
                <a:latin typeface="Arial"/>
                <a:cs typeface="Arial"/>
              </a:rPr>
              <a:t>DO POLITICIANS IGNORE </a:t>
            </a:r>
            <a:r>
              <a:rPr sz="3733" spc="-13" dirty="0">
                <a:solidFill>
                  <a:srgbClr val="FFFFFF"/>
                </a:solidFill>
                <a:latin typeface="Arial"/>
                <a:cs typeface="Arial"/>
              </a:rPr>
              <a:t>PUBLIC</a:t>
            </a:r>
            <a:r>
              <a:rPr sz="3733" spc="53" dirty="0">
                <a:solidFill>
                  <a:srgbClr val="FFFFFF"/>
                </a:solidFill>
                <a:latin typeface="Arial"/>
                <a:cs typeface="Arial"/>
              </a:rPr>
              <a:t> </a:t>
            </a:r>
            <a:r>
              <a:rPr sz="3733" spc="-7" dirty="0">
                <a:solidFill>
                  <a:srgbClr val="FFFFFF"/>
                </a:solidFill>
                <a:latin typeface="Arial"/>
                <a:cs typeface="Arial"/>
              </a:rPr>
              <a:t>OPINION?</a:t>
            </a:r>
            <a:endParaRPr sz="3733" dirty="0">
              <a:latin typeface="Arial"/>
              <a:cs typeface="Arial"/>
            </a:endParaRPr>
          </a:p>
        </p:txBody>
      </p:sp>
      <p:sp>
        <p:nvSpPr>
          <p:cNvPr id="7" name="object 7"/>
          <p:cNvSpPr/>
          <p:nvPr/>
        </p:nvSpPr>
        <p:spPr>
          <a:xfrm>
            <a:off x="1219200" y="861567"/>
            <a:ext cx="9042400" cy="2856992"/>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05382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953" y="0"/>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CCFFCC"/>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2463292" y="0"/>
            <a:ext cx="7249160" cy="510396"/>
          </a:xfrm>
          <a:prstGeom prst="rect">
            <a:avLst/>
          </a:prstGeom>
        </p:spPr>
        <p:txBody>
          <a:bodyPr vert="horz" wrap="square" lIns="0" tIns="17780" rIns="0" bIns="0" rtlCol="0">
            <a:spAutoFit/>
          </a:bodyPr>
          <a:lstStyle/>
          <a:p>
            <a:pPr marL="16933" algn="ctr">
              <a:spcBef>
                <a:spcPts val="140"/>
              </a:spcBef>
            </a:pPr>
            <a:r>
              <a:rPr sz="3200" dirty="0"/>
              <a:t>WHAT IS PUBLIC OPINION?</a:t>
            </a:r>
          </a:p>
        </p:txBody>
      </p:sp>
      <p:sp>
        <p:nvSpPr>
          <p:cNvPr id="4" name="object 4"/>
          <p:cNvSpPr txBox="1"/>
          <p:nvPr/>
        </p:nvSpPr>
        <p:spPr>
          <a:xfrm>
            <a:off x="11328401" y="6322533"/>
            <a:ext cx="132927" cy="269304"/>
          </a:xfrm>
          <a:prstGeom prst="rect">
            <a:avLst/>
          </a:prstGeom>
        </p:spPr>
        <p:txBody>
          <a:bodyPr vert="horz" wrap="square" lIns="0" tIns="0" rIns="0" bIns="0" rtlCol="0">
            <a:spAutoFit/>
          </a:bodyPr>
          <a:lstStyle/>
          <a:p>
            <a:pPr defTabSz="1219170">
              <a:lnSpc>
                <a:spcPts val="2067"/>
              </a:lnSpc>
            </a:pPr>
            <a:r>
              <a:rPr sz="1867" dirty="0">
                <a:solidFill>
                  <a:prstClr val="black"/>
                </a:solidFill>
                <a:latin typeface="Nimbus Sans L"/>
                <a:cs typeface="Nimbus Sans L"/>
              </a:rPr>
              <a:t>6</a:t>
            </a:r>
            <a:endParaRPr sz="1867">
              <a:solidFill>
                <a:prstClr val="black"/>
              </a:solidFill>
              <a:latin typeface="Nimbus Sans L"/>
              <a:cs typeface="Nimbus Sans L"/>
            </a:endParaRPr>
          </a:p>
        </p:txBody>
      </p:sp>
      <p:sp>
        <p:nvSpPr>
          <p:cNvPr id="5" name="object 5"/>
          <p:cNvSpPr/>
          <p:nvPr/>
        </p:nvSpPr>
        <p:spPr>
          <a:xfrm>
            <a:off x="8825593" y="3151414"/>
            <a:ext cx="3354454" cy="3706586"/>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txBox="1"/>
          <p:nvPr/>
        </p:nvSpPr>
        <p:spPr>
          <a:xfrm>
            <a:off x="0" y="136146"/>
            <a:ext cx="12192000" cy="6459887"/>
          </a:xfrm>
          <a:prstGeom prst="rect">
            <a:avLst/>
          </a:prstGeom>
        </p:spPr>
        <p:txBody>
          <a:bodyPr vert="horz" wrap="square" lIns="0" tIns="77892" rIns="0" bIns="0" rtlCol="0">
            <a:spAutoFit/>
          </a:bodyPr>
          <a:lstStyle/>
          <a:p>
            <a:pPr marL="16933" defTabSz="1219170">
              <a:spcBef>
                <a:spcPts val="612"/>
              </a:spcBef>
            </a:pPr>
            <a:r>
              <a:rPr sz="2300" b="1" i="1" dirty="0">
                <a:solidFill>
                  <a:prstClr val="black"/>
                </a:solidFill>
                <a:latin typeface="+mj-lt"/>
                <a:cs typeface="Century Schoolbook L"/>
              </a:rPr>
              <a:t>Definitions</a:t>
            </a:r>
            <a:endParaRPr sz="2300" dirty="0">
              <a:solidFill>
                <a:prstClr val="black"/>
              </a:solidFill>
              <a:latin typeface="+mj-lt"/>
              <a:cs typeface="Century Schoolbook L"/>
            </a:endParaRPr>
          </a:p>
          <a:p>
            <a:pPr marL="474121" marR="6773" indent="-457189" defTabSz="1219170">
              <a:spcBef>
                <a:spcPts val="487"/>
              </a:spcBef>
              <a:buFont typeface="DejaVu Sans"/>
              <a:buChar char="•"/>
              <a:tabLst>
                <a:tab pos="473275" algn="l"/>
                <a:tab pos="474121" algn="l"/>
              </a:tabLst>
            </a:pPr>
            <a:r>
              <a:rPr sz="2300" b="1" dirty="0">
                <a:solidFill>
                  <a:prstClr val="black"/>
                </a:solidFill>
                <a:latin typeface="+mj-lt"/>
                <a:cs typeface="DejaVu Sans"/>
              </a:rPr>
              <a:t>Public opinion is the distribution of individual preferences for or evaluations of a given issue,  candidate, or institution within a specific population</a:t>
            </a:r>
            <a:endParaRPr sz="2300" dirty="0">
              <a:solidFill>
                <a:prstClr val="black"/>
              </a:solidFill>
              <a:latin typeface="+mj-lt"/>
              <a:cs typeface="DejaVu Sans"/>
            </a:endParaRPr>
          </a:p>
          <a:p>
            <a:pPr marL="474121" marR="336964" indent="-457189" defTabSz="1219170">
              <a:spcBef>
                <a:spcPts val="480"/>
              </a:spcBef>
              <a:buFont typeface="DejaVu Sans"/>
              <a:buChar char="•"/>
              <a:tabLst>
                <a:tab pos="473275" algn="l"/>
                <a:tab pos="474121" algn="l"/>
              </a:tabLst>
            </a:pPr>
            <a:r>
              <a:rPr sz="2300" b="1" dirty="0">
                <a:solidFill>
                  <a:prstClr val="black"/>
                </a:solidFill>
                <a:latin typeface="+mj-lt"/>
                <a:cs typeface="DejaVu Sans"/>
              </a:rPr>
              <a:t>Distribution means the proportion of the population that holds one opinion or viewpoint as  compared to those with opposing opinions or those with no opinion at all</a:t>
            </a:r>
            <a:endParaRPr sz="2300" dirty="0">
              <a:solidFill>
                <a:prstClr val="black"/>
              </a:solidFill>
              <a:latin typeface="+mj-lt"/>
              <a:cs typeface="DejaVu Sans"/>
            </a:endParaRPr>
          </a:p>
          <a:p>
            <a:pPr marL="474121" indent="-457189" defTabSz="1219170">
              <a:spcBef>
                <a:spcPts val="480"/>
              </a:spcBef>
              <a:buFont typeface="DejaVu Sans"/>
              <a:buChar char="•"/>
              <a:tabLst>
                <a:tab pos="473275" algn="l"/>
                <a:tab pos="474121" algn="l"/>
              </a:tabLst>
            </a:pPr>
            <a:r>
              <a:rPr sz="2300" b="1" dirty="0">
                <a:solidFill>
                  <a:prstClr val="black"/>
                </a:solidFill>
                <a:latin typeface="+mj-lt"/>
                <a:cs typeface="DejaVu Sans"/>
              </a:rPr>
              <a:t>Individual preference means that when we measure public opinion, we are asking individuals</a:t>
            </a:r>
            <a:r>
              <a:rPr lang="en-US" sz="2300" b="1" dirty="0">
                <a:solidFill>
                  <a:prstClr val="black"/>
                </a:solidFill>
                <a:latin typeface="+mj-lt"/>
                <a:cs typeface="DejaVu Sans"/>
              </a:rPr>
              <a:t> </a:t>
            </a:r>
            <a:r>
              <a:rPr sz="2300" b="1" dirty="0">
                <a:solidFill>
                  <a:prstClr val="black"/>
                </a:solidFill>
                <a:latin typeface="+mj-lt"/>
                <a:cs typeface="DejaVu Sans"/>
              </a:rPr>
              <a:t>about their opinions</a:t>
            </a:r>
            <a:endParaRPr sz="2300" dirty="0">
              <a:solidFill>
                <a:prstClr val="black"/>
              </a:solidFill>
              <a:latin typeface="+mj-lt"/>
              <a:cs typeface="DejaVu Sans"/>
            </a:endParaRPr>
          </a:p>
          <a:p>
            <a:pPr marL="16933" defTabSz="1219170">
              <a:spcBef>
                <a:spcPts val="1573"/>
              </a:spcBef>
            </a:pPr>
            <a:r>
              <a:rPr sz="2300" b="1" i="1" dirty="0">
                <a:solidFill>
                  <a:prstClr val="black"/>
                </a:solidFill>
                <a:latin typeface="+mj-lt"/>
                <a:cs typeface="Century Schoolbook L"/>
              </a:rPr>
              <a:t>Understanding public opinion</a:t>
            </a:r>
            <a:endParaRPr sz="2300" dirty="0">
              <a:solidFill>
                <a:prstClr val="black"/>
              </a:solidFill>
              <a:latin typeface="+mj-lt"/>
              <a:cs typeface="Century Schoolbook L"/>
            </a:endParaRPr>
          </a:p>
          <a:p>
            <a:pPr marL="474121" marR="3451774" indent="-457189" defTabSz="1219170">
              <a:spcBef>
                <a:spcPts val="480"/>
              </a:spcBef>
              <a:buFont typeface="DejaVu Sans"/>
              <a:buChar char="•"/>
              <a:tabLst>
                <a:tab pos="473275" algn="l"/>
                <a:tab pos="474121" algn="l"/>
              </a:tabLst>
            </a:pPr>
            <a:r>
              <a:rPr sz="2300" b="1" dirty="0">
                <a:solidFill>
                  <a:prstClr val="black"/>
                </a:solidFill>
                <a:latin typeface="+mj-lt"/>
                <a:cs typeface="Nimbus Sans L"/>
              </a:rPr>
              <a:t>“The opinions held by private persons which government feels it prudent to heed”</a:t>
            </a:r>
            <a:endParaRPr sz="2300" dirty="0">
              <a:solidFill>
                <a:prstClr val="black"/>
              </a:solidFill>
              <a:latin typeface="+mj-lt"/>
              <a:cs typeface="Nimbus Sans L"/>
            </a:endParaRPr>
          </a:p>
          <a:p>
            <a:pPr marL="474121" marR="3207093" indent="-457189" defTabSz="1219170">
              <a:spcBef>
                <a:spcPts val="487"/>
              </a:spcBef>
              <a:buFont typeface="DejaVu Sans"/>
              <a:buChar char="•"/>
              <a:tabLst>
                <a:tab pos="473275" algn="l"/>
                <a:tab pos="474121" algn="l"/>
              </a:tabLst>
            </a:pPr>
            <a:r>
              <a:rPr sz="2300" b="1" dirty="0">
                <a:solidFill>
                  <a:prstClr val="black"/>
                </a:solidFill>
                <a:latin typeface="+mj-lt"/>
                <a:cs typeface="DejaVu Sans"/>
              </a:rPr>
              <a:t>Most of the American public shows little awareness and/or interest  in politics.</a:t>
            </a:r>
            <a:endParaRPr sz="2300" dirty="0">
              <a:solidFill>
                <a:prstClr val="black"/>
              </a:solidFill>
              <a:latin typeface="+mj-lt"/>
              <a:cs typeface="DejaVu Sans"/>
            </a:endParaRPr>
          </a:p>
          <a:p>
            <a:pPr marL="474121" marR="3622796" indent="-457189" defTabSz="1219170">
              <a:spcBef>
                <a:spcPts val="480"/>
              </a:spcBef>
              <a:buFont typeface="DejaVu Sans"/>
              <a:buChar char="•"/>
              <a:tabLst>
                <a:tab pos="473275" algn="l"/>
                <a:tab pos="474121" algn="l"/>
              </a:tabLst>
            </a:pPr>
            <a:r>
              <a:rPr sz="2300" b="1" dirty="0">
                <a:solidFill>
                  <a:prstClr val="black"/>
                </a:solidFill>
                <a:latin typeface="+mj-lt"/>
                <a:cs typeface="DejaVu Sans"/>
              </a:rPr>
              <a:t>Surveys show substantial lack of political knowledge on part of  public:</a:t>
            </a:r>
            <a:endParaRPr sz="2300" dirty="0">
              <a:solidFill>
                <a:prstClr val="black"/>
              </a:solidFill>
              <a:latin typeface="+mj-lt"/>
              <a:cs typeface="DejaVu Sans"/>
            </a:endParaRPr>
          </a:p>
          <a:p>
            <a:pPr marL="1008355" lvl="1" indent="-382684" defTabSz="1219170">
              <a:spcBef>
                <a:spcPts val="480"/>
              </a:spcBef>
              <a:buFont typeface="DejaVu Sans"/>
              <a:buChar char="–"/>
              <a:tabLst>
                <a:tab pos="1008355" algn="l"/>
                <a:tab pos="1009201" algn="l"/>
              </a:tabLst>
            </a:pPr>
            <a:r>
              <a:rPr sz="2300" b="1" dirty="0">
                <a:solidFill>
                  <a:prstClr val="black"/>
                </a:solidFill>
                <a:latin typeface="+mj-lt"/>
                <a:cs typeface="DejaVu Sans"/>
              </a:rPr>
              <a:t>Identifying political figures</a:t>
            </a:r>
            <a:endParaRPr sz="2300" dirty="0">
              <a:solidFill>
                <a:prstClr val="black"/>
              </a:solidFill>
              <a:latin typeface="+mj-lt"/>
              <a:cs typeface="DejaVu Sans"/>
            </a:endParaRPr>
          </a:p>
          <a:p>
            <a:pPr marL="1008355" lvl="1" indent="-382684" defTabSz="1219170">
              <a:spcBef>
                <a:spcPts val="480"/>
              </a:spcBef>
              <a:buFont typeface="DejaVu Sans"/>
              <a:buChar char="–"/>
              <a:tabLst>
                <a:tab pos="1008355" algn="l"/>
                <a:tab pos="1009201" algn="l"/>
              </a:tabLst>
            </a:pPr>
            <a:r>
              <a:rPr sz="2300" b="1" dirty="0">
                <a:solidFill>
                  <a:prstClr val="black"/>
                </a:solidFill>
                <a:latin typeface="+mj-lt"/>
                <a:cs typeface="DejaVu Sans"/>
              </a:rPr>
              <a:t>Identifying key issues</a:t>
            </a:r>
            <a:endParaRPr sz="2300" dirty="0">
              <a:solidFill>
                <a:prstClr val="black"/>
              </a:solidFill>
              <a:latin typeface="+mj-lt"/>
              <a:cs typeface="DejaVu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CCFFCC"/>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8077201" y="686818"/>
            <a:ext cx="4165599" cy="617118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652407" y="110237"/>
            <a:ext cx="10897445" cy="509541"/>
          </a:xfrm>
          <a:prstGeom prst="rect">
            <a:avLst/>
          </a:prstGeom>
        </p:spPr>
        <p:txBody>
          <a:bodyPr vert="horz" wrap="square" lIns="0" tIns="16933" rIns="0" bIns="0" rtlCol="0">
            <a:spAutoFit/>
          </a:bodyPr>
          <a:lstStyle/>
          <a:p>
            <a:pPr marL="16933">
              <a:spcBef>
                <a:spcPts val="133"/>
              </a:spcBef>
            </a:pPr>
            <a:r>
              <a:rPr sz="3200" u="sng" spc="-7" dirty="0">
                <a:latin typeface="Nimbus Sans L"/>
                <a:cs typeface="Nimbus Sans L"/>
              </a:rPr>
              <a:t>WHO ARE </a:t>
            </a:r>
            <a:r>
              <a:rPr sz="3200" u="sng" dirty="0">
                <a:latin typeface="Nimbus Sans L"/>
                <a:cs typeface="Nimbus Sans L"/>
              </a:rPr>
              <a:t>THE “PUBLIC” IN </a:t>
            </a:r>
            <a:r>
              <a:rPr sz="3200" u="sng" spc="-7" dirty="0">
                <a:latin typeface="Nimbus Sans L"/>
                <a:cs typeface="Nimbus Sans L"/>
              </a:rPr>
              <a:t>PUBLIC OPINION</a:t>
            </a:r>
            <a:r>
              <a:rPr sz="3200" u="sng" spc="7" dirty="0">
                <a:latin typeface="Nimbus Sans L"/>
                <a:cs typeface="Nimbus Sans L"/>
              </a:rPr>
              <a:t> </a:t>
            </a:r>
            <a:r>
              <a:rPr sz="3200" u="sng" spc="-7" dirty="0">
                <a:latin typeface="Nimbus Sans L"/>
                <a:cs typeface="Nimbus Sans L"/>
              </a:rPr>
              <a:t>POLLS??</a:t>
            </a:r>
            <a:endParaRPr sz="3200" u="sng" dirty="0">
              <a:latin typeface="Nimbus Sans L"/>
              <a:cs typeface="Nimbus Sans L"/>
            </a:endParaRPr>
          </a:p>
        </p:txBody>
      </p:sp>
      <p:sp>
        <p:nvSpPr>
          <p:cNvPr id="5" name="object 5"/>
          <p:cNvSpPr txBox="1"/>
          <p:nvPr/>
        </p:nvSpPr>
        <p:spPr>
          <a:xfrm>
            <a:off x="172720" y="722378"/>
            <a:ext cx="7924800" cy="7044130"/>
          </a:xfrm>
          <a:prstGeom prst="rect">
            <a:avLst/>
          </a:prstGeom>
        </p:spPr>
        <p:txBody>
          <a:bodyPr vert="horz" wrap="square" lIns="0" tIns="64347" rIns="0" bIns="0" rtlCol="0">
            <a:spAutoFit/>
          </a:bodyPr>
          <a:lstStyle/>
          <a:p>
            <a:pPr marL="16933" defTabSz="1219170">
              <a:spcBef>
                <a:spcPts val="507"/>
              </a:spcBef>
            </a:pPr>
            <a:r>
              <a:rPr sz="2400" b="1" dirty="0">
                <a:solidFill>
                  <a:prstClr val="black"/>
                </a:solidFill>
                <a:latin typeface="DejaVu Sans"/>
                <a:cs typeface="DejaVu Sans"/>
              </a:rPr>
              <a:t>VARYING LEVELS OF INTEREST IN POLITICS</a:t>
            </a:r>
            <a:endParaRPr sz="2400" dirty="0">
              <a:solidFill>
                <a:prstClr val="black"/>
              </a:solidFill>
              <a:latin typeface="DejaVu Sans"/>
              <a:cs typeface="DejaVu Sans"/>
            </a:endParaRPr>
          </a:p>
          <a:p>
            <a:pPr marL="16933" defTabSz="1219170">
              <a:spcBef>
                <a:spcPts val="333"/>
              </a:spcBef>
              <a:tabLst>
                <a:tab pos="625671" algn="l"/>
              </a:tabLst>
            </a:pPr>
            <a:r>
              <a:rPr sz="1867" b="1" dirty="0">
                <a:solidFill>
                  <a:prstClr val="black"/>
                </a:solidFill>
                <a:latin typeface="DejaVu Sans"/>
                <a:cs typeface="DejaVu Sans"/>
              </a:rPr>
              <a:t>1)</a:t>
            </a:r>
            <a:r>
              <a:rPr lang="en-US" sz="1867" b="1" dirty="0">
                <a:solidFill>
                  <a:prstClr val="black"/>
                </a:solidFill>
                <a:latin typeface="DejaVu Sans"/>
                <a:cs typeface="DejaVu Sans"/>
              </a:rPr>
              <a:t>   </a:t>
            </a:r>
            <a:r>
              <a:rPr sz="2667" b="1" dirty="0">
                <a:solidFill>
                  <a:srgbClr val="FF0000"/>
                </a:solidFill>
                <a:latin typeface="DejaVu Sans"/>
                <a:cs typeface="DejaVu Sans"/>
              </a:rPr>
              <a:t>ELITES</a:t>
            </a:r>
            <a:endParaRPr sz="2667" dirty="0">
              <a:solidFill>
                <a:srgbClr val="FF0000"/>
              </a:solidFill>
              <a:latin typeface="DejaVu Sans"/>
              <a:cs typeface="DejaVu Sans"/>
            </a:endParaRPr>
          </a:p>
          <a:p>
            <a:pPr marL="1008355" marR="6773" indent="-382684" defTabSz="1219170">
              <a:spcBef>
                <a:spcPts val="320"/>
              </a:spcBef>
              <a:tabLst>
                <a:tab pos="1008355" algn="l"/>
              </a:tabLst>
            </a:pPr>
            <a:r>
              <a:rPr sz="2400" b="1" dirty="0">
                <a:solidFill>
                  <a:prstClr val="black"/>
                </a:solidFill>
                <a:latin typeface="DejaVu Sans"/>
                <a:cs typeface="DejaVu Sans"/>
              </a:rPr>
              <a:t>Those w/disproportionate amounts of political resources; Raise issues and help set  national agenda; Influence the resolution of issues</a:t>
            </a:r>
            <a:endParaRPr lang="en-US" sz="2400" b="1" dirty="0">
              <a:solidFill>
                <a:prstClr val="black"/>
              </a:solidFill>
              <a:latin typeface="DejaVu Sans"/>
              <a:cs typeface="DejaVu Sans"/>
            </a:endParaRPr>
          </a:p>
          <a:p>
            <a:pPr marL="16933" defTabSz="1219170">
              <a:spcBef>
                <a:spcPts val="453"/>
              </a:spcBef>
            </a:pPr>
            <a:r>
              <a:rPr lang="en-US" sz="1867" b="1" dirty="0">
                <a:solidFill>
                  <a:prstClr val="black"/>
                </a:solidFill>
                <a:latin typeface="DejaVu Sans"/>
                <a:cs typeface="DejaVu Sans"/>
              </a:rPr>
              <a:t>2)  </a:t>
            </a:r>
            <a:r>
              <a:rPr lang="en-US" sz="2667" b="1" dirty="0">
                <a:solidFill>
                  <a:srgbClr val="FF0000"/>
                </a:solidFill>
                <a:latin typeface="DejaVu Sans"/>
                <a:cs typeface="DejaVu Sans"/>
              </a:rPr>
              <a:t>ATTENTIVE PUBLIC</a:t>
            </a:r>
            <a:endParaRPr lang="en-US" sz="2667" dirty="0">
              <a:solidFill>
                <a:srgbClr val="FF0000"/>
              </a:solidFill>
              <a:latin typeface="DejaVu Sans"/>
              <a:cs typeface="DejaVu Sans"/>
            </a:endParaRPr>
          </a:p>
          <a:p>
            <a:pPr marL="398770" marR="6773" indent="-382684" defTabSz="1219170">
              <a:spcBef>
                <a:spcPts val="320"/>
              </a:spcBef>
              <a:tabLst>
                <a:tab pos="398770" algn="l"/>
              </a:tabLst>
            </a:pPr>
            <a:r>
              <a:rPr lang="en-US" sz="1867" dirty="0">
                <a:solidFill>
                  <a:prstClr val="black"/>
                </a:solidFill>
                <a:latin typeface="DejaVu Sans"/>
                <a:cs typeface="DejaVu Sans"/>
              </a:rPr>
              <a:t>	</a:t>
            </a:r>
            <a:r>
              <a:rPr lang="en-US" sz="2400" b="1" dirty="0">
                <a:solidFill>
                  <a:prstClr val="black"/>
                </a:solidFill>
                <a:latin typeface="Nimbus Sans L"/>
                <a:cs typeface="Nimbus Sans L"/>
              </a:rPr>
              <a:t>Those with an active interest in gov’</a:t>
            </a:r>
            <a:r>
              <a:rPr lang="en-US" sz="2400" b="1" dirty="0">
                <a:solidFill>
                  <a:prstClr val="black"/>
                </a:solidFill>
                <a:latin typeface="DejaVu Sans"/>
                <a:cs typeface="DejaVu Sans"/>
              </a:rPr>
              <a:t>t and politics - 25 percent of the American public  (better educated)</a:t>
            </a:r>
          </a:p>
          <a:p>
            <a:pPr marL="16933" defTabSz="1219170">
              <a:spcBef>
                <a:spcPts val="320"/>
              </a:spcBef>
            </a:pPr>
            <a:r>
              <a:rPr lang="en-US" sz="2667" b="1" dirty="0">
                <a:solidFill>
                  <a:prstClr val="black"/>
                </a:solidFill>
                <a:latin typeface="Nimbus Sans L"/>
                <a:cs typeface="Nimbus Sans L"/>
              </a:rPr>
              <a:t>3) </a:t>
            </a:r>
            <a:r>
              <a:rPr lang="en-US" sz="2667" b="1" dirty="0">
                <a:solidFill>
                  <a:srgbClr val="FF0000"/>
                </a:solidFill>
                <a:latin typeface="DejaVu Sans"/>
                <a:cs typeface="Nimbus Sans L"/>
              </a:rPr>
              <a:t>MASSES</a:t>
            </a:r>
          </a:p>
          <a:p>
            <a:pPr marL="16933" defTabSz="1219170">
              <a:spcBef>
                <a:spcPts val="320"/>
              </a:spcBef>
            </a:pPr>
            <a:r>
              <a:rPr lang="en-US" sz="1867" b="1" dirty="0">
                <a:solidFill>
                  <a:prstClr val="black"/>
                </a:solidFill>
                <a:latin typeface="Nimbus Sans L"/>
                <a:cs typeface="Nimbus Sans L"/>
              </a:rPr>
              <a:t>      </a:t>
            </a:r>
            <a:r>
              <a:rPr lang="en-US" sz="2400" b="1" dirty="0">
                <a:solidFill>
                  <a:prstClr val="black"/>
                </a:solidFill>
                <a:latin typeface="DejaVu Sans"/>
                <a:cs typeface="Nimbus Sans L"/>
              </a:rPr>
              <a:t>Those with little interest in gov’</a:t>
            </a:r>
            <a:r>
              <a:rPr lang="en-US" sz="2400" b="1" dirty="0">
                <a:solidFill>
                  <a:prstClr val="black"/>
                </a:solidFill>
                <a:latin typeface="DejaVu Sans"/>
                <a:cs typeface="DejaVu Sans"/>
              </a:rPr>
              <a:t>t and politics; Nonvoters - 35 percent of the American  public (subset "political know-nothings")</a:t>
            </a:r>
            <a:endParaRPr lang="en-US" sz="2400" dirty="0">
              <a:solidFill>
                <a:prstClr val="black"/>
              </a:solidFill>
              <a:latin typeface="DejaVu Sans"/>
              <a:cs typeface="DejaVu Sans"/>
            </a:endParaRPr>
          </a:p>
          <a:p>
            <a:pPr marL="321725" indent="-304792" defTabSz="1219170">
              <a:spcBef>
                <a:spcPts val="320"/>
              </a:spcBef>
              <a:buFontTx/>
              <a:buAutoNum type="arabicParenR" startAt="3"/>
            </a:pPr>
            <a:endParaRPr lang="en-US" sz="2400" dirty="0">
              <a:solidFill>
                <a:prstClr val="black"/>
              </a:solidFill>
              <a:latin typeface="DejaVu Sans"/>
              <a:cs typeface="DejaVu Sans"/>
            </a:endParaRPr>
          </a:p>
          <a:p>
            <a:pPr marL="1008355" marR="6773" indent="-382684" defTabSz="1219170">
              <a:spcBef>
                <a:spcPts val="320"/>
              </a:spcBef>
              <a:tabLst>
                <a:tab pos="1008355" algn="l"/>
              </a:tabLst>
            </a:pPr>
            <a:endParaRPr lang="en-US" sz="1867" b="1" dirty="0">
              <a:solidFill>
                <a:prstClr val="black"/>
              </a:solidFill>
              <a:latin typeface="DejaVu Sans"/>
              <a:cs typeface="DejaVu Sans"/>
            </a:endParaRPr>
          </a:p>
          <a:p>
            <a:pPr marL="1008355" marR="6773" indent="-382684" defTabSz="1219170">
              <a:spcBef>
                <a:spcPts val="320"/>
              </a:spcBef>
              <a:tabLst>
                <a:tab pos="1008355" algn="l"/>
              </a:tabLst>
            </a:pPr>
            <a:endParaRPr sz="1867" dirty="0">
              <a:solidFill>
                <a:prstClr val="black"/>
              </a:solidFill>
              <a:latin typeface="DejaVu Sans"/>
              <a:cs typeface="DejaVu Sans"/>
            </a:endParaRPr>
          </a:p>
        </p:txBody>
      </p:sp>
      <p:sp>
        <p:nvSpPr>
          <p:cNvPr id="16" name="object 16"/>
          <p:cNvSpPr txBox="1"/>
          <p:nvPr/>
        </p:nvSpPr>
        <p:spPr>
          <a:xfrm>
            <a:off x="11311468" y="6283079"/>
            <a:ext cx="166793" cy="304421"/>
          </a:xfrm>
          <a:prstGeom prst="rect">
            <a:avLst/>
          </a:prstGeom>
        </p:spPr>
        <p:txBody>
          <a:bodyPr vert="horz" wrap="square" lIns="0" tIns="16933" rIns="0" bIns="0" rtlCol="0">
            <a:spAutoFit/>
          </a:bodyPr>
          <a:lstStyle/>
          <a:p>
            <a:pPr marL="16933" defTabSz="1219170">
              <a:spcBef>
                <a:spcPts val="133"/>
              </a:spcBef>
            </a:pPr>
            <a:r>
              <a:rPr sz="1867" dirty="0">
                <a:solidFill>
                  <a:prstClr val="black"/>
                </a:solidFill>
                <a:latin typeface="Nimbus Sans L"/>
                <a:cs typeface="Nimbus Sans L"/>
              </a:rPr>
              <a:t>7</a:t>
            </a:r>
            <a:endParaRPr sz="1867">
              <a:solidFill>
                <a:prstClr val="black"/>
              </a:solidFill>
              <a:latin typeface="Nimbus Sans L"/>
              <a:cs typeface="Nimbus Sans 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9" y="-3"/>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CCFFCC"/>
          </a:solidFill>
        </p:spPr>
        <p:txBody>
          <a:bodyPr wrap="square" lIns="0" tIns="0" rIns="0" bIns="0" rtlCol="0"/>
          <a:lstStyle/>
          <a:p>
            <a:pPr defTabSz="1219170"/>
            <a:endParaRPr sz="2400" dirty="0">
              <a:solidFill>
                <a:prstClr val="black"/>
              </a:solidFill>
              <a:latin typeface="Calibri"/>
            </a:endParaRPr>
          </a:p>
        </p:txBody>
      </p:sp>
      <p:sp>
        <p:nvSpPr>
          <p:cNvPr id="3" name="object 3"/>
          <p:cNvSpPr/>
          <p:nvPr/>
        </p:nvSpPr>
        <p:spPr>
          <a:xfrm>
            <a:off x="7213601" y="427466"/>
            <a:ext cx="4978399" cy="6430532"/>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914400" y="-43332"/>
            <a:ext cx="10897445" cy="427532"/>
          </a:xfrm>
          <a:prstGeom prst="rect">
            <a:avLst/>
          </a:prstGeom>
        </p:spPr>
        <p:txBody>
          <a:bodyPr vert="horz" wrap="square" lIns="0" tIns="16933" rIns="0" bIns="0" rtlCol="0">
            <a:spAutoFit/>
          </a:bodyPr>
          <a:lstStyle/>
          <a:p>
            <a:pPr marL="16933">
              <a:spcBef>
                <a:spcPts val="133"/>
              </a:spcBef>
            </a:pPr>
            <a:r>
              <a:rPr sz="2667" spc="-7" dirty="0">
                <a:latin typeface="Nimbus Sans L"/>
                <a:cs typeface="Nimbus Sans L"/>
              </a:rPr>
              <a:t>WHO ARE </a:t>
            </a:r>
            <a:r>
              <a:rPr sz="2667" dirty="0">
                <a:latin typeface="Nimbus Sans L"/>
                <a:cs typeface="Nimbus Sans L"/>
              </a:rPr>
              <a:t>THE “PUBLIC” IN </a:t>
            </a:r>
            <a:r>
              <a:rPr sz="2667" spc="-7" dirty="0">
                <a:latin typeface="Nimbus Sans L"/>
                <a:cs typeface="Nimbus Sans L"/>
              </a:rPr>
              <a:t>PUBLIC OPINION</a:t>
            </a:r>
            <a:r>
              <a:rPr sz="2667" spc="7" dirty="0">
                <a:latin typeface="Nimbus Sans L"/>
                <a:cs typeface="Nimbus Sans L"/>
              </a:rPr>
              <a:t> </a:t>
            </a:r>
            <a:r>
              <a:rPr sz="2667" spc="-7" dirty="0">
                <a:latin typeface="Nimbus Sans L"/>
                <a:cs typeface="Nimbus Sans L"/>
              </a:rPr>
              <a:t>POLLS??</a:t>
            </a:r>
            <a:endParaRPr sz="2667" dirty="0">
              <a:latin typeface="Nimbus Sans L"/>
              <a:cs typeface="Nimbus Sans L"/>
            </a:endParaRPr>
          </a:p>
        </p:txBody>
      </p:sp>
      <p:sp>
        <p:nvSpPr>
          <p:cNvPr id="16" name="object 16"/>
          <p:cNvSpPr txBox="1"/>
          <p:nvPr/>
        </p:nvSpPr>
        <p:spPr>
          <a:xfrm>
            <a:off x="11311468" y="6283079"/>
            <a:ext cx="166793" cy="304421"/>
          </a:xfrm>
          <a:prstGeom prst="rect">
            <a:avLst/>
          </a:prstGeom>
        </p:spPr>
        <p:txBody>
          <a:bodyPr vert="horz" wrap="square" lIns="0" tIns="16933" rIns="0" bIns="0" rtlCol="0">
            <a:spAutoFit/>
          </a:bodyPr>
          <a:lstStyle/>
          <a:p>
            <a:pPr marL="16933" defTabSz="1219170">
              <a:spcBef>
                <a:spcPts val="133"/>
              </a:spcBef>
            </a:pPr>
            <a:r>
              <a:rPr sz="1867" dirty="0">
                <a:solidFill>
                  <a:prstClr val="black"/>
                </a:solidFill>
                <a:latin typeface="Nimbus Sans L"/>
                <a:cs typeface="Nimbus Sans L"/>
              </a:rPr>
              <a:t>7</a:t>
            </a:r>
            <a:endParaRPr sz="1867">
              <a:solidFill>
                <a:prstClr val="black"/>
              </a:solidFill>
              <a:latin typeface="Nimbus Sans L"/>
              <a:cs typeface="Nimbus Sans L"/>
            </a:endParaRPr>
          </a:p>
        </p:txBody>
      </p:sp>
      <p:sp>
        <p:nvSpPr>
          <p:cNvPr id="17" name="TextBox 16"/>
          <p:cNvSpPr txBox="1"/>
          <p:nvPr/>
        </p:nvSpPr>
        <p:spPr>
          <a:xfrm>
            <a:off x="26247" y="332691"/>
            <a:ext cx="6984155" cy="6558398"/>
          </a:xfrm>
          <a:prstGeom prst="rect">
            <a:avLst/>
          </a:prstGeom>
          <a:noFill/>
        </p:spPr>
        <p:txBody>
          <a:bodyPr wrap="square" rtlCol="0">
            <a:spAutoFit/>
          </a:bodyPr>
          <a:lstStyle/>
          <a:p>
            <a:pPr marL="16933" defTabSz="1219170">
              <a:spcBef>
                <a:spcPts val="1307"/>
              </a:spcBef>
            </a:pPr>
            <a:r>
              <a:rPr lang="en-US" sz="2133" b="1" spc="-7" dirty="0">
                <a:solidFill>
                  <a:prstClr val="black"/>
                </a:solidFill>
                <a:latin typeface="Arial"/>
                <a:cs typeface="Arial"/>
              </a:rPr>
              <a:t>TYPE </a:t>
            </a:r>
            <a:r>
              <a:rPr lang="en-US" sz="2133" b="1" dirty="0">
                <a:solidFill>
                  <a:prstClr val="black"/>
                </a:solidFill>
                <a:latin typeface="Arial"/>
                <a:cs typeface="Arial"/>
              </a:rPr>
              <a:t>OF </a:t>
            </a:r>
            <a:r>
              <a:rPr lang="en-US" sz="2133" b="1" spc="-7" dirty="0">
                <a:solidFill>
                  <a:prstClr val="black"/>
                </a:solidFill>
                <a:latin typeface="Arial"/>
                <a:cs typeface="Arial"/>
              </a:rPr>
              <a:t>OPINIONS</a:t>
            </a:r>
          </a:p>
          <a:p>
            <a:pPr marL="16933" defTabSz="1219170">
              <a:spcBef>
                <a:spcPts val="1600"/>
              </a:spcBef>
            </a:pPr>
            <a:r>
              <a:rPr lang="en-US" sz="2133" b="1" spc="-7" dirty="0">
                <a:solidFill>
                  <a:srgbClr val="FF0000"/>
                </a:solidFill>
                <a:latin typeface="Arial"/>
                <a:cs typeface="Arial"/>
              </a:rPr>
              <a:t>Stable</a:t>
            </a:r>
            <a:endParaRPr lang="en-US" sz="2133" dirty="0">
              <a:solidFill>
                <a:srgbClr val="FF0000"/>
              </a:solidFill>
              <a:latin typeface="Arial"/>
              <a:cs typeface="Arial"/>
            </a:endParaRPr>
          </a:p>
          <a:p>
            <a:pPr marL="16933" marR="6773" indent="152396" defTabSz="1219170">
              <a:lnSpc>
                <a:spcPts val="1920"/>
              </a:lnSpc>
              <a:spcBef>
                <a:spcPts val="1600"/>
              </a:spcBef>
              <a:tabLst>
                <a:tab pos="551165" algn="l"/>
              </a:tabLst>
            </a:pPr>
            <a:r>
              <a:rPr lang="en-US" sz="2133" spc="-7" dirty="0">
                <a:solidFill>
                  <a:prstClr val="black"/>
                </a:solidFill>
                <a:latin typeface="Arial"/>
                <a:cs typeface="Arial"/>
              </a:rPr>
              <a:t>	</a:t>
            </a:r>
            <a:r>
              <a:rPr lang="en-US" sz="2133" b="1" spc="-7" dirty="0">
                <a:solidFill>
                  <a:prstClr val="black"/>
                </a:solidFill>
                <a:latin typeface="Arial"/>
                <a:cs typeface="Arial"/>
              </a:rPr>
              <a:t>Change very little (e.g., death penalty) </a:t>
            </a:r>
          </a:p>
          <a:p>
            <a:pPr marL="16933" marR="6773" indent="152396" defTabSz="1219170">
              <a:lnSpc>
                <a:spcPts val="1920"/>
              </a:lnSpc>
              <a:spcBef>
                <a:spcPts val="1600"/>
              </a:spcBef>
              <a:tabLst>
                <a:tab pos="551165" algn="l"/>
              </a:tabLst>
            </a:pPr>
            <a:r>
              <a:rPr lang="en-US" sz="2133" b="1" spc="-7" dirty="0">
                <a:solidFill>
                  <a:srgbClr val="FF0000"/>
                </a:solidFill>
                <a:latin typeface="Arial"/>
                <a:cs typeface="Arial"/>
              </a:rPr>
              <a:t>Fluid</a:t>
            </a:r>
          </a:p>
          <a:p>
            <a:pPr marL="16933" marR="6773" indent="152396" defTabSz="1219170">
              <a:lnSpc>
                <a:spcPts val="1920"/>
              </a:lnSpc>
              <a:spcBef>
                <a:spcPts val="1600"/>
              </a:spcBef>
              <a:tabLst>
                <a:tab pos="551165" algn="l"/>
              </a:tabLst>
            </a:pPr>
            <a:r>
              <a:rPr lang="en-US" sz="2133" b="1" spc="-7" dirty="0">
                <a:solidFill>
                  <a:prstClr val="black"/>
                </a:solidFill>
                <a:latin typeface="Arial"/>
                <a:cs typeface="Arial"/>
              </a:rPr>
              <a:t>     Change frequently (e.g., presidential popularity)</a:t>
            </a:r>
            <a:r>
              <a:rPr lang="en-US" sz="2133" b="1" spc="-7" dirty="0">
                <a:solidFill>
                  <a:srgbClr val="FF0000"/>
                </a:solidFill>
                <a:latin typeface="Arial"/>
                <a:cs typeface="Arial"/>
              </a:rPr>
              <a:t>  Latent</a:t>
            </a:r>
            <a:endParaRPr lang="en-US" sz="2133" dirty="0">
              <a:solidFill>
                <a:srgbClr val="FF0000"/>
              </a:solidFill>
              <a:latin typeface="Arial"/>
              <a:cs typeface="Arial"/>
            </a:endParaRPr>
          </a:p>
          <a:p>
            <a:pPr marL="169328" defTabSz="1219170">
              <a:spcBef>
                <a:spcPts val="320"/>
              </a:spcBef>
              <a:tabLst>
                <a:tab pos="551165" algn="l"/>
                <a:tab pos="552013" algn="l"/>
              </a:tabLst>
            </a:pPr>
            <a:r>
              <a:rPr lang="en-US" sz="2133" b="1" spc="-7" dirty="0">
                <a:solidFill>
                  <a:prstClr val="black"/>
                </a:solidFill>
                <a:latin typeface="Arial"/>
                <a:cs typeface="Arial"/>
              </a:rPr>
              <a:t>    Dormant, but may be aroused (e.g., military</a:t>
            </a:r>
            <a:r>
              <a:rPr lang="en-US" sz="2133" b="1" spc="7" dirty="0">
                <a:solidFill>
                  <a:prstClr val="black"/>
                </a:solidFill>
                <a:latin typeface="Arial"/>
                <a:cs typeface="Arial"/>
              </a:rPr>
              <a:t> </a:t>
            </a:r>
            <a:r>
              <a:rPr lang="en-US" sz="2133" b="1" spc="-7" dirty="0">
                <a:solidFill>
                  <a:prstClr val="black"/>
                </a:solidFill>
                <a:latin typeface="Arial"/>
                <a:cs typeface="Arial"/>
              </a:rPr>
              <a:t>draft)</a:t>
            </a:r>
            <a:endParaRPr lang="en-US" sz="2133" dirty="0">
              <a:solidFill>
                <a:prstClr val="black"/>
              </a:solidFill>
              <a:latin typeface="Arial"/>
              <a:cs typeface="Arial"/>
            </a:endParaRPr>
          </a:p>
          <a:p>
            <a:pPr marL="16933" defTabSz="1219170">
              <a:spcBef>
                <a:spcPts val="447"/>
              </a:spcBef>
            </a:pPr>
            <a:r>
              <a:rPr lang="en-US" sz="2133" b="1" spc="-7" dirty="0">
                <a:solidFill>
                  <a:srgbClr val="FF0000"/>
                </a:solidFill>
                <a:latin typeface="Arial"/>
                <a:cs typeface="Arial"/>
              </a:rPr>
              <a:t>Salient</a:t>
            </a:r>
            <a:endParaRPr lang="en-US" sz="2133" dirty="0">
              <a:solidFill>
                <a:srgbClr val="FF0000"/>
              </a:solidFill>
              <a:latin typeface="Arial"/>
              <a:cs typeface="Arial"/>
            </a:endParaRPr>
          </a:p>
          <a:p>
            <a:pPr marL="16933" defTabSz="1219170">
              <a:spcBef>
                <a:spcPts val="320"/>
              </a:spcBef>
              <a:tabLst>
                <a:tab pos="551165" algn="l"/>
                <a:tab pos="552013" algn="l"/>
              </a:tabLst>
            </a:pPr>
            <a:r>
              <a:rPr lang="en-US" sz="2133" b="1" spc="-7" dirty="0">
                <a:solidFill>
                  <a:prstClr val="black"/>
                </a:solidFill>
                <a:latin typeface="Arial"/>
                <a:cs typeface="Arial"/>
              </a:rPr>
              <a:t>    Have some personal importance to individuals (e.g., Brady and gun</a:t>
            </a:r>
            <a:r>
              <a:rPr lang="en-US" sz="2133" b="1" spc="73" dirty="0">
                <a:solidFill>
                  <a:prstClr val="black"/>
                </a:solidFill>
                <a:latin typeface="Arial"/>
                <a:cs typeface="Arial"/>
              </a:rPr>
              <a:t> </a:t>
            </a:r>
            <a:r>
              <a:rPr lang="en-US" sz="2133" b="1" spc="-7" dirty="0">
                <a:solidFill>
                  <a:prstClr val="black"/>
                </a:solidFill>
                <a:latin typeface="Arial"/>
                <a:cs typeface="Arial"/>
              </a:rPr>
              <a:t>control)</a:t>
            </a:r>
            <a:endParaRPr lang="en-US" sz="2133" dirty="0">
              <a:solidFill>
                <a:prstClr val="black"/>
              </a:solidFill>
              <a:latin typeface="Arial"/>
              <a:cs typeface="Arial"/>
            </a:endParaRPr>
          </a:p>
          <a:p>
            <a:pPr marL="16933" defTabSz="1219170">
              <a:spcBef>
                <a:spcPts val="327"/>
              </a:spcBef>
            </a:pPr>
            <a:r>
              <a:rPr lang="en-US" sz="2133" b="1" spc="-7" dirty="0">
                <a:solidFill>
                  <a:srgbClr val="FF0000"/>
                </a:solidFill>
                <a:latin typeface="Arial"/>
                <a:cs typeface="Arial"/>
              </a:rPr>
              <a:t>Consensus</a:t>
            </a:r>
            <a:endParaRPr lang="en-US" sz="2133" dirty="0">
              <a:solidFill>
                <a:srgbClr val="FF0000"/>
              </a:solidFill>
              <a:latin typeface="Arial"/>
              <a:cs typeface="Arial"/>
            </a:endParaRPr>
          </a:p>
          <a:p>
            <a:pPr marL="16933" marR="497828" defTabSz="1219170">
              <a:lnSpc>
                <a:spcPct val="120000"/>
              </a:lnSpc>
              <a:tabLst>
                <a:tab pos="551165" algn="l"/>
                <a:tab pos="552013" algn="l"/>
              </a:tabLst>
            </a:pPr>
            <a:r>
              <a:rPr lang="en-US" sz="2133" b="1" spc="-7" dirty="0">
                <a:solidFill>
                  <a:prstClr val="black"/>
                </a:solidFill>
                <a:latin typeface="Arial"/>
                <a:cs typeface="Arial"/>
              </a:rPr>
              <a:t>    Shared by 75% of the people or more (e.g., having a balanced budget)  </a:t>
            </a:r>
          </a:p>
          <a:p>
            <a:pPr marL="16933" marR="497828" defTabSz="1219170">
              <a:lnSpc>
                <a:spcPct val="120000"/>
              </a:lnSpc>
              <a:tabLst>
                <a:tab pos="551165" algn="l"/>
                <a:tab pos="552013" algn="l"/>
              </a:tabLst>
            </a:pPr>
            <a:r>
              <a:rPr lang="en-US" sz="2133" b="1" spc="-7" dirty="0">
                <a:solidFill>
                  <a:srgbClr val="FF0000"/>
                </a:solidFill>
                <a:latin typeface="Arial"/>
                <a:cs typeface="Arial"/>
              </a:rPr>
              <a:t>Polarized</a:t>
            </a:r>
            <a:endParaRPr lang="en-US" sz="2133" dirty="0">
              <a:solidFill>
                <a:srgbClr val="FF0000"/>
              </a:solidFill>
              <a:latin typeface="Arial"/>
              <a:cs typeface="Arial"/>
            </a:endParaRPr>
          </a:p>
          <a:p>
            <a:pPr marL="169328" defTabSz="1219170">
              <a:spcBef>
                <a:spcPts val="320"/>
              </a:spcBef>
              <a:tabLst>
                <a:tab pos="551165" algn="l"/>
                <a:tab pos="552013" algn="l"/>
              </a:tabLst>
            </a:pPr>
            <a:r>
              <a:rPr lang="en-US" sz="2133" b="1" spc="-7" dirty="0">
                <a:solidFill>
                  <a:prstClr val="black"/>
                </a:solidFill>
                <a:latin typeface="Arial"/>
                <a:cs typeface="Arial"/>
              </a:rPr>
              <a:t>    Shared by less than 75% (e.g., gun control,</a:t>
            </a:r>
            <a:r>
              <a:rPr lang="en-US" sz="2133" b="1" spc="-20" dirty="0">
                <a:solidFill>
                  <a:prstClr val="black"/>
                </a:solidFill>
                <a:latin typeface="Arial"/>
                <a:cs typeface="Arial"/>
              </a:rPr>
              <a:t> ERA)</a:t>
            </a:r>
            <a:endParaRPr lang="en-US" sz="2133" dirty="0">
              <a:solidFill>
                <a:prstClr val="black"/>
              </a:solidFill>
              <a:latin typeface="Arial"/>
              <a:cs typeface="Arial"/>
            </a:endParaRPr>
          </a:p>
          <a:p>
            <a:pPr marL="16933" defTabSz="1219170">
              <a:spcBef>
                <a:spcPts val="1307"/>
              </a:spcBef>
            </a:pPr>
            <a:endParaRPr lang="en-US" sz="2133" dirty="0">
              <a:solidFill>
                <a:prstClr val="black"/>
              </a:solidFill>
              <a:latin typeface="Arial"/>
              <a:cs typeface="Arial"/>
            </a:endParaRPr>
          </a:p>
        </p:txBody>
      </p:sp>
    </p:spTree>
    <p:extLst>
      <p:ext uri="{BB962C8B-B14F-4D97-AF65-F5344CB8AC3E}">
        <p14:creationId xmlns:p14="http://schemas.microsoft.com/office/powerpoint/2010/main" val="1447095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CCFFCC"/>
          </a:solidFill>
        </p:spPr>
        <p:txBody>
          <a:bodyPr wrap="square" lIns="0" tIns="0" rIns="0" bIns="0" rtlCol="0"/>
          <a:lstStyle/>
          <a:p>
            <a:pPr defTabSz="1219170"/>
            <a:endParaRPr sz="2400" dirty="0">
              <a:solidFill>
                <a:prstClr val="black"/>
              </a:solidFill>
              <a:latin typeface="Calibri"/>
            </a:endParaRPr>
          </a:p>
        </p:txBody>
      </p:sp>
      <p:sp>
        <p:nvSpPr>
          <p:cNvPr id="3" name="object 3"/>
          <p:cNvSpPr txBox="1">
            <a:spLocks noGrp="1"/>
          </p:cNvSpPr>
          <p:nvPr>
            <p:ph type="title"/>
          </p:nvPr>
        </p:nvSpPr>
        <p:spPr>
          <a:xfrm>
            <a:off x="2236470" y="0"/>
            <a:ext cx="7719060" cy="510396"/>
          </a:xfrm>
          <a:prstGeom prst="rect">
            <a:avLst/>
          </a:prstGeom>
        </p:spPr>
        <p:txBody>
          <a:bodyPr vert="horz" wrap="square" lIns="0" tIns="17780" rIns="0" bIns="0" rtlCol="0">
            <a:spAutoFit/>
          </a:bodyPr>
          <a:lstStyle/>
          <a:p>
            <a:pPr marL="16933" algn="ctr">
              <a:spcBef>
                <a:spcPts val="140"/>
              </a:spcBef>
            </a:pPr>
            <a:r>
              <a:rPr sz="3200" dirty="0"/>
              <a:t>AWARENESS AND INTEREST</a:t>
            </a:r>
          </a:p>
        </p:txBody>
      </p:sp>
      <p:sp>
        <p:nvSpPr>
          <p:cNvPr id="4" name="object 4"/>
          <p:cNvSpPr txBox="1"/>
          <p:nvPr/>
        </p:nvSpPr>
        <p:spPr>
          <a:xfrm>
            <a:off x="6500369" y="661116"/>
            <a:ext cx="5742431" cy="5312843"/>
          </a:xfrm>
          <a:prstGeom prst="rect">
            <a:avLst/>
          </a:prstGeom>
        </p:spPr>
        <p:txBody>
          <a:bodyPr vert="horz" wrap="square" lIns="0" tIns="16933" rIns="0" bIns="0" rtlCol="0">
            <a:spAutoFit/>
          </a:bodyPr>
          <a:lstStyle/>
          <a:p>
            <a:pPr marL="16933" marR="6773" defTabSz="1219170">
              <a:spcBef>
                <a:spcPts val="133"/>
              </a:spcBef>
            </a:pPr>
            <a:r>
              <a:rPr sz="2400" b="1" dirty="0">
                <a:solidFill>
                  <a:prstClr val="black"/>
                </a:solidFill>
                <a:latin typeface="DejaVu Sans"/>
                <a:cs typeface="DejaVu Sans"/>
              </a:rPr>
              <a:t>Political efficacy - belief that one  can make a difference in politics  by expressing an opinion and  acting politically</a:t>
            </a:r>
            <a:endParaRPr sz="2400" dirty="0">
              <a:solidFill>
                <a:prstClr val="black"/>
              </a:solidFill>
              <a:latin typeface="DejaVu Sans"/>
              <a:cs typeface="DejaVu Sans"/>
            </a:endParaRPr>
          </a:p>
          <a:p>
            <a:pPr marL="474121" marR="121070" indent="-457189" defTabSz="1219170">
              <a:spcBef>
                <a:spcPts val="527"/>
              </a:spcBef>
              <a:buFont typeface="DejaVu Sans"/>
              <a:buChar char="•"/>
              <a:tabLst>
                <a:tab pos="473275" algn="l"/>
                <a:tab pos="474121" algn="l"/>
              </a:tabLst>
            </a:pPr>
            <a:r>
              <a:rPr sz="2133" b="1" dirty="0">
                <a:solidFill>
                  <a:prstClr val="black"/>
                </a:solidFill>
                <a:latin typeface="DejaVu Sans"/>
                <a:cs typeface="DejaVu Sans"/>
              </a:rPr>
              <a:t>Internal efficacy - the belief that  one can understand politics and  therefore participate in politics  (such as voting)</a:t>
            </a:r>
            <a:endParaRPr sz="2133" dirty="0">
              <a:solidFill>
                <a:prstClr val="black"/>
              </a:solidFill>
              <a:latin typeface="DejaVu Sans"/>
              <a:cs typeface="DejaVu Sans"/>
            </a:endParaRPr>
          </a:p>
          <a:p>
            <a:pPr defTabSz="1219170">
              <a:spcBef>
                <a:spcPts val="13"/>
              </a:spcBef>
              <a:buFont typeface="DejaVu Sans"/>
              <a:buChar char="•"/>
            </a:pPr>
            <a:endParaRPr sz="3067" dirty="0">
              <a:solidFill>
                <a:prstClr val="black"/>
              </a:solidFill>
              <a:latin typeface="DejaVu Sans"/>
              <a:cs typeface="DejaVu Sans"/>
            </a:endParaRPr>
          </a:p>
          <a:p>
            <a:pPr marL="474121" marR="114297" indent="-457189" defTabSz="1219170">
              <a:buFont typeface="DejaVu Sans"/>
              <a:buChar char="•"/>
              <a:tabLst>
                <a:tab pos="473275" algn="l"/>
                <a:tab pos="474121" algn="l"/>
              </a:tabLst>
            </a:pPr>
            <a:r>
              <a:rPr sz="2133" b="1" dirty="0">
                <a:solidFill>
                  <a:prstClr val="black"/>
                </a:solidFill>
                <a:latin typeface="DejaVu Sans"/>
                <a:cs typeface="DejaVu Sans"/>
              </a:rPr>
              <a:t>External efficacy - the belief that  one is effective in making a  difference when participating in  politics, for example that the  government will respond to  one's demands</a:t>
            </a:r>
            <a:endParaRPr sz="2133" dirty="0">
              <a:solidFill>
                <a:prstClr val="black"/>
              </a:solidFill>
              <a:latin typeface="DejaVu Sans"/>
              <a:cs typeface="DejaVu Sans"/>
            </a:endParaRPr>
          </a:p>
        </p:txBody>
      </p:sp>
      <p:sp>
        <p:nvSpPr>
          <p:cNvPr id="5" name="object 5"/>
          <p:cNvSpPr/>
          <p:nvPr/>
        </p:nvSpPr>
        <p:spPr>
          <a:xfrm>
            <a:off x="0" y="661116"/>
            <a:ext cx="6347968" cy="4267200"/>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6" name="TextBox 5">
            <a:extLst>
              <a:ext uri="{FF2B5EF4-FFF2-40B4-BE49-F238E27FC236}">
                <a16:creationId xmlns:a16="http://schemas.microsoft.com/office/drawing/2014/main" id="{A5DF4D93-D38E-3355-12DF-40DA1DC9B85D}"/>
              </a:ext>
            </a:extLst>
          </p:cNvPr>
          <p:cNvSpPr txBox="1"/>
          <p:nvPr/>
        </p:nvSpPr>
        <p:spPr>
          <a:xfrm>
            <a:off x="94001" y="4958296"/>
            <a:ext cx="6253967" cy="1015663"/>
          </a:xfrm>
          <a:prstGeom prst="rect">
            <a:avLst/>
          </a:prstGeom>
          <a:noFill/>
        </p:spPr>
        <p:txBody>
          <a:bodyPr wrap="square" rtlCol="0">
            <a:spAutoFit/>
          </a:bodyPr>
          <a:lstStyle/>
          <a:p>
            <a:r>
              <a:rPr lang="en-US" sz="2000" b="1" dirty="0"/>
              <a:t>When people believe that their vote will not make a difference, or effectuate political change, voter turn out decreases and voter apathy increases.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114300"/>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797979"/>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0" y="609600"/>
            <a:ext cx="12192000" cy="6248400"/>
          </a:xfrm>
          <a:custGeom>
            <a:avLst/>
            <a:gdLst/>
            <a:ahLst/>
            <a:cxnLst/>
            <a:rect l="l" t="t" r="r" b="b"/>
            <a:pathLst>
              <a:path w="9144000" h="4686300">
                <a:moveTo>
                  <a:pt x="0" y="4686299"/>
                </a:moveTo>
                <a:lnTo>
                  <a:pt x="9144000" y="4686299"/>
                </a:lnTo>
                <a:lnTo>
                  <a:pt x="9144000" y="0"/>
                </a:lnTo>
                <a:lnTo>
                  <a:pt x="0" y="0"/>
                </a:lnTo>
                <a:lnTo>
                  <a:pt x="0" y="4686299"/>
                </a:lnTo>
                <a:close/>
              </a:path>
            </a:pathLst>
          </a:custGeom>
          <a:solidFill>
            <a:srgbClr val="797979"/>
          </a:solid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0" y="113791"/>
            <a:ext cx="12192000" cy="496147"/>
          </a:xfrm>
          <a:custGeom>
            <a:avLst/>
            <a:gdLst/>
            <a:ahLst/>
            <a:cxnLst/>
            <a:rect l="l" t="t" r="r" b="b"/>
            <a:pathLst>
              <a:path w="9144000" h="372109">
                <a:moveTo>
                  <a:pt x="9144000" y="0"/>
                </a:moveTo>
                <a:lnTo>
                  <a:pt x="0" y="0"/>
                </a:lnTo>
                <a:lnTo>
                  <a:pt x="0" y="371855"/>
                </a:lnTo>
                <a:lnTo>
                  <a:pt x="9144000" y="371855"/>
                </a:lnTo>
                <a:lnTo>
                  <a:pt x="91440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title"/>
          </p:nvPr>
        </p:nvSpPr>
        <p:spPr>
          <a:xfrm>
            <a:off x="101600" y="48429"/>
            <a:ext cx="12293600" cy="508687"/>
          </a:xfrm>
          <a:prstGeom prst="rect">
            <a:avLst/>
          </a:prstGeom>
        </p:spPr>
        <p:txBody>
          <a:bodyPr vert="horz" wrap="square" lIns="0" tIns="16087" rIns="0" bIns="0" rtlCol="0">
            <a:spAutoFit/>
          </a:bodyPr>
          <a:lstStyle/>
          <a:p>
            <a:pPr marL="16933" algn="ctr">
              <a:spcBef>
                <a:spcPts val="127"/>
              </a:spcBef>
            </a:pPr>
            <a:r>
              <a:rPr sz="3200" dirty="0"/>
              <a:t>HOW DOES PUBLIC OPINION BECOME POLICY?</a:t>
            </a:r>
          </a:p>
        </p:txBody>
      </p:sp>
      <p:sp>
        <p:nvSpPr>
          <p:cNvPr id="6" name="object 6"/>
          <p:cNvSpPr txBox="1"/>
          <p:nvPr/>
        </p:nvSpPr>
        <p:spPr>
          <a:xfrm>
            <a:off x="409787" y="715737"/>
            <a:ext cx="7721600" cy="1971736"/>
          </a:xfrm>
          <a:prstGeom prst="rect">
            <a:avLst/>
          </a:prstGeom>
        </p:spPr>
        <p:txBody>
          <a:bodyPr vert="horz" wrap="square" lIns="0" tIns="98213" rIns="0" bIns="0" rtlCol="0">
            <a:spAutoFit/>
          </a:bodyPr>
          <a:lstStyle/>
          <a:p>
            <a:pPr marL="474121" indent="-457189" defTabSz="1219170">
              <a:spcBef>
                <a:spcPts val="773"/>
              </a:spcBef>
              <a:buFont typeface="DejaVu Sans"/>
              <a:buChar char="•"/>
              <a:tabLst>
                <a:tab pos="473275" algn="l"/>
                <a:tab pos="474121" algn="l"/>
              </a:tabLst>
            </a:pPr>
            <a:r>
              <a:rPr sz="2667" b="1" dirty="0">
                <a:solidFill>
                  <a:srgbClr val="FFFFFF"/>
                </a:solidFill>
                <a:latin typeface="DejaVu Sans"/>
                <a:cs typeface="DejaVu Sans"/>
              </a:rPr>
              <a:t>How is information gathered?</a:t>
            </a:r>
            <a:endParaRPr sz="2667" dirty="0">
              <a:solidFill>
                <a:prstClr val="black"/>
              </a:solidFill>
              <a:latin typeface="DejaVu Sans"/>
              <a:cs typeface="DejaVu Sans"/>
            </a:endParaRPr>
          </a:p>
          <a:p>
            <a:pPr marL="474121" indent="-457189" defTabSz="1219170">
              <a:spcBef>
                <a:spcPts val="640"/>
              </a:spcBef>
              <a:buFont typeface="DejaVu Sans"/>
              <a:buChar char="•"/>
              <a:tabLst>
                <a:tab pos="473275" algn="l"/>
                <a:tab pos="474121" algn="l"/>
              </a:tabLst>
            </a:pPr>
            <a:r>
              <a:rPr sz="2667" b="1" dirty="0">
                <a:solidFill>
                  <a:srgbClr val="FFFFFF"/>
                </a:solidFill>
                <a:latin typeface="DejaVu Sans"/>
                <a:cs typeface="DejaVu Sans"/>
              </a:rPr>
              <a:t>Who is in charge of creating policy?</a:t>
            </a:r>
            <a:endParaRPr sz="2667" dirty="0">
              <a:solidFill>
                <a:prstClr val="black"/>
              </a:solidFill>
              <a:latin typeface="DejaVu Sans"/>
              <a:cs typeface="DejaVu Sans"/>
            </a:endParaRPr>
          </a:p>
          <a:p>
            <a:pPr marL="474121" indent="-457189" defTabSz="1219170">
              <a:spcBef>
                <a:spcPts val="640"/>
              </a:spcBef>
              <a:buFont typeface="DejaVu Sans"/>
              <a:buChar char="•"/>
              <a:tabLst>
                <a:tab pos="473275" algn="l"/>
                <a:tab pos="474121" algn="l"/>
              </a:tabLst>
            </a:pPr>
            <a:r>
              <a:rPr sz="2667" b="1" dirty="0">
                <a:solidFill>
                  <a:srgbClr val="FFFFFF"/>
                </a:solidFill>
                <a:latin typeface="DejaVu Sans"/>
                <a:cs typeface="DejaVu Sans"/>
              </a:rPr>
              <a:t>Are there politics involved?</a:t>
            </a:r>
            <a:endParaRPr sz="2667" dirty="0">
              <a:solidFill>
                <a:prstClr val="black"/>
              </a:solidFill>
              <a:latin typeface="DejaVu Sans"/>
              <a:cs typeface="DejaVu Sans"/>
            </a:endParaRPr>
          </a:p>
          <a:p>
            <a:pPr marL="474121" indent="-457189" defTabSz="1219170">
              <a:spcBef>
                <a:spcPts val="640"/>
              </a:spcBef>
              <a:buFont typeface="DejaVu Sans"/>
              <a:buChar char="•"/>
              <a:tabLst>
                <a:tab pos="473275" algn="l"/>
                <a:tab pos="474121" algn="l"/>
              </a:tabLst>
            </a:pPr>
            <a:r>
              <a:rPr sz="2667" b="1" dirty="0">
                <a:solidFill>
                  <a:srgbClr val="FFFFFF"/>
                </a:solidFill>
                <a:latin typeface="Nimbus Sans L"/>
                <a:cs typeface="Nimbus Sans L"/>
              </a:rPr>
              <a:t>To whom should the “government” listen to?</a:t>
            </a:r>
            <a:endParaRPr sz="2667" dirty="0">
              <a:solidFill>
                <a:prstClr val="black"/>
              </a:solidFill>
              <a:latin typeface="Nimbus Sans L"/>
              <a:cs typeface="Nimbus Sans L"/>
            </a:endParaRPr>
          </a:p>
        </p:txBody>
      </p:sp>
      <p:sp>
        <p:nvSpPr>
          <p:cNvPr id="7" name="object 7"/>
          <p:cNvSpPr/>
          <p:nvPr/>
        </p:nvSpPr>
        <p:spPr>
          <a:xfrm>
            <a:off x="508000" y="2905759"/>
            <a:ext cx="11086592" cy="3952237"/>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5" y="1016"/>
            <a:ext cx="12192000" cy="857673"/>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15" y="1016"/>
            <a:ext cx="12192000" cy="857673"/>
          </a:xfrm>
          <a:custGeom>
            <a:avLst/>
            <a:gdLst/>
            <a:ahLst/>
            <a:cxnLst/>
            <a:rect l="l" t="t" r="r" b="b"/>
            <a:pathLst>
              <a:path w="9144000" h="643255">
                <a:moveTo>
                  <a:pt x="0" y="643127"/>
                </a:moveTo>
                <a:lnTo>
                  <a:pt x="9144000" y="643127"/>
                </a:lnTo>
                <a:lnTo>
                  <a:pt x="9144000" y="0"/>
                </a:lnTo>
                <a:lnTo>
                  <a:pt x="0" y="0"/>
                </a:lnTo>
                <a:lnTo>
                  <a:pt x="0" y="643127"/>
                </a:lnTo>
                <a:close/>
              </a:path>
            </a:pathLst>
          </a:custGeom>
          <a:ln w="25908">
            <a:solidFill>
              <a:srgbClr val="FFFFFF"/>
            </a:solidFill>
          </a:ln>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144407" y="70037"/>
            <a:ext cx="11900747" cy="674608"/>
          </a:xfrm>
          <a:prstGeom prst="rect">
            <a:avLst/>
          </a:prstGeom>
        </p:spPr>
        <p:txBody>
          <a:bodyPr vert="horz" wrap="square" lIns="0" tIns="17780" rIns="0" bIns="0" rtlCol="0">
            <a:spAutoFit/>
          </a:bodyPr>
          <a:lstStyle/>
          <a:p>
            <a:pPr marL="16933">
              <a:spcBef>
                <a:spcPts val="140"/>
              </a:spcBef>
            </a:pPr>
            <a:r>
              <a:rPr sz="4267" dirty="0">
                <a:solidFill>
                  <a:srgbClr val="FFFFFF"/>
                </a:solidFill>
                <a:latin typeface="Arial"/>
                <a:cs typeface="Arial"/>
              </a:rPr>
              <a:t>MAKING SURVEY QUESTIONS GREAT</a:t>
            </a:r>
            <a:r>
              <a:rPr sz="4267" spc="-120" dirty="0">
                <a:solidFill>
                  <a:srgbClr val="FFFFFF"/>
                </a:solidFill>
                <a:latin typeface="Arial"/>
                <a:cs typeface="Arial"/>
              </a:rPr>
              <a:t> </a:t>
            </a:r>
            <a:r>
              <a:rPr sz="4267" dirty="0">
                <a:solidFill>
                  <a:srgbClr val="FFFFFF"/>
                </a:solidFill>
                <a:latin typeface="Arial"/>
                <a:cs typeface="Arial"/>
              </a:rPr>
              <a:t>AGAIN</a:t>
            </a:r>
            <a:endParaRPr sz="4267">
              <a:latin typeface="Arial"/>
              <a:cs typeface="Arial"/>
            </a:endParaRPr>
          </a:p>
        </p:txBody>
      </p:sp>
      <p:sp>
        <p:nvSpPr>
          <p:cNvPr id="5" name="object 5"/>
          <p:cNvSpPr/>
          <p:nvPr/>
        </p:nvSpPr>
        <p:spPr>
          <a:xfrm>
            <a:off x="0" y="857503"/>
            <a:ext cx="12192000" cy="6000493"/>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p:nvPr/>
        </p:nvSpPr>
        <p:spPr>
          <a:xfrm>
            <a:off x="8026400" y="1337055"/>
            <a:ext cx="4074160" cy="400710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7" name="object 7"/>
          <p:cNvSpPr/>
          <p:nvPr/>
        </p:nvSpPr>
        <p:spPr>
          <a:xfrm>
            <a:off x="8020305" y="1330959"/>
            <a:ext cx="4086860" cy="4019973"/>
          </a:xfrm>
          <a:custGeom>
            <a:avLst/>
            <a:gdLst/>
            <a:ahLst/>
            <a:cxnLst/>
            <a:rect l="l" t="t" r="r" b="b"/>
            <a:pathLst>
              <a:path w="3065145" h="3014979">
                <a:moveTo>
                  <a:pt x="0" y="3014472"/>
                </a:moveTo>
                <a:lnTo>
                  <a:pt x="3064764" y="3014472"/>
                </a:lnTo>
                <a:lnTo>
                  <a:pt x="3064764" y="0"/>
                </a:lnTo>
                <a:lnTo>
                  <a:pt x="0" y="0"/>
                </a:lnTo>
                <a:lnTo>
                  <a:pt x="0" y="3014472"/>
                </a:lnTo>
                <a:close/>
              </a:path>
            </a:pathLst>
          </a:custGeom>
          <a:ln w="9144">
            <a:solidFill>
              <a:srgbClr val="000000"/>
            </a:solidFill>
          </a:ln>
        </p:spPr>
        <p:txBody>
          <a:bodyPr wrap="square" lIns="0" tIns="0" rIns="0" bIns="0" rtlCol="0"/>
          <a:lstStyle/>
          <a:p>
            <a:pPr defTabSz="1219170"/>
            <a:endParaRPr sz="2400">
              <a:solidFill>
                <a:prstClr val="black"/>
              </a:solidFill>
              <a:latin typeface="Calibri"/>
            </a:endParaRPr>
          </a:p>
        </p:txBody>
      </p:sp>
      <p:sp>
        <p:nvSpPr>
          <p:cNvPr id="8" name="object 8"/>
          <p:cNvSpPr txBox="1"/>
          <p:nvPr/>
        </p:nvSpPr>
        <p:spPr>
          <a:xfrm>
            <a:off x="8019289" y="5344161"/>
            <a:ext cx="4074160" cy="691707"/>
          </a:xfrm>
          <a:prstGeom prst="rect">
            <a:avLst/>
          </a:prstGeom>
          <a:solidFill>
            <a:srgbClr val="7E7E7E">
              <a:alpha val="76077"/>
            </a:srgbClr>
          </a:solidFill>
        </p:spPr>
        <p:txBody>
          <a:bodyPr vert="horz" wrap="square" lIns="0" tIns="278553" rIns="0" bIns="0" rtlCol="0">
            <a:spAutoFit/>
          </a:bodyPr>
          <a:lstStyle/>
          <a:p>
            <a:pPr marL="277698" defTabSz="1219170">
              <a:spcBef>
                <a:spcPts val="2193"/>
              </a:spcBef>
            </a:pPr>
            <a:r>
              <a:rPr sz="2667" b="1" i="1" dirty="0">
                <a:solidFill>
                  <a:srgbClr val="FFFF00"/>
                </a:solidFill>
                <a:latin typeface="Arial"/>
                <a:cs typeface="Arial"/>
              </a:rPr>
              <a:t>Purpose of this</a:t>
            </a:r>
            <a:r>
              <a:rPr sz="2667" b="1" i="1" spc="-113" dirty="0">
                <a:solidFill>
                  <a:srgbClr val="FFFF00"/>
                </a:solidFill>
                <a:latin typeface="Arial"/>
                <a:cs typeface="Arial"/>
              </a:rPr>
              <a:t> </a:t>
            </a:r>
            <a:r>
              <a:rPr sz="2667" b="1" i="1" spc="-7" dirty="0">
                <a:solidFill>
                  <a:srgbClr val="FFFF00"/>
                </a:solidFill>
                <a:latin typeface="Arial"/>
                <a:cs typeface="Arial"/>
              </a:rPr>
              <a:t>poll?</a:t>
            </a:r>
            <a:endParaRPr sz="2667">
              <a:solidFill>
                <a:prstClr val="black"/>
              </a:solidFill>
              <a:latin typeface="Arial"/>
              <a:cs typeface="Arial"/>
            </a:endParaRPr>
          </a:p>
        </p:txBody>
      </p:sp>
    </p:spTree>
    <p:extLst>
      <p:ext uri="{BB962C8B-B14F-4D97-AF65-F5344CB8AC3E}">
        <p14:creationId xmlns:p14="http://schemas.microsoft.com/office/powerpoint/2010/main" val="359232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12" y="402589"/>
            <a:ext cx="12192000" cy="6455411"/>
          </a:xfrm>
          <a:custGeom>
            <a:avLst/>
            <a:gdLst/>
            <a:ahLst/>
            <a:cxnLst/>
            <a:rect l="l" t="t" r="r" b="b"/>
            <a:pathLst>
              <a:path w="9144000" h="4540250">
                <a:moveTo>
                  <a:pt x="0" y="4539995"/>
                </a:moveTo>
                <a:lnTo>
                  <a:pt x="9144000" y="4539995"/>
                </a:lnTo>
                <a:lnTo>
                  <a:pt x="9144000" y="0"/>
                </a:lnTo>
                <a:lnTo>
                  <a:pt x="0" y="0"/>
                </a:lnTo>
                <a:lnTo>
                  <a:pt x="0" y="4539995"/>
                </a:lnTo>
                <a:close/>
              </a:path>
            </a:pathLst>
          </a:custGeom>
          <a:solidFill>
            <a:srgbClr val="DCF4FB"/>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0" y="1"/>
            <a:ext cx="12192000" cy="805180"/>
          </a:xfrm>
          <a:custGeom>
            <a:avLst/>
            <a:gdLst/>
            <a:ahLst/>
            <a:cxnLst/>
            <a:rect l="l" t="t" r="r" b="b"/>
            <a:pathLst>
              <a:path w="9144000" h="603885">
                <a:moveTo>
                  <a:pt x="9144000" y="0"/>
                </a:moveTo>
                <a:lnTo>
                  <a:pt x="0" y="0"/>
                </a:lnTo>
                <a:lnTo>
                  <a:pt x="0" y="603503"/>
                </a:lnTo>
                <a:lnTo>
                  <a:pt x="9144000" y="603503"/>
                </a:lnTo>
                <a:lnTo>
                  <a:pt x="91440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1849628" y="44366"/>
            <a:ext cx="8478520" cy="428387"/>
          </a:xfrm>
          <a:prstGeom prst="rect">
            <a:avLst/>
          </a:prstGeom>
        </p:spPr>
        <p:txBody>
          <a:bodyPr vert="horz" wrap="square" lIns="0" tIns="17780" rIns="0" bIns="0" rtlCol="0">
            <a:spAutoFit/>
          </a:bodyPr>
          <a:lstStyle/>
          <a:p>
            <a:pPr marL="16933" algn="ctr">
              <a:spcBef>
                <a:spcPts val="140"/>
              </a:spcBef>
            </a:pPr>
            <a:r>
              <a:rPr sz="2667" dirty="0"/>
              <a:t>WHAT TYPES OF POLLS EXIST?</a:t>
            </a:r>
          </a:p>
        </p:txBody>
      </p:sp>
      <p:sp>
        <p:nvSpPr>
          <p:cNvPr id="5" name="object 5"/>
          <p:cNvSpPr txBox="1"/>
          <p:nvPr/>
        </p:nvSpPr>
        <p:spPr>
          <a:xfrm>
            <a:off x="83482" y="1101778"/>
            <a:ext cx="6215719" cy="5216813"/>
          </a:xfrm>
          <a:prstGeom prst="rect">
            <a:avLst/>
          </a:prstGeom>
        </p:spPr>
        <p:txBody>
          <a:bodyPr vert="horz" wrap="square" lIns="0" tIns="66040" rIns="0" bIns="0" rtlCol="0">
            <a:spAutoFit/>
          </a:bodyPr>
          <a:lstStyle/>
          <a:p>
            <a:pPr marL="474121" indent="-457189" defTabSz="1219170">
              <a:spcBef>
                <a:spcPts val="520"/>
              </a:spcBef>
              <a:buFont typeface="DejaVu Sans"/>
              <a:buChar char="•"/>
              <a:tabLst>
                <a:tab pos="473275" algn="l"/>
                <a:tab pos="474121" algn="l"/>
              </a:tabLst>
            </a:pPr>
            <a:r>
              <a:rPr sz="2400" b="1" dirty="0">
                <a:solidFill>
                  <a:prstClr val="black"/>
                </a:solidFill>
                <a:latin typeface="DejaVu Sans"/>
                <a:cs typeface="DejaVu Sans"/>
              </a:rPr>
              <a:t>OPINION POLL</a:t>
            </a:r>
            <a:endParaRPr sz="2400" dirty="0">
              <a:solidFill>
                <a:prstClr val="black"/>
              </a:solidFill>
              <a:latin typeface="DejaVu Sans"/>
              <a:cs typeface="DejaVu Sans"/>
            </a:endParaRPr>
          </a:p>
          <a:p>
            <a:pPr marL="625671" marR="98211" lvl="1" algn="just" defTabSz="1219170">
              <a:spcBef>
                <a:spcPts val="393"/>
              </a:spcBef>
              <a:tabLst>
                <a:tab pos="1009201" algn="l"/>
              </a:tabLst>
            </a:pPr>
            <a:r>
              <a:rPr sz="2400" b="1" dirty="0">
                <a:solidFill>
                  <a:prstClr val="black"/>
                </a:solidFill>
                <a:latin typeface="DejaVu Sans"/>
                <a:cs typeface="DejaVu Sans"/>
              </a:rPr>
              <a:t>Interviews</a:t>
            </a:r>
            <a:r>
              <a:rPr lang="en-US" sz="2400" b="1" dirty="0">
                <a:solidFill>
                  <a:prstClr val="black"/>
                </a:solidFill>
                <a:latin typeface="DejaVu Sans"/>
                <a:cs typeface="DejaVu Sans"/>
              </a:rPr>
              <a:t> </a:t>
            </a:r>
            <a:r>
              <a:rPr sz="2400" b="1" dirty="0">
                <a:solidFill>
                  <a:prstClr val="black"/>
                </a:solidFill>
                <a:latin typeface="DejaVu Sans"/>
                <a:cs typeface="DejaVu Sans"/>
              </a:rPr>
              <a:t>or surveys with samples of citizens that  are used to estimate</a:t>
            </a:r>
            <a:r>
              <a:rPr lang="en-US" sz="2400" b="1" dirty="0">
                <a:solidFill>
                  <a:prstClr val="black"/>
                </a:solidFill>
                <a:latin typeface="DejaVu Sans"/>
                <a:cs typeface="DejaVu Sans"/>
              </a:rPr>
              <a:t> </a:t>
            </a:r>
            <a:r>
              <a:rPr sz="2400" b="1" dirty="0">
                <a:solidFill>
                  <a:prstClr val="black"/>
                </a:solidFill>
                <a:latin typeface="DejaVu Sans"/>
                <a:cs typeface="DejaVu Sans"/>
              </a:rPr>
              <a:t>the feelings and beliefs of the</a:t>
            </a:r>
            <a:r>
              <a:rPr lang="en-US" sz="2400" b="1" dirty="0">
                <a:solidFill>
                  <a:prstClr val="black"/>
                </a:solidFill>
                <a:latin typeface="DejaVu Sans"/>
                <a:cs typeface="DejaVu Sans"/>
              </a:rPr>
              <a:t> </a:t>
            </a:r>
            <a:r>
              <a:rPr sz="2400" b="1" dirty="0">
                <a:solidFill>
                  <a:prstClr val="black"/>
                </a:solidFill>
                <a:latin typeface="DejaVu Sans"/>
                <a:cs typeface="DejaVu Sans"/>
              </a:rPr>
              <a:t>entire population.</a:t>
            </a:r>
            <a:endParaRPr sz="2400" dirty="0">
              <a:solidFill>
                <a:prstClr val="black"/>
              </a:solidFill>
              <a:latin typeface="DejaVu Sans"/>
              <a:cs typeface="DejaVu Sans"/>
            </a:endParaRPr>
          </a:p>
          <a:p>
            <a:pPr marL="609585" lvl="1" defTabSz="1219170">
              <a:spcBef>
                <a:spcPts val="47"/>
              </a:spcBef>
              <a:buFont typeface="DejaVu Sans"/>
              <a:buChar char="–"/>
            </a:pPr>
            <a:endParaRPr sz="3200" dirty="0">
              <a:solidFill>
                <a:prstClr val="black"/>
              </a:solidFill>
              <a:latin typeface="DejaVu Sans"/>
              <a:cs typeface="DejaVu Sans"/>
            </a:endParaRPr>
          </a:p>
          <a:p>
            <a:pPr marL="474121" indent="-457189" defTabSz="1219170">
              <a:buFont typeface="DejaVu Sans"/>
              <a:buChar char="•"/>
              <a:tabLst>
                <a:tab pos="473275" algn="l"/>
                <a:tab pos="474121" algn="l"/>
              </a:tabLst>
            </a:pPr>
            <a:r>
              <a:rPr sz="2400" b="1" dirty="0">
                <a:solidFill>
                  <a:prstClr val="black"/>
                </a:solidFill>
                <a:latin typeface="DejaVu Sans"/>
                <a:cs typeface="DejaVu Sans"/>
              </a:rPr>
              <a:t>BENCHMARK POLL</a:t>
            </a:r>
            <a:endParaRPr sz="2400" dirty="0">
              <a:solidFill>
                <a:prstClr val="black"/>
              </a:solidFill>
              <a:latin typeface="DejaVu Sans"/>
              <a:cs typeface="DejaVu Sans"/>
            </a:endParaRPr>
          </a:p>
          <a:p>
            <a:pPr marL="625671" marR="83818" lvl="1" defTabSz="1219170">
              <a:spcBef>
                <a:spcPts val="387"/>
              </a:spcBef>
              <a:tabLst>
                <a:tab pos="1008355" algn="l"/>
                <a:tab pos="1009201" algn="l"/>
              </a:tabLst>
            </a:pPr>
            <a:r>
              <a:rPr sz="2400" b="1" dirty="0">
                <a:solidFill>
                  <a:prstClr val="black"/>
                </a:solidFill>
                <a:latin typeface="DejaVu Sans"/>
                <a:cs typeface="DejaVu Sans"/>
              </a:rPr>
              <a:t>Benchmark is generally the first poll taken (i.e. in a  campaign). Can be used as the benchmark for a  tracking poll.</a:t>
            </a:r>
            <a:endParaRPr sz="2400" dirty="0">
              <a:solidFill>
                <a:prstClr val="black"/>
              </a:solidFill>
              <a:latin typeface="DejaVu Sans"/>
              <a:cs typeface="DejaVu Sans"/>
            </a:endParaRPr>
          </a:p>
          <a:p>
            <a:pPr marL="609585" lvl="1" defTabSz="1219170">
              <a:spcBef>
                <a:spcPts val="47"/>
              </a:spcBef>
              <a:buFont typeface="DejaVu Sans"/>
              <a:buChar char="–"/>
            </a:pPr>
            <a:endParaRPr sz="3200" dirty="0">
              <a:solidFill>
                <a:prstClr val="black"/>
              </a:solidFill>
              <a:latin typeface="DejaVu Sans"/>
              <a:cs typeface="DejaVu Sans"/>
            </a:endParaRPr>
          </a:p>
        </p:txBody>
      </p:sp>
      <p:sp>
        <p:nvSpPr>
          <p:cNvPr id="7" name="object 7"/>
          <p:cNvSpPr txBox="1"/>
          <p:nvPr/>
        </p:nvSpPr>
        <p:spPr>
          <a:xfrm>
            <a:off x="11179387" y="6283079"/>
            <a:ext cx="298027" cy="304421"/>
          </a:xfrm>
          <a:prstGeom prst="rect">
            <a:avLst/>
          </a:prstGeom>
        </p:spPr>
        <p:txBody>
          <a:bodyPr vert="horz" wrap="square" lIns="0" tIns="16933" rIns="0" bIns="0" rtlCol="0">
            <a:spAutoFit/>
          </a:bodyPr>
          <a:lstStyle/>
          <a:p>
            <a:pPr marL="16933" defTabSz="1219170">
              <a:spcBef>
                <a:spcPts val="133"/>
              </a:spcBef>
            </a:pPr>
            <a:r>
              <a:rPr sz="1867" spc="-7" dirty="0">
                <a:solidFill>
                  <a:prstClr val="black"/>
                </a:solidFill>
                <a:latin typeface="Nimbus Sans L"/>
                <a:cs typeface="Nimbus Sans L"/>
              </a:rPr>
              <a:t>15</a:t>
            </a:r>
            <a:endParaRPr sz="1867">
              <a:solidFill>
                <a:prstClr val="black"/>
              </a:solidFill>
              <a:latin typeface="Nimbus Sans L"/>
              <a:cs typeface="Nimbus Sans L"/>
            </a:endParaRPr>
          </a:p>
        </p:txBody>
      </p:sp>
      <p:sp>
        <p:nvSpPr>
          <p:cNvPr id="8" name="object 8"/>
          <p:cNvSpPr/>
          <p:nvPr/>
        </p:nvSpPr>
        <p:spPr>
          <a:xfrm>
            <a:off x="6299201" y="1601215"/>
            <a:ext cx="5892799" cy="3848608"/>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B2BC8-38B0-49A4-B7D1-5D9EB291B881}"/>
              </a:ext>
            </a:extLst>
          </p:cNvPr>
          <p:cNvSpPr>
            <a:spLocks noGrp="1"/>
          </p:cNvSpPr>
          <p:nvPr>
            <p:ph type="title"/>
          </p:nvPr>
        </p:nvSpPr>
        <p:spPr>
          <a:xfrm>
            <a:off x="8210324" y="143123"/>
            <a:ext cx="3808549" cy="852411"/>
          </a:xfrm>
        </p:spPr>
        <p:txBody>
          <a:bodyPr anchor="b">
            <a:normAutofit/>
          </a:bodyPr>
          <a:lstStyle/>
          <a:p>
            <a:pPr>
              <a:lnSpc>
                <a:spcPct val="90000"/>
              </a:lnSpc>
            </a:pPr>
            <a:r>
              <a:rPr lang="en-US" sz="2800" dirty="0"/>
              <a:t>The Judicial Branch and Public Opinion</a:t>
            </a:r>
          </a:p>
        </p:txBody>
      </p:sp>
      <p:pic>
        <p:nvPicPr>
          <p:cNvPr id="5" name="Picture 4">
            <a:extLst>
              <a:ext uri="{FF2B5EF4-FFF2-40B4-BE49-F238E27FC236}">
                <a16:creationId xmlns:a16="http://schemas.microsoft.com/office/drawing/2014/main" id="{D585011E-C06B-4603-A894-FC3CDB39EE53}"/>
              </a:ext>
            </a:extLst>
          </p:cNvPr>
          <p:cNvPicPr>
            <a:picLocks noChangeAspect="1"/>
          </p:cNvPicPr>
          <p:nvPr/>
        </p:nvPicPr>
        <p:blipFill rotWithShape="1">
          <a:blip r:embed="rId2"/>
          <a:srcRect l="19459" r="9306" b="-1"/>
          <a:stretch/>
        </p:blipFill>
        <p:spPr>
          <a:xfrm>
            <a:off x="16" y="430"/>
            <a:ext cx="8115280" cy="6408311"/>
          </a:xfrm>
          <a:prstGeom prst="rect">
            <a:avLst/>
          </a:prstGeom>
        </p:spPr>
      </p:pic>
      <p:sp>
        <p:nvSpPr>
          <p:cNvPr id="3" name="Text Placeholder 2">
            <a:extLst>
              <a:ext uri="{FF2B5EF4-FFF2-40B4-BE49-F238E27FC236}">
                <a16:creationId xmlns:a16="http://schemas.microsoft.com/office/drawing/2014/main" id="{A9774476-C53A-4772-A680-9310816C862E}"/>
              </a:ext>
            </a:extLst>
          </p:cNvPr>
          <p:cNvSpPr>
            <a:spLocks noGrp="1"/>
          </p:cNvSpPr>
          <p:nvPr>
            <p:ph type="body" idx="1"/>
          </p:nvPr>
        </p:nvSpPr>
        <p:spPr>
          <a:xfrm>
            <a:off x="8249372" y="1434239"/>
            <a:ext cx="3942612" cy="3540265"/>
          </a:xfrm>
        </p:spPr>
        <p:txBody>
          <a:bodyPr>
            <a:noAutofit/>
          </a:bodyPr>
          <a:lstStyle/>
          <a:p>
            <a:pPr>
              <a:lnSpc>
                <a:spcPct val="90000"/>
              </a:lnSpc>
              <a:spcAft>
                <a:spcPts val="600"/>
              </a:spcAft>
            </a:pPr>
            <a:r>
              <a:rPr lang="en-US" sz="2200" dirty="0">
                <a:latin typeface="+mj-lt"/>
              </a:rPr>
              <a:t>Although federal judges are appointed for life and are not at the mercy of the ballot box, they tend to listen to public opinion polls because the judicial branch depends on the executive branch to execute (enforce) the law.  </a:t>
            </a:r>
          </a:p>
          <a:p>
            <a:pPr>
              <a:lnSpc>
                <a:spcPct val="90000"/>
              </a:lnSpc>
              <a:spcAft>
                <a:spcPts val="600"/>
              </a:spcAft>
            </a:pPr>
            <a:endParaRPr lang="en-US" sz="2200" dirty="0">
              <a:latin typeface="+mj-lt"/>
            </a:endParaRPr>
          </a:p>
          <a:p>
            <a:pPr>
              <a:lnSpc>
                <a:spcPct val="90000"/>
              </a:lnSpc>
              <a:spcAft>
                <a:spcPts val="600"/>
              </a:spcAft>
            </a:pPr>
            <a:r>
              <a:rPr lang="en-US" sz="2200" dirty="0">
                <a:latin typeface="+mj-lt"/>
              </a:rPr>
              <a:t>The President is a political animal that depends on popular support to carry out his agenda and if the judicial branch issues a decision that is not popular, the President may just ignore to enforce it .</a:t>
            </a: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86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2881"/>
            <a:ext cx="12192000" cy="640079"/>
          </a:xfrm>
          <a:custGeom>
            <a:avLst/>
            <a:gdLst/>
            <a:ahLst/>
            <a:cxnLst/>
            <a:rect l="l" t="t" r="r" b="b"/>
            <a:pathLst>
              <a:path w="9144000" h="480059">
                <a:moveTo>
                  <a:pt x="0" y="480060"/>
                </a:moveTo>
                <a:lnTo>
                  <a:pt x="9144000" y="480060"/>
                </a:lnTo>
                <a:lnTo>
                  <a:pt x="9144000" y="0"/>
                </a:lnTo>
                <a:lnTo>
                  <a:pt x="0" y="0"/>
                </a:lnTo>
                <a:lnTo>
                  <a:pt x="0" y="480060"/>
                </a:lnTo>
                <a:close/>
              </a:path>
            </a:pathLst>
          </a:custGeom>
          <a:solidFill>
            <a:srgbClr val="FF0000"/>
          </a:solidFill>
        </p:spPr>
        <p:txBody>
          <a:bodyPr wrap="square" lIns="0" tIns="0" rIns="0" bIns="0" rtlCol="0"/>
          <a:lstStyle/>
          <a:p>
            <a:pPr defTabSz="1219170"/>
            <a:endParaRPr sz="2400">
              <a:solidFill>
                <a:prstClr val="black"/>
              </a:solidFill>
              <a:latin typeface="Calibri"/>
            </a:endParaRPr>
          </a:p>
        </p:txBody>
      </p:sp>
      <p:sp>
        <p:nvSpPr>
          <p:cNvPr id="3" name="object 3"/>
          <p:cNvSpPr txBox="1">
            <a:spLocks noGrp="1"/>
          </p:cNvSpPr>
          <p:nvPr>
            <p:ph type="title"/>
          </p:nvPr>
        </p:nvSpPr>
        <p:spPr>
          <a:xfrm>
            <a:off x="3965559" y="279285"/>
            <a:ext cx="8324879" cy="571096"/>
          </a:xfrm>
          <a:prstGeom prst="rect">
            <a:avLst/>
          </a:prstGeom>
        </p:spPr>
        <p:txBody>
          <a:bodyPr vert="horz" wrap="square" lIns="0" tIns="16933" rIns="0" bIns="0" rtlCol="0">
            <a:spAutoFit/>
          </a:bodyPr>
          <a:lstStyle/>
          <a:p>
            <a:pPr marL="17780">
              <a:spcBef>
                <a:spcPts val="133"/>
              </a:spcBef>
            </a:pPr>
            <a:r>
              <a:rPr spc="-7" dirty="0"/>
              <a:t>ESSENTIAL </a:t>
            </a:r>
            <a:r>
              <a:rPr spc="-13" dirty="0"/>
              <a:t>QUESTION</a:t>
            </a:r>
            <a:r>
              <a:rPr spc="-53" dirty="0"/>
              <a:t> </a:t>
            </a:r>
            <a:r>
              <a:rPr spc="-7" dirty="0"/>
              <a:t>CFU</a:t>
            </a:r>
          </a:p>
        </p:txBody>
      </p:sp>
      <p:sp>
        <p:nvSpPr>
          <p:cNvPr id="4" name="object 4"/>
          <p:cNvSpPr txBox="1"/>
          <p:nvPr/>
        </p:nvSpPr>
        <p:spPr>
          <a:xfrm>
            <a:off x="333789" y="1011597"/>
            <a:ext cx="10505440" cy="2068942"/>
          </a:xfrm>
          <a:prstGeom prst="rect">
            <a:avLst/>
          </a:prstGeom>
        </p:spPr>
        <p:txBody>
          <a:bodyPr vert="horz" wrap="square" lIns="0" tIns="118533" rIns="0" bIns="0" rtlCol="0">
            <a:spAutoFit/>
          </a:bodyPr>
          <a:lstStyle/>
          <a:p>
            <a:pPr marL="16933" defTabSz="1219170">
              <a:spcBef>
                <a:spcPts val="933"/>
              </a:spcBef>
            </a:pPr>
            <a:r>
              <a:rPr sz="2400" b="1" dirty="0">
                <a:solidFill>
                  <a:prstClr val="black"/>
                </a:solidFill>
                <a:latin typeface="Arial"/>
                <a:cs typeface="Arial"/>
              </a:rPr>
              <a:t>Public opinion polls </a:t>
            </a:r>
            <a:r>
              <a:rPr sz="2400" b="1" spc="-7" dirty="0">
                <a:solidFill>
                  <a:prstClr val="black"/>
                </a:solidFill>
                <a:latin typeface="Arial"/>
                <a:cs typeface="Arial"/>
              </a:rPr>
              <a:t>are commonly used by </a:t>
            </a:r>
            <a:r>
              <a:rPr sz="2400" b="1" dirty="0">
                <a:solidFill>
                  <a:prstClr val="black"/>
                </a:solidFill>
                <a:latin typeface="Arial"/>
                <a:cs typeface="Arial"/>
              </a:rPr>
              <a:t>politicians and </a:t>
            </a:r>
            <a:r>
              <a:rPr sz="2400" b="1" spc="-7" dirty="0">
                <a:solidFill>
                  <a:prstClr val="black"/>
                </a:solidFill>
                <a:latin typeface="Arial"/>
                <a:cs typeface="Arial"/>
              </a:rPr>
              <a:t>the</a:t>
            </a:r>
            <a:r>
              <a:rPr sz="2400" b="1" spc="-67" dirty="0">
                <a:solidFill>
                  <a:prstClr val="black"/>
                </a:solidFill>
                <a:latin typeface="Arial"/>
                <a:cs typeface="Arial"/>
              </a:rPr>
              <a:t> </a:t>
            </a:r>
            <a:r>
              <a:rPr sz="2400" b="1" spc="-7" dirty="0">
                <a:solidFill>
                  <a:prstClr val="black"/>
                </a:solidFill>
                <a:latin typeface="Arial"/>
                <a:cs typeface="Arial"/>
              </a:rPr>
              <a:t>media.</a:t>
            </a:r>
            <a:endParaRPr sz="2400" dirty="0">
              <a:solidFill>
                <a:prstClr val="black"/>
              </a:solidFill>
              <a:latin typeface="Arial"/>
              <a:cs typeface="Arial"/>
            </a:endParaRPr>
          </a:p>
          <a:p>
            <a:pPr marL="500367" indent="-381837" defTabSz="1219170">
              <a:spcBef>
                <a:spcPts val="800"/>
              </a:spcBef>
              <a:buFont typeface="Arial"/>
              <a:buChar char="•"/>
              <a:tabLst>
                <a:tab pos="500367" algn="l"/>
                <a:tab pos="501214" algn="l"/>
              </a:tabLst>
            </a:pPr>
            <a:r>
              <a:rPr sz="2400" b="1" dirty="0">
                <a:solidFill>
                  <a:prstClr val="black"/>
                </a:solidFill>
                <a:latin typeface="Arial"/>
                <a:cs typeface="Arial"/>
              </a:rPr>
              <a:t>Identify </a:t>
            </a:r>
            <a:r>
              <a:rPr sz="2400" b="1" spc="13" dirty="0">
                <a:solidFill>
                  <a:prstClr val="black"/>
                </a:solidFill>
                <a:latin typeface="Arial"/>
                <a:cs typeface="Arial"/>
              </a:rPr>
              <a:t>two </a:t>
            </a:r>
            <a:r>
              <a:rPr sz="2400" b="1" spc="-7" dirty="0">
                <a:solidFill>
                  <a:prstClr val="black"/>
                </a:solidFill>
                <a:latin typeface="Arial"/>
                <a:cs typeface="Arial"/>
              </a:rPr>
              <a:t>characteristics </a:t>
            </a:r>
            <a:r>
              <a:rPr sz="2400" b="1" dirty="0">
                <a:solidFill>
                  <a:prstClr val="black"/>
                </a:solidFill>
                <a:latin typeface="Arial"/>
                <a:cs typeface="Arial"/>
              </a:rPr>
              <a:t>of </a:t>
            </a:r>
            <a:r>
              <a:rPr sz="2400" b="1" spc="-7" dirty="0">
                <a:solidFill>
                  <a:prstClr val="black"/>
                </a:solidFill>
                <a:latin typeface="Arial"/>
                <a:cs typeface="Arial"/>
              </a:rPr>
              <a:t>a reliable scientific </a:t>
            </a:r>
            <a:r>
              <a:rPr sz="2400" b="1" dirty="0">
                <a:solidFill>
                  <a:prstClr val="black"/>
                </a:solidFill>
                <a:latin typeface="Arial"/>
                <a:cs typeface="Arial"/>
              </a:rPr>
              <a:t>public opinion</a:t>
            </a:r>
            <a:r>
              <a:rPr sz="2400" b="1" spc="-33" dirty="0">
                <a:solidFill>
                  <a:prstClr val="black"/>
                </a:solidFill>
                <a:latin typeface="Arial"/>
                <a:cs typeface="Arial"/>
              </a:rPr>
              <a:t> </a:t>
            </a:r>
            <a:r>
              <a:rPr sz="2400" b="1" dirty="0">
                <a:solidFill>
                  <a:prstClr val="black"/>
                </a:solidFill>
                <a:latin typeface="Arial"/>
                <a:cs typeface="Arial"/>
              </a:rPr>
              <a:t>poll.</a:t>
            </a:r>
            <a:endParaRPr sz="2400" dirty="0">
              <a:solidFill>
                <a:prstClr val="black"/>
              </a:solidFill>
              <a:latin typeface="Arial"/>
              <a:cs typeface="Arial"/>
            </a:endParaRPr>
          </a:p>
          <a:p>
            <a:pPr marL="500367" indent="-381837" defTabSz="1219170">
              <a:buFont typeface="Arial"/>
              <a:buChar char="•"/>
              <a:tabLst>
                <a:tab pos="500367" algn="l"/>
                <a:tab pos="501214" algn="l"/>
              </a:tabLst>
            </a:pPr>
            <a:r>
              <a:rPr sz="2400" b="1" spc="-7" dirty="0">
                <a:solidFill>
                  <a:prstClr val="black"/>
                </a:solidFill>
                <a:latin typeface="Arial"/>
                <a:cs typeface="Arial"/>
              </a:rPr>
              <a:t>Describe </a:t>
            </a:r>
            <a:r>
              <a:rPr sz="2400" b="1" spc="13" dirty="0">
                <a:solidFill>
                  <a:prstClr val="black"/>
                </a:solidFill>
                <a:latin typeface="Arial"/>
                <a:cs typeface="Arial"/>
              </a:rPr>
              <a:t>two </a:t>
            </a:r>
            <a:r>
              <a:rPr sz="2400" b="1" dirty="0">
                <a:solidFill>
                  <a:prstClr val="black"/>
                </a:solidFill>
                <a:latin typeface="Arial"/>
                <a:cs typeface="Arial"/>
              </a:rPr>
              <a:t>ways polling </a:t>
            </a:r>
            <a:r>
              <a:rPr sz="2400" b="1" spc="-7" dirty="0">
                <a:solidFill>
                  <a:prstClr val="black"/>
                </a:solidFill>
                <a:latin typeface="Arial"/>
                <a:cs typeface="Arial"/>
              </a:rPr>
              <a:t>results are used by</a:t>
            </a:r>
            <a:r>
              <a:rPr sz="2400" b="1" spc="-80" dirty="0">
                <a:solidFill>
                  <a:prstClr val="black"/>
                </a:solidFill>
                <a:latin typeface="Arial"/>
                <a:cs typeface="Arial"/>
              </a:rPr>
              <a:t> </a:t>
            </a:r>
            <a:r>
              <a:rPr sz="2400" b="1" dirty="0">
                <a:solidFill>
                  <a:prstClr val="black"/>
                </a:solidFill>
                <a:latin typeface="Arial"/>
                <a:cs typeface="Arial"/>
              </a:rPr>
              <a:t>politicians.</a:t>
            </a:r>
            <a:endParaRPr sz="2400" dirty="0">
              <a:solidFill>
                <a:prstClr val="black"/>
              </a:solidFill>
              <a:latin typeface="Arial"/>
              <a:cs typeface="Arial"/>
            </a:endParaRPr>
          </a:p>
          <a:p>
            <a:pPr marL="500367" marR="124457" indent="-381837" defTabSz="1219170">
              <a:buFont typeface="Arial"/>
              <a:buChar char="•"/>
              <a:tabLst>
                <a:tab pos="500367" algn="l"/>
                <a:tab pos="501214" algn="l"/>
              </a:tabLst>
            </a:pPr>
            <a:r>
              <a:rPr sz="2400" b="1" spc="-7" dirty="0">
                <a:solidFill>
                  <a:prstClr val="black"/>
                </a:solidFill>
                <a:latin typeface="Arial"/>
                <a:cs typeface="Arial"/>
              </a:rPr>
              <a:t>Explain </a:t>
            </a:r>
            <a:r>
              <a:rPr sz="2400" b="1" dirty="0">
                <a:solidFill>
                  <a:prstClr val="black"/>
                </a:solidFill>
                <a:latin typeface="Arial"/>
                <a:cs typeface="Arial"/>
              </a:rPr>
              <a:t>how </a:t>
            </a:r>
            <a:r>
              <a:rPr sz="2400" b="1" spc="-7" dirty="0">
                <a:solidFill>
                  <a:prstClr val="black"/>
                </a:solidFill>
                <a:latin typeface="Arial"/>
                <a:cs typeface="Arial"/>
              </a:rPr>
              <a:t>frequent </a:t>
            </a:r>
            <a:r>
              <a:rPr sz="2400" b="1" dirty="0">
                <a:solidFill>
                  <a:prstClr val="black"/>
                </a:solidFill>
                <a:latin typeface="Arial"/>
                <a:cs typeface="Arial"/>
              </a:rPr>
              <a:t>public opinion polls </a:t>
            </a:r>
            <a:r>
              <a:rPr sz="2400" b="1" spc="-7" dirty="0">
                <a:solidFill>
                  <a:prstClr val="black"/>
                </a:solidFill>
                <a:latin typeface="Arial"/>
                <a:cs typeface="Arial"/>
              </a:rPr>
              <a:t>impact media </a:t>
            </a:r>
            <a:r>
              <a:rPr sz="2400" b="1" spc="-13" dirty="0">
                <a:solidFill>
                  <a:prstClr val="black"/>
                </a:solidFill>
                <a:latin typeface="Arial"/>
                <a:cs typeface="Arial"/>
              </a:rPr>
              <a:t>coverage </a:t>
            </a:r>
            <a:r>
              <a:rPr sz="2400" b="1" dirty="0">
                <a:solidFill>
                  <a:prstClr val="black"/>
                </a:solidFill>
                <a:latin typeface="Arial"/>
                <a:cs typeface="Arial"/>
              </a:rPr>
              <a:t>of  </a:t>
            </a:r>
            <a:r>
              <a:rPr sz="2400" b="1" spc="-7" dirty="0">
                <a:solidFill>
                  <a:prstClr val="black"/>
                </a:solidFill>
                <a:latin typeface="Arial"/>
                <a:cs typeface="Arial"/>
              </a:rPr>
              <a:t>political</a:t>
            </a:r>
            <a:r>
              <a:rPr sz="2400" b="1" spc="-33" dirty="0">
                <a:solidFill>
                  <a:prstClr val="black"/>
                </a:solidFill>
                <a:latin typeface="Arial"/>
                <a:cs typeface="Arial"/>
              </a:rPr>
              <a:t> </a:t>
            </a:r>
            <a:r>
              <a:rPr sz="2400" b="1" spc="-7" dirty="0">
                <a:solidFill>
                  <a:prstClr val="black"/>
                </a:solidFill>
                <a:latin typeface="Arial"/>
                <a:cs typeface="Arial"/>
              </a:rPr>
              <a:t>campaigns.</a:t>
            </a:r>
            <a:endParaRPr sz="2400" dirty="0">
              <a:solidFill>
                <a:prstClr val="black"/>
              </a:solidFill>
              <a:latin typeface="Arial"/>
              <a:cs typeface="Arial"/>
            </a:endParaRPr>
          </a:p>
        </p:txBody>
      </p:sp>
      <p:sp>
        <p:nvSpPr>
          <p:cNvPr id="5" name="object 5"/>
          <p:cNvSpPr txBox="1"/>
          <p:nvPr/>
        </p:nvSpPr>
        <p:spPr>
          <a:xfrm>
            <a:off x="11306047" y="6477508"/>
            <a:ext cx="154940" cy="146450"/>
          </a:xfrm>
          <a:prstGeom prst="rect">
            <a:avLst/>
          </a:prstGeom>
        </p:spPr>
        <p:txBody>
          <a:bodyPr vert="horz" wrap="square" lIns="0" tIns="0" rIns="0" bIns="0" rtlCol="0">
            <a:spAutoFit/>
          </a:bodyPr>
          <a:lstStyle/>
          <a:p>
            <a:pPr defTabSz="1219170">
              <a:lnSpc>
                <a:spcPts val="1140"/>
              </a:lnSpc>
            </a:pPr>
            <a:r>
              <a:rPr sz="1200" spc="-7" dirty="0">
                <a:solidFill>
                  <a:srgbClr val="888888"/>
                </a:solidFill>
                <a:latin typeface="Calibri"/>
                <a:cs typeface="Calibri"/>
              </a:rPr>
              <a:t>27</a:t>
            </a:r>
            <a:endParaRPr sz="1200">
              <a:solidFill>
                <a:prstClr val="black"/>
              </a:solidFill>
              <a:latin typeface="Calibri"/>
              <a:cs typeface="Calibri"/>
            </a:endParaRPr>
          </a:p>
        </p:txBody>
      </p:sp>
      <p:sp>
        <p:nvSpPr>
          <p:cNvPr id="6" name="object 6"/>
          <p:cNvSpPr/>
          <p:nvPr/>
        </p:nvSpPr>
        <p:spPr>
          <a:xfrm>
            <a:off x="699007" y="4242815"/>
            <a:ext cx="10818368" cy="2615181"/>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69862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31" y="0"/>
            <a:ext cx="12192000" cy="6858000"/>
          </a:xfrm>
          <a:custGeom>
            <a:avLst/>
            <a:gdLst/>
            <a:ahLst/>
            <a:cxnLst/>
            <a:rect l="l" t="t" r="r" b="b"/>
            <a:pathLst>
              <a:path w="9144000" h="4540250">
                <a:moveTo>
                  <a:pt x="0" y="4539995"/>
                </a:moveTo>
                <a:lnTo>
                  <a:pt x="9144000" y="4539995"/>
                </a:lnTo>
                <a:lnTo>
                  <a:pt x="9144000" y="0"/>
                </a:lnTo>
                <a:lnTo>
                  <a:pt x="0" y="0"/>
                </a:lnTo>
                <a:lnTo>
                  <a:pt x="0" y="4539995"/>
                </a:lnTo>
                <a:close/>
              </a:path>
            </a:pathLst>
          </a:custGeom>
          <a:solidFill>
            <a:srgbClr val="DCF4FB"/>
          </a:solidFill>
        </p:spPr>
        <p:txBody>
          <a:bodyPr wrap="square" lIns="0" tIns="0" rIns="0" bIns="0" rtlCol="0"/>
          <a:lstStyle/>
          <a:p>
            <a:pPr defTabSz="1219170"/>
            <a:endParaRPr lang="en-US" sz="2400">
              <a:solidFill>
                <a:prstClr val="black"/>
              </a:solidFill>
              <a:latin typeface="Calibri"/>
            </a:endParaRPr>
          </a:p>
        </p:txBody>
      </p:sp>
      <p:sp>
        <p:nvSpPr>
          <p:cNvPr id="3" name="object 3"/>
          <p:cNvSpPr/>
          <p:nvPr/>
        </p:nvSpPr>
        <p:spPr>
          <a:xfrm>
            <a:off x="0" y="1"/>
            <a:ext cx="12192000" cy="472752"/>
          </a:xfrm>
          <a:custGeom>
            <a:avLst/>
            <a:gdLst/>
            <a:ahLst/>
            <a:cxnLst/>
            <a:rect l="l" t="t" r="r" b="b"/>
            <a:pathLst>
              <a:path w="9144000" h="603885">
                <a:moveTo>
                  <a:pt x="9144000" y="0"/>
                </a:moveTo>
                <a:lnTo>
                  <a:pt x="0" y="0"/>
                </a:lnTo>
                <a:lnTo>
                  <a:pt x="0" y="603503"/>
                </a:lnTo>
                <a:lnTo>
                  <a:pt x="9144000" y="603503"/>
                </a:lnTo>
                <a:lnTo>
                  <a:pt x="91440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1849628" y="44366"/>
            <a:ext cx="8478520" cy="428387"/>
          </a:xfrm>
          <a:prstGeom prst="rect">
            <a:avLst/>
          </a:prstGeom>
        </p:spPr>
        <p:txBody>
          <a:bodyPr vert="horz" wrap="square" lIns="0" tIns="17780" rIns="0" bIns="0" rtlCol="0">
            <a:spAutoFit/>
          </a:bodyPr>
          <a:lstStyle/>
          <a:p>
            <a:pPr marL="16933" algn="ctr">
              <a:spcBef>
                <a:spcPts val="140"/>
              </a:spcBef>
            </a:pPr>
            <a:r>
              <a:rPr sz="2667" dirty="0"/>
              <a:t>WHAT TYPES OF POLLS EXIST?</a:t>
            </a:r>
          </a:p>
        </p:txBody>
      </p:sp>
      <p:sp>
        <p:nvSpPr>
          <p:cNvPr id="5" name="object 5"/>
          <p:cNvSpPr txBox="1"/>
          <p:nvPr/>
        </p:nvSpPr>
        <p:spPr>
          <a:xfrm>
            <a:off x="17931" y="507723"/>
            <a:ext cx="6268099" cy="2593018"/>
          </a:xfrm>
          <a:prstGeom prst="rect">
            <a:avLst/>
          </a:prstGeom>
        </p:spPr>
        <p:txBody>
          <a:bodyPr vert="horz" wrap="square" lIns="0" tIns="66040" rIns="0" bIns="0" rtlCol="0">
            <a:spAutoFit/>
          </a:bodyPr>
          <a:lstStyle/>
          <a:p>
            <a:pPr marL="474121" indent="-457189" defTabSz="1219170">
              <a:buFont typeface="DejaVu Sans"/>
              <a:buChar char="•"/>
              <a:tabLst>
                <a:tab pos="473275" algn="l"/>
                <a:tab pos="474121" algn="l"/>
              </a:tabLst>
            </a:pPr>
            <a:r>
              <a:rPr sz="2000" b="1" dirty="0">
                <a:solidFill>
                  <a:prstClr val="black"/>
                </a:solidFill>
                <a:latin typeface="Arial" panose="020B0604020202020204" pitchFamily="34" charset="0"/>
                <a:cs typeface="Arial" panose="020B0604020202020204" pitchFamily="34" charset="0"/>
              </a:rPr>
              <a:t>TRACKING POLL</a:t>
            </a:r>
          </a:p>
          <a:p>
            <a:pPr marL="1008355" marR="6773" lvl="1" indent="-382684" algn="just" defTabSz="1219170">
              <a:spcBef>
                <a:spcPts val="387"/>
              </a:spcBef>
              <a:buFont typeface="DejaVu Sans"/>
              <a:buChar char="–"/>
              <a:tabLst>
                <a:tab pos="1009201" algn="l"/>
              </a:tabLst>
            </a:pPr>
            <a:r>
              <a:rPr sz="2000" b="1" dirty="0">
                <a:solidFill>
                  <a:prstClr val="black"/>
                </a:solidFill>
                <a:latin typeface="Arial" panose="020B0604020202020204" pitchFamily="34" charset="0"/>
                <a:cs typeface="Arial" panose="020B0604020202020204" pitchFamily="34" charset="0"/>
              </a:rPr>
              <a:t>In</a:t>
            </a:r>
            <a:r>
              <a:rPr lang="en-US" sz="2000" b="1" dirty="0">
                <a:solidFill>
                  <a:prstClr val="black"/>
                </a:solidFill>
                <a:latin typeface="Arial" panose="020B0604020202020204" pitchFamily="34" charset="0"/>
                <a:cs typeface="Arial" panose="020B0604020202020204" pitchFamily="34" charset="0"/>
              </a:rPr>
              <a:t> </a:t>
            </a:r>
            <a:r>
              <a:rPr sz="2000" b="1" dirty="0">
                <a:solidFill>
                  <a:prstClr val="black"/>
                </a:solidFill>
                <a:latin typeface="Arial" panose="020B0604020202020204" pitchFamily="34" charset="0"/>
                <a:cs typeface="Arial" panose="020B0604020202020204" pitchFamily="34" charset="0"/>
              </a:rPr>
              <a:t>a tracking poll, researchers ask people the same  or similar questions over time to “track” the path of  public opinion</a:t>
            </a:r>
            <a:r>
              <a:rPr sz="2000" b="1"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  It helps candidate </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measure the impact of their campaign. Is campaign getting msg across?</a:t>
            </a:r>
          </a:p>
          <a:p>
            <a:pPr marL="609585" lvl="1" defTabSz="1219170">
              <a:spcBef>
                <a:spcPts val="53"/>
              </a:spcBef>
            </a:pPr>
            <a:endParaRPr sz="2000" b="1" dirty="0">
              <a:solidFill>
                <a:prstClr val="black"/>
              </a:solidFill>
              <a:latin typeface="Arial" panose="020B0604020202020204" pitchFamily="34" charset="0"/>
              <a:cs typeface="Arial" panose="020B0604020202020204" pitchFamily="34" charset="0"/>
            </a:endParaRPr>
          </a:p>
        </p:txBody>
      </p:sp>
      <p:sp>
        <p:nvSpPr>
          <p:cNvPr id="6" name="object 6"/>
          <p:cNvSpPr txBox="1"/>
          <p:nvPr/>
        </p:nvSpPr>
        <p:spPr>
          <a:xfrm>
            <a:off x="0" y="4314745"/>
            <a:ext cx="6572441" cy="1679092"/>
          </a:xfrm>
          <a:prstGeom prst="rect">
            <a:avLst/>
          </a:prstGeom>
        </p:spPr>
        <p:txBody>
          <a:bodyPr vert="horz" wrap="square" lIns="0" tIns="16933" rIns="0" bIns="0" rtlCol="0">
            <a:spAutoFit/>
          </a:bodyPr>
          <a:lstStyle/>
          <a:p>
            <a:pPr defTabSz="1219170"/>
            <a:r>
              <a:rPr lang="en-US" sz="2400" b="1" dirty="0">
                <a:solidFill>
                  <a:prstClr val="black"/>
                </a:solidFill>
                <a:latin typeface="Arial" panose="020B0604020202020204" pitchFamily="34" charset="0"/>
                <a:cs typeface="Arial" panose="020B0604020202020204" pitchFamily="34" charset="0"/>
              </a:rPr>
              <a:t>ENTRANCE/EXIT POLL</a:t>
            </a:r>
          </a:p>
          <a:p>
            <a:pPr defTabSz="1219170"/>
            <a:r>
              <a:rPr sz="2100" dirty="0">
                <a:solidFill>
                  <a:prstClr val="black"/>
                </a:solidFill>
                <a:latin typeface="Arial" panose="020B0604020202020204" pitchFamily="34" charset="0"/>
                <a:cs typeface="Arial" panose="020B0604020202020204" pitchFamily="34" charset="0"/>
              </a:rPr>
              <a:t>–</a:t>
            </a:r>
            <a:r>
              <a:rPr sz="2100" b="1" dirty="0">
                <a:solidFill>
                  <a:prstClr val="black"/>
                </a:solidFill>
                <a:latin typeface="Arial" panose="020B0604020202020204" pitchFamily="34" charset="0"/>
                <a:cs typeface="Arial" panose="020B0604020202020204" pitchFamily="34" charset="0"/>
              </a:rPr>
              <a:t>outside of polling places on  Election Day to predict the outcome of an election.  Entrance polls are conducted before someone  votes. Exit polls are conducted after someone  votes</a:t>
            </a:r>
            <a:endParaRPr sz="2100" dirty="0">
              <a:solidFill>
                <a:prstClr val="black"/>
              </a:solidFill>
              <a:latin typeface="Arial" panose="020B0604020202020204" pitchFamily="34" charset="0"/>
              <a:cs typeface="Arial" panose="020B0604020202020204" pitchFamily="34" charset="0"/>
            </a:endParaRPr>
          </a:p>
        </p:txBody>
      </p:sp>
      <p:sp>
        <p:nvSpPr>
          <p:cNvPr id="8" name="object 8"/>
          <p:cNvSpPr/>
          <p:nvPr/>
        </p:nvSpPr>
        <p:spPr>
          <a:xfrm>
            <a:off x="6434356" y="864163"/>
            <a:ext cx="5655791" cy="4639015"/>
          </a:xfrm>
          <a:prstGeom prst="rect">
            <a:avLst/>
          </a:prstGeom>
          <a:blipFill>
            <a:blip r:embed="rId2" cstate="print"/>
            <a:stretch>
              <a:fillRect/>
            </a:stretch>
          </a:blipFill>
        </p:spPr>
        <p:txBody>
          <a:bodyPr wrap="square" lIns="0" tIns="0" rIns="0" bIns="0" rtlCol="0"/>
          <a:lstStyle/>
          <a:p>
            <a:pPr defTabSz="1219170"/>
            <a:endParaRPr lang="en-US" sz="2400" dirty="0">
              <a:solidFill>
                <a:prstClr val="black"/>
              </a:solidFill>
              <a:latin typeface="Calibri"/>
            </a:endParaRPr>
          </a:p>
        </p:txBody>
      </p:sp>
      <p:sp>
        <p:nvSpPr>
          <p:cNvPr id="7" name="TextBox 6">
            <a:extLst>
              <a:ext uri="{FF2B5EF4-FFF2-40B4-BE49-F238E27FC236}">
                <a16:creationId xmlns:a16="http://schemas.microsoft.com/office/drawing/2014/main" id="{245D179F-2B3F-475B-8A45-A45683CA6E19}"/>
              </a:ext>
            </a:extLst>
          </p:cNvPr>
          <p:cNvSpPr txBox="1"/>
          <p:nvPr/>
        </p:nvSpPr>
        <p:spPr>
          <a:xfrm>
            <a:off x="-109057" y="6124928"/>
            <a:ext cx="11835388" cy="830997"/>
          </a:xfrm>
          <a:prstGeom prst="rect">
            <a:avLst/>
          </a:prstGeom>
          <a:noFill/>
        </p:spPr>
        <p:txBody>
          <a:bodyPr wrap="square" rtlCol="0">
            <a:spAutoFit/>
          </a:bodyPr>
          <a:lstStyle/>
          <a:p>
            <a:pPr defTabSz="1219170"/>
            <a:r>
              <a:rPr lang="en-US" sz="2400" b="1" dirty="0">
                <a:solidFill>
                  <a:prstClr val="black"/>
                </a:solidFill>
                <a:latin typeface="DejaVu Sans"/>
                <a:cs typeface="DejaVu Sans"/>
              </a:rPr>
              <a:t>. </a:t>
            </a:r>
            <a:r>
              <a:rPr lang="en-US" sz="2400" b="1" dirty="0">
                <a:solidFill>
                  <a:prstClr val="black"/>
                </a:solidFill>
                <a:latin typeface="Calibri"/>
              </a:rPr>
              <a:t>The purpose of an exit poll is to predict the outcome of an election as soon after the polls close as possible.</a:t>
            </a:r>
            <a:endParaRPr lang="en-US" sz="2400" b="1" dirty="0">
              <a:solidFill>
                <a:prstClr val="black"/>
              </a:solidFill>
              <a:latin typeface="DejaVu Sans"/>
              <a:cs typeface="DejaVu Sans"/>
            </a:endParaRPr>
          </a:p>
        </p:txBody>
      </p:sp>
      <p:sp>
        <p:nvSpPr>
          <p:cNvPr id="10" name="TextBox 9">
            <a:extLst>
              <a:ext uri="{FF2B5EF4-FFF2-40B4-BE49-F238E27FC236}">
                <a16:creationId xmlns:a16="http://schemas.microsoft.com/office/drawing/2014/main" id="{21D466DB-EA04-6BB8-0837-791B21C2EE81}"/>
              </a:ext>
            </a:extLst>
          </p:cNvPr>
          <p:cNvSpPr txBox="1"/>
          <p:nvPr/>
        </p:nvSpPr>
        <p:spPr>
          <a:xfrm>
            <a:off x="-69042" y="2896439"/>
            <a:ext cx="6572441" cy="1246495"/>
          </a:xfrm>
          <a:prstGeom prst="rect">
            <a:avLst/>
          </a:prstGeom>
          <a:noFill/>
        </p:spPr>
        <p:txBody>
          <a:bodyPr wrap="square" rtlCol="0">
            <a:spAutoFit/>
          </a:bodyPr>
          <a:lstStyle/>
          <a:p>
            <a:pPr defTabSz="1219170"/>
            <a:r>
              <a:rPr lang="en-US" sz="1800" b="1" dirty="0">
                <a:solidFill>
                  <a:prstClr val="black"/>
                </a:solidFill>
                <a:latin typeface="Arial" panose="020B0604020202020204" pitchFamily="34" charset="0"/>
                <a:cs typeface="Arial" panose="020B0604020202020204" pitchFamily="34" charset="0"/>
              </a:rPr>
              <a:t>While the underlying goal of tracking polls is to identify information that can ultimately offer a campaign a strategic advantage, the polls themselves are not </a:t>
            </a:r>
            <a:r>
              <a:rPr lang="en-US" sz="2100" b="1" dirty="0">
                <a:solidFill>
                  <a:prstClr val="black"/>
                </a:solidFill>
                <a:latin typeface="Arial" panose="020B0604020202020204" pitchFamily="34" charset="0"/>
                <a:cs typeface="Arial" panose="020B0604020202020204" pitchFamily="34" charset="0"/>
              </a:rPr>
              <a:t>designed</a:t>
            </a:r>
            <a:r>
              <a:rPr lang="en-US" sz="1800" b="1" dirty="0">
                <a:solidFill>
                  <a:prstClr val="black"/>
                </a:solidFill>
                <a:latin typeface="Arial" panose="020B0604020202020204" pitchFamily="34" charset="0"/>
                <a:cs typeface="Arial" panose="020B0604020202020204" pitchFamily="34" charset="0"/>
              </a:rPr>
              <a:t> to sway undecided voters.</a:t>
            </a:r>
          </a:p>
        </p:txBody>
      </p:sp>
    </p:spTree>
    <p:extLst>
      <p:ext uri="{BB962C8B-B14F-4D97-AF65-F5344CB8AC3E}">
        <p14:creationId xmlns:p14="http://schemas.microsoft.com/office/powerpoint/2010/main" val="117402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365"/>
            <a:ext cx="12192000" cy="6902366"/>
          </a:xfrm>
          <a:custGeom>
            <a:avLst/>
            <a:gdLst/>
            <a:ahLst/>
            <a:cxnLst/>
            <a:rect l="l" t="t" r="r" b="b"/>
            <a:pathLst>
              <a:path w="9144000" h="4540250">
                <a:moveTo>
                  <a:pt x="0" y="4539995"/>
                </a:moveTo>
                <a:lnTo>
                  <a:pt x="9144000" y="4539995"/>
                </a:lnTo>
                <a:lnTo>
                  <a:pt x="9144000" y="0"/>
                </a:lnTo>
                <a:lnTo>
                  <a:pt x="0" y="0"/>
                </a:lnTo>
                <a:lnTo>
                  <a:pt x="0" y="4539995"/>
                </a:lnTo>
                <a:close/>
              </a:path>
            </a:pathLst>
          </a:custGeom>
          <a:solidFill>
            <a:srgbClr val="DCF4FB"/>
          </a:solidFill>
        </p:spPr>
        <p:txBody>
          <a:bodyPr wrap="square" lIns="0" tIns="0" rIns="0" bIns="0" rtlCol="0"/>
          <a:lstStyle/>
          <a:p>
            <a:pPr defTabSz="1219170"/>
            <a:endParaRPr sz="2400" dirty="0">
              <a:solidFill>
                <a:prstClr val="black"/>
              </a:solidFill>
              <a:latin typeface="Calibri"/>
            </a:endParaRPr>
          </a:p>
        </p:txBody>
      </p:sp>
      <p:sp>
        <p:nvSpPr>
          <p:cNvPr id="3" name="object 3"/>
          <p:cNvSpPr/>
          <p:nvPr/>
        </p:nvSpPr>
        <p:spPr>
          <a:xfrm>
            <a:off x="0" y="-44366"/>
            <a:ext cx="12192000" cy="805180"/>
          </a:xfrm>
          <a:custGeom>
            <a:avLst/>
            <a:gdLst/>
            <a:ahLst/>
            <a:cxnLst/>
            <a:rect l="l" t="t" r="r" b="b"/>
            <a:pathLst>
              <a:path w="9144000" h="603885">
                <a:moveTo>
                  <a:pt x="9144000" y="0"/>
                </a:moveTo>
                <a:lnTo>
                  <a:pt x="0" y="0"/>
                </a:lnTo>
                <a:lnTo>
                  <a:pt x="0" y="603503"/>
                </a:lnTo>
                <a:lnTo>
                  <a:pt x="9144000" y="603503"/>
                </a:lnTo>
                <a:lnTo>
                  <a:pt x="91440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1849628" y="44366"/>
            <a:ext cx="8478520" cy="448841"/>
          </a:xfrm>
          <a:prstGeom prst="rect">
            <a:avLst/>
          </a:prstGeom>
        </p:spPr>
        <p:txBody>
          <a:bodyPr vert="horz" wrap="square" lIns="0" tIns="17780" rIns="0" bIns="0" rtlCol="0">
            <a:spAutoFit/>
          </a:bodyPr>
          <a:lstStyle/>
          <a:p>
            <a:pPr marL="16933" algn="ctr">
              <a:spcBef>
                <a:spcPts val="140"/>
              </a:spcBef>
            </a:pPr>
            <a:r>
              <a:rPr sz="2800" dirty="0"/>
              <a:t>WHAT TYPES OF POLLS EXIST?</a:t>
            </a:r>
          </a:p>
        </p:txBody>
      </p:sp>
      <p:sp>
        <p:nvSpPr>
          <p:cNvPr id="5" name="object 5"/>
          <p:cNvSpPr txBox="1"/>
          <p:nvPr/>
        </p:nvSpPr>
        <p:spPr>
          <a:xfrm>
            <a:off x="-35862" y="1282235"/>
            <a:ext cx="2929511" cy="3760004"/>
          </a:xfrm>
          <a:prstGeom prst="rect">
            <a:avLst/>
          </a:prstGeom>
        </p:spPr>
        <p:txBody>
          <a:bodyPr vert="horz" wrap="square" lIns="0" tIns="66040" rIns="0" bIns="0" rtlCol="0">
            <a:spAutoFit/>
          </a:bodyPr>
          <a:lstStyle/>
          <a:p>
            <a:pPr marL="16932" defTabSz="1219170">
              <a:tabLst>
                <a:tab pos="473275" algn="l"/>
                <a:tab pos="474121" algn="l"/>
              </a:tabLst>
            </a:pPr>
            <a:r>
              <a:rPr lang="en-US" sz="2400" b="1" dirty="0"/>
              <a:t>Approval ratings- gauged by pollsters asking whether the respondent approves, yes or no, of the president’s job performance. </a:t>
            </a:r>
          </a:p>
          <a:p>
            <a:pPr marL="16932" defTabSz="1219170">
              <a:tabLst>
                <a:tab pos="473275" algn="l"/>
                <a:tab pos="474121" algn="l"/>
              </a:tabLst>
            </a:pPr>
            <a:endParaRPr lang="en-US" sz="2400" b="1" dirty="0">
              <a:solidFill>
                <a:prstClr val="black"/>
              </a:solidFill>
              <a:latin typeface="DejaVu Sans"/>
              <a:cs typeface="DejaVu Sans"/>
            </a:endParaRPr>
          </a:p>
          <a:p>
            <a:pPr marL="16932" defTabSz="1219170">
              <a:tabLst>
                <a:tab pos="473275" algn="l"/>
                <a:tab pos="474121" algn="l"/>
              </a:tabLst>
            </a:pPr>
            <a:r>
              <a:rPr lang="en-US" sz="2400" b="1" dirty="0">
                <a:solidFill>
                  <a:prstClr val="black"/>
                </a:solidFill>
                <a:latin typeface="DejaVu Sans"/>
                <a:cs typeface="DejaVu Sans"/>
              </a:rPr>
              <a:t>This is a tracking poll</a:t>
            </a:r>
            <a:endParaRPr sz="2400" b="1" dirty="0">
              <a:solidFill>
                <a:prstClr val="black"/>
              </a:solidFill>
              <a:latin typeface="DejaVu Sans"/>
              <a:cs typeface="DejaVu Sans"/>
            </a:endParaRPr>
          </a:p>
        </p:txBody>
      </p:sp>
      <p:sp>
        <p:nvSpPr>
          <p:cNvPr id="9" name="TextBox 8">
            <a:extLst>
              <a:ext uri="{FF2B5EF4-FFF2-40B4-BE49-F238E27FC236}">
                <a16:creationId xmlns:a16="http://schemas.microsoft.com/office/drawing/2014/main" id="{82E5B042-0261-48BC-8514-B42DB5450448}"/>
              </a:ext>
            </a:extLst>
          </p:cNvPr>
          <p:cNvSpPr txBox="1"/>
          <p:nvPr/>
        </p:nvSpPr>
        <p:spPr>
          <a:xfrm>
            <a:off x="-90738" y="732667"/>
            <a:ext cx="3093058" cy="477054"/>
          </a:xfrm>
          <a:prstGeom prst="rect">
            <a:avLst/>
          </a:prstGeom>
          <a:noFill/>
        </p:spPr>
        <p:txBody>
          <a:bodyPr wrap="square" rtlCol="0">
            <a:spAutoFit/>
          </a:bodyPr>
          <a:lstStyle/>
          <a:p>
            <a:r>
              <a:rPr lang="en-US" sz="2500" b="1" dirty="0"/>
              <a:t>Presidential Approval</a:t>
            </a:r>
          </a:p>
        </p:txBody>
      </p:sp>
      <p:pic>
        <p:nvPicPr>
          <p:cNvPr id="11" name="Picture 10">
            <a:extLst>
              <a:ext uri="{FF2B5EF4-FFF2-40B4-BE49-F238E27FC236}">
                <a16:creationId xmlns:a16="http://schemas.microsoft.com/office/drawing/2014/main" id="{20389A65-E9CE-411B-A5C6-68055F5B2E55}"/>
              </a:ext>
            </a:extLst>
          </p:cNvPr>
          <p:cNvPicPr>
            <a:picLocks noChangeAspect="1"/>
          </p:cNvPicPr>
          <p:nvPr/>
        </p:nvPicPr>
        <p:blipFill>
          <a:blip r:embed="rId2"/>
          <a:stretch>
            <a:fillRect/>
          </a:stretch>
        </p:blipFill>
        <p:spPr>
          <a:xfrm>
            <a:off x="2893649" y="537572"/>
            <a:ext cx="9298351" cy="6320428"/>
          </a:xfrm>
          <a:prstGeom prst="rect">
            <a:avLst/>
          </a:prstGeom>
        </p:spPr>
      </p:pic>
      <p:sp>
        <p:nvSpPr>
          <p:cNvPr id="12" name="TextBox 11">
            <a:extLst>
              <a:ext uri="{FF2B5EF4-FFF2-40B4-BE49-F238E27FC236}">
                <a16:creationId xmlns:a16="http://schemas.microsoft.com/office/drawing/2014/main" id="{2B88A4E5-A020-4BAB-9F48-D7E8B6F38F13}"/>
              </a:ext>
            </a:extLst>
          </p:cNvPr>
          <p:cNvSpPr txBox="1"/>
          <p:nvPr/>
        </p:nvSpPr>
        <p:spPr>
          <a:xfrm>
            <a:off x="10265133" y="971194"/>
            <a:ext cx="1366080" cy="369332"/>
          </a:xfrm>
          <a:prstGeom prst="rect">
            <a:avLst/>
          </a:prstGeom>
          <a:noFill/>
        </p:spPr>
        <p:txBody>
          <a:bodyPr wrap="none" rtlCol="0">
            <a:spAutoFit/>
          </a:bodyPr>
          <a:lstStyle/>
          <a:p>
            <a:r>
              <a:rPr lang="en-US" b="1" dirty="0"/>
              <a:t>June 8, 2022</a:t>
            </a:r>
          </a:p>
        </p:txBody>
      </p:sp>
    </p:spTree>
    <p:extLst>
      <p:ext uri="{BB962C8B-B14F-4D97-AF65-F5344CB8AC3E}">
        <p14:creationId xmlns:p14="http://schemas.microsoft.com/office/powerpoint/2010/main" val="62061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365"/>
            <a:ext cx="12192000" cy="6902366"/>
          </a:xfrm>
          <a:custGeom>
            <a:avLst/>
            <a:gdLst/>
            <a:ahLst/>
            <a:cxnLst/>
            <a:rect l="l" t="t" r="r" b="b"/>
            <a:pathLst>
              <a:path w="9144000" h="4540250">
                <a:moveTo>
                  <a:pt x="0" y="4539995"/>
                </a:moveTo>
                <a:lnTo>
                  <a:pt x="9144000" y="4539995"/>
                </a:lnTo>
                <a:lnTo>
                  <a:pt x="9144000" y="0"/>
                </a:lnTo>
                <a:lnTo>
                  <a:pt x="0" y="0"/>
                </a:lnTo>
                <a:lnTo>
                  <a:pt x="0" y="4539995"/>
                </a:lnTo>
                <a:close/>
              </a:path>
            </a:pathLst>
          </a:custGeom>
          <a:solidFill>
            <a:srgbClr val="DCF4FB"/>
          </a:solidFill>
        </p:spPr>
        <p:txBody>
          <a:bodyPr wrap="square" lIns="0" tIns="0" rIns="0" bIns="0" rtlCol="0"/>
          <a:lstStyle/>
          <a:p>
            <a:pPr defTabSz="1219170"/>
            <a:endParaRPr lang="en-US" sz="2400" b="1" dirty="0">
              <a:solidFill>
                <a:prstClr val="black"/>
              </a:solidFill>
              <a:latin typeface="Calibri"/>
            </a:endParaRPr>
          </a:p>
        </p:txBody>
      </p:sp>
      <p:sp>
        <p:nvSpPr>
          <p:cNvPr id="3" name="object 3"/>
          <p:cNvSpPr/>
          <p:nvPr/>
        </p:nvSpPr>
        <p:spPr>
          <a:xfrm>
            <a:off x="0" y="-44366"/>
            <a:ext cx="12192000" cy="805180"/>
          </a:xfrm>
          <a:custGeom>
            <a:avLst/>
            <a:gdLst/>
            <a:ahLst/>
            <a:cxnLst/>
            <a:rect l="l" t="t" r="r" b="b"/>
            <a:pathLst>
              <a:path w="9144000" h="603885">
                <a:moveTo>
                  <a:pt x="9144000" y="0"/>
                </a:moveTo>
                <a:lnTo>
                  <a:pt x="0" y="0"/>
                </a:lnTo>
                <a:lnTo>
                  <a:pt x="0" y="603503"/>
                </a:lnTo>
                <a:lnTo>
                  <a:pt x="9144000" y="603503"/>
                </a:lnTo>
                <a:lnTo>
                  <a:pt x="91440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 name="object 4"/>
          <p:cNvSpPr txBox="1">
            <a:spLocks noGrp="1"/>
          </p:cNvSpPr>
          <p:nvPr>
            <p:ph type="title"/>
          </p:nvPr>
        </p:nvSpPr>
        <p:spPr>
          <a:xfrm>
            <a:off x="1849628" y="44366"/>
            <a:ext cx="8478520" cy="448841"/>
          </a:xfrm>
          <a:prstGeom prst="rect">
            <a:avLst/>
          </a:prstGeom>
        </p:spPr>
        <p:txBody>
          <a:bodyPr vert="horz" wrap="square" lIns="0" tIns="17780" rIns="0" bIns="0" rtlCol="0">
            <a:spAutoFit/>
          </a:bodyPr>
          <a:lstStyle/>
          <a:p>
            <a:pPr marL="16933" algn="ctr">
              <a:spcBef>
                <a:spcPts val="140"/>
              </a:spcBef>
            </a:pPr>
            <a:r>
              <a:rPr sz="2800" dirty="0"/>
              <a:t>WHAT TYPES OF POLLS EXIST?</a:t>
            </a:r>
          </a:p>
        </p:txBody>
      </p:sp>
      <p:sp>
        <p:nvSpPr>
          <p:cNvPr id="5" name="object 5"/>
          <p:cNvSpPr txBox="1"/>
          <p:nvPr/>
        </p:nvSpPr>
        <p:spPr>
          <a:xfrm>
            <a:off x="-8965" y="1252585"/>
            <a:ext cx="3475733" cy="1913344"/>
          </a:xfrm>
          <a:prstGeom prst="rect">
            <a:avLst/>
          </a:prstGeom>
        </p:spPr>
        <p:txBody>
          <a:bodyPr vert="horz" wrap="square" lIns="0" tIns="66040" rIns="0" bIns="0" rtlCol="0">
            <a:spAutoFit/>
          </a:bodyPr>
          <a:lstStyle/>
          <a:p>
            <a:pPr marL="16932" defTabSz="1219170">
              <a:tabLst>
                <a:tab pos="473275" algn="l"/>
                <a:tab pos="474121" algn="l"/>
              </a:tabLst>
            </a:pPr>
            <a:r>
              <a:rPr lang="en-US" sz="2400" b="1" dirty="0"/>
              <a:t>A small group of citizens—10 to 40 people—who are gathered to hold conversations about issues or candidates less scientific </a:t>
            </a:r>
            <a:endParaRPr sz="2400" b="1" dirty="0">
              <a:solidFill>
                <a:prstClr val="black"/>
              </a:solidFill>
              <a:latin typeface="DejaVu Sans"/>
              <a:cs typeface="DejaVu Sans"/>
            </a:endParaRPr>
          </a:p>
        </p:txBody>
      </p:sp>
      <p:sp>
        <p:nvSpPr>
          <p:cNvPr id="9" name="TextBox 8">
            <a:extLst>
              <a:ext uri="{FF2B5EF4-FFF2-40B4-BE49-F238E27FC236}">
                <a16:creationId xmlns:a16="http://schemas.microsoft.com/office/drawing/2014/main" id="{82E5B042-0261-48BC-8514-B42DB5450448}"/>
              </a:ext>
            </a:extLst>
          </p:cNvPr>
          <p:cNvSpPr txBox="1"/>
          <p:nvPr/>
        </p:nvSpPr>
        <p:spPr>
          <a:xfrm>
            <a:off x="-90738" y="732667"/>
            <a:ext cx="3093058" cy="477054"/>
          </a:xfrm>
          <a:prstGeom prst="rect">
            <a:avLst/>
          </a:prstGeom>
          <a:noFill/>
        </p:spPr>
        <p:txBody>
          <a:bodyPr wrap="square" rtlCol="0">
            <a:spAutoFit/>
          </a:bodyPr>
          <a:lstStyle/>
          <a:p>
            <a:r>
              <a:rPr lang="en-US" sz="2500" b="1" dirty="0"/>
              <a:t>Focus Groups</a:t>
            </a:r>
          </a:p>
        </p:txBody>
      </p:sp>
      <p:pic>
        <p:nvPicPr>
          <p:cNvPr id="6" name="Picture 5">
            <a:extLst>
              <a:ext uri="{FF2B5EF4-FFF2-40B4-BE49-F238E27FC236}">
                <a16:creationId xmlns:a16="http://schemas.microsoft.com/office/drawing/2014/main" id="{D2F6D42D-A742-4CD1-A528-43A8CB3BE2FF}"/>
              </a:ext>
            </a:extLst>
          </p:cNvPr>
          <p:cNvPicPr>
            <a:picLocks noChangeAspect="1"/>
          </p:cNvPicPr>
          <p:nvPr/>
        </p:nvPicPr>
        <p:blipFill>
          <a:blip r:embed="rId2"/>
          <a:stretch>
            <a:fillRect/>
          </a:stretch>
        </p:blipFill>
        <p:spPr>
          <a:xfrm>
            <a:off x="3557505" y="732666"/>
            <a:ext cx="8643459" cy="4931777"/>
          </a:xfrm>
          <a:prstGeom prst="rect">
            <a:avLst/>
          </a:prstGeom>
        </p:spPr>
      </p:pic>
      <p:sp>
        <p:nvSpPr>
          <p:cNvPr id="13" name="TextBox 12">
            <a:extLst>
              <a:ext uri="{FF2B5EF4-FFF2-40B4-BE49-F238E27FC236}">
                <a16:creationId xmlns:a16="http://schemas.microsoft.com/office/drawing/2014/main" id="{B3DDB3DC-EB5A-46D6-A0BD-B26B2963F578}"/>
              </a:ext>
            </a:extLst>
          </p:cNvPr>
          <p:cNvSpPr txBox="1"/>
          <p:nvPr/>
        </p:nvSpPr>
        <p:spPr>
          <a:xfrm>
            <a:off x="0" y="3178780"/>
            <a:ext cx="3267986" cy="3046988"/>
          </a:xfrm>
          <a:prstGeom prst="rect">
            <a:avLst/>
          </a:prstGeom>
          <a:noFill/>
        </p:spPr>
        <p:txBody>
          <a:bodyPr wrap="square">
            <a:spAutoFit/>
          </a:bodyPr>
          <a:lstStyle/>
          <a:p>
            <a:r>
              <a:rPr lang="en-US" sz="2400" b="1" dirty="0"/>
              <a:t>than many types of polls, focus groups allow for deeper insight into a topic. Pollsters can ask follow-up questions and examine </a:t>
            </a:r>
            <a:r>
              <a:rPr lang="en-US" sz="2400" b="1" dirty="0">
                <a:solidFill>
                  <a:prstClr val="black"/>
                </a:solidFill>
              </a:rPr>
              <a:t>body language and intensity </a:t>
            </a:r>
            <a:endParaRPr lang="en-US" sz="2400" b="1" dirty="0"/>
          </a:p>
        </p:txBody>
      </p:sp>
      <p:sp>
        <p:nvSpPr>
          <p:cNvPr id="14" name="TextBox 13">
            <a:extLst>
              <a:ext uri="{FF2B5EF4-FFF2-40B4-BE49-F238E27FC236}">
                <a16:creationId xmlns:a16="http://schemas.microsoft.com/office/drawing/2014/main" id="{2889D0A8-F867-47D0-835D-D96AFE539199}"/>
              </a:ext>
            </a:extLst>
          </p:cNvPr>
          <p:cNvSpPr txBox="1"/>
          <p:nvPr/>
        </p:nvSpPr>
        <p:spPr>
          <a:xfrm>
            <a:off x="1256306" y="5734627"/>
            <a:ext cx="12110227"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alibri"/>
                <a:ea typeface="+mn-ea"/>
                <a:cs typeface="+mn-cs"/>
              </a:rPr>
              <a:t>that would be missed in a simple automated questionnaire over the phone.</a:t>
            </a:r>
            <a:endParaRPr lang="en-US" dirty="0"/>
          </a:p>
        </p:txBody>
      </p:sp>
      <p:sp>
        <p:nvSpPr>
          <p:cNvPr id="10" name="TextBox 9">
            <a:extLst>
              <a:ext uri="{FF2B5EF4-FFF2-40B4-BE49-F238E27FC236}">
                <a16:creationId xmlns:a16="http://schemas.microsoft.com/office/drawing/2014/main" id="{47440072-04A0-44CF-B1AA-962DC30717E9}"/>
              </a:ext>
            </a:extLst>
          </p:cNvPr>
          <p:cNvSpPr txBox="1"/>
          <p:nvPr/>
        </p:nvSpPr>
        <p:spPr>
          <a:xfrm>
            <a:off x="10631185" y="6266475"/>
            <a:ext cx="1505156" cy="338554"/>
          </a:xfrm>
          <a:prstGeom prst="rect">
            <a:avLst/>
          </a:prstGeom>
          <a:noFill/>
        </p:spPr>
        <p:txBody>
          <a:bodyPr wrap="none" rtlCol="0">
            <a:spAutoFit/>
          </a:bodyPr>
          <a:lstStyle/>
          <a:p>
            <a:r>
              <a:rPr lang="en-US" sz="1600" b="1" i="1" dirty="0"/>
              <a:t>AMSCO pg. 427</a:t>
            </a:r>
          </a:p>
        </p:txBody>
      </p:sp>
    </p:spTree>
    <p:extLst>
      <p:ext uri="{BB962C8B-B14F-4D97-AF65-F5344CB8AC3E}">
        <p14:creationId xmlns:p14="http://schemas.microsoft.com/office/powerpoint/2010/main" val="420169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933"/>
            <a:ext cx="12192000" cy="387286"/>
          </a:xfrm>
          <a:prstGeom prst="rect">
            <a:avLst/>
          </a:prstGeom>
          <a:solidFill>
            <a:schemeClr val="bg2">
              <a:lumMod val="90000"/>
            </a:schemeClr>
          </a:solidFill>
        </p:spPr>
        <p:txBody>
          <a:bodyPr vert="horz" wrap="square" lIns="0" tIns="17780" rIns="0" bIns="0" rtlCol="0">
            <a:spAutoFit/>
          </a:bodyPr>
          <a:lstStyle/>
          <a:p>
            <a:pPr marL="16933" algn="ctr">
              <a:spcBef>
                <a:spcPts val="140"/>
              </a:spcBef>
            </a:pPr>
            <a:r>
              <a:rPr lang="en-US" sz="2400" dirty="0"/>
              <a:t>What Makes A Scientific Poll Scientific?</a:t>
            </a:r>
          </a:p>
        </p:txBody>
      </p:sp>
      <p:sp>
        <p:nvSpPr>
          <p:cNvPr id="3" name="object 3"/>
          <p:cNvSpPr txBox="1"/>
          <p:nvPr/>
        </p:nvSpPr>
        <p:spPr>
          <a:xfrm>
            <a:off x="1" y="295236"/>
            <a:ext cx="5750560" cy="6590693"/>
          </a:xfrm>
          <a:prstGeom prst="rect">
            <a:avLst/>
          </a:prstGeom>
        </p:spPr>
        <p:txBody>
          <a:bodyPr vert="horz" wrap="square" lIns="0" tIns="65193" rIns="0" bIns="0" rtlCol="0">
            <a:spAutoFit/>
          </a:bodyPr>
          <a:lstStyle/>
          <a:p>
            <a:pPr marL="16933" defTabSz="1219170">
              <a:spcBef>
                <a:spcPts val="513"/>
              </a:spcBef>
              <a:tabLst>
                <a:tab pos="625671" algn="l"/>
                <a:tab pos="626518" algn="l"/>
              </a:tabLst>
            </a:pPr>
            <a:r>
              <a:rPr lang="en-US" sz="2100" b="1" dirty="0">
                <a:solidFill>
                  <a:prstClr val="black"/>
                </a:solidFill>
                <a:latin typeface="Nimbus Sans L"/>
                <a:cs typeface="DejaVu Sans"/>
              </a:rPr>
              <a:t>Randomness- </a:t>
            </a:r>
            <a:r>
              <a:rPr lang="en-US" sz="2100" dirty="0"/>
              <a:t>a statistical technique that ensures that everyone has an equal opportunity to participate in the poll.  A small random sample of </a:t>
            </a:r>
            <a:r>
              <a:rPr lang="en-US" sz="2100" b="1" dirty="0"/>
              <a:t>1,000-2,000</a:t>
            </a:r>
            <a:r>
              <a:rPr lang="en-US" sz="2100" dirty="0"/>
              <a:t> people can reflect the attitudes of millions.</a:t>
            </a:r>
          </a:p>
          <a:p>
            <a:pPr marL="16933" defTabSz="1219170">
              <a:spcBef>
                <a:spcPts val="513"/>
              </a:spcBef>
              <a:tabLst>
                <a:tab pos="625671" algn="l"/>
                <a:tab pos="626518" algn="l"/>
              </a:tabLst>
            </a:pPr>
            <a:endParaRPr lang="en-US" sz="2100" b="1" dirty="0">
              <a:solidFill>
                <a:prstClr val="black"/>
              </a:solidFill>
              <a:latin typeface="DejaVu Sans"/>
              <a:cs typeface="DejaVu Sans"/>
            </a:endParaRPr>
          </a:p>
          <a:p>
            <a:pPr marL="16933" defTabSz="1219170">
              <a:spcBef>
                <a:spcPts val="513"/>
              </a:spcBef>
              <a:tabLst>
                <a:tab pos="625671" algn="l"/>
                <a:tab pos="626518" algn="l"/>
              </a:tabLst>
            </a:pPr>
            <a:r>
              <a:rPr lang="en-US" sz="2100" b="1" dirty="0">
                <a:solidFill>
                  <a:srgbClr val="000000"/>
                </a:solidFill>
                <a:effectLst/>
              </a:rPr>
              <a:t>Margin of Error- </a:t>
            </a:r>
            <a:r>
              <a:rPr lang="en-US" sz="2100" b="0" i="0" dirty="0">
                <a:solidFill>
                  <a:srgbClr val="000000"/>
                </a:solidFill>
                <a:effectLst/>
                <a:latin typeface="Space Grotesk"/>
              </a:rPr>
              <a:t>Every poll has a margin of error, which reflects the possible range of responses in randomly selected group. Margin of error decreases as the number of people who respond to a poll increases.</a:t>
            </a:r>
            <a:endParaRPr lang="en-US" sz="2100" b="1" dirty="0">
              <a:solidFill>
                <a:srgbClr val="000000"/>
              </a:solidFill>
              <a:effectLst/>
            </a:endParaRPr>
          </a:p>
          <a:p>
            <a:pPr marL="16933" defTabSz="1219170">
              <a:spcBef>
                <a:spcPts val="513"/>
              </a:spcBef>
              <a:tabLst>
                <a:tab pos="625671" algn="l"/>
                <a:tab pos="626518" algn="l"/>
              </a:tabLst>
            </a:pPr>
            <a:endParaRPr lang="en-US" sz="2100" b="1" dirty="0">
              <a:solidFill>
                <a:prstClr val="black"/>
              </a:solidFill>
              <a:latin typeface="DejaVu Sans"/>
              <a:cs typeface="DejaVu Sans"/>
            </a:endParaRPr>
          </a:p>
          <a:p>
            <a:pPr marL="16933" defTabSz="1219170">
              <a:spcBef>
                <a:spcPts val="513"/>
              </a:spcBef>
              <a:tabLst>
                <a:tab pos="625671" algn="l"/>
                <a:tab pos="626518" algn="l"/>
              </a:tabLst>
            </a:pPr>
            <a:r>
              <a:rPr lang="en-US" sz="2100" b="1" i="0" dirty="0">
                <a:solidFill>
                  <a:srgbClr val="000000"/>
                </a:solidFill>
                <a:effectLst/>
                <a:latin typeface="Space Grotesk"/>
              </a:rPr>
              <a:t>Questions</a:t>
            </a:r>
            <a:r>
              <a:rPr lang="en-US" sz="2100" b="0" i="0" dirty="0">
                <a:solidFill>
                  <a:srgbClr val="000000"/>
                </a:solidFill>
                <a:effectLst/>
                <a:latin typeface="Space Grotesk"/>
              </a:rPr>
              <a:t>- the way in which a question is worded can influence a response</a:t>
            </a:r>
          </a:p>
          <a:p>
            <a:pPr marL="16933" defTabSz="1219170">
              <a:spcBef>
                <a:spcPts val="513"/>
              </a:spcBef>
              <a:tabLst>
                <a:tab pos="625671" algn="l"/>
                <a:tab pos="626518" algn="l"/>
              </a:tabLst>
            </a:pPr>
            <a:endParaRPr lang="en-US" sz="2100" dirty="0">
              <a:solidFill>
                <a:srgbClr val="000000"/>
              </a:solidFill>
              <a:latin typeface="Space Grotesk"/>
              <a:cs typeface="DejaVu Sans"/>
            </a:endParaRPr>
          </a:p>
          <a:p>
            <a:pPr marL="16933" defTabSz="1219170">
              <a:spcBef>
                <a:spcPts val="513"/>
              </a:spcBef>
              <a:tabLst>
                <a:tab pos="625671" algn="l"/>
                <a:tab pos="626518" algn="l"/>
              </a:tabLst>
            </a:pPr>
            <a:r>
              <a:rPr lang="en-US" sz="2100" b="1" dirty="0">
                <a:solidFill>
                  <a:srgbClr val="000000"/>
                </a:solidFill>
                <a:latin typeface="Space Grotesk"/>
                <a:cs typeface="DejaVu Sans"/>
              </a:rPr>
              <a:t>UNSCIENTIFIC POLLS are used by special interests and biased questions to create the impression that their views are the most popular. </a:t>
            </a:r>
            <a:r>
              <a:rPr lang="en-US" sz="2100" b="1" dirty="0">
                <a:solidFill>
                  <a:srgbClr val="000000"/>
                </a:solidFill>
                <a:latin typeface="Space Grotesk"/>
                <a:cs typeface="DejaVu Sans"/>
                <a:hlinkClick r:id="rId2"/>
              </a:rPr>
              <a:t>https://classroom.synonym.com/</a:t>
            </a:r>
            <a:endParaRPr sz="2100" b="1" dirty="0">
              <a:solidFill>
                <a:prstClr val="black"/>
              </a:solidFill>
              <a:latin typeface="DejaVu Sans"/>
              <a:cs typeface="DejaVu Sans"/>
            </a:endParaRPr>
          </a:p>
        </p:txBody>
      </p:sp>
      <p:pic>
        <p:nvPicPr>
          <p:cNvPr id="4" name="Picture 3">
            <a:extLst>
              <a:ext uri="{FF2B5EF4-FFF2-40B4-BE49-F238E27FC236}">
                <a16:creationId xmlns:a16="http://schemas.microsoft.com/office/drawing/2014/main" id="{58515A14-6622-49B7-AB0C-AF644B15CF90}"/>
              </a:ext>
            </a:extLst>
          </p:cNvPr>
          <p:cNvPicPr>
            <a:picLocks noChangeAspect="1"/>
          </p:cNvPicPr>
          <p:nvPr/>
        </p:nvPicPr>
        <p:blipFill>
          <a:blip r:embed="rId3"/>
          <a:stretch>
            <a:fillRect/>
          </a:stretch>
        </p:blipFill>
        <p:spPr>
          <a:xfrm>
            <a:off x="5730242" y="450045"/>
            <a:ext cx="6441438" cy="6401182"/>
          </a:xfrm>
          <a:prstGeom prst="rect">
            <a:avLst/>
          </a:prstGeom>
        </p:spPr>
      </p:pic>
    </p:spTree>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4097</Words>
  <Application>Microsoft Office PowerPoint</Application>
  <PresentationFormat>Widescreen</PresentationFormat>
  <Paragraphs>331</Paragraphs>
  <Slides>51</Slides>
  <Notes>0</Notes>
  <HiddenSlides>1</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51</vt:i4>
      </vt:variant>
    </vt:vector>
  </HeadingPairs>
  <TitlesOfParts>
    <vt:vector size="66" baseType="lpstr">
      <vt:lpstr>Arial</vt:lpstr>
      <vt:lpstr>Calibri</vt:lpstr>
      <vt:lpstr>DejaVu Sans</vt:lpstr>
      <vt:lpstr>LearnosityMath</vt:lpstr>
      <vt:lpstr>Libre Franklin</vt:lpstr>
      <vt:lpstr>Nimbus Sans L</vt:lpstr>
      <vt:lpstr>noto sans</vt:lpstr>
      <vt:lpstr>Roboto</vt:lpstr>
      <vt:lpstr>Space Grotesk</vt:lpstr>
      <vt:lpstr>Tahoma</vt:lpstr>
      <vt:lpstr>Times New Roman</vt:lpstr>
      <vt:lpstr>utopia-std</vt:lpstr>
      <vt:lpstr>6_Office Theme</vt:lpstr>
      <vt:lpstr>1_Office Theme</vt:lpstr>
      <vt:lpstr>2_Office Theme</vt:lpstr>
      <vt:lpstr>Chpt. 13 Topic 4.5-4.6 </vt:lpstr>
      <vt:lpstr>PowerPoint Presentation</vt:lpstr>
      <vt:lpstr>PowerPoint Presentation</vt:lpstr>
      <vt:lpstr>WHAT IS POLLING?</vt:lpstr>
      <vt:lpstr>WHAT TYPES OF POLLS EXIST?</vt:lpstr>
      <vt:lpstr>WHAT TYPES OF POLLS EXIST?</vt:lpstr>
      <vt:lpstr>WHAT TYPES OF POLLS EXIST?</vt:lpstr>
      <vt:lpstr>WHAT TYPES OF POLLS EXIST?</vt:lpstr>
      <vt:lpstr>What Makes A Scientific Poll Scientific?</vt:lpstr>
      <vt:lpstr>HOW IS A SCIENTIFIC POLL CREATED?</vt:lpstr>
      <vt:lpstr>HOW IS A SCIENTIFIC POLL CREATED?</vt:lpstr>
      <vt:lpstr>MEASUREMENT OF PUBLIC OPINION</vt:lpstr>
      <vt:lpstr>MEASUREMENT OF PUBLIC OPINION</vt:lpstr>
      <vt:lpstr>MEASUREMENT OF PUBLIC OPINION</vt:lpstr>
      <vt:lpstr>1936 Presidential Election</vt:lpstr>
      <vt:lpstr>MEASUREMENT OF PUBLIC OPINION</vt:lpstr>
      <vt:lpstr>PowerPoint Presentation</vt:lpstr>
      <vt:lpstr>HAVE POLLS BEEN WRONG?</vt:lpstr>
      <vt:lpstr>Margin of Error + / -</vt:lpstr>
      <vt:lpstr>THE WAY YOU ASK THE QUESTION MATTERS</vt:lpstr>
      <vt:lpstr>THE WAY YOU ASK THE QUESTION MATTERS</vt:lpstr>
      <vt:lpstr>THE WAY YOU ASK THE QUESTION MATTERS</vt:lpstr>
      <vt:lpstr>THE WAY YOU ASK THE QUESTION MATTERS</vt:lpstr>
      <vt:lpstr>THE WAY YOU ASK THE QUESTION MATTERS</vt:lpstr>
      <vt:lpstr>ESSENTIAL QUESTION CFU</vt:lpstr>
      <vt:lpstr>PowerPoint Presentation</vt:lpstr>
      <vt:lpstr>WHAT TYPES OF POLLS EXIST?</vt:lpstr>
      <vt:lpstr>USES AND ABUSES OF POLLS</vt:lpstr>
      <vt:lpstr>USES AND ABUSES OF POLLS</vt:lpstr>
      <vt:lpstr>USES AND ABUSES OF POLLS</vt:lpstr>
      <vt:lpstr>ESSENTIAL QUESTION CFU</vt:lpstr>
      <vt:lpstr>PowerPoint Presentation</vt:lpstr>
      <vt:lpstr>Criticism of Polls During Elections</vt:lpstr>
      <vt:lpstr>PowerPoint Presentation</vt:lpstr>
      <vt:lpstr>PowerPoint Presentation</vt:lpstr>
      <vt:lpstr>ARE PUBLIC OPINIONS POLLS POSITIVE FOR SOCIETY?</vt:lpstr>
      <vt:lpstr>ARE PUBLIC OPINIONS POLLS POSITIVE FOR SOCIETY?</vt:lpstr>
      <vt:lpstr>POSSIBLE PROBLEMS WITH DATA</vt:lpstr>
      <vt:lpstr>POSSIBLE PROBLEMS WITH DATA</vt:lpstr>
      <vt:lpstr>ESSENTIAL QUESTION CFU</vt:lpstr>
      <vt:lpstr>DO WE REALLY WANT TO HEAR THE PUBLIC’S OPINION?</vt:lpstr>
      <vt:lpstr>HOW MIGHT POLITICIANS USE POLLING DATA?</vt:lpstr>
      <vt:lpstr>WHEN DO POLITICIANS IGNORE PUBLIC OPINION?</vt:lpstr>
      <vt:lpstr>WHAT IS PUBLIC OPINION?</vt:lpstr>
      <vt:lpstr>WHO ARE THE “PUBLIC” IN PUBLIC OPINION POLLS??</vt:lpstr>
      <vt:lpstr>WHO ARE THE “PUBLIC” IN PUBLIC OPINION POLLS??</vt:lpstr>
      <vt:lpstr>AWARENESS AND INTEREST</vt:lpstr>
      <vt:lpstr>HOW DOES PUBLIC OPINION BECOME POLICY?</vt:lpstr>
      <vt:lpstr>MAKING SURVEY QUESTIONS GREAT AGAIN</vt:lpstr>
      <vt:lpstr>The Judicial Branch and Public Opinion</vt:lpstr>
      <vt:lpstr>ESSENTIAL QUESTION CFU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Rodriguez</dc:creator>
  <cp:lastModifiedBy>Rodriguez, Adrian</cp:lastModifiedBy>
  <cp:revision>77</cp:revision>
  <dcterms:created xsi:type="dcterms:W3CDTF">2022-06-18T21:13:14Z</dcterms:created>
  <dcterms:modified xsi:type="dcterms:W3CDTF">2023-07-06T18:05:17Z</dcterms:modified>
</cp:coreProperties>
</file>