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7" r:id="rId4"/>
    <p:sldMasterId id="2147483709" r:id="rId5"/>
    <p:sldMasterId id="2147483721" r:id="rId6"/>
    <p:sldMasterId id="2147483733" r:id="rId7"/>
    <p:sldMasterId id="2147483745" r:id="rId8"/>
  </p:sldMasterIdLst>
  <p:notesMasterIdLst>
    <p:notesMasterId r:id="rId98"/>
  </p:notesMasterIdLst>
  <p:sldIdLst>
    <p:sldId id="258" r:id="rId9"/>
    <p:sldId id="264" r:id="rId10"/>
    <p:sldId id="263" r:id="rId11"/>
    <p:sldId id="256" r:id="rId12"/>
    <p:sldId id="370" r:id="rId13"/>
    <p:sldId id="351" r:id="rId14"/>
    <p:sldId id="261" r:id="rId15"/>
    <p:sldId id="257" r:id="rId16"/>
    <p:sldId id="335" r:id="rId17"/>
    <p:sldId id="371" r:id="rId18"/>
    <p:sldId id="265" r:id="rId19"/>
    <p:sldId id="372" r:id="rId20"/>
    <p:sldId id="373" r:id="rId21"/>
    <p:sldId id="337" r:id="rId22"/>
    <p:sldId id="266" r:id="rId23"/>
    <p:sldId id="268" r:id="rId24"/>
    <p:sldId id="357" r:id="rId25"/>
    <p:sldId id="358" r:id="rId26"/>
    <p:sldId id="302" r:id="rId27"/>
    <p:sldId id="334" r:id="rId28"/>
    <p:sldId id="347" r:id="rId29"/>
    <p:sldId id="303" r:id="rId30"/>
    <p:sldId id="376" r:id="rId31"/>
    <p:sldId id="377" r:id="rId32"/>
    <p:sldId id="346" r:id="rId33"/>
    <p:sldId id="304" r:id="rId34"/>
    <p:sldId id="344" r:id="rId35"/>
    <p:sldId id="306" r:id="rId36"/>
    <p:sldId id="350" r:id="rId37"/>
    <p:sldId id="308" r:id="rId38"/>
    <p:sldId id="355" r:id="rId39"/>
    <p:sldId id="345" r:id="rId40"/>
    <p:sldId id="336" r:id="rId41"/>
    <p:sldId id="343" r:id="rId42"/>
    <p:sldId id="338" r:id="rId43"/>
    <p:sldId id="339" r:id="rId44"/>
    <p:sldId id="305" r:id="rId45"/>
    <p:sldId id="375" r:id="rId46"/>
    <p:sldId id="307" r:id="rId47"/>
    <p:sldId id="309" r:id="rId48"/>
    <p:sldId id="312" r:id="rId49"/>
    <p:sldId id="313" r:id="rId50"/>
    <p:sldId id="340" r:id="rId51"/>
    <p:sldId id="311" r:id="rId52"/>
    <p:sldId id="310" r:id="rId53"/>
    <p:sldId id="314" r:id="rId54"/>
    <p:sldId id="381" r:id="rId55"/>
    <p:sldId id="315" r:id="rId56"/>
    <p:sldId id="342" r:id="rId57"/>
    <p:sldId id="319" r:id="rId58"/>
    <p:sldId id="361" r:id="rId59"/>
    <p:sldId id="362" r:id="rId60"/>
    <p:sldId id="363" r:id="rId61"/>
    <p:sldId id="364" r:id="rId62"/>
    <p:sldId id="367" r:id="rId63"/>
    <p:sldId id="366" r:id="rId64"/>
    <p:sldId id="365" r:id="rId65"/>
    <p:sldId id="368" r:id="rId66"/>
    <p:sldId id="379" r:id="rId67"/>
    <p:sldId id="380" r:id="rId68"/>
    <p:sldId id="369" r:id="rId69"/>
    <p:sldId id="294" r:id="rId70"/>
    <p:sldId id="293" r:id="rId71"/>
    <p:sldId id="296" r:id="rId72"/>
    <p:sldId id="318" r:id="rId73"/>
    <p:sldId id="356" r:id="rId74"/>
    <p:sldId id="298" r:id="rId75"/>
    <p:sldId id="378" r:id="rId76"/>
    <p:sldId id="353" r:id="rId77"/>
    <p:sldId id="317" r:id="rId78"/>
    <p:sldId id="341" r:id="rId79"/>
    <p:sldId id="321" r:id="rId80"/>
    <p:sldId id="323" r:id="rId81"/>
    <p:sldId id="324" r:id="rId82"/>
    <p:sldId id="292" r:id="rId83"/>
    <p:sldId id="320" r:id="rId84"/>
    <p:sldId id="326" r:id="rId85"/>
    <p:sldId id="348" r:id="rId86"/>
    <p:sldId id="349" r:id="rId87"/>
    <p:sldId id="327" r:id="rId88"/>
    <p:sldId id="301" r:id="rId89"/>
    <p:sldId id="269" r:id="rId90"/>
    <p:sldId id="329" r:id="rId91"/>
    <p:sldId id="359" r:id="rId92"/>
    <p:sldId id="382" r:id="rId93"/>
    <p:sldId id="383" r:id="rId94"/>
    <p:sldId id="384" r:id="rId95"/>
    <p:sldId id="354" r:id="rId96"/>
    <p:sldId id="316"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 Rodriguez" initials="AR" lastIdx="1" clrIdx="0">
    <p:extLst>
      <p:ext uri="{19B8F6BF-5375-455C-9EA6-DF929625EA0E}">
        <p15:presenceInfo xmlns:p15="http://schemas.microsoft.com/office/powerpoint/2012/main" userId="61ab3bfdabf2a4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42D38"/>
    <a:srgbClr val="9D9D9D"/>
    <a:srgbClr val="4E4E4E"/>
    <a:srgbClr val="E6E6E6"/>
    <a:srgbClr val="8A8A8A"/>
    <a:srgbClr val="F0F0F0"/>
    <a:srgbClr val="B5AB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26" autoAdjust="0"/>
    <p:restoredTop sz="95274" autoAdjust="0"/>
  </p:normalViewPr>
  <p:slideViewPr>
    <p:cSldViewPr snapToGrid="0">
      <p:cViewPr varScale="1">
        <p:scale>
          <a:sx n="93" d="100"/>
          <a:sy n="93" d="100"/>
        </p:scale>
        <p:origin x="101" y="6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03CF0-909D-422A-93AE-C9BE30FB0EDC}" type="datetimeFigureOut">
              <a:rPr lang="en-US" smtClean="0"/>
              <a:t>5/19/2023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AF221-CD76-4700-B896-944EF0432582}" type="slidenum">
              <a:rPr lang="en-US" smtClean="0"/>
              <a:t>‹#›</a:t>
            </a:fld>
            <a:endParaRPr lang="en-US"/>
          </a:p>
        </p:txBody>
      </p:sp>
    </p:spTree>
    <p:extLst>
      <p:ext uri="{BB962C8B-B14F-4D97-AF65-F5344CB8AC3E}">
        <p14:creationId xmlns:p14="http://schemas.microsoft.com/office/powerpoint/2010/main" val="141799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8DAB31-F619-458C-A3C3-AABEA3354E4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30334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AF221-CD76-4700-B896-944EF0432582}" type="slidenum">
              <a:rPr lang="en-US" smtClean="0"/>
              <a:t>32</a:t>
            </a:fld>
            <a:endParaRPr lang="en-US"/>
          </a:p>
        </p:txBody>
      </p:sp>
    </p:spTree>
    <p:extLst>
      <p:ext uri="{BB962C8B-B14F-4D97-AF65-F5344CB8AC3E}">
        <p14:creationId xmlns:p14="http://schemas.microsoft.com/office/powerpoint/2010/main" val="1203019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1876, South</a:t>
            </a:r>
            <a:r>
              <a:rPr lang="en-US" baseline="0" dirty="0"/>
              <a:t> Carolina, Louisiana, and Florida were the only states that still had garrisons of federal troops supporting the Republican state governments through force of arms.  All three states had disputed election returns due to massive fraud by both parties.  An Electoral Commission, voting on party lines, certified the election for Hayes, who had been twenty votes shy of victory (while Tilden had been only one vote shy).  Democrats in Congress staged a filibuster in protest, but a compromise was reached in which the Democrats would accept the result in return for the removal of federal troops from the South and a promise from Hayes not to intervene in the Southern states’ internal politics (i.e., not enforcing the Fifteenth Amendment).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DAB31-F619-458C-A3C3-AABEA3354E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968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A8CCA-A55A-42E1-AE7B-43A06FC29A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314BF4-ADFD-4531-ADF2-C4503DFD65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08A1AF-0E37-4AE6-B45B-514D38EF1581}"/>
              </a:ext>
            </a:extLst>
          </p:cNvPr>
          <p:cNvSpPr>
            <a:spLocks noGrp="1"/>
          </p:cNvSpPr>
          <p:nvPr>
            <p:ph type="dt" sz="half" idx="10"/>
          </p:nvPr>
        </p:nvSpPr>
        <p:spPr/>
        <p:txBody>
          <a:bodyPr/>
          <a:lstStyle/>
          <a:p>
            <a:fld id="{C5D669D3-609C-426A-8712-085E4FAF991D}" type="datetimeFigureOut">
              <a:rPr lang="en-US" smtClean="0"/>
              <a:t>5/19/2023</a:t>
            </a:fld>
            <a:endParaRPr lang="en-US"/>
          </a:p>
        </p:txBody>
      </p:sp>
      <p:sp>
        <p:nvSpPr>
          <p:cNvPr id="5" name="Footer Placeholder 4">
            <a:extLst>
              <a:ext uri="{FF2B5EF4-FFF2-40B4-BE49-F238E27FC236}">
                <a16:creationId xmlns:a16="http://schemas.microsoft.com/office/drawing/2014/main" id="{DCE3DA84-70B7-4939-87A7-42AB37747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16472-918E-45D4-A849-164B566D067D}"/>
              </a:ext>
            </a:extLst>
          </p:cNvPr>
          <p:cNvSpPr>
            <a:spLocks noGrp="1"/>
          </p:cNvSpPr>
          <p:nvPr>
            <p:ph type="sldNum" sz="quarter" idx="12"/>
          </p:nvPr>
        </p:nvSpPr>
        <p:spPr/>
        <p:txBody>
          <a:bodyPr/>
          <a:lstStyle/>
          <a:p>
            <a:fld id="{80463BF0-957C-493E-A102-49F1D5DEE3EB}" type="slidenum">
              <a:rPr lang="en-US" smtClean="0"/>
              <a:t>‹#›</a:t>
            </a:fld>
            <a:endParaRPr lang="en-US"/>
          </a:p>
        </p:txBody>
      </p:sp>
    </p:spTree>
    <p:extLst>
      <p:ext uri="{BB962C8B-B14F-4D97-AF65-F5344CB8AC3E}">
        <p14:creationId xmlns:p14="http://schemas.microsoft.com/office/powerpoint/2010/main" val="3562872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F898-939D-4F38-9DE1-430F8A0B4D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5EEA60-4037-429F-95E1-6DABF54C1B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8FA32-7234-4386-9412-AEA967358DFD}"/>
              </a:ext>
            </a:extLst>
          </p:cNvPr>
          <p:cNvSpPr>
            <a:spLocks noGrp="1"/>
          </p:cNvSpPr>
          <p:nvPr>
            <p:ph type="dt" sz="half" idx="10"/>
          </p:nvPr>
        </p:nvSpPr>
        <p:spPr/>
        <p:txBody>
          <a:bodyPr/>
          <a:lstStyle/>
          <a:p>
            <a:fld id="{C5D669D3-609C-426A-8712-085E4FAF991D}" type="datetimeFigureOut">
              <a:rPr lang="en-US" smtClean="0"/>
              <a:t>5/19/2023</a:t>
            </a:fld>
            <a:endParaRPr lang="en-US"/>
          </a:p>
        </p:txBody>
      </p:sp>
      <p:sp>
        <p:nvSpPr>
          <p:cNvPr id="5" name="Footer Placeholder 4">
            <a:extLst>
              <a:ext uri="{FF2B5EF4-FFF2-40B4-BE49-F238E27FC236}">
                <a16:creationId xmlns:a16="http://schemas.microsoft.com/office/drawing/2014/main" id="{6C061D86-0566-4F0E-872F-2F1D7E577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24ADA-EC64-460E-AB03-70F283EEE970}"/>
              </a:ext>
            </a:extLst>
          </p:cNvPr>
          <p:cNvSpPr>
            <a:spLocks noGrp="1"/>
          </p:cNvSpPr>
          <p:nvPr>
            <p:ph type="sldNum" sz="quarter" idx="12"/>
          </p:nvPr>
        </p:nvSpPr>
        <p:spPr/>
        <p:txBody>
          <a:bodyPr/>
          <a:lstStyle/>
          <a:p>
            <a:fld id="{80463BF0-957C-493E-A102-49F1D5DEE3EB}" type="slidenum">
              <a:rPr lang="en-US" smtClean="0"/>
              <a:t>‹#›</a:t>
            </a:fld>
            <a:endParaRPr lang="en-US"/>
          </a:p>
        </p:txBody>
      </p:sp>
    </p:spTree>
    <p:extLst>
      <p:ext uri="{BB962C8B-B14F-4D97-AF65-F5344CB8AC3E}">
        <p14:creationId xmlns:p14="http://schemas.microsoft.com/office/powerpoint/2010/main" val="3742252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BB0C30-DC36-4635-BC68-47F2537BC4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1546C-9343-4FA6-AA74-AC68CA2B3E0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288F6-2BD8-45C4-B5F7-B9E5083CC550}"/>
              </a:ext>
            </a:extLst>
          </p:cNvPr>
          <p:cNvSpPr>
            <a:spLocks noGrp="1"/>
          </p:cNvSpPr>
          <p:nvPr>
            <p:ph type="dt" sz="half" idx="10"/>
          </p:nvPr>
        </p:nvSpPr>
        <p:spPr/>
        <p:txBody>
          <a:bodyPr/>
          <a:lstStyle/>
          <a:p>
            <a:fld id="{C5D669D3-609C-426A-8712-085E4FAF991D}" type="datetimeFigureOut">
              <a:rPr lang="en-US" smtClean="0"/>
              <a:t>5/19/2023</a:t>
            </a:fld>
            <a:endParaRPr lang="en-US"/>
          </a:p>
        </p:txBody>
      </p:sp>
      <p:sp>
        <p:nvSpPr>
          <p:cNvPr id="5" name="Footer Placeholder 4">
            <a:extLst>
              <a:ext uri="{FF2B5EF4-FFF2-40B4-BE49-F238E27FC236}">
                <a16:creationId xmlns:a16="http://schemas.microsoft.com/office/drawing/2014/main" id="{133EE3FA-5DB5-406D-8F23-C3F5D2FF6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CA30F-902C-4A40-BBB8-560784ECE13C}"/>
              </a:ext>
            </a:extLst>
          </p:cNvPr>
          <p:cNvSpPr>
            <a:spLocks noGrp="1"/>
          </p:cNvSpPr>
          <p:nvPr>
            <p:ph type="sldNum" sz="quarter" idx="12"/>
          </p:nvPr>
        </p:nvSpPr>
        <p:spPr/>
        <p:txBody>
          <a:bodyPr/>
          <a:lstStyle/>
          <a:p>
            <a:fld id="{80463BF0-957C-493E-A102-49F1D5DEE3EB}" type="slidenum">
              <a:rPr lang="en-US" smtClean="0"/>
              <a:t>‹#›</a:t>
            </a:fld>
            <a:endParaRPr lang="en-US"/>
          </a:p>
        </p:txBody>
      </p:sp>
    </p:spTree>
    <p:extLst>
      <p:ext uri="{BB962C8B-B14F-4D97-AF65-F5344CB8AC3E}">
        <p14:creationId xmlns:p14="http://schemas.microsoft.com/office/powerpoint/2010/main" val="1784100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095C0-AA32-44F1-A7EA-920195C6E06B}" type="datetimeFigureOut">
              <a:rPr lang="en-US" smtClean="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0F46E-6E9A-40E7-B668-D7D09898C600}" type="slidenum">
              <a:rPr lang="en-US" smtClean="0"/>
              <a:pPr/>
              <a:t>‹#›</a:t>
            </a:fld>
            <a:endParaRPr lang="en-US" dirty="0"/>
          </a:p>
        </p:txBody>
      </p:sp>
    </p:spTree>
    <p:extLst>
      <p:ext uri="{BB962C8B-B14F-4D97-AF65-F5344CB8AC3E}">
        <p14:creationId xmlns:p14="http://schemas.microsoft.com/office/powerpoint/2010/main" val="2604146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095C0-AA32-44F1-A7EA-920195C6E06B}" type="datetimeFigureOut">
              <a:rPr lang="en-US" smtClean="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0F46E-6E9A-40E7-B668-D7D09898C600}" type="slidenum">
              <a:rPr lang="en-US" smtClean="0"/>
              <a:pPr/>
              <a:t>‹#›</a:t>
            </a:fld>
            <a:endParaRPr lang="en-US" dirty="0"/>
          </a:p>
        </p:txBody>
      </p:sp>
    </p:spTree>
    <p:extLst>
      <p:ext uri="{BB962C8B-B14F-4D97-AF65-F5344CB8AC3E}">
        <p14:creationId xmlns:p14="http://schemas.microsoft.com/office/powerpoint/2010/main" val="70525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C095C0-AA32-44F1-A7EA-920195C6E06B}" type="datetimeFigureOut">
              <a:rPr lang="en-US" smtClean="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0F46E-6E9A-40E7-B668-D7D09898C600}" type="slidenum">
              <a:rPr lang="en-US" smtClean="0"/>
              <a:pPr/>
              <a:t>‹#›</a:t>
            </a:fld>
            <a:endParaRPr lang="en-US" dirty="0"/>
          </a:p>
        </p:txBody>
      </p:sp>
    </p:spTree>
    <p:extLst>
      <p:ext uri="{BB962C8B-B14F-4D97-AF65-F5344CB8AC3E}">
        <p14:creationId xmlns:p14="http://schemas.microsoft.com/office/powerpoint/2010/main" val="4256804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095C0-AA32-44F1-A7EA-920195C6E06B}" type="datetimeFigureOut">
              <a:rPr lang="en-US" smtClean="0"/>
              <a:pPr/>
              <a:t>5/19/2023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E0F46E-6E9A-40E7-B668-D7D09898C600}" type="slidenum">
              <a:rPr lang="en-US" smtClean="0"/>
              <a:pPr/>
              <a:t>‹#›</a:t>
            </a:fld>
            <a:endParaRPr lang="en-US" dirty="0"/>
          </a:p>
        </p:txBody>
      </p:sp>
    </p:spTree>
    <p:extLst>
      <p:ext uri="{BB962C8B-B14F-4D97-AF65-F5344CB8AC3E}">
        <p14:creationId xmlns:p14="http://schemas.microsoft.com/office/powerpoint/2010/main" val="3261018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095C0-AA32-44F1-A7EA-920195C6E06B}" type="datetimeFigureOut">
              <a:rPr lang="en-US" smtClean="0"/>
              <a:pPr/>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E0F46E-6E9A-40E7-B668-D7D09898C600}" type="slidenum">
              <a:rPr lang="en-US" smtClean="0"/>
              <a:pPr/>
              <a:t>‹#›</a:t>
            </a:fld>
            <a:endParaRPr lang="en-US" dirty="0"/>
          </a:p>
        </p:txBody>
      </p:sp>
    </p:spTree>
    <p:extLst>
      <p:ext uri="{BB962C8B-B14F-4D97-AF65-F5344CB8AC3E}">
        <p14:creationId xmlns:p14="http://schemas.microsoft.com/office/powerpoint/2010/main" val="222158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095C0-AA32-44F1-A7EA-920195C6E06B}" type="datetimeFigureOut">
              <a:rPr lang="en-US" smtClean="0"/>
              <a:pPr/>
              <a:t>5/19/2023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E0F46E-6E9A-40E7-B668-D7D09898C600}" type="slidenum">
              <a:rPr lang="en-US" smtClean="0"/>
              <a:pPr/>
              <a:t>‹#›</a:t>
            </a:fld>
            <a:endParaRPr lang="en-US" dirty="0"/>
          </a:p>
        </p:txBody>
      </p:sp>
    </p:spTree>
    <p:extLst>
      <p:ext uri="{BB962C8B-B14F-4D97-AF65-F5344CB8AC3E}">
        <p14:creationId xmlns:p14="http://schemas.microsoft.com/office/powerpoint/2010/main" val="236641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095C0-AA32-44F1-A7EA-920195C6E06B}" type="datetimeFigureOut">
              <a:rPr lang="en-US" smtClean="0"/>
              <a:pPr/>
              <a:t>5/19/2023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E0F46E-6E9A-40E7-B668-D7D09898C600}" type="slidenum">
              <a:rPr lang="en-US" smtClean="0"/>
              <a:pPr/>
              <a:t>‹#›</a:t>
            </a:fld>
            <a:endParaRPr lang="en-US" dirty="0"/>
          </a:p>
        </p:txBody>
      </p:sp>
    </p:spTree>
    <p:extLst>
      <p:ext uri="{BB962C8B-B14F-4D97-AF65-F5344CB8AC3E}">
        <p14:creationId xmlns:p14="http://schemas.microsoft.com/office/powerpoint/2010/main" val="1642575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095C0-AA32-44F1-A7EA-920195C6E06B}" type="datetimeFigureOut">
              <a:rPr lang="en-US" smtClean="0"/>
              <a:pPr/>
              <a:t>5/19/2023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E0F46E-6E9A-40E7-B668-D7D09898C600}" type="slidenum">
              <a:rPr lang="en-US" smtClean="0"/>
              <a:pPr/>
              <a:t>‹#›</a:t>
            </a:fld>
            <a:endParaRPr lang="en-US" dirty="0"/>
          </a:p>
        </p:txBody>
      </p:sp>
    </p:spTree>
    <p:extLst>
      <p:ext uri="{BB962C8B-B14F-4D97-AF65-F5344CB8AC3E}">
        <p14:creationId xmlns:p14="http://schemas.microsoft.com/office/powerpoint/2010/main" val="140585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97F5-8E29-4989-A445-9ECE0642F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7CDCBF-B629-41BE-9227-09E7DEB38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836AC-E200-494A-BE53-9D59E740C54C}"/>
              </a:ext>
            </a:extLst>
          </p:cNvPr>
          <p:cNvSpPr>
            <a:spLocks noGrp="1"/>
          </p:cNvSpPr>
          <p:nvPr>
            <p:ph type="dt" sz="half" idx="10"/>
          </p:nvPr>
        </p:nvSpPr>
        <p:spPr/>
        <p:txBody>
          <a:bodyPr/>
          <a:lstStyle/>
          <a:p>
            <a:fld id="{C5D669D3-609C-426A-8712-085E4FAF991D}" type="datetimeFigureOut">
              <a:rPr lang="en-US" smtClean="0"/>
              <a:t>5/19/2023</a:t>
            </a:fld>
            <a:endParaRPr lang="en-US"/>
          </a:p>
        </p:txBody>
      </p:sp>
      <p:sp>
        <p:nvSpPr>
          <p:cNvPr id="5" name="Footer Placeholder 4">
            <a:extLst>
              <a:ext uri="{FF2B5EF4-FFF2-40B4-BE49-F238E27FC236}">
                <a16:creationId xmlns:a16="http://schemas.microsoft.com/office/drawing/2014/main" id="{28FDCE62-AE8F-45EB-BACF-971AD5028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FB4DB-FC8A-4440-9A6F-20D07DD251C0}"/>
              </a:ext>
            </a:extLst>
          </p:cNvPr>
          <p:cNvSpPr>
            <a:spLocks noGrp="1"/>
          </p:cNvSpPr>
          <p:nvPr>
            <p:ph type="sldNum" sz="quarter" idx="12"/>
          </p:nvPr>
        </p:nvSpPr>
        <p:spPr/>
        <p:txBody>
          <a:bodyPr/>
          <a:lstStyle/>
          <a:p>
            <a:fld id="{80463BF0-957C-493E-A102-49F1D5DEE3EB}" type="slidenum">
              <a:rPr lang="en-US" smtClean="0"/>
              <a:t>‹#›</a:t>
            </a:fld>
            <a:endParaRPr lang="en-US"/>
          </a:p>
        </p:txBody>
      </p:sp>
    </p:spTree>
    <p:extLst>
      <p:ext uri="{BB962C8B-B14F-4D97-AF65-F5344CB8AC3E}">
        <p14:creationId xmlns:p14="http://schemas.microsoft.com/office/powerpoint/2010/main" val="2234038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095C0-AA32-44F1-A7EA-920195C6E06B}" type="datetimeFigureOut">
              <a:rPr lang="en-US" smtClean="0"/>
              <a:pPr/>
              <a:t>5/19/2023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E0F46E-6E9A-40E7-B668-D7D09898C600}" type="slidenum">
              <a:rPr lang="en-US" smtClean="0"/>
              <a:pPr/>
              <a:t>‹#›</a:t>
            </a:fld>
            <a:endParaRPr lang="en-US" dirty="0"/>
          </a:p>
        </p:txBody>
      </p:sp>
    </p:spTree>
    <p:extLst>
      <p:ext uri="{BB962C8B-B14F-4D97-AF65-F5344CB8AC3E}">
        <p14:creationId xmlns:p14="http://schemas.microsoft.com/office/powerpoint/2010/main" val="2414187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095C0-AA32-44F1-A7EA-920195C6E06B}" type="datetimeFigureOut">
              <a:rPr lang="en-US" smtClean="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0F46E-6E9A-40E7-B668-D7D09898C600}" type="slidenum">
              <a:rPr lang="en-US" smtClean="0"/>
              <a:pPr/>
              <a:t>‹#›</a:t>
            </a:fld>
            <a:endParaRPr lang="en-US" dirty="0"/>
          </a:p>
        </p:txBody>
      </p:sp>
    </p:spTree>
    <p:extLst>
      <p:ext uri="{BB962C8B-B14F-4D97-AF65-F5344CB8AC3E}">
        <p14:creationId xmlns:p14="http://schemas.microsoft.com/office/powerpoint/2010/main" val="1347608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095C0-AA32-44F1-A7EA-920195C6E06B}" type="datetimeFigureOut">
              <a:rPr lang="en-US" smtClean="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E0F46E-6E9A-40E7-B668-D7D09898C600}" type="slidenum">
              <a:rPr lang="en-US" smtClean="0"/>
              <a:pPr/>
              <a:t>‹#›</a:t>
            </a:fld>
            <a:endParaRPr lang="en-US" dirty="0"/>
          </a:p>
        </p:txBody>
      </p:sp>
    </p:spTree>
    <p:extLst>
      <p:ext uri="{BB962C8B-B14F-4D97-AF65-F5344CB8AC3E}">
        <p14:creationId xmlns:p14="http://schemas.microsoft.com/office/powerpoint/2010/main" val="1257378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DD302D-BEAE-48E2-BEE7-F6E64CC1EEAF}"/>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a:extLst>
              <a:ext uri="{FF2B5EF4-FFF2-40B4-BE49-F238E27FC236}">
                <a16:creationId xmlns:a16="http://schemas.microsoft.com/office/drawing/2014/main" id="{7F53834F-C402-45AB-8784-CB317AFFC1B9}"/>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a:extLst>
              <a:ext uri="{FF2B5EF4-FFF2-40B4-BE49-F238E27FC236}">
                <a16:creationId xmlns:a16="http://schemas.microsoft.com/office/drawing/2014/main" id="{4FFFDED4-964A-471D-83F5-4970CFD22E6A}"/>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C5F78E0C-D243-41FE-B9CF-A778B4012EA3}" type="slidenum">
              <a:rPr lang="en-US" altLang="en-US"/>
              <a:pPr>
                <a:defRPr/>
              </a:pPr>
              <a:t>‹#›</a:t>
            </a:fld>
            <a:endParaRPr lang="en-US" altLang="en-US"/>
          </a:p>
        </p:txBody>
      </p:sp>
    </p:spTree>
    <p:extLst>
      <p:ext uri="{BB962C8B-B14F-4D97-AF65-F5344CB8AC3E}">
        <p14:creationId xmlns:p14="http://schemas.microsoft.com/office/powerpoint/2010/main" val="1172861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71B91C-D408-4FD1-9E1B-389FDD171839}"/>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a:extLst>
              <a:ext uri="{FF2B5EF4-FFF2-40B4-BE49-F238E27FC236}">
                <a16:creationId xmlns:a16="http://schemas.microsoft.com/office/drawing/2014/main" id="{663D0277-2265-4397-99A0-27DA355EDCA1}"/>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a:extLst>
              <a:ext uri="{FF2B5EF4-FFF2-40B4-BE49-F238E27FC236}">
                <a16:creationId xmlns:a16="http://schemas.microsoft.com/office/drawing/2014/main" id="{534F9DE5-4095-4611-9688-DD267C9FE712}"/>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08C3C789-1B89-467C-9F3A-B4C60220CB45}" type="slidenum">
              <a:rPr lang="en-US" altLang="en-US"/>
              <a:pPr>
                <a:defRPr/>
              </a:pPr>
              <a:t>‹#›</a:t>
            </a:fld>
            <a:endParaRPr lang="en-US" altLang="en-US"/>
          </a:p>
        </p:txBody>
      </p:sp>
    </p:spTree>
    <p:extLst>
      <p:ext uri="{BB962C8B-B14F-4D97-AF65-F5344CB8AC3E}">
        <p14:creationId xmlns:p14="http://schemas.microsoft.com/office/powerpoint/2010/main" val="3958821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DA8641D-9858-446C-A5BF-9543C08A2FBD}"/>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a:extLst>
              <a:ext uri="{FF2B5EF4-FFF2-40B4-BE49-F238E27FC236}">
                <a16:creationId xmlns:a16="http://schemas.microsoft.com/office/drawing/2014/main" id="{3E91C9E9-D5B1-4922-AAF9-F7067852026C}"/>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a:extLst>
              <a:ext uri="{FF2B5EF4-FFF2-40B4-BE49-F238E27FC236}">
                <a16:creationId xmlns:a16="http://schemas.microsoft.com/office/drawing/2014/main" id="{25C87D58-0FCE-45FC-A6E9-DBB35177B168}"/>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E4D16400-8242-455D-9254-E5905D5DAFD8}" type="slidenum">
              <a:rPr lang="en-US" altLang="en-US"/>
              <a:pPr>
                <a:defRPr/>
              </a:pPr>
              <a:t>‹#›</a:t>
            </a:fld>
            <a:endParaRPr lang="en-US" altLang="en-US"/>
          </a:p>
        </p:txBody>
      </p:sp>
    </p:spTree>
    <p:extLst>
      <p:ext uri="{BB962C8B-B14F-4D97-AF65-F5344CB8AC3E}">
        <p14:creationId xmlns:p14="http://schemas.microsoft.com/office/powerpoint/2010/main" val="878500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DAA9A1-D070-42C7-860F-6B398BE34133}"/>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Footer Placeholder 5">
            <a:extLst>
              <a:ext uri="{FF2B5EF4-FFF2-40B4-BE49-F238E27FC236}">
                <a16:creationId xmlns:a16="http://schemas.microsoft.com/office/drawing/2014/main" id="{01BFCC0A-6B18-41FD-A214-AD5B90D5D710}"/>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69F4F63-3000-4ABF-8BC1-ABF03423411A}"/>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9AD92350-6C00-4F95-9E42-3D8214B9CE2F}" type="slidenum">
              <a:rPr lang="en-US" altLang="en-US"/>
              <a:pPr>
                <a:defRPr/>
              </a:pPr>
              <a:t>‹#›</a:t>
            </a:fld>
            <a:endParaRPr lang="en-US" altLang="en-US"/>
          </a:p>
        </p:txBody>
      </p:sp>
    </p:spTree>
    <p:extLst>
      <p:ext uri="{BB962C8B-B14F-4D97-AF65-F5344CB8AC3E}">
        <p14:creationId xmlns:p14="http://schemas.microsoft.com/office/powerpoint/2010/main" val="1851314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219DE7-5235-480F-B396-9F3390ACBEB0}"/>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8" name="Rectangle 5">
            <a:extLst>
              <a:ext uri="{FF2B5EF4-FFF2-40B4-BE49-F238E27FC236}">
                <a16:creationId xmlns:a16="http://schemas.microsoft.com/office/drawing/2014/main" id="{34DEB39A-AB52-4F6F-8C90-E8CE72FB2AFF}"/>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9" name="Rectangle 6">
            <a:extLst>
              <a:ext uri="{FF2B5EF4-FFF2-40B4-BE49-F238E27FC236}">
                <a16:creationId xmlns:a16="http://schemas.microsoft.com/office/drawing/2014/main" id="{A9EA02A8-02AE-4DCF-BE6E-162E9C8079E0}"/>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EC746014-ACFD-4ADB-813C-6799333C7E76}" type="slidenum">
              <a:rPr lang="en-US" altLang="en-US"/>
              <a:pPr>
                <a:defRPr/>
              </a:pPr>
              <a:t>‹#›</a:t>
            </a:fld>
            <a:endParaRPr lang="en-US" altLang="en-US"/>
          </a:p>
        </p:txBody>
      </p:sp>
    </p:spTree>
    <p:extLst>
      <p:ext uri="{BB962C8B-B14F-4D97-AF65-F5344CB8AC3E}">
        <p14:creationId xmlns:p14="http://schemas.microsoft.com/office/powerpoint/2010/main" val="3900980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14473C-4AF6-4537-B1DC-1BD518B5D9FA}"/>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4" name="Rectangle 5">
            <a:extLst>
              <a:ext uri="{FF2B5EF4-FFF2-40B4-BE49-F238E27FC236}">
                <a16:creationId xmlns:a16="http://schemas.microsoft.com/office/drawing/2014/main" id="{FDF4A84B-963B-441F-A97D-B3F98D35F93D}"/>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5" name="Rectangle 6">
            <a:extLst>
              <a:ext uri="{FF2B5EF4-FFF2-40B4-BE49-F238E27FC236}">
                <a16:creationId xmlns:a16="http://schemas.microsoft.com/office/drawing/2014/main" id="{6A109292-BEB3-405C-915A-2D4503422A45}"/>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42D5DDE5-C5E6-4883-A0BB-34EE2963817B}" type="slidenum">
              <a:rPr lang="en-US" altLang="en-US"/>
              <a:pPr>
                <a:defRPr/>
              </a:pPr>
              <a:t>‹#›</a:t>
            </a:fld>
            <a:endParaRPr lang="en-US" altLang="en-US"/>
          </a:p>
        </p:txBody>
      </p:sp>
    </p:spTree>
    <p:extLst>
      <p:ext uri="{BB962C8B-B14F-4D97-AF65-F5344CB8AC3E}">
        <p14:creationId xmlns:p14="http://schemas.microsoft.com/office/powerpoint/2010/main" val="1384061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2B786B-AF06-401A-9DFD-B4544763336D}"/>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3" name="Rectangle 5">
            <a:extLst>
              <a:ext uri="{FF2B5EF4-FFF2-40B4-BE49-F238E27FC236}">
                <a16:creationId xmlns:a16="http://schemas.microsoft.com/office/drawing/2014/main" id="{EF822778-4AF6-47D0-8C59-C9A7DC1FC99B}"/>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4" name="Rectangle 6">
            <a:extLst>
              <a:ext uri="{FF2B5EF4-FFF2-40B4-BE49-F238E27FC236}">
                <a16:creationId xmlns:a16="http://schemas.microsoft.com/office/drawing/2014/main" id="{9041629F-27A2-446C-A325-B1D9C59A104B}"/>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506F7B14-9784-44AE-91F7-07781F955E8A}" type="slidenum">
              <a:rPr lang="en-US" altLang="en-US"/>
              <a:pPr>
                <a:defRPr/>
              </a:pPr>
              <a:t>‹#›</a:t>
            </a:fld>
            <a:endParaRPr lang="en-US" altLang="en-US"/>
          </a:p>
        </p:txBody>
      </p:sp>
    </p:spTree>
    <p:extLst>
      <p:ext uri="{BB962C8B-B14F-4D97-AF65-F5344CB8AC3E}">
        <p14:creationId xmlns:p14="http://schemas.microsoft.com/office/powerpoint/2010/main" val="313525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C222-B7B7-4B35-AF72-87B7E49089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7B8FC5-5720-48BB-89AB-F83EE7040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753189-81B9-4F46-B75E-859987DD55AF}"/>
              </a:ext>
            </a:extLst>
          </p:cNvPr>
          <p:cNvSpPr>
            <a:spLocks noGrp="1"/>
          </p:cNvSpPr>
          <p:nvPr>
            <p:ph type="dt" sz="half" idx="10"/>
          </p:nvPr>
        </p:nvSpPr>
        <p:spPr/>
        <p:txBody>
          <a:bodyPr/>
          <a:lstStyle/>
          <a:p>
            <a:fld id="{C5D669D3-609C-426A-8712-085E4FAF991D}" type="datetimeFigureOut">
              <a:rPr lang="en-US" smtClean="0"/>
              <a:t>5/19/2023</a:t>
            </a:fld>
            <a:endParaRPr lang="en-US"/>
          </a:p>
        </p:txBody>
      </p:sp>
      <p:sp>
        <p:nvSpPr>
          <p:cNvPr id="5" name="Footer Placeholder 4">
            <a:extLst>
              <a:ext uri="{FF2B5EF4-FFF2-40B4-BE49-F238E27FC236}">
                <a16:creationId xmlns:a16="http://schemas.microsoft.com/office/drawing/2014/main" id="{75387014-D0C0-43FB-A2AD-D07AC6E4DC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86573F-9D47-4CFE-A94F-34F888B1152A}"/>
              </a:ext>
            </a:extLst>
          </p:cNvPr>
          <p:cNvSpPr>
            <a:spLocks noGrp="1"/>
          </p:cNvSpPr>
          <p:nvPr>
            <p:ph type="sldNum" sz="quarter" idx="12"/>
          </p:nvPr>
        </p:nvSpPr>
        <p:spPr/>
        <p:txBody>
          <a:bodyPr/>
          <a:lstStyle/>
          <a:p>
            <a:fld id="{80463BF0-957C-493E-A102-49F1D5DEE3EB}" type="slidenum">
              <a:rPr lang="en-US" smtClean="0"/>
              <a:t>‹#›</a:t>
            </a:fld>
            <a:endParaRPr lang="en-US"/>
          </a:p>
        </p:txBody>
      </p:sp>
    </p:spTree>
    <p:extLst>
      <p:ext uri="{BB962C8B-B14F-4D97-AF65-F5344CB8AC3E}">
        <p14:creationId xmlns:p14="http://schemas.microsoft.com/office/powerpoint/2010/main" val="3651745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A8650DB-F8CD-47A9-BC79-6BBA7C1448F1}"/>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Footer Placeholder 5">
            <a:extLst>
              <a:ext uri="{FF2B5EF4-FFF2-40B4-BE49-F238E27FC236}">
                <a16:creationId xmlns:a16="http://schemas.microsoft.com/office/drawing/2014/main" id="{D3FCEF37-4B66-41D6-A74E-FB2E1781245C}"/>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C1832A2-4709-4EA2-AE7D-807FC69763BD}"/>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5E6D0004-F371-431A-AA4E-D6F7DD895E91}" type="slidenum">
              <a:rPr lang="en-US" altLang="en-US"/>
              <a:pPr>
                <a:defRPr/>
              </a:pPr>
              <a:t>‹#›</a:t>
            </a:fld>
            <a:endParaRPr lang="en-US" altLang="en-US"/>
          </a:p>
        </p:txBody>
      </p:sp>
    </p:spTree>
    <p:extLst>
      <p:ext uri="{BB962C8B-B14F-4D97-AF65-F5344CB8AC3E}">
        <p14:creationId xmlns:p14="http://schemas.microsoft.com/office/powerpoint/2010/main" val="449663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6EBC42C-B97B-4275-B268-B7184B5A207E}"/>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Footer Placeholder 5">
            <a:extLst>
              <a:ext uri="{FF2B5EF4-FFF2-40B4-BE49-F238E27FC236}">
                <a16:creationId xmlns:a16="http://schemas.microsoft.com/office/drawing/2014/main" id="{B0A2932B-238B-4F39-980E-F4E101A39237}"/>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C21A647-1473-4272-9D2A-892C2D1AABAD}"/>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38EE45FD-0D23-422F-A33F-1E0311AFBC24}" type="slidenum">
              <a:rPr lang="en-US" altLang="en-US"/>
              <a:pPr>
                <a:defRPr/>
              </a:pPr>
              <a:t>‹#›</a:t>
            </a:fld>
            <a:endParaRPr lang="en-US" altLang="en-US"/>
          </a:p>
        </p:txBody>
      </p:sp>
    </p:spTree>
    <p:extLst>
      <p:ext uri="{BB962C8B-B14F-4D97-AF65-F5344CB8AC3E}">
        <p14:creationId xmlns:p14="http://schemas.microsoft.com/office/powerpoint/2010/main" val="1637717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9B104E-76FF-4E94-8EDB-453C0DD0811C}"/>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a:extLst>
              <a:ext uri="{FF2B5EF4-FFF2-40B4-BE49-F238E27FC236}">
                <a16:creationId xmlns:a16="http://schemas.microsoft.com/office/drawing/2014/main" id="{24EC7752-5A32-4BDB-B50E-6086C136BE89}"/>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a:extLst>
              <a:ext uri="{FF2B5EF4-FFF2-40B4-BE49-F238E27FC236}">
                <a16:creationId xmlns:a16="http://schemas.microsoft.com/office/drawing/2014/main" id="{6AE96076-2864-4C1F-A47F-D20780551A9A}"/>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DCF65D96-A005-4E09-BB3D-1658D0725A0B}" type="slidenum">
              <a:rPr lang="en-US" altLang="en-US"/>
              <a:pPr>
                <a:defRPr/>
              </a:pPr>
              <a:t>‹#›</a:t>
            </a:fld>
            <a:endParaRPr lang="en-US" altLang="en-US"/>
          </a:p>
        </p:txBody>
      </p:sp>
    </p:spTree>
    <p:extLst>
      <p:ext uri="{BB962C8B-B14F-4D97-AF65-F5344CB8AC3E}">
        <p14:creationId xmlns:p14="http://schemas.microsoft.com/office/powerpoint/2010/main" val="328720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226BAD-77F0-4CA0-B224-5B3B1A79A623}"/>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a:extLst>
              <a:ext uri="{FF2B5EF4-FFF2-40B4-BE49-F238E27FC236}">
                <a16:creationId xmlns:a16="http://schemas.microsoft.com/office/drawing/2014/main" id="{54F81804-7009-4822-B76C-ED67BD2417FB}"/>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a:extLst>
              <a:ext uri="{FF2B5EF4-FFF2-40B4-BE49-F238E27FC236}">
                <a16:creationId xmlns:a16="http://schemas.microsoft.com/office/drawing/2014/main" id="{8C699715-6184-423F-BFF8-D4B075E24523}"/>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864F5249-E2E0-4F21-B18B-E735A4F3BAD1}" type="slidenum">
              <a:rPr lang="en-US" altLang="en-US"/>
              <a:pPr>
                <a:defRPr/>
              </a:pPr>
              <a:t>‹#›</a:t>
            </a:fld>
            <a:endParaRPr lang="en-US" altLang="en-US"/>
          </a:p>
        </p:txBody>
      </p:sp>
    </p:spTree>
    <p:extLst>
      <p:ext uri="{BB962C8B-B14F-4D97-AF65-F5344CB8AC3E}">
        <p14:creationId xmlns:p14="http://schemas.microsoft.com/office/powerpoint/2010/main" val="1144843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EC8FF-ADD5-4B72-9171-9A69BB5F0B20}"/>
              </a:ext>
            </a:extLst>
          </p:cNvPr>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Footer Placeholder 5">
            <a:extLst>
              <a:ext uri="{FF2B5EF4-FFF2-40B4-BE49-F238E27FC236}">
                <a16:creationId xmlns:a16="http://schemas.microsoft.com/office/drawing/2014/main" id="{3197FDD2-D820-4D36-8892-2E844262192D}"/>
              </a:ext>
            </a:extLst>
          </p:cNvPr>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68F458A-7AF5-47BB-9FC4-7E1B0DE25DB5}"/>
              </a:ext>
            </a:extLst>
          </p:cNvPr>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1322AD9F-A3DB-44F7-A808-2376472EE039}" type="slidenum">
              <a:rPr lang="en-US" altLang="en-US"/>
              <a:pPr>
                <a:defRPr/>
              </a:pPr>
              <a:t>‹#›</a:t>
            </a:fld>
            <a:endParaRPr lang="en-US" altLang="en-US"/>
          </a:p>
        </p:txBody>
      </p:sp>
    </p:spTree>
    <p:extLst>
      <p:ext uri="{BB962C8B-B14F-4D97-AF65-F5344CB8AC3E}">
        <p14:creationId xmlns:p14="http://schemas.microsoft.com/office/powerpoint/2010/main" val="2838003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3226872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992504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1399749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6" name="Footer Placeholder 5"/>
          <p:cNvSpPr>
            <a:spLocks noGrp="1"/>
          </p:cNvSpPr>
          <p:nvPr>
            <p:ph type="ftr" sz="quarter" idx="11"/>
          </p:nvPr>
        </p:nvSpPr>
        <p:spPr/>
        <p:txBody>
          <a:bodyPr/>
          <a:lstStyle/>
          <a:p>
            <a:endParaRPr lang="en-US">
              <a:solidFill>
                <a:srgbClr val="20293F">
                  <a:tint val="75000"/>
                </a:srgbClr>
              </a:solidFill>
            </a:endParaRPr>
          </a:p>
        </p:txBody>
      </p:sp>
      <p:sp>
        <p:nvSpPr>
          <p:cNvPr id="7" name="Slide Number Placeholder 6"/>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3366652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8" name="Footer Placeholder 7"/>
          <p:cNvSpPr>
            <a:spLocks noGrp="1"/>
          </p:cNvSpPr>
          <p:nvPr>
            <p:ph type="ftr" sz="quarter" idx="11"/>
          </p:nvPr>
        </p:nvSpPr>
        <p:spPr/>
        <p:txBody>
          <a:bodyPr/>
          <a:lstStyle/>
          <a:p>
            <a:endParaRPr lang="en-US">
              <a:solidFill>
                <a:srgbClr val="20293F">
                  <a:tint val="75000"/>
                </a:srgbClr>
              </a:solidFill>
            </a:endParaRPr>
          </a:p>
        </p:txBody>
      </p:sp>
      <p:sp>
        <p:nvSpPr>
          <p:cNvPr id="9" name="Slide Number Placeholder 8"/>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06842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6533-304E-400C-BE25-0AFC4E035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B3BEF-A2FA-40C5-8F5C-C1CF7E93E7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093EAB-5990-4561-8788-4971F56E4C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81ACA-8ECE-42B6-B629-964266695EA8}"/>
              </a:ext>
            </a:extLst>
          </p:cNvPr>
          <p:cNvSpPr>
            <a:spLocks noGrp="1"/>
          </p:cNvSpPr>
          <p:nvPr>
            <p:ph type="dt" sz="half" idx="10"/>
          </p:nvPr>
        </p:nvSpPr>
        <p:spPr/>
        <p:txBody>
          <a:bodyPr/>
          <a:lstStyle/>
          <a:p>
            <a:fld id="{C5D669D3-609C-426A-8712-085E4FAF991D}" type="datetimeFigureOut">
              <a:rPr lang="en-US" smtClean="0"/>
              <a:t>5/19/2023</a:t>
            </a:fld>
            <a:endParaRPr lang="en-US"/>
          </a:p>
        </p:txBody>
      </p:sp>
      <p:sp>
        <p:nvSpPr>
          <p:cNvPr id="6" name="Footer Placeholder 5">
            <a:extLst>
              <a:ext uri="{FF2B5EF4-FFF2-40B4-BE49-F238E27FC236}">
                <a16:creationId xmlns:a16="http://schemas.microsoft.com/office/drawing/2014/main" id="{99B18D8A-FF19-47BD-94A4-D94251462E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66E3E-957B-4947-B0A3-9E8BCF925852}"/>
              </a:ext>
            </a:extLst>
          </p:cNvPr>
          <p:cNvSpPr>
            <a:spLocks noGrp="1"/>
          </p:cNvSpPr>
          <p:nvPr>
            <p:ph type="sldNum" sz="quarter" idx="12"/>
          </p:nvPr>
        </p:nvSpPr>
        <p:spPr/>
        <p:txBody>
          <a:bodyPr/>
          <a:lstStyle/>
          <a:p>
            <a:fld id="{80463BF0-957C-493E-A102-49F1D5DEE3EB}" type="slidenum">
              <a:rPr lang="en-US" smtClean="0"/>
              <a:t>‹#›</a:t>
            </a:fld>
            <a:endParaRPr lang="en-US"/>
          </a:p>
        </p:txBody>
      </p:sp>
    </p:spTree>
    <p:extLst>
      <p:ext uri="{BB962C8B-B14F-4D97-AF65-F5344CB8AC3E}">
        <p14:creationId xmlns:p14="http://schemas.microsoft.com/office/powerpoint/2010/main" val="3025848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4" name="Footer Placeholder 3"/>
          <p:cNvSpPr>
            <a:spLocks noGrp="1"/>
          </p:cNvSpPr>
          <p:nvPr>
            <p:ph type="ftr" sz="quarter" idx="11"/>
          </p:nvPr>
        </p:nvSpPr>
        <p:spPr/>
        <p:txBody>
          <a:bodyPr/>
          <a:lstStyle/>
          <a:p>
            <a:endParaRPr lang="en-US">
              <a:solidFill>
                <a:srgbClr val="20293F">
                  <a:tint val="75000"/>
                </a:srgbClr>
              </a:solidFill>
            </a:endParaRPr>
          </a:p>
        </p:txBody>
      </p:sp>
      <p:sp>
        <p:nvSpPr>
          <p:cNvPr id="5" name="Slide Number Placeholder 4"/>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595067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3" name="Footer Placeholder 2"/>
          <p:cNvSpPr>
            <a:spLocks noGrp="1"/>
          </p:cNvSpPr>
          <p:nvPr>
            <p:ph type="ftr" sz="quarter" idx="11"/>
          </p:nvPr>
        </p:nvSpPr>
        <p:spPr/>
        <p:txBody>
          <a:bodyPr/>
          <a:lstStyle/>
          <a:p>
            <a:endParaRPr lang="en-US">
              <a:solidFill>
                <a:srgbClr val="20293F">
                  <a:tint val="75000"/>
                </a:srgbClr>
              </a:solidFill>
            </a:endParaRPr>
          </a:p>
        </p:txBody>
      </p:sp>
      <p:sp>
        <p:nvSpPr>
          <p:cNvPr id="4" name="Slide Number Placeholder 3"/>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92706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6" name="Footer Placeholder 5"/>
          <p:cNvSpPr>
            <a:spLocks noGrp="1"/>
          </p:cNvSpPr>
          <p:nvPr>
            <p:ph type="ftr" sz="quarter" idx="11"/>
          </p:nvPr>
        </p:nvSpPr>
        <p:spPr/>
        <p:txBody>
          <a:bodyPr/>
          <a:lstStyle/>
          <a:p>
            <a:endParaRPr lang="en-US">
              <a:solidFill>
                <a:srgbClr val="20293F">
                  <a:tint val="75000"/>
                </a:srgbClr>
              </a:solidFill>
            </a:endParaRPr>
          </a:p>
        </p:txBody>
      </p:sp>
      <p:sp>
        <p:nvSpPr>
          <p:cNvPr id="7" name="Slide Number Placeholder 6"/>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3406723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6" name="Footer Placeholder 5"/>
          <p:cNvSpPr>
            <a:spLocks noGrp="1"/>
          </p:cNvSpPr>
          <p:nvPr>
            <p:ph type="ftr" sz="quarter" idx="11"/>
          </p:nvPr>
        </p:nvSpPr>
        <p:spPr/>
        <p:txBody>
          <a:bodyPr/>
          <a:lstStyle/>
          <a:p>
            <a:endParaRPr lang="en-US">
              <a:solidFill>
                <a:srgbClr val="20293F">
                  <a:tint val="75000"/>
                </a:srgbClr>
              </a:solidFill>
            </a:endParaRPr>
          </a:p>
        </p:txBody>
      </p:sp>
      <p:sp>
        <p:nvSpPr>
          <p:cNvPr id="7" name="Slide Number Placeholder 6"/>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611341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16440463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11697894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21E8BE-EC0B-44D0-B43D-7892E5FC9D7F}" type="datetime1">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81B73-CC8C-48DE-8BC7-F455B6DC89A0}" type="slidenum">
              <a:rPr lang="en-US" smtClean="0"/>
              <a:t>‹#›</a:t>
            </a:fld>
            <a:endParaRPr lang="en-US"/>
          </a:p>
        </p:txBody>
      </p:sp>
    </p:spTree>
    <p:extLst>
      <p:ext uri="{BB962C8B-B14F-4D97-AF65-F5344CB8AC3E}">
        <p14:creationId xmlns:p14="http://schemas.microsoft.com/office/powerpoint/2010/main" val="3456094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B5084C-249B-4FD6-B2CB-9A19B588EFED}" type="datetime1">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81B73-CC8C-48DE-8BC7-F455B6DC89A0}" type="slidenum">
              <a:rPr lang="en-US" smtClean="0"/>
              <a:t>‹#›</a:t>
            </a:fld>
            <a:endParaRPr lang="en-US"/>
          </a:p>
        </p:txBody>
      </p:sp>
    </p:spTree>
    <p:extLst>
      <p:ext uri="{BB962C8B-B14F-4D97-AF65-F5344CB8AC3E}">
        <p14:creationId xmlns:p14="http://schemas.microsoft.com/office/powerpoint/2010/main" val="3728721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1BE75-B52F-43F4-B41B-ECBFC3FA901D}" type="datetime1">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81B73-CC8C-48DE-8BC7-F455B6DC89A0}" type="slidenum">
              <a:rPr lang="en-US" smtClean="0"/>
              <a:t>‹#›</a:t>
            </a:fld>
            <a:endParaRPr lang="en-US"/>
          </a:p>
        </p:txBody>
      </p:sp>
    </p:spTree>
    <p:extLst>
      <p:ext uri="{BB962C8B-B14F-4D97-AF65-F5344CB8AC3E}">
        <p14:creationId xmlns:p14="http://schemas.microsoft.com/office/powerpoint/2010/main" val="2588777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D7ADB6-5036-4696-95A6-4382CB7D7195}" type="datetime1">
              <a:rPr lang="en-US" smtClean="0"/>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81B73-CC8C-48DE-8BC7-F455B6DC89A0}" type="slidenum">
              <a:rPr lang="en-US" smtClean="0"/>
              <a:t>‹#›</a:t>
            </a:fld>
            <a:endParaRPr lang="en-US"/>
          </a:p>
        </p:txBody>
      </p:sp>
    </p:spTree>
    <p:extLst>
      <p:ext uri="{BB962C8B-B14F-4D97-AF65-F5344CB8AC3E}">
        <p14:creationId xmlns:p14="http://schemas.microsoft.com/office/powerpoint/2010/main" val="180011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0681-65B6-41DA-9400-5E0F0C37C5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5B3811-729C-419A-BCAB-49A79B9C1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EFE8C40-FD5E-4144-8125-7D38C9EE4F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9134C1-EA93-47B3-BA45-ABED194BA6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03B77D-2DC2-4D0D-BDAF-0F2A7417FF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02A012-53AA-465C-9C7A-F0DBD093D188}"/>
              </a:ext>
            </a:extLst>
          </p:cNvPr>
          <p:cNvSpPr>
            <a:spLocks noGrp="1"/>
          </p:cNvSpPr>
          <p:nvPr>
            <p:ph type="dt" sz="half" idx="10"/>
          </p:nvPr>
        </p:nvSpPr>
        <p:spPr/>
        <p:txBody>
          <a:bodyPr/>
          <a:lstStyle/>
          <a:p>
            <a:fld id="{C5D669D3-609C-426A-8712-085E4FAF991D}" type="datetimeFigureOut">
              <a:rPr lang="en-US" smtClean="0"/>
              <a:t>5/19/2023</a:t>
            </a:fld>
            <a:endParaRPr lang="en-US"/>
          </a:p>
        </p:txBody>
      </p:sp>
      <p:sp>
        <p:nvSpPr>
          <p:cNvPr id="8" name="Footer Placeholder 7">
            <a:extLst>
              <a:ext uri="{FF2B5EF4-FFF2-40B4-BE49-F238E27FC236}">
                <a16:creationId xmlns:a16="http://schemas.microsoft.com/office/drawing/2014/main" id="{BF7E29E4-BABE-412A-A70C-48CA8CA25E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12AA6-4C58-46EC-B297-5551DAD38F10}"/>
              </a:ext>
            </a:extLst>
          </p:cNvPr>
          <p:cNvSpPr>
            <a:spLocks noGrp="1"/>
          </p:cNvSpPr>
          <p:nvPr>
            <p:ph type="sldNum" sz="quarter" idx="12"/>
          </p:nvPr>
        </p:nvSpPr>
        <p:spPr/>
        <p:txBody>
          <a:bodyPr/>
          <a:lstStyle/>
          <a:p>
            <a:fld id="{80463BF0-957C-493E-A102-49F1D5DEE3EB}" type="slidenum">
              <a:rPr lang="en-US" smtClean="0"/>
              <a:t>‹#›</a:t>
            </a:fld>
            <a:endParaRPr lang="en-US"/>
          </a:p>
        </p:txBody>
      </p:sp>
    </p:spTree>
    <p:extLst>
      <p:ext uri="{BB962C8B-B14F-4D97-AF65-F5344CB8AC3E}">
        <p14:creationId xmlns:p14="http://schemas.microsoft.com/office/powerpoint/2010/main" val="26595626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2E298F-A07A-4DD6-A8FC-61F8FEAC0FFD}" type="datetime1">
              <a:rPr lang="en-US" smtClean="0"/>
              <a:t>5/19/2023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281B73-CC8C-48DE-8BC7-F455B6DC89A0}" type="slidenum">
              <a:rPr lang="en-US" smtClean="0"/>
              <a:t>‹#›</a:t>
            </a:fld>
            <a:endParaRPr lang="en-US"/>
          </a:p>
        </p:txBody>
      </p:sp>
    </p:spTree>
    <p:extLst>
      <p:ext uri="{BB962C8B-B14F-4D97-AF65-F5344CB8AC3E}">
        <p14:creationId xmlns:p14="http://schemas.microsoft.com/office/powerpoint/2010/main" val="3837860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AB9397-D3FF-455D-BD2C-C2DC27BA6E0E}" type="datetime1">
              <a:rPr lang="en-US" smtClean="0"/>
              <a:t>5/19/2023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281B73-CC8C-48DE-8BC7-F455B6DC89A0}" type="slidenum">
              <a:rPr lang="en-US" smtClean="0"/>
              <a:t>‹#›</a:t>
            </a:fld>
            <a:endParaRPr lang="en-US"/>
          </a:p>
        </p:txBody>
      </p:sp>
    </p:spTree>
    <p:extLst>
      <p:ext uri="{BB962C8B-B14F-4D97-AF65-F5344CB8AC3E}">
        <p14:creationId xmlns:p14="http://schemas.microsoft.com/office/powerpoint/2010/main" val="2315514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5124A0-3029-452C-9753-9CBBF5EFE634}" type="datetime1">
              <a:rPr lang="en-US" smtClean="0"/>
              <a:t>5/19/2023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281B73-CC8C-48DE-8BC7-F455B6DC89A0}" type="slidenum">
              <a:rPr lang="en-US" smtClean="0"/>
              <a:t>‹#›</a:t>
            </a:fld>
            <a:endParaRPr lang="en-US"/>
          </a:p>
        </p:txBody>
      </p:sp>
    </p:spTree>
    <p:extLst>
      <p:ext uri="{BB962C8B-B14F-4D97-AF65-F5344CB8AC3E}">
        <p14:creationId xmlns:p14="http://schemas.microsoft.com/office/powerpoint/2010/main" val="8669124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0D4979-8712-4E2A-8CA8-5E39B543758F}" type="datetime1">
              <a:rPr lang="en-US" smtClean="0"/>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81B73-CC8C-48DE-8BC7-F455B6DC89A0}" type="slidenum">
              <a:rPr lang="en-US" smtClean="0"/>
              <a:t>‹#›</a:t>
            </a:fld>
            <a:endParaRPr lang="en-US"/>
          </a:p>
        </p:txBody>
      </p:sp>
    </p:spTree>
    <p:extLst>
      <p:ext uri="{BB962C8B-B14F-4D97-AF65-F5344CB8AC3E}">
        <p14:creationId xmlns:p14="http://schemas.microsoft.com/office/powerpoint/2010/main" val="16811445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F3A1FF-ED48-48D9-BCF2-83CCD8B0C956}" type="datetime1">
              <a:rPr lang="en-US" smtClean="0"/>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81B73-CC8C-48DE-8BC7-F455B6DC89A0}" type="slidenum">
              <a:rPr lang="en-US" smtClean="0"/>
              <a:t>‹#›</a:t>
            </a:fld>
            <a:endParaRPr lang="en-US"/>
          </a:p>
        </p:txBody>
      </p:sp>
    </p:spTree>
    <p:extLst>
      <p:ext uri="{BB962C8B-B14F-4D97-AF65-F5344CB8AC3E}">
        <p14:creationId xmlns:p14="http://schemas.microsoft.com/office/powerpoint/2010/main" val="2575482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F261EA-15B1-4618-ADD7-45E7BC8C31EC}" type="datetime1">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81B73-CC8C-48DE-8BC7-F455B6DC89A0}" type="slidenum">
              <a:rPr lang="en-US" smtClean="0"/>
              <a:t>‹#›</a:t>
            </a:fld>
            <a:endParaRPr lang="en-US"/>
          </a:p>
        </p:txBody>
      </p:sp>
    </p:spTree>
    <p:extLst>
      <p:ext uri="{BB962C8B-B14F-4D97-AF65-F5344CB8AC3E}">
        <p14:creationId xmlns:p14="http://schemas.microsoft.com/office/powerpoint/2010/main" val="2620407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03F752-9493-4C7A-BDD8-B72A59D032C5}" type="datetime1">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81B73-CC8C-48DE-8BC7-F455B6DC89A0}" type="slidenum">
              <a:rPr lang="en-US" smtClean="0"/>
              <a:t>‹#›</a:t>
            </a:fld>
            <a:endParaRPr lang="en-US"/>
          </a:p>
        </p:txBody>
      </p:sp>
    </p:spTree>
    <p:extLst>
      <p:ext uri="{BB962C8B-B14F-4D97-AF65-F5344CB8AC3E}">
        <p14:creationId xmlns:p14="http://schemas.microsoft.com/office/powerpoint/2010/main" val="2809764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1461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5200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74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21D0-64BE-40D4-BBE4-04CBAFC314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4874B-F624-4DE3-9981-4B134C3F875D}"/>
              </a:ext>
            </a:extLst>
          </p:cNvPr>
          <p:cNvSpPr>
            <a:spLocks noGrp="1"/>
          </p:cNvSpPr>
          <p:nvPr>
            <p:ph type="dt" sz="half" idx="10"/>
          </p:nvPr>
        </p:nvSpPr>
        <p:spPr/>
        <p:txBody>
          <a:bodyPr/>
          <a:lstStyle/>
          <a:p>
            <a:fld id="{C5D669D3-609C-426A-8712-085E4FAF991D}" type="datetimeFigureOut">
              <a:rPr lang="en-US" smtClean="0"/>
              <a:t>5/19/2023</a:t>
            </a:fld>
            <a:endParaRPr lang="en-US"/>
          </a:p>
        </p:txBody>
      </p:sp>
      <p:sp>
        <p:nvSpPr>
          <p:cNvPr id="4" name="Footer Placeholder 3">
            <a:extLst>
              <a:ext uri="{FF2B5EF4-FFF2-40B4-BE49-F238E27FC236}">
                <a16:creationId xmlns:a16="http://schemas.microsoft.com/office/drawing/2014/main" id="{12C7820B-7422-40AF-914A-766FE02944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55848F-A787-44DD-83F6-304D6E25AD1D}"/>
              </a:ext>
            </a:extLst>
          </p:cNvPr>
          <p:cNvSpPr>
            <a:spLocks noGrp="1"/>
          </p:cNvSpPr>
          <p:nvPr>
            <p:ph type="sldNum" sz="quarter" idx="12"/>
          </p:nvPr>
        </p:nvSpPr>
        <p:spPr/>
        <p:txBody>
          <a:bodyPr/>
          <a:lstStyle/>
          <a:p>
            <a:fld id="{80463BF0-957C-493E-A102-49F1D5DEE3EB}" type="slidenum">
              <a:rPr lang="en-US" smtClean="0"/>
              <a:t>‹#›</a:t>
            </a:fld>
            <a:endParaRPr lang="en-US"/>
          </a:p>
        </p:txBody>
      </p:sp>
    </p:spTree>
    <p:extLst>
      <p:ext uri="{BB962C8B-B14F-4D97-AF65-F5344CB8AC3E}">
        <p14:creationId xmlns:p14="http://schemas.microsoft.com/office/powerpoint/2010/main" val="400877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5/19/2023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330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267B54-43FA-4D9C-83CA-AB59405246D0}" type="datetimeFigureOut">
              <a:rPr lang="en-US" smtClean="0">
                <a:solidFill>
                  <a:prstClr val="black">
                    <a:tint val="75000"/>
                  </a:prstClr>
                </a:solidFill>
              </a:rPr>
              <a:pPr/>
              <a:t>5/19/2023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76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267B54-43FA-4D9C-83CA-AB59405246D0}" type="datetimeFigureOut">
              <a:rPr lang="en-US" smtClean="0">
                <a:solidFill>
                  <a:prstClr val="black">
                    <a:tint val="75000"/>
                  </a:prstClr>
                </a:solidFill>
              </a:rPr>
              <a:pPr/>
              <a:t>5/19/2023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84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67B54-43FA-4D9C-83CA-AB59405246D0}" type="datetimeFigureOut">
              <a:rPr lang="en-US" smtClean="0">
                <a:solidFill>
                  <a:prstClr val="black">
                    <a:tint val="75000"/>
                  </a:prstClr>
                </a:solidFill>
              </a:rPr>
              <a:pPr/>
              <a:t>5/19/2023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892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5/19/2023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2890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5/19/2023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5591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8627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5/19/2023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59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3691266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1367686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658A0-BE5D-4B41-B808-C5A091611F7D}"/>
              </a:ext>
            </a:extLst>
          </p:cNvPr>
          <p:cNvSpPr>
            <a:spLocks noGrp="1"/>
          </p:cNvSpPr>
          <p:nvPr>
            <p:ph type="dt" sz="half" idx="10"/>
          </p:nvPr>
        </p:nvSpPr>
        <p:spPr/>
        <p:txBody>
          <a:bodyPr/>
          <a:lstStyle/>
          <a:p>
            <a:fld id="{C5D669D3-609C-426A-8712-085E4FAF991D}" type="datetimeFigureOut">
              <a:rPr lang="en-US" smtClean="0"/>
              <a:t>5/19/2023</a:t>
            </a:fld>
            <a:endParaRPr lang="en-US"/>
          </a:p>
        </p:txBody>
      </p:sp>
      <p:sp>
        <p:nvSpPr>
          <p:cNvPr id="3" name="Footer Placeholder 2">
            <a:extLst>
              <a:ext uri="{FF2B5EF4-FFF2-40B4-BE49-F238E27FC236}">
                <a16:creationId xmlns:a16="http://schemas.microsoft.com/office/drawing/2014/main" id="{8F214E22-5472-4F87-8211-BFA3438E4C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1C2EE4-FE85-440B-8418-47340A1A8B4C}"/>
              </a:ext>
            </a:extLst>
          </p:cNvPr>
          <p:cNvSpPr>
            <a:spLocks noGrp="1"/>
          </p:cNvSpPr>
          <p:nvPr>
            <p:ph type="sldNum" sz="quarter" idx="12"/>
          </p:nvPr>
        </p:nvSpPr>
        <p:spPr/>
        <p:txBody>
          <a:bodyPr/>
          <a:lstStyle/>
          <a:p>
            <a:fld id="{80463BF0-957C-493E-A102-49F1D5DEE3EB}" type="slidenum">
              <a:rPr lang="en-US" smtClean="0"/>
              <a:t>‹#›</a:t>
            </a:fld>
            <a:endParaRPr lang="en-US"/>
          </a:p>
        </p:txBody>
      </p:sp>
    </p:spTree>
    <p:extLst>
      <p:ext uri="{BB962C8B-B14F-4D97-AF65-F5344CB8AC3E}">
        <p14:creationId xmlns:p14="http://schemas.microsoft.com/office/powerpoint/2010/main" val="33582498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36950729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6" name="Footer Placeholder 5"/>
          <p:cNvSpPr>
            <a:spLocks noGrp="1"/>
          </p:cNvSpPr>
          <p:nvPr>
            <p:ph type="ftr" sz="quarter" idx="11"/>
          </p:nvPr>
        </p:nvSpPr>
        <p:spPr/>
        <p:txBody>
          <a:bodyPr/>
          <a:lstStyle/>
          <a:p>
            <a:endParaRPr lang="en-US">
              <a:solidFill>
                <a:srgbClr val="20293F">
                  <a:tint val="75000"/>
                </a:srgbClr>
              </a:solidFill>
            </a:endParaRPr>
          </a:p>
        </p:txBody>
      </p:sp>
      <p:sp>
        <p:nvSpPr>
          <p:cNvPr id="7" name="Slide Number Placeholder 6"/>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076952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8" name="Footer Placeholder 7"/>
          <p:cNvSpPr>
            <a:spLocks noGrp="1"/>
          </p:cNvSpPr>
          <p:nvPr>
            <p:ph type="ftr" sz="quarter" idx="11"/>
          </p:nvPr>
        </p:nvSpPr>
        <p:spPr/>
        <p:txBody>
          <a:bodyPr/>
          <a:lstStyle/>
          <a:p>
            <a:endParaRPr lang="en-US">
              <a:solidFill>
                <a:srgbClr val="20293F">
                  <a:tint val="75000"/>
                </a:srgbClr>
              </a:solidFill>
            </a:endParaRPr>
          </a:p>
        </p:txBody>
      </p:sp>
      <p:sp>
        <p:nvSpPr>
          <p:cNvPr id="9" name="Slide Number Placeholder 8"/>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6603902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4" name="Footer Placeholder 3"/>
          <p:cNvSpPr>
            <a:spLocks noGrp="1"/>
          </p:cNvSpPr>
          <p:nvPr>
            <p:ph type="ftr" sz="quarter" idx="11"/>
          </p:nvPr>
        </p:nvSpPr>
        <p:spPr/>
        <p:txBody>
          <a:bodyPr/>
          <a:lstStyle/>
          <a:p>
            <a:endParaRPr lang="en-US">
              <a:solidFill>
                <a:srgbClr val="20293F">
                  <a:tint val="75000"/>
                </a:srgbClr>
              </a:solidFill>
            </a:endParaRPr>
          </a:p>
        </p:txBody>
      </p:sp>
      <p:sp>
        <p:nvSpPr>
          <p:cNvPr id="5" name="Slide Number Placeholder 4"/>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5737710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3" name="Footer Placeholder 2"/>
          <p:cNvSpPr>
            <a:spLocks noGrp="1"/>
          </p:cNvSpPr>
          <p:nvPr>
            <p:ph type="ftr" sz="quarter" idx="11"/>
          </p:nvPr>
        </p:nvSpPr>
        <p:spPr/>
        <p:txBody>
          <a:bodyPr/>
          <a:lstStyle/>
          <a:p>
            <a:endParaRPr lang="en-US">
              <a:solidFill>
                <a:srgbClr val="20293F">
                  <a:tint val="75000"/>
                </a:srgbClr>
              </a:solidFill>
            </a:endParaRPr>
          </a:p>
        </p:txBody>
      </p:sp>
      <p:sp>
        <p:nvSpPr>
          <p:cNvPr id="4" name="Slide Number Placeholder 3"/>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698246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6" name="Footer Placeholder 5"/>
          <p:cNvSpPr>
            <a:spLocks noGrp="1"/>
          </p:cNvSpPr>
          <p:nvPr>
            <p:ph type="ftr" sz="quarter" idx="11"/>
          </p:nvPr>
        </p:nvSpPr>
        <p:spPr/>
        <p:txBody>
          <a:bodyPr/>
          <a:lstStyle/>
          <a:p>
            <a:endParaRPr lang="en-US">
              <a:solidFill>
                <a:srgbClr val="20293F">
                  <a:tint val="75000"/>
                </a:srgbClr>
              </a:solidFill>
            </a:endParaRPr>
          </a:p>
        </p:txBody>
      </p:sp>
      <p:sp>
        <p:nvSpPr>
          <p:cNvPr id="7" name="Slide Number Placeholder 6"/>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15501656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6" name="Footer Placeholder 5"/>
          <p:cNvSpPr>
            <a:spLocks noGrp="1"/>
          </p:cNvSpPr>
          <p:nvPr>
            <p:ph type="ftr" sz="quarter" idx="11"/>
          </p:nvPr>
        </p:nvSpPr>
        <p:spPr/>
        <p:txBody>
          <a:bodyPr/>
          <a:lstStyle/>
          <a:p>
            <a:endParaRPr lang="en-US">
              <a:solidFill>
                <a:srgbClr val="20293F">
                  <a:tint val="75000"/>
                </a:srgbClr>
              </a:solidFill>
            </a:endParaRPr>
          </a:p>
        </p:txBody>
      </p:sp>
      <p:sp>
        <p:nvSpPr>
          <p:cNvPr id="7" name="Slide Number Placeholder 6"/>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5199232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18173397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3911490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4074199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D2C0-46E6-49BE-B9ED-3C08F17342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9096AB-0BAB-40FD-B2CC-A70BCCDC8D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8E7102-EF9D-43BA-9CBF-C733580852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A1F426-0789-4704-90A9-A66FD40EF31C}"/>
              </a:ext>
            </a:extLst>
          </p:cNvPr>
          <p:cNvSpPr>
            <a:spLocks noGrp="1"/>
          </p:cNvSpPr>
          <p:nvPr>
            <p:ph type="dt" sz="half" idx="10"/>
          </p:nvPr>
        </p:nvSpPr>
        <p:spPr/>
        <p:txBody>
          <a:bodyPr/>
          <a:lstStyle/>
          <a:p>
            <a:fld id="{C5D669D3-609C-426A-8712-085E4FAF991D}" type="datetimeFigureOut">
              <a:rPr lang="en-US" smtClean="0"/>
              <a:t>5/19/2023</a:t>
            </a:fld>
            <a:endParaRPr lang="en-US"/>
          </a:p>
        </p:txBody>
      </p:sp>
      <p:sp>
        <p:nvSpPr>
          <p:cNvPr id="6" name="Footer Placeholder 5">
            <a:extLst>
              <a:ext uri="{FF2B5EF4-FFF2-40B4-BE49-F238E27FC236}">
                <a16:creationId xmlns:a16="http://schemas.microsoft.com/office/drawing/2014/main" id="{0FB2BF86-E27E-4BBE-9AA9-D7FE1FC73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04B62-242F-4337-94B7-67E3B4D91DD7}"/>
              </a:ext>
            </a:extLst>
          </p:cNvPr>
          <p:cNvSpPr>
            <a:spLocks noGrp="1"/>
          </p:cNvSpPr>
          <p:nvPr>
            <p:ph type="sldNum" sz="quarter" idx="12"/>
          </p:nvPr>
        </p:nvSpPr>
        <p:spPr/>
        <p:txBody>
          <a:bodyPr/>
          <a:lstStyle/>
          <a:p>
            <a:fld id="{80463BF0-957C-493E-A102-49F1D5DEE3EB}" type="slidenum">
              <a:rPr lang="en-US" smtClean="0"/>
              <a:t>‹#›</a:t>
            </a:fld>
            <a:endParaRPr lang="en-US"/>
          </a:p>
        </p:txBody>
      </p:sp>
    </p:spTree>
    <p:extLst>
      <p:ext uri="{BB962C8B-B14F-4D97-AF65-F5344CB8AC3E}">
        <p14:creationId xmlns:p14="http://schemas.microsoft.com/office/powerpoint/2010/main" val="17239155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32950721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7924187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6" name="Footer Placeholder 5"/>
          <p:cNvSpPr>
            <a:spLocks noGrp="1"/>
          </p:cNvSpPr>
          <p:nvPr>
            <p:ph type="ftr" sz="quarter" idx="11"/>
          </p:nvPr>
        </p:nvSpPr>
        <p:spPr/>
        <p:txBody>
          <a:bodyPr/>
          <a:lstStyle/>
          <a:p>
            <a:endParaRPr lang="en-US">
              <a:solidFill>
                <a:srgbClr val="20293F">
                  <a:tint val="75000"/>
                </a:srgbClr>
              </a:solidFill>
            </a:endParaRPr>
          </a:p>
        </p:txBody>
      </p:sp>
      <p:sp>
        <p:nvSpPr>
          <p:cNvPr id="7" name="Slide Number Placeholder 6"/>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8899962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8" name="Footer Placeholder 7"/>
          <p:cNvSpPr>
            <a:spLocks noGrp="1"/>
          </p:cNvSpPr>
          <p:nvPr>
            <p:ph type="ftr" sz="quarter" idx="11"/>
          </p:nvPr>
        </p:nvSpPr>
        <p:spPr/>
        <p:txBody>
          <a:bodyPr/>
          <a:lstStyle/>
          <a:p>
            <a:endParaRPr lang="en-US">
              <a:solidFill>
                <a:srgbClr val="20293F">
                  <a:tint val="75000"/>
                </a:srgbClr>
              </a:solidFill>
            </a:endParaRPr>
          </a:p>
        </p:txBody>
      </p:sp>
      <p:sp>
        <p:nvSpPr>
          <p:cNvPr id="9" name="Slide Number Placeholder 8"/>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8864668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4" name="Footer Placeholder 3"/>
          <p:cNvSpPr>
            <a:spLocks noGrp="1"/>
          </p:cNvSpPr>
          <p:nvPr>
            <p:ph type="ftr" sz="quarter" idx="11"/>
          </p:nvPr>
        </p:nvSpPr>
        <p:spPr/>
        <p:txBody>
          <a:bodyPr/>
          <a:lstStyle/>
          <a:p>
            <a:endParaRPr lang="en-US">
              <a:solidFill>
                <a:srgbClr val="20293F">
                  <a:tint val="75000"/>
                </a:srgbClr>
              </a:solidFill>
            </a:endParaRPr>
          </a:p>
        </p:txBody>
      </p:sp>
      <p:sp>
        <p:nvSpPr>
          <p:cNvPr id="5" name="Slide Number Placeholder 4"/>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5692855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3" name="Footer Placeholder 2"/>
          <p:cNvSpPr>
            <a:spLocks noGrp="1"/>
          </p:cNvSpPr>
          <p:nvPr>
            <p:ph type="ftr" sz="quarter" idx="11"/>
          </p:nvPr>
        </p:nvSpPr>
        <p:spPr/>
        <p:txBody>
          <a:bodyPr/>
          <a:lstStyle/>
          <a:p>
            <a:endParaRPr lang="en-US">
              <a:solidFill>
                <a:srgbClr val="20293F">
                  <a:tint val="75000"/>
                </a:srgbClr>
              </a:solidFill>
            </a:endParaRPr>
          </a:p>
        </p:txBody>
      </p:sp>
      <p:sp>
        <p:nvSpPr>
          <p:cNvPr id="4" name="Slide Number Placeholder 3"/>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30077496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6" name="Footer Placeholder 5"/>
          <p:cNvSpPr>
            <a:spLocks noGrp="1"/>
          </p:cNvSpPr>
          <p:nvPr>
            <p:ph type="ftr" sz="quarter" idx="11"/>
          </p:nvPr>
        </p:nvSpPr>
        <p:spPr/>
        <p:txBody>
          <a:bodyPr/>
          <a:lstStyle/>
          <a:p>
            <a:endParaRPr lang="en-US">
              <a:solidFill>
                <a:srgbClr val="20293F">
                  <a:tint val="75000"/>
                </a:srgbClr>
              </a:solidFill>
            </a:endParaRPr>
          </a:p>
        </p:txBody>
      </p:sp>
      <p:sp>
        <p:nvSpPr>
          <p:cNvPr id="7" name="Slide Number Placeholder 6"/>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18499264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6" name="Footer Placeholder 5"/>
          <p:cNvSpPr>
            <a:spLocks noGrp="1"/>
          </p:cNvSpPr>
          <p:nvPr>
            <p:ph type="ftr" sz="quarter" idx="11"/>
          </p:nvPr>
        </p:nvSpPr>
        <p:spPr/>
        <p:txBody>
          <a:bodyPr/>
          <a:lstStyle/>
          <a:p>
            <a:endParaRPr lang="en-US">
              <a:solidFill>
                <a:srgbClr val="20293F">
                  <a:tint val="75000"/>
                </a:srgbClr>
              </a:solidFill>
            </a:endParaRPr>
          </a:p>
        </p:txBody>
      </p:sp>
      <p:sp>
        <p:nvSpPr>
          <p:cNvPr id="7" name="Slide Number Placeholder 6"/>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37287562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093682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11"/>
          </p:nvPr>
        </p:nvSpPr>
        <p:spPr/>
        <p:txBody>
          <a:bodyPr/>
          <a:lstStyle/>
          <a:p>
            <a:endParaRPr lang="en-US">
              <a:solidFill>
                <a:srgbClr val="20293F">
                  <a:tint val="75000"/>
                </a:srgbClr>
              </a:solidFill>
            </a:endParaRPr>
          </a:p>
        </p:txBody>
      </p:sp>
      <p:sp>
        <p:nvSpPr>
          <p:cNvPr id="6" name="Slide Number Placeholder 5"/>
          <p:cNvSpPr>
            <a:spLocks noGrp="1"/>
          </p:cNvSpPr>
          <p:nvPr>
            <p:ph type="sldNum" sz="quarter" idx="12"/>
          </p:nvPr>
        </p:nvSpPr>
        <p:spPr/>
        <p:txBody>
          <a:body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797657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AEDB-CA0D-4B48-9F2B-7DC27B8D0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34DC15-22FE-4AE2-9823-6F0BBBBAEE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8EB379-DE1D-490A-8383-5F195A52A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0FB4F9-CB9E-4AE5-9362-11CA95A66DD0}"/>
              </a:ext>
            </a:extLst>
          </p:cNvPr>
          <p:cNvSpPr>
            <a:spLocks noGrp="1"/>
          </p:cNvSpPr>
          <p:nvPr>
            <p:ph type="dt" sz="half" idx="10"/>
          </p:nvPr>
        </p:nvSpPr>
        <p:spPr/>
        <p:txBody>
          <a:bodyPr/>
          <a:lstStyle/>
          <a:p>
            <a:fld id="{C5D669D3-609C-426A-8712-085E4FAF991D}" type="datetimeFigureOut">
              <a:rPr lang="en-US" smtClean="0"/>
              <a:t>5/19/2023</a:t>
            </a:fld>
            <a:endParaRPr lang="en-US"/>
          </a:p>
        </p:txBody>
      </p:sp>
      <p:sp>
        <p:nvSpPr>
          <p:cNvPr id="6" name="Footer Placeholder 5">
            <a:extLst>
              <a:ext uri="{FF2B5EF4-FFF2-40B4-BE49-F238E27FC236}">
                <a16:creationId xmlns:a16="http://schemas.microsoft.com/office/drawing/2014/main" id="{E09B0173-2393-43E5-9FFC-1996CED72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71C0F-71CD-49EA-91DE-264F37A5BEAB}"/>
              </a:ext>
            </a:extLst>
          </p:cNvPr>
          <p:cNvSpPr>
            <a:spLocks noGrp="1"/>
          </p:cNvSpPr>
          <p:nvPr>
            <p:ph type="sldNum" sz="quarter" idx="12"/>
          </p:nvPr>
        </p:nvSpPr>
        <p:spPr/>
        <p:txBody>
          <a:bodyPr/>
          <a:lstStyle/>
          <a:p>
            <a:fld id="{80463BF0-957C-493E-A102-49F1D5DEE3EB}" type="slidenum">
              <a:rPr lang="en-US" smtClean="0"/>
              <a:t>‹#›</a:t>
            </a:fld>
            <a:endParaRPr lang="en-US"/>
          </a:p>
        </p:txBody>
      </p:sp>
    </p:spTree>
    <p:extLst>
      <p:ext uri="{BB962C8B-B14F-4D97-AF65-F5344CB8AC3E}">
        <p14:creationId xmlns:p14="http://schemas.microsoft.com/office/powerpoint/2010/main" val="93861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38BD96-DB4F-4AC6-974C-153A797108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03B8-D9EA-45F6-82D2-2D4B0E310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87E25-A037-4EB9-BFE5-E4C3B5D53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669D3-609C-426A-8712-085E4FAF991D}" type="datetimeFigureOut">
              <a:rPr lang="en-US" smtClean="0"/>
              <a:t>5/19/2023</a:t>
            </a:fld>
            <a:endParaRPr lang="en-US"/>
          </a:p>
        </p:txBody>
      </p:sp>
      <p:sp>
        <p:nvSpPr>
          <p:cNvPr id="5" name="Footer Placeholder 4">
            <a:extLst>
              <a:ext uri="{FF2B5EF4-FFF2-40B4-BE49-F238E27FC236}">
                <a16:creationId xmlns:a16="http://schemas.microsoft.com/office/drawing/2014/main" id="{F94B102D-8865-42F0-BF82-2A71DA3BB2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93DAFF-2A23-4F61-91B2-3FACD2971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463BF0-957C-493E-A102-49F1D5DEE3EB}" type="slidenum">
              <a:rPr lang="en-US" smtClean="0"/>
              <a:t>‹#›</a:t>
            </a:fld>
            <a:endParaRPr lang="en-US"/>
          </a:p>
        </p:txBody>
      </p:sp>
    </p:spTree>
    <p:extLst>
      <p:ext uri="{BB962C8B-B14F-4D97-AF65-F5344CB8AC3E}">
        <p14:creationId xmlns:p14="http://schemas.microsoft.com/office/powerpoint/2010/main" val="244671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095C0-AA32-44F1-A7EA-920195C6E06B}" type="datetimeFigureOut">
              <a:rPr lang="en-US" smtClean="0"/>
              <a:pPr/>
              <a:t>5/19/2023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0F46E-6E9A-40E7-B668-D7D09898C600}" type="slidenum">
              <a:rPr lang="en-US" smtClean="0"/>
              <a:pPr/>
              <a:t>‹#›</a:t>
            </a:fld>
            <a:endParaRPr lang="en-US" dirty="0"/>
          </a:p>
        </p:txBody>
      </p:sp>
    </p:spTree>
    <p:extLst>
      <p:ext uri="{BB962C8B-B14F-4D97-AF65-F5344CB8AC3E}">
        <p14:creationId xmlns:p14="http://schemas.microsoft.com/office/powerpoint/2010/main" val="2425107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FC892A-819F-4BB2-A9EC-F2B9F55D0AB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5CEF773-7E19-4E1A-A52E-C7B107FEF8C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5E617E7-BE67-49C9-8F41-1510CD3D3D9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888356FC-6F37-4EBC-91F1-C7717814076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E441B168-27E3-416C-88C1-704DB625270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BEC798B9-A7C7-4CC6-A95E-8B26C823EBD7}" type="slidenum">
              <a:rPr lang="en-US" altLang="en-US"/>
              <a:pPr>
                <a:defRPr/>
              </a:pPr>
              <a:t>‹#›</a:t>
            </a:fld>
            <a:endParaRPr lang="en-US" altLang="en-US"/>
          </a:p>
        </p:txBody>
      </p:sp>
    </p:spTree>
    <p:extLst>
      <p:ext uri="{BB962C8B-B14F-4D97-AF65-F5344CB8AC3E}">
        <p14:creationId xmlns:p14="http://schemas.microsoft.com/office/powerpoint/2010/main" val="8659462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20293F">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34075887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2ECEA-3B4C-44AB-BF0C-F29C48BFD049}" type="datetime1">
              <a:rPr lang="en-US" smtClean="0"/>
              <a:t>5/19/2023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81B73-CC8C-48DE-8BC7-F455B6DC89A0}" type="slidenum">
              <a:rPr lang="en-US" smtClean="0"/>
              <a:t>‹#›</a:t>
            </a:fld>
            <a:endParaRPr lang="en-US"/>
          </a:p>
        </p:txBody>
      </p:sp>
    </p:spTree>
    <p:extLst>
      <p:ext uri="{BB962C8B-B14F-4D97-AF65-F5344CB8AC3E}">
        <p14:creationId xmlns:p14="http://schemas.microsoft.com/office/powerpoint/2010/main" val="13514201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67B54-43FA-4D9C-83CA-AB59405246D0}" type="datetimeFigureOut">
              <a:rPr lang="en-US" smtClean="0">
                <a:solidFill>
                  <a:prstClr val="black">
                    <a:tint val="75000"/>
                  </a:prstClr>
                </a:solidFill>
              </a:rPr>
              <a:pPr/>
              <a:t>5/19/2023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09803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20293F">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428254991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2000">
              <a:schemeClr val="tx1">
                <a:lumMod val="90000"/>
                <a:lumOff val="10000"/>
              </a:schemeClr>
            </a:gs>
            <a:gs pos="22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FD481-FE9D-4575-9200-8F30723262D8}" type="datetimeFigureOut">
              <a:rPr lang="en-US" smtClean="0">
                <a:solidFill>
                  <a:srgbClr val="20293F">
                    <a:tint val="75000"/>
                  </a:srgbClr>
                </a:solidFill>
              </a:rPr>
              <a:pPr/>
              <a:t>5/19/2023</a:t>
            </a:fld>
            <a:endParaRPr lang="en-US">
              <a:solidFill>
                <a:srgbClr val="20293F">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20293F">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E233D-9F1B-48DD-80CD-6BF75DC3D3B6}" type="slidenum">
              <a:rPr lang="en-US" smtClean="0">
                <a:solidFill>
                  <a:srgbClr val="20293F">
                    <a:tint val="75000"/>
                  </a:srgbClr>
                </a:solidFill>
              </a:rPr>
              <a:pPr/>
              <a:t>‹#›</a:t>
            </a:fld>
            <a:endParaRPr lang="en-US">
              <a:solidFill>
                <a:srgbClr val="20293F">
                  <a:tint val="75000"/>
                </a:srgbClr>
              </a:solidFill>
            </a:endParaRPr>
          </a:p>
        </p:txBody>
      </p:sp>
    </p:spTree>
    <p:extLst>
      <p:ext uri="{BB962C8B-B14F-4D97-AF65-F5344CB8AC3E}">
        <p14:creationId xmlns:p14="http://schemas.microsoft.com/office/powerpoint/2010/main" val="279456123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gif"/><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84.xml"/><Relationship Id="rId4" Type="http://schemas.openxmlformats.org/officeDocument/2006/relationships/hyperlink" Target="http://en.wikipedia.org/wiki/Mary_Surrat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upload.wikimedia.org/wikipedia/commons/1/1c/Walt_Whitman,_steel_engraving,_July_1854.jpg" TargetMode="Externa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9.xml"/><Relationship Id="rId1" Type="http://schemas.openxmlformats.org/officeDocument/2006/relationships/themeOverride" Target="../theme/themeOverride1.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history.com/topics/american-civil-war/reconstruction" TargetMode="Externa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52.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48.png"/><Relationship Id="rId1" Type="http://schemas.openxmlformats.org/officeDocument/2006/relationships/slideLayout" Target="../slideLayouts/slideLayout5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2.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5.wmf"/><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77.png"/><Relationship Id="rId5" Type="http://schemas.openxmlformats.org/officeDocument/2006/relationships/image" Target="../media/image84.gif"/><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hyperlink" Target="http://www.flickr.com/photos/rovernl/" TargetMode="External"/><Relationship Id="rId2" Type="http://schemas.openxmlformats.org/officeDocument/2006/relationships/image" Target="../media/image88.jpe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hyperlink" Target="http://en.wikipedia.org/wiki/James_Longstree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nytimes.com/2003/04/06/us/lincoln-statue-is-unveiled-and-protesters-come-out.html"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6.png"/><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3" Type="http://schemas.openxmlformats.org/officeDocument/2006/relationships/hyperlink" Target="https://www.history.com/news/gilded-age-corruption-corporate-wealth" TargetMode="External"/><Relationship Id="rId2" Type="http://schemas.openxmlformats.org/officeDocument/2006/relationships/image" Target="../media/image116.png"/><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7.png"/><Relationship Id="rId1" Type="http://schemas.openxmlformats.org/officeDocument/2006/relationships/slideLayout" Target="../slideLayouts/slideLayout61.xml"/><Relationship Id="rId4" Type="http://schemas.openxmlformats.org/officeDocument/2006/relationships/hyperlink" Target="https://www.history.com/topics/19th-century/credit-mobilier" TargetMode="Externa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7.png"/><Relationship Id="rId1" Type="http://schemas.openxmlformats.org/officeDocument/2006/relationships/slideLayout" Target="../slideLayouts/slideLayout61.xml"/><Relationship Id="rId5" Type="http://schemas.openxmlformats.org/officeDocument/2006/relationships/hyperlink" Target="https://www.history.com/news/gilded-age-corruption-corporate-wealth" TargetMode="External"/><Relationship Id="rId4" Type="http://schemas.openxmlformats.org/officeDocument/2006/relationships/image" Target="../media/image118.jpe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61.xml"/><Relationship Id="rId1" Type="http://schemas.openxmlformats.org/officeDocument/2006/relationships/themeOverride" Target="../theme/themeOverride2.xml"/><Relationship Id="rId5" Type="http://schemas.openxmlformats.org/officeDocument/2006/relationships/hyperlink" Target="https://www.history.com/news/gilded-age-corruption-corporate-wealth" TargetMode="External"/><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history.com/news/gilded-age-corruption-corporate-wealth" TargetMode="External"/><Relationship Id="rId2" Type="http://schemas.openxmlformats.org/officeDocument/2006/relationships/image" Target="../media/image125.png"/><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s://www.pbs.org/wgbh/americanexperience/features/grant-panic/" TargetMode="External"/><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3" Type="http://schemas.openxmlformats.org/officeDocument/2006/relationships/hyperlink" Target="http://blackhistory.harpweek.com/7illustrations/reconstruction/coloredrule.htm" TargetMode="External"/><Relationship Id="rId2" Type="http://schemas.openxmlformats.org/officeDocument/2006/relationships/image" Target="../media/image127.jpe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38.xml"/><Relationship Id="rId5" Type="http://schemas.openxmlformats.org/officeDocument/2006/relationships/image" Target="../media/image131.jpeg"/><Relationship Id="rId4" Type="http://schemas.openxmlformats.org/officeDocument/2006/relationships/image" Target="../media/image130.jpeg"/></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6.jpe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hyperlink" Target="http://upload.wikimedia.org/wikipedia/commons/5/50/President_Rutherford_Hayes_1870_-_1880_Restored.jpg" TargetMode="External"/><Relationship Id="rId5" Type="http://schemas.openxmlformats.org/officeDocument/2006/relationships/image" Target="../media/image135.jpeg"/><Relationship Id="rId4" Type="http://schemas.openxmlformats.org/officeDocument/2006/relationships/hyperlink" Target="http://upload.wikimedia.org/wikipedia/commons/e/ef/SJTilden_of_NY.jpg"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http://upload.wikimedia.org/wikipedia/commons/5/50/President_Rutherford_Hayes_1870_-_1880_Restored.jpg" TargetMode="External"/><Relationship Id="rId13" Type="http://schemas.openxmlformats.org/officeDocument/2006/relationships/image" Target="../media/image85.wmf"/><Relationship Id="rId3" Type="http://schemas.openxmlformats.org/officeDocument/2006/relationships/audio" Target="../media/audio1.wav"/><Relationship Id="rId7" Type="http://schemas.openxmlformats.org/officeDocument/2006/relationships/image" Target="../media/image140.png"/><Relationship Id="rId12" Type="http://schemas.openxmlformats.org/officeDocument/2006/relationships/image" Target="../media/image141.wmf"/><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139.png"/><Relationship Id="rId11" Type="http://schemas.openxmlformats.org/officeDocument/2006/relationships/image" Target="../media/image135.jpeg"/><Relationship Id="rId5" Type="http://schemas.openxmlformats.org/officeDocument/2006/relationships/image" Target="../media/image134.jpeg"/><Relationship Id="rId10" Type="http://schemas.openxmlformats.org/officeDocument/2006/relationships/hyperlink" Target="http://upload.wikimedia.org/wikipedia/commons/e/ef/SJTilden_of_NY.jpg" TargetMode="External"/><Relationship Id="rId4" Type="http://schemas.openxmlformats.org/officeDocument/2006/relationships/image" Target="../media/image138.png"/><Relationship Id="rId9" Type="http://schemas.openxmlformats.org/officeDocument/2006/relationships/image" Target="../media/image136.jpeg"/><Relationship Id="rId14" Type="http://schemas.openxmlformats.org/officeDocument/2006/relationships/image" Target="../media/image142.png"/></Relationships>
</file>

<file path=ppt/slides/_rels/slide6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73.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image" Target="../media/image159.wmf"/><Relationship Id="rId7" Type="http://schemas.openxmlformats.org/officeDocument/2006/relationships/image" Target="../media/image162.wmf"/><Relationship Id="rId2" Type="http://schemas.openxmlformats.org/officeDocument/2006/relationships/image" Target="../media/image158.png"/><Relationship Id="rId1" Type="http://schemas.openxmlformats.org/officeDocument/2006/relationships/slideLayout" Target="../slideLayouts/slideLayout36.xml"/><Relationship Id="rId6" Type="http://schemas.openxmlformats.org/officeDocument/2006/relationships/image" Target="../media/image161.wmf"/><Relationship Id="rId5" Type="http://schemas.openxmlformats.org/officeDocument/2006/relationships/image" Target="../media/image160.wmf"/><Relationship Id="rId10" Type="http://schemas.openxmlformats.org/officeDocument/2006/relationships/image" Target="../media/image165.wmf"/><Relationship Id="rId4" Type="http://schemas.openxmlformats.org/officeDocument/2006/relationships/hyperlink" Target="http://en.wikipedia.org/wiki/Grandfather_clause" TargetMode="External"/><Relationship Id="rId9" Type="http://schemas.openxmlformats.org/officeDocument/2006/relationships/image" Target="../media/image164.wmf"/></Relationships>
</file>

<file path=ppt/slides/_rels/slide8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57.png"/><Relationship Id="rId1" Type="http://schemas.openxmlformats.org/officeDocument/2006/relationships/slideLayout" Target="../slideLayouts/slideLayout52.xml"/><Relationship Id="rId5" Type="http://schemas.openxmlformats.org/officeDocument/2006/relationships/image" Target="../media/image169.png"/><Relationship Id="rId4" Type="http://schemas.openxmlformats.org/officeDocument/2006/relationships/image" Target="../media/image168.png"/></Relationships>
</file>

<file path=ppt/slides/_rels/slide8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52.xml"/><Relationship Id="rId4" Type="http://schemas.openxmlformats.org/officeDocument/2006/relationships/image" Target="../media/image179.png"/></Relationships>
</file>

<file path=ppt/slides/_rels/slide8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24.xml"/><Relationship Id="rId1" Type="http://schemas.openxmlformats.org/officeDocument/2006/relationships/video" Target="https://www.youtube.com/embed/nowsS7pMAp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9" name="Subtitle 2">
            <a:extLst>
              <a:ext uri="{FF2B5EF4-FFF2-40B4-BE49-F238E27FC236}">
                <a16:creationId xmlns:a16="http://schemas.microsoft.com/office/drawing/2014/main" id="{35921821-AD0D-4BE3-A26B-AB6B73A6DB0A}"/>
              </a:ext>
            </a:extLst>
          </p:cNvPr>
          <p:cNvSpPr>
            <a:spLocks noGrp="1" noChangeArrowheads="1"/>
          </p:cNvSpPr>
          <p:nvPr>
            <p:ph type="subTitle" idx="1"/>
          </p:nvPr>
        </p:nvSpPr>
        <p:spPr>
          <a:xfrm>
            <a:off x="5182211" y="6342306"/>
            <a:ext cx="3581400" cy="478960"/>
          </a:xfrm>
        </p:spPr>
        <p:txBody>
          <a:bodyPr/>
          <a:lstStyle/>
          <a:p>
            <a:pPr eaLnBrk="1" hangingPunct="1"/>
            <a:r>
              <a:rPr lang="en-US" altLang="en-US" b="1" dirty="0" err="1"/>
              <a:t>Chpt</a:t>
            </a:r>
            <a:r>
              <a:rPr lang="en-US" altLang="en-US" b="1" dirty="0"/>
              <a:t>. 2</a:t>
            </a:r>
          </a:p>
        </p:txBody>
      </p:sp>
      <p:pic>
        <p:nvPicPr>
          <p:cNvPr id="2" name="Picture 1">
            <a:extLst>
              <a:ext uri="{FF2B5EF4-FFF2-40B4-BE49-F238E27FC236}">
                <a16:creationId xmlns:a16="http://schemas.microsoft.com/office/drawing/2014/main" id="{13EAE467-05A0-4320-9952-4B4ABA5072D7}"/>
              </a:ext>
            </a:extLst>
          </p:cNvPr>
          <p:cNvPicPr>
            <a:picLocks noChangeAspect="1"/>
          </p:cNvPicPr>
          <p:nvPr/>
        </p:nvPicPr>
        <p:blipFill>
          <a:blip r:embed="rId2"/>
          <a:stretch>
            <a:fillRect/>
          </a:stretch>
        </p:blipFill>
        <p:spPr>
          <a:xfrm>
            <a:off x="70644" y="0"/>
            <a:ext cx="2800678" cy="2596646"/>
          </a:xfrm>
          <a:prstGeom prst="rect">
            <a:avLst/>
          </a:prstGeom>
        </p:spPr>
      </p:pic>
      <p:sp>
        <p:nvSpPr>
          <p:cNvPr id="17" name="Rectangle 16">
            <a:extLst>
              <a:ext uri="{FF2B5EF4-FFF2-40B4-BE49-F238E27FC236}">
                <a16:creationId xmlns:a16="http://schemas.microsoft.com/office/drawing/2014/main" id="{67B97CA4-75BB-485F-91A5-AF38BE395701}"/>
              </a:ext>
            </a:extLst>
          </p:cNvPr>
          <p:cNvSpPr/>
          <p:nvPr/>
        </p:nvSpPr>
        <p:spPr>
          <a:xfrm>
            <a:off x="3472008" y="5186266"/>
            <a:ext cx="6373690" cy="1292662"/>
          </a:xfrm>
          <a:prstGeom prst="rect">
            <a:avLst/>
          </a:prstGeom>
          <a:gradFill>
            <a:gsLst>
              <a:gs pos="0">
                <a:srgbClr val="E6DCAC">
                  <a:lumMod val="22000"/>
                  <a:lumOff val="78000"/>
                </a:srgbClr>
              </a:gs>
              <a:gs pos="12000">
                <a:srgbClr val="E6D78A"/>
              </a:gs>
              <a:gs pos="30000">
                <a:srgbClr val="C7AC4C"/>
              </a:gs>
              <a:gs pos="45000">
                <a:srgbClr val="E6D78A"/>
              </a:gs>
              <a:gs pos="77000">
                <a:srgbClr val="C7AC4C"/>
              </a:gs>
              <a:gs pos="100000">
                <a:srgbClr val="E6DCAC"/>
              </a:gs>
            </a:gsLst>
            <a:lin ang="5400000" scaled="0"/>
          </a:gradFill>
        </p:spPr>
        <p:txBody>
          <a:bodyPr wrap="square">
            <a:spAutoFit/>
          </a:bodyPr>
          <a:lstStyle/>
          <a:p>
            <a:pPr algn="ctr" fontAlgn="base">
              <a:spcBef>
                <a:spcPct val="0"/>
              </a:spcBef>
              <a:spcAft>
                <a:spcPct val="0"/>
              </a:spcAft>
              <a:defRPr/>
            </a:pPr>
            <a:r>
              <a:rPr lang="en-US" sz="54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cs typeface="Arial" charset="0"/>
              </a:rPr>
              <a:t>Reconstruction</a:t>
            </a:r>
          </a:p>
          <a:p>
            <a:pPr algn="ctr" fontAlgn="base">
              <a:spcBef>
                <a:spcPct val="0"/>
              </a:spcBef>
              <a:spcAft>
                <a:spcPct val="0"/>
              </a:spcAft>
              <a:defRPr/>
            </a:pPr>
            <a:r>
              <a:rPr lang="en-US" sz="2400" dirty="0">
                <a:ln w="0"/>
                <a:solidFill>
                  <a:schemeClr val="accent1"/>
                </a:solidFill>
                <a:effectLst>
                  <a:outerShdw blurRad="38100" dist="25400" dir="5400000" algn="ctr" rotWithShape="0">
                    <a:srgbClr val="6E747A">
                      <a:alpha val="43000"/>
                    </a:srgbClr>
                  </a:outerShdw>
                </a:effectLst>
                <a:latin typeface="Arial" charset="0"/>
                <a:cs typeface="Arial" charset="0"/>
              </a:rPr>
              <a:t>America’s Unfinished Revolution</a:t>
            </a:r>
          </a:p>
        </p:txBody>
      </p:sp>
      <p:pic>
        <p:nvPicPr>
          <p:cNvPr id="3" name="Picture 2">
            <a:extLst>
              <a:ext uri="{FF2B5EF4-FFF2-40B4-BE49-F238E27FC236}">
                <a16:creationId xmlns:a16="http://schemas.microsoft.com/office/drawing/2014/main" id="{AB525AC2-4A55-446E-BB8E-66481A8D8623}"/>
              </a:ext>
            </a:extLst>
          </p:cNvPr>
          <p:cNvPicPr>
            <a:picLocks noChangeAspect="1"/>
          </p:cNvPicPr>
          <p:nvPr/>
        </p:nvPicPr>
        <p:blipFill>
          <a:blip r:embed="rId3"/>
          <a:stretch>
            <a:fillRect/>
          </a:stretch>
        </p:blipFill>
        <p:spPr>
          <a:xfrm>
            <a:off x="2871321" y="0"/>
            <a:ext cx="2895851" cy="3368337"/>
          </a:xfrm>
          <a:prstGeom prst="rect">
            <a:avLst/>
          </a:prstGeom>
        </p:spPr>
      </p:pic>
      <p:pic>
        <p:nvPicPr>
          <p:cNvPr id="19" name="Picture 2" descr="http://miscellany101.files.wordpress.com/2010/07/carpetbagger.gif?w=630">
            <a:extLst>
              <a:ext uri="{FF2B5EF4-FFF2-40B4-BE49-F238E27FC236}">
                <a16:creationId xmlns:a16="http://schemas.microsoft.com/office/drawing/2014/main" id="{079F394B-E8F8-48F9-A4B9-4515CB2BDB54}"/>
              </a:ext>
            </a:extLst>
          </p:cNvPr>
          <p:cNvPicPr>
            <a:picLocks noChangeAspect="1" noChangeArrowheads="1"/>
          </p:cNvPicPr>
          <p:nvPr/>
        </p:nvPicPr>
        <p:blipFill>
          <a:blip r:embed="rId4" cstate="print"/>
          <a:srcRect/>
          <a:stretch>
            <a:fillRect/>
          </a:stretch>
        </p:blipFill>
        <p:spPr bwMode="auto">
          <a:xfrm>
            <a:off x="8894396" y="0"/>
            <a:ext cx="3297604" cy="3350753"/>
          </a:xfrm>
          <a:prstGeom prst="rect">
            <a:avLst/>
          </a:prstGeom>
          <a:noFill/>
        </p:spPr>
      </p:pic>
      <p:pic>
        <p:nvPicPr>
          <p:cNvPr id="18" name="Picture 3" descr="civil war map">
            <a:extLst>
              <a:ext uri="{FF2B5EF4-FFF2-40B4-BE49-F238E27FC236}">
                <a16:creationId xmlns:a16="http://schemas.microsoft.com/office/drawing/2014/main" id="{C0009493-C97E-41C7-8910-C490A98F6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51088"/>
            <a:ext cx="41449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F4A30F9A-56AF-4375-BC5D-0CE84848382C}"/>
              </a:ext>
            </a:extLst>
          </p:cNvPr>
          <p:cNvPicPr>
            <a:picLocks noChangeAspect="1"/>
          </p:cNvPicPr>
          <p:nvPr/>
        </p:nvPicPr>
        <p:blipFill>
          <a:blip r:embed="rId6"/>
          <a:stretch>
            <a:fillRect/>
          </a:stretch>
        </p:blipFill>
        <p:spPr>
          <a:xfrm>
            <a:off x="5767172" y="0"/>
            <a:ext cx="3157679" cy="3386336"/>
          </a:xfrm>
          <a:prstGeom prst="rect">
            <a:avLst/>
          </a:prstGeom>
        </p:spPr>
      </p:pic>
      <p:pic>
        <p:nvPicPr>
          <p:cNvPr id="21" name="Picture 4" descr="http://4.bp.blogspot.com/_n0kOLTsDBsw/SZQZjV-YD7I/AAAAAAAAAvA/0Xc4mN1Sn04/s400/abraham-lincoln-picture.jpg">
            <a:extLst>
              <a:ext uri="{FF2B5EF4-FFF2-40B4-BE49-F238E27FC236}">
                <a16:creationId xmlns:a16="http://schemas.microsoft.com/office/drawing/2014/main" id="{7C4BDE0C-68D6-427E-A061-9E8C2EEC78FF}"/>
              </a:ext>
            </a:extLst>
          </p:cNvPr>
          <p:cNvPicPr>
            <a:picLocks noChangeAspect="1" noChangeArrowheads="1"/>
          </p:cNvPicPr>
          <p:nvPr/>
        </p:nvPicPr>
        <p:blipFill>
          <a:blip r:embed="rId7" cstate="print"/>
          <a:srcRect/>
          <a:stretch>
            <a:fillRect/>
          </a:stretch>
        </p:blipFill>
        <p:spPr bwMode="auto">
          <a:xfrm>
            <a:off x="4144962" y="3350753"/>
            <a:ext cx="1630554" cy="1789605"/>
          </a:xfrm>
          <a:prstGeom prst="rect">
            <a:avLst/>
          </a:prstGeom>
          <a:noFill/>
        </p:spPr>
      </p:pic>
      <p:pic>
        <p:nvPicPr>
          <p:cNvPr id="22" name="Picture 8" descr="http://upload.wikimedia.org/wikipedia/commons/thumb/a/a1/16_Andrew_Johnson_3x4-Edit1.jpg/220px-16_Andrew_Johnson_3x4-Edit1.jpg">
            <a:extLst>
              <a:ext uri="{FF2B5EF4-FFF2-40B4-BE49-F238E27FC236}">
                <a16:creationId xmlns:a16="http://schemas.microsoft.com/office/drawing/2014/main" id="{CA70A5F2-DF2B-4004-9C03-BEC824853AEE}"/>
              </a:ext>
            </a:extLst>
          </p:cNvPr>
          <p:cNvPicPr>
            <a:picLocks noChangeAspect="1" noChangeArrowheads="1"/>
          </p:cNvPicPr>
          <p:nvPr/>
        </p:nvPicPr>
        <p:blipFill>
          <a:blip r:embed="rId8" cstate="print"/>
          <a:srcRect/>
          <a:stretch>
            <a:fillRect/>
          </a:stretch>
        </p:blipFill>
        <p:spPr bwMode="auto">
          <a:xfrm>
            <a:off x="5775516" y="3362687"/>
            <a:ext cx="1496670" cy="1789605"/>
          </a:xfrm>
          <a:prstGeom prst="rect">
            <a:avLst/>
          </a:prstGeom>
          <a:noFill/>
        </p:spPr>
      </p:pic>
      <p:pic>
        <p:nvPicPr>
          <p:cNvPr id="23" name="Picture 2" descr="https://encrypted-tbn3.gstatic.com/images?q=tbn:ANd9GcSftrMWZzm3P2yaxYpMmxF-0i_T7eFajfrQeZHSV6lgXmcUJVIJBQ">
            <a:extLst>
              <a:ext uri="{FF2B5EF4-FFF2-40B4-BE49-F238E27FC236}">
                <a16:creationId xmlns:a16="http://schemas.microsoft.com/office/drawing/2014/main" id="{6CD30E5F-AFB4-49F9-9009-6A061F4143B0}"/>
              </a:ext>
            </a:extLst>
          </p:cNvPr>
          <p:cNvPicPr>
            <a:picLocks noChangeAspect="1" noChangeArrowheads="1"/>
          </p:cNvPicPr>
          <p:nvPr/>
        </p:nvPicPr>
        <p:blipFill>
          <a:blip r:embed="rId9" cstate="print"/>
          <a:srcRect/>
          <a:stretch>
            <a:fillRect/>
          </a:stretch>
        </p:blipFill>
        <p:spPr bwMode="auto">
          <a:xfrm>
            <a:off x="7280586" y="3350753"/>
            <a:ext cx="1605466" cy="1801539"/>
          </a:xfrm>
          <a:prstGeom prst="rect">
            <a:avLst/>
          </a:prstGeom>
          <a:noFill/>
        </p:spPr>
      </p:pic>
      <p:pic>
        <p:nvPicPr>
          <p:cNvPr id="24" name="Picture 10" descr="http://t2.gstatic.com/images?q=tbn:ANd9GcTVtH4OwzSFQGI7JT6In8UusscFtXqpUbp9lrSUQxiupBaYgGXf_w">
            <a:extLst>
              <a:ext uri="{FF2B5EF4-FFF2-40B4-BE49-F238E27FC236}">
                <a16:creationId xmlns:a16="http://schemas.microsoft.com/office/drawing/2014/main" id="{B00A5F9D-BF3D-4C57-BB31-A99D1C1AF8DB}"/>
              </a:ext>
            </a:extLst>
          </p:cNvPr>
          <p:cNvPicPr>
            <a:picLocks noChangeAspect="1" noChangeArrowheads="1"/>
          </p:cNvPicPr>
          <p:nvPr/>
        </p:nvPicPr>
        <p:blipFill>
          <a:blip r:embed="rId10" cstate="print"/>
          <a:srcRect/>
          <a:stretch>
            <a:fillRect/>
          </a:stretch>
        </p:blipFill>
        <p:spPr bwMode="auto">
          <a:xfrm>
            <a:off x="2003246" y="4764392"/>
            <a:ext cx="1510812" cy="2056874"/>
          </a:xfrm>
          <a:prstGeom prst="rect">
            <a:avLst/>
          </a:prstGeom>
          <a:noFill/>
        </p:spPr>
      </p:pic>
      <p:pic>
        <p:nvPicPr>
          <p:cNvPr id="4" name="Picture 3">
            <a:extLst>
              <a:ext uri="{FF2B5EF4-FFF2-40B4-BE49-F238E27FC236}">
                <a16:creationId xmlns:a16="http://schemas.microsoft.com/office/drawing/2014/main" id="{7B1B1B2B-FD78-4636-BC05-35C5F326C398}"/>
              </a:ext>
            </a:extLst>
          </p:cNvPr>
          <p:cNvPicPr>
            <a:picLocks noChangeAspect="1"/>
          </p:cNvPicPr>
          <p:nvPr/>
        </p:nvPicPr>
        <p:blipFill>
          <a:blip r:embed="rId11"/>
          <a:stretch>
            <a:fillRect/>
          </a:stretch>
        </p:blipFill>
        <p:spPr>
          <a:xfrm>
            <a:off x="4144962" y="32855"/>
            <a:ext cx="4292205" cy="2250282"/>
          </a:xfrm>
          <a:prstGeom prst="rect">
            <a:avLst/>
          </a:prstGeom>
        </p:spPr>
      </p:pic>
      <p:pic>
        <p:nvPicPr>
          <p:cNvPr id="5" name="Picture 4">
            <a:extLst>
              <a:ext uri="{FF2B5EF4-FFF2-40B4-BE49-F238E27FC236}">
                <a16:creationId xmlns:a16="http://schemas.microsoft.com/office/drawing/2014/main" id="{5D3E7422-91AC-43E9-AD09-2C5224B52271}"/>
              </a:ext>
            </a:extLst>
          </p:cNvPr>
          <p:cNvPicPr>
            <a:picLocks noChangeAspect="1"/>
          </p:cNvPicPr>
          <p:nvPr/>
        </p:nvPicPr>
        <p:blipFill>
          <a:blip r:embed="rId12"/>
          <a:stretch>
            <a:fillRect/>
          </a:stretch>
        </p:blipFill>
        <p:spPr>
          <a:xfrm>
            <a:off x="8850152" y="3350442"/>
            <a:ext cx="1326229" cy="1857507"/>
          </a:xfrm>
          <a:prstGeom prst="rect">
            <a:avLst/>
          </a:prstGeom>
        </p:spPr>
      </p:pic>
      <p:pic>
        <p:nvPicPr>
          <p:cNvPr id="7" name="Picture 6">
            <a:extLst>
              <a:ext uri="{FF2B5EF4-FFF2-40B4-BE49-F238E27FC236}">
                <a16:creationId xmlns:a16="http://schemas.microsoft.com/office/drawing/2014/main" id="{45868444-4EFC-4629-BFA2-F860AB99053D}"/>
              </a:ext>
            </a:extLst>
          </p:cNvPr>
          <p:cNvPicPr>
            <a:picLocks noChangeAspect="1"/>
          </p:cNvPicPr>
          <p:nvPr/>
        </p:nvPicPr>
        <p:blipFill>
          <a:blip r:embed="rId13"/>
          <a:stretch>
            <a:fillRect/>
          </a:stretch>
        </p:blipFill>
        <p:spPr>
          <a:xfrm>
            <a:off x="25367" y="4764392"/>
            <a:ext cx="1977879" cy="2056874"/>
          </a:xfrm>
          <a:prstGeom prst="rect">
            <a:avLst/>
          </a:prstGeom>
        </p:spPr>
      </p:pic>
      <p:pic>
        <p:nvPicPr>
          <p:cNvPr id="8" name="Picture 7">
            <a:extLst>
              <a:ext uri="{FF2B5EF4-FFF2-40B4-BE49-F238E27FC236}">
                <a16:creationId xmlns:a16="http://schemas.microsoft.com/office/drawing/2014/main" id="{F9C6FDD7-95CD-4BF6-A830-E21726C9F117}"/>
              </a:ext>
            </a:extLst>
          </p:cNvPr>
          <p:cNvPicPr>
            <a:picLocks noChangeAspect="1"/>
          </p:cNvPicPr>
          <p:nvPr/>
        </p:nvPicPr>
        <p:blipFill>
          <a:blip r:embed="rId14"/>
          <a:stretch>
            <a:fillRect/>
          </a:stretch>
        </p:blipFill>
        <p:spPr>
          <a:xfrm>
            <a:off x="10156012" y="3350442"/>
            <a:ext cx="2077737" cy="1857507"/>
          </a:xfrm>
          <a:prstGeom prst="rect">
            <a:avLst/>
          </a:prstGeom>
        </p:spPr>
      </p:pic>
      <p:pic>
        <p:nvPicPr>
          <p:cNvPr id="6" name="Picture 5">
            <a:extLst>
              <a:ext uri="{FF2B5EF4-FFF2-40B4-BE49-F238E27FC236}">
                <a16:creationId xmlns:a16="http://schemas.microsoft.com/office/drawing/2014/main" id="{4F9B90E1-8292-4862-A86B-006CEC7DBC13}"/>
              </a:ext>
            </a:extLst>
          </p:cNvPr>
          <p:cNvPicPr>
            <a:picLocks noChangeAspect="1"/>
          </p:cNvPicPr>
          <p:nvPr/>
        </p:nvPicPr>
        <p:blipFill>
          <a:blip r:embed="rId15"/>
          <a:stretch>
            <a:fillRect/>
          </a:stretch>
        </p:blipFill>
        <p:spPr>
          <a:xfrm>
            <a:off x="9588603" y="4878742"/>
            <a:ext cx="1392505" cy="1979258"/>
          </a:xfrm>
          <a:prstGeom prst="rect">
            <a:avLst/>
          </a:prstGeom>
        </p:spPr>
      </p:pic>
    </p:spTree>
    <p:extLst>
      <p:ext uri="{BB962C8B-B14F-4D97-AF65-F5344CB8AC3E}">
        <p14:creationId xmlns:p14="http://schemas.microsoft.com/office/powerpoint/2010/main" val="162062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2000">
              <a:schemeClr val="bg2">
                <a:lumMod val="40000"/>
                <a:lumOff val="60000"/>
              </a:schemeClr>
            </a:gs>
            <a:gs pos="0">
              <a:schemeClr val="tx1"/>
            </a:gs>
            <a:gs pos="100000">
              <a:schemeClr val="tx2"/>
            </a:gs>
          </a:gsLst>
          <a:lin ang="2700000" scaled="1"/>
          <a:tileRect/>
        </a:gradFill>
        <a:effectLst/>
      </p:bgPr>
    </p:bg>
    <p:spTree>
      <p:nvGrpSpPr>
        <p:cNvPr id="1" name=""/>
        <p:cNvGrpSpPr/>
        <p:nvPr/>
      </p:nvGrpSpPr>
      <p:grpSpPr>
        <a:xfrm>
          <a:off x="0" y="0"/>
          <a:ext cx="0" cy="0"/>
          <a:chOff x="0" y="0"/>
          <a:chExt cx="0" cy="0"/>
        </a:xfrm>
      </p:grpSpPr>
      <p:pic>
        <p:nvPicPr>
          <p:cNvPr id="8194" name="Picture 2" descr="http://upload.wikimedia.org/wikipedia/commons/thumb/6/6f/Seal_of_Virginia.svg/1000px-Seal_of_Virginia.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9039" y="-70658"/>
            <a:ext cx="6858000" cy="6858000"/>
          </a:xfrm>
          <a:prstGeom prst="rect">
            <a:avLst/>
          </a:prstGeom>
          <a:noFill/>
          <a:effectLst>
            <a:glow rad="101600">
              <a:schemeClr val="accent2">
                <a:satMod val="175000"/>
                <a:alpha val="40000"/>
              </a:schemeClr>
            </a:glow>
            <a:softEdge rad="127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 y="2553867"/>
            <a:ext cx="5069039" cy="1200329"/>
          </a:xfrm>
          <a:prstGeom prst="rect">
            <a:avLst/>
          </a:prstGeom>
        </p:spPr>
        <p:txBody>
          <a:bodyPr wrap="square">
            <a:spAutoFit/>
          </a:bodyPr>
          <a:lstStyle/>
          <a:p>
            <a:r>
              <a:rPr lang="en-US" sz="3600" b="1" dirty="0">
                <a:solidFill>
                  <a:srgbClr val="222222"/>
                </a:solidFill>
                <a:latin typeface="Times New Roman" panose="02020603050405020304" pitchFamily="18" charset="0"/>
                <a:cs typeface="Times New Roman" panose="02020603050405020304" pitchFamily="18" charset="0"/>
              </a:rPr>
              <a:t>"Thus always I bring death to tyrants"</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166063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7B268-FDF4-4AFC-A1EA-DF56F94E5A36}"/>
              </a:ext>
            </a:extLst>
          </p:cNvPr>
          <p:cNvSpPr>
            <a:spLocks noGrp="1"/>
          </p:cNvSpPr>
          <p:nvPr>
            <p:ph type="title"/>
          </p:nvPr>
        </p:nvSpPr>
        <p:spPr>
          <a:xfrm>
            <a:off x="108908" y="38606"/>
            <a:ext cx="8871382" cy="687387"/>
          </a:xfrm>
        </p:spPr>
        <p:txBody>
          <a:bodyPr>
            <a:normAutofit fontScale="90000"/>
          </a:bodyPr>
          <a:lstStyle/>
          <a:p>
            <a:r>
              <a:rPr lang="en-US" altLang="en-US" b="1" dirty="0">
                <a:solidFill>
                  <a:schemeClr val="bg1"/>
                </a:solidFill>
              </a:rPr>
              <a:t>Lincoln is assassinated</a:t>
            </a:r>
            <a:endParaRPr lang="en-US" b="1" dirty="0">
              <a:solidFill>
                <a:schemeClr val="bg1"/>
              </a:solidFill>
            </a:endParaRPr>
          </a:p>
        </p:txBody>
      </p:sp>
      <p:sp>
        <p:nvSpPr>
          <p:cNvPr id="3" name="Content Placeholder 2">
            <a:extLst>
              <a:ext uri="{FF2B5EF4-FFF2-40B4-BE49-F238E27FC236}">
                <a16:creationId xmlns:a16="http://schemas.microsoft.com/office/drawing/2014/main" id="{7FC5E1B2-2856-461F-BEB1-33B5BB6CEC92}"/>
              </a:ext>
            </a:extLst>
          </p:cNvPr>
          <p:cNvSpPr>
            <a:spLocks noGrp="1"/>
          </p:cNvSpPr>
          <p:nvPr>
            <p:ph idx="1"/>
          </p:nvPr>
        </p:nvSpPr>
        <p:spPr>
          <a:xfrm>
            <a:off x="167592" y="1340529"/>
            <a:ext cx="8436829" cy="4525963"/>
          </a:xfrm>
        </p:spPr>
        <p:txBody>
          <a:bodyPr>
            <a:normAutofit lnSpcReduction="10000"/>
          </a:bodyPr>
          <a:lstStyle/>
          <a:p>
            <a:pPr lvl="0" fontAlgn="base">
              <a:lnSpc>
                <a:spcPct val="90000"/>
              </a:lnSpc>
              <a:spcAft>
                <a:spcPct val="0"/>
              </a:spcAft>
              <a:buClr>
                <a:srgbClr val="FFFF00"/>
              </a:buClr>
              <a:buSzPct val="75000"/>
              <a:buFont typeface="Wingdings" panose="05000000000000000000" pitchFamily="2" charset="2"/>
              <a:buChar char="n"/>
            </a:pPr>
            <a:r>
              <a:rPr lang="en-US" altLang="en-US" kern="0" dirty="0">
                <a:solidFill>
                  <a:schemeClr val="bg1"/>
                </a:solidFill>
                <a:latin typeface="Helvetica"/>
                <a:ea typeface="ＭＳ Ｐゴシック" panose="020B0600070205080204" pitchFamily="34" charset="-128"/>
              </a:rPr>
              <a:t>Just six days after the war ended, on April 15, 1865, President Abraham Lincoln was assassinated while watching a play.</a:t>
            </a:r>
          </a:p>
          <a:p>
            <a:pPr lvl="0" fontAlgn="base">
              <a:lnSpc>
                <a:spcPct val="90000"/>
              </a:lnSpc>
              <a:spcAft>
                <a:spcPct val="0"/>
              </a:spcAft>
              <a:buClr>
                <a:srgbClr val="9A0000"/>
              </a:buClr>
              <a:buSzPct val="75000"/>
              <a:buFont typeface="Wingdings" panose="05000000000000000000" pitchFamily="2" charset="2"/>
              <a:buChar char="n"/>
            </a:pPr>
            <a:r>
              <a:rPr lang="en-US" altLang="en-US" b="1" kern="0" dirty="0">
                <a:solidFill>
                  <a:srgbClr val="FFFF00"/>
                </a:solidFill>
                <a:latin typeface="Helvetica"/>
                <a:ea typeface="ＭＳ Ｐゴシック" panose="020B0600070205080204" pitchFamily="34" charset="-128"/>
              </a:rPr>
              <a:t>Lincoln was assassinated by John Wilkes Booth,</a:t>
            </a:r>
            <a:r>
              <a:rPr lang="en-US" altLang="en-US" kern="0" dirty="0">
                <a:solidFill>
                  <a:srgbClr val="000000"/>
                </a:solidFill>
                <a:latin typeface="Helvetica"/>
                <a:ea typeface="ＭＳ Ｐゴシック" panose="020B0600070205080204" pitchFamily="34" charset="-128"/>
              </a:rPr>
              <a:t> </a:t>
            </a:r>
            <a:r>
              <a:rPr lang="en-US" altLang="en-US" kern="0" dirty="0">
                <a:solidFill>
                  <a:schemeClr val="bg1"/>
                </a:solidFill>
                <a:latin typeface="Helvetica"/>
                <a:ea typeface="ＭＳ Ｐゴシック" panose="020B0600070205080204" pitchFamily="34" charset="-128"/>
              </a:rPr>
              <a:t>a Southerner who was angry at Lincoln. </a:t>
            </a:r>
          </a:p>
          <a:p>
            <a:pPr lvl="0" fontAlgn="base">
              <a:lnSpc>
                <a:spcPct val="90000"/>
              </a:lnSpc>
              <a:spcAft>
                <a:spcPct val="0"/>
              </a:spcAft>
              <a:buClr>
                <a:srgbClr val="9A0000"/>
              </a:buClr>
              <a:buSzPct val="75000"/>
              <a:buFont typeface="Wingdings" panose="05000000000000000000" pitchFamily="2" charset="2"/>
              <a:buChar char="n"/>
            </a:pPr>
            <a:r>
              <a:rPr lang="en-US" altLang="en-US" kern="0" dirty="0">
                <a:solidFill>
                  <a:schemeClr val="bg1"/>
                </a:solidFill>
                <a:latin typeface="Helvetica"/>
                <a:ea typeface="ＭＳ Ｐゴシック" panose="020B0600070205080204" pitchFamily="34" charset="-128"/>
              </a:rPr>
              <a:t>Northerner’s attitudes hardened against Southerners.</a:t>
            </a:r>
          </a:p>
          <a:p>
            <a:pPr lvl="0" fontAlgn="base">
              <a:lnSpc>
                <a:spcPct val="90000"/>
              </a:lnSpc>
              <a:spcAft>
                <a:spcPct val="0"/>
              </a:spcAft>
              <a:buClr>
                <a:srgbClr val="9A0000"/>
              </a:buClr>
              <a:buSzPct val="75000"/>
              <a:buFont typeface="Wingdings" panose="05000000000000000000" pitchFamily="2" charset="2"/>
              <a:buChar char="n"/>
            </a:pPr>
            <a:r>
              <a:rPr lang="en-US" altLang="en-US" b="1" kern="0" dirty="0">
                <a:solidFill>
                  <a:srgbClr val="FFFF00"/>
                </a:solidFill>
                <a:latin typeface="Helvetica"/>
                <a:ea typeface="ＭＳ Ｐゴシック" panose="020B0600070205080204" pitchFamily="34" charset="-128"/>
              </a:rPr>
              <a:t>Vice-President Andrew Johnson became president</a:t>
            </a:r>
            <a:r>
              <a:rPr lang="en-US" altLang="en-US" kern="0" dirty="0">
                <a:solidFill>
                  <a:srgbClr val="000000"/>
                </a:solidFill>
                <a:latin typeface="Helvetica"/>
                <a:ea typeface="ＭＳ Ｐゴシック" panose="020B0600070205080204" pitchFamily="34" charset="-128"/>
              </a:rPr>
              <a:t>.</a:t>
            </a:r>
          </a:p>
          <a:p>
            <a:endParaRPr lang="en-US" dirty="0"/>
          </a:p>
        </p:txBody>
      </p:sp>
      <p:pic>
        <p:nvPicPr>
          <p:cNvPr id="4" name="Picture 3">
            <a:extLst>
              <a:ext uri="{FF2B5EF4-FFF2-40B4-BE49-F238E27FC236}">
                <a16:creationId xmlns:a16="http://schemas.microsoft.com/office/drawing/2014/main" id="{8DA30076-01AD-4AB0-A22E-DCEC8E9E30C1}"/>
              </a:ext>
            </a:extLst>
          </p:cNvPr>
          <p:cNvPicPr>
            <a:picLocks noChangeAspect="1"/>
          </p:cNvPicPr>
          <p:nvPr/>
        </p:nvPicPr>
        <p:blipFill>
          <a:blip r:embed="rId2"/>
          <a:stretch>
            <a:fillRect/>
          </a:stretch>
        </p:blipFill>
        <p:spPr>
          <a:xfrm>
            <a:off x="8708138" y="343693"/>
            <a:ext cx="2987309" cy="2987309"/>
          </a:xfrm>
          <a:prstGeom prst="rect">
            <a:avLst/>
          </a:prstGeom>
        </p:spPr>
      </p:pic>
      <p:sp>
        <p:nvSpPr>
          <p:cNvPr id="5" name="Title 1">
            <a:extLst>
              <a:ext uri="{FF2B5EF4-FFF2-40B4-BE49-F238E27FC236}">
                <a16:creationId xmlns:a16="http://schemas.microsoft.com/office/drawing/2014/main" id="{2294D820-C7A5-473F-8A19-4A1CC9C9EBA1}"/>
              </a:ext>
            </a:extLst>
          </p:cNvPr>
          <p:cNvSpPr txBox="1">
            <a:spLocks/>
          </p:cNvSpPr>
          <p:nvPr/>
        </p:nvSpPr>
        <p:spPr>
          <a:xfrm>
            <a:off x="8536078" y="3429000"/>
            <a:ext cx="3159369" cy="5396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400" b="1" dirty="0">
                <a:solidFill>
                  <a:schemeClr val="bg1"/>
                </a:solidFill>
              </a:rPr>
              <a:t>The assassin John Wilkes Booth</a:t>
            </a:r>
            <a:endParaRPr lang="en-US" sz="2400" b="1" dirty="0">
              <a:solidFill>
                <a:schemeClr val="bg1"/>
              </a:solidFill>
            </a:endParaRPr>
          </a:p>
        </p:txBody>
      </p:sp>
      <p:pic>
        <p:nvPicPr>
          <p:cNvPr id="6" name="Picture 5">
            <a:extLst>
              <a:ext uri="{FF2B5EF4-FFF2-40B4-BE49-F238E27FC236}">
                <a16:creationId xmlns:a16="http://schemas.microsoft.com/office/drawing/2014/main" id="{4D682F89-80F2-4042-BA2C-BACCE30D6223}"/>
              </a:ext>
            </a:extLst>
          </p:cNvPr>
          <p:cNvPicPr>
            <a:picLocks noChangeAspect="1"/>
          </p:cNvPicPr>
          <p:nvPr/>
        </p:nvPicPr>
        <p:blipFill>
          <a:blip r:embed="rId3"/>
          <a:stretch>
            <a:fillRect/>
          </a:stretch>
        </p:blipFill>
        <p:spPr>
          <a:xfrm>
            <a:off x="0" y="0"/>
            <a:ext cx="4631377" cy="6858000"/>
          </a:xfrm>
          <a:prstGeom prst="rect">
            <a:avLst/>
          </a:prstGeom>
        </p:spPr>
      </p:pic>
    </p:spTree>
    <p:extLst>
      <p:ext uri="{BB962C8B-B14F-4D97-AF65-F5344CB8AC3E}">
        <p14:creationId xmlns:p14="http://schemas.microsoft.com/office/powerpoint/2010/main" val="179219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6"/>
                                        </p:tgtEl>
                                        <p:attrNameLst>
                                          <p:attrName>ppt_w</p:attrName>
                                        </p:attrNameLst>
                                      </p:cBhvr>
                                      <p:tavLst>
                                        <p:tav tm="0">
                                          <p:val>
                                            <p:strVal val="ppt_w"/>
                                          </p:val>
                                        </p:tav>
                                        <p:tav tm="100000">
                                          <p:val>
                                            <p:fltVal val="0"/>
                                          </p:val>
                                        </p:tav>
                                      </p:tavLst>
                                    </p:anim>
                                    <p:anim calcmode="lin" valueType="num">
                                      <p:cBhvr>
                                        <p:cTn id="15" dur="1000"/>
                                        <p:tgtEl>
                                          <p:spTgt spid="6"/>
                                        </p:tgtEl>
                                        <p:attrNameLst>
                                          <p:attrName>ppt_h</p:attrName>
                                        </p:attrNameLst>
                                      </p:cBhvr>
                                      <p:tavLst>
                                        <p:tav tm="0">
                                          <p:val>
                                            <p:strVal val="ppt_h"/>
                                          </p:val>
                                        </p:tav>
                                        <p:tav tm="100000">
                                          <p:val>
                                            <p:fltVal val="0"/>
                                          </p:val>
                                        </p:tav>
                                      </p:tavLst>
                                    </p:anim>
                                    <p:anim calcmode="lin" valueType="num">
                                      <p:cBhvr>
                                        <p:cTn id="16" dur="1000"/>
                                        <p:tgtEl>
                                          <p:spTgt spid="6"/>
                                        </p:tgtEl>
                                        <p:attrNameLst>
                                          <p:attrName>style.rotation</p:attrName>
                                        </p:attrNameLst>
                                      </p:cBhvr>
                                      <p:tavLst>
                                        <p:tav tm="0">
                                          <p:val>
                                            <p:fltVal val="0"/>
                                          </p:val>
                                        </p:tav>
                                        <p:tav tm="100000">
                                          <p:val>
                                            <p:fltVal val="90"/>
                                          </p:val>
                                        </p:tav>
                                      </p:tavLst>
                                    </p:anim>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xecution of Abraham Lincolns killers"/>
          <p:cNvPicPr>
            <a:picLocks noChangeAspect="1" noChangeArrowheads="1"/>
          </p:cNvPicPr>
          <p:nvPr/>
        </p:nvPicPr>
        <p:blipFill>
          <a:blip r:embed="rId3" cstate="print"/>
          <a:srcRect/>
          <a:stretch>
            <a:fillRect/>
          </a:stretch>
        </p:blipFill>
        <p:spPr bwMode="auto">
          <a:xfrm>
            <a:off x="1524000" y="457200"/>
            <a:ext cx="9144000" cy="6061918"/>
          </a:xfrm>
          <a:prstGeom prst="rect">
            <a:avLst/>
          </a:prstGeom>
          <a:noFill/>
        </p:spPr>
      </p:pic>
      <p:sp>
        <p:nvSpPr>
          <p:cNvPr id="3" name="TextBox 2">
            <a:hlinkClick r:id="rId4"/>
          </p:cNvPr>
          <p:cNvSpPr txBox="1"/>
          <p:nvPr/>
        </p:nvSpPr>
        <p:spPr>
          <a:xfrm>
            <a:off x="1694794" y="990601"/>
            <a:ext cx="1962807" cy="461665"/>
          </a:xfrm>
          <a:prstGeom prst="rect">
            <a:avLst/>
          </a:prstGeom>
          <a:effectLst>
            <a:glow rad="139700">
              <a:schemeClr val="accent3">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400" b="1" dirty="0">
                <a:solidFill>
                  <a:prstClr val="white"/>
                </a:solidFill>
              </a:rPr>
              <a:t>Mary Surratt</a:t>
            </a:r>
          </a:p>
        </p:txBody>
      </p:sp>
      <p:sp>
        <p:nvSpPr>
          <p:cNvPr id="6" name="Bent Arrow 5"/>
          <p:cNvSpPr/>
          <p:nvPr/>
        </p:nvSpPr>
        <p:spPr>
          <a:xfrm flipV="1">
            <a:off x="1981200" y="1676400"/>
            <a:ext cx="1295400" cy="685800"/>
          </a:xfrm>
          <a:prstGeom prst="ben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rgbClr val="20293F"/>
              </a:solidFill>
            </a:endParaRPr>
          </a:p>
        </p:txBody>
      </p:sp>
      <p:sp>
        <p:nvSpPr>
          <p:cNvPr id="4" name="TextBox 3"/>
          <p:cNvSpPr txBox="1"/>
          <p:nvPr/>
        </p:nvSpPr>
        <p:spPr>
          <a:xfrm>
            <a:off x="6400800" y="914400"/>
            <a:ext cx="3886200" cy="226215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b="1" dirty="0">
                <a:solidFill>
                  <a:prstClr val="white"/>
                </a:solidFill>
              </a:rPr>
              <a:t>Mary Surratt was the first woman executed by the U.S. government.</a:t>
            </a:r>
          </a:p>
          <a:p>
            <a:endParaRPr lang="en-US" sz="1900" b="1" i="1" dirty="0">
              <a:solidFill>
                <a:prstClr val="white"/>
              </a:solidFill>
            </a:endParaRPr>
          </a:p>
          <a:p>
            <a:r>
              <a:rPr lang="en-US" sz="1900" b="1" i="1" dirty="0">
                <a:solidFill>
                  <a:prstClr val="white"/>
                </a:solidFill>
              </a:rPr>
              <a:t>Note the presence of the Catholic priest in the foreground (Nativism).</a:t>
            </a:r>
          </a:p>
        </p:txBody>
      </p:sp>
    </p:spTree>
    <p:extLst>
      <p:ext uri="{BB962C8B-B14F-4D97-AF65-F5344CB8AC3E}">
        <p14:creationId xmlns:p14="http://schemas.microsoft.com/office/powerpoint/2010/main" val="34077694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0200" y="0"/>
            <a:ext cx="8229600" cy="9906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algn="l"/>
            <a:r>
              <a:rPr lang="en-US" sz="5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 Captain!  My Captain!</a:t>
            </a:r>
            <a:endParaRPr lang="en-US" sz="48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 name="Content Placeholder 3"/>
          <p:cNvSpPr>
            <a:spLocks noGrp="1"/>
          </p:cNvSpPr>
          <p:nvPr>
            <p:ph idx="1"/>
          </p:nvPr>
        </p:nvSpPr>
        <p:spPr>
          <a:xfrm>
            <a:off x="1828800" y="1447800"/>
            <a:ext cx="5791200" cy="5410200"/>
          </a:xfrm>
        </p:spPr>
        <p:txBody>
          <a:bodyPr>
            <a:normAutofit/>
          </a:bodyPr>
          <a:lstStyle/>
          <a:p>
            <a:pPr marL="0" indent="0">
              <a:buNone/>
            </a:pPr>
            <a:r>
              <a:rPr lang="en-US" sz="3600" b="1" dirty="0">
                <a:solidFill>
                  <a:schemeClr val="bg2">
                    <a:lumMod val="40000"/>
                    <a:lumOff val="60000"/>
                  </a:schemeClr>
                </a:solidFill>
              </a:rPr>
              <a:t>O CAPTAIN! my Captain! </a:t>
            </a:r>
            <a:br>
              <a:rPr lang="en-US" sz="2800" dirty="0">
                <a:solidFill>
                  <a:schemeClr val="bg2">
                    <a:lumMod val="40000"/>
                    <a:lumOff val="60000"/>
                  </a:schemeClr>
                </a:solidFill>
              </a:rPr>
            </a:br>
            <a:r>
              <a:rPr lang="en-US" sz="2800" b="1" dirty="0">
                <a:solidFill>
                  <a:schemeClr val="bg2">
                    <a:lumMod val="40000"/>
                    <a:lumOff val="60000"/>
                  </a:schemeClr>
                </a:solidFill>
              </a:rPr>
              <a:t>our fearful trip is done;</a:t>
            </a:r>
            <a:br>
              <a:rPr lang="en-US" sz="2800" b="1" dirty="0">
                <a:solidFill>
                  <a:schemeClr val="bg2">
                    <a:lumMod val="40000"/>
                    <a:lumOff val="60000"/>
                  </a:schemeClr>
                </a:solidFill>
              </a:rPr>
            </a:br>
            <a:r>
              <a:rPr lang="en-US" sz="2800" b="1" dirty="0">
                <a:solidFill>
                  <a:schemeClr val="bg2">
                    <a:lumMod val="40000"/>
                    <a:lumOff val="60000"/>
                  </a:schemeClr>
                </a:solidFill>
              </a:rPr>
              <a:t>The ship has </a:t>
            </a:r>
            <a:r>
              <a:rPr lang="en-US" sz="2800" b="1" dirty="0" err="1">
                <a:solidFill>
                  <a:schemeClr val="bg2">
                    <a:lumMod val="40000"/>
                    <a:lumOff val="60000"/>
                  </a:schemeClr>
                </a:solidFill>
              </a:rPr>
              <a:t>weather'd</a:t>
            </a:r>
            <a:r>
              <a:rPr lang="en-US" sz="2800" b="1" dirty="0">
                <a:solidFill>
                  <a:schemeClr val="bg2">
                    <a:lumMod val="40000"/>
                    <a:lumOff val="60000"/>
                  </a:schemeClr>
                </a:solidFill>
              </a:rPr>
              <a:t> every rack, </a:t>
            </a:r>
            <a:br>
              <a:rPr lang="en-US" sz="2800" b="1" dirty="0">
                <a:solidFill>
                  <a:schemeClr val="bg2">
                    <a:lumMod val="40000"/>
                    <a:lumOff val="60000"/>
                  </a:schemeClr>
                </a:solidFill>
              </a:rPr>
            </a:br>
            <a:r>
              <a:rPr lang="en-US" sz="2800" b="1" dirty="0">
                <a:solidFill>
                  <a:schemeClr val="bg2">
                    <a:lumMod val="40000"/>
                    <a:lumOff val="60000"/>
                  </a:schemeClr>
                </a:solidFill>
              </a:rPr>
              <a:t>the prize we sought is won;</a:t>
            </a:r>
            <a:br>
              <a:rPr lang="en-US" sz="2800" b="1" dirty="0">
                <a:solidFill>
                  <a:schemeClr val="bg2">
                    <a:lumMod val="40000"/>
                    <a:lumOff val="60000"/>
                  </a:schemeClr>
                </a:solidFill>
              </a:rPr>
            </a:br>
            <a:r>
              <a:rPr lang="en-US" sz="2800" b="1" dirty="0">
                <a:solidFill>
                  <a:schemeClr val="bg2">
                    <a:lumMod val="40000"/>
                    <a:lumOff val="60000"/>
                  </a:schemeClr>
                </a:solidFill>
              </a:rPr>
              <a:t>The port is near, the bells I hear, </a:t>
            </a:r>
            <a:br>
              <a:rPr lang="en-US" sz="2800" b="1" dirty="0">
                <a:solidFill>
                  <a:schemeClr val="bg2">
                    <a:lumMod val="40000"/>
                    <a:lumOff val="60000"/>
                  </a:schemeClr>
                </a:solidFill>
              </a:rPr>
            </a:br>
            <a:r>
              <a:rPr lang="en-US" sz="2800" b="1" dirty="0">
                <a:solidFill>
                  <a:schemeClr val="bg2">
                    <a:lumMod val="40000"/>
                    <a:lumOff val="60000"/>
                  </a:schemeClr>
                </a:solidFill>
              </a:rPr>
              <a:t>the people all exulting,</a:t>
            </a:r>
            <a:br>
              <a:rPr lang="en-US" sz="2800" b="1" dirty="0">
                <a:solidFill>
                  <a:schemeClr val="bg2">
                    <a:lumMod val="40000"/>
                    <a:lumOff val="60000"/>
                  </a:schemeClr>
                </a:solidFill>
              </a:rPr>
            </a:br>
            <a:r>
              <a:rPr lang="en-US" sz="2800" b="1" dirty="0">
                <a:solidFill>
                  <a:schemeClr val="bg2">
                    <a:lumMod val="40000"/>
                    <a:lumOff val="60000"/>
                  </a:schemeClr>
                </a:solidFill>
              </a:rPr>
              <a:t>While follow eyes the steady keel, </a:t>
            </a:r>
            <a:br>
              <a:rPr lang="en-US" sz="2800" b="1" dirty="0">
                <a:solidFill>
                  <a:schemeClr val="bg2">
                    <a:lumMod val="40000"/>
                    <a:lumOff val="60000"/>
                  </a:schemeClr>
                </a:solidFill>
              </a:rPr>
            </a:br>
            <a:r>
              <a:rPr lang="en-US" sz="2800" b="1" dirty="0">
                <a:solidFill>
                  <a:schemeClr val="bg2">
                    <a:lumMod val="40000"/>
                    <a:lumOff val="60000"/>
                  </a:schemeClr>
                </a:solidFill>
              </a:rPr>
              <a:t>the vessel grim and daring:</a:t>
            </a:r>
            <a:br>
              <a:rPr lang="en-US" sz="2800" b="1" dirty="0">
                <a:solidFill>
                  <a:schemeClr val="bg2">
                    <a:lumMod val="40000"/>
                    <a:lumOff val="60000"/>
                  </a:schemeClr>
                </a:solidFill>
              </a:rPr>
            </a:br>
            <a:r>
              <a:rPr lang="en-US" sz="2800" b="1" dirty="0">
                <a:solidFill>
                  <a:schemeClr val="bg2">
                    <a:lumMod val="40000"/>
                    <a:lumOff val="60000"/>
                  </a:schemeClr>
                </a:solidFill>
              </a:rPr>
              <a:t>But O heart! heart! heart!</a:t>
            </a:r>
            <a:br>
              <a:rPr lang="en-US" sz="2800" b="1" dirty="0">
                <a:solidFill>
                  <a:schemeClr val="bg2">
                    <a:lumMod val="40000"/>
                    <a:lumOff val="60000"/>
                  </a:schemeClr>
                </a:solidFill>
              </a:rPr>
            </a:br>
            <a:r>
              <a:rPr lang="en-US" sz="2800" b="1" dirty="0">
                <a:solidFill>
                  <a:schemeClr val="bg2">
                    <a:lumMod val="40000"/>
                    <a:lumOff val="60000"/>
                  </a:schemeClr>
                </a:solidFill>
              </a:rPr>
              <a:t>O the bleeding drops of red,</a:t>
            </a:r>
            <a:br>
              <a:rPr lang="en-US" sz="2800" b="1" dirty="0">
                <a:solidFill>
                  <a:schemeClr val="bg2">
                    <a:lumMod val="40000"/>
                    <a:lumOff val="60000"/>
                  </a:schemeClr>
                </a:solidFill>
              </a:rPr>
            </a:br>
            <a:r>
              <a:rPr lang="en-US" sz="2800" b="1" dirty="0">
                <a:solidFill>
                  <a:schemeClr val="bg2">
                    <a:lumMod val="40000"/>
                    <a:lumOff val="60000"/>
                  </a:schemeClr>
                </a:solidFill>
              </a:rPr>
              <a:t>Where on the deck my Captain lies,</a:t>
            </a:r>
            <a:br>
              <a:rPr lang="en-US" sz="2800" b="1" dirty="0">
                <a:solidFill>
                  <a:schemeClr val="bg2">
                    <a:lumMod val="40000"/>
                    <a:lumOff val="60000"/>
                  </a:schemeClr>
                </a:solidFill>
              </a:rPr>
            </a:br>
            <a:r>
              <a:rPr lang="en-US" sz="2800" b="1" dirty="0">
                <a:solidFill>
                  <a:schemeClr val="bg2">
                    <a:lumMod val="40000"/>
                    <a:lumOff val="60000"/>
                  </a:schemeClr>
                </a:solidFill>
              </a:rPr>
              <a:t>Fallen cold and dead.</a:t>
            </a:r>
            <a:endParaRPr lang="en-US" sz="2400" b="1" dirty="0">
              <a:solidFill>
                <a:schemeClr val="bg2">
                  <a:lumMod val="40000"/>
                  <a:lumOff val="60000"/>
                </a:schemeClr>
              </a:solidFill>
            </a:endParaRPr>
          </a:p>
        </p:txBody>
      </p:sp>
      <p:pic>
        <p:nvPicPr>
          <p:cNvPr id="1026" name="Picture 2" descr="File:Walt Whitman, steel engraving, July 1854.jpg">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429" r="4462"/>
          <a:stretch/>
        </p:blipFill>
        <p:spPr bwMode="auto">
          <a:xfrm>
            <a:off x="7288426" y="1094509"/>
            <a:ext cx="3746719" cy="5331626"/>
          </a:xfrm>
          <a:prstGeom prst="rect">
            <a:avLst/>
          </a:prstGeom>
          <a:noFill/>
          <a:effectLst>
            <a:softEdge rad="127000"/>
          </a:effectLst>
        </p:spPr>
      </p:pic>
      <p:sp>
        <p:nvSpPr>
          <p:cNvPr id="6" name="Rectangle 5"/>
          <p:cNvSpPr/>
          <p:nvPr/>
        </p:nvSpPr>
        <p:spPr>
          <a:xfrm>
            <a:off x="1752601" y="848380"/>
            <a:ext cx="2912529" cy="523220"/>
          </a:xfrm>
          <a:prstGeom prst="rect">
            <a:avLst/>
          </a:prstGeom>
        </p:spPr>
        <p:txBody>
          <a:bodyPr wrap="none">
            <a:spAutoFit/>
          </a:bodyPr>
          <a:lstStyle/>
          <a:p>
            <a:r>
              <a:rPr lang="en-US" sz="2800" b="1" dirty="0">
                <a:solidFill>
                  <a:srgbClr val="C3C9CB">
                    <a:lumMod val="40000"/>
                    <a:lumOff val="60000"/>
                  </a:srgbClr>
                </a:solidFill>
              </a:rPr>
              <a:t>By: Walt Whitman</a:t>
            </a:r>
            <a:endParaRPr lang="en-US" sz="2800" dirty="0">
              <a:solidFill>
                <a:srgbClr val="C3C9CB">
                  <a:lumMod val="40000"/>
                  <a:lumOff val="60000"/>
                </a:srgbClr>
              </a:solidFill>
            </a:endParaRPr>
          </a:p>
        </p:txBody>
      </p:sp>
    </p:spTree>
    <p:extLst>
      <p:ext uri="{BB962C8B-B14F-4D97-AF65-F5344CB8AC3E}">
        <p14:creationId xmlns:p14="http://schemas.microsoft.com/office/powerpoint/2010/main" val="231871737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52400"/>
            <a:ext cx="9144000" cy="18288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 Tale of</a:t>
            </a:r>
            <a:br>
              <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Two Reconstructions</a:t>
            </a:r>
          </a:p>
        </p:txBody>
      </p:sp>
      <p:sp>
        <p:nvSpPr>
          <p:cNvPr id="5" name="Text Placeholder 4"/>
          <p:cNvSpPr>
            <a:spLocks noGrp="1"/>
          </p:cNvSpPr>
          <p:nvPr>
            <p:ph type="body" idx="1"/>
          </p:nvPr>
        </p:nvSpPr>
        <p:spPr>
          <a:xfrm>
            <a:off x="1828800" y="4964114"/>
            <a:ext cx="4040188" cy="1284287"/>
          </a:xfrm>
        </p:spPr>
        <p:txBody>
          <a:bodyPr anchor="t">
            <a:noAutofit/>
          </a:bodyPr>
          <a:lstStyle/>
          <a:p>
            <a:pPr algn="ctr"/>
            <a:r>
              <a:rPr lang="en-US" sz="4000" dirty="0">
                <a:solidFill>
                  <a:schemeClr val="bg2">
                    <a:lumMod val="40000"/>
                    <a:lumOff val="60000"/>
                  </a:schemeClr>
                </a:solidFill>
              </a:rPr>
              <a:t>Presidential</a:t>
            </a:r>
          </a:p>
        </p:txBody>
      </p:sp>
      <p:pic>
        <p:nvPicPr>
          <p:cNvPr id="2050" name="Picture 2"/>
          <p:cNvPicPr>
            <a:picLocks noGrp="1" noChangeAspect="1" noChangeArrowheads="1"/>
          </p:cNvPicPr>
          <p:nvPr>
            <p:ph sz="half" idx="2"/>
          </p:nvPr>
        </p:nvPicPr>
        <p:blipFill>
          <a:blip r:embed="rId3" cstate="print">
            <a:grayscl/>
          </a:blip>
          <a:stretch>
            <a:fillRect/>
          </a:stretch>
        </p:blipFill>
        <p:spPr bwMode="auto">
          <a:xfrm>
            <a:off x="1828800" y="2270655"/>
            <a:ext cx="4040188" cy="2693458"/>
          </a:xfrm>
          <a:prstGeom prst="rect">
            <a:avLst/>
          </a:prstGeom>
          <a:noFill/>
          <a:ln w="9525">
            <a:noFill/>
            <a:miter lim="800000"/>
            <a:headEnd/>
            <a:tailEnd/>
          </a:ln>
          <a:effectLst/>
        </p:spPr>
      </p:pic>
      <p:sp>
        <p:nvSpPr>
          <p:cNvPr id="7" name="Text Placeholder 6"/>
          <p:cNvSpPr>
            <a:spLocks noGrp="1"/>
          </p:cNvSpPr>
          <p:nvPr>
            <p:ph type="body" sz="quarter" idx="3"/>
          </p:nvPr>
        </p:nvSpPr>
        <p:spPr>
          <a:xfrm>
            <a:off x="6324600" y="4964114"/>
            <a:ext cx="4038600" cy="1360487"/>
          </a:xfrm>
        </p:spPr>
        <p:txBody>
          <a:bodyPr anchor="t">
            <a:noAutofit/>
          </a:bodyPr>
          <a:lstStyle/>
          <a:p>
            <a:pPr algn="ctr"/>
            <a:r>
              <a:rPr lang="en-US" sz="4000" dirty="0">
                <a:solidFill>
                  <a:schemeClr val="bg2">
                    <a:lumMod val="40000"/>
                    <a:lumOff val="60000"/>
                  </a:schemeClr>
                </a:solidFill>
              </a:rPr>
              <a:t>Congressional </a:t>
            </a:r>
            <a:endParaRPr lang="en-US" sz="3200" dirty="0">
              <a:solidFill>
                <a:schemeClr val="bg2">
                  <a:lumMod val="40000"/>
                  <a:lumOff val="60000"/>
                </a:schemeClr>
              </a:solidFill>
            </a:endParaRPr>
          </a:p>
          <a:p>
            <a:pPr algn="ctr"/>
            <a:r>
              <a:rPr lang="en-US" sz="3200" i="1" dirty="0">
                <a:solidFill>
                  <a:schemeClr val="bg2">
                    <a:lumMod val="40000"/>
                    <a:lumOff val="60000"/>
                  </a:schemeClr>
                </a:solidFill>
              </a:rPr>
              <a:t>(aka, Radical)</a:t>
            </a:r>
            <a:endParaRPr lang="en-US" sz="4000" i="1" dirty="0">
              <a:solidFill>
                <a:schemeClr val="bg2">
                  <a:lumMod val="40000"/>
                  <a:lumOff val="60000"/>
                </a:schemeClr>
              </a:solidFill>
            </a:endParaRPr>
          </a:p>
        </p:txBody>
      </p:sp>
      <p:pic>
        <p:nvPicPr>
          <p:cNvPr id="2051" name="Picture 3"/>
          <p:cNvPicPr>
            <a:picLocks noGrp="1" noChangeAspect="1" noChangeArrowheads="1"/>
          </p:cNvPicPr>
          <p:nvPr>
            <p:ph sz="quarter" idx="4"/>
          </p:nvPr>
        </p:nvPicPr>
        <p:blipFill rotWithShape="1">
          <a:blip r:embed="rId4" cstate="screen">
            <a:grayscl/>
            <a:extLst>
              <a:ext uri="{28A0092B-C50C-407E-A947-70E740481C1C}">
                <a14:useLocalDpi xmlns:a14="http://schemas.microsoft.com/office/drawing/2010/main"/>
              </a:ext>
            </a:extLst>
          </a:blip>
          <a:srcRect/>
          <a:stretch/>
        </p:blipFill>
        <p:spPr bwMode="auto">
          <a:xfrm>
            <a:off x="6321426" y="2252596"/>
            <a:ext cx="4041775" cy="2690037"/>
          </a:xfrm>
          <a:prstGeom prst="rect">
            <a:avLst/>
          </a:prstGeom>
          <a:noFill/>
          <a:ln w="9525">
            <a:noFill/>
            <a:miter lim="800000"/>
            <a:headEnd/>
            <a:tailEnd/>
          </a:ln>
          <a:effectLst/>
        </p:spPr>
      </p:pic>
    </p:spTree>
    <p:extLst>
      <p:ext uri="{BB962C8B-B14F-4D97-AF65-F5344CB8AC3E}">
        <p14:creationId xmlns:p14="http://schemas.microsoft.com/office/powerpoint/2010/main" val="30366837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5C1260-6556-4B59-BD1D-EED6768F5938}"/>
              </a:ext>
            </a:extLst>
          </p:cNvPr>
          <p:cNvPicPr>
            <a:picLocks noChangeAspect="1"/>
          </p:cNvPicPr>
          <p:nvPr/>
        </p:nvPicPr>
        <p:blipFill rotWithShape="1">
          <a:blip r:embed="rId2"/>
          <a:srcRect l="9843"/>
          <a:stretch/>
        </p:blipFill>
        <p:spPr>
          <a:xfrm>
            <a:off x="20" y="10"/>
            <a:ext cx="4637226" cy="6857990"/>
          </a:xfrm>
          <a:prstGeom prst="rect">
            <a:avLst/>
          </a:prstGeom>
        </p:spPr>
      </p:pic>
      <p:sp>
        <p:nvSpPr>
          <p:cNvPr id="9" name="Rectangle 8">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A503BC-631A-4C77-ACB3-251580E129BE}"/>
              </a:ext>
            </a:extLst>
          </p:cNvPr>
          <p:cNvSpPr>
            <a:spLocks noGrp="1"/>
          </p:cNvSpPr>
          <p:nvPr>
            <p:ph idx="1"/>
          </p:nvPr>
        </p:nvSpPr>
        <p:spPr>
          <a:xfrm>
            <a:off x="5006103" y="4942373"/>
            <a:ext cx="6274592" cy="1333500"/>
          </a:xfrm>
        </p:spPr>
        <p:txBody>
          <a:bodyPr vert="horz" lIns="91440" tIns="45720" rIns="91440" bIns="45720" rtlCol="0">
            <a:normAutofit/>
          </a:bodyPr>
          <a:lstStyle/>
          <a:p>
            <a:pPr marL="0" indent="0">
              <a:lnSpc>
                <a:spcPct val="90000"/>
              </a:lnSpc>
              <a:spcBef>
                <a:spcPts val="1000"/>
              </a:spcBef>
              <a:buNone/>
            </a:pPr>
            <a:r>
              <a:rPr lang="en-US" sz="2400" dirty="0">
                <a:solidFill>
                  <a:schemeClr val="bg1"/>
                </a:solidFill>
              </a:rPr>
              <a:t>Lincoln’s successor was his Vice President- Andrew Johnson, a southerner from Tennessee and former slave holder.</a:t>
            </a:r>
          </a:p>
        </p:txBody>
      </p:sp>
      <p:pic>
        <p:nvPicPr>
          <p:cNvPr id="7" name="Picture 6">
            <a:extLst>
              <a:ext uri="{FF2B5EF4-FFF2-40B4-BE49-F238E27FC236}">
                <a16:creationId xmlns:a16="http://schemas.microsoft.com/office/drawing/2014/main" id="{EE28EEBC-2968-48F4-9ABF-435D4AE00449}"/>
              </a:ext>
            </a:extLst>
          </p:cNvPr>
          <p:cNvPicPr>
            <a:picLocks noChangeAspect="1"/>
          </p:cNvPicPr>
          <p:nvPr/>
        </p:nvPicPr>
        <p:blipFill>
          <a:blip r:embed="rId3"/>
          <a:stretch>
            <a:fillRect/>
          </a:stretch>
        </p:blipFill>
        <p:spPr>
          <a:xfrm>
            <a:off x="5090404" y="99076"/>
            <a:ext cx="6274592" cy="3971418"/>
          </a:xfrm>
          <a:prstGeom prst="rect">
            <a:avLst/>
          </a:prstGeom>
        </p:spPr>
      </p:pic>
      <p:sp>
        <p:nvSpPr>
          <p:cNvPr id="2" name="Title 1">
            <a:extLst>
              <a:ext uri="{FF2B5EF4-FFF2-40B4-BE49-F238E27FC236}">
                <a16:creationId xmlns:a16="http://schemas.microsoft.com/office/drawing/2014/main" id="{99B6E239-9E37-4C5C-83E9-64831C3160D1}"/>
              </a:ext>
            </a:extLst>
          </p:cNvPr>
          <p:cNvSpPr>
            <a:spLocks noGrp="1"/>
          </p:cNvSpPr>
          <p:nvPr>
            <p:ph type="title"/>
          </p:nvPr>
        </p:nvSpPr>
        <p:spPr>
          <a:xfrm>
            <a:off x="5084480" y="3000463"/>
            <a:ext cx="6274593" cy="1941910"/>
          </a:xfrm>
        </p:spPr>
        <p:txBody>
          <a:bodyPr vert="horz" lIns="91440" tIns="45720" rIns="91440" bIns="45720" rtlCol="0" anchor="b">
            <a:normAutofit/>
          </a:bodyPr>
          <a:lstStyle/>
          <a:p>
            <a:pPr algn="l">
              <a:lnSpc>
                <a:spcPct val="90000"/>
              </a:lnSpc>
            </a:pPr>
            <a:r>
              <a:rPr lang="en-US" sz="6000" b="1" dirty="0"/>
              <a:t>The Politics of </a:t>
            </a:r>
            <a:r>
              <a:rPr lang="en-US" sz="6000" b="1" dirty="0">
                <a:solidFill>
                  <a:schemeClr val="bg1"/>
                </a:solidFill>
              </a:rPr>
              <a:t>Reconstruction</a:t>
            </a:r>
          </a:p>
        </p:txBody>
      </p:sp>
      <p:sp>
        <p:nvSpPr>
          <p:cNvPr id="8" name="Oval 7">
            <a:extLst>
              <a:ext uri="{FF2B5EF4-FFF2-40B4-BE49-F238E27FC236}">
                <a16:creationId xmlns:a16="http://schemas.microsoft.com/office/drawing/2014/main" id="{0A4CA569-46DF-44AD-B52B-BDDDDEF6C6B2}"/>
              </a:ext>
            </a:extLst>
          </p:cNvPr>
          <p:cNvSpPr/>
          <p:nvPr/>
        </p:nvSpPr>
        <p:spPr>
          <a:xfrm>
            <a:off x="8227700" y="962854"/>
            <a:ext cx="1715022" cy="59452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2237AA6-0071-4C45-9F83-5A720A331B49}"/>
              </a:ext>
            </a:extLst>
          </p:cNvPr>
          <p:cNvSpPr txBox="1">
            <a:spLocks/>
          </p:cNvSpPr>
          <p:nvPr/>
        </p:nvSpPr>
        <p:spPr>
          <a:xfrm>
            <a:off x="6096000" y="1534057"/>
            <a:ext cx="4480797" cy="5945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000"/>
              </a:spcBef>
              <a:buFont typeface="Arial" pitchFamily="34" charset="0"/>
              <a:buNone/>
            </a:pPr>
            <a:r>
              <a:rPr lang="en-US" sz="2400" b="1" dirty="0">
                <a:solidFill>
                  <a:srgbClr val="FF0000"/>
                </a:solidFill>
              </a:rPr>
              <a:t>Confederate States of America</a:t>
            </a:r>
          </a:p>
        </p:txBody>
      </p:sp>
    </p:spTree>
    <p:extLst>
      <p:ext uri="{BB962C8B-B14F-4D97-AF65-F5344CB8AC3E}">
        <p14:creationId xmlns:p14="http://schemas.microsoft.com/office/powerpoint/2010/main" val="206305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57000">
              <a:schemeClr val="bg1"/>
            </a:gs>
            <a:gs pos="7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B3E70-30CF-407F-BF01-A4BBBAABC330}"/>
              </a:ext>
            </a:extLst>
          </p:cNvPr>
          <p:cNvPicPr>
            <a:picLocks noChangeAspect="1"/>
          </p:cNvPicPr>
          <p:nvPr/>
        </p:nvPicPr>
        <p:blipFill rotWithShape="1">
          <a:blip r:embed="rId2"/>
          <a:srcRect r="2" b="17"/>
          <a:stretch/>
        </p:blipFill>
        <p:spPr>
          <a:xfrm>
            <a:off x="20" y="10"/>
            <a:ext cx="4639713" cy="6857990"/>
          </a:xfrm>
          <a:prstGeom prst="rect">
            <a:avLst/>
          </a:prstGeom>
        </p:spPr>
      </p:pic>
      <p:sp>
        <p:nvSpPr>
          <p:cNvPr id="2" name="Title 1">
            <a:extLst>
              <a:ext uri="{FF2B5EF4-FFF2-40B4-BE49-F238E27FC236}">
                <a16:creationId xmlns:a16="http://schemas.microsoft.com/office/drawing/2014/main" id="{39C84A89-6C8A-4E0D-AFBC-F60F315A025D}"/>
              </a:ext>
            </a:extLst>
          </p:cNvPr>
          <p:cNvSpPr>
            <a:spLocks noGrp="1"/>
          </p:cNvSpPr>
          <p:nvPr>
            <p:ph type="title"/>
          </p:nvPr>
        </p:nvSpPr>
        <p:spPr>
          <a:xfrm>
            <a:off x="4795716" y="352597"/>
            <a:ext cx="7252688" cy="946484"/>
          </a:xfrm>
        </p:spPr>
        <p:txBody>
          <a:bodyPr>
            <a:normAutofit fontScale="90000"/>
          </a:bodyPr>
          <a:lstStyle/>
          <a:p>
            <a:r>
              <a:rPr lang="en-US" sz="4100" b="1" dirty="0">
                <a:latin typeface="Calibri" panose="020F0502020204030204" pitchFamily="34" charset="0"/>
                <a:ea typeface="Calibri" panose="020F0502020204030204" pitchFamily="34" charset="0"/>
                <a:cs typeface="Times New Roman" panose="02020603050405020304" pitchFamily="18" charset="0"/>
              </a:rPr>
              <a:t>The Politics of Reconstruction</a:t>
            </a:r>
            <a:br>
              <a:rPr lang="en-US" sz="4100" b="1" dirty="0">
                <a:latin typeface="Calibri" panose="020F0502020204030204" pitchFamily="34" charset="0"/>
                <a:ea typeface="Calibri" panose="020F0502020204030204" pitchFamily="34" charset="0"/>
                <a:cs typeface="Times New Roman" panose="02020603050405020304" pitchFamily="18" charset="0"/>
              </a:rPr>
            </a:br>
            <a:r>
              <a:rPr lang="en-US" sz="3300" dirty="0">
                <a:latin typeface="Calibri" panose="020F0502020204030204" pitchFamily="34" charset="0"/>
                <a:ea typeface="Calibri" panose="020F0502020204030204" pitchFamily="34" charset="0"/>
                <a:cs typeface="Times New Roman" panose="02020603050405020304" pitchFamily="18" charset="0"/>
              </a:rPr>
              <a:t>President Johnson continued with Lincoln’s Lenient Plan </a:t>
            </a:r>
            <a:endParaRPr lang="en-US" sz="3300" dirty="0"/>
          </a:p>
        </p:txBody>
      </p:sp>
      <p:sp>
        <p:nvSpPr>
          <p:cNvPr id="3" name="Content Placeholder 2">
            <a:extLst>
              <a:ext uri="{FF2B5EF4-FFF2-40B4-BE49-F238E27FC236}">
                <a16:creationId xmlns:a16="http://schemas.microsoft.com/office/drawing/2014/main" id="{7D5D5E8A-EE06-40BE-A2AA-4B4736406EEC}"/>
              </a:ext>
            </a:extLst>
          </p:cNvPr>
          <p:cNvSpPr>
            <a:spLocks noGrp="1"/>
          </p:cNvSpPr>
          <p:nvPr>
            <p:ph idx="1"/>
          </p:nvPr>
        </p:nvSpPr>
        <p:spPr>
          <a:xfrm>
            <a:off x="4795716" y="1583778"/>
            <a:ext cx="7107526" cy="5150237"/>
          </a:xfrm>
        </p:spPr>
        <p:txBody>
          <a:bodyPr>
            <a:noAutofit/>
          </a:bodyPr>
          <a:lstStyle/>
          <a:p>
            <a:r>
              <a:rPr lang="en-US" dirty="0"/>
              <a:t>Johnson was lenient on the ex CSA and issued thousands of </a:t>
            </a:r>
            <a:r>
              <a:rPr lang="en-US" b="1" dirty="0">
                <a:solidFill>
                  <a:srgbClr val="FFFF00"/>
                </a:solidFill>
              </a:rPr>
              <a:t>pardons</a:t>
            </a:r>
            <a:r>
              <a:rPr lang="en-US" dirty="0"/>
              <a:t> (</a:t>
            </a:r>
            <a:r>
              <a:rPr lang="en-US" dirty="0">
                <a:solidFill>
                  <a:srgbClr val="FFFF00"/>
                </a:solidFill>
              </a:rPr>
              <a:t>to be forgiven, as if nothing had happened</a:t>
            </a:r>
            <a:r>
              <a:rPr lang="en-US" dirty="0"/>
              <a:t>) to former Confederates. </a:t>
            </a:r>
          </a:p>
          <a:p>
            <a:r>
              <a:rPr lang="en-US" dirty="0"/>
              <a:t>Allowing them to regain their former properties, US citizenship and positions of power.  Some got elected to Congress.</a:t>
            </a:r>
          </a:p>
          <a:p>
            <a:r>
              <a:rPr lang="en-US" dirty="0"/>
              <a:t>The president soon came under suspicion of many for being too sympathetic to the South.</a:t>
            </a:r>
          </a:p>
          <a:p>
            <a:r>
              <a:rPr lang="en-US" dirty="0"/>
              <a:t>Former Confederates became more daring.</a:t>
            </a:r>
          </a:p>
          <a:p>
            <a:pPr marL="0" indent="0">
              <a:buNone/>
            </a:pPr>
            <a:endParaRPr lang="en-US" dirty="0"/>
          </a:p>
        </p:txBody>
      </p:sp>
    </p:spTree>
    <p:extLst>
      <p:ext uri="{BB962C8B-B14F-4D97-AF65-F5344CB8AC3E}">
        <p14:creationId xmlns:p14="http://schemas.microsoft.com/office/powerpoint/2010/main" val="344227013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E8F15B-2DDB-4F3C-A045-87DC5C9A77ED}"/>
              </a:ext>
            </a:extLst>
          </p:cNvPr>
          <p:cNvSpPr>
            <a:spLocks noGrp="1"/>
          </p:cNvSpPr>
          <p:nvPr>
            <p:ph type="title"/>
          </p:nvPr>
        </p:nvSpPr>
        <p:spPr>
          <a:xfrm>
            <a:off x="474380" y="4667320"/>
            <a:ext cx="6594189" cy="1625210"/>
          </a:xfrm>
        </p:spPr>
        <p:txBody>
          <a:bodyPr>
            <a:normAutofit/>
          </a:bodyPr>
          <a:lstStyle/>
          <a:p>
            <a:pPr algn="r"/>
            <a:r>
              <a:rPr lang="en-US" sz="3400" b="1" dirty="0">
                <a:solidFill>
                  <a:srgbClr val="FFFFFF"/>
                </a:solidFill>
                <a:latin typeface="Aharoni" panose="02010803020104030203" pitchFamily="2" charset="-79"/>
                <a:cs typeface="Aharoni" panose="02010803020104030203" pitchFamily="2" charset="-79"/>
              </a:rPr>
              <a:t>Protecting the Rights of the “NEW” Citizens of the Republic</a:t>
            </a:r>
          </a:p>
        </p:txBody>
      </p:sp>
      <p:pic>
        <p:nvPicPr>
          <p:cNvPr id="4" name="Picture 3" descr="Image result for new orleans drawing 1867 first vote">
            <a:extLst>
              <a:ext uri="{FF2B5EF4-FFF2-40B4-BE49-F238E27FC236}">
                <a16:creationId xmlns:a16="http://schemas.microsoft.com/office/drawing/2014/main" id="{88DA66B1-D593-4690-8E8B-913F7FF604D1}"/>
              </a:ext>
            </a:extLst>
          </p:cNvPr>
          <p:cNvPicPr/>
          <p:nvPr/>
        </p:nvPicPr>
        <p:blipFill rotWithShape="1">
          <a:blip r:embed="rId2">
            <a:extLst>
              <a:ext uri="{28A0092B-C50C-407E-A947-70E740481C1C}">
                <a14:useLocalDpi xmlns:a14="http://schemas.microsoft.com/office/drawing/2010/main" val="0"/>
              </a:ext>
            </a:extLst>
          </a:blip>
          <a:srcRect t="22410" r="1" b="1"/>
          <a:stretch/>
        </p:blipFill>
        <p:spPr bwMode="auto">
          <a:xfrm>
            <a:off x="327547" y="321733"/>
            <a:ext cx="7058306"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1A955DD-D096-4918-AAC7-1A65AE100163}"/>
              </a:ext>
            </a:extLst>
          </p:cNvPr>
          <p:cNvSpPr>
            <a:spLocks noGrp="1"/>
          </p:cNvSpPr>
          <p:nvPr>
            <p:ph idx="1"/>
          </p:nvPr>
        </p:nvSpPr>
        <p:spPr>
          <a:xfrm>
            <a:off x="7784123" y="817973"/>
            <a:ext cx="3883621" cy="4852362"/>
          </a:xfrm>
        </p:spPr>
        <p:txBody>
          <a:bodyPr anchor="ctr">
            <a:normAutofit fontScale="92500" lnSpcReduction="10000"/>
          </a:bodyPr>
          <a:lstStyle/>
          <a:p>
            <a:pPr marL="0" indent="0">
              <a:buNone/>
            </a:pPr>
            <a:r>
              <a:rPr lang="en-US" sz="3600" dirty="0">
                <a:solidFill>
                  <a:srgbClr val="FFFFFF"/>
                </a:solidFill>
              </a:rPr>
              <a:t>Fearing that the former CSA would not respect, protect the rights of their former slaves, Radical Republicans in Congress began to pass legislation to protect their rights, especially the right to </a:t>
            </a:r>
            <a:r>
              <a:rPr lang="en-US" sz="3600" b="1" dirty="0">
                <a:solidFill>
                  <a:srgbClr val="FFFFFF"/>
                </a:solidFill>
              </a:rPr>
              <a:t>VOTE</a:t>
            </a:r>
            <a:r>
              <a:rPr lang="en-US" sz="3600" dirty="0">
                <a:solidFill>
                  <a:srgbClr val="FFFFFF"/>
                </a:solidFill>
              </a:rPr>
              <a:t>.</a:t>
            </a:r>
          </a:p>
        </p:txBody>
      </p:sp>
    </p:spTree>
    <p:extLst>
      <p:ext uri="{BB962C8B-B14F-4D97-AF65-F5344CB8AC3E}">
        <p14:creationId xmlns:p14="http://schemas.microsoft.com/office/powerpoint/2010/main" val="3493966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5429-F96E-4171-9478-1DCDA0583514}"/>
              </a:ext>
            </a:extLst>
          </p:cNvPr>
          <p:cNvSpPr>
            <a:spLocks noGrp="1"/>
          </p:cNvSpPr>
          <p:nvPr>
            <p:ph type="title"/>
          </p:nvPr>
        </p:nvSpPr>
        <p:spPr>
          <a:xfrm>
            <a:off x="3736730" y="0"/>
            <a:ext cx="5328138" cy="856883"/>
          </a:xfrm>
        </p:spPr>
        <p:txBody>
          <a:bodyPr>
            <a:normAutofit/>
          </a:bodyPr>
          <a:lstStyle/>
          <a:p>
            <a:pPr algn="ctr"/>
            <a:r>
              <a:rPr lang="en-US" sz="3600" b="1" dirty="0">
                <a:latin typeface="Aharoni" panose="02010803020104030203" pitchFamily="2" charset="-79"/>
                <a:cs typeface="Aharoni" panose="02010803020104030203" pitchFamily="2" charset="-79"/>
              </a:rPr>
              <a:t>Radical Republicans</a:t>
            </a:r>
          </a:p>
        </p:txBody>
      </p:sp>
      <p:sp>
        <p:nvSpPr>
          <p:cNvPr id="3" name="Content Placeholder 2">
            <a:extLst>
              <a:ext uri="{FF2B5EF4-FFF2-40B4-BE49-F238E27FC236}">
                <a16:creationId xmlns:a16="http://schemas.microsoft.com/office/drawing/2014/main" id="{10711417-98E5-452C-B97B-01CD5EC7558F}"/>
              </a:ext>
            </a:extLst>
          </p:cNvPr>
          <p:cNvSpPr>
            <a:spLocks noGrp="1"/>
          </p:cNvSpPr>
          <p:nvPr>
            <p:ph idx="1"/>
          </p:nvPr>
        </p:nvSpPr>
        <p:spPr>
          <a:xfrm>
            <a:off x="234281" y="1144255"/>
            <a:ext cx="6371492" cy="3257917"/>
          </a:xfrm>
        </p:spPr>
        <p:txBody>
          <a:bodyPr>
            <a:normAutofit/>
          </a:bodyPr>
          <a:lstStyle/>
          <a:p>
            <a:pPr marL="0" indent="0">
              <a:buNone/>
            </a:pPr>
            <a:r>
              <a:rPr lang="en-US" dirty="0"/>
              <a:t>“If impartial suffrage is excluded in the rebel States then every one of them is sure to send a solid rebel representative delegation to Congress, and cast a solid rebel electoral vote. They, with their kindred </a:t>
            </a:r>
            <a:r>
              <a:rPr lang="en-US" b="1" dirty="0"/>
              <a:t>Copperheads</a:t>
            </a:r>
            <a:r>
              <a:rPr lang="en-US" dirty="0"/>
              <a:t> of the North, would always elect the President and control Congress”.-</a:t>
            </a:r>
            <a:r>
              <a:rPr lang="en-US" b="1" dirty="0"/>
              <a:t>Thaddeus Stevens, (R)</a:t>
            </a:r>
          </a:p>
        </p:txBody>
      </p:sp>
      <p:sp>
        <p:nvSpPr>
          <p:cNvPr id="4" name="TextBox 3">
            <a:extLst>
              <a:ext uri="{FF2B5EF4-FFF2-40B4-BE49-F238E27FC236}">
                <a16:creationId xmlns:a16="http://schemas.microsoft.com/office/drawing/2014/main" id="{9BE1D174-1E12-464B-8B70-F7FC5622372D}"/>
              </a:ext>
            </a:extLst>
          </p:cNvPr>
          <p:cNvSpPr txBox="1"/>
          <p:nvPr/>
        </p:nvSpPr>
        <p:spPr>
          <a:xfrm>
            <a:off x="6984082" y="1037677"/>
            <a:ext cx="5207917" cy="2677656"/>
          </a:xfrm>
          <a:prstGeom prst="rect">
            <a:avLst/>
          </a:prstGeom>
          <a:noFill/>
        </p:spPr>
        <p:txBody>
          <a:bodyPr wrap="square" rtlCol="0">
            <a:spAutoFit/>
          </a:bodyPr>
          <a:lstStyle/>
          <a:p>
            <a:r>
              <a:rPr lang="en-US" sz="2400" b="1" dirty="0"/>
              <a:t>Copperhead</a:t>
            </a:r>
            <a:r>
              <a:rPr lang="en-US" sz="2400" dirty="0"/>
              <a:t>, also called Peace Democrat, during the American </a:t>
            </a:r>
            <a:r>
              <a:rPr lang="en-US" sz="2400" b="1" dirty="0"/>
              <a:t>Civil War</a:t>
            </a:r>
            <a:r>
              <a:rPr lang="en-US" sz="2400" dirty="0"/>
              <a:t>, pejoratively, any citizen in the North </a:t>
            </a:r>
            <a:r>
              <a:rPr lang="en-US" sz="2400" b="1" dirty="0"/>
              <a:t>who</a:t>
            </a:r>
            <a:r>
              <a:rPr lang="en-US" sz="2400" dirty="0"/>
              <a:t> opposed the </a:t>
            </a:r>
            <a:r>
              <a:rPr lang="en-US" sz="2400" b="1" dirty="0"/>
              <a:t>war</a:t>
            </a:r>
            <a:r>
              <a:rPr lang="en-US" sz="2400" dirty="0"/>
              <a:t> policy and advocated restoration of the Union through a negotiated settlement with the South.</a:t>
            </a:r>
          </a:p>
        </p:txBody>
      </p:sp>
      <p:pic>
        <p:nvPicPr>
          <p:cNvPr id="5" name="Picture 4">
            <a:extLst>
              <a:ext uri="{FF2B5EF4-FFF2-40B4-BE49-F238E27FC236}">
                <a16:creationId xmlns:a16="http://schemas.microsoft.com/office/drawing/2014/main" id="{088D3BFA-2AF0-4C56-8357-CC8F69255035}"/>
              </a:ext>
            </a:extLst>
          </p:cNvPr>
          <p:cNvPicPr>
            <a:picLocks noChangeAspect="1"/>
          </p:cNvPicPr>
          <p:nvPr/>
        </p:nvPicPr>
        <p:blipFill>
          <a:blip r:embed="rId2"/>
          <a:stretch>
            <a:fillRect/>
          </a:stretch>
        </p:blipFill>
        <p:spPr>
          <a:xfrm>
            <a:off x="7183456" y="3773488"/>
            <a:ext cx="3103827" cy="1629509"/>
          </a:xfrm>
          <a:prstGeom prst="rect">
            <a:avLst/>
          </a:prstGeom>
        </p:spPr>
      </p:pic>
    </p:spTree>
    <p:extLst>
      <p:ext uri="{BB962C8B-B14F-4D97-AF65-F5344CB8AC3E}">
        <p14:creationId xmlns:p14="http://schemas.microsoft.com/office/powerpoint/2010/main" val="2886975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F1DEBE0-C390-4983-8494-40B5098E3B3C}"/>
              </a:ext>
            </a:extLst>
          </p:cNvPr>
          <p:cNvPicPr>
            <a:picLocks noChangeAspect="1"/>
          </p:cNvPicPr>
          <p:nvPr/>
        </p:nvPicPr>
        <p:blipFill rotWithShape="1">
          <a:blip r:embed="rId2"/>
          <a:srcRect l="45391" r="4568" b="-1"/>
          <a:stretch/>
        </p:blipFill>
        <p:spPr>
          <a:xfrm>
            <a:off x="6582780" y="-13903"/>
            <a:ext cx="5729314" cy="5817286"/>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09D2372-DE6B-4171-9C9D-0E140202BABA}"/>
              </a:ext>
            </a:extLst>
          </p:cNvPr>
          <p:cNvSpPr>
            <a:spLocks noGrp="1"/>
          </p:cNvSpPr>
          <p:nvPr>
            <p:ph type="title"/>
          </p:nvPr>
        </p:nvSpPr>
        <p:spPr>
          <a:xfrm>
            <a:off x="0" y="0"/>
            <a:ext cx="7539789" cy="882317"/>
          </a:xfrm>
        </p:spPr>
        <p:txBody>
          <a:bodyPr>
            <a:noAutofit/>
          </a:bodyPr>
          <a:lstStyle/>
          <a:p>
            <a:r>
              <a:rPr lang="en-US" sz="2000" b="1" dirty="0">
                <a:latin typeface="Arial Black" panose="020B0A04020102020204" pitchFamily="34" charset="0"/>
              </a:rPr>
              <a:t>Congressional Reconstruction 1866-1873</a:t>
            </a:r>
            <a:br>
              <a:rPr lang="en-US" sz="2000" b="1" dirty="0">
                <a:latin typeface="Arial Black" panose="020B0A04020102020204" pitchFamily="34" charset="0"/>
              </a:rPr>
            </a:br>
            <a:r>
              <a:rPr lang="en-US" sz="2000" b="1" dirty="0">
                <a:latin typeface="Arial Black" panose="020B0A04020102020204" pitchFamily="34" charset="0"/>
              </a:rPr>
              <a:t>Radical Republicans- </a:t>
            </a:r>
            <a:r>
              <a:rPr lang="en-US" sz="2000" b="1" dirty="0">
                <a:latin typeface="+mn-lt"/>
              </a:rPr>
              <a:t>wanted to punish the south and</a:t>
            </a:r>
            <a:br>
              <a:rPr lang="en-US" sz="2000" b="1" dirty="0">
                <a:latin typeface="+mn-lt"/>
              </a:rPr>
            </a:br>
            <a:r>
              <a:rPr lang="en-US" sz="2000" b="1" dirty="0">
                <a:solidFill>
                  <a:srgbClr val="FFFF00"/>
                </a:solidFill>
                <a:latin typeface="+mn-lt"/>
              </a:rPr>
              <a:t>protect African Americans </a:t>
            </a:r>
            <a:r>
              <a:rPr lang="en-US" sz="2000" b="1" dirty="0">
                <a:latin typeface="+mn-lt"/>
              </a:rPr>
              <a:t>by making them </a:t>
            </a:r>
            <a:r>
              <a:rPr lang="en-US" sz="2000" b="1" dirty="0">
                <a:solidFill>
                  <a:srgbClr val="FFFF00"/>
                </a:solidFill>
                <a:latin typeface="Aharoni" panose="02010803020104030203" pitchFamily="2" charset="-79"/>
                <a:cs typeface="Aharoni" panose="02010803020104030203" pitchFamily="2" charset="-79"/>
              </a:rPr>
              <a:t>FULL CITIZENS</a:t>
            </a:r>
          </a:p>
        </p:txBody>
      </p:sp>
      <p:sp>
        <p:nvSpPr>
          <p:cNvPr id="3" name="Content Placeholder 2">
            <a:extLst>
              <a:ext uri="{FF2B5EF4-FFF2-40B4-BE49-F238E27FC236}">
                <a16:creationId xmlns:a16="http://schemas.microsoft.com/office/drawing/2014/main" id="{7A2DB749-CE8D-4915-9412-16212F5D73A2}"/>
              </a:ext>
            </a:extLst>
          </p:cNvPr>
          <p:cNvSpPr>
            <a:spLocks noGrp="1"/>
          </p:cNvSpPr>
          <p:nvPr>
            <p:ph idx="1"/>
          </p:nvPr>
        </p:nvSpPr>
        <p:spPr>
          <a:xfrm>
            <a:off x="0" y="896220"/>
            <a:ext cx="6774024" cy="5961780"/>
          </a:xfrm>
        </p:spPr>
        <p:txBody>
          <a:bodyPr anchor="t">
            <a:noAutofit/>
          </a:bodyPr>
          <a:lstStyle/>
          <a:p>
            <a:r>
              <a:rPr lang="en-US" sz="2300" dirty="0"/>
              <a:t>In early 1866, Congressional Republicans, seized control of Reconstruction from President Johnson. Congress denied representatives from the former Confederate</a:t>
            </a:r>
            <a:r>
              <a:rPr lang="en-US" sz="2300" dirty="0">
                <a:solidFill>
                  <a:schemeClr val="bg1"/>
                </a:solidFill>
              </a:rPr>
              <a:t> </a:t>
            </a:r>
            <a:r>
              <a:rPr lang="en-US" sz="2300" dirty="0"/>
              <a:t>states their Congressional seats. Gave them the boot.</a:t>
            </a:r>
          </a:p>
          <a:p>
            <a:r>
              <a:rPr lang="en-US" sz="2300" dirty="0"/>
              <a:t>Passed the </a:t>
            </a:r>
            <a:r>
              <a:rPr lang="en-US" sz="2300" b="1" dirty="0">
                <a:solidFill>
                  <a:srgbClr val="FFFF00"/>
                </a:solidFill>
              </a:rPr>
              <a:t>Civil Rights Act of 1866</a:t>
            </a:r>
            <a:r>
              <a:rPr lang="en-US" sz="2300" b="1" dirty="0"/>
              <a:t>- </a:t>
            </a:r>
            <a:r>
              <a:rPr lang="en-US" sz="2300" dirty="0"/>
              <a:t>all persons born in the United States were now citizens, without regard to race, color, or previous condition.</a:t>
            </a:r>
          </a:p>
          <a:p>
            <a:r>
              <a:rPr lang="en-US" sz="2300" dirty="0"/>
              <a:t>Forced the ex CSA to adopt the  </a:t>
            </a:r>
            <a:r>
              <a:rPr lang="en-US" sz="2300" b="1" dirty="0">
                <a:solidFill>
                  <a:srgbClr val="FFFF00"/>
                </a:solidFill>
              </a:rPr>
              <a:t>14th Amendment </a:t>
            </a:r>
            <a:r>
              <a:rPr lang="en-US" sz="2300" dirty="0"/>
              <a:t>to the Constitution, (1868) extending </a:t>
            </a:r>
            <a:r>
              <a:rPr lang="en-US" sz="2300" dirty="0">
                <a:solidFill>
                  <a:srgbClr val="FFFF00"/>
                </a:solidFill>
              </a:rPr>
              <a:t>citizenship </a:t>
            </a:r>
            <a:r>
              <a:rPr lang="en-US" sz="2300" dirty="0"/>
              <a:t>rights to </a:t>
            </a:r>
            <a:r>
              <a:rPr lang="en-US" sz="2300" dirty="0">
                <a:solidFill>
                  <a:srgbClr val="FFFF00"/>
                </a:solidFill>
              </a:rPr>
              <a:t>African Americans </a:t>
            </a:r>
            <a:r>
              <a:rPr lang="en-US" sz="2300" dirty="0"/>
              <a:t>and guaranteeing them </a:t>
            </a:r>
            <a:r>
              <a:rPr lang="en-US" sz="2300" dirty="0">
                <a:solidFill>
                  <a:srgbClr val="FFFF00"/>
                </a:solidFill>
              </a:rPr>
              <a:t>equal protection under the laws</a:t>
            </a:r>
            <a:r>
              <a:rPr lang="en-US" sz="2300" dirty="0"/>
              <a:t>. The 14th Amendment also reduced representation in Congress of any southern state that deprived African Americans of the vote. </a:t>
            </a:r>
          </a:p>
          <a:p>
            <a:r>
              <a:rPr lang="en-US" sz="2300" b="1" dirty="0">
                <a:solidFill>
                  <a:srgbClr val="FFFF00"/>
                </a:solidFill>
              </a:rPr>
              <a:t>15th Amendment </a:t>
            </a:r>
            <a:r>
              <a:rPr lang="en-US" sz="2300" dirty="0"/>
              <a:t>(1870), gave voting rights to black men but no civil rights guarantees.</a:t>
            </a:r>
          </a:p>
        </p:txBody>
      </p:sp>
      <p:sp>
        <p:nvSpPr>
          <p:cNvPr id="5" name="TextBox 4">
            <a:extLst>
              <a:ext uri="{FF2B5EF4-FFF2-40B4-BE49-F238E27FC236}">
                <a16:creationId xmlns:a16="http://schemas.microsoft.com/office/drawing/2014/main" id="{923E96F9-6255-4321-9750-0D1D2C4DA528}"/>
              </a:ext>
            </a:extLst>
          </p:cNvPr>
          <p:cNvSpPr txBox="1"/>
          <p:nvPr/>
        </p:nvSpPr>
        <p:spPr>
          <a:xfrm rot="20923286">
            <a:off x="8793154" y="312720"/>
            <a:ext cx="2911246" cy="461665"/>
          </a:xfrm>
          <a:prstGeom prst="rect">
            <a:avLst/>
          </a:prstGeom>
          <a:noFill/>
        </p:spPr>
        <p:txBody>
          <a:bodyPr wrap="none" rtlCol="0">
            <a:spAutoFit/>
          </a:bodyPr>
          <a:lstStyle/>
          <a:p>
            <a:r>
              <a:rPr lang="en-US" sz="2400" b="1" dirty="0">
                <a:solidFill>
                  <a:schemeClr val="bg1"/>
                </a:solidFill>
              </a:rPr>
              <a:t>Get out Confederates</a:t>
            </a:r>
          </a:p>
        </p:txBody>
      </p:sp>
    </p:spTree>
    <p:extLst>
      <p:ext uri="{BB962C8B-B14F-4D97-AF65-F5344CB8AC3E}">
        <p14:creationId xmlns:p14="http://schemas.microsoft.com/office/powerpoint/2010/main" val="167136752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4EE2EC-B8EB-4574-87B2-D58D090BEAF6}"/>
              </a:ext>
            </a:extLst>
          </p:cNvPr>
          <p:cNvPicPr>
            <a:picLocks noChangeAspect="1"/>
          </p:cNvPicPr>
          <p:nvPr/>
        </p:nvPicPr>
        <p:blipFill>
          <a:blip r:embed="rId2"/>
          <a:stretch>
            <a:fillRect/>
          </a:stretch>
        </p:blipFill>
        <p:spPr>
          <a:xfrm>
            <a:off x="0" y="79131"/>
            <a:ext cx="12192000" cy="7060222"/>
          </a:xfrm>
          <a:prstGeom prst="rect">
            <a:avLst/>
          </a:prstGeom>
        </p:spPr>
      </p:pic>
      <p:sp>
        <p:nvSpPr>
          <p:cNvPr id="5" name="TextBox 4">
            <a:extLst>
              <a:ext uri="{FF2B5EF4-FFF2-40B4-BE49-F238E27FC236}">
                <a16:creationId xmlns:a16="http://schemas.microsoft.com/office/drawing/2014/main" id="{09047E91-F002-4EF2-8DCB-7E2F07A5B1EF}"/>
              </a:ext>
            </a:extLst>
          </p:cNvPr>
          <p:cNvSpPr txBox="1"/>
          <p:nvPr/>
        </p:nvSpPr>
        <p:spPr>
          <a:xfrm>
            <a:off x="4518607" y="1310054"/>
            <a:ext cx="4493508" cy="1200329"/>
          </a:xfrm>
          <a:prstGeom prst="rect">
            <a:avLst/>
          </a:prstGeom>
          <a:noFill/>
        </p:spPr>
        <p:txBody>
          <a:bodyPr wrap="square" rtlCol="0">
            <a:spAutoFit/>
          </a:bodyPr>
          <a:lstStyle/>
          <a:p>
            <a:r>
              <a:rPr lang="en-US" sz="5400" b="1" dirty="0">
                <a:solidFill>
                  <a:srgbClr val="002060"/>
                </a:solidFill>
                <a:latin typeface="Calibri"/>
              </a:rPr>
              <a:t>1865-1877</a:t>
            </a:r>
          </a:p>
          <a:p>
            <a:endParaRPr lang="en-US" dirty="0"/>
          </a:p>
        </p:txBody>
      </p:sp>
      <p:sp>
        <p:nvSpPr>
          <p:cNvPr id="7" name="Rectangle 6">
            <a:hlinkClick r:id="rId3"/>
            <a:extLst>
              <a:ext uri="{FF2B5EF4-FFF2-40B4-BE49-F238E27FC236}">
                <a16:creationId xmlns:a16="http://schemas.microsoft.com/office/drawing/2014/main" id="{7FC9EAFB-9B24-4321-8CE8-9C879A9E4289}"/>
              </a:ext>
            </a:extLst>
          </p:cNvPr>
          <p:cNvSpPr/>
          <p:nvPr/>
        </p:nvSpPr>
        <p:spPr>
          <a:xfrm>
            <a:off x="3349869" y="5662246"/>
            <a:ext cx="6673362" cy="800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https://www.history.com/topics/american-civil-war/reconstruction</a:t>
            </a:r>
          </a:p>
        </p:txBody>
      </p:sp>
    </p:spTree>
    <p:extLst>
      <p:ext uri="{BB962C8B-B14F-4D97-AF65-F5344CB8AC3E}">
        <p14:creationId xmlns:p14="http://schemas.microsoft.com/office/powerpoint/2010/main" val="3100693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chemeClr val="bg2"/>
            </a:gs>
            <a:gs pos="0">
              <a:schemeClr val="tx1"/>
            </a:gs>
            <a:gs pos="100000">
              <a:schemeClr val="tx2"/>
            </a:gs>
          </a:gsLst>
          <a:lin ang="2700000" scaled="1"/>
          <a:tileRect/>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4E1DF3-8310-4891-8915-45AFF5CF12EC}"/>
              </a:ext>
            </a:extLst>
          </p:cNvPr>
          <p:cNvSpPr/>
          <p:nvPr/>
        </p:nvSpPr>
        <p:spPr>
          <a:xfrm>
            <a:off x="0" y="-31412"/>
            <a:ext cx="11926389"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Black" panose="020B0A04020102020204" pitchFamily="34" charset="0"/>
                <a:ea typeface="+mj-ea"/>
                <a:cs typeface="+mj-cs"/>
              </a:rPr>
              <a:t>Congressional Reconstruction 1866-1873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Arial Black" panose="020B0A04020102020204" pitchFamily="34" charset="0"/>
                <a:ea typeface="+mj-ea"/>
                <a:cs typeface="+mj-cs"/>
              </a:rPr>
              <a:t>Radical Republicans- </a:t>
            </a:r>
            <a:r>
              <a:rPr kumimoji="0" lang="en-US" sz="2000" b="1" i="0" u="none" strike="noStrike" kern="0" cap="none" spc="0" normalizeH="0" baseline="0" noProof="0" dirty="0">
                <a:ln>
                  <a:noFill/>
                </a:ln>
                <a:effectLst/>
                <a:uLnTx/>
                <a:uFillTx/>
                <a:ea typeface="+mj-ea"/>
                <a:cs typeface="+mj-cs"/>
              </a:rPr>
              <a:t>wanted to punish the south</a:t>
            </a:r>
            <a:endParaRPr kumimoji="0" lang="en-US" sz="1800" b="0" i="0" u="none" strike="noStrike" kern="0" cap="none" spc="0" normalizeH="0" baseline="0" noProof="0" dirty="0">
              <a:ln>
                <a:noFill/>
              </a:ln>
              <a:effectLst/>
              <a:uLnTx/>
              <a:uFillTx/>
            </a:endParaRPr>
          </a:p>
        </p:txBody>
      </p:sp>
      <p:sp>
        <p:nvSpPr>
          <p:cNvPr id="5" name="Content Placeholder 2">
            <a:extLst>
              <a:ext uri="{FF2B5EF4-FFF2-40B4-BE49-F238E27FC236}">
                <a16:creationId xmlns:a16="http://schemas.microsoft.com/office/drawing/2014/main" id="{DBD14A6F-2FA5-47E4-9E63-9BBFE54977A6}"/>
              </a:ext>
            </a:extLst>
          </p:cNvPr>
          <p:cNvSpPr>
            <a:spLocks noGrp="1"/>
          </p:cNvSpPr>
          <p:nvPr>
            <p:ph idx="1"/>
          </p:nvPr>
        </p:nvSpPr>
        <p:spPr>
          <a:xfrm>
            <a:off x="0" y="676474"/>
            <a:ext cx="6570617" cy="6181526"/>
          </a:xfrm>
        </p:spPr>
        <p:txBody>
          <a:bodyPr anchor="t">
            <a:noAutofit/>
          </a:bodyPr>
          <a:lstStyle/>
          <a:p>
            <a:r>
              <a:rPr lang="en-US" sz="2200" dirty="0"/>
              <a:t>During Reconstruction African Americans gained achieved political equality with white Americans.</a:t>
            </a:r>
          </a:p>
          <a:p>
            <a:r>
              <a:rPr lang="en-US" sz="2200" dirty="0"/>
              <a:t>Many laws were passed by the Radical Republicans and amendments to the Constitution were added to protect African Americans especially in the south.</a:t>
            </a:r>
          </a:p>
          <a:p>
            <a:pPr marL="0" indent="0">
              <a:buNone/>
            </a:pPr>
            <a:r>
              <a:rPr lang="en-US" sz="2200" dirty="0"/>
              <a:t>They included:</a:t>
            </a:r>
          </a:p>
          <a:p>
            <a:pPr marL="0" indent="0">
              <a:buNone/>
            </a:pPr>
            <a:r>
              <a:rPr lang="en-US" sz="2200" dirty="0"/>
              <a:t> </a:t>
            </a:r>
            <a:r>
              <a:rPr lang="en-US" sz="2200" b="1" u="sng" dirty="0"/>
              <a:t>Civil Rights Act of 1866</a:t>
            </a:r>
            <a:r>
              <a:rPr lang="en-US" sz="2200" b="1" dirty="0"/>
              <a:t>-</a:t>
            </a:r>
            <a:r>
              <a:rPr lang="en-US" sz="2200" dirty="0"/>
              <a:t>define citizenship and affirm that all citizens are equally protected by the law.</a:t>
            </a:r>
          </a:p>
          <a:p>
            <a:pPr marL="0" indent="0">
              <a:buNone/>
            </a:pPr>
            <a:r>
              <a:rPr lang="en-US" sz="2200" b="1" u="sng" dirty="0"/>
              <a:t>Civil Rights Act of 1875-</a:t>
            </a:r>
            <a:r>
              <a:rPr lang="en-US" sz="2200" dirty="0"/>
              <a:t>equality of all men before the law” and prohibited racial discrimination in public places and facilities such as restaurants and public transportation. The </a:t>
            </a:r>
            <a:r>
              <a:rPr lang="en-US" sz="2200" u="sng" dirty="0"/>
              <a:t>law</a:t>
            </a:r>
            <a:r>
              <a:rPr lang="en-US" sz="2200" dirty="0"/>
              <a:t> also made it a crime for anyone to facilitate the denial of such accommodations or services on the basis of color, race, or “previous condition of servitude.”</a:t>
            </a:r>
          </a:p>
          <a:p>
            <a:pPr marL="0" indent="0">
              <a:buNone/>
            </a:pPr>
            <a:r>
              <a:rPr lang="en-US" sz="2200" b="1" u="sng" dirty="0"/>
              <a:t>Civil Rights Act of 1870-71-  </a:t>
            </a:r>
            <a:r>
              <a:rPr lang="en-US" sz="2200" dirty="0"/>
              <a:t>enforce the terms of the Fifteenth Amendment, which prohibited the states from denying anyone the right to vote based on race.</a:t>
            </a:r>
            <a:endParaRPr lang="en-US" sz="2200" b="1" u="sng" dirty="0"/>
          </a:p>
        </p:txBody>
      </p:sp>
      <p:sp>
        <p:nvSpPr>
          <p:cNvPr id="6" name="Rectangle 5">
            <a:extLst>
              <a:ext uri="{FF2B5EF4-FFF2-40B4-BE49-F238E27FC236}">
                <a16:creationId xmlns:a16="http://schemas.microsoft.com/office/drawing/2014/main" id="{D3CD3D1B-81F3-47A5-B350-C6EB482EDA5B}"/>
              </a:ext>
            </a:extLst>
          </p:cNvPr>
          <p:cNvSpPr/>
          <p:nvPr/>
        </p:nvSpPr>
        <p:spPr>
          <a:xfrm>
            <a:off x="6797040" y="200191"/>
            <a:ext cx="5129349" cy="6555641"/>
          </a:xfrm>
          <a:prstGeom prst="rect">
            <a:avLst/>
          </a:prstGeom>
        </p:spPr>
        <p:txBody>
          <a:bodyPr wrap="square">
            <a:spAutoFit/>
          </a:bodyPr>
          <a:lstStyle/>
          <a:p>
            <a:r>
              <a:rPr lang="en-US" sz="2000" b="1" dirty="0"/>
              <a:t>13</a:t>
            </a:r>
            <a:r>
              <a:rPr lang="en-US" sz="2000" b="1" baseline="30000" dirty="0"/>
              <a:t>th</a:t>
            </a:r>
            <a:r>
              <a:rPr lang="en-US" sz="2000" dirty="0"/>
              <a:t> -Neither slavery nor involuntary servitude, except as a punishment for crime whereof the party shall have been duly convicted, shall exist within the United States, or any place subject to their jurisdiction.</a:t>
            </a:r>
          </a:p>
          <a:p>
            <a:r>
              <a:rPr lang="en-US" sz="2000" b="1" dirty="0"/>
              <a:t>14</a:t>
            </a:r>
            <a:r>
              <a:rPr lang="en-US" sz="2000" b="1" baseline="30000" dirty="0"/>
              <a:t>th</a:t>
            </a:r>
            <a:r>
              <a:rPr lang="en-US" sz="2000" dirty="0"/>
              <a:t>- All persons born or naturalized in the United States and subject to the jurisdiction thereof, are </a:t>
            </a:r>
            <a:r>
              <a:rPr lang="en-US" sz="2000" b="1" dirty="0"/>
              <a:t>citizens</a:t>
            </a:r>
            <a:r>
              <a:rPr lang="en-US" sz="2000" dirty="0"/>
              <a:t> of the United States and of the </a:t>
            </a:r>
            <a:r>
              <a:rPr lang="en-US" sz="2000" b="1" dirty="0"/>
              <a:t>State </a:t>
            </a:r>
            <a:r>
              <a:rPr lang="en-US" sz="2000" dirty="0"/>
              <a:t>wherein they reside. No </a:t>
            </a:r>
            <a:r>
              <a:rPr lang="en-US" sz="2000" b="1" dirty="0"/>
              <a:t>State</a:t>
            </a:r>
            <a:r>
              <a:rPr lang="en-US" sz="2000" dirty="0"/>
              <a:t> shall make or enforce any law which shall </a:t>
            </a:r>
            <a:r>
              <a:rPr lang="en-US" sz="2000" b="1" dirty="0"/>
              <a:t>abridge</a:t>
            </a:r>
            <a:r>
              <a:rPr lang="en-US" sz="2000" dirty="0"/>
              <a:t> the </a:t>
            </a:r>
            <a:r>
              <a:rPr lang="en-US" sz="2000" b="1" dirty="0"/>
              <a:t>privileges</a:t>
            </a:r>
            <a:r>
              <a:rPr lang="en-US" sz="2000" dirty="0"/>
              <a:t> or </a:t>
            </a:r>
            <a:r>
              <a:rPr lang="en-US" sz="2000" b="1" dirty="0"/>
              <a:t>immunities</a:t>
            </a:r>
            <a:r>
              <a:rPr lang="en-US" sz="2000" dirty="0"/>
              <a:t> of citizens of the United States; nor shall any </a:t>
            </a:r>
            <a:r>
              <a:rPr lang="en-US" sz="2000" b="1" dirty="0"/>
              <a:t>State</a:t>
            </a:r>
            <a:r>
              <a:rPr lang="en-US" sz="2000" dirty="0"/>
              <a:t> deprive any person of </a:t>
            </a:r>
            <a:r>
              <a:rPr lang="en-US" sz="2000" b="1" dirty="0"/>
              <a:t>life, liberty, </a:t>
            </a:r>
            <a:r>
              <a:rPr lang="en-US" sz="2000" dirty="0"/>
              <a:t>or</a:t>
            </a:r>
            <a:r>
              <a:rPr lang="en-US" sz="2000" b="1" dirty="0"/>
              <a:t> property</a:t>
            </a:r>
            <a:r>
              <a:rPr lang="en-US" sz="2000" dirty="0"/>
              <a:t>, without </a:t>
            </a:r>
            <a:r>
              <a:rPr lang="en-US" sz="2000" b="1" dirty="0"/>
              <a:t>due process </a:t>
            </a:r>
            <a:r>
              <a:rPr lang="en-US" sz="2000" dirty="0"/>
              <a:t>of law; nor deny to any person within its </a:t>
            </a:r>
            <a:r>
              <a:rPr lang="en-US" sz="2000" b="1" dirty="0"/>
              <a:t>jurisdiction</a:t>
            </a:r>
            <a:r>
              <a:rPr lang="en-US" sz="2000" dirty="0"/>
              <a:t> the </a:t>
            </a:r>
            <a:r>
              <a:rPr lang="en-US" sz="2000" b="1" dirty="0"/>
              <a:t>equal protection </a:t>
            </a:r>
            <a:r>
              <a:rPr lang="en-US" sz="2000" dirty="0"/>
              <a:t>of the </a:t>
            </a:r>
            <a:r>
              <a:rPr lang="en-US" sz="2000" b="1" dirty="0"/>
              <a:t>laws</a:t>
            </a:r>
            <a:r>
              <a:rPr lang="en-US" sz="2000" dirty="0"/>
              <a:t>.</a:t>
            </a:r>
          </a:p>
          <a:p>
            <a:r>
              <a:rPr lang="en-US" sz="2000" b="1" dirty="0"/>
              <a:t>15</a:t>
            </a:r>
            <a:r>
              <a:rPr lang="en-US" sz="2000" b="1" baseline="30000" dirty="0"/>
              <a:t>th - </a:t>
            </a:r>
            <a:r>
              <a:rPr lang="en-US" sz="2000" dirty="0"/>
              <a:t>The right of citizens of the United States to </a:t>
            </a:r>
            <a:r>
              <a:rPr lang="en-US" sz="2000" b="1" dirty="0"/>
              <a:t>vote</a:t>
            </a:r>
            <a:r>
              <a:rPr lang="en-US" sz="2000" dirty="0"/>
              <a:t> shall not be </a:t>
            </a:r>
            <a:r>
              <a:rPr lang="en-US" sz="2000" b="1" dirty="0"/>
              <a:t>denied </a:t>
            </a:r>
            <a:r>
              <a:rPr lang="en-US" sz="2000" dirty="0"/>
              <a:t>or </a:t>
            </a:r>
            <a:r>
              <a:rPr lang="en-US" sz="2000" b="1" dirty="0"/>
              <a:t>abridged</a:t>
            </a:r>
            <a:r>
              <a:rPr lang="en-US" sz="2000" dirty="0"/>
              <a:t> by the United States or by any State on account of race, color, or previous condition of servitude. </a:t>
            </a:r>
            <a:r>
              <a:rPr lang="en-US" sz="2000" b="1" dirty="0"/>
              <a:t>VOTE=SUFFRAGE=FRANCHISE</a:t>
            </a:r>
          </a:p>
        </p:txBody>
      </p:sp>
      <p:cxnSp>
        <p:nvCxnSpPr>
          <p:cNvPr id="9" name="Straight Arrow Connector 8">
            <a:extLst>
              <a:ext uri="{FF2B5EF4-FFF2-40B4-BE49-F238E27FC236}">
                <a16:creationId xmlns:a16="http://schemas.microsoft.com/office/drawing/2014/main" id="{15E6FC70-F5B4-4975-BB63-57E08689645D}"/>
              </a:ext>
            </a:extLst>
          </p:cNvPr>
          <p:cNvCxnSpPr>
            <a:cxnSpLocks/>
          </p:cNvCxnSpPr>
          <p:nvPr/>
        </p:nvCxnSpPr>
        <p:spPr>
          <a:xfrm flipV="1">
            <a:off x="5374349" y="2002360"/>
            <a:ext cx="1422691" cy="95109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D5D37AC-4C23-4307-9DFD-C1EAED2714C0}"/>
              </a:ext>
            </a:extLst>
          </p:cNvPr>
          <p:cNvCxnSpPr>
            <a:cxnSpLocks/>
          </p:cNvCxnSpPr>
          <p:nvPr/>
        </p:nvCxnSpPr>
        <p:spPr>
          <a:xfrm flipV="1">
            <a:off x="4942623" y="5324475"/>
            <a:ext cx="1854417" cy="63154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1431A6B-E893-4637-8D1B-BDB16F780070}"/>
              </a:ext>
            </a:extLst>
          </p:cNvPr>
          <p:cNvCxnSpPr>
            <a:cxnSpLocks/>
          </p:cNvCxnSpPr>
          <p:nvPr/>
        </p:nvCxnSpPr>
        <p:spPr>
          <a:xfrm>
            <a:off x="5667375" y="3904547"/>
            <a:ext cx="1129665" cy="49600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47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C3DB-167E-43FC-9AD6-035242C61AC8}"/>
              </a:ext>
            </a:extLst>
          </p:cNvPr>
          <p:cNvSpPr>
            <a:spLocks noGrp="1"/>
          </p:cNvSpPr>
          <p:nvPr>
            <p:ph type="title"/>
          </p:nvPr>
        </p:nvSpPr>
        <p:spPr>
          <a:xfrm>
            <a:off x="347853" y="302322"/>
            <a:ext cx="3729625" cy="1676603"/>
          </a:xfrm>
        </p:spPr>
        <p:txBody>
          <a:bodyPr vert="horz" lIns="91440" tIns="45720" rIns="91440" bIns="45720" rtlCol="0">
            <a:normAutofit/>
          </a:bodyPr>
          <a:lstStyle/>
          <a:p>
            <a:r>
              <a:rPr lang="en-US" sz="3400" b="1" dirty="0">
                <a:latin typeface="Britannic Bold" panose="020B0903060703020204" pitchFamily="34" charset="0"/>
              </a:rPr>
              <a:t>US Constitution THE SUPREME LAW OF THE LAND</a:t>
            </a:r>
          </a:p>
        </p:txBody>
      </p:sp>
      <p:sp>
        <p:nvSpPr>
          <p:cNvPr id="1036" name="Content Placeholder 1033">
            <a:extLst>
              <a:ext uri="{FF2B5EF4-FFF2-40B4-BE49-F238E27FC236}">
                <a16:creationId xmlns:a16="http://schemas.microsoft.com/office/drawing/2014/main" id="{9CC778BB-A402-4032-AB41-A7F5A23615B7}"/>
              </a:ext>
            </a:extLst>
          </p:cNvPr>
          <p:cNvSpPr>
            <a:spLocks noGrp="1"/>
          </p:cNvSpPr>
          <p:nvPr>
            <p:ph idx="1"/>
          </p:nvPr>
        </p:nvSpPr>
        <p:spPr>
          <a:xfrm>
            <a:off x="2128682" y="1920980"/>
            <a:ext cx="2166859" cy="327951"/>
          </a:xfrm>
        </p:spPr>
        <p:txBody>
          <a:bodyPr>
            <a:normAutofit lnSpcReduction="10000"/>
          </a:bodyPr>
          <a:lstStyle/>
          <a:p>
            <a:pPr marL="0" indent="0">
              <a:buNone/>
            </a:pPr>
            <a:r>
              <a:rPr lang="en-US" sz="1800" b="1" dirty="0"/>
              <a:t>13</a:t>
            </a:r>
            <a:r>
              <a:rPr lang="en-US" sz="1800" b="1" baseline="30000" dirty="0"/>
              <a:t>th</a:t>
            </a:r>
            <a:r>
              <a:rPr lang="en-US" sz="1800" b="1" dirty="0"/>
              <a:t> Amendment</a:t>
            </a:r>
          </a:p>
        </p:txBody>
      </p:sp>
      <p:pic>
        <p:nvPicPr>
          <p:cNvPr id="1037" name="Picture 2" descr="Related image">
            <a:extLst>
              <a:ext uri="{FF2B5EF4-FFF2-40B4-BE49-F238E27FC236}">
                <a16:creationId xmlns:a16="http://schemas.microsoft.com/office/drawing/2014/main" id="{C0F83B42-368C-4406-90EE-137490C8B2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55" r="18281" b="-1"/>
          <a:stretch/>
        </p:blipFill>
        <p:spPr bwMode="auto">
          <a:xfrm>
            <a:off x="4633663" y="40622"/>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E08D8AD4-C086-4D16-8F90-0649AD2FF534}"/>
              </a:ext>
            </a:extLst>
          </p:cNvPr>
          <p:cNvGrpSpPr/>
          <p:nvPr/>
        </p:nvGrpSpPr>
        <p:grpSpPr>
          <a:xfrm>
            <a:off x="323536" y="1830501"/>
            <a:ext cx="1812251" cy="1770902"/>
            <a:chOff x="0" y="0"/>
            <a:chExt cx="760730" cy="873549"/>
          </a:xfrm>
        </p:grpSpPr>
        <p:pic>
          <p:nvPicPr>
            <p:cNvPr id="21" name="Picture 20">
              <a:extLst>
                <a:ext uri="{FF2B5EF4-FFF2-40B4-BE49-F238E27FC236}">
                  <a16:creationId xmlns:a16="http://schemas.microsoft.com/office/drawing/2014/main" id="{F788ED75-6A49-44AA-BF44-23304492C3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60730" cy="623570"/>
            </a:xfrm>
            <a:prstGeom prst="rect">
              <a:avLst/>
            </a:prstGeom>
          </p:spPr>
        </p:pic>
        <p:pic>
          <p:nvPicPr>
            <p:cNvPr id="22" name="Picture 21">
              <a:extLst>
                <a:ext uri="{FF2B5EF4-FFF2-40B4-BE49-F238E27FC236}">
                  <a16:creationId xmlns:a16="http://schemas.microsoft.com/office/drawing/2014/main" id="{C07103E7-53C3-4732-8B4D-64616C5B8E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76612">
              <a:off x="84666" y="448734"/>
              <a:ext cx="510540" cy="424815"/>
            </a:xfrm>
            <a:prstGeom prst="rect">
              <a:avLst/>
            </a:prstGeom>
            <a:noFill/>
          </p:spPr>
        </p:pic>
      </p:grpSp>
      <p:pic>
        <p:nvPicPr>
          <p:cNvPr id="23" name="Picture 22">
            <a:extLst>
              <a:ext uri="{FF2B5EF4-FFF2-40B4-BE49-F238E27FC236}">
                <a16:creationId xmlns:a16="http://schemas.microsoft.com/office/drawing/2014/main" id="{B8CA41C7-CBE1-4FCF-AB4D-58D6247E359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781664" y="3609979"/>
            <a:ext cx="1332656" cy="1284479"/>
          </a:xfrm>
          <a:prstGeom prst="rect">
            <a:avLst/>
          </a:prstGeom>
        </p:spPr>
      </p:pic>
      <p:pic>
        <p:nvPicPr>
          <p:cNvPr id="24" name="Picture 23">
            <a:extLst>
              <a:ext uri="{FF2B5EF4-FFF2-40B4-BE49-F238E27FC236}">
                <a16:creationId xmlns:a16="http://schemas.microsoft.com/office/drawing/2014/main" id="{C919ECF1-1E1F-4FE6-9127-3E49CA59637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09629" y="5102790"/>
            <a:ext cx="1332655" cy="1183764"/>
          </a:xfrm>
          <a:prstGeom prst="rect">
            <a:avLst/>
          </a:prstGeom>
        </p:spPr>
      </p:pic>
      <p:sp>
        <p:nvSpPr>
          <p:cNvPr id="4" name="Rectangle 3">
            <a:extLst>
              <a:ext uri="{FF2B5EF4-FFF2-40B4-BE49-F238E27FC236}">
                <a16:creationId xmlns:a16="http://schemas.microsoft.com/office/drawing/2014/main" id="{DE97910C-1161-453F-8840-73EF838CCFCD}"/>
              </a:ext>
            </a:extLst>
          </p:cNvPr>
          <p:cNvSpPr/>
          <p:nvPr/>
        </p:nvSpPr>
        <p:spPr>
          <a:xfrm>
            <a:off x="391220" y="4882076"/>
            <a:ext cx="1940121" cy="369332"/>
          </a:xfrm>
          <a:prstGeom prst="rect">
            <a:avLst/>
          </a:prstGeom>
        </p:spPr>
        <p:txBody>
          <a:bodyPr wrap="square">
            <a:spAutoFit/>
          </a:bodyPr>
          <a:lstStyle/>
          <a:p>
            <a:r>
              <a:rPr lang="en-US" b="1" dirty="0"/>
              <a:t>15</a:t>
            </a:r>
            <a:r>
              <a:rPr lang="en-US" b="1" baseline="30000" dirty="0"/>
              <a:t>th</a:t>
            </a:r>
            <a:r>
              <a:rPr lang="en-US" b="1" dirty="0"/>
              <a:t> Amendment</a:t>
            </a:r>
          </a:p>
        </p:txBody>
      </p:sp>
      <p:sp>
        <p:nvSpPr>
          <p:cNvPr id="5" name="Rectangle 4">
            <a:extLst>
              <a:ext uri="{FF2B5EF4-FFF2-40B4-BE49-F238E27FC236}">
                <a16:creationId xmlns:a16="http://schemas.microsoft.com/office/drawing/2014/main" id="{780D6919-6519-47D7-8A29-C40751F66795}"/>
              </a:ext>
            </a:extLst>
          </p:cNvPr>
          <p:cNvSpPr/>
          <p:nvPr/>
        </p:nvSpPr>
        <p:spPr>
          <a:xfrm>
            <a:off x="1397777" y="3287289"/>
            <a:ext cx="1801583" cy="369332"/>
          </a:xfrm>
          <a:prstGeom prst="rect">
            <a:avLst/>
          </a:prstGeom>
        </p:spPr>
        <p:txBody>
          <a:bodyPr wrap="none">
            <a:spAutoFit/>
          </a:bodyPr>
          <a:lstStyle/>
          <a:p>
            <a:r>
              <a:rPr lang="en-US" b="1" dirty="0"/>
              <a:t>14</a:t>
            </a:r>
            <a:r>
              <a:rPr lang="en-US" b="1" baseline="30000" dirty="0"/>
              <a:t>th</a:t>
            </a:r>
            <a:r>
              <a:rPr lang="en-US" b="1" dirty="0"/>
              <a:t> Amendment</a:t>
            </a:r>
          </a:p>
        </p:txBody>
      </p:sp>
      <p:sp>
        <p:nvSpPr>
          <p:cNvPr id="3" name="TextBox 2">
            <a:extLst>
              <a:ext uri="{FF2B5EF4-FFF2-40B4-BE49-F238E27FC236}">
                <a16:creationId xmlns:a16="http://schemas.microsoft.com/office/drawing/2014/main" id="{2DAE21D6-8CD9-4CD7-A207-06146DBF12B8}"/>
              </a:ext>
            </a:extLst>
          </p:cNvPr>
          <p:cNvSpPr txBox="1"/>
          <p:nvPr/>
        </p:nvSpPr>
        <p:spPr>
          <a:xfrm>
            <a:off x="2691972" y="2167447"/>
            <a:ext cx="639919" cy="369332"/>
          </a:xfrm>
          <a:prstGeom prst="rect">
            <a:avLst/>
          </a:prstGeom>
          <a:noFill/>
        </p:spPr>
        <p:txBody>
          <a:bodyPr wrap="none" rtlCol="0">
            <a:spAutoFit/>
          </a:bodyPr>
          <a:lstStyle/>
          <a:p>
            <a:r>
              <a:rPr lang="en-US" b="1" dirty="0">
                <a:solidFill>
                  <a:srgbClr val="FF0000"/>
                </a:solidFill>
              </a:rPr>
              <a:t>FREE</a:t>
            </a:r>
          </a:p>
        </p:txBody>
      </p:sp>
      <p:sp>
        <p:nvSpPr>
          <p:cNvPr id="13" name="TextBox 12">
            <a:extLst>
              <a:ext uri="{FF2B5EF4-FFF2-40B4-BE49-F238E27FC236}">
                <a16:creationId xmlns:a16="http://schemas.microsoft.com/office/drawing/2014/main" id="{E44B76C8-F418-4AAC-B714-3E265CBD934E}"/>
              </a:ext>
            </a:extLst>
          </p:cNvPr>
          <p:cNvSpPr txBox="1"/>
          <p:nvPr/>
        </p:nvSpPr>
        <p:spPr>
          <a:xfrm>
            <a:off x="1046075" y="3561729"/>
            <a:ext cx="1604735" cy="369332"/>
          </a:xfrm>
          <a:prstGeom prst="rect">
            <a:avLst/>
          </a:prstGeom>
          <a:noFill/>
        </p:spPr>
        <p:txBody>
          <a:bodyPr wrap="none" rtlCol="0">
            <a:spAutoFit/>
          </a:bodyPr>
          <a:lstStyle/>
          <a:p>
            <a:r>
              <a:rPr lang="en-US" b="1" dirty="0">
                <a:solidFill>
                  <a:srgbClr val="FF0000"/>
                </a:solidFill>
              </a:rPr>
              <a:t>Equal CITIZENS</a:t>
            </a:r>
          </a:p>
        </p:txBody>
      </p:sp>
      <p:sp>
        <p:nvSpPr>
          <p:cNvPr id="14" name="TextBox 13">
            <a:extLst>
              <a:ext uri="{FF2B5EF4-FFF2-40B4-BE49-F238E27FC236}">
                <a16:creationId xmlns:a16="http://schemas.microsoft.com/office/drawing/2014/main" id="{E05F271B-1CEF-4C97-89E2-7B2183A5E278}"/>
              </a:ext>
            </a:extLst>
          </p:cNvPr>
          <p:cNvSpPr txBox="1"/>
          <p:nvPr/>
        </p:nvSpPr>
        <p:spPr>
          <a:xfrm>
            <a:off x="1678512" y="5173489"/>
            <a:ext cx="692882" cy="369332"/>
          </a:xfrm>
          <a:prstGeom prst="rect">
            <a:avLst/>
          </a:prstGeom>
          <a:noFill/>
        </p:spPr>
        <p:txBody>
          <a:bodyPr wrap="none" rtlCol="0">
            <a:spAutoFit/>
          </a:bodyPr>
          <a:lstStyle/>
          <a:p>
            <a:r>
              <a:rPr lang="en-US" b="1" dirty="0">
                <a:solidFill>
                  <a:srgbClr val="FF0000"/>
                </a:solidFill>
              </a:rPr>
              <a:t>VOTE</a:t>
            </a:r>
          </a:p>
        </p:txBody>
      </p:sp>
    </p:spTree>
    <p:extLst>
      <p:ext uri="{BB962C8B-B14F-4D97-AF65-F5344CB8AC3E}">
        <p14:creationId xmlns:p14="http://schemas.microsoft.com/office/powerpoint/2010/main" val="145009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7B0F-72B0-4D7F-AEDB-9CCCB500BAD1}"/>
              </a:ext>
            </a:extLst>
          </p:cNvPr>
          <p:cNvSpPr>
            <a:spLocks noGrp="1"/>
          </p:cNvSpPr>
          <p:nvPr>
            <p:ph type="title"/>
          </p:nvPr>
        </p:nvSpPr>
        <p:spPr>
          <a:xfrm>
            <a:off x="86038" y="103182"/>
            <a:ext cx="5055577" cy="954108"/>
          </a:xfrm>
        </p:spPr>
        <p:txBody>
          <a:bodyPr>
            <a:normAutofit fontScale="90000"/>
          </a:bodyPr>
          <a:lstStyle/>
          <a:p>
            <a:r>
              <a:rPr lang="en-US" sz="3200" b="1" dirty="0">
                <a:latin typeface="Garamond" panose="02020404030301010803" pitchFamily="18" charset="0"/>
              </a:rPr>
              <a:t>Congressional Reconstruction</a:t>
            </a:r>
            <a:br>
              <a:rPr lang="en-US" sz="3200" b="1" dirty="0">
                <a:latin typeface="Garamond" panose="02020404030301010803" pitchFamily="18" charset="0"/>
              </a:rPr>
            </a:br>
            <a:r>
              <a:rPr lang="en-US" sz="3200" b="1" dirty="0">
                <a:latin typeface="Garamond" panose="02020404030301010803" pitchFamily="18" charset="0"/>
              </a:rPr>
              <a:t>Radical Republicans- wanted to punish the south</a:t>
            </a:r>
          </a:p>
        </p:txBody>
      </p:sp>
      <p:sp>
        <p:nvSpPr>
          <p:cNvPr id="3" name="Content Placeholder 2">
            <a:extLst>
              <a:ext uri="{FF2B5EF4-FFF2-40B4-BE49-F238E27FC236}">
                <a16:creationId xmlns:a16="http://schemas.microsoft.com/office/drawing/2014/main" id="{FC20C79E-7389-41BF-B62C-F097D7580940}"/>
              </a:ext>
            </a:extLst>
          </p:cNvPr>
          <p:cNvSpPr>
            <a:spLocks noGrp="1"/>
          </p:cNvSpPr>
          <p:nvPr>
            <p:ph idx="1"/>
          </p:nvPr>
        </p:nvSpPr>
        <p:spPr>
          <a:xfrm>
            <a:off x="118817" y="1156616"/>
            <a:ext cx="8736624" cy="1815184"/>
          </a:xfrm>
        </p:spPr>
        <p:txBody>
          <a:bodyPr>
            <a:normAutofit fontScale="85000" lnSpcReduction="20000"/>
          </a:bodyPr>
          <a:lstStyle/>
          <a:p>
            <a:pPr marL="0" indent="0">
              <a:buNone/>
            </a:pPr>
            <a:r>
              <a:rPr lang="en-US" dirty="0"/>
              <a:t>To be readmitted to the Union, each Southern state was forced to ratify the 14</a:t>
            </a:r>
            <a:r>
              <a:rPr lang="en-US" baseline="30000" dirty="0"/>
              <a:t>th</a:t>
            </a:r>
            <a:r>
              <a:rPr lang="en-US" dirty="0"/>
              <a:t> amendment, former CSA leaders were deprived of the right to hold elected office.</a:t>
            </a:r>
          </a:p>
          <a:p>
            <a:pPr marL="0" indent="0">
              <a:buNone/>
            </a:pPr>
            <a:r>
              <a:rPr lang="en-US" dirty="0"/>
              <a:t>Shifted the balance of power in Southern governments to Republicans.  As a result, many African Americans elected to public office-Senate, House, Governors, etc.</a:t>
            </a:r>
          </a:p>
        </p:txBody>
      </p:sp>
      <p:sp>
        <p:nvSpPr>
          <p:cNvPr id="4" name="TextBox 3">
            <a:extLst>
              <a:ext uri="{FF2B5EF4-FFF2-40B4-BE49-F238E27FC236}">
                <a16:creationId xmlns:a16="http://schemas.microsoft.com/office/drawing/2014/main" id="{1E8A00A2-5F16-4727-ADB3-4CD20869EF3A}"/>
              </a:ext>
            </a:extLst>
          </p:cNvPr>
          <p:cNvSpPr txBox="1"/>
          <p:nvPr/>
        </p:nvSpPr>
        <p:spPr>
          <a:xfrm>
            <a:off x="8817697" y="19769"/>
            <a:ext cx="3374303" cy="1323439"/>
          </a:xfrm>
          <a:prstGeom prst="rect">
            <a:avLst/>
          </a:prstGeom>
          <a:solidFill>
            <a:srgbClr val="EEECE1"/>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Hiram Rhodes Revels </a:t>
            </a:r>
            <a:r>
              <a:rPr kumimoji="0" lang="en-US" sz="2000" b="0" i="0" u="none" strike="noStrike" kern="0" cap="none" spc="0" normalizeH="0" baseline="0" noProof="0" dirty="0">
                <a:ln>
                  <a:noFill/>
                </a:ln>
                <a:solidFill>
                  <a:prstClr val="black"/>
                </a:solidFill>
                <a:effectLst/>
                <a:uLnTx/>
                <a:uFillTx/>
              </a:rPr>
              <a:t>– he was the first black U.S. Senator elected in 1870 to serve the state of Mississippi.</a:t>
            </a:r>
          </a:p>
        </p:txBody>
      </p:sp>
      <p:pic>
        <p:nvPicPr>
          <p:cNvPr id="6" name="Picture 5">
            <a:extLst>
              <a:ext uri="{FF2B5EF4-FFF2-40B4-BE49-F238E27FC236}">
                <a16:creationId xmlns:a16="http://schemas.microsoft.com/office/drawing/2014/main" id="{0E410184-0180-4581-925C-E941A991EFAA}"/>
              </a:ext>
            </a:extLst>
          </p:cNvPr>
          <p:cNvPicPr>
            <a:picLocks noChangeAspect="1"/>
          </p:cNvPicPr>
          <p:nvPr/>
        </p:nvPicPr>
        <p:blipFill>
          <a:blip r:embed="rId2"/>
          <a:stretch>
            <a:fillRect/>
          </a:stretch>
        </p:blipFill>
        <p:spPr>
          <a:xfrm>
            <a:off x="5267995" y="71098"/>
            <a:ext cx="1573128" cy="1053434"/>
          </a:xfrm>
          <a:prstGeom prst="rect">
            <a:avLst/>
          </a:prstGeom>
        </p:spPr>
      </p:pic>
      <p:pic>
        <p:nvPicPr>
          <p:cNvPr id="7" name="Picture 6">
            <a:extLst>
              <a:ext uri="{FF2B5EF4-FFF2-40B4-BE49-F238E27FC236}">
                <a16:creationId xmlns:a16="http://schemas.microsoft.com/office/drawing/2014/main" id="{9C13B5AF-FF02-4DCD-BDD1-6C283876481F}"/>
              </a:ext>
            </a:extLst>
          </p:cNvPr>
          <p:cNvPicPr>
            <a:picLocks noChangeAspect="1"/>
          </p:cNvPicPr>
          <p:nvPr/>
        </p:nvPicPr>
        <p:blipFill>
          <a:blip r:embed="rId3"/>
          <a:stretch>
            <a:fillRect/>
          </a:stretch>
        </p:blipFill>
        <p:spPr>
          <a:xfrm>
            <a:off x="109579" y="3216227"/>
            <a:ext cx="5181957" cy="3839382"/>
          </a:xfrm>
          <a:prstGeom prst="rect">
            <a:avLst/>
          </a:prstGeom>
        </p:spPr>
      </p:pic>
      <p:sp>
        <p:nvSpPr>
          <p:cNvPr id="8" name="TextBox 7">
            <a:extLst>
              <a:ext uri="{FF2B5EF4-FFF2-40B4-BE49-F238E27FC236}">
                <a16:creationId xmlns:a16="http://schemas.microsoft.com/office/drawing/2014/main" id="{17998FA3-C8CC-4EA4-AB59-905C9308ABC0}"/>
              </a:ext>
            </a:extLst>
          </p:cNvPr>
          <p:cNvSpPr txBox="1"/>
          <p:nvPr/>
        </p:nvSpPr>
        <p:spPr>
          <a:xfrm>
            <a:off x="-20347" y="2846895"/>
            <a:ext cx="5135958" cy="369332"/>
          </a:xfrm>
          <a:prstGeom prst="rect">
            <a:avLst/>
          </a:prstGeom>
          <a:noFill/>
        </p:spPr>
        <p:txBody>
          <a:bodyPr wrap="none" rtlCol="0">
            <a:spAutoFit/>
          </a:bodyPr>
          <a:lstStyle/>
          <a:p>
            <a:r>
              <a:rPr lang="en-US" dirty="0">
                <a:solidFill>
                  <a:srgbClr val="FF0000"/>
                </a:solidFill>
              </a:rPr>
              <a:t>First “COLOREDS” elected to Congress and US Senate</a:t>
            </a:r>
          </a:p>
        </p:txBody>
      </p:sp>
      <p:pic>
        <p:nvPicPr>
          <p:cNvPr id="9" name="Picture 8">
            <a:extLst>
              <a:ext uri="{FF2B5EF4-FFF2-40B4-BE49-F238E27FC236}">
                <a16:creationId xmlns:a16="http://schemas.microsoft.com/office/drawing/2014/main" id="{70B6CB49-D53F-4E5B-8080-88EFF930B7B6}"/>
              </a:ext>
            </a:extLst>
          </p:cNvPr>
          <p:cNvPicPr>
            <a:picLocks noChangeAspect="1"/>
          </p:cNvPicPr>
          <p:nvPr/>
        </p:nvPicPr>
        <p:blipFill>
          <a:blip r:embed="rId4"/>
          <a:stretch>
            <a:fillRect/>
          </a:stretch>
        </p:blipFill>
        <p:spPr>
          <a:xfrm>
            <a:off x="4976446" y="2971799"/>
            <a:ext cx="7215554" cy="3783019"/>
          </a:xfrm>
          <a:prstGeom prst="rect">
            <a:avLst/>
          </a:prstGeom>
        </p:spPr>
      </p:pic>
      <p:pic>
        <p:nvPicPr>
          <p:cNvPr id="5" name="Picture 4">
            <a:extLst>
              <a:ext uri="{FF2B5EF4-FFF2-40B4-BE49-F238E27FC236}">
                <a16:creationId xmlns:a16="http://schemas.microsoft.com/office/drawing/2014/main" id="{AC913D95-E69B-48BA-87CC-C94DF3C027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86" t="287" r="15714" b="2001"/>
          <a:stretch/>
        </p:blipFill>
        <p:spPr>
          <a:xfrm>
            <a:off x="10748271" y="1343208"/>
            <a:ext cx="1443729" cy="1959347"/>
          </a:xfrm>
          <a:prstGeom prst="rect">
            <a:avLst/>
          </a:prstGeom>
        </p:spPr>
      </p:pic>
      <p:pic>
        <p:nvPicPr>
          <p:cNvPr id="10" name="Picture 9">
            <a:extLst>
              <a:ext uri="{FF2B5EF4-FFF2-40B4-BE49-F238E27FC236}">
                <a16:creationId xmlns:a16="http://schemas.microsoft.com/office/drawing/2014/main" id="{72424A0B-E52B-43A4-91E9-23EF1F5807D2}"/>
              </a:ext>
            </a:extLst>
          </p:cNvPr>
          <p:cNvPicPr>
            <a:picLocks noChangeAspect="1"/>
          </p:cNvPicPr>
          <p:nvPr/>
        </p:nvPicPr>
        <p:blipFill>
          <a:blip r:embed="rId6"/>
          <a:stretch>
            <a:fillRect/>
          </a:stretch>
        </p:blipFill>
        <p:spPr>
          <a:xfrm>
            <a:off x="8972482" y="1521898"/>
            <a:ext cx="1658748" cy="1694329"/>
          </a:xfrm>
          <a:prstGeom prst="rect">
            <a:avLst/>
          </a:prstGeom>
        </p:spPr>
      </p:pic>
      <p:pic>
        <p:nvPicPr>
          <p:cNvPr id="11" name="Picture 10">
            <a:extLst>
              <a:ext uri="{FF2B5EF4-FFF2-40B4-BE49-F238E27FC236}">
                <a16:creationId xmlns:a16="http://schemas.microsoft.com/office/drawing/2014/main" id="{F42B3A8C-2A32-4F7C-8F87-7679359EFE02}"/>
              </a:ext>
            </a:extLst>
          </p:cNvPr>
          <p:cNvPicPr>
            <a:picLocks noChangeAspect="1"/>
          </p:cNvPicPr>
          <p:nvPr/>
        </p:nvPicPr>
        <p:blipFill>
          <a:blip r:embed="rId7"/>
          <a:stretch>
            <a:fillRect/>
          </a:stretch>
        </p:blipFill>
        <p:spPr>
          <a:xfrm>
            <a:off x="6324709" y="2993618"/>
            <a:ext cx="1743967" cy="1164282"/>
          </a:xfrm>
          <a:prstGeom prst="rect">
            <a:avLst/>
          </a:prstGeom>
        </p:spPr>
      </p:pic>
    </p:spTree>
    <p:extLst>
      <p:ext uri="{BB962C8B-B14F-4D97-AF65-F5344CB8AC3E}">
        <p14:creationId xmlns:p14="http://schemas.microsoft.com/office/powerpoint/2010/main" val="12846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AC9E80-1AC0-46D2-972B-9C0EC3042F4B}"/>
              </a:ext>
            </a:extLst>
          </p:cNvPr>
          <p:cNvSpPr>
            <a:spLocks noGrp="1"/>
          </p:cNvSpPr>
          <p:nvPr>
            <p:ph idx="1"/>
          </p:nvPr>
        </p:nvSpPr>
        <p:spPr>
          <a:xfrm>
            <a:off x="180279" y="1223458"/>
            <a:ext cx="11831442" cy="5032375"/>
          </a:xfrm>
        </p:spPr>
        <p:txBody>
          <a:bodyPr>
            <a:normAutofit lnSpcReduction="10000"/>
          </a:bodyPr>
          <a:lstStyle/>
          <a:p>
            <a:r>
              <a:rPr lang="en-US" dirty="0">
                <a:solidFill>
                  <a:schemeClr val="bg1"/>
                </a:solidFill>
                <a:latin typeface="Georgia" panose="02040502050405020303" pitchFamily="18" charset="0"/>
              </a:rPr>
              <a:t>In 1867 and 1869 Congress passed the 14th and 15th Amendments, granting African American males citizenship, equality under the law and the right to vote.</a:t>
            </a:r>
          </a:p>
          <a:p>
            <a:r>
              <a:rPr lang="en-US" dirty="0">
                <a:solidFill>
                  <a:schemeClr val="bg1"/>
                </a:solidFill>
                <a:latin typeface="Georgia" panose="02040502050405020303" pitchFamily="18" charset="0"/>
              </a:rPr>
              <a:t>In 1867 and 1868, voters in southern states chose delegates to draft new state constitutions. One quarter of the delegates elected were black.</a:t>
            </a:r>
          </a:p>
          <a:p>
            <a:r>
              <a:rPr lang="en-US" dirty="0">
                <a:solidFill>
                  <a:schemeClr val="bg1"/>
                </a:solidFill>
                <a:latin typeface="Georgia" panose="02040502050405020303" pitchFamily="18" charset="0"/>
              </a:rPr>
              <a:t>The new state constitutions guaranteed civil rights, allowed poor people to hold political office, and set up a system of public schools and orphanages.</a:t>
            </a:r>
          </a:p>
          <a:p>
            <a:r>
              <a:rPr lang="en-US" dirty="0">
                <a:solidFill>
                  <a:schemeClr val="bg1"/>
                </a:solidFill>
                <a:latin typeface="Georgia" panose="02040502050405020303" pitchFamily="18" charset="0"/>
              </a:rPr>
              <a:t>In 1870, southern black men voted in legislative elections for the first time. More than 600 African Americans were elected to state legislatures, Louisiana gained a black governor, and Hiram Revels of Mississippi became the first African American elected to the Senate.</a:t>
            </a:r>
          </a:p>
          <a:p>
            <a:endParaRPr lang="en-US" dirty="0"/>
          </a:p>
        </p:txBody>
      </p:sp>
      <p:sp>
        <p:nvSpPr>
          <p:cNvPr id="5" name="TextBox 4">
            <a:extLst>
              <a:ext uri="{FF2B5EF4-FFF2-40B4-BE49-F238E27FC236}">
                <a16:creationId xmlns:a16="http://schemas.microsoft.com/office/drawing/2014/main" id="{6303FF98-AD9E-4290-865B-0C75CC70219A}"/>
              </a:ext>
            </a:extLst>
          </p:cNvPr>
          <p:cNvSpPr txBox="1"/>
          <p:nvPr/>
        </p:nvSpPr>
        <p:spPr>
          <a:xfrm>
            <a:off x="40640" y="0"/>
            <a:ext cx="12151360" cy="707886"/>
          </a:xfrm>
          <a:prstGeom prst="rect">
            <a:avLst/>
          </a:prstGeom>
          <a:noFill/>
        </p:spPr>
        <p:txBody>
          <a:bodyPr wrap="square">
            <a:spAutoFit/>
          </a:bodyPr>
          <a:lstStyle/>
          <a:p>
            <a:r>
              <a:rPr lang="en-US" altLang="en-US" sz="4000" b="1" dirty="0">
                <a:solidFill>
                  <a:schemeClr val="bg1"/>
                </a:solidFill>
              </a:rPr>
              <a:t>The 14</a:t>
            </a:r>
            <a:r>
              <a:rPr lang="en-US" altLang="en-US" sz="4000" b="1" baseline="30000" dirty="0">
                <a:solidFill>
                  <a:schemeClr val="bg1"/>
                </a:solidFill>
              </a:rPr>
              <a:t>th</a:t>
            </a:r>
            <a:r>
              <a:rPr lang="en-US" altLang="en-US" sz="4000" b="1" dirty="0">
                <a:solidFill>
                  <a:schemeClr val="bg1"/>
                </a:solidFill>
              </a:rPr>
              <a:t> and 15</a:t>
            </a:r>
            <a:r>
              <a:rPr lang="en-US" altLang="en-US" sz="4000" b="1" baseline="30000" dirty="0">
                <a:solidFill>
                  <a:schemeClr val="bg1"/>
                </a:solidFill>
              </a:rPr>
              <a:t>th</a:t>
            </a:r>
            <a:r>
              <a:rPr lang="en-US" altLang="en-US" sz="4000" b="1" dirty="0">
                <a:solidFill>
                  <a:schemeClr val="bg1"/>
                </a:solidFill>
              </a:rPr>
              <a:t>  Amendments Gains for the Freedmen</a:t>
            </a:r>
            <a:endParaRPr lang="en-US" sz="4000" dirty="0">
              <a:solidFill>
                <a:schemeClr val="bg1"/>
              </a:solidFill>
            </a:endParaRPr>
          </a:p>
        </p:txBody>
      </p:sp>
    </p:spTree>
    <p:extLst>
      <p:ext uri="{BB962C8B-B14F-4D97-AF65-F5344CB8AC3E}">
        <p14:creationId xmlns:p14="http://schemas.microsoft.com/office/powerpoint/2010/main" val="3504085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03FF98-AD9E-4290-865B-0C75CC70219A}"/>
              </a:ext>
            </a:extLst>
          </p:cNvPr>
          <p:cNvSpPr txBox="1"/>
          <p:nvPr/>
        </p:nvSpPr>
        <p:spPr>
          <a:xfrm>
            <a:off x="40640" y="0"/>
            <a:ext cx="12151360" cy="707886"/>
          </a:xfrm>
          <a:prstGeom prst="rect">
            <a:avLst/>
          </a:prstGeom>
          <a:noFill/>
        </p:spPr>
        <p:txBody>
          <a:bodyPr wrap="square">
            <a:spAutoFit/>
          </a:bodyPr>
          <a:lstStyle/>
          <a:p>
            <a:r>
              <a:rPr lang="en-US" altLang="en-US" sz="4000" b="1" dirty="0">
                <a:solidFill>
                  <a:schemeClr val="bg1"/>
                </a:solidFill>
              </a:rPr>
              <a:t>The 14</a:t>
            </a:r>
            <a:r>
              <a:rPr lang="en-US" altLang="en-US" sz="4000" b="1" baseline="30000" dirty="0">
                <a:solidFill>
                  <a:schemeClr val="bg1"/>
                </a:solidFill>
              </a:rPr>
              <a:t>th</a:t>
            </a:r>
            <a:r>
              <a:rPr lang="en-US" altLang="en-US" sz="4000" b="1" dirty="0">
                <a:solidFill>
                  <a:schemeClr val="bg1"/>
                </a:solidFill>
              </a:rPr>
              <a:t> and 15</a:t>
            </a:r>
            <a:r>
              <a:rPr lang="en-US" altLang="en-US" sz="4000" b="1" baseline="30000" dirty="0">
                <a:solidFill>
                  <a:schemeClr val="bg1"/>
                </a:solidFill>
              </a:rPr>
              <a:t>th</a:t>
            </a:r>
            <a:r>
              <a:rPr lang="en-US" altLang="en-US" sz="4000" b="1" dirty="0">
                <a:solidFill>
                  <a:schemeClr val="bg1"/>
                </a:solidFill>
              </a:rPr>
              <a:t>  Amendments Gains for the Freedmen</a:t>
            </a:r>
            <a:endParaRPr lang="en-US" sz="4000" dirty="0">
              <a:solidFill>
                <a:schemeClr val="bg1"/>
              </a:solidFill>
            </a:endParaRPr>
          </a:p>
        </p:txBody>
      </p:sp>
      <p:sp>
        <p:nvSpPr>
          <p:cNvPr id="4" name="Content Placeholder 3">
            <a:extLst>
              <a:ext uri="{FF2B5EF4-FFF2-40B4-BE49-F238E27FC236}">
                <a16:creationId xmlns:a16="http://schemas.microsoft.com/office/drawing/2014/main" id="{D03DA0A9-5621-48C8-BD2B-972B0312A96A}"/>
              </a:ext>
            </a:extLst>
          </p:cNvPr>
          <p:cNvSpPr>
            <a:spLocks noGrp="1"/>
          </p:cNvSpPr>
          <p:nvPr>
            <p:ph idx="1"/>
          </p:nvPr>
        </p:nvSpPr>
        <p:spPr>
          <a:xfrm>
            <a:off x="437685" y="1067341"/>
            <a:ext cx="11316629" cy="5210795"/>
          </a:xfrm>
        </p:spPr>
        <p:txBody>
          <a:bodyPr>
            <a:normAutofit/>
          </a:bodyPr>
          <a:lstStyle/>
          <a:p>
            <a:r>
              <a:rPr lang="en-US" dirty="0">
                <a:solidFill>
                  <a:schemeClr val="bg1"/>
                </a:solidFill>
                <a:latin typeface="Georgia" panose="02040502050405020303" pitchFamily="18" charset="0"/>
              </a:rPr>
              <a:t>Freedom of movement: Enslaved people often walked away from plantations upon hearing that the Union army was near.</a:t>
            </a:r>
          </a:p>
          <a:p>
            <a:r>
              <a:rPr lang="en-US" dirty="0">
                <a:solidFill>
                  <a:schemeClr val="bg1"/>
                </a:solidFill>
                <a:latin typeface="Georgia" panose="02040502050405020303" pitchFamily="18" charset="0"/>
              </a:rPr>
              <a:t>Exodusters: moved to Kansas and Texas</a:t>
            </a:r>
          </a:p>
          <a:p>
            <a:r>
              <a:rPr lang="en-US" dirty="0">
                <a:solidFill>
                  <a:schemeClr val="bg1"/>
                </a:solidFill>
                <a:latin typeface="Georgia" panose="02040502050405020303" pitchFamily="18" charset="0"/>
              </a:rPr>
              <a:t>Freedom to own land: Proposals to give white-owned land to freed people got little support from the government. Unofficial land redistribution did take place, however.</a:t>
            </a:r>
          </a:p>
          <a:p>
            <a:r>
              <a:rPr lang="en-US" dirty="0">
                <a:solidFill>
                  <a:schemeClr val="bg1"/>
                </a:solidFill>
                <a:latin typeface="Georgia" panose="02040502050405020303" pitchFamily="18" charset="0"/>
              </a:rPr>
              <a:t>Freedom to worship: African Americans formed their own churches and started mutual aid societies, debating clubs, drama societies, and trade associations.</a:t>
            </a:r>
          </a:p>
          <a:p>
            <a:r>
              <a:rPr lang="en-US" dirty="0">
                <a:solidFill>
                  <a:schemeClr val="bg1"/>
                </a:solidFill>
                <a:latin typeface="Georgia" panose="02040502050405020303" pitchFamily="18" charset="0"/>
              </a:rPr>
              <a:t>Freedom to learn: Between 1865 and 1870, black educators founded 30 African American colleges.</a:t>
            </a:r>
          </a:p>
          <a:p>
            <a:endParaRPr lang="en-US" dirty="0">
              <a:solidFill>
                <a:schemeClr val="bg1"/>
              </a:solidFill>
              <a:latin typeface="Georgia" panose="02040502050405020303" pitchFamily="18" charset="0"/>
            </a:endParaRPr>
          </a:p>
        </p:txBody>
      </p:sp>
    </p:spTree>
    <p:extLst>
      <p:ext uri="{BB962C8B-B14F-4D97-AF65-F5344CB8AC3E}">
        <p14:creationId xmlns:p14="http://schemas.microsoft.com/office/powerpoint/2010/main" val="3512770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FE2C-16CF-47EC-8E69-E980E8FBD3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93741F-0B00-4471-A7A1-D5B721E7AA7C}"/>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5F65A96B-0EE5-4FC1-B1FA-A27B1D4A8539}"/>
              </a:ext>
            </a:extLst>
          </p:cNvPr>
          <p:cNvSpPr txBox="1"/>
          <p:nvPr/>
        </p:nvSpPr>
        <p:spPr>
          <a:xfrm>
            <a:off x="0" y="302442"/>
            <a:ext cx="12139245" cy="6186309"/>
          </a:xfrm>
          <a:prstGeom prst="rect">
            <a:avLst/>
          </a:prstGeom>
          <a:solidFill>
            <a:schemeClr val="bg2">
              <a:lumMod val="75000"/>
            </a:schemeClr>
          </a:solidFill>
        </p:spPr>
        <p:txBody>
          <a:bodyPr wrap="square" rtlCol="0">
            <a:spAutoFit/>
          </a:bodyPr>
          <a:lstStyle/>
          <a:p>
            <a:r>
              <a:rPr lang="en-US" sz="4400" dirty="0"/>
              <a:t>Which statement is a valid generalization about the experience of African Americans during the early Reconstruction period (1865–1870)? </a:t>
            </a:r>
          </a:p>
          <a:p>
            <a:pPr marL="742950" indent="-742950">
              <a:buAutoNum type="arabicParenBoth"/>
            </a:pPr>
            <a:r>
              <a:rPr lang="en-US" sz="4400" dirty="0"/>
              <a:t>They gained economic equality. </a:t>
            </a:r>
          </a:p>
          <a:p>
            <a:pPr marL="742950" indent="-742950">
              <a:buAutoNum type="arabicParenBoth"/>
            </a:pPr>
            <a:r>
              <a:rPr lang="en-US" sz="4400" dirty="0"/>
              <a:t>Their participation in government decreased. </a:t>
            </a:r>
          </a:p>
          <a:p>
            <a:pPr marL="742950" indent="-742950">
              <a:buAutoNum type="arabicParenBoth"/>
            </a:pPr>
            <a:r>
              <a:rPr lang="en-US" sz="4400" dirty="0"/>
              <a:t>They achieved legal rights through constitutional amendments. </a:t>
            </a:r>
          </a:p>
          <a:p>
            <a:pPr marL="742950" indent="-742950">
              <a:buAutoNum type="arabicParenBoth"/>
            </a:pPr>
            <a:r>
              <a:rPr lang="en-US" sz="4400" dirty="0"/>
              <a:t>Their political equality was opposed by most Radical Republicans. </a:t>
            </a:r>
          </a:p>
        </p:txBody>
      </p:sp>
      <p:sp>
        <p:nvSpPr>
          <p:cNvPr id="5" name="Oval 4">
            <a:extLst>
              <a:ext uri="{FF2B5EF4-FFF2-40B4-BE49-F238E27FC236}">
                <a16:creationId xmlns:a16="http://schemas.microsoft.com/office/drawing/2014/main" id="{E1125767-35DC-4972-96FC-25C9B2186DC0}"/>
              </a:ext>
            </a:extLst>
          </p:cNvPr>
          <p:cNvSpPr/>
          <p:nvPr/>
        </p:nvSpPr>
        <p:spPr>
          <a:xfrm>
            <a:off x="0" y="3773099"/>
            <a:ext cx="762000" cy="64650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1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B8CA41C7-CBE1-4FCF-AB4D-58D6247E3597}"/>
              </a:ext>
            </a:extLst>
          </p:cNvPr>
          <p:cNvPicPr>
            <a:picLocks noChangeAspect="1"/>
          </p:cNvPicPr>
          <p:nvPr/>
        </p:nvPicPr>
        <p:blipFill>
          <a:blip r:embed="rId2"/>
          <a:stretch>
            <a:fillRect/>
          </a:stretch>
        </p:blipFill>
        <p:spPr>
          <a:xfrm>
            <a:off x="7342081" y="2820903"/>
            <a:ext cx="1811442" cy="1811442"/>
          </a:xfrm>
          <a:prstGeom prst="rect">
            <a:avLst/>
          </a:prstGeom>
        </p:spPr>
      </p:pic>
      <p:sp>
        <p:nvSpPr>
          <p:cNvPr id="2" name="Title 1">
            <a:extLst>
              <a:ext uri="{FF2B5EF4-FFF2-40B4-BE49-F238E27FC236}">
                <a16:creationId xmlns:a16="http://schemas.microsoft.com/office/drawing/2014/main" id="{DF2499A2-8CE6-4EE0-A225-60673DB1082A}"/>
              </a:ext>
            </a:extLst>
          </p:cNvPr>
          <p:cNvSpPr>
            <a:spLocks noGrp="1"/>
          </p:cNvSpPr>
          <p:nvPr>
            <p:ph type="title"/>
          </p:nvPr>
        </p:nvSpPr>
        <p:spPr>
          <a:xfrm>
            <a:off x="329774" y="114300"/>
            <a:ext cx="6436220" cy="783200"/>
          </a:xfrm>
        </p:spPr>
        <p:txBody>
          <a:bodyPr>
            <a:noAutofit/>
          </a:bodyPr>
          <a:lstStyle/>
          <a:p>
            <a:r>
              <a:rPr lang="en-US" sz="2400" b="1" dirty="0">
                <a:latin typeface="Dubai Medium" panose="020B0603030403030204" pitchFamily="34" charset="-78"/>
                <a:cs typeface="Dubai Medium" panose="020B0603030403030204" pitchFamily="34" charset="-78"/>
              </a:rPr>
              <a:t>Reconstruction Amendments Review</a:t>
            </a:r>
            <a:br>
              <a:rPr lang="en-US" sz="2400" b="1" dirty="0">
                <a:latin typeface="Dubai Medium" panose="020B0603030403030204" pitchFamily="34" charset="-78"/>
                <a:cs typeface="Dubai Medium" panose="020B0603030403030204" pitchFamily="34" charset="-78"/>
              </a:rPr>
            </a:br>
            <a:r>
              <a:rPr lang="en-US" sz="2400" b="1" dirty="0">
                <a:latin typeface="Dubai Medium" panose="020B0603030403030204" pitchFamily="34" charset="-78"/>
                <a:cs typeface="Dubai Medium" panose="020B0603030403030204" pitchFamily="34" charset="-78"/>
              </a:rPr>
              <a:t>1865-1870-</a:t>
            </a:r>
            <a:r>
              <a:rPr lang="en-US" sz="2400" b="1" dirty="0">
                <a:solidFill>
                  <a:srgbClr val="FFFF00"/>
                </a:solidFill>
                <a:latin typeface="Dubai Medium" panose="020B0603030403030204" pitchFamily="34" charset="-78"/>
                <a:cs typeface="Dubai Medium" panose="020B0603030403030204" pitchFamily="34" charset="-78"/>
              </a:rPr>
              <a:t>To Secure the Rights of African Americans</a:t>
            </a:r>
          </a:p>
        </p:txBody>
      </p:sp>
      <p:sp>
        <p:nvSpPr>
          <p:cNvPr id="3" name="Content Placeholder 2">
            <a:extLst>
              <a:ext uri="{FF2B5EF4-FFF2-40B4-BE49-F238E27FC236}">
                <a16:creationId xmlns:a16="http://schemas.microsoft.com/office/drawing/2014/main" id="{BBC657DD-4034-45F3-8F57-A427BEB79E89}"/>
              </a:ext>
            </a:extLst>
          </p:cNvPr>
          <p:cNvSpPr>
            <a:spLocks noGrp="1"/>
          </p:cNvSpPr>
          <p:nvPr>
            <p:ph idx="1"/>
          </p:nvPr>
        </p:nvSpPr>
        <p:spPr>
          <a:xfrm>
            <a:off x="105581" y="1206425"/>
            <a:ext cx="7187460" cy="5274586"/>
          </a:xfrm>
        </p:spPr>
        <p:txBody>
          <a:bodyPr>
            <a:noAutofit/>
          </a:bodyPr>
          <a:lstStyle/>
          <a:p>
            <a:pPr marL="0" indent="0">
              <a:buNone/>
            </a:pPr>
            <a:r>
              <a:rPr lang="en-US" sz="2200" b="1" dirty="0">
                <a:solidFill>
                  <a:srgbClr val="FFFF00"/>
                </a:solidFill>
              </a:rPr>
              <a:t>13</a:t>
            </a:r>
            <a:r>
              <a:rPr lang="en-US" sz="2200" b="1" baseline="30000" dirty="0">
                <a:solidFill>
                  <a:srgbClr val="FFFF00"/>
                </a:solidFill>
              </a:rPr>
              <a:t>th</a:t>
            </a:r>
            <a:r>
              <a:rPr lang="en-US" sz="2200" dirty="0"/>
              <a:t> -Neither slavery nor involuntary servitude, except as a punishment for crime whereof the party shall have been duly convicted, shall exist within the United States, or any place subject to their jurisdiction.</a:t>
            </a:r>
          </a:p>
          <a:p>
            <a:pPr marL="0" indent="0">
              <a:buNone/>
            </a:pPr>
            <a:r>
              <a:rPr lang="en-US" sz="2200" b="1" dirty="0">
                <a:solidFill>
                  <a:srgbClr val="FFFF00"/>
                </a:solidFill>
              </a:rPr>
              <a:t>14</a:t>
            </a:r>
            <a:r>
              <a:rPr lang="en-US" sz="2200" b="1" baseline="30000" dirty="0">
                <a:solidFill>
                  <a:srgbClr val="FFFF00"/>
                </a:solidFill>
              </a:rPr>
              <a:t>th</a:t>
            </a:r>
            <a:r>
              <a:rPr lang="en-US" sz="2200" dirty="0"/>
              <a:t>- All persons born or naturalized in the United States and subject to the jurisdiction thereof, are </a:t>
            </a:r>
            <a:r>
              <a:rPr lang="en-US" sz="2200" b="1" dirty="0">
                <a:solidFill>
                  <a:srgbClr val="FFFF00"/>
                </a:solidFill>
              </a:rPr>
              <a:t>citizens</a:t>
            </a:r>
            <a:r>
              <a:rPr lang="en-US" sz="2200" dirty="0"/>
              <a:t> of the United States and of the </a:t>
            </a:r>
            <a:r>
              <a:rPr lang="en-US" sz="2200" b="1" dirty="0">
                <a:solidFill>
                  <a:srgbClr val="FFFF00"/>
                </a:solidFill>
              </a:rPr>
              <a:t>State </a:t>
            </a:r>
            <a:r>
              <a:rPr lang="en-US" sz="2200" dirty="0"/>
              <a:t>wherein they reside. No </a:t>
            </a:r>
            <a:r>
              <a:rPr lang="en-US" sz="2200" b="1" dirty="0"/>
              <a:t>State</a:t>
            </a:r>
            <a:r>
              <a:rPr lang="en-US" sz="2200" dirty="0"/>
              <a:t> shall make or enforce any law which shall </a:t>
            </a:r>
            <a:r>
              <a:rPr lang="en-US" sz="2200" b="1" dirty="0">
                <a:solidFill>
                  <a:srgbClr val="FFFF00"/>
                </a:solidFill>
              </a:rPr>
              <a:t>abridge</a:t>
            </a:r>
            <a:r>
              <a:rPr lang="en-US" sz="2200" dirty="0"/>
              <a:t> the </a:t>
            </a:r>
            <a:r>
              <a:rPr lang="en-US" sz="2200" b="1" dirty="0">
                <a:solidFill>
                  <a:srgbClr val="FFFF00"/>
                </a:solidFill>
              </a:rPr>
              <a:t>privileges</a:t>
            </a:r>
            <a:r>
              <a:rPr lang="en-US" sz="2200" dirty="0"/>
              <a:t> or </a:t>
            </a:r>
            <a:r>
              <a:rPr lang="en-US" sz="2200" b="1" dirty="0">
                <a:solidFill>
                  <a:srgbClr val="FFFF00"/>
                </a:solidFill>
              </a:rPr>
              <a:t>immunities</a:t>
            </a:r>
            <a:r>
              <a:rPr lang="en-US" sz="2200" dirty="0"/>
              <a:t> of citizens of the United States; nor shall any </a:t>
            </a:r>
            <a:r>
              <a:rPr lang="en-US" sz="2200" b="1" dirty="0">
                <a:solidFill>
                  <a:srgbClr val="FFFF00"/>
                </a:solidFill>
              </a:rPr>
              <a:t>State</a:t>
            </a:r>
            <a:r>
              <a:rPr lang="en-US" sz="2200" dirty="0"/>
              <a:t> deprive any person of </a:t>
            </a:r>
            <a:r>
              <a:rPr lang="en-US" sz="2200" b="1" dirty="0">
                <a:solidFill>
                  <a:srgbClr val="FFFF00"/>
                </a:solidFill>
              </a:rPr>
              <a:t>life, liberty</a:t>
            </a:r>
            <a:r>
              <a:rPr lang="en-US" sz="2200" b="1" dirty="0"/>
              <a:t>, </a:t>
            </a:r>
            <a:r>
              <a:rPr lang="en-US" sz="2200" dirty="0"/>
              <a:t>or</a:t>
            </a:r>
            <a:r>
              <a:rPr lang="en-US" sz="2200" b="1" dirty="0"/>
              <a:t> </a:t>
            </a:r>
            <a:r>
              <a:rPr lang="en-US" sz="2200" b="1" dirty="0">
                <a:solidFill>
                  <a:srgbClr val="FFFF00"/>
                </a:solidFill>
              </a:rPr>
              <a:t>property</a:t>
            </a:r>
            <a:r>
              <a:rPr lang="en-US" sz="2200" dirty="0"/>
              <a:t>, without </a:t>
            </a:r>
            <a:r>
              <a:rPr lang="en-US" sz="2200" b="1" dirty="0">
                <a:solidFill>
                  <a:srgbClr val="FFFF00"/>
                </a:solidFill>
              </a:rPr>
              <a:t>due process </a:t>
            </a:r>
            <a:r>
              <a:rPr lang="en-US" sz="2200" dirty="0"/>
              <a:t>of law; nor deny to any person within its </a:t>
            </a:r>
            <a:r>
              <a:rPr lang="en-US" sz="2200" b="1" dirty="0">
                <a:solidFill>
                  <a:srgbClr val="FFFF00"/>
                </a:solidFill>
              </a:rPr>
              <a:t>jurisdiction</a:t>
            </a:r>
            <a:r>
              <a:rPr lang="en-US" sz="2200" dirty="0">
                <a:solidFill>
                  <a:srgbClr val="FFFF00"/>
                </a:solidFill>
              </a:rPr>
              <a:t> </a:t>
            </a:r>
            <a:r>
              <a:rPr lang="en-US" sz="2200" dirty="0"/>
              <a:t>the </a:t>
            </a:r>
            <a:r>
              <a:rPr lang="en-US" sz="2200" b="1" dirty="0">
                <a:solidFill>
                  <a:srgbClr val="FFFF00"/>
                </a:solidFill>
              </a:rPr>
              <a:t>equal protection </a:t>
            </a:r>
            <a:r>
              <a:rPr lang="en-US" sz="2200" dirty="0"/>
              <a:t>of the </a:t>
            </a:r>
            <a:r>
              <a:rPr lang="en-US" sz="2200" b="1" dirty="0">
                <a:solidFill>
                  <a:srgbClr val="FFFF00"/>
                </a:solidFill>
              </a:rPr>
              <a:t>laws</a:t>
            </a:r>
            <a:r>
              <a:rPr lang="en-US" sz="2200" dirty="0"/>
              <a:t>.</a:t>
            </a:r>
          </a:p>
          <a:p>
            <a:pPr marL="0" indent="0">
              <a:buNone/>
            </a:pPr>
            <a:r>
              <a:rPr lang="en-US" sz="2200" b="1" dirty="0">
                <a:solidFill>
                  <a:srgbClr val="FFFF00"/>
                </a:solidFill>
              </a:rPr>
              <a:t>15</a:t>
            </a:r>
            <a:r>
              <a:rPr lang="en-US" sz="2200" b="1" baseline="30000" dirty="0">
                <a:solidFill>
                  <a:srgbClr val="FFFF00"/>
                </a:solidFill>
              </a:rPr>
              <a:t>th </a:t>
            </a:r>
            <a:r>
              <a:rPr lang="en-US" sz="2200" b="1" baseline="30000" dirty="0"/>
              <a:t>- </a:t>
            </a:r>
            <a:r>
              <a:rPr lang="en-US" sz="2200" dirty="0"/>
              <a:t>The right of citizens of the United States to </a:t>
            </a:r>
            <a:r>
              <a:rPr lang="en-US" sz="2200" b="1" dirty="0">
                <a:solidFill>
                  <a:srgbClr val="FFFF00"/>
                </a:solidFill>
              </a:rPr>
              <a:t>vote</a:t>
            </a:r>
            <a:r>
              <a:rPr lang="en-US" sz="2200" dirty="0"/>
              <a:t> shall not be </a:t>
            </a:r>
            <a:r>
              <a:rPr lang="en-US" sz="2200" b="1" dirty="0">
                <a:solidFill>
                  <a:srgbClr val="FFFF00"/>
                </a:solidFill>
              </a:rPr>
              <a:t>denied </a:t>
            </a:r>
            <a:r>
              <a:rPr lang="en-US" sz="2200" dirty="0"/>
              <a:t>or </a:t>
            </a:r>
            <a:r>
              <a:rPr lang="en-US" sz="2200" b="1" dirty="0">
                <a:solidFill>
                  <a:srgbClr val="FFFF00"/>
                </a:solidFill>
              </a:rPr>
              <a:t>abridged</a:t>
            </a:r>
            <a:r>
              <a:rPr lang="en-US" sz="2200" dirty="0"/>
              <a:t> by the United States or by any State on account of race, color, or previous condition of servitude. </a:t>
            </a:r>
            <a:r>
              <a:rPr lang="en-US" sz="2200" b="1" dirty="0">
                <a:solidFill>
                  <a:srgbClr val="FFFF00"/>
                </a:solidFill>
              </a:rPr>
              <a:t>VOTE=SUFFRAGE=FRANCHISE</a:t>
            </a:r>
          </a:p>
        </p:txBody>
      </p:sp>
      <p:pic>
        <p:nvPicPr>
          <p:cNvPr id="7" name="Picture 6">
            <a:extLst>
              <a:ext uri="{FF2B5EF4-FFF2-40B4-BE49-F238E27FC236}">
                <a16:creationId xmlns:a16="http://schemas.microsoft.com/office/drawing/2014/main" id="{5D421762-88BB-477B-856D-E10A33644188}"/>
              </a:ext>
            </a:extLst>
          </p:cNvPr>
          <p:cNvPicPr>
            <a:picLocks noChangeAspect="1"/>
          </p:cNvPicPr>
          <p:nvPr/>
        </p:nvPicPr>
        <p:blipFill>
          <a:blip r:embed="rId3"/>
          <a:stretch>
            <a:fillRect/>
          </a:stretch>
        </p:blipFill>
        <p:spPr>
          <a:xfrm>
            <a:off x="10079183" y="114299"/>
            <a:ext cx="1776237" cy="928227"/>
          </a:xfrm>
          <a:prstGeom prst="rect">
            <a:avLst/>
          </a:prstGeom>
        </p:spPr>
      </p:pic>
      <p:pic>
        <p:nvPicPr>
          <p:cNvPr id="4" name="Picture 3">
            <a:extLst>
              <a:ext uri="{FF2B5EF4-FFF2-40B4-BE49-F238E27FC236}">
                <a16:creationId xmlns:a16="http://schemas.microsoft.com/office/drawing/2014/main" id="{F788ED75-6A49-44AA-BF44-23304492C3A0}"/>
              </a:ext>
            </a:extLst>
          </p:cNvPr>
          <p:cNvPicPr>
            <a:picLocks noChangeAspect="1"/>
          </p:cNvPicPr>
          <p:nvPr/>
        </p:nvPicPr>
        <p:blipFill>
          <a:blip r:embed="rId4"/>
          <a:stretch>
            <a:fillRect/>
          </a:stretch>
        </p:blipFill>
        <p:spPr>
          <a:xfrm>
            <a:off x="7404369" y="0"/>
            <a:ext cx="2209076" cy="1811443"/>
          </a:xfrm>
          <a:prstGeom prst="rect">
            <a:avLst/>
          </a:prstGeom>
        </p:spPr>
      </p:pic>
      <p:pic>
        <p:nvPicPr>
          <p:cNvPr id="6" name="Picture 5">
            <a:extLst>
              <a:ext uri="{FF2B5EF4-FFF2-40B4-BE49-F238E27FC236}">
                <a16:creationId xmlns:a16="http://schemas.microsoft.com/office/drawing/2014/main" id="{55BC9BCE-F558-4C53-97F1-DA5EA2ABAE7C}"/>
              </a:ext>
            </a:extLst>
          </p:cNvPr>
          <p:cNvPicPr>
            <a:picLocks noChangeAspect="1"/>
          </p:cNvPicPr>
          <p:nvPr/>
        </p:nvPicPr>
        <p:blipFill>
          <a:blip r:embed="rId5"/>
          <a:stretch>
            <a:fillRect/>
          </a:stretch>
        </p:blipFill>
        <p:spPr>
          <a:xfrm>
            <a:off x="7519293" y="1211170"/>
            <a:ext cx="1936460" cy="1609733"/>
          </a:xfrm>
          <a:prstGeom prst="rect">
            <a:avLst/>
          </a:prstGeom>
        </p:spPr>
      </p:pic>
      <p:grpSp>
        <p:nvGrpSpPr>
          <p:cNvPr id="13" name="Group 12">
            <a:extLst>
              <a:ext uri="{FF2B5EF4-FFF2-40B4-BE49-F238E27FC236}">
                <a16:creationId xmlns:a16="http://schemas.microsoft.com/office/drawing/2014/main" id="{A328B99D-0B5C-416E-9BF9-23CCF47B6951}"/>
              </a:ext>
            </a:extLst>
          </p:cNvPr>
          <p:cNvGrpSpPr/>
          <p:nvPr/>
        </p:nvGrpSpPr>
        <p:grpSpPr>
          <a:xfrm>
            <a:off x="4871301" y="6151724"/>
            <a:ext cx="2118049" cy="429909"/>
            <a:chOff x="4871301" y="6151724"/>
            <a:chExt cx="2118049" cy="429909"/>
          </a:xfrm>
        </p:grpSpPr>
        <p:cxnSp>
          <p:nvCxnSpPr>
            <p:cNvPr id="10" name="Straight Arrow Connector 9">
              <a:extLst>
                <a:ext uri="{FF2B5EF4-FFF2-40B4-BE49-F238E27FC236}">
                  <a16:creationId xmlns:a16="http://schemas.microsoft.com/office/drawing/2014/main" id="{A2118B08-2717-4D40-920E-CAF31952621A}"/>
                </a:ext>
              </a:extLst>
            </p:cNvPr>
            <p:cNvCxnSpPr/>
            <p:nvPr/>
          </p:nvCxnSpPr>
          <p:spPr>
            <a:xfrm flipH="1" flipV="1">
              <a:off x="4871301" y="6255062"/>
              <a:ext cx="2118049" cy="32657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8AB3248-F136-4210-8878-AE6EFE57951C}"/>
                </a:ext>
              </a:extLst>
            </p:cNvPr>
            <p:cNvSpPr txBox="1"/>
            <p:nvPr/>
          </p:nvSpPr>
          <p:spPr>
            <a:xfrm rot="507613">
              <a:off x="5522664" y="6151724"/>
              <a:ext cx="1355307" cy="369332"/>
            </a:xfrm>
            <a:prstGeom prst="rect">
              <a:avLst/>
            </a:prstGeom>
            <a:noFill/>
          </p:spPr>
          <p:txBody>
            <a:bodyPr wrap="none" rtlCol="0">
              <a:spAutoFit/>
            </a:bodyPr>
            <a:lstStyle/>
            <a:p>
              <a:r>
                <a:rPr lang="en-US" b="1" dirty="0"/>
                <a:t>IMPORTANT</a:t>
              </a:r>
            </a:p>
          </p:txBody>
        </p:sp>
      </p:grpSp>
      <p:pic>
        <p:nvPicPr>
          <p:cNvPr id="14" name="Picture 13">
            <a:extLst>
              <a:ext uri="{FF2B5EF4-FFF2-40B4-BE49-F238E27FC236}">
                <a16:creationId xmlns:a16="http://schemas.microsoft.com/office/drawing/2014/main" id="{31097CAA-47A6-4EA8-A93D-1B50BF3CEAC4}"/>
              </a:ext>
            </a:extLst>
          </p:cNvPr>
          <p:cNvPicPr>
            <a:picLocks noChangeAspect="1"/>
          </p:cNvPicPr>
          <p:nvPr/>
        </p:nvPicPr>
        <p:blipFill>
          <a:blip r:embed="rId6"/>
          <a:stretch>
            <a:fillRect/>
          </a:stretch>
        </p:blipFill>
        <p:spPr>
          <a:xfrm>
            <a:off x="8829834" y="1973879"/>
            <a:ext cx="3543300" cy="3276600"/>
          </a:xfrm>
          <a:prstGeom prst="rect">
            <a:avLst/>
          </a:prstGeom>
        </p:spPr>
      </p:pic>
      <p:pic>
        <p:nvPicPr>
          <p:cNvPr id="8" name="Picture 7">
            <a:extLst>
              <a:ext uri="{FF2B5EF4-FFF2-40B4-BE49-F238E27FC236}">
                <a16:creationId xmlns:a16="http://schemas.microsoft.com/office/drawing/2014/main" id="{5CA812C8-1B26-499B-8547-D1879D875F1C}"/>
              </a:ext>
            </a:extLst>
          </p:cNvPr>
          <p:cNvPicPr>
            <a:picLocks noChangeAspect="1"/>
          </p:cNvPicPr>
          <p:nvPr/>
        </p:nvPicPr>
        <p:blipFill>
          <a:blip r:embed="rId7"/>
          <a:stretch>
            <a:fillRect/>
          </a:stretch>
        </p:blipFill>
        <p:spPr>
          <a:xfrm>
            <a:off x="10018711" y="1042526"/>
            <a:ext cx="1776237" cy="985487"/>
          </a:xfrm>
          <a:prstGeom prst="rect">
            <a:avLst/>
          </a:prstGeom>
        </p:spPr>
      </p:pic>
      <p:pic>
        <p:nvPicPr>
          <p:cNvPr id="12" name="Picture 11">
            <a:extLst>
              <a:ext uri="{FF2B5EF4-FFF2-40B4-BE49-F238E27FC236}">
                <a16:creationId xmlns:a16="http://schemas.microsoft.com/office/drawing/2014/main" id="{C919ECF1-1E1F-4FE6-9127-3E49CA596374}"/>
              </a:ext>
            </a:extLst>
          </p:cNvPr>
          <p:cNvPicPr>
            <a:picLocks noChangeAspect="1"/>
          </p:cNvPicPr>
          <p:nvPr/>
        </p:nvPicPr>
        <p:blipFill>
          <a:blip r:embed="rId8"/>
          <a:stretch>
            <a:fillRect/>
          </a:stretch>
        </p:blipFill>
        <p:spPr>
          <a:xfrm>
            <a:off x="9301586" y="5223386"/>
            <a:ext cx="1797050" cy="1797050"/>
          </a:xfrm>
          <a:prstGeom prst="rect">
            <a:avLst/>
          </a:prstGeom>
        </p:spPr>
      </p:pic>
      <p:sp>
        <p:nvSpPr>
          <p:cNvPr id="9" name="Oval 8"/>
          <p:cNvSpPr/>
          <p:nvPr/>
        </p:nvSpPr>
        <p:spPr>
          <a:xfrm>
            <a:off x="10039571" y="4032072"/>
            <a:ext cx="1525605" cy="2725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8190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8089-721D-4B6B-8794-F2C91ABD33F7}"/>
              </a:ext>
            </a:extLst>
          </p:cNvPr>
          <p:cNvSpPr>
            <a:spLocks noGrp="1"/>
          </p:cNvSpPr>
          <p:nvPr>
            <p:ph type="title"/>
          </p:nvPr>
        </p:nvSpPr>
        <p:spPr>
          <a:xfrm>
            <a:off x="6320226" y="0"/>
            <a:ext cx="5871754" cy="828675"/>
          </a:xfrm>
        </p:spPr>
        <p:txBody>
          <a:bodyPr vert="horz" lIns="91440" tIns="45720" rIns="91440" bIns="45720" rtlCol="0" anchor="b">
            <a:noAutofit/>
          </a:bodyPr>
          <a:lstStyle/>
          <a:p>
            <a:r>
              <a:rPr lang="en-US" sz="3600" b="1" dirty="0">
                <a:latin typeface="Garamond" panose="02020404030301010803" pitchFamily="18" charset="0"/>
              </a:rPr>
              <a:t>Harper’s Weekly</a:t>
            </a:r>
            <a:br>
              <a:rPr lang="en-US" sz="4000" dirty="0"/>
            </a:br>
            <a:r>
              <a:rPr lang="en-US" sz="2400" dirty="0"/>
              <a:t>Thomas Nast, Aug. 5, 1865</a:t>
            </a:r>
            <a:endParaRPr lang="en-US" sz="4000" dirty="0"/>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5EC383-2652-4791-BEFE-02478BFBD907}"/>
              </a:ext>
            </a:extLst>
          </p:cNvPr>
          <p:cNvPicPr>
            <a:picLocks noChangeAspect="1"/>
          </p:cNvPicPr>
          <p:nvPr/>
        </p:nvPicPr>
        <p:blipFill rotWithShape="1">
          <a:blip r:embed="rId2"/>
          <a:srcRect t="1836" r="2" b="21607"/>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F521B06A-E15A-47ED-9956-DE95278B0C77}"/>
              </a:ext>
            </a:extLst>
          </p:cNvPr>
          <p:cNvSpPr txBox="1">
            <a:spLocks/>
          </p:cNvSpPr>
          <p:nvPr/>
        </p:nvSpPr>
        <p:spPr>
          <a:xfrm>
            <a:off x="6320226" y="1054359"/>
            <a:ext cx="4273107" cy="64167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aramond" panose="02020404030301010803" pitchFamily="18" charset="0"/>
              </a:rPr>
              <a:t>“And not this man”</a:t>
            </a:r>
            <a:endParaRPr lang="en-US" sz="4000" dirty="0"/>
          </a:p>
        </p:txBody>
      </p:sp>
      <p:sp>
        <p:nvSpPr>
          <p:cNvPr id="5" name="Rectangle 4">
            <a:extLst>
              <a:ext uri="{FF2B5EF4-FFF2-40B4-BE49-F238E27FC236}">
                <a16:creationId xmlns:a16="http://schemas.microsoft.com/office/drawing/2014/main" id="{D9820946-927D-49EF-B387-857F77778832}"/>
              </a:ext>
            </a:extLst>
          </p:cNvPr>
          <p:cNvSpPr/>
          <p:nvPr/>
        </p:nvSpPr>
        <p:spPr>
          <a:xfrm>
            <a:off x="6096000" y="1806847"/>
            <a:ext cx="6024134" cy="2554545"/>
          </a:xfrm>
          <a:prstGeom prst="rect">
            <a:avLst/>
          </a:prstGeom>
        </p:spPr>
        <p:txBody>
          <a:bodyPr wrap="square">
            <a:spAutoFit/>
          </a:bodyPr>
          <a:lstStyle/>
          <a:p>
            <a:r>
              <a:rPr lang="en-US" sz="2000" dirty="0"/>
              <a:t>Lady Liberty in a chamber bedecked with United States flags, pointing to an African American soldier who has lost a leg and is on crutches. Lady Liberty wonders why this impassive, disabled veteran in uniform—“This Man”—is not considered fit for American democracy. The cartoon reflects the empathetic view that the North had toward African Americans for a short time after the Civil War.</a:t>
            </a:r>
          </a:p>
        </p:txBody>
      </p:sp>
      <p:sp>
        <p:nvSpPr>
          <p:cNvPr id="3" name="Rectangle 2">
            <a:extLst>
              <a:ext uri="{FF2B5EF4-FFF2-40B4-BE49-F238E27FC236}">
                <a16:creationId xmlns:a16="http://schemas.microsoft.com/office/drawing/2014/main" id="{16AFC193-E778-4148-8914-8D11BBE5F09D}"/>
              </a:ext>
            </a:extLst>
          </p:cNvPr>
          <p:cNvSpPr/>
          <p:nvPr/>
        </p:nvSpPr>
        <p:spPr>
          <a:xfrm>
            <a:off x="5297756" y="4270820"/>
            <a:ext cx="6932625" cy="707886"/>
          </a:xfrm>
          <a:prstGeom prst="rect">
            <a:avLst/>
          </a:prstGeom>
        </p:spPr>
        <p:txBody>
          <a:bodyPr wrap="square">
            <a:spAutoFit/>
          </a:bodyPr>
          <a:lstStyle/>
          <a:p>
            <a:r>
              <a:rPr lang="en-US" sz="2000" b="1" dirty="0"/>
              <a:t>DOC INFO</a:t>
            </a:r>
            <a:r>
              <a:rPr lang="en-US" sz="2000" dirty="0"/>
              <a:t>:  Lady Liberty asks for equality for Black veterans. </a:t>
            </a:r>
          </a:p>
          <a:p>
            <a:r>
              <a:rPr lang="en-US" sz="2000" dirty="0"/>
              <a:t> Black soldiers sacrificed greatly for the war effort</a:t>
            </a:r>
          </a:p>
        </p:txBody>
      </p:sp>
      <p:sp>
        <p:nvSpPr>
          <p:cNvPr id="7" name="Rectangle 6">
            <a:extLst>
              <a:ext uri="{FF2B5EF4-FFF2-40B4-BE49-F238E27FC236}">
                <a16:creationId xmlns:a16="http://schemas.microsoft.com/office/drawing/2014/main" id="{F2C5C203-6FB9-4239-A50F-2625F77F52CF}"/>
              </a:ext>
            </a:extLst>
          </p:cNvPr>
          <p:cNvSpPr/>
          <p:nvPr/>
        </p:nvSpPr>
        <p:spPr>
          <a:xfrm>
            <a:off x="4739952" y="4978706"/>
            <a:ext cx="7490429" cy="1631216"/>
          </a:xfrm>
          <a:prstGeom prst="rect">
            <a:avLst/>
          </a:prstGeom>
        </p:spPr>
        <p:txBody>
          <a:bodyPr wrap="square">
            <a:spAutoFit/>
          </a:bodyPr>
          <a:lstStyle/>
          <a:p>
            <a:r>
              <a:rPr lang="en-US" sz="2000" b="1" dirty="0"/>
              <a:t>INFERENCE:</a:t>
            </a:r>
          </a:p>
          <a:p>
            <a:r>
              <a:rPr lang="en-US" sz="2000" dirty="0"/>
              <a:t>Concerns Black suffrage </a:t>
            </a:r>
          </a:p>
          <a:p>
            <a:r>
              <a:rPr lang="en-US" sz="2000" dirty="0"/>
              <a:t>Black people, especially black troops, were not well treated after the war. </a:t>
            </a:r>
          </a:p>
          <a:p>
            <a:r>
              <a:rPr lang="en-US" sz="2000" dirty="0"/>
              <a:t>The South had not changed as much as the North had thought it had. </a:t>
            </a:r>
          </a:p>
        </p:txBody>
      </p:sp>
    </p:spTree>
    <p:extLst>
      <p:ext uri="{BB962C8B-B14F-4D97-AF65-F5344CB8AC3E}">
        <p14:creationId xmlns:p14="http://schemas.microsoft.com/office/powerpoint/2010/main" val="10355657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host.vendio.com/preview/ha/haats/HW1867P721335.jpg">
            <a:extLst>
              <a:ext uri="{FF2B5EF4-FFF2-40B4-BE49-F238E27FC236}">
                <a16:creationId xmlns:a16="http://schemas.microsoft.com/office/drawing/2014/main" id="{691BD840-2317-4F08-8258-362D1F3C7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5046" y="0"/>
            <a:ext cx="5811708" cy="683730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386BA78-B8B6-4B3E-B612-D75742DBEDFE}"/>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81B73-CC8C-48DE-8BC7-F455B6DC89A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AA7396E-0C4C-42E9-ACD6-77E373D8C228}"/>
              </a:ext>
            </a:extLst>
          </p:cNvPr>
          <p:cNvSpPr/>
          <p:nvPr/>
        </p:nvSpPr>
        <p:spPr>
          <a:xfrm>
            <a:off x="226777" y="0"/>
            <a:ext cx="3258105" cy="1340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The First Vote</a:t>
            </a:r>
          </a:p>
        </p:txBody>
      </p:sp>
      <p:sp>
        <p:nvSpPr>
          <p:cNvPr id="4" name="TextBox 3">
            <a:extLst>
              <a:ext uri="{FF2B5EF4-FFF2-40B4-BE49-F238E27FC236}">
                <a16:creationId xmlns:a16="http://schemas.microsoft.com/office/drawing/2014/main" id="{55BBBCFC-0A0F-42EB-BF26-751EEA4707F9}"/>
              </a:ext>
            </a:extLst>
          </p:cNvPr>
          <p:cNvSpPr txBox="1"/>
          <p:nvPr/>
        </p:nvSpPr>
        <p:spPr>
          <a:xfrm>
            <a:off x="438882" y="1379317"/>
            <a:ext cx="3743204" cy="523220"/>
          </a:xfrm>
          <a:prstGeom prst="rect">
            <a:avLst/>
          </a:prstGeom>
          <a:solidFill>
            <a:schemeClr val="accent3">
              <a:lumMod val="20000"/>
              <a:lumOff val="80000"/>
            </a:schemeClr>
          </a:solidFill>
        </p:spPr>
        <p:txBody>
          <a:bodyPr wrap="none" rtlCol="0">
            <a:spAutoFit/>
          </a:bodyPr>
          <a:lstStyle/>
          <a:p>
            <a:pPr algn="ctr"/>
            <a:r>
              <a:rPr lang="en-US" sz="2800" b="1" dirty="0"/>
              <a:t>15</a:t>
            </a:r>
            <a:r>
              <a:rPr lang="en-US" sz="2800" b="1" baseline="30000" dirty="0"/>
              <a:t>th</a:t>
            </a:r>
            <a:r>
              <a:rPr lang="en-US" sz="2800" b="1" dirty="0"/>
              <a:t> Amendment (1870)</a:t>
            </a:r>
          </a:p>
        </p:txBody>
      </p:sp>
      <p:pic>
        <p:nvPicPr>
          <p:cNvPr id="5" name="Picture 4">
            <a:extLst>
              <a:ext uri="{FF2B5EF4-FFF2-40B4-BE49-F238E27FC236}">
                <a16:creationId xmlns:a16="http://schemas.microsoft.com/office/drawing/2014/main" id="{6C9E887F-6386-4E11-BC4E-DBB542DC440A}"/>
              </a:ext>
            </a:extLst>
          </p:cNvPr>
          <p:cNvPicPr>
            <a:picLocks noChangeAspect="1"/>
          </p:cNvPicPr>
          <p:nvPr/>
        </p:nvPicPr>
        <p:blipFill>
          <a:blip r:embed="rId3"/>
          <a:stretch>
            <a:fillRect/>
          </a:stretch>
        </p:blipFill>
        <p:spPr>
          <a:xfrm>
            <a:off x="5398169" y="234578"/>
            <a:ext cx="5405463" cy="6446267"/>
          </a:xfrm>
          <a:prstGeom prst="rect">
            <a:avLst/>
          </a:prstGeom>
        </p:spPr>
      </p:pic>
      <p:sp>
        <p:nvSpPr>
          <p:cNvPr id="6" name="TextBox 5">
            <a:extLst>
              <a:ext uri="{FF2B5EF4-FFF2-40B4-BE49-F238E27FC236}">
                <a16:creationId xmlns:a16="http://schemas.microsoft.com/office/drawing/2014/main" id="{283EAB98-2B5F-4A2C-BC05-024A038FE2D0}"/>
              </a:ext>
            </a:extLst>
          </p:cNvPr>
          <p:cNvSpPr txBox="1"/>
          <p:nvPr/>
        </p:nvSpPr>
        <p:spPr>
          <a:xfrm>
            <a:off x="137101" y="3120019"/>
            <a:ext cx="4953251" cy="3416320"/>
          </a:xfrm>
          <a:prstGeom prst="rect">
            <a:avLst/>
          </a:prstGeom>
          <a:solidFill>
            <a:schemeClr val="accent3">
              <a:lumMod val="20000"/>
              <a:lumOff val="80000"/>
            </a:schemeClr>
          </a:solidFill>
        </p:spPr>
        <p:txBody>
          <a:bodyPr wrap="square" rtlCol="0">
            <a:spAutoFit/>
          </a:bodyPr>
          <a:lstStyle/>
          <a:p>
            <a:pPr algn="ctr"/>
            <a:endParaRPr lang="en-US" sz="2400" dirty="0"/>
          </a:p>
          <a:p>
            <a:pPr marL="342900" indent="-342900">
              <a:buAutoNum type="alphaLcPeriod"/>
            </a:pPr>
            <a:r>
              <a:rPr lang="en-US" sz="2400" dirty="0"/>
              <a:t>Election of many Republicans to state &amp; federal government offices.</a:t>
            </a:r>
          </a:p>
          <a:p>
            <a:pPr marL="342900" indent="-342900">
              <a:buAutoNum type="alphaLcPeriod"/>
            </a:pPr>
            <a:r>
              <a:rPr lang="en-US" sz="2400" dirty="0"/>
              <a:t>Passage of the 14</a:t>
            </a:r>
            <a:r>
              <a:rPr lang="en-US" sz="2400" baseline="30000" dirty="0"/>
              <a:t>th</a:t>
            </a:r>
            <a:r>
              <a:rPr lang="en-US" sz="2400" dirty="0"/>
              <a:t> amendment.</a:t>
            </a:r>
          </a:p>
          <a:p>
            <a:pPr marL="342900" indent="-342900">
              <a:buAutoNum type="alphaLcPeriod"/>
            </a:pPr>
            <a:r>
              <a:rPr lang="en-US" sz="2400" dirty="0"/>
              <a:t>The founding of NAACP, Freedmen’s Bureau &amp; ACLU.</a:t>
            </a:r>
          </a:p>
          <a:p>
            <a:pPr marL="342900" indent="-342900">
              <a:buAutoNum type="alphaLcPeriod"/>
            </a:pPr>
            <a:r>
              <a:rPr lang="en-US" sz="2400" dirty="0"/>
              <a:t>The military occupation in the south came to an end.</a:t>
            </a:r>
          </a:p>
          <a:p>
            <a:pPr marL="342900" indent="-342900">
              <a:buAutoNum type="alphaLcPeriod"/>
            </a:pPr>
            <a:endParaRPr lang="en-US" sz="2400" dirty="0"/>
          </a:p>
        </p:txBody>
      </p:sp>
      <p:pic>
        <p:nvPicPr>
          <p:cNvPr id="8" name="Picture 7">
            <a:extLst>
              <a:ext uri="{FF2B5EF4-FFF2-40B4-BE49-F238E27FC236}">
                <a16:creationId xmlns:a16="http://schemas.microsoft.com/office/drawing/2014/main" id="{DBC66F45-784A-4A3C-B4F2-38C92FD5DDC1}"/>
              </a:ext>
            </a:extLst>
          </p:cNvPr>
          <p:cNvPicPr>
            <a:picLocks noChangeAspect="1"/>
          </p:cNvPicPr>
          <p:nvPr/>
        </p:nvPicPr>
        <p:blipFill>
          <a:blip r:embed="rId4"/>
          <a:stretch>
            <a:fillRect/>
          </a:stretch>
        </p:blipFill>
        <p:spPr>
          <a:xfrm>
            <a:off x="3623475" y="0"/>
            <a:ext cx="1386931" cy="1386931"/>
          </a:xfrm>
          <a:prstGeom prst="rect">
            <a:avLst/>
          </a:prstGeom>
        </p:spPr>
      </p:pic>
      <p:sp>
        <p:nvSpPr>
          <p:cNvPr id="7" name="Rectangle 6">
            <a:extLst>
              <a:ext uri="{FF2B5EF4-FFF2-40B4-BE49-F238E27FC236}">
                <a16:creationId xmlns:a16="http://schemas.microsoft.com/office/drawing/2014/main" id="{E55B3BB4-A8FA-46C8-8BDA-E870985227A7}"/>
              </a:ext>
            </a:extLst>
          </p:cNvPr>
          <p:cNvSpPr/>
          <p:nvPr/>
        </p:nvSpPr>
        <p:spPr>
          <a:xfrm>
            <a:off x="202585" y="1941326"/>
            <a:ext cx="4137379" cy="1200329"/>
          </a:xfrm>
          <a:prstGeom prst="rect">
            <a:avLst/>
          </a:prstGeom>
        </p:spPr>
        <p:txBody>
          <a:bodyPr wrap="square">
            <a:spAutoFit/>
          </a:bodyPr>
          <a:lstStyle/>
          <a:p>
            <a:pPr algn="ctr"/>
            <a:r>
              <a:rPr lang="en-US" sz="2400" dirty="0">
                <a:highlight>
                  <a:srgbClr val="FFFF00"/>
                </a:highlight>
              </a:rPr>
              <a:t>What was the consequence of the change shown in this image?</a:t>
            </a:r>
          </a:p>
        </p:txBody>
      </p:sp>
      <p:sp>
        <p:nvSpPr>
          <p:cNvPr id="10" name="Oval 9">
            <a:extLst>
              <a:ext uri="{FF2B5EF4-FFF2-40B4-BE49-F238E27FC236}">
                <a16:creationId xmlns:a16="http://schemas.microsoft.com/office/drawing/2014/main" id="{C025D985-7B02-498D-87C2-699A7E68DFE2}"/>
              </a:ext>
            </a:extLst>
          </p:cNvPr>
          <p:cNvSpPr/>
          <p:nvPr/>
        </p:nvSpPr>
        <p:spPr>
          <a:xfrm>
            <a:off x="137100" y="3545633"/>
            <a:ext cx="394745" cy="48519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84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86BA78-B8B6-4B3E-B612-D75742DBEDFE}"/>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81B73-CC8C-48DE-8BC7-F455B6DC89A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AA7396E-0C4C-42E9-ACD6-77E373D8C228}"/>
              </a:ext>
            </a:extLst>
          </p:cNvPr>
          <p:cNvSpPr/>
          <p:nvPr/>
        </p:nvSpPr>
        <p:spPr>
          <a:xfrm>
            <a:off x="0" y="-23238"/>
            <a:ext cx="6083727" cy="1340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Remember Dred</a:t>
            </a:r>
            <a:r>
              <a:rPr kumimoji="0" lang="en-US" sz="4000" b="1" i="0" u="none" strike="noStrike" kern="1200" cap="none" spc="0" normalizeH="0" noProof="0" dirty="0">
                <a:ln>
                  <a:noFill/>
                </a:ln>
                <a:solidFill>
                  <a:prstClr val="white"/>
                </a:solidFill>
                <a:effectLst/>
                <a:uLnTx/>
                <a:uFillTx/>
                <a:latin typeface="Calibri"/>
                <a:ea typeface="+mn-ea"/>
                <a:cs typeface="+mn-cs"/>
              </a:rPr>
              <a:t> Scott?</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BBBCFC-0A0F-42EB-BF26-751EEA4707F9}"/>
              </a:ext>
            </a:extLst>
          </p:cNvPr>
          <p:cNvSpPr txBox="1"/>
          <p:nvPr/>
        </p:nvSpPr>
        <p:spPr>
          <a:xfrm>
            <a:off x="358863" y="1379317"/>
            <a:ext cx="3903248" cy="523220"/>
          </a:xfrm>
          <a:prstGeom prst="rect">
            <a:avLst/>
          </a:prstGeom>
          <a:solidFill>
            <a:schemeClr val="accent3">
              <a:lumMod val="20000"/>
              <a:lumOff val="80000"/>
            </a:schemeClr>
          </a:solidFill>
        </p:spPr>
        <p:txBody>
          <a:bodyPr wrap="none" rtlCol="0">
            <a:spAutoFit/>
          </a:bodyPr>
          <a:lstStyle/>
          <a:p>
            <a:pPr algn="ctr"/>
            <a:r>
              <a:rPr lang="en-US" sz="2800" b="1"/>
              <a:t>Dred </a:t>
            </a:r>
            <a:r>
              <a:rPr lang="en-US" sz="2800" b="1" dirty="0"/>
              <a:t>Scott Decision 1857</a:t>
            </a:r>
          </a:p>
        </p:txBody>
      </p:sp>
      <p:sp>
        <p:nvSpPr>
          <p:cNvPr id="6" name="TextBox 5">
            <a:extLst>
              <a:ext uri="{FF2B5EF4-FFF2-40B4-BE49-F238E27FC236}">
                <a16:creationId xmlns:a16="http://schemas.microsoft.com/office/drawing/2014/main" id="{283EAB98-2B5F-4A2C-BC05-024A038FE2D0}"/>
              </a:ext>
            </a:extLst>
          </p:cNvPr>
          <p:cNvSpPr txBox="1"/>
          <p:nvPr/>
        </p:nvSpPr>
        <p:spPr>
          <a:xfrm>
            <a:off x="137101" y="3120019"/>
            <a:ext cx="4953251" cy="2308324"/>
          </a:xfrm>
          <a:prstGeom prst="rect">
            <a:avLst/>
          </a:prstGeom>
          <a:solidFill>
            <a:schemeClr val="accent3">
              <a:lumMod val="20000"/>
              <a:lumOff val="80000"/>
            </a:schemeClr>
          </a:solidFill>
        </p:spPr>
        <p:txBody>
          <a:bodyPr wrap="square" rtlCol="0">
            <a:spAutoFit/>
          </a:bodyPr>
          <a:lstStyle/>
          <a:p>
            <a:pPr algn="ctr"/>
            <a:endParaRPr lang="en-US" sz="2400" dirty="0"/>
          </a:p>
          <a:p>
            <a:pPr marL="342900" indent="-342900">
              <a:buFontTx/>
              <a:buAutoNum type="alphaLcPeriod"/>
            </a:pPr>
            <a:r>
              <a:rPr lang="en-US" sz="2400" dirty="0"/>
              <a:t>Kansas-Nebraska Act </a:t>
            </a:r>
          </a:p>
          <a:p>
            <a:pPr marL="342900" indent="-342900">
              <a:buFontTx/>
              <a:buAutoNum type="alphaLcPeriod"/>
            </a:pPr>
            <a:r>
              <a:rPr lang="en-US" sz="2400" dirty="0"/>
              <a:t>13th and 14th amendments </a:t>
            </a:r>
          </a:p>
          <a:p>
            <a:pPr marL="342900" indent="-342900">
              <a:buFontTx/>
              <a:buAutoNum type="alphaLcPeriod"/>
            </a:pPr>
            <a:r>
              <a:rPr lang="en-US" sz="2400" dirty="0"/>
              <a:t>Compromise of 1850 </a:t>
            </a:r>
          </a:p>
          <a:p>
            <a:pPr marL="342900" indent="-342900">
              <a:buFontTx/>
              <a:buAutoNum type="alphaLcPeriod"/>
            </a:pPr>
            <a:r>
              <a:rPr lang="en-US" sz="2400" dirty="0"/>
              <a:t>Reconstruction Act</a:t>
            </a:r>
          </a:p>
          <a:p>
            <a:pPr marL="342900" indent="-342900">
              <a:buAutoNum type="alphaLcPeriod"/>
            </a:pPr>
            <a:endParaRPr lang="en-US" sz="2400" dirty="0"/>
          </a:p>
        </p:txBody>
      </p:sp>
      <p:sp>
        <p:nvSpPr>
          <p:cNvPr id="7" name="Rectangle 6">
            <a:extLst>
              <a:ext uri="{FF2B5EF4-FFF2-40B4-BE49-F238E27FC236}">
                <a16:creationId xmlns:a16="http://schemas.microsoft.com/office/drawing/2014/main" id="{E55B3BB4-A8FA-46C8-8BDA-E870985227A7}"/>
              </a:ext>
            </a:extLst>
          </p:cNvPr>
          <p:cNvSpPr/>
          <p:nvPr/>
        </p:nvSpPr>
        <p:spPr>
          <a:xfrm>
            <a:off x="202585" y="1941326"/>
            <a:ext cx="4137379" cy="1200329"/>
          </a:xfrm>
          <a:prstGeom prst="rect">
            <a:avLst/>
          </a:prstGeom>
        </p:spPr>
        <p:txBody>
          <a:bodyPr wrap="square">
            <a:spAutoFit/>
          </a:bodyPr>
          <a:lstStyle/>
          <a:p>
            <a:r>
              <a:rPr lang="en-US" sz="2400" dirty="0"/>
              <a:t>The Supreme Court’s decision in Dred Scott v. Sanford was nullified by the passage of the</a:t>
            </a:r>
          </a:p>
        </p:txBody>
      </p:sp>
      <p:sp>
        <p:nvSpPr>
          <p:cNvPr id="10" name="Oval 9">
            <a:extLst>
              <a:ext uri="{FF2B5EF4-FFF2-40B4-BE49-F238E27FC236}">
                <a16:creationId xmlns:a16="http://schemas.microsoft.com/office/drawing/2014/main" id="{C025D985-7B02-498D-87C2-699A7E68DFE2}"/>
              </a:ext>
            </a:extLst>
          </p:cNvPr>
          <p:cNvSpPr/>
          <p:nvPr/>
        </p:nvSpPr>
        <p:spPr>
          <a:xfrm>
            <a:off x="137101" y="3873946"/>
            <a:ext cx="394745" cy="48519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3956" t="8409" r="28816" b="51905"/>
          <a:stretch/>
        </p:blipFill>
        <p:spPr>
          <a:xfrm>
            <a:off x="9431352" y="86655"/>
            <a:ext cx="2695064" cy="3208410"/>
          </a:xfrm>
          <a:prstGeom prst="rect">
            <a:avLst/>
          </a:prstGeom>
        </p:spPr>
      </p:pic>
      <p:sp>
        <p:nvSpPr>
          <p:cNvPr id="13" name="TextBox 12"/>
          <p:cNvSpPr txBox="1"/>
          <p:nvPr/>
        </p:nvSpPr>
        <p:spPr>
          <a:xfrm>
            <a:off x="6126092" y="43906"/>
            <a:ext cx="3305260" cy="4401205"/>
          </a:xfrm>
          <a:prstGeom prst="rect">
            <a:avLst/>
          </a:prstGeom>
          <a:solidFill>
            <a:schemeClr val="bg2"/>
          </a:solidFill>
          <a:ln>
            <a:solidFill>
              <a:schemeClr val="tx2">
                <a:lumMod val="40000"/>
                <a:lumOff val="60000"/>
              </a:schemeClr>
            </a:solidFill>
          </a:ln>
        </p:spPr>
        <p:txBody>
          <a:bodyPr wrap="square" rtlCol="0">
            <a:spAutoFit/>
          </a:bodyPr>
          <a:lstStyle/>
          <a:p>
            <a:r>
              <a:rPr lang="en-US" sz="2000" b="1" dirty="0"/>
              <a:t>Dred Scott v. </a:t>
            </a:r>
            <a:r>
              <a:rPr lang="en-US" sz="2000" b="1" dirty="0" err="1"/>
              <a:t>Sandford</a:t>
            </a:r>
            <a:r>
              <a:rPr lang="en-US" sz="2000" b="1" dirty="0"/>
              <a:t> (1857) </a:t>
            </a:r>
            <a:r>
              <a:rPr lang="en-US" sz="2000" dirty="0"/>
              <a:t>– Dred Scott, a slave, sued for his freedom. In arguably the worst decision ever, the Supreme Court ruled:</a:t>
            </a:r>
          </a:p>
          <a:p>
            <a:r>
              <a:rPr lang="en-US" sz="2000" dirty="0"/>
              <a:t>1)Slaves were not citizens</a:t>
            </a:r>
          </a:p>
          <a:p>
            <a:r>
              <a:rPr lang="en-US" sz="2000" dirty="0"/>
              <a:t>2)Slaves were property</a:t>
            </a:r>
          </a:p>
          <a:p>
            <a:r>
              <a:rPr lang="en-US" sz="2000" dirty="0"/>
              <a:t>3)Slaves could not sue</a:t>
            </a:r>
          </a:p>
          <a:p>
            <a:r>
              <a:rPr lang="en-US" sz="2000" dirty="0"/>
              <a:t>4)Slavery could not be prohibited in the territories</a:t>
            </a:r>
          </a:p>
          <a:p>
            <a:endParaRPr lang="en-US" sz="2000" dirty="0"/>
          </a:p>
          <a:p>
            <a:r>
              <a:rPr lang="en-US" sz="2000" dirty="0"/>
              <a:t>This ruling angered many northern abolitionists and further divided the nation.</a:t>
            </a:r>
          </a:p>
        </p:txBody>
      </p:sp>
    </p:spTree>
    <p:extLst>
      <p:ext uri="{BB962C8B-B14F-4D97-AF65-F5344CB8AC3E}">
        <p14:creationId xmlns:p14="http://schemas.microsoft.com/office/powerpoint/2010/main" val="351267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4F9D1CB-DE92-40F4-A5B3-0B97D52B0692}"/>
              </a:ext>
            </a:extLst>
          </p:cNvPr>
          <p:cNvGrpSpPr/>
          <p:nvPr/>
        </p:nvGrpSpPr>
        <p:grpSpPr>
          <a:xfrm>
            <a:off x="3880338" y="0"/>
            <a:ext cx="8311662" cy="6787662"/>
            <a:chOff x="2508739" y="-1"/>
            <a:chExt cx="9144001" cy="6858001"/>
          </a:xfrm>
        </p:grpSpPr>
        <p:pic>
          <p:nvPicPr>
            <p:cNvPr id="6146" name="Picture 2" descr="http://t2.gstatic.com/images?q=tbn:ANd9GcSrlONE7OOJRMNKW2SqLzqrBXyt353DMLZJ3h0nqRYPoaALgk39tQ"/>
            <p:cNvPicPr>
              <a:picLocks noChangeAspect="1" noChangeArrowheads="1"/>
            </p:cNvPicPr>
            <p:nvPr/>
          </p:nvPicPr>
          <p:blipFill>
            <a:blip r:embed="rId2" cstate="print"/>
            <a:srcRect/>
            <a:stretch>
              <a:fillRect/>
            </a:stretch>
          </p:blipFill>
          <p:spPr bwMode="auto">
            <a:xfrm>
              <a:off x="2508739" y="4876800"/>
              <a:ext cx="3267959" cy="1981200"/>
            </a:xfrm>
            <a:prstGeom prst="rect">
              <a:avLst/>
            </a:prstGeom>
            <a:noFill/>
          </p:spPr>
        </p:pic>
        <p:pic>
          <p:nvPicPr>
            <p:cNvPr id="6148" name="Picture 4" descr="http://t3.gstatic.com/images?q=tbn:ANd9GcS44-uHtrHgAaBpXOWAdAJ__N4KYCwht66CjMcBLyyCn3MqMV1F"/>
            <p:cNvPicPr>
              <a:picLocks noChangeAspect="1" noChangeArrowheads="1"/>
            </p:cNvPicPr>
            <p:nvPr/>
          </p:nvPicPr>
          <p:blipFill>
            <a:blip r:embed="rId3" cstate="print"/>
            <a:srcRect/>
            <a:stretch>
              <a:fillRect/>
            </a:stretch>
          </p:blipFill>
          <p:spPr bwMode="auto">
            <a:xfrm>
              <a:off x="2508739" y="-1"/>
              <a:ext cx="2819400" cy="2351701"/>
            </a:xfrm>
            <a:prstGeom prst="rect">
              <a:avLst/>
            </a:prstGeom>
            <a:noFill/>
          </p:spPr>
        </p:pic>
        <p:pic>
          <p:nvPicPr>
            <p:cNvPr id="6150" name="Picture 6" descr="http://t1.gstatic.com/images?q=tbn:ANd9GcTgnzLwG1eAjrDsU55nvwpxi5SYSRaGHGLU2Iz9mnM41W9309-L"/>
            <p:cNvPicPr>
              <a:picLocks noChangeAspect="1" noChangeArrowheads="1"/>
            </p:cNvPicPr>
            <p:nvPr/>
          </p:nvPicPr>
          <p:blipFill>
            <a:blip r:embed="rId4" cstate="print"/>
            <a:srcRect/>
            <a:stretch>
              <a:fillRect/>
            </a:stretch>
          </p:blipFill>
          <p:spPr bwMode="auto">
            <a:xfrm>
              <a:off x="8604739" y="4873510"/>
              <a:ext cx="3048000" cy="1984490"/>
            </a:xfrm>
            <a:prstGeom prst="rect">
              <a:avLst/>
            </a:prstGeom>
            <a:noFill/>
          </p:spPr>
        </p:pic>
        <p:pic>
          <p:nvPicPr>
            <p:cNvPr id="6152" name="Picture 8" descr="http://t2.gstatic.com/images?q=tbn:ANd9GcTG_Ar-lfslJR-lU57Cv_lxdScOwLdrJB5QuBgqZTjYVv_c_U29"/>
            <p:cNvPicPr>
              <a:picLocks noChangeAspect="1" noChangeArrowheads="1"/>
            </p:cNvPicPr>
            <p:nvPr/>
          </p:nvPicPr>
          <p:blipFill>
            <a:blip r:embed="rId5" cstate="print"/>
            <a:srcRect/>
            <a:stretch>
              <a:fillRect/>
            </a:stretch>
          </p:blipFill>
          <p:spPr bwMode="auto">
            <a:xfrm>
              <a:off x="8682101" y="0"/>
              <a:ext cx="2970638" cy="2286000"/>
            </a:xfrm>
            <a:prstGeom prst="rect">
              <a:avLst/>
            </a:prstGeom>
            <a:noFill/>
          </p:spPr>
        </p:pic>
        <p:pic>
          <p:nvPicPr>
            <p:cNvPr id="6154" name="Picture 10" descr="http://t2.gstatic.com/images?q=tbn:ANd9GcS3_cOci6KKb6tWEd2sKsArkf1eYiYJzYPj4-wvF8uLB0Msqsn_"/>
            <p:cNvPicPr>
              <a:picLocks noChangeAspect="1" noChangeArrowheads="1"/>
            </p:cNvPicPr>
            <p:nvPr/>
          </p:nvPicPr>
          <p:blipFill>
            <a:blip r:embed="rId6" cstate="print"/>
            <a:srcRect/>
            <a:stretch>
              <a:fillRect/>
            </a:stretch>
          </p:blipFill>
          <p:spPr bwMode="auto">
            <a:xfrm>
              <a:off x="5759711" y="4876800"/>
              <a:ext cx="2845028" cy="1981200"/>
            </a:xfrm>
            <a:prstGeom prst="rect">
              <a:avLst/>
            </a:prstGeom>
            <a:noFill/>
          </p:spPr>
        </p:pic>
        <p:pic>
          <p:nvPicPr>
            <p:cNvPr id="6156" name="Picture 12" descr="http://t1.gstatic.com/images?q=tbn:ANd9GcQMSfGt0kHUmyNyUpoji8cdwWoW_-TtDAB7Hiff7QGeqM8mXlhY7A"/>
            <p:cNvPicPr>
              <a:picLocks noChangeAspect="1" noChangeArrowheads="1"/>
            </p:cNvPicPr>
            <p:nvPr/>
          </p:nvPicPr>
          <p:blipFill>
            <a:blip r:embed="rId7" cstate="print"/>
            <a:srcRect/>
            <a:stretch>
              <a:fillRect/>
            </a:stretch>
          </p:blipFill>
          <p:spPr bwMode="auto">
            <a:xfrm>
              <a:off x="5328139" y="1"/>
              <a:ext cx="3352800" cy="2362200"/>
            </a:xfrm>
            <a:prstGeom prst="rect">
              <a:avLst/>
            </a:prstGeom>
            <a:noFill/>
          </p:spPr>
        </p:pic>
        <p:pic>
          <p:nvPicPr>
            <p:cNvPr id="6158" name="Picture 14" descr="http://t1.gstatic.com/images?q=tbn:ANd9GcR4F6UzpoLlKiYuCz_lExghmNHjYJizKEwsUxQdkuNZ2WZqUtQb"/>
            <p:cNvPicPr>
              <a:picLocks noChangeAspect="1" noChangeArrowheads="1"/>
            </p:cNvPicPr>
            <p:nvPr/>
          </p:nvPicPr>
          <p:blipFill>
            <a:blip r:embed="rId8" cstate="print"/>
            <a:srcRect/>
            <a:stretch>
              <a:fillRect/>
            </a:stretch>
          </p:blipFill>
          <p:spPr bwMode="auto">
            <a:xfrm>
              <a:off x="8610514" y="2286000"/>
              <a:ext cx="3042226" cy="2514600"/>
            </a:xfrm>
            <a:prstGeom prst="rect">
              <a:avLst/>
            </a:prstGeom>
            <a:noFill/>
          </p:spPr>
        </p:pic>
        <p:pic>
          <p:nvPicPr>
            <p:cNvPr id="6160" name="Picture 16" descr="http://t0.gstatic.com/images?q=tbn:ANd9GcQEcdZdNDJfN6gXQU6YAHmZ0U_2XpOLetU2T1cqO5pdQIbSMrQO"/>
            <p:cNvPicPr>
              <a:picLocks noChangeAspect="1" noChangeArrowheads="1"/>
            </p:cNvPicPr>
            <p:nvPr/>
          </p:nvPicPr>
          <p:blipFill>
            <a:blip r:embed="rId9" cstate="print"/>
            <a:srcRect/>
            <a:stretch>
              <a:fillRect/>
            </a:stretch>
          </p:blipFill>
          <p:spPr bwMode="auto">
            <a:xfrm>
              <a:off x="5404340" y="2362200"/>
              <a:ext cx="3230705" cy="2514600"/>
            </a:xfrm>
            <a:prstGeom prst="rect">
              <a:avLst/>
            </a:prstGeom>
            <a:noFill/>
          </p:spPr>
        </p:pic>
        <p:pic>
          <p:nvPicPr>
            <p:cNvPr id="6162" name="Picture 18" descr="http://t3.gstatic.com/images?q=tbn:ANd9GcQ0N_xeagQeUXv2-dzCwXTtkVEmhLIz3wlK6Sjh1ylqNBFn74ih"/>
            <p:cNvPicPr>
              <a:picLocks noChangeAspect="1" noChangeArrowheads="1"/>
            </p:cNvPicPr>
            <p:nvPr/>
          </p:nvPicPr>
          <p:blipFill>
            <a:blip r:embed="rId10" cstate="print"/>
            <a:srcRect/>
            <a:stretch>
              <a:fillRect/>
            </a:stretch>
          </p:blipFill>
          <p:spPr bwMode="auto">
            <a:xfrm>
              <a:off x="2508741" y="2286000"/>
              <a:ext cx="2895599" cy="2514600"/>
            </a:xfrm>
            <a:prstGeom prst="rect">
              <a:avLst/>
            </a:prstGeom>
            <a:noFill/>
          </p:spPr>
        </p:pic>
      </p:grpSp>
      <p:sp>
        <p:nvSpPr>
          <p:cNvPr id="24" name="Title 1">
            <a:extLst>
              <a:ext uri="{FF2B5EF4-FFF2-40B4-BE49-F238E27FC236}">
                <a16:creationId xmlns:a16="http://schemas.microsoft.com/office/drawing/2014/main" id="{6702D122-2324-4164-9C8C-90FE5FBBD517}"/>
              </a:ext>
            </a:extLst>
          </p:cNvPr>
          <p:cNvSpPr txBox="1">
            <a:spLocks/>
          </p:cNvSpPr>
          <p:nvPr/>
        </p:nvSpPr>
        <p:spPr>
          <a:xfrm>
            <a:off x="0" y="172134"/>
            <a:ext cx="3621375" cy="11078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a:ea typeface="+mj-ea"/>
                <a:cs typeface="+mj-cs"/>
              </a:rPr>
              <a:t>Reconstruction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a:solidFill>
                  <a:schemeClr val="bg1"/>
                </a:solidFill>
                <a:latin typeface="Calibri"/>
              </a:rPr>
              <a:t>1865-1877</a:t>
            </a:r>
            <a:endParaRPr kumimoji="0" lang="en-US" sz="4000" b="1" i="0" u="none" strike="noStrike" kern="1200" cap="none" spc="0" normalizeH="0" baseline="0" noProof="0" dirty="0">
              <a:ln>
                <a:noFill/>
              </a:ln>
              <a:solidFill>
                <a:schemeClr val="bg1"/>
              </a:solidFill>
              <a:effectLst/>
              <a:uLnTx/>
              <a:uFillTx/>
              <a:latin typeface="Calibri"/>
            </a:endParaRPr>
          </a:p>
        </p:txBody>
      </p:sp>
      <p:sp>
        <p:nvSpPr>
          <p:cNvPr id="6" name="Rectangle 5">
            <a:extLst>
              <a:ext uri="{FF2B5EF4-FFF2-40B4-BE49-F238E27FC236}">
                <a16:creationId xmlns:a16="http://schemas.microsoft.com/office/drawing/2014/main" id="{F3E34E5F-4CB4-4F77-BAD1-2D0DA3E20B40}"/>
              </a:ext>
            </a:extLst>
          </p:cNvPr>
          <p:cNvSpPr/>
          <p:nvPr/>
        </p:nvSpPr>
        <p:spPr>
          <a:xfrm>
            <a:off x="-41714" y="1279963"/>
            <a:ext cx="3811072" cy="2554545"/>
          </a:xfrm>
          <a:prstGeom prst="rect">
            <a:avLst/>
          </a:prstGeom>
        </p:spPr>
        <p:txBody>
          <a:bodyPr wrap="square">
            <a:spAutoFit/>
          </a:bodyPr>
          <a:lstStyle/>
          <a:p>
            <a:pPr marL="342900" marR="0" lvl="0" indent="-342900" defTabSz="91440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chemeClr val="bg1"/>
                </a:solidFill>
                <a:effectLst/>
                <a:uLnTx/>
                <a:uFillTx/>
              </a:rPr>
              <a:t>The plan to reintegrate/rebuild the South back into the Union after the Civil War</a:t>
            </a:r>
          </a:p>
        </p:txBody>
      </p:sp>
    </p:spTree>
    <p:extLst>
      <p:ext uri="{BB962C8B-B14F-4D97-AF65-F5344CB8AC3E}">
        <p14:creationId xmlns:p14="http://schemas.microsoft.com/office/powerpoint/2010/main" val="1761591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CF3EA6-ECA7-46DC-BFFB-2DC119F93FDF}"/>
              </a:ext>
            </a:extLst>
          </p:cNvPr>
          <p:cNvSpPr txBox="1"/>
          <p:nvPr/>
        </p:nvSpPr>
        <p:spPr>
          <a:xfrm>
            <a:off x="1744214" y="0"/>
            <a:ext cx="8551188" cy="584775"/>
          </a:xfrm>
          <a:prstGeom prst="rect">
            <a:avLst/>
          </a:prstGeom>
          <a:solidFill>
            <a:schemeClr val="accent3">
              <a:lumMod val="20000"/>
              <a:lumOff val="80000"/>
            </a:schemeClr>
          </a:solidFill>
        </p:spPr>
        <p:txBody>
          <a:bodyPr wrap="none" rtlCol="0">
            <a:spAutoFit/>
          </a:bodyPr>
          <a:lstStyle/>
          <a:p>
            <a:pPr algn="ctr"/>
            <a:r>
              <a:rPr lang="en-US" sz="3200" b="1" dirty="0"/>
              <a:t>Impeachment of President Andrew Johnson 1868</a:t>
            </a:r>
          </a:p>
        </p:txBody>
      </p:sp>
      <p:sp>
        <p:nvSpPr>
          <p:cNvPr id="4" name="TextBox 3">
            <a:extLst>
              <a:ext uri="{FF2B5EF4-FFF2-40B4-BE49-F238E27FC236}">
                <a16:creationId xmlns:a16="http://schemas.microsoft.com/office/drawing/2014/main" id="{BDA1CD49-39A5-400C-A2C1-1C288066A1A4}"/>
              </a:ext>
            </a:extLst>
          </p:cNvPr>
          <p:cNvSpPr txBox="1"/>
          <p:nvPr/>
        </p:nvSpPr>
        <p:spPr>
          <a:xfrm>
            <a:off x="45962" y="549618"/>
            <a:ext cx="4329460" cy="6001643"/>
          </a:xfrm>
          <a:prstGeom prst="rect">
            <a:avLst/>
          </a:prstGeom>
          <a:solidFill>
            <a:schemeClr val="accent3">
              <a:lumMod val="20000"/>
              <a:lumOff val="80000"/>
            </a:schemeClr>
          </a:solidFill>
        </p:spPr>
        <p:txBody>
          <a:bodyPr wrap="square" rtlCol="0">
            <a:spAutoFit/>
          </a:bodyPr>
          <a:lstStyle/>
          <a:p>
            <a:r>
              <a:rPr lang="en-US" sz="2400" dirty="0"/>
              <a:t>Pres. Johnson opposed the terms of Congressional Reconstruction.  Mid-term Congressional elections, supported the Radical Republicans. </a:t>
            </a:r>
          </a:p>
          <a:p>
            <a:pPr algn="ctr"/>
            <a:endParaRPr lang="en-US" sz="2400" dirty="0"/>
          </a:p>
          <a:p>
            <a:r>
              <a:rPr lang="en-US" sz="2400" dirty="0"/>
              <a:t>Johnson had no friends in Congress.</a:t>
            </a:r>
          </a:p>
          <a:p>
            <a:endParaRPr lang="en-US" sz="2400" dirty="0"/>
          </a:p>
          <a:p>
            <a:r>
              <a:rPr lang="en-US" sz="2400" dirty="0"/>
              <a:t>The South (Democrats) was excluded from these mid term elections.  Radical Republicans dominated Congress.  They passed their own bills for Reconstruction and divided the South into 5 military districts</a:t>
            </a:r>
          </a:p>
        </p:txBody>
      </p:sp>
      <p:pic>
        <p:nvPicPr>
          <p:cNvPr id="6" name="Picture 5">
            <a:extLst>
              <a:ext uri="{FF2B5EF4-FFF2-40B4-BE49-F238E27FC236}">
                <a16:creationId xmlns:a16="http://schemas.microsoft.com/office/drawing/2014/main" id="{7A7CECD8-628D-475F-B6C1-57DA49FED09A}"/>
              </a:ext>
            </a:extLst>
          </p:cNvPr>
          <p:cNvPicPr>
            <a:picLocks noChangeAspect="1"/>
          </p:cNvPicPr>
          <p:nvPr/>
        </p:nvPicPr>
        <p:blipFill>
          <a:blip r:embed="rId2"/>
          <a:stretch>
            <a:fillRect/>
          </a:stretch>
        </p:blipFill>
        <p:spPr>
          <a:xfrm>
            <a:off x="4358403" y="584775"/>
            <a:ext cx="2662693" cy="3936307"/>
          </a:xfrm>
          <a:prstGeom prst="rect">
            <a:avLst/>
          </a:prstGeom>
        </p:spPr>
      </p:pic>
      <p:sp>
        <p:nvSpPr>
          <p:cNvPr id="9" name="TextBox 8">
            <a:extLst>
              <a:ext uri="{FF2B5EF4-FFF2-40B4-BE49-F238E27FC236}">
                <a16:creationId xmlns:a16="http://schemas.microsoft.com/office/drawing/2014/main" id="{02BD6E97-39D8-43CE-A979-D5BD24CDA9BA}"/>
              </a:ext>
            </a:extLst>
          </p:cNvPr>
          <p:cNvSpPr txBox="1"/>
          <p:nvPr/>
        </p:nvSpPr>
        <p:spPr>
          <a:xfrm>
            <a:off x="6985213" y="584775"/>
            <a:ext cx="1530689" cy="1077218"/>
          </a:xfrm>
          <a:prstGeom prst="rect">
            <a:avLst/>
          </a:prstGeom>
          <a:solidFill>
            <a:schemeClr val="accent3">
              <a:lumMod val="20000"/>
              <a:lumOff val="80000"/>
            </a:schemeClr>
          </a:solidFill>
        </p:spPr>
        <p:txBody>
          <a:bodyPr wrap="square" rtlCol="0">
            <a:spAutoFit/>
          </a:bodyPr>
          <a:lstStyle/>
          <a:p>
            <a:pPr algn="ctr"/>
            <a:r>
              <a:rPr lang="en-US" sz="1600" b="1" dirty="0"/>
              <a:t>President Andrew Johnson (D) 1868</a:t>
            </a:r>
          </a:p>
        </p:txBody>
      </p:sp>
      <p:pic>
        <p:nvPicPr>
          <p:cNvPr id="8" name="Picture 7">
            <a:extLst>
              <a:ext uri="{FF2B5EF4-FFF2-40B4-BE49-F238E27FC236}">
                <a16:creationId xmlns:a16="http://schemas.microsoft.com/office/drawing/2014/main" id="{8081FD81-1825-4BBC-9DD1-8C11028F9827}"/>
              </a:ext>
            </a:extLst>
          </p:cNvPr>
          <p:cNvPicPr>
            <a:picLocks noChangeAspect="1"/>
          </p:cNvPicPr>
          <p:nvPr/>
        </p:nvPicPr>
        <p:blipFill>
          <a:blip r:embed="rId3"/>
          <a:stretch>
            <a:fillRect/>
          </a:stretch>
        </p:blipFill>
        <p:spPr>
          <a:xfrm>
            <a:off x="9811631" y="2900217"/>
            <a:ext cx="2247184" cy="3038216"/>
          </a:xfrm>
          <a:prstGeom prst="rect">
            <a:avLst/>
          </a:prstGeom>
        </p:spPr>
      </p:pic>
      <p:sp>
        <p:nvSpPr>
          <p:cNvPr id="10" name="TextBox 9">
            <a:extLst>
              <a:ext uri="{FF2B5EF4-FFF2-40B4-BE49-F238E27FC236}">
                <a16:creationId xmlns:a16="http://schemas.microsoft.com/office/drawing/2014/main" id="{79B4EF87-1F11-42F9-AF2A-15A770BED567}"/>
              </a:ext>
            </a:extLst>
          </p:cNvPr>
          <p:cNvSpPr txBox="1"/>
          <p:nvPr/>
        </p:nvSpPr>
        <p:spPr>
          <a:xfrm>
            <a:off x="9811630" y="2069220"/>
            <a:ext cx="2247185" cy="830997"/>
          </a:xfrm>
          <a:prstGeom prst="rect">
            <a:avLst/>
          </a:prstGeom>
          <a:solidFill>
            <a:schemeClr val="accent3">
              <a:lumMod val="20000"/>
              <a:lumOff val="80000"/>
            </a:schemeClr>
          </a:solidFill>
        </p:spPr>
        <p:txBody>
          <a:bodyPr wrap="square" rtlCol="0">
            <a:spAutoFit/>
          </a:bodyPr>
          <a:lstStyle/>
          <a:p>
            <a:pPr algn="ctr"/>
            <a:r>
              <a:rPr lang="en-US" sz="1600" b="1" dirty="0"/>
              <a:t>Thaddeus Stevens, House of Representatives</a:t>
            </a:r>
          </a:p>
        </p:txBody>
      </p:sp>
      <p:pic>
        <p:nvPicPr>
          <p:cNvPr id="11" name="Picture 10">
            <a:extLst>
              <a:ext uri="{FF2B5EF4-FFF2-40B4-BE49-F238E27FC236}">
                <a16:creationId xmlns:a16="http://schemas.microsoft.com/office/drawing/2014/main" id="{6A172384-8A9D-45B2-B4AB-8FBF07F517BE}"/>
              </a:ext>
            </a:extLst>
          </p:cNvPr>
          <p:cNvPicPr>
            <a:picLocks noChangeAspect="1"/>
          </p:cNvPicPr>
          <p:nvPr/>
        </p:nvPicPr>
        <p:blipFill>
          <a:blip r:embed="rId4"/>
          <a:stretch>
            <a:fillRect/>
          </a:stretch>
        </p:blipFill>
        <p:spPr>
          <a:xfrm>
            <a:off x="7165956" y="1766181"/>
            <a:ext cx="2545615" cy="3105651"/>
          </a:xfrm>
          <a:prstGeom prst="rect">
            <a:avLst/>
          </a:prstGeom>
        </p:spPr>
      </p:pic>
      <p:sp>
        <p:nvSpPr>
          <p:cNvPr id="12" name="TextBox 11">
            <a:extLst>
              <a:ext uri="{FF2B5EF4-FFF2-40B4-BE49-F238E27FC236}">
                <a16:creationId xmlns:a16="http://schemas.microsoft.com/office/drawing/2014/main" id="{085AAD79-6454-4BB9-9690-3C546D4C26E5}"/>
              </a:ext>
            </a:extLst>
          </p:cNvPr>
          <p:cNvSpPr txBox="1"/>
          <p:nvPr/>
        </p:nvSpPr>
        <p:spPr>
          <a:xfrm>
            <a:off x="7143034" y="4871789"/>
            <a:ext cx="2591457" cy="338554"/>
          </a:xfrm>
          <a:prstGeom prst="rect">
            <a:avLst/>
          </a:prstGeom>
          <a:solidFill>
            <a:schemeClr val="accent3">
              <a:lumMod val="20000"/>
              <a:lumOff val="80000"/>
            </a:schemeClr>
          </a:solidFill>
        </p:spPr>
        <p:txBody>
          <a:bodyPr wrap="square" rtlCol="0">
            <a:spAutoFit/>
          </a:bodyPr>
          <a:lstStyle/>
          <a:p>
            <a:pPr algn="ctr"/>
            <a:r>
              <a:rPr lang="en-US" sz="1600" b="1" dirty="0"/>
              <a:t>Charles Sumner, Senate</a:t>
            </a:r>
          </a:p>
        </p:txBody>
      </p:sp>
      <p:pic>
        <p:nvPicPr>
          <p:cNvPr id="14" name="Picture 13">
            <a:extLst>
              <a:ext uri="{FF2B5EF4-FFF2-40B4-BE49-F238E27FC236}">
                <a16:creationId xmlns:a16="http://schemas.microsoft.com/office/drawing/2014/main" id="{72424A0B-E52B-43A4-91E9-23EF1F5807D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849325" y="2949130"/>
            <a:ext cx="1697868" cy="1571952"/>
          </a:xfrm>
          <a:prstGeom prst="rect">
            <a:avLst/>
          </a:prstGeom>
        </p:spPr>
      </p:pic>
      <p:pic>
        <p:nvPicPr>
          <p:cNvPr id="13" name="Picture 12">
            <a:extLst>
              <a:ext uri="{FF2B5EF4-FFF2-40B4-BE49-F238E27FC236}">
                <a16:creationId xmlns:a16="http://schemas.microsoft.com/office/drawing/2014/main" id="{F42B3A8C-2A32-4F7C-8F87-7679359EFE0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530672" y="3179347"/>
            <a:ext cx="1373464" cy="742184"/>
          </a:xfrm>
          <a:prstGeom prst="rect">
            <a:avLst/>
          </a:prstGeom>
        </p:spPr>
      </p:pic>
      <p:pic>
        <p:nvPicPr>
          <p:cNvPr id="17" name="Picture 16">
            <a:extLst>
              <a:ext uri="{FF2B5EF4-FFF2-40B4-BE49-F238E27FC236}">
                <a16:creationId xmlns:a16="http://schemas.microsoft.com/office/drawing/2014/main" id="{0E410184-0180-4581-925C-E941A991EFA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0369522" y="5721024"/>
            <a:ext cx="1598482" cy="1048406"/>
          </a:xfrm>
          <a:prstGeom prst="rect">
            <a:avLst/>
          </a:prstGeom>
        </p:spPr>
      </p:pic>
      <p:pic>
        <p:nvPicPr>
          <p:cNvPr id="18" name="Picture 17">
            <a:extLst>
              <a:ext uri="{FF2B5EF4-FFF2-40B4-BE49-F238E27FC236}">
                <a16:creationId xmlns:a16="http://schemas.microsoft.com/office/drawing/2014/main" id="{05EF1D94-2851-4C16-8E51-C0166C1587F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750557" y="5210343"/>
            <a:ext cx="1598482" cy="1048406"/>
          </a:xfrm>
          <a:prstGeom prst="rect">
            <a:avLst/>
          </a:prstGeom>
        </p:spPr>
      </p:pic>
    </p:spTree>
    <p:extLst>
      <p:ext uri="{BB962C8B-B14F-4D97-AF65-F5344CB8AC3E}">
        <p14:creationId xmlns:p14="http://schemas.microsoft.com/office/powerpoint/2010/main" val="3801456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93353EEE-56F2-43F2-8FDD-CA2599D6DC5C}"/>
              </a:ext>
            </a:extLst>
          </p:cNvPr>
          <p:cNvSpPr>
            <a:spLocks noGrp="1"/>
          </p:cNvSpPr>
          <p:nvPr>
            <p:ph type="sldNum" sz="quarter" idx="12"/>
          </p:nvPr>
        </p:nvSpPr>
        <p:spPr>
          <a:xfrm>
            <a:off x="8610600" y="6356350"/>
            <a:ext cx="2743200" cy="365125"/>
          </a:xfrm>
        </p:spPr>
        <p:txBody>
          <a:bodyPr>
            <a:normAutofit/>
          </a:bodyPr>
          <a:lstStyle/>
          <a:p>
            <a:pPr>
              <a:spcAft>
                <a:spcPts val="600"/>
              </a:spcAft>
            </a:pPr>
            <a:fld id="{37281B73-CC8C-48DE-8BC7-F455B6DC89A0}" type="slidenum">
              <a:rPr lang="en-US" smtClean="0"/>
              <a:pPr>
                <a:spcAft>
                  <a:spcPts val="600"/>
                </a:spcAft>
              </a:pPr>
              <a:t>31</a:t>
            </a:fld>
            <a:endParaRPr lang="en-US"/>
          </a:p>
        </p:txBody>
      </p:sp>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0D6B61B1-4115-4588-AA11-1F1C3916C8C8}"/>
              </a:ext>
            </a:extLst>
          </p:cNvPr>
          <p:cNvPicPr>
            <a:picLocks noChangeAspect="1"/>
          </p:cNvPicPr>
          <p:nvPr/>
        </p:nvPicPr>
        <p:blipFill>
          <a:blip r:embed="rId3"/>
          <a:stretch>
            <a:fillRect/>
          </a:stretch>
        </p:blipFill>
        <p:spPr>
          <a:xfrm>
            <a:off x="3130673" y="1139172"/>
            <a:ext cx="6211447" cy="4270369"/>
          </a:xfrm>
          <a:prstGeom prst="rect">
            <a:avLst/>
          </a:prstGeom>
        </p:spPr>
      </p:pic>
      <p:pic>
        <p:nvPicPr>
          <p:cNvPr id="4" name="Picture 3">
            <a:extLst>
              <a:ext uri="{FF2B5EF4-FFF2-40B4-BE49-F238E27FC236}">
                <a16:creationId xmlns:a16="http://schemas.microsoft.com/office/drawing/2014/main" id="{37364CBA-2E0A-4843-9F40-34849F179B9B}"/>
              </a:ext>
            </a:extLst>
          </p:cNvPr>
          <p:cNvPicPr>
            <a:picLocks noChangeAspect="1"/>
          </p:cNvPicPr>
          <p:nvPr/>
        </p:nvPicPr>
        <p:blipFill>
          <a:blip r:embed="rId4"/>
          <a:stretch>
            <a:fillRect/>
          </a:stretch>
        </p:blipFill>
        <p:spPr>
          <a:xfrm>
            <a:off x="207967" y="153351"/>
            <a:ext cx="3028213" cy="4308867"/>
          </a:xfrm>
          <a:prstGeom prst="rect">
            <a:avLst/>
          </a:prstGeom>
        </p:spPr>
      </p:pic>
    </p:spTree>
    <p:extLst>
      <p:ext uri="{BB962C8B-B14F-4D97-AF65-F5344CB8AC3E}">
        <p14:creationId xmlns:p14="http://schemas.microsoft.com/office/powerpoint/2010/main" val="630890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DE4DE2-F631-4E30-B0AD-42DC16F91F4D}"/>
              </a:ext>
            </a:extLst>
          </p:cNvPr>
          <p:cNvPicPr>
            <a:picLocks noChangeAspect="1"/>
          </p:cNvPicPr>
          <p:nvPr/>
        </p:nvPicPr>
        <p:blipFill rotWithShape="1">
          <a:blip r:embed="rId3"/>
          <a:srcRect/>
          <a:stretch/>
        </p:blipFill>
        <p:spPr>
          <a:xfrm>
            <a:off x="66695" y="54090"/>
            <a:ext cx="12191980" cy="6857990"/>
          </a:xfrm>
          <a:prstGeom prst="rect">
            <a:avLst/>
          </a:prstGeom>
        </p:spPr>
      </p:pic>
      <p:sp>
        <p:nvSpPr>
          <p:cNvPr id="2" name="Slide Number Placeholder 1">
            <a:extLst>
              <a:ext uri="{FF2B5EF4-FFF2-40B4-BE49-F238E27FC236}">
                <a16:creationId xmlns:a16="http://schemas.microsoft.com/office/drawing/2014/main" id="{3B77614A-0307-4653-9B03-A7717B5C7B14}"/>
              </a:ext>
            </a:extLst>
          </p:cNvPr>
          <p:cNvSpPr>
            <a:spLocks noGrp="1"/>
          </p:cNvSpPr>
          <p:nvPr>
            <p:ph type="sldNum" sz="quarter" idx="12"/>
          </p:nvPr>
        </p:nvSpPr>
        <p:spPr>
          <a:xfrm>
            <a:off x="8610600" y="6356350"/>
            <a:ext cx="2743200" cy="365125"/>
          </a:xfrm>
        </p:spPr>
        <p:txBody>
          <a:bodyPr>
            <a:normAutofit/>
          </a:bodyPr>
          <a:lstStyle/>
          <a:p>
            <a:pPr>
              <a:spcAft>
                <a:spcPts val="600"/>
              </a:spcAft>
            </a:pPr>
            <a:fld id="{37281B73-CC8C-48DE-8BC7-F455B6DC89A0}" type="slidenum">
              <a:rPr lang="en-US">
                <a:solidFill>
                  <a:srgbClr val="FFFFFF"/>
                </a:solidFill>
              </a:rPr>
              <a:pPr>
                <a:spcAft>
                  <a:spcPts val="600"/>
                </a:spcAft>
              </a:pPr>
              <a:t>32</a:t>
            </a:fld>
            <a:endParaRPr lang="en-US">
              <a:solidFill>
                <a:srgbClr val="FFFFFF"/>
              </a:solidFill>
            </a:endParaRPr>
          </a:p>
        </p:txBody>
      </p:sp>
      <p:pic>
        <p:nvPicPr>
          <p:cNvPr id="5" name="Picture 4">
            <a:extLst>
              <a:ext uri="{FF2B5EF4-FFF2-40B4-BE49-F238E27FC236}">
                <a16:creationId xmlns:a16="http://schemas.microsoft.com/office/drawing/2014/main" id="{36F76964-E69D-4C64-9EF9-2FD865EA75D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009726" y="1972624"/>
            <a:ext cx="6140673" cy="2405098"/>
          </a:xfrm>
          <a:prstGeom prst="rect">
            <a:avLst/>
          </a:prstGeom>
        </p:spPr>
      </p:pic>
      <p:pic>
        <p:nvPicPr>
          <p:cNvPr id="7" name="Picture 6">
            <a:extLst>
              <a:ext uri="{FF2B5EF4-FFF2-40B4-BE49-F238E27FC236}">
                <a16:creationId xmlns:a16="http://schemas.microsoft.com/office/drawing/2014/main" id="{5804C710-0965-4414-B054-53AF33E8E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197" y="1724104"/>
            <a:ext cx="2902137" cy="2902137"/>
          </a:xfrm>
          <a:prstGeom prst="rect">
            <a:avLst/>
          </a:prstGeom>
        </p:spPr>
      </p:pic>
      <p:pic>
        <p:nvPicPr>
          <p:cNvPr id="9" name="Picture 8">
            <a:extLst>
              <a:ext uri="{FF2B5EF4-FFF2-40B4-BE49-F238E27FC236}">
                <a16:creationId xmlns:a16="http://schemas.microsoft.com/office/drawing/2014/main" id="{88D29BB7-38AC-4B9D-A725-0E6320B2764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239960" y="1897561"/>
            <a:ext cx="2834589" cy="2555222"/>
          </a:xfrm>
          <a:prstGeom prst="rect">
            <a:avLst/>
          </a:prstGeom>
        </p:spPr>
      </p:pic>
      <p:pic>
        <p:nvPicPr>
          <p:cNvPr id="10" name="Picture 2" descr="C:\Users\Tom\AppData\Local\Microsoft\Windows\Temporary Internet Files\Content.IE5\CKT9UPW3\MC900437781[1].wmf">
            <a:extLst>
              <a:ext uri="{FF2B5EF4-FFF2-40B4-BE49-F238E27FC236}">
                <a16:creationId xmlns:a16="http://schemas.microsoft.com/office/drawing/2014/main" id="{706F1C28-CCCF-446E-A73B-D163608246D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68625" y="1525306"/>
            <a:ext cx="4022876" cy="3527648"/>
          </a:xfrm>
          <a:prstGeom prst="rect">
            <a:avLst/>
          </a:prstGeom>
          <a:noFill/>
        </p:spPr>
      </p:pic>
    </p:spTree>
    <p:extLst>
      <p:ext uri="{BB962C8B-B14F-4D97-AF65-F5344CB8AC3E}">
        <p14:creationId xmlns:p14="http://schemas.microsoft.com/office/powerpoint/2010/main" val="241842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5"/>
                                        </p:tgtEl>
                                        <p:attrNameLst>
                                          <p:attrName>ppt_w</p:attrName>
                                        </p:attrNameLst>
                                      </p:cBhvr>
                                      <p:tavLst>
                                        <p:tav tm="0">
                                          <p:val>
                                            <p:strVal val="ppt_w"/>
                                          </p:val>
                                        </p:tav>
                                        <p:tav tm="100000">
                                          <p:val>
                                            <p:fltVal val="0"/>
                                          </p:val>
                                        </p:tav>
                                      </p:tavLst>
                                    </p:anim>
                                    <p:anim calcmode="lin" valueType="num">
                                      <p:cBhvr>
                                        <p:cTn id="15" dur="1000"/>
                                        <p:tgtEl>
                                          <p:spTgt spid="5"/>
                                        </p:tgtEl>
                                        <p:attrNameLst>
                                          <p:attrName>ppt_h</p:attrName>
                                        </p:attrNameLst>
                                      </p:cBhvr>
                                      <p:tavLst>
                                        <p:tav tm="0">
                                          <p:val>
                                            <p:strVal val="ppt_h"/>
                                          </p:val>
                                        </p:tav>
                                        <p:tav tm="100000">
                                          <p:val>
                                            <p:fltVal val="0"/>
                                          </p:val>
                                        </p:tav>
                                      </p:tavLst>
                                    </p:anim>
                                    <p:anim calcmode="lin" valueType="num">
                                      <p:cBhvr>
                                        <p:cTn id="16" dur="1000"/>
                                        <p:tgtEl>
                                          <p:spTgt spid="5"/>
                                        </p:tgtEl>
                                        <p:attrNameLst>
                                          <p:attrName>style.rotation</p:attrName>
                                        </p:attrNameLst>
                                      </p:cBhvr>
                                      <p:tavLst>
                                        <p:tav tm="0">
                                          <p:val>
                                            <p:fltVal val="0"/>
                                          </p:val>
                                        </p:tav>
                                        <p:tav tm="100000">
                                          <p:val>
                                            <p:fltVal val="90"/>
                                          </p:val>
                                        </p:tav>
                                      </p:tavLst>
                                    </p:anim>
                                    <p:animEffect transition="out" filter="fade">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7"/>
                                        </p:tgtEl>
                                        <p:attrNameLst>
                                          <p:attrName>ppt_w</p:attrName>
                                        </p:attrNameLst>
                                      </p:cBhvr>
                                      <p:tavLst>
                                        <p:tav tm="0">
                                          <p:val>
                                            <p:strVal val="ppt_w"/>
                                          </p:val>
                                        </p:tav>
                                        <p:tav tm="100000">
                                          <p:val>
                                            <p:fltVal val="0"/>
                                          </p:val>
                                        </p:tav>
                                      </p:tavLst>
                                    </p:anim>
                                    <p:anim calcmode="lin" valueType="num">
                                      <p:cBhvr>
                                        <p:cTn id="31" dur="1000"/>
                                        <p:tgtEl>
                                          <p:spTgt spid="7"/>
                                        </p:tgtEl>
                                        <p:attrNameLst>
                                          <p:attrName>ppt_h</p:attrName>
                                        </p:attrNameLst>
                                      </p:cBhvr>
                                      <p:tavLst>
                                        <p:tav tm="0">
                                          <p:val>
                                            <p:strVal val="ppt_h"/>
                                          </p:val>
                                        </p:tav>
                                        <p:tav tm="100000">
                                          <p:val>
                                            <p:fltVal val="0"/>
                                          </p:val>
                                        </p:tav>
                                      </p:tavLst>
                                    </p:anim>
                                    <p:anim calcmode="lin" valueType="num">
                                      <p:cBhvr>
                                        <p:cTn id="32" dur="1000"/>
                                        <p:tgtEl>
                                          <p:spTgt spid="7"/>
                                        </p:tgtEl>
                                        <p:attrNameLst>
                                          <p:attrName>style.rotation</p:attrName>
                                        </p:attrNameLst>
                                      </p:cBhvr>
                                      <p:tavLst>
                                        <p:tav tm="0">
                                          <p:val>
                                            <p:fltVal val="0"/>
                                          </p:val>
                                        </p:tav>
                                        <p:tav tm="100000">
                                          <p:val>
                                            <p:fltVal val="90"/>
                                          </p:val>
                                        </p:tav>
                                      </p:tavLst>
                                    </p:anim>
                                    <p:animEffect transition="out" filter="fad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nodeType="clickEffect">
                                  <p:stCondLst>
                                    <p:cond delay="0"/>
                                  </p:stCondLst>
                                  <p:childTnLst>
                                    <p:anim calcmode="lin" valueType="num">
                                      <p:cBhvr>
                                        <p:cTn id="46" dur="1000"/>
                                        <p:tgtEl>
                                          <p:spTgt spid="9"/>
                                        </p:tgtEl>
                                        <p:attrNameLst>
                                          <p:attrName>ppt_w</p:attrName>
                                        </p:attrNameLst>
                                      </p:cBhvr>
                                      <p:tavLst>
                                        <p:tav tm="0">
                                          <p:val>
                                            <p:strVal val="ppt_w"/>
                                          </p:val>
                                        </p:tav>
                                        <p:tav tm="100000">
                                          <p:val>
                                            <p:fltVal val="0"/>
                                          </p:val>
                                        </p:tav>
                                      </p:tavLst>
                                    </p:anim>
                                    <p:anim calcmode="lin" valueType="num">
                                      <p:cBhvr>
                                        <p:cTn id="47" dur="1000"/>
                                        <p:tgtEl>
                                          <p:spTgt spid="9"/>
                                        </p:tgtEl>
                                        <p:attrNameLst>
                                          <p:attrName>ppt_h</p:attrName>
                                        </p:attrNameLst>
                                      </p:cBhvr>
                                      <p:tavLst>
                                        <p:tav tm="0">
                                          <p:val>
                                            <p:strVal val="ppt_h"/>
                                          </p:val>
                                        </p:tav>
                                        <p:tav tm="100000">
                                          <p:val>
                                            <p:fltVal val="0"/>
                                          </p:val>
                                        </p:tav>
                                      </p:tavLst>
                                    </p:anim>
                                    <p:anim calcmode="lin" valueType="num">
                                      <p:cBhvr>
                                        <p:cTn id="48" dur="1000"/>
                                        <p:tgtEl>
                                          <p:spTgt spid="9"/>
                                        </p:tgtEl>
                                        <p:attrNameLst>
                                          <p:attrName>style.rotation</p:attrName>
                                        </p:attrNameLst>
                                      </p:cBhvr>
                                      <p:tavLst>
                                        <p:tav tm="0">
                                          <p:val>
                                            <p:fltVal val="0"/>
                                          </p:val>
                                        </p:tav>
                                        <p:tav tm="100000">
                                          <p:val>
                                            <p:fltVal val="90"/>
                                          </p:val>
                                        </p:tav>
                                      </p:tavLst>
                                    </p:anim>
                                    <p:animEffect transition="out" filter="fade">
                                      <p:cBhvr>
                                        <p:cTn id="49" dur="1000"/>
                                        <p:tgtEl>
                                          <p:spTgt spid="9"/>
                                        </p:tgtEl>
                                      </p:cBhvr>
                                    </p:animEffect>
                                    <p:set>
                                      <p:cBhvr>
                                        <p:cTn id="50" dur="1" fill="hold">
                                          <p:stCondLst>
                                            <p:cond delay="9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style.rotation</p:attrName>
                                        </p:attrNameLst>
                                      </p:cBhvr>
                                      <p:tavLst>
                                        <p:tav tm="0">
                                          <p:val>
                                            <p:fltVal val="90"/>
                                          </p:val>
                                        </p:tav>
                                        <p:tav tm="100000">
                                          <p:val>
                                            <p:fltVal val="0"/>
                                          </p:val>
                                        </p:tav>
                                      </p:tavLst>
                                    </p:anim>
                                    <p:animEffect transition="in" filter="fade">
                                      <p:cBhvr>
                                        <p:cTn id="5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34B6EB-44DA-48DB-81E5-C3180011D9A3}"/>
              </a:ext>
            </a:extLst>
          </p:cNvPr>
          <p:cNvSpPr>
            <a:spLocks noGrp="1"/>
          </p:cNvSpPr>
          <p:nvPr>
            <p:ph type="sldNum" sz="quarter" idx="12"/>
          </p:nvPr>
        </p:nvSpPr>
        <p:spPr/>
        <p:txBody>
          <a:bodyPr/>
          <a:lstStyle/>
          <a:p>
            <a:fld id="{37281B73-CC8C-48DE-8BC7-F455B6DC89A0}" type="slidenum">
              <a:rPr lang="en-US" smtClean="0"/>
              <a:t>33</a:t>
            </a:fld>
            <a:endParaRPr lang="en-US"/>
          </a:p>
        </p:txBody>
      </p:sp>
      <p:pic>
        <p:nvPicPr>
          <p:cNvPr id="3" name="Picture 2">
            <a:extLst>
              <a:ext uri="{FF2B5EF4-FFF2-40B4-BE49-F238E27FC236}">
                <a16:creationId xmlns:a16="http://schemas.microsoft.com/office/drawing/2014/main" id="{BBA533A7-1C4E-464B-A32D-315F8682ED37}"/>
              </a:ext>
            </a:extLst>
          </p:cNvPr>
          <p:cNvPicPr>
            <a:picLocks noChangeAspect="1" noChangeArrowheads="1"/>
          </p:cNvPicPr>
          <p:nvPr/>
        </p:nvPicPr>
        <p:blipFill>
          <a:blip r:embed="rId2" cstate="print"/>
          <a:srcRect/>
          <a:stretch>
            <a:fillRect/>
          </a:stretch>
        </p:blipFill>
        <p:spPr bwMode="auto">
          <a:xfrm>
            <a:off x="2204278" y="-67872"/>
            <a:ext cx="9987722" cy="6891529"/>
          </a:xfrm>
          <a:prstGeom prst="rect">
            <a:avLst/>
          </a:prstGeom>
          <a:noFill/>
          <a:ln w="9525">
            <a:noFill/>
            <a:miter lim="800000"/>
            <a:headEnd/>
            <a:tailEnd/>
          </a:ln>
          <a:effectLst>
            <a:softEdge rad="127000"/>
          </a:effectLst>
        </p:spPr>
      </p:pic>
      <p:sp useBgFill="1">
        <p:nvSpPr>
          <p:cNvPr id="5" name="Title 1">
            <a:extLst>
              <a:ext uri="{FF2B5EF4-FFF2-40B4-BE49-F238E27FC236}">
                <a16:creationId xmlns:a16="http://schemas.microsoft.com/office/drawing/2014/main" id="{914AAE25-9270-4B08-9E50-D4C7C6D501FD}"/>
              </a:ext>
            </a:extLst>
          </p:cNvPr>
          <p:cNvSpPr txBox="1">
            <a:spLocks/>
          </p:cNvSpPr>
          <p:nvPr/>
        </p:nvSpPr>
        <p:spPr>
          <a:xfrm>
            <a:off x="0" y="0"/>
            <a:ext cx="4408556" cy="1981200"/>
          </a:xfrm>
          <a:prstGeom prst="rect">
            <a:avLst/>
          </a:prstGeom>
          <a:solidFill>
            <a:srgbClr val="20293F"/>
          </a:solidFill>
          <a:ln w="25400" cap="flat" cmpd="sng" algn="ctr">
            <a:solidFill>
              <a:srgbClr val="20293F">
                <a:shade val="50000"/>
              </a:srgbClr>
            </a:solidFill>
            <a:prstDash val="solid"/>
          </a:ln>
          <a:effectLst/>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a:ln w="11430"/>
                <a:gradFill>
                  <a:gsLst>
                    <a:gs pos="0">
                      <a:srgbClr val="C3C9CB">
                        <a:tint val="90000"/>
                        <a:satMod val="120000"/>
                      </a:srgbClr>
                    </a:gs>
                    <a:gs pos="25000">
                      <a:srgbClr val="C3C9CB">
                        <a:tint val="93000"/>
                        <a:satMod val="120000"/>
                      </a:srgbClr>
                    </a:gs>
                    <a:gs pos="50000">
                      <a:srgbClr val="C3C9CB">
                        <a:shade val="89000"/>
                        <a:satMod val="110000"/>
                      </a:srgbClr>
                    </a:gs>
                    <a:gs pos="75000">
                      <a:srgbClr val="C3C9CB">
                        <a:tint val="93000"/>
                        <a:satMod val="120000"/>
                      </a:srgbClr>
                    </a:gs>
                    <a:gs pos="100000">
                      <a:srgbClr val="C3C9CB">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Conquered Provinces</a:t>
            </a:r>
            <a:endParaRPr kumimoji="0" lang="en-US" sz="7200" b="1" i="0" u="none" strike="noStrike" kern="1200" cap="none" spc="0" normalizeH="0" baseline="0" noProof="0" dirty="0">
              <a:ln w="11430"/>
              <a:gradFill>
                <a:gsLst>
                  <a:gs pos="0">
                    <a:srgbClr val="C3C9CB">
                      <a:tint val="90000"/>
                      <a:satMod val="120000"/>
                    </a:srgbClr>
                  </a:gs>
                  <a:gs pos="25000">
                    <a:srgbClr val="C3C9CB">
                      <a:tint val="93000"/>
                      <a:satMod val="120000"/>
                    </a:srgbClr>
                  </a:gs>
                  <a:gs pos="50000">
                    <a:srgbClr val="C3C9CB">
                      <a:shade val="89000"/>
                      <a:satMod val="110000"/>
                    </a:srgbClr>
                  </a:gs>
                  <a:gs pos="75000">
                    <a:srgbClr val="C3C9CB">
                      <a:tint val="93000"/>
                      <a:satMod val="120000"/>
                    </a:srgbClr>
                  </a:gs>
                  <a:gs pos="100000">
                    <a:srgbClr val="C3C9CB">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endParaRPr>
          </a:p>
        </p:txBody>
      </p:sp>
      <p:sp>
        <p:nvSpPr>
          <p:cNvPr id="6" name="Rectangle 5">
            <a:extLst>
              <a:ext uri="{FF2B5EF4-FFF2-40B4-BE49-F238E27FC236}">
                <a16:creationId xmlns:a16="http://schemas.microsoft.com/office/drawing/2014/main" id="{220E49F1-1AD8-4662-BD33-2AC57A77B350}"/>
              </a:ext>
            </a:extLst>
          </p:cNvPr>
          <p:cNvSpPr/>
          <p:nvPr/>
        </p:nvSpPr>
        <p:spPr>
          <a:xfrm>
            <a:off x="6368715" y="5448775"/>
            <a:ext cx="5791200" cy="1384995"/>
          </a:xfrm>
          <a:prstGeom prst="rect">
            <a:avLst/>
          </a:prstGeom>
          <a:solidFill>
            <a:srgbClr val="20293F"/>
          </a:solidFill>
          <a:ln w="25400" cap="flat" cmpd="sng" algn="ctr">
            <a:solidFill>
              <a:srgbClr val="20293F">
                <a:shade val="50000"/>
              </a:srgbClr>
            </a:solidFill>
            <a:prstDash val="solid"/>
          </a:ln>
          <a:effectLst/>
        </p:spPr>
        <p:txBody>
          <a:bodyPr wrap="square">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The Radicals proposed dividing the former Confederate states (minus Tennessee) into five </a:t>
            </a:r>
            <a:r>
              <a:rPr kumimoji="0" lang="en-US" sz="2800" b="1" i="0" u="none" strike="noStrike" kern="0" cap="none" spc="0" normalizeH="0" baseline="0" noProof="0" dirty="0">
                <a:ln>
                  <a:noFill/>
                </a:ln>
                <a:solidFill>
                  <a:srgbClr val="FF7575"/>
                </a:solidFill>
                <a:effectLst/>
                <a:uLnTx/>
                <a:uFillTx/>
                <a:latin typeface="Calibri"/>
                <a:ea typeface="+mn-ea"/>
                <a:cs typeface="+mn-cs"/>
              </a:rPr>
              <a:t>military districts</a:t>
            </a:r>
            <a:r>
              <a:rPr kumimoji="0" lang="en-US" sz="2800" b="1" i="0" u="none" strike="noStrike" kern="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3127276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87B8C0-6CD8-46EE-851E-60CB889780AF}"/>
              </a:ext>
            </a:extLst>
          </p:cNvPr>
          <p:cNvPicPr>
            <a:picLocks noChangeAspect="1"/>
          </p:cNvPicPr>
          <p:nvPr/>
        </p:nvPicPr>
        <p:blipFill>
          <a:blip r:embed="rId2"/>
          <a:stretch>
            <a:fillRect/>
          </a:stretch>
        </p:blipFill>
        <p:spPr>
          <a:xfrm>
            <a:off x="3524094" y="15653"/>
            <a:ext cx="8727261" cy="5746246"/>
          </a:xfrm>
          <a:prstGeom prst="rect">
            <a:avLst/>
          </a:prstGeom>
        </p:spPr>
      </p:pic>
      <p:sp>
        <p:nvSpPr>
          <p:cNvPr id="2" name="Slide Number Placeholder 1">
            <a:extLst>
              <a:ext uri="{FF2B5EF4-FFF2-40B4-BE49-F238E27FC236}">
                <a16:creationId xmlns:a16="http://schemas.microsoft.com/office/drawing/2014/main" id="{3834B6EB-44DA-48DB-81E5-C3180011D9A3}"/>
              </a:ext>
            </a:extLst>
          </p:cNvPr>
          <p:cNvSpPr>
            <a:spLocks noGrp="1"/>
          </p:cNvSpPr>
          <p:nvPr>
            <p:ph type="sldNum" sz="quarter" idx="12"/>
          </p:nvPr>
        </p:nvSpPr>
        <p:spPr/>
        <p:txBody>
          <a:bodyPr/>
          <a:lstStyle/>
          <a:p>
            <a:fld id="{37281B73-CC8C-48DE-8BC7-F455B6DC89A0}" type="slidenum">
              <a:rPr lang="en-US" smtClean="0"/>
              <a:t>34</a:t>
            </a:fld>
            <a:endParaRPr lang="en-US"/>
          </a:p>
        </p:txBody>
      </p:sp>
      <p:sp useBgFill="1">
        <p:nvSpPr>
          <p:cNvPr id="5" name="Title 1">
            <a:extLst>
              <a:ext uri="{FF2B5EF4-FFF2-40B4-BE49-F238E27FC236}">
                <a16:creationId xmlns:a16="http://schemas.microsoft.com/office/drawing/2014/main" id="{914AAE25-9270-4B08-9E50-D4C7C6D501FD}"/>
              </a:ext>
            </a:extLst>
          </p:cNvPr>
          <p:cNvSpPr txBox="1">
            <a:spLocks/>
          </p:cNvSpPr>
          <p:nvPr/>
        </p:nvSpPr>
        <p:spPr>
          <a:xfrm>
            <a:off x="0" y="0"/>
            <a:ext cx="4408556" cy="1981200"/>
          </a:xfrm>
          <a:prstGeom prst="rect">
            <a:avLst/>
          </a:prstGeom>
          <a:solidFill>
            <a:srgbClr val="20293F"/>
          </a:solidFill>
          <a:ln w="25400" cap="flat" cmpd="sng" algn="ctr">
            <a:solidFill>
              <a:srgbClr val="20293F">
                <a:shade val="50000"/>
              </a:srgbClr>
            </a:solidFill>
            <a:prstDash val="solid"/>
          </a:ln>
          <a:effectLst/>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a:ln w="11430"/>
                <a:gradFill>
                  <a:gsLst>
                    <a:gs pos="0">
                      <a:srgbClr val="C3C9CB">
                        <a:tint val="90000"/>
                        <a:satMod val="120000"/>
                      </a:srgbClr>
                    </a:gs>
                    <a:gs pos="25000">
                      <a:srgbClr val="C3C9CB">
                        <a:tint val="93000"/>
                        <a:satMod val="120000"/>
                      </a:srgbClr>
                    </a:gs>
                    <a:gs pos="50000">
                      <a:srgbClr val="C3C9CB">
                        <a:shade val="89000"/>
                        <a:satMod val="110000"/>
                      </a:srgbClr>
                    </a:gs>
                    <a:gs pos="75000">
                      <a:srgbClr val="C3C9CB">
                        <a:tint val="93000"/>
                        <a:satMod val="120000"/>
                      </a:srgbClr>
                    </a:gs>
                    <a:gs pos="100000">
                      <a:srgbClr val="C3C9CB">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Conquered Provinces</a:t>
            </a:r>
            <a:endParaRPr kumimoji="0" lang="en-US" sz="7200" b="1" i="0" u="none" strike="noStrike" kern="1200" cap="none" spc="0" normalizeH="0" baseline="0" noProof="0" dirty="0">
              <a:ln w="11430"/>
              <a:gradFill>
                <a:gsLst>
                  <a:gs pos="0">
                    <a:srgbClr val="C3C9CB">
                      <a:tint val="90000"/>
                      <a:satMod val="120000"/>
                    </a:srgbClr>
                  </a:gs>
                  <a:gs pos="25000">
                    <a:srgbClr val="C3C9CB">
                      <a:tint val="93000"/>
                      <a:satMod val="120000"/>
                    </a:srgbClr>
                  </a:gs>
                  <a:gs pos="50000">
                    <a:srgbClr val="C3C9CB">
                      <a:shade val="89000"/>
                      <a:satMod val="110000"/>
                    </a:srgbClr>
                  </a:gs>
                  <a:gs pos="75000">
                    <a:srgbClr val="C3C9CB">
                      <a:tint val="93000"/>
                      <a:satMod val="120000"/>
                    </a:srgbClr>
                  </a:gs>
                  <a:gs pos="100000">
                    <a:srgbClr val="C3C9CB">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endParaRPr>
          </a:p>
        </p:txBody>
      </p:sp>
      <p:sp>
        <p:nvSpPr>
          <p:cNvPr id="6" name="Rectangle 5">
            <a:extLst>
              <a:ext uri="{FF2B5EF4-FFF2-40B4-BE49-F238E27FC236}">
                <a16:creationId xmlns:a16="http://schemas.microsoft.com/office/drawing/2014/main" id="{220E49F1-1AD8-4662-BD33-2AC57A77B350}"/>
              </a:ext>
            </a:extLst>
          </p:cNvPr>
          <p:cNvSpPr/>
          <p:nvPr/>
        </p:nvSpPr>
        <p:spPr>
          <a:xfrm>
            <a:off x="6368715" y="5448775"/>
            <a:ext cx="5791200" cy="1384995"/>
          </a:xfrm>
          <a:prstGeom prst="rect">
            <a:avLst/>
          </a:prstGeom>
          <a:solidFill>
            <a:srgbClr val="20293F"/>
          </a:solidFill>
          <a:ln w="25400" cap="flat" cmpd="sng" algn="ctr">
            <a:solidFill>
              <a:srgbClr val="20293F">
                <a:shade val="50000"/>
              </a:srgbClr>
            </a:solidFill>
            <a:prstDash val="solid"/>
          </a:ln>
          <a:effectLst/>
        </p:spPr>
        <p:txBody>
          <a:bodyPr wrap="square">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The Radicals proposed dividing the former Confederate states (minus Tennessee) into five </a:t>
            </a:r>
            <a:r>
              <a:rPr kumimoji="0" lang="en-US" sz="2800" b="1" i="0" u="none" strike="noStrike" kern="0" cap="none" spc="0" normalizeH="0" baseline="0" noProof="0" dirty="0">
                <a:ln>
                  <a:noFill/>
                </a:ln>
                <a:solidFill>
                  <a:srgbClr val="FF7575"/>
                </a:solidFill>
                <a:effectLst/>
                <a:uLnTx/>
                <a:uFillTx/>
                <a:latin typeface="Calibri"/>
                <a:ea typeface="+mn-ea"/>
                <a:cs typeface="+mn-cs"/>
              </a:rPr>
              <a:t>military districts</a:t>
            </a:r>
            <a:r>
              <a:rPr kumimoji="0" lang="en-US" sz="2800" b="1" i="0" u="none" strike="noStrike" kern="0" cap="none" spc="0" normalizeH="0" baseline="0" noProof="0" dirty="0">
                <a:ln>
                  <a:noFill/>
                </a:ln>
                <a:solidFill>
                  <a:prstClr val="white"/>
                </a:solidFill>
                <a:effectLst/>
                <a:uLnTx/>
                <a:uFillTx/>
                <a:latin typeface="Calibri"/>
                <a:ea typeface="+mn-ea"/>
                <a:cs typeface="+mn-cs"/>
              </a:rPr>
              <a:t>.</a:t>
            </a:r>
          </a:p>
        </p:txBody>
      </p:sp>
      <p:sp>
        <p:nvSpPr>
          <p:cNvPr id="7" name="Rectangle 6">
            <a:extLst>
              <a:ext uri="{FF2B5EF4-FFF2-40B4-BE49-F238E27FC236}">
                <a16:creationId xmlns:a16="http://schemas.microsoft.com/office/drawing/2014/main" id="{D169FC19-D640-4B42-BD63-A22F1D358F38}"/>
              </a:ext>
            </a:extLst>
          </p:cNvPr>
          <p:cNvSpPr/>
          <p:nvPr/>
        </p:nvSpPr>
        <p:spPr>
          <a:xfrm>
            <a:off x="0" y="1981200"/>
            <a:ext cx="3524094" cy="4893647"/>
          </a:xfrm>
          <a:prstGeom prst="rect">
            <a:avLst/>
          </a:prstGeom>
          <a:solidFill>
            <a:schemeClr val="bg1"/>
          </a:solidFill>
        </p:spPr>
        <p:txBody>
          <a:bodyPr wrap="square">
            <a:spAutoFit/>
          </a:bodyPr>
          <a:lstStyle/>
          <a:p>
            <a:r>
              <a:rPr lang="en-US" sz="2400" dirty="0"/>
              <a:t>The military districts shown on the map were created during Reconstruction to</a:t>
            </a:r>
          </a:p>
          <a:p>
            <a:endParaRPr lang="en-US" sz="2400" dirty="0"/>
          </a:p>
          <a:p>
            <a:r>
              <a:rPr lang="en-US" sz="2400" dirty="0"/>
              <a:t>(1) create economic and social equality in the South</a:t>
            </a:r>
          </a:p>
          <a:p>
            <a:r>
              <a:rPr lang="en-US" sz="2400" dirty="0"/>
              <a:t>(2) pay for the physical rebuilding of the South</a:t>
            </a:r>
          </a:p>
          <a:p>
            <a:r>
              <a:rPr lang="en-US" sz="2400" dirty="0"/>
              <a:t>(3) move Native American Indians to reservations</a:t>
            </a:r>
          </a:p>
          <a:p>
            <a:r>
              <a:rPr lang="en-US" sz="2400" dirty="0"/>
              <a:t>(4) govern the former Confederate states</a:t>
            </a:r>
          </a:p>
        </p:txBody>
      </p:sp>
      <p:sp>
        <p:nvSpPr>
          <p:cNvPr id="8" name="Oval 7">
            <a:extLst>
              <a:ext uri="{FF2B5EF4-FFF2-40B4-BE49-F238E27FC236}">
                <a16:creationId xmlns:a16="http://schemas.microsoft.com/office/drawing/2014/main" id="{D645146D-B46E-4F13-AECC-E49A4DA12F2E}"/>
              </a:ext>
            </a:extLst>
          </p:cNvPr>
          <p:cNvSpPr/>
          <p:nvPr/>
        </p:nvSpPr>
        <p:spPr>
          <a:xfrm>
            <a:off x="-9364" y="6016398"/>
            <a:ext cx="477642" cy="485191"/>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75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farm2.staticflickr.com/1151/539852012_0b86210586_o.jpg"/>
          <p:cNvPicPr>
            <a:picLocks noChangeAspect="1" noChangeArrowheads="1"/>
          </p:cNvPicPr>
          <p:nvPr/>
        </p:nvPicPr>
        <p:blipFill rotWithShape="1">
          <a:blip r:embed="rId2">
            <a:extLst>
              <a:ext uri="{28A0092B-C50C-407E-A947-70E740481C1C}">
                <a14:useLocalDpi xmlns:a14="http://schemas.microsoft.com/office/drawing/2010/main" val="0"/>
              </a:ext>
            </a:extLst>
          </a:blip>
          <a:srcRect b="9266"/>
          <a:stretch/>
        </p:blipFill>
        <p:spPr bwMode="auto">
          <a:xfrm>
            <a:off x="1524000" y="0"/>
            <a:ext cx="91702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4419600"/>
            <a:ext cx="9170276" cy="1143000"/>
          </a:xfrm>
          <a:solidFill>
            <a:schemeClr val="dk1">
              <a:alpha val="67000"/>
            </a:schemeClr>
          </a:solidFill>
          <a:ln>
            <a:noFill/>
          </a:ln>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6000" b="1" dirty="0"/>
              <a:t>Impeachment</a:t>
            </a:r>
          </a:p>
        </p:txBody>
      </p:sp>
      <p:sp>
        <p:nvSpPr>
          <p:cNvPr id="6" name="Rectangle 5"/>
          <p:cNvSpPr/>
          <p:nvPr/>
        </p:nvSpPr>
        <p:spPr>
          <a:xfrm>
            <a:off x="8437196" y="6550224"/>
            <a:ext cx="2230804" cy="307777"/>
          </a:xfrm>
          <a:prstGeom prst="rect">
            <a:avLst/>
          </a:prstGeom>
        </p:spPr>
        <p:txBody>
          <a:bodyPr wrap="none">
            <a:spAutoFit/>
          </a:bodyPr>
          <a:lstStyle/>
          <a:p>
            <a:r>
              <a:rPr lang="en-US" sz="1400" b="1" dirty="0">
                <a:solidFill>
                  <a:prstClr val="white">
                    <a:lumMod val="85000"/>
                  </a:prstClr>
                </a:solidFill>
                <a:latin typeface="Calibri"/>
              </a:rPr>
              <a:t>Photo Credit:  </a:t>
            </a:r>
            <a:r>
              <a:rPr lang="en-US" sz="1400" b="1" dirty="0">
                <a:solidFill>
                  <a:prstClr val="white">
                    <a:lumMod val="85000"/>
                  </a:prstClr>
                </a:solidFill>
                <a:latin typeface="Calibri"/>
                <a:hlinkClick r:id="rId3"/>
              </a:rPr>
              <a:t>Nancy Lehrer</a:t>
            </a:r>
            <a:endParaRPr lang="en-US" sz="1400" dirty="0">
              <a:solidFill>
                <a:prstClr val="white">
                  <a:lumMod val="85000"/>
                </a:prstClr>
              </a:solidFill>
              <a:latin typeface="Calibri"/>
            </a:endParaRPr>
          </a:p>
        </p:txBody>
      </p:sp>
    </p:spTree>
    <p:extLst>
      <p:ext uri="{BB962C8B-B14F-4D97-AF65-F5344CB8AC3E}">
        <p14:creationId xmlns:p14="http://schemas.microsoft.com/office/powerpoint/2010/main" val="963624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135A-F3DC-4875-B7DF-A059679EA5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A7C6D3-7BE7-4C5B-BCE3-33D7DC2BFFC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4B9AD80-2351-419E-83E3-0C831196D226}"/>
              </a:ext>
            </a:extLst>
          </p:cNvPr>
          <p:cNvSpPr>
            <a:spLocks noGrp="1"/>
          </p:cNvSpPr>
          <p:nvPr>
            <p:ph sz="half" idx="2"/>
          </p:nvPr>
        </p:nvSpPr>
        <p:spPr/>
        <p:txBody>
          <a:bodyPr/>
          <a:lstStyle/>
          <a:p>
            <a:endParaRPr lang="en-US"/>
          </a:p>
        </p:txBody>
      </p:sp>
      <p:sp>
        <p:nvSpPr>
          <p:cNvPr id="6" name="TextBox 5">
            <a:extLst>
              <a:ext uri="{FF2B5EF4-FFF2-40B4-BE49-F238E27FC236}">
                <a16:creationId xmlns:a16="http://schemas.microsoft.com/office/drawing/2014/main" id="{39AD9304-C253-40F3-B249-822647208D9F}"/>
              </a:ext>
            </a:extLst>
          </p:cNvPr>
          <p:cNvSpPr txBox="1"/>
          <p:nvPr/>
        </p:nvSpPr>
        <p:spPr>
          <a:xfrm>
            <a:off x="-11134" y="0"/>
            <a:ext cx="12041619" cy="3415352"/>
          </a:xfrm>
          <a:prstGeom prst="rect">
            <a:avLst/>
          </a:prstGeom>
          <a:solidFill>
            <a:schemeClr val="accent1">
              <a:lumMod val="50000"/>
            </a:schemeClr>
          </a:solidFill>
        </p:spPr>
        <p:txBody>
          <a:bodyPr wrap="square" rtlCol="0">
            <a:spAutoFit/>
          </a:bodyPr>
          <a:lstStyle/>
          <a:p>
            <a:r>
              <a:rPr lang="en-US" sz="3200" dirty="0">
                <a:solidFill>
                  <a:schemeClr val="bg1"/>
                </a:solidFill>
              </a:rPr>
              <a:t>Impeach- to be accused of a crime.  The </a:t>
            </a:r>
            <a:r>
              <a:rPr lang="en-US" sz="3200" b="1" dirty="0">
                <a:solidFill>
                  <a:srgbClr val="FFFF00"/>
                </a:solidFill>
              </a:rPr>
              <a:t>House of </a:t>
            </a:r>
          </a:p>
          <a:p>
            <a:r>
              <a:rPr lang="en-US" sz="3200" b="1" dirty="0">
                <a:solidFill>
                  <a:srgbClr val="FFFF00"/>
                </a:solidFill>
              </a:rPr>
              <a:t>Representatives </a:t>
            </a:r>
            <a:r>
              <a:rPr lang="en-US" sz="3200" dirty="0">
                <a:solidFill>
                  <a:schemeClr val="bg1"/>
                </a:solidFill>
              </a:rPr>
              <a:t>holds vote to determine if a crime</a:t>
            </a:r>
          </a:p>
          <a:p>
            <a:r>
              <a:rPr lang="en-US" sz="3200" dirty="0">
                <a:solidFill>
                  <a:schemeClr val="bg1"/>
                </a:solidFill>
              </a:rPr>
              <a:t>has been committed-</a:t>
            </a:r>
            <a:r>
              <a:rPr lang="en-US" sz="3200" b="1" dirty="0">
                <a:solidFill>
                  <a:srgbClr val="FFFF00"/>
                </a:solidFill>
              </a:rPr>
              <a:t>INDICTMENT</a:t>
            </a:r>
          </a:p>
          <a:p>
            <a:r>
              <a:rPr lang="en-US" sz="3200" dirty="0">
                <a:solidFill>
                  <a:schemeClr val="bg1"/>
                </a:solidFill>
              </a:rPr>
              <a:t>If the House votes yes, the trial is held in the </a:t>
            </a:r>
            <a:r>
              <a:rPr lang="en-US" sz="3200" b="1" dirty="0">
                <a:solidFill>
                  <a:srgbClr val="FFFF00"/>
                </a:solidFill>
              </a:rPr>
              <a:t>Senate</a:t>
            </a:r>
            <a:r>
              <a:rPr lang="en-US" sz="3200" dirty="0"/>
              <a:t>.</a:t>
            </a:r>
          </a:p>
          <a:p>
            <a:r>
              <a:rPr lang="en-US" sz="3200" dirty="0">
                <a:solidFill>
                  <a:schemeClr val="bg1"/>
                </a:solidFill>
              </a:rPr>
              <a:t>If the majority in the Senate votes yes, the President is removed from</a:t>
            </a:r>
          </a:p>
          <a:p>
            <a:r>
              <a:rPr lang="en-US" sz="3200" dirty="0">
                <a:solidFill>
                  <a:schemeClr val="bg1"/>
                </a:solidFill>
              </a:rPr>
              <a:t>office.</a:t>
            </a:r>
          </a:p>
          <a:p>
            <a:endParaRPr lang="en-US" dirty="0"/>
          </a:p>
        </p:txBody>
      </p:sp>
      <p:pic>
        <p:nvPicPr>
          <p:cNvPr id="7" name="Picture 6">
            <a:extLst>
              <a:ext uri="{FF2B5EF4-FFF2-40B4-BE49-F238E27FC236}">
                <a16:creationId xmlns:a16="http://schemas.microsoft.com/office/drawing/2014/main" id="{2F23FDF6-CEFE-4D29-B8C4-01C0FF8D8840}"/>
              </a:ext>
            </a:extLst>
          </p:cNvPr>
          <p:cNvPicPr>
            <a:picLocks noChangeAspect="1"/>
          </p:cNvPicPr>
          <p:nvPr/>
        </p:nvPicPr>
        <p:blipFill>
          <a:blip r:embed="rId2"/>
          <a:stretch>
            <a:fillRect/>
          </a:stretch>
        </p:blipFill>
        <p:spPr>
          <a:xfrm>
            <a:off x="-101600" y="3257598"/>
            <a:ext cx="12192000" cy="3761834"/>
          </a:xfrm>
          <a:prstGeom prst="rect">
            <a:avLst/>
          </a:prstGeom>
        </p:spPr>
      </p:pic>
      <p:pic>
        <p:nvPicPr>
          <p:cNvPr id="8" name="Picture 7">
            <a:extLst>
              <a:ext uri="{FF2B5EF4-FFF2-40B4-BE49-F238E27FC236}">
                <a16:creationId xmlns:a16="http://schemas.microsoft.com/office/drawing/2014/main" id="{0192CE09-9197-4464-9D11-D5732C69DF3F}"/>
              </a:ext>
            </a:extLst>
          </p:cNvPr>
          <p:cNvPicPr>
            <a:picLocks noChangeAspect="1"/>
          </p:cNvPicPr>
          <p:nvPr/>
        </p:nvPicPr>
        <p:blipFill>
          <a:blip r:embed="rId3"/>
          <a:stretch>
            <a:fillRect/>
          </a:stretch>
        </p:blipFill>
        <p:spPr>
          <a:xfrm>
            <a:off x="9350089" y="-256646"/>
            <a:ext cx="2322777" cy="2322777"/>
          </a:xfrm>
          <a:prstGeom prst="rect">
            <a:avLst/>
          </a:prstGeom>
        </p:spPr>
      </p:pic>
    </p:spTree>
    <p:extLst>
      <p:ext uri="{BB962C8B-B14F-4D97-AF65-F5344CB8AC3E}">
        <p14:creationId xmlns:p14="http://schemas.microsoft.com/office/powerpoint/2010/main" val="3066049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C9DBEEBF-077C-4A1C-AA23-9A331DDADAC7}"/>
              </a:ext>
            </a:extLst>
          </p:cNvPr>
          <p:cNvPicPr>
            <a:picLocks noChangeAspect="1"/>
          </p:cNvPicPr>
          <p:nvPr/>
        </p:nvPicPr>
        <p:blipFill>
          <a:blip r:embed="rId2"/>
          <a:stretch>
            <a:fillRect/>
          </a:stretch>
        </p:blipFill>
        <p:spPr>
          <a:xfrm>
            <a:off x="7122569" y="500757"/>
            <a:ext cx="4935970" cy="3132844"/>
          </a:xfrm>
          <a:prstGeom prst="rect">
            <a:avLst/>
          </a:prstGeom>
        </p:spPr>
      </p:pic>
      <p:sp>
        <p:nvSpPr>
          <p:cNvPr id="3" name="Content Placeholder 2">
            <a:extLst>
              <a:ext uri="{FF2B5EF4-FFF2-40B4-BE49-F238E27FC236}">
                <a16:creationId xmlns:a16="http://schemas.microsoft.com/office/drawing/2014/main" id="{70B66B66-2F62-4908-8F9B-2ED8D69BC9D4}"/>
              </a:ext>
            </a:extLst>
          </p:cNvPr>
          <p:cNvSpPr>
            <a:spLocks noGrp="1"/>
          </p:cNvSpPr>
          <p:nvPr>
            <p:ph idx="1"/>
          </p:nvPr>
        </p:nvSpPr>
        <p:spPr>
          <a:xfrm>
            <a:off x="51090" y="566738"/>
            <a:ext cx="7003469" cy="6176962"/>
          </a:xfrm>
        </p:spPr>
        <p:txBody>
          <a:bodyPr>
            <a:normAutofit fontScale="77500" lnSpcReduction="20000"/>
          </a:bodyPr>
          <a:lstStyle/>
          <a:p>
            <a:pPr marL="0" indent="0">
              <a:buNone/>
            </a:pPr>
            <a:r>
              <a:rPr lang="en-US" sz="3000" dirty="0"/>
              <a:t>Impeachment of President Johnson</a:t>
            </a:r>
          </a:p>
          <a:p>
            <a:pPr marL="0" indent="0">
              <a:buNone/>
            </a:pPr>
            <a:r>
              <a:rPr lang="en-US" sz="3000" dirty="0"/>
              <a:t>Pres. Johnson opposed Congressional Reconstruction and </a:t>
            </a:r>
            <a:r>
              <a:rPr lang="en-US" sz="3000" b="1" dirty="0">
                <a:solidFill>
                  <a:srgbClr val="FFFF00"/>
                </a:solidFill>
              </a:rPr>
              <a:t>veto</a:t>
            </a:r>
            <a:r>
              <a:rPr lang="en-US" sz="3000" dirty="0"/>
              <a:t>ed all bills.  Congress fed up.</a:t>
            </a:r>
          </a:p>
          <a:p>
            <a:pPr marL="265176" indent="-265176" fontAlgn="auto">
              <a:spcAft>
                <a:spcPts val="0"/>
              </a:spcAft>
              <a:buFont typeface="Wingdings 2"/>
              <a:buChar char=""/>
              <a:defRPr/>
            </a:pPr>
            <a:r>
              <a:rPr lang="en-US" sz="3000" dirty="0"/>
              <a:t>Johnson had shown the willingness to veto bills passed by Congress.  To avoid this, Congress passed the Command of the Army Act and the Tenure of Office Act.</a:t>
            </a:r>
          </a:p>
          <a:p>
            <a:pPr marL="265176" indent="-265176" fontAlgn="auto">
              <a:spcAft>
                <a:spcPts val="0"/>
              </a:spcAft>
              <a:buFont typeface="Wingdings 2"/>
              <a:buChar char=""/>
              <a:defRPr/>
            </a:pPr>
            <a:r>
              <a:rPr lang="en-US" sz="3000" dirty="0"/>
              <a:t>The Command of the Army Act required all orders from the president to go through General Grant first.</a:t>
            </a:r>
          </a:p>
          <a:p>
            <a:pPr marL="265176" indent="-265176" fontAlgn="auto">
              <a:spcAft>
                <a:spcPts val="0"/>
              </a:spcAft>
              <a:buFont typeface="Wingdings 2"/>
              <a:buChar char=""/>
              <a:defRPr/>
            </a:pPr>
            <a:r>
              <a:rPr lang="en-US" sz="3000" dirty="0"/>
              <a:t>Tenure of Office Act – required the Senate to approve the president’s removal of any govt. official that had been approved by the Senate.</a:t>
            </a:r>
          </a:p>
          <a:p>
            <a:pPr marL="265176" indent="-265176" fontAlgn="auto">
              <a:spcAft>
                <a:spcPts val="0"/>
              </a:spcAft>
              <a:buFont typeface="Wingdings 2"/>
              <a:buChar char=""/>
              <a:defRPr/>
            </a:pPr>
            <a:r>
              <a:rPr lang="en-US" sz="3000" dirty="0"/>
              <a:t>Johnson retaliated by firing Secretary of War Stanton.</a:t>
            </a:r>
          </a:p>
          <a:p>
            <a:pPr marL="265176" indent="-265176" fontAlgn="auto">
              <a:spcAft>
                <a:spcPts val="0"/>
              </a:spcAft>
              <a:buFont typeface="Wingdings 2"/>
              <a:buChar char=""/>
              <a:defRPr/>
            </a:pPr>
            <a:r>
              <a:rPr lang="en-US" sz="3000" dirty="0"/>
              <a:t>Within a week, the House of Representatives voted to impeach Johnson.</a:t>
            </a:r>
          </a:p>
          <a:p>
            <a:pPr marL="265176" indent="-265176" fontAlgn="auto">
              <a:spcAft>
                <a:spcPts val="0"/>
              </a:spcAft>
              <a:buFont typeface="Wingdings 2"/>
              <a:buChar char=""/>
              <a:defRPr/>
            </a:pPr>
            <a:r>
              <a:rPr lang="en-US" sz="3000" dirty="0"/>
              <a:t>He was charged with “high crimes and misdemeanors”.  He had broken the law when he refused to uphold the Tenure of Office Act.</a:t>
            </a:r>
          </a:p>
          <a:p>
            <a:pPr marL="265176" indent="-265176" fontAlgn="auto">
              <a:spcAft>
                <a:spcPts val="0"/>
              </a:spcAft>
              <a:buFont typeface="Wingdings 2"/>
              <a:buChar char=""/>
              <a:defRPr/>
            </a:pPr>
            <a:r>
              <a:rPr lang="en-US" sz="3000" dirty="0"/>
              <a:t>Johnson’s impeachment vote was </a:t>
            </a:r>
            <a:r>
              <a:rPr lang="en-US" sz="3000" u="sng" dirty="0"/>
              <a:t>one </a:t>
            </a:r>
            <a:r>
              <a:rPr lang="en-US" sz="3000" dirty="0"/>
              <a:t>short of removing him from office.</a:t>
            </a:r>
            <a:endParaRPr lang="en-US" sz="3000" u="sng" dirty="0"/>
          </a:p>
          <a:p>
            <a:pPr marL="0" indent="0">
              <a:buNone/>
            </a:pPr>
            <a:endParaRPr lang="en-US" sz="1100" dirty="0"/>
          </a:p>
        </p:txBody>
      </p:sp>
      <p:sp>
        <p:nvSpPr>
          <p:cNvPr id="6" name="Title 5">
            <a:extLst>
              <a:ext uri="{FF2B5EF4-FFF2-40B4-BE49-F238E27FC236}">
                <a16:creationId xmlns:a16="http://schemas.microsoft.com/office/drawing/2014/main" id="{750FE93C-88A5-46B5-A600-90DAFEC76EE2}"/>
              </a:ext>
            </a:extLst>
          </p:cNvPr>
          <p:cNvSpPr>
            <a:spLocks noGrp="1"/>
          </p:cNvSpPr>
          <p:nvPr>
            <p:ph type="title"/>
          </p:nvPr>
        </p:nvSpPr>
        <p:spPr>
          <a:xfrm>
            <a:off x="299602" y="-71249"/>
            <a:ext cx="11968598" cy="752287"/>
          </a:xfrm>
        </p:spPr>
        <p:txBody>
          <a:bodyPr>
            <a:normAutofit/>
          </a:bodyPr>
          <a:lstStyle/>
          <a:p>
            <a:r>
              <a:rPr lang="en-US" sz="4000" b="1" dirty="0">
                <a:latin typeface="Garamond" panose="02020404030301010803" pitchFamily="18" charset="0"/>
              </a:rPr>
              <a:t>Congressional Reconstruction- Radical Republicans</a:t>
            </a:r>
            <a:endParaRPr lang="en-US" sz="4000" dirty="0"/>
          </a:p>
        </p:txBody>
      </p:sp>
      <p:pic>
        <p:nvPicPr>
          <p:cNvPr id="2" name="Picture 1">
            <a:extLst>
              <a:ext uri="{FF2B5EF4-FFF2-40B4-BE49-F238E27FC236}">
                <a16:creationId xmlns:a16="http://schemas.microsoft.com/office/drawing/2014/main" id="{6ED9ECD8-9F57-466E-820C-EDFD1D945F4B}"/>
              </a:ext>
            </a:extLst>
          </p:cNvPr>
          <p:cNvPicPr>
            <a:picLocks noChangeAspect="1"/>
          </p:cNvPicPr>
          <p:nvPr/>
        </p:nvPicPr>
        <p:blipFill>
          <a:blip r:embed="rId3"/>
          <a:stretch>
            <a:fillRect/>
          </a:stretch>
        </p:blipFill>
        <p:spPr>
          <a:xfrm>
            <a:off x="7150386" y="3759347"/>
            <a:ext cx="1926503" cy="2981202"/>
          </a:xfrm>
          <a:prstGeom prst="rect">
            <a:avLst/>
          </a:prstGeom>
        </p:spPr>
      </p:pic>
      <p:pic>
        <p:nvPicPr>
          <p:cNvPr id="4" name="Picture 3">
            <a:extLst>
              <a:ext uri="{FF2B5EF4-FFF2-40B4-BE49-F238E27FC236}">
                <a16:creationId xmlns:a16="http://schemas.microsoft.com/office/drawing/2014/main" id="{36348BBC-5E0F-4C26-B4C8-2F11225BA5F1}"/>
              </a:ext>
            </a:extLst>
          </p:cNvPr>
          <p:cNvPicPr>
            <a:picLocks noChangeAspect="1"/>
          </p:cNvPicPr>
          <p:nvPr/>
        </p:nvPicPr>
        <p:blipFill>
          <a:blip r:embed="rId4"/>
          <a:stretch>
            <a:fillRect/>
          </a:stretch>
        </p:blipFill>
        <p:spPr>
          <a:xfrm>
            <a:off x="10387914" y="3576451"/>
            <a:ext cx="1609483" cy="3103133"/>
          </a:xfrm>
          <a:prstGeom prst="rect">
            <a:avLst/>
          </a:prstGeom>
        </p:spPr>
      </p:pic>
      <p:sp>
        <p:nvSpPr>
          <p:cNvPr id="5" name="TextBox 4">
            <a:extLst>
              <a:ext uri="{FF2B5EF4-FFF2-40B4-BE49-F238E27FC236}">
                <a16:creationId xmlns:a16="http://schemas.microsoft.com/office/drawing/2014/main" id="{257545A5-DE71-4869-A095-9B2588E1D9FB}"/>
              </a:ext>
            </a:extLst>
          </p:cNvPr>
          <p:cNvSpPr txBox="1"/>
          <p:nvPr/>
        </p:nvSpPr>
        <p:spPr>
          <a:xfrm rot="20065057">
            <a:off x="9088033" y="4443664"/>
            <a:ext cx="1310423" cy="646331"/>
          </a:xfrm>
          <a:prstGeom prst="rect">
            <a:avLst/>
          </a:prstGeom>
          <a:noFill/>
        </p:spPr>
        <p:txBody>
          <a:bodyPr wrap="none" rtlCol="0">
            <a:spAutoFit/>
          </a:bodyPr>
          <a:lstStyle/>
          <a:p>
            <a:r>
              <a:rPr lang="en-US" dirty="0"/>
              <a:t>Radical </a:t>
            </a:r>
          </a:p>
          <a:p>
            <a:r>
              <a:rPr lang="en-US" dirty="0"/>
              <a:t>Republicans</a:t>
            </a:r>
          </a:p>
        </p:txBody>
      </p:sp>
    </p:spTree>
    <p:extLst>
      <p:ext uri="{BB962C8B-B14F-4D97-AF65-F5344CB8AC3E}">
        <p14:creationId xmlns:p14="http://schemas.microsoft.com/office/powerpoint/2010/main" val="19033831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C9DBEEBF-077C-4A1C-AA23-9A331DDADAC7}"/>
              </a:ext>
            </a:extLst>
          </p:cNvPr>
          <p:cNvPicPr>
            <a:picLocks noChangeAspect="1"/>
          </p:cNvPicPr>
          <p:nvPr/>
        </p:nvPicPr>
        <p:blipFill>
          <a:blip r:embed="rId2"/>
          <a:stretch>
            <a:fillRect/>
          </a:stretch>
        </p:blipFill>
        <p:spPr>
          <a:xfrm>
            <a:off x="7122569" y="500757"/>
            <a:ext cx="4935970" cy="3132844"/>
          </a:xfrm>
          <a:prstGeom prst="rect">
            <a:avLst/>
          </a:prstGeom>
        </p:spPr>
      </p:pic>
      <p:sp>
        <p:nvSpPr>
          <p:cNvPr id="6" name="Title 5">
            <a:extLst>
              <a:ext uri="{FF2B5EF4-FFF2-40B4-BE49-F238E27FC236}">
                <a16:creationId xmlns:a16="http://schemas.microsoft.com/office/drawing/2014/main" id="{750FE93C-88A5-46B5-A600-90DAFEC76EE2}"/>
              </a:ext>
            </a:extLst>
          </p:cNvPr>
          <p:cNvSpPr>
            <a:spLocks noGrp="1"/>
          </p:cNvSpPr>
          <p:nvPr>
            <p:ph type="title"/>
          </p:nvPr>
        </p:nvSpPr>
        <p:spPr>
          <a:xfrm>
            <a:off x="299602" y="-71249"/>
            <a:ext cx="11968598" cy="752287"/>
          </a:xfrm>
        </p:spPr>
        <p:txBody>
          <a:bodyPr>
            <a:normAutofit/>
          </a:bodyPr>
          <a:lstStyle/>
          <a:p>
            <a:r>
              <a:rPr lang="en-US" sz="4000" b="1" dirty="0">
                <a:latin typeface="Garamond" panose="02020404030301010803" pitchFamily="18" charset="0"/>
              </a:rPr>
              <a:t>Congressional Reconstruction- Radical Republicans</a:t>
            </a:r>
            <a:endParaRPr lang="en-US" sz="4000" dirty="0"/>
          </a:p>
        </p:txBody>
      </p:sp>
      <p:pic>
        <p:nvPicPr>
          <p:cNvPr id="2" name="Picture 1">
            <a:extLst>
              <a:ext uri="{FF2B5EF4-FFF2-40B4-BE49-F238E27FC236}">
                <a16:creationId xmlns:a16="http://schemas.microsoft.com/office/drawing/2014/main" id="{6ED9ECD8-9F57-466E-820C-EDFD1D945F4B}"/>
              </a:ext>
            </a:extLst>
          </p:cNvPr>
          <p:cNvPicPr>
            <a:picLocks noChangeAspect="1"/>
          </p:cNvPicPr>
          <p:nvPr/>
        </p:nvPicPr>
        <p:blipFill>
          <a:blip r:embed="rId3"/>
          <a:stretch>
            <a:fillRect/>
          </a:stretch>
        </p:blipFill>
        <p:spPr>
          <a:xfrm>
            <a:off x="7150386" y="3759347"/>
            <a:ext cx="1926503" cy="2981202"/>
          </a:xfrm>
          <a:prstGeom prst="rect">
            <a:avLst/>
          </a:prstGeom>
        </p:spPr>
      </p:pic>
      <p:pic>
        <p:nvPicPr>
          <p:cNvPr id="4" name="Picture 3">
            <a:extLst>
              <a:ext uri="{FF2B5EF4-FFF2-40B4-BE49-F238E27FC236}">
                <a16:creationId xmlns:a16="http://schemas.microsoft.com/office/drawing/2014/main" id="{36348BBC-5E0F-4C26-B4C8-2F11225BA5F1}"/>
              </a:ext>
            </a:extLst>
          </p:cNvPr>
          <p:cNvPicPr>
            <a:picLocks noChangeAspect="1"/>
          </p:cNvPicPr>
          <p:nvPr/>
        </p:nvPicPr>
        <p:blipFill>
          <a:blip r:embed="rId4"/>
          <a:stretch>
            <a:fillRect/>
          </a:stretch>
        </p:blipFill>
        <p:spPr>
          <a:xfrm>
            <a:off x="10387914" y="3576451"/>
            <a:ext cx="1609483" cy="3103133"/>
          </a:xfrm>
          <a:prstGeom prst="rect">
            <a:avLst/>
          </a:prstGeom>
        </p:spPr>
      </p:pic>
      <p:sp>
        <p:nvSpPr>
          <p:cNvPr id="5" name="TextBox 4">
            <a:extLst>
              <a:ext uri="{FF2B5EF4-FFF2-40B4-BE49-F238E27FC236}">
                <a16:creationId xmlns:a16="http://schemas.microsoft.com/office/drawing/2014/main" id="{257545A5-DE71-4869-A095-9B2588E1D9FB}"/>
              </a:ext>
            </a:extLst>
          </p:cNvPr>
          <p:cNvSpPr txBox="1"/>
          <p:nvPr/>
        </p:nvSpPr>
        <p:spPr>
          <a:xfrm rot="20065057">
            <a:off x="9088033" y="4443664"/>
            <a:ext cx="1310423" cy="646331"/>
          </a:xfrm>
          <a:prstGeom prst="rect">
            <a:avLst/>
          </a:prstGeom>
          <a:noFill/>
        </p:spPr>
        <p:txBody>
          <a:bodyPr wrap="none" rtlCol="0">
            <a:spAutoFit/>
          </a:bodyPr>
          <a:lstStyle/>
          <a:p>
            <a:r>
              <a:rPr lang="en-US" dirty="0"/>
              <a:t>Radical </a:t>
            </a:r>
          </a:p>
          <a:p>
            <a:r>
              <a:rPr lang="en-US" dirty="0"/>
              <a:t>Republicans</a:t>
            </a:r>
          </a:p>
        </p:txBody>
      </p:sp>
      <p:sp>
        <p:nvSpPr>
          <p:cNvPr id="14" name="TextBox 13">
            <a:extLst>
              <a:ext uri="{FF2B5EF4-FFF2-40B4-BE49-F238E27FC236}">
                <a16:creationId xmlns:a16="http://schemas.microsoft.com/office/drawing/2014/main" id="{97CB166A-DBB3-4DD4-9918-A99896B10460}"/>
              </a:ext>
            </a:extLst>
          </p:cNvPr>
          <p:cNvSpPr txBox="1"/>
          <p:nvPr/>
        </p:nvSpPr>
        <p:spPr>
          <a:xfrm>
            <a:off x="12062" y="1015588"/>
            <a:ext cx="7138676" cy="4823500"/>
          </a:xfrm>
          <a:prstGeom prst="rect">
            <a:avLst/>
          </a:prstGeom>
          <a:noFill/>
        </p:spPr>
        <p:txBody>
          <a:bodyPr wrap="square">
            <a:spAutoFit/>
          </a:bodyPr>
          <a:lstStyle/>
          <a:p>
            <a:pPr algn="ctr">
              <a:spcBef>
                <a:spcPct val="50000"/>
              </a:spcBef>
            </a:pPr>
            <a:r>
              <a:rPr lang="en-US" altLang="en-US" sz="2800" b="1" dirty="0">
                <a:solidFill>
                  <a:srgbClr val="990000"/>
                </a:solidFill>
                <a:effectLst>
                  <a:outerShdw blurRad="38100" dist="38100" dir="2700000" algn="tl">
                    <a:srgbClr val="000000"/>
                  </a:outerShdw>
                </a:effectLst>
                <a:latin typeface="Tahoma" panose="020B0604030504040204" pitchFamily="34" charset="0"/>
              </a:rPr>
              <a:t>Thaddeus Stevens, in Congress, 1866</a:t>
            </a:r>
          </a:p>
          <a:p>
            <a:pPr algn="ctr">
              <a:lnSpc>
                <a:spcPct val="80000"/>
              </a:lnSpc>
              <a:spcBef>
                <a:spcPct val="50000"/>
              </a:spcBef>
            </a:pPr>
            <a:r>
              <a:rPr lang="en-US" altLang="en-US" sz="3200" b="1" i="1" dirty="0"/>
              <a:t>“Strip a proud nobility of their bloated estates, send them forth to labor and you will thus humble the proud traitors.”</a:t>
            </a:r>
            <a:r>
              <a:rPr lang="en-US" altLang="en-US" sz="2800" b="1" i="1" dirty="0">
                <a:effectLst>
                  <a:outerShdw blurRad="38100" dist="38100" dir="2700000" algn="tl">
                    <a:srgbClr val="FFFFFF"/>
                  </a:outerShdw>
                </a:effectLst>
              </a:rPr>
              <a:t> </a:t>
            </a:r>
          </a:p>
          <a:p>
            <a:pPr algn="ctr">
              <a:spcBef>
                <a:spcPct val="50000"/>
              </a:spcBef>
            </a:pPr>
            <a:r>
              <a:rPr lang="en-US" altLang="en-US" sz="2800" b="1" dirty="0">
                <a:solidFill>
                  <a:srgbClr val="990000"/>
                </a:solidFill>
                <a:effectLst>
                  <a:outerShdw blurRad="38100" dist="38100" dir="2700000" algn="tl">
                    <a:srgbClr val="000000"/>
                  </a:outerShdw>
                </a:effectLst>
                <a:latin typeface="Tahoma" panose="020B0604030504040204" pitchFamily="34" charset="0"/>
              </a:rPr>
              <a:t>Thaddeus Steven, in Congress, 1867</a:t>
            </a:r>
          </a:p>
          <a:p>
            <a:pPr algn="ctr">
              <a:lnSpc>
                <a:spcPct val="80000"/>
              </a:lnSpc>
              <a:spcBef>
                <a:spcPct val="50000"/>
              </a:spcBef>
            </a:pPr>
            <a:r>
              <a:rPr lang="en-US" altLang="en-US" sz="3200" b="1" i="1" dirty="0"/>
              <a:t>“I am for Negro suffrage in every rebel state. If it be just, it should not be denied:  if it be necessary, it should be adopted: if it be a punishment of traitors, they deserve it.”</a:t>
            </a:r>
            <a:endParaRPr lang="en-US" altLang="en-US" sz="2800" b="1" i="1" dirty="0"/>
          </a:p>
        </p:txBody>
      </p:sp>
    </p:spTree>
    <p:extLst>
      <p:ext uri="{BB962C8B-B14F-4D97-AF65-F5344CB8AC3E}">
        <p14:creationId xmlns:p14="http://schemas.microsoft.com/office/powerpoint/2010/main" val="2324708911"/>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998353D3-F059-47D4-8BCD-4DB96639A3E3}"/>
              </a:ext>
            </a:extLst>
          </p:cNvPr>
          <p:cNvPicPr>
            <a:picLocks noGrp="1" noChangeAspect="1"/>
          </p:cNvPicPr>
          <p:nvPr>
            <p:ph idx="1"/>
          </p:nvPr>
        </p:nvPicPr>
        <p:blipFill rotWithShape="1">
          <a:blip r:embed="rId2"/>
          <a:srcRect t="5439" b="5936"/>
          <a:stretch/>
        </p:blipFill>
        <p:spPr>
          <a:xfrm>
            <a:off x="20" y="10"/>
            <a:ext cx="12191980" cy="6857990"/>
          </a:xfrm>
          <a:prstGeom prst="rect">
            <a:avLst/>
          </a:prstGeom>
        </p:spPr>
      </p:pic>
      <p:sp>
        <p:nvSpPr>
          <p:cNvPr id="5" name="TextBox 4">
            <a:extLst>
              <a:ext uri="{FF2B5EF4-FFF2-40B4-BE49-F238E27FC236}">
                <a16:creationId xmlns:a16="http://schemas.microsoft.com/office/drawing/2014/main" id="{A48FDE3C-6985-4315-B8CF-BA13A55ABD50}"/>
              </a:ext>
            </a:extLst>
          </p:cNvPr>
          <p:cNvSpPr txBox="1"/>
          <p:nvPr/>
        </p:nvSpPr>
        <p:spPr>
          <a:xfrm>
            <a:off x="520471" y="156543"/>
            <a:ext cx="7242598" cy="2062103"/>
          </a:xfrm>
          <a:prstGeom prst="rect">
            <a:avLst/>
          </a:prstGeom>
          <a:solidFill>
            <a:schemeClr val="bg1">
              <a:lumMod val="75000"/>
            </a:schemeClr>
          </a:solidFill>
        </p:spPr>
        <p:txBody>
          <a:bodyPr wrap="square" rtlCol="0">
            <a:spAutoFit/>
          </a:bodyPr>
          <a:lstStyle/>
          <a:p>
            <a:r>
              <a:rPr lang="en-US" sz="3200" dirty="0"/>
              <a:t>Found not guilty in the Senate by one vote, President Johnson remained President until the end of his term. He did not run for re-election.</a:t>
            </a:r>
          </a:p>
        </p:txBody>
      </p:sp>
      <p:pic>
        <p:nvPicPr>
          <p:cNvPr id="6" name="Picture 5">
            <a:extLst>
              <a:ext uri="{FF2B5EF4-FFF2-40B4-BE49-F238E27FC236}">
                <a16:creationId xmlns:a16="http://schemas.microsoft.com/office/drawing/2014/main" id="{24FF4891-9F98-4D95-BCBB-F8675BAE4759}"/>
              </a:ext>
            </a:extLst>
          </p:cNvPr>
          <p:cNvPicPr>
            <a:picLocks noChangeAspect="1"/>
          </p:cNvPicPr>
          <p:nvPr/>
        </p:nvPicPr>
        <p:blipFill>
          <a:blip r:embed="rId3"/>
          <a:stretch>
            <a:fillRect/>
          </a:stretch>
        </p:blipFill>
        <p:spPr>
          <a:xfrm>
            <a:off x="8033658" y="156543"/>
            <a:ext cx="3637872" cy="5377932"/>
          </a:xfrm>
          <a:prstGeom prst="rect">
            <a:avLst/>
          </a:prstGeom>
        </p:spPr>
      </p:pic>
    </p:spTree>
    <p:extLst>
      <p:ext uri="{BB962C8B-B14F-4D97-AF65-F5344CB8AC3E}">
        <p14:creationId xmlns:p14="http://schemas.microsoft.com/office/powerpoint/2010/main" val="399956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C1B230-8B0D-4337-9C5F-2507E2FDF37D}"/>
              </a:ext>
            </a:extLst>
          </p:cNvPr>
          <p:cNvSpPr>
            <a:spLocks noGrp="1"/>
          </p:cNvSpPr>
          <p:nvPr>
            <p:ph type="ctrTitle"/>
          </p:nvPr>
        </p:nvSpPr>
        <p:spPr>
          <a:xfrm>
            <a:off x="168579" y="315471"/>
            <a:ext cx="6543675" cy="6498599"/>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r>
              <a:rPr kumimoji="0" lang="en-US" altLang="en-US" sz="2800" b="0" i="0" u="none" strike="noStrike" kern="1200" cap="none" spc="0" normalizeH="0" baseline="0" noProof="0" dirty="0">
                <a:ln>
                  <a:noFill/>
                </a:ln>
                <a:solidFill>
                  <a:srgbClr val="FFFFFF"/>
                </a:solidFill>
                <a:effectLst/>
                <a:uLnTx/>
                <a:uFillTx/>
                <a:latin typeface="+mj-lt"/>
                <a:ea typeface="+mj-ea"/>
                <a:cs typeface="+mj-cs"/>
              </a:rPr>
              <a:t>“With malice [hatred] toward none, with charity for all, with firmness in the right as God gives us to see the right, let us finish the work we are in, to bind up the nation's wounds, to care for him who shall have borne the battle, and for his widow and for his orphans, to do all which may achieve and cherish a just and a lasting peace among ourselves and with all nations”.</a:t>
            </a:r>
            <a:endParaRPr lang="en-US" sz="2800" kern="1200" dirty="0">
              <a:solidFill>
                <a:srgbClr val="FFFFFF"/>
              </a:solidFill>
              <a:latin typeface="+mj-lt"/>
              <a:ea typeface="+mj-ea"/>
              <a:cs typeface="+mj-cs"/>
            </a:endParaRPr>
          </a:p>
        </p:txBody>
      </p:sp>
      <p:sp>
        <p:nvSpPr>
          <p:cNvPr id="5" name="Rectangle 4">
            <a:extLst>
              <a:ext uri="{FF2B5EF4-FFF2-40B4-BE49-F238E27FC236}">
                <a16:creationId xmlns:a16="http://schemas.microsoft.com/office/drawing/2014/main" id="{0764166B-D350-4D05-AA95-BD4E00E1CB98}"/>
              </a:ext>
            </a:extLst>
          </p:cNvPr>
          <p:cNvSpPr/>
          <p:nvPr/>
        </p:nvSpPr>
        <p:spPr>
          <a:xfrm>
            <a:off x="4867275" y="0"/>
            <a:ext cx="7324725" cy="5539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000" b="1" i="0" u="none" strike="noStrike" kern="0" cap="none" spc="0" normalizeH="0" baseline="0" noProof="0" dirty="0">
                <a:ln>
                  <a:noFill/>
                </a:ln>
                <a:solidFill>
                  <a:srgbClr val="003366"/>
                </a:solidFill>
                <a:effectLst/>
                <a:uLnTx/>
                <a:uFillTx/>
                <a:latin typeface="Helvetica"/>
                <a:ea typeface="ＭＳ Ｐゴシック" panose="020B0600070205080204" pitchFamily="34" charset="-128"/>
                <a:cs typeface="+mj-cs"/>
              </a:rPr>
              <a:t>Lincoln’s Second Inaugural Address</a:t>
            </a:r>
            <a:endParaRPr kumimoji="0" lang="en-US" sz="3000" b="1" i="0" u="none" strike="noStrike" kern="0" cap="none" spc="0" normalizeH="0" baseline="0" noProof="0" dirty="0">
              <a:ln>
                <a:noFill/>
              </a:ln>
              <a:solidFill>
                <a:sysClr val="windowText" lastClr="000000"/>
              </a:solidFill>
              <a:effectLst/>
              <a:uLnTx/>
              <a:uFillTx/>
            </a:endParaRPr>
          </a:p>
        </p:txBody>
      </p:sp>
      <p:pic>
        <p:nvPicPr>
          <p:cNvPr id="8" name="Picture 4" descr="http://4.bp.blogspot.com/_n0kOLTsDBsw/SZQZjV-YD7I/AAAAAAAAAvA/0Xc4mN1Sn04/s400/abraham-lincoln-picture.jpg">
            <a:extLst>
              <a:ext uri="{FF2B5EF4-FFF2-40B4-BE49-F238E27FC236}">
                <a16:creationId xmlns:a16="http://schemas.microsoft.com/office/drawing/2014/main" id="{801956BB-6D20-45AB-93F9-B685C0E8EC16}"/>
              </a:ext>
            </a:extLst>
          </p:cNvPr>
          <p:cNvPicPr>
            <a:picLocks noChangeAspect="1" noChangeArrowheads="1"/>
          </p:cNvPicPr>
          <p:nvPr/>
        </p:nvPicPr>
        <p:blipFill>
          <a:blip r:embed="rId2" cstate="print"/>
          <a:srcRect/>
          <a:stretch>
            <a:fillRect/>
          </a:stretch>
        </p:blipFill>
        <p:spPr bwMode="auto">
          <a:xfrm>
            <a:off x="7677547" y="2743283"/>
            <a:ext cx="4272969" cy="3798194"/>
          </a:xfrm>
          <a:prstGeom prst="rect">
            <a:avLst/>
          </a:prstGeom>
          <a:noFill/>
        </p:spPr>
      </p:pic>
      <p:sp>
        <p:nvSpPr>
          <p:cNvPr id="6" name="Rectangle 5">
            <a:extLst>
              <a:ext uri="{FF2B5EF4-FFF2-40B4-BE49-F238E27FC236}">
                <a16:creationId xmlns:a16="http://schemas.microsoft.com/office/drawing/2014/main" id="{A8480C58-8F36-49AF-A9A6-6ECBACFE42B3}"/>
              </a:ext>
            </a:extLst>
          </p:cNvPr>
          <p:cNvSpPr/>
          <p:nvPr/>
        </p:nvSpPr>
        <p:spPr>
          <a:xfrm>
            <a:off x="6712254" y="521038"/>
            <a:ext cx="4832291" cy="2308324"/>
          </a:xfrm>
          <a:prstGeom prst="rect">
            <a:avLst/>
          </a:prstGeom>
        </p:spPr>
        <p:txBody>
          <a:bodyPr wrap="square">
            <a:spAutoFit/>
          </a:bodyPr>
          <a:lstStyle/>
          <a:p>
            <a:r>
              <a:rPr lang="en-US" sz="2400" dirty="0"/>
              <a:t>On March 4, 1865, President Lincoln laid out his approach to Reconstruction in his second inaugural address. </a:t>
            </a:r>
          </a:p>
          <a:p>
            <a:r>
              <a:rPr lang="en-US" sz="2400" dirty="0"/>
              <a:t>He hoped to reunite the nation and it’s people.</a:t>
            </a:r>
          </a:p>
        </p:txBody>
      </p:sp>
    </p:spTree>
    <p:extLst>
      <p:ext uri="{BB962C8B-B14F-4D97-AF65-F5344CB8AC3E}">
        <p14:creationId xmlns:p14="http://schemas.microsoft.com/office/powerpoint/2010/main" val="3441611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4A89-6C8A-4E0D-AFBC-F60F315A025D}"/>
              </a:ext>
            </a:extLst>
          </p:cNvPr>
          <p:cNvSpPr>
            <a:spLocks noGrp="1"/>
          </p:cNvSpPr>
          <p:nvPr>
            <p:ph type="title"/>
          </p:nvPr>
        </p:nvSpPr>
        <p:spPr>
          <a:xfrm>
            <a:off x="1629508" y="0"/>
            <a:ext cx="8420099" cy="516740"/>
          </a:xfrm>
        </p:spPr>
        <p:txBody>
          <a:bodyPr>
            <a:noAutofit/>
          </a:bodyPr>
          <a:lstStyle/>
          <a:p>
            <a:pPr algn="ctr"/>
            <a:r>
              <a:rPr lang="en-US" sz="3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Reconstruction Governments in the South</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p>
        </p:txBody>
      </p:sp>
      <p:pic>
        <p:nvPicPr>
          <p:cNvPr id="4" name="Content Placeholder 3">
            <a:extLst>
              <a:ext uri="{FF2B5EF4-FFF2-40B4-BE49-F238E27FC236}">
                <a16:creationId xmlns:a16="http://schemas.microsoft.com/office/drawing/2014/main" id="{F1DFBAD1-64AA-424F-87D7-87938306AAA5}"/>
              </a:ext>
            </a:extLst>
          </p:cNvPr>
          <p:cNvPicPr>
            <a:picLocks noGrp="1" noChangeAspect="1"/>
          </p:cNvPicPr>
          <p:nvPr>
            <p:ph idx="1"/>
          </p:nvPr>
        </p:nvPicPr>
        <p:blipFill>
          <a:blip r:embed="rId2"/>
          <a:stretch>
            <a:fillRect/>
          </a:stretch>
        </p:blipFill>
        <p:spPr>
          <a:xfrm>
            <a:off x="8134302" y="-104889"/>
            <a:ext cx="3955217" cy="2839845"/>
          </a:xfrm>
          <a:prstGeom prst="rect">
            <a:avLst/>
          </a:prstGeom>
        </p:spPr>
      </p:pic>
      <p:sp>
        <p:nvSpPr>
          <p:cNvPr id="7" name="Title 1">
            <a:extLst>
              <a:ext uri="{FF2B5EF4-FFF2-40B4-BE49-F238E27FC236}">
                <a16:creationId xmlns:a16="http://schemas.microsoft.com/office/drawing/2014/main" id="{605F84FD-F4BF-4162-BE5B-87B7F967CFD4}"/>
              </a:ext>
            </a:extLst>
          </p:cNvPr>
          <p:cNvSpPr txBox="1">
            <a:spLocks/>
          </p:cNvSpPr>
          <p:nvPr/>
        </p:nvSpPr>
        <p:spPr>
          <a:xfrm>
            <a:off x="0" y="299864"/>
            <a:ext cx="3018850" cy="592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0293F"/>
                </a:solidFill>
                <a:effectLst/>
                <a:uLnTx/>
                <a:uFillTx/>
                <a:latin typeface="Calibri"/>
                <a:ea typeface="+mj-ea"/>
                <a:cs typeface="+mj-cs"/>
              </a:rPr>
              <a:t>“</a:t>
            </a:r>
            <a:r>
              <a:rPr kumimoji="0" lang="en-US" sz="3200" b="1" i="0" u="none" strike="noStrike" kern="1200" cap="none" spc="0" normalizeH="0" baseline="0" noProof="0" dirty="0">
                <a:ln>
                  <a:noFill/>
                </a:ln>
                <a:solidFill>
                  <a:srgbClr val="FF0000"/>
                </a:solidFill>
                <a:effectLst/>
                <a:uLnTx/>
                <a:uFillTx/>
                <a:latin typeface="Calibri"/>
                <a:ea typeface="+mj-ea"/>
                <a:cs typeface="+mj-cs"/>
              </a:rPr>
              <a:t>Carpetbaggers</a:t>
            </a:r>
            <a:r>
              <a:rPr kumimoji="0" lang="en-US" sz="3200" b="1" i="0" u="none" strike="noStrike" kern="1200" cap="none" spc="0" normalizeH="0" baseline="0" noProof="0" dirty="0">
                <a:ln>
                  <a:noFill/>
                </a:ln>
                <a:solidFill>
                  <a:srgbClr val="20293F"/>
                </a:solidFill>
                <a:effectLst/>
                <a:uLnTx/>
                <a:uFillTx/>
                <a:latin typeface="Calibri"/>
                <a:ea typeface="+mj-ea"/>
                <a:cs typeface="+mj-cs"/>
              </a:rPr>
              <a:t>”</a:t>
            </a:r>
          </a:p>
        </p:txBody>
      </p:sp>
      <p:sp>
        <p:nvSpPr>
          <p:cNvPr id="9" name="TextBox 8">
            <a:extLst>
              <a:ext uri="{FF2B5EF4-FFF2-40B4-BE49-F238E27FC236}">
                <a16:creationId xmlns:a16="http://schemas.microsoft.com/office/drawing/2014/main" id="{E73AE1B2-9114-4585-B8AB-207994D08765}"/>
              </a:ext>
            </a:extLst>
          </p:cNvPr>
          <p:cNvSpPr txBox="1"/>
          <p:nvPr/>
        </p:nvSpPr>
        <p:spPr>
          <a:xfrm>
            <a:off x="37739" y="891879"/>
            <a:ext cx="3858502" cy="5324535"/>
          </a:xfrm>
          <a:prstGeom prst="rect">
            <a:avLst/>
          </a:prstGeom>
          <a:noFill/>
        </p:spPr>
        <p:txBody>
          <a:bodyPr wrap="square" rtlCol="0">
            <a:spAutoFit/>
          </a:bodyPr>
          <a:lstStyle/>
          <a:p>
            <a:r>
              <a:rPr lang="en-US" sz="2000" b="1" i="1" dirty="0"/>
              <a:t>Nickname applied by Southern whites to people who migrated South after the Civil War.</a:t>
            </a:r>
          </a:p>
          <a:p>
            <a:r>
              <a:rPr lang="en-US" sz="2000" b="1" i="1" dirty="0"/>
              <a:t>This was a term of abuse (an insult).</a:t>
            </a:r>
          </a:p>
          <a:p>
            <a:r>
              <a:rPr lang="en-US" sz="2000" b="1" i="1" dirty="0"/>
              <a:t>It meant that many of the new arrivals were poor whites able to fit all of their belongings in a few bags made of carpet who came to exploit the South.</a:t>
            </a:r>
          </a:p>
          <a:p>
            <a:r>
              <a:rPr lang="en-US" sz="2000" b="1" i="1" dirty="0"/>
              <a:t>Many northerners went south for:</a:t>
            </a:r>
          </a:p>
          <a:p>
            <a:pPr marL="457200" indent="-457200">
              <a:buAutoNum type="arabicPeriod"/>
            </a:pPr>
            <a:r>
              <a:rPr lang="en-US" sz="2000" b="1" i="1" dirty="0">
                <a:solidFill>
                  <a:srgbClr val="FF0000"/>
                </a:solidFill>
              </a:rPr>
              <a:t>Help the Freedmen</a:t>
            </a:r>
          </a:p>
          <a:p>
            <a:pPr marL="457200" indent="-457200">
              <a:buAutoNum type="arabicPeriod"/>
            </a:pPr>
            <a:r>
              <a:rPr lang="en-US" sz="2000" b="1" i="1" dirty="0">
                <a:solidFill>
                  <a:srgbClr val="FF0000"/>
                </a:solidFill>
              </a:rPr>
              <a:t>Business opportunities</a:t>
            </a:r>
          </a:p>
          <a:p>
            <a:pPr marL="457200" indent="-457200">
              <a:buAutoNum type="arabicPeriod"/>
            </a:pPr>
            <a:r>
              <a:rPr lang="en-US" sz="2000" b="1" i="1" dirty="0">
                <a:solidFill>
                  <a:srgbClr val="FF0000"/>
                </a:solidFill>
              </a:rPr>
              <a:t>Political office</a:t>
            </a:r>
          </a:p>
          <a:p>
            <a:pPr marL="457200" indent="-457200">
              <a:buAutoNum type="arabicPeriod"/>
            </a:pPr>
            <a:r>
              <a:rPr lang="en-US" sz="2000" b="1" i="1" dirty="0">
                <a:solidFill>
                  <a:srgbClr val="FF0000"/>
                </a:solidFill>
              </a:rPr>
              <a:t>Make money</a:t>
            </a:r>
          </a:p>
          <a:p>
            <a:r>
              <a:rPr lang="en-US" sz="2000" b="1" i="1" dirty="0">
                <a:solidFill>
                  <a:srgbClr val="FF0000"/>
                </a:solidFill>
              </a:rPr>
              <a:t>Seen by many southerners as exploiting them for financial gain.</a:t>
            </a:r>
          </a:p>
        </p:txBody>
      </p:sp>
      <p:sp>
        <p:nvSpPr>
          <p:cNvPr id="10" name="TextBox 9">
            <a:extLst>
              <a:ext uri="{FF2B5EF4-FFF2-40B4-BE49-F238E27FC236}">
                <a16:creationId xmlns:a16="http://schemas.microsoft.com/office/drawing/2014/main" id="{03DC9500-6A63-4DCB-AC17-BBC45F749C23}"/>
              </a:ext>
            </a:extLst>
          </p:cNvPr>
          <p:cNvSpPr txBox="1"/>
          <p:nvPr/>
        </p:nvSpPr>
        <p:spPr>
          <a:xfrm>
            <a:off x="8134302" y="2839845"/>
            <a:ext cx="4019959" cy="2831544"/>
          </a:xfrm>
          <a:prstGeom prst="rect">
            <a:avLst/>
          </a:prstGeom>
          <a:noFill/>
        </p:spPr>
        <p:txBody>
          <a:bodyPr wrap="square" rtlCol="0">
            <a:spAutoFit/>
          </a:bodyPr>
          <a:lstStyle/>
          <a:p>
            <a:r>
              <a:rPr lang="en-US" sz="2000" b="1" i="1" dirty="0"/>
              <a:t>Ex- Confederates and Southern whites, were excluded from the political process during Congressional Reconstruction.  New political coalitions (groups) emerged:  Carpetbaggers, Scalawags, Freedmen and Northern Republicans. </a:t>
            </a:r>
            <a:endParaRPr lang="en-US" sz="2000" b="1" i="1" dirty="0">
              <a:solidFill>
                <a:srgbClr val="FF0000"/>
              </a:solidFill>
            </a:endParaRPr>
          </a:p>
          <a:p>
            <a:endParaRPr lang="en-US" dirty="0"/>
          </a:p>
        </p:txBody>
      </p:sp>
      <p:pic>
        <p:nvPicPr>
          <p:cNvPr id="15" name="Picture 14">
            <a:extLst>
              <a:ext uri="{FF2B5EF4-FFF2-40B4-BE49-F238E27FC236}">
                <a16:creationId xmlns:a16="http://schemas.microsoft.com/office/drawing/2014/main" id="{6E26ADE8-592E-34CE-AF87-AA9C0A1E84F3}"/>
              </a:ext>
            </a:extLst>
          </p:cNvPr>
          <p:cNvPicPr>
            <a:picLocks noChangeAspect="1"/>
          </p:cNvPicPr>
          <p:nvPr/>
        </p:nvPicPr>
        <p:blipFill>
          <a:blip r:embed="rId3"/>
          <a:stretch>
            <a:fillRect/>
          </a:stretch>
        </p:blipFill>
        <p:spPr>
          <a:xfrm>
            <a:off x="3728007" y="432667"/>
            <a:ext cx="4200525" cy="6402054"/>
          </a:xfrm>
          <a:prstGeom prst="rect">
            <a:avLst/>
          </a:prstGeom>
        </p:spPr>
      </p:pic>
      <p:sp>
        <p:nvSpPr>
          <p:cNvPr id="16" name="Rectangle 15">
            <a:extLst>
              <a:ext uri="{FF2B5EF4-FFF2-40B4-BE49-F238E27FC236}">
                <a16:creationId xmlns:a16="http://schemas.microsoft.com/office/drawing/2014/main" id="{49E7F22D-B298-632D-D9FA-3287D32F6647}"/>
              </a:ext>
            </a:extLst>
          </p:cNvPr>
          <p:cNvSpPr/>
          <p:nvPr/>
        </p:nvSpPr>
        <p:spPr>
          <a:xfrm>
            <a:off x="3411661" y="432667"/>
            <a:ext cx="3858502" cy="1077218"/>
          </a:xfrm>
          <a:prstGeom prst="rect">
            <a:avLst/>
          </a:prstGeom>
          <a:noFill/>
          <a:scene3d>
            <a:camera prst="isometricOffAxis1Right"/>
            <a:lightRig rig="threePt" dir="t"/>
          </a:scene3d>
        </p:spPr>
        <p:txBody>
          <a:bodyPr wrap="square" lIns="91440" tIns="45720" rIns="91440" bIns="45720">
            <a:spAutoFit/>
          </a:bodyPr>
          <a:lstStyle/>
          <a:p>
            <a:pPr algn="ctr"/>
            <a:r>
              <a:rPr lang="en-US" sz="3200" b="1" dirty="0">
                <a:solidFill>
                  <a:srgbClr val="FF0000"/>
                </a:solidFill>
              </a:rPr>
              <a:t>Northerners going south</a:t>
            </a:r>
          </a:p>
        </p:txBody>
      </p:sp>
      <p:sp>
        <p:nvSpPr>
          <p:cNvPr id="11" name="Rectangle 10">
            <a:extLst>
              <a:ext uri="{FF2B5EF4-FFF2-40B4-BE49-F238E27FC236}">
                <a16:creationId xmlns:a16="http://schemas.microsoft.com/office/drawing/2014/main" id="{347D715F-F545-0AC5-0336-CE4BA314A5CA}"/>
              </a:ext>
            </a:extLst>
          </p:cNvPr>
          <p:cNvSpPr/>
          <p:nvPr/>
        </p:nvSpPr>
        <p:spPr>
          <a:xfrm rot="3796808">
            <a:off x="3927746" y="2110772"/>
            <a:ext cx="4326377" cy="923330"/>
          </a:xfrm>
          <a:prstGeom prst="rect">
            <a:avLst/>
          </a:prstGeom>
          <a:solidFill>
            <a:schemeClr val="tx2">
              <a:lumMod val="50000"/>
            </a:schemeClr>
          </a:solidFill>
          <a:scene3d>
            <a:camera prst="perspectiveContrastingLeftFacing">
              <a:rot lat="1821208" lon="2551869" rev="21356922"/>
            </a:camera>
            <a:lightRig rig="threePt" dir="t"/>
          </a:scene3d>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Carpetbaggers</a:t>
            </a:r>
          </a:p>
        </p:txBody>
      </p:sp>
      <p:sp>
        <p:nvSpPr>
          <p:cNvPr id="19" name="Isosceles Triangle 18">
            <a:extLst>
              <a:ext uri="{FF2B5EF4-FFF2-40B4-BE49-F238E27FC236}">
                <a16:creationId xmlns:a16="http://schemas.microsoft.com/office/drawing/2014/main" id="{16FE705C-9A46-B355-9CD5-B33A54574564}"/>
              </a:ext>
            </a:extLst>
          </p:cNvPr>
          <p:cNvSpPr/>
          <p:nvPr/>
        </p:nvSpPr>
        <p:spPr>
          <a:xfrm rot="9843726">
            <a:off x="5612671" y="4390376"/>
            <a:ext cx="1124564" cy="1021941"/>
          </a:xfrm>
          <a:prstGeom prst="triangle">
            <a:avLst>
              <a:gd name="adj" fmla="val 86983"/>
            </a:avLst>
          </a:prstGeom>
          <a:solidFill>
            <a:srgbClr val="24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43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4A89-6C8A-4E0D-AFBC-F60F315A025D}"/>
              </a:ext>
            </a:extLst>
          </p:cNvPr>
          <p:cNvSpPr>
            <a:spLocks noGrp="1"/>
          </p:cNvSpPr>
          <p:nvPr>
            <p:ph type="title"/>
          </p:nvPr>
        </p:nvSpPr>
        <p:spPr>
          <a:xfrm>
            <a:off x="1629508" y="0"/>
            <a:ext cx="8420099" cy="516740"/>
          </a:xfrm>
        </p:spPr>
        <p:txBody>
          <a:bodyPr>
            <a:noAutofit/>
          </a:bodyPr>
          <a:lstStyle/>
          <a:p>
            <a:pPr algn="ctr"/>
            <a:r>
              <a:rPr lang="en-US" sz="3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Reconstruction Governments in the South</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p>
        </p:txBody>
      </p:sp>
      <p:sp>
        <p:nvSpPr>
          <p:cNvPr id="7" name="Title 1">
            <a:extLst>
              <a:ext uri="{FF2B5EF4-FFF2-40B4-BE49-F238E27FC236}">
                <a16:creationId xmlns:a16="http://schemas.microsoft.com/office/drawing/2014/main" id="{605F84FD-F4BF-4162-BE5B-87B7F967CFD4}"/>
              </a:ext>
            </a:extLst>
          </p:cNvPr>
          <p:cNvSpPr txBox="1">
            <a:spLocks/>
          </p:cNvSpPr>
          <p:nvPr/>
        </p:nvSpPr>
        <p:spPr>
          <a:xfrm>
            <a:off x="3282171" y="377714"/>
            <a:ext cx="2411514" cy="592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0293F"/>
                </a:solidFill>
                <a:effectLst/>
                <a:uLnTx/>
                <a:uFillTx/>
                <a:latin typeface="Calibri"/>
                <a:ea typeface="+mj-ea"/>
                <a:cs typeface="+mj-cs"/>
              </a:rPr>
              <a:t>“</a:t>
            </a:r>
            <a:r>
              <a:rPr kumimoji="0" lang="en-US" sz="3200" b="1" i="0" u="none" strike="noStrike" kern="1200" cap="none" spc="0" normalizeH="0" baseline="0" noProof="0" dirty="0">
                <a:ln>
                  <a:noFill/>
                </a:ln>
                <a:solidFill>
                  <a:srgbClr val="FF0000"/>
                </a:solidFill>
                <a:effectLst/>
                <a:uLnTx/>
                <a:uFillTx/>
                <a:latin typeface="Calibri"/>
                <a:ea typeface="+mj-ea"/>
                <a:cs typeface="+mj-cs"/>
              </a:rPr>
              <a:t>Scalawags</a:t>
            </a:r>
            <a:r>
              <a:rPr kumimoji="0" lang="en-US" sz="3200" b="1" i="0" u="none" strike="noStrike" kern="1200" cap="none" spc="0" normalizeH="0" baseline="0" noProof="0" dirty="0">
                <a:ln>
                  <a:noFill/>
                </a:ln>
                <a:solidFill>
                  <a:srgbClr val="20293F"/>
                </a:solidFill>
                <a:effectLst/>
                <a:uLnTx/>
                <a:uFillTx/>
                <a:latin typeface="Calibri"/>
                <a:ea typeface="+mj-ea"/>
                <a:cs typeface="+mj-cs"/>
              </a:rPr>
              <a:t>”</a:t>
            </a:r>
          </a:p>
        </p:txBody>
      </p:sp>
      <p:sp>
        <p:nvSpPr>
          <p:cNvPr id="9" name="TextBox 8">
            <a:extLst>
              <a:ext uri="{FF2B5EF4-FFF2-40B4-BE49-F238E27FC236}">
                <a16:creationId xmlns:a16="http://schemas.microsoft.com/office/drawing/2014/main" id="{E73AE1B2-9114-4585-B8AB-207994D08765}"/>
              </a:ext>
            </a:extLst>
          </p:cNvPr>
          <p:cNvSpPr txBox="1"/>
          <p:nvPr/>
        </p:nvSpPr>
        <p:spPr>
          <a:xfrm>
            <a:off x="3344848" y="812747"/>
            <a:ext cx="2348837" cy="3447098"/>
          </a:xfrm>
          <a:prstGeom prst="rect">
            <a:avLst/>
          </a:prstGeom>
          <a:noFill/>
        </p:spPr>
        <p:txBody>
          <a:bodyPr wrap="square" rtlCol="0">
            <a:spAutoFit/>
          </a:bodyPr>
          <a:lstStyle/>
          <a:p>
            <a:r>
              <a:rPr lang="en-US" sz="2000" b="1" i="1" dirty="0"/>
              <a:t>Southern whites who supported the Confederacy but now cooperated with the  RADICAL REPUBLICANS and Reconstruction.  It is a term of derision and means “rascal”.</a:t>
            </a:r>
          </a:p>
          <a:p>
            <a:endParaRPr lang="en-US" sz="2000" b="1" i="1" dirty="0">
              <a:solidFill>
                <a:srgbClr val="FF0000"/>
              </a:solidFill>
            </a:endParaRPr>
          </a:p>
          <a:p>
            <a:endParaRPr lang="en-US" dirty="0"/>
          </a:p>
        </p:txBody>
      </p:sp>
      <p:sp>
        <p:nvSpPr>
          <p:cNvPr id="10" name="TextBox 9">
            <a:extLst>
              <a:ext uri="{FF2B5EF4-FFF2-40B4-BE49-F238E27FC236}">
                <a16:creationId xmlns:a16="http://schemas.microsoft.com/office/drawing/2014/main" id="{03DC9500-6A63-4DCB-AC17-BBC45F749C23}"/>
              </a:ext>
            </a:extLst>
          </p:cNvPr>
          <p:cNvSpPr txBox="1"/>
          <p:nvPr/>
        </p:nvSpPr>
        <p:spPr>
          <a:xfrm>
            <a:off x="8830552" y="263303"/>
            <a:ext cx="3025134" cy="5324535"/>
          </a:xfrm>
          <a:prstGeom prst="rect">
            <a:avLst/>
          </a:prstGeom>
          <a:noFill/>
        </p:spPr>
        <p:txBody>
          <a:bodyPr wrap="square" rtlCol="0">
            <a:spAutoFit/>
          </a:bodyPr>
          <a:lstStyle/>
          <a:p>
            <a:r>
              <a:rPr lang="en-US" sz="2000" b="1" i="1" dirty="0"/>
              <a:t>Ex- Confederates and Southern whites, were excluded from the political process during Congressional Reconstruction.  New political coalitions (groups) emerged:  Carpetbaggers, Scalawags, Freedmen and Northern Republicans. </a:t>
            </a:r>
            <a:endParaRPr lang="en-US" sz="2000" b="1" i="1" dirty="0">
              <a:solidFill>
                <a:srgbClr val="FF0000"/>
              </a:solidFill>
            </a:endParaRPr>
          </a:p>
          <a:p>
            <a:endParaRPr lang="en-US" sz="2000" dirty="0"/>
          </a:p>
          <a:p>
            <a:r>
              <a:rPr lang="en-US" sz="2000" b="1" dirty="0"/>
              <a:t>As a result, many African Americans were elected to local, state and federal government offices-Senators, Representatives, Governors, Mayors, etc. </a:t>
            </a:r>
          </a:p>
        </p:txBody>
      </p:sp>
      <p:pic>
        <p:nvPicPr>
          <p:cNvPr id="6" name="Picture 5">
            <a:extLst>
              <a:ext uri="{FF2B5EF4-FFF2-40B4-BE49-F238E27FC236}">
                <a16:creationId xmlns:a16="http://schemas.microsoft.com/office/drawing/2014/main" id="{961D1D0D-9539-49F5-AC9A-9D15B13891E8}"/>
              </a:ext>
            </a:extLst>
          </p:cNvPr>
          <p:cNvPicPr>
            <a:picLocks noChangeAspect="1"/>
          </p:cNvPicPr>
          <p:nvPr/>
        </p:nvPicPr>
        <p:blipFill>
          <a:blip r:embed="rId2"/>
          <a:stretch>
            <a:fillRect/>
          </a:stretch>
        </p:blipFill>
        <p:spPr>
          <a:xfrm>
            <a:off x="45933" y="516739"/>
            <a:ext cx="3262664" cy="5038864"/>
          </a:xfrm>
          <a:prstGeom prst="rect">
            <a:avLst/>
          </a:prstGeom>
        </p:spPr>
      </p:pic>
      <p:pic>
        <p:nvPicPr>
          <p:cNvPr id="12" name="Picture 11">
            <a:extLst>
              <a:ext uri="{FF2B5EF4-FFF2-40B4-BE49-F238E27FC236}">
                <a16:creationId xmlns:a16="http://schemas.microsoft.com/office/drawing/2014/main" id="{BA0E553C-28C8-4E91-9F77-31CBB5231B94}"/>
              </a:ext>
            </a:extLst>
          </p:cNvPr>
          <p:cNvPicPr>
            <a:picLocks noChangeAspect="1"/>
          </p:cNvPicPr>
          <p:nvPr/>
        </p:nvPicPr>
        <p:blipFill>
          <a:blip r:embed="rId3"/>
          <a:stretch>
            <a:fillRect/>
          </a:stretch>
        </p:blipFill>
        <p:spPr>
          <a:xfrm>
            <a:off x="7060223" y="1377630"/>
            <a:ext cx="1566808" cy="2128744"/>
          </a:xfrm>
          <a:prstGeom prst="rect">
            <a:avLst/>
          </a:prstGeom>
        </p:spPr>
      </p:pic>
      <p:sp>
        <p:nvSpPr>
          <p:cNvPr id="13" name="TextBox 12">
            <a:extLst>
              <a:ext uri="{FF2B5EF4-FFF2-40B4-BE49-F238E27FC236}">
                <a16:creationId xmlns:a16="http://schemas.microsoft.com/office/drawing/2014/main" id="{22E2C852-CDC7-436A-890A-731D829255ED}"/>
              </a:ext>
            </a:extLst>
          </p:cNvPr>
          <p:cNvSpPr txBox="1"/>
          <p:nvPr/>
        </p:nvSpPr>
        <p:spPr>
          <a:xfrm>
            <a:off x="5811702" y="353348"/>
            <a:ext cx="2815329" cy="954107"/>
          </a:xfrm>
          <a:prstGeom prst="rect">
            <a:avLst/>
          </a:prstGeom>
          <a:solidFill>
            <a:srgbClr val="EEECE1"/>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Hiram Rhodes Revels </a:t>
            </a:r>
            <a:r>
              <a:rPr kumimoji="0" lang="en-US" sz="1400" b="0" i="0" u="none" strike="noStrike" kern="0" cap="none" spc="0" normalizeH="0" baseline="0" noProof="0" dirty="0">
                <a:ln>
                  <a:noFill/>
                </a:ln>
                <a:solidFill>
                  <a:prstClr val="black"/>
                </a:solidFill>
                <a:effectLst/>
                <a:uLnTx/>
                <a:uFillTx/>
              </a:rPr>
              <a:t>– he was the first black U.S. Senator elected in 1870 to serve the state of Mississippi.</a:t>
            </a:r>
          </a:p>
        </p:txBody>
      </p:sp>
      <p:sp>
        <p:nvSpPr>
          <p:cNvPr id="14" name="TextBox 13">
            <a:extLst>
              <a:ext uri="{FF2B5EF4-FFF2-40B4-BE49-F238E27FC236}">
                <a16:creationId xmlns:a16="http://schemas.microsoft.com/office/drawing/2014/main" id="{38EB214C-C6B6-46C9-9854-9E08FF07C17F}"/>
              </a:ext>
            </a:extLst>
          </p:cNvPr>
          <p:cNvSpPr txBox="1"/>
          <p:nvPr/>
        </p:nvSpPr>
        <p:spPr>
          <a:xfrm>
            <a:off x="4282923" y="3576550"/>
            <a:ext cx="3783280" cy="369332"/>
          </a:xfrm>
          <a:prstGeom prst="rect">
            <a:avLst/>
          </a:prstGeom>
          <a:noFill/>
        </p:spPr>
        <p:txBody>
          <a:bodyPr wrap="none" rtlCol="0">
            <a:spAutoFit/>
          </a:bodyPr>
          <a:lstStyle/>
          <a:p>
            <a:r>
              <a:rPr lang="en-US" b="1" dirty="0">
                <a:solidFill>
                  <a:srgbClr val="FF0000"/>
                </a:solidFill>
              </a:rPr>
              <a:t>First “COLOREDS” elected to Congress</a:t>
            </a:r>
          </a:p>
        </p:txBody>
      </p:sp>
      <p:pic>
        <p:nvPicPr>
          <p:cNvPr id="15" name="Picture 14">
            <a:extLst>
              <a:ext uri="{FF2B5EF4-FFF2-40B4-BE49-F238E27FC236}">
                <a16:creationId xmlns:a16="http://schemas.microsoft.com/office/drawing/2014/main" id="{83A053D1-400E-4269-9F65-6DF9937C272E}"/>
              </a:ext>
            </a:extLst>
          </p:cNvPr>
          <p:cNvPicPr>
            <a:picLocks noChangeAspect="1"/>
          </p:cNvPicPr>
          <p:nvPr/>
        </p:nvPicPr>
        <p:blipFill>
          <a:blip r:embed="rId4"/>
          <a:stretch>
            <a:fillRect/>
          </a:stretch>
        </p:blipFill>
        <p:spPr>
          <a:xfrm>
            <a:off x="3282171" y="3863800"/>
            <a:ext cx="5574808" cy="2994200"/>
          </a:xfrm>
          <a:prstGeom prst="rect">
            <a:avLst/>
          </a:prstGeom>
        </p:spPr>
      </p:pic>
    </p:spTree>
    <p:extLst>
      <p:ext uri="{BB962C8B-B14F-4D97-AF65-F5344CB8AC3E}">
        <p14:creationId xmlns:p14="http://schemas.microsoft.com/office/powerpoint/2010/main" val="37172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524000" y="548640"/>
            <a:ext cx="9144000" cy="6309360"/>
          </a:xfrm>
          <a:prstGeom prst="rect">
            <a:avLst/>
          </a:prstGeom>
          <a:noFill/>
          <a:ln w="9525">
            <a:noFill/>
            <a:miter lim="800000"/>
            <a:headEnd/>
            <a:tailEnd/>
          </a:ln>
          <a:effectLst/>
        </p:spPr>
      </p:pic>
      <p:sp useBgFill="1">
        <p:nvSpPr>
          <p:cNvPr id="2" name="Title 1"/>
          <p:cNvSpPr>
            <a:spLocks noGrp="1"/>
          </p:cNvSpPr>
          <p:nvPr>
            <p:ph type="title"/>
          </p:nvPr>
        </p:nvSpPr>
        <p:spPr>
          <a:xfrm>
            <a:off x="225490" y="132844"/>
            <a:ext cx="7778620" cy="472440"/>
          </a:xfrm>
        </p:spPr>
        <p:txBody>
          <a:bodyPr>
            <a:noAutofit/>
          </a:bodyPr>
          <a:lstStyle/>
          <a:p>
            <a:r>
              <a:rPr lang="en-US" sz="4000" b="1" dirty="0">
                <a:solidFill>
                  <a:srgbClr val="FF0000"/>
                </a:solidFill>
                <a:latin typeface="Garamond" panose="02020404030301010803" pitchFamily="18" charset="0"/>
              </a:rPr>
              <a:t>The Republican Coalition</a:t>
            </a:r>
          </a:p>
        </p:txBody>
      </p:sp>
      <p:pic>
        <p:nvPicPr>
          <p:cNvPr id="102402" name="Picture 2" descr="C:\Users\Tom\AppData\Local\Microsoft\Windows\Temporary Internet Files\Content.IE5\CKT9UPW3\MC900437781[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03886" y="838200"/>
            <a:ext cx="2346227" cy="2057400"/>
          </a:xfrm>
          <a:prstGeom prst="rect">
            <a:avLst/>
          </a:prstGeom>
          <a:noFill/>
        </p:spPr>
      </p:pic>
      <p:sp useBgFill="1">
        <p:nvSpPr>
          <p:cNvPr id="7" name="TextBox 6"/>
          <p:cNvSpPr txBox="1"/>
          <p:nvPr/>
        </p:nvSpPr>
        <p:spPr>
          <a:xfrm>
            <a:off x="1752600" y="762001"/>
            <a:ext cx="2362200" cy="584775"/>
          </a:xfrm>
          <a:prstGeom prst="rect">
            <a:avLst/>
          </a:prstGeom>
          <a:effectLst>
            <a:softEdge rad="63500"/>
          </a:effectLst>
        </p:spPr>
        <p:txBody>
          <a:bodyPr wrap="square" rtlCol="0">
            <a:spAutoFit/>
          </a:bodyPr>
          <a:lstStyle/>
          <a:p>
            <a:pPr algn="ctr"/>
            <a:r>
              <a:rPr lang="en-US" sz="3200" b="1" dirty="0">
                <a:solidFill>
                  <a:srgbClr val="20293F"/>
                </a:solidFill>
              </a:rPr>
              <a:t>in the South</a:t>
            </a:r>
          </a:p>
        </p:txBody>
      </p:sp>
      <p:sp>
        <p:nvSpPr>
          <p:cNvPr id="8" name="Curved Left Arrow 7"/>
          <p:cNvSpPr/>
          <p:nvPr/>
        </p:nvSpPr>
        <p:spPr>
          <a:xfrm>
            <a:off x="7772400" y="1143000"/>
            <a:ext cx="1676400" cy="2590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293F"/>
              </a:solidFill>
            </a:endParaRPr>
          </a:p>
        </p:txBody>
      </p:sp>
      <p:sp>
        <p:nvSpPr>
          <p:cNvPr id="9" name="TextBox 8"/>
          <p:cNvSpPr txBox="1"/>
          <p:nvPr/>
        </p:nvSpPr>
        <p:spPr>
          <a:xfrm>
            <a:off x="7696200" y="2133601"/>
            <a:ext cx="2971800" cy="584775"/>
          </a:xfrm>
          <a:prstGeom prst="rect">
            <a:avLst/>
          </a:prstGeom>
          <a:solidFill>
            <a:schemeClr val="bg1"/>
          </a:solidFill>
          <a:effectLst>
            <a:softEdge rad="63500"/>
          </a:effectLst>
        </p:spPr>
        <p:txBody>
          <a:bodyPr wrap="square" rtlCol="0">
            <a:spAutoFit/>
          </a:bodyPr>
          <a:lstStyle/>
          <a:p>
            <a:pPr algn="ctr"/>
            <a:r>
              <a:rPr lang="en-US" sz="3200" b="1" dirty="0">
                <a:solidFill>
                  <a:srgbClr val="20293F"/>
                </a:solidFill>
              </a:rPr>
              <a:t>“</a:t>
            </a:r>
            <a:r>
              <a:rPr lang="en-US" sz="3200" b="1" dirty="0">
                <a:solidFill>
                  <a:srgbClr val="FF0000"/>
                </a:solidFill>
              </a:rPr>
              <a:t>Carpetbaggers</a:t>
            </a:r>
            <a:r>
              <a:rPr lang="en-US" sz="3200" b="1" dirty="0">
                <a:solidFill>
                  <a:srgbClr val="20293F"/>
                </a:solidFill>
              </a:rPr>
              <a:t>”</a:t>
            </a:r>
          </a:p>
        </p:txBody>
      </p:sp>
      <p:pic>
        <p:nvPicPr>
          <p:cNvPr id="102404" name="Picture 4" descr="File:JamesLongstreet.jpg">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t="5977" r="4011"/>
          <a:stretch>
            <a:fillRect/>
          </a:stretch>
        </p:blipFill>
        <p:spPr bwMode="auto">
          <a:xfrm>
            <a:off x="4648200" y="2971800"/>
            <a:ext cx="1928308" cy="2276476"/>
          </a:xfrm>
          <a:prstGeom prst="rect">
            <a:avLst/>
          </a:prstGeom>
          <a:noFill/>
          <a:effectLst>
            <a:glow rad="101600">
              <a:schemeClr val="accent2">
                <a:satMod val="175000"/>
                <a:alpha val="40000"/>
              </a:schemeClr>
            </a:glow>
          </a:effectLst>
        </p:spPr>
      </p:pic>
      <p:sp>
        <p:nvSpPr>
          <p:cNvPr id="11" name="TextBox 10"/>
          <p:cNvSpPr txBox="1"/>
          <p:nvPr/>
        </p:nvSpPr>
        <p:spPr>
          <a:xfrm>
            <a:off x="4495800" y="5257801"/>
            <a:ext cx="2286000" cy="584775"/>
          </a:xfrm>
          <a:prstGeom prst="rect">
            <a:avLst/>
          </a:prstGeom>
          <a:solidFill>
            <a:schemeClr val="bg1"/>
          </a:solidFill>
          <a:effectLst>
            <a:softEdge rad="63500"/>
          </a:effectLst>
        </p:spPr>
        <p:txBody>
          <a:bodyPr wrap="square" rtlCol="0">
            <a:spAutoFit/>
          </a:bodyPr>
          <a:lstStyle/>
          <a:p>
            <a:pPr algn="ctr"/>
            <a:r>
              <a:rPr lang="en-US" sz="3200" b="1" dirty="0">
                <a:solidFill>
                  <a:srgbClr val="20293F"/>
                </a:solidFill>
              </a:rPr>
              <a:t>“</a:t>
            </a:r>
            <a:r>
              <a:rPr lang="en-US" sz="3200" b="1" dirty="0">
                <a:solidFill>
                  <a:srgbClr val="FF0000"/>
                </a:solidFill>
              </a:rPr>
              <a:t>Scalawags</a:t>
            </a:r>
            <a:r>
              <a:rPr lang="en-US" sz="3200" b="1" dirty="0">
                <a:solidFill>
                  <a:srgbClr val="20293F"/>
                </a:solidFill>
              </a:rPr>
              <a:t>”</a:t>
            </a:r>
          </a:p>
        </p:txBody>
      </p:sp>
      <p:pic>
        <p:nvPicPr>
          <p:cNvPr id="102406" name="Picture 6" descr="http://deadconfederates.files.wordpress.com/2011/04/harpersweekly1867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90722" y="3659031"/>
            <a:ext cx="2102498" cy="2376737"/>
          </a:xfrm>
          <a:prstGeom prst="rect">
            <a:avLst/>
          </a:prstGeom>
          <a:noFill/>
        </p:spPr>
      </p:pic>
      <p:sp>
        <p:nvSpPr>
          <p:cNvPr id="13" name="TextBox 12"/>
          <p:cNvSpPr txBox="1"/>
          <p:nvPr/>
        </p:nvSpPr>
        <p:spPr>
          <a:xfrm>
            <a:off x="8312020" y="6035768"/>
            <a:ext cx="1981200" cy="584775"/>
          </a:xfrm>
          <a:prstGeom prst="rect">
            <a:avLst/>
          </a:prstGeom>
          <a:solidFill>
            <a:schemeClr val="bg1"/>
          </a:solidFill>
          <a:effectLst>
            <a:softEdge rad="63500"/>
          </a:effectLst>
        </p:spPr>
        <p:txBody>
          <a:bodyPr wrap="square" rtlCol="0">
            <a:spAutoFit/>
          </a:bodyPr>
          <a:lstStyle/>
          <a:p>
            <a:pPr algn="ctr"/>
            <a:r>
              <a:rPr lang="en-US" sz="3200" b="1" dirty="0">
                <a:solidFill>
                  <a:srgbClr val="FF0000"/>
                </a:solidFill>
              </a:rPr>
              <a:t>Freedmen</a:t>
            </a:r>
          </a:p>
        </p:txBody>
      </p:sp>
      <p:sp>
        <p:nvSpPr>
          <p:cNvPr id="3" name="TextBox 2">
            <a:extLst>
              <a:ext uri="{FF2B5EF4-FFF2-40B4-BE49-F238E27FC236}">
                <a16:creationId xmlns:a16="http://schemas.microsoft.com/office/drawing/2014/main" id="{6C5A8E5E-0646-4483-A663-1A9A28E3BB54}"/>
              </a:ext>
            </a:extLst>
          </p:cNvPr>
          <p:cNvSpPr txBox="1"/>
          <p:nvPr/>
        </p:nvSpPr>
        <p:spPr>
          <a:xfrm>
            <a:off x="6192416" y="138232"/>
            <a:ext cx="5664669" cy="461665"/>
          </a:xfrm>
          <a:prstGeom prst="rect">
            <a:avLst/>
          </a:prstGeom>
          <a:noFill/>
        </p:spPr>
        <p:txBody>
          <a:bodyPr wrap="square" rtlCol="0">
            <a:spAutoFit/>
          </a:bodyPr>
          <a:lstStyle/>
          <a:p>
            <a:r>
              <a:rPr lang="en-US" sz="24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Reconstruction Governments in the South</a:t>
            </a:r>
            <a:endParaRPr lang="en-US" sz="2400" dirty="0"/>
          </a:p>
        </p:txBody>
      </p:sp>
      <p:sp>
        <p:nvSpPr>
          <p:cNvPr id="4" name="TextBox 3"/>
          <p:cNvSpPr txBox="1"/>
          <p:nvPr/>
        </p:nvSpPr>
        <p:spPr>
          <a:xfrm rot="19948341">
            <a:off x="4330328" y="2949372"/>
            <a:ext cx="1947117" cy="523220"/>
          </a:xfrm>
          <a:prstGeom prst="rect">
            <a:avLst/>
          </a:prstGeom>
          <a:noFill/>
        </p:spPr>
        <p:txBody>
          <a:bodyPr wrap="square" rtlCol="0">
            <a:spAutoFit/>
          </a:bodyPr>
          <a:lstStyle/>
          <a:p>
            <a:r>
              <a:rPr lang="en-US" sz="1400" b="1" dirty="0"/>
              <a:t>CSA General James Longstreet </a:t>
            </a:r>
          </a:p>
        </p:txBody>
      </p:sp>
    </p:spTree>
    <p:extLst>
      <p:ext uri="{BB962C8B-B14F-4D97-AF65-F5344CB8AC3E}">
        <p14:creationId xmlns:p14="http://schemas.microsoft.com/office/powerpoint/2010/main" val="147802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02404"/>
                                        </p:tgtEl>
                                        <p:attrNameLst>
                                          <p:attrName>style.visibility</p:attrName>
                                        </p:attrNameLst>
                                      </p:cBhvr>
                                      <p:to>
                                        <p:strVal val="visible"/>
                                      </p:to>
                                    </p:set>
                                    <p:animEffect transition="in" filter="slide(fromBottom)">
                                      <p:cBhvr>
                                        <p:cTn id="22" dur="500"/>
                                        <p:tgtEl>
                                          <p:spTgt spid="102404"/>
                                        </p:tgtEl>
                                      </p:cBhvr>
                                    </p:animEffect>
                                  </p:childTnLst>
                                </p:cTn>
                              </p:par>
                              <p:par>
                                <p:cTn id="23" presetID="25"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102406"/>
                                        </p:tgtEl>
                                        <p:attrNameLst>
                                          <p:attrName>style.visibility</p:attrName>
                                        </p:attrNameLst>
                                      </p:cBhvr>
                                      <p:to>
                                        <p:strVal val="visible"/>
                                      </p:to>
                                    </p:set>
                                    <p:animEffect transition="in" filter="slide(fromLeft)">
                                      <p:cBhvr>
                                        <p:cTn id="37" dur="500"/>
                                        <p:tgtEl>
                                          <p:spTgt spid="102406"/>
                                        </p:tgtEl>
                                      </p:cBhvr>
                                    </p:animEffect>
                                  </p:childTnLst>
                                </p:cTn>
                              </p:par>
                              <p:par>
                                <p:cTn id="38" presetID="25"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3" dur="1000" fill="hold"/>
                                        <p:tgtEl>
                                          <p:spTgt spid="13"/>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A8C991-1132-467F-8632-91637AE21B3E}"/>
              </a:ext>
            </a:extLst>
          </p:cNvPr>
          <p:cNvPicPr/>
          <p:nvPr/>
        </p:nvPicPr>
        <p:blipFill>
          <a:blip r:embed="rId2">
            <a:extLst>
              <a:ext uri="{28A0092B-C50C-407E-A947-70E740481C1C}">
                <a14:useLocalDpi xmlns:a14="http://schemas.microsoft.com/office/drawing/2010/main" val="0"/>
              </a:ext>
            </a:extLst>
          </a:blip>
          <a:stretch>
            <a:fillRect/>
          </a:stretch>
        </p:blipFill>
        <p:spPr>
          <a:xfrm>
            <a:off x="643467" y="1443480"/>
            <a:ext cx="5294716" cy="3971037"/>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BBB1A0D-18A2-4EB1-A4CB-1FEBE8E690EE}"/>
              </a:ext>
            </a:extLst>
          </p:cNvPr>
          <p:cNvPicPr>
            <a:picLocks noChangeAspect="1"/>
          </p:cNvPicPr>
          <p:nvPr/>
        </p:nvPicPr>
        <p:blipFill>
          <a:blip r:embed="rId3"/>
          <a:stretch>
            <a:fillRect/>
          </a:stretch>
        </p:blipFill>
        <p:spPr>
          <a:xfrm>
            <a:off x="6437049" y="643467"/>
            <a:ext cx="4928250" cy="5571066"/>
          </a:xfrm>
          <a:prstGeom prst="rect">
            <a:avLst/>
          </a:prstGeom>
        </p:spPr>
      </p:pic>
    </p:spTree>
    <p:extLst>
      <p:ext uri="{BB962C8B-B14F-4D97-AF65-F5344CB8AC3E}">
        <p14:creationId xmlns:p14="http://schemas.microsoft.com/office/powerpoint/2010/main" val="4050336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D1A99E-D04C-48E4-BDE9-F7A697A97DCE}"/>
              </a:ext>
            </a:extLst>
          </p:cNvPr>
          <p:cNvPicPr>
            <a:picLocks noGrp="1" noChangeAspect="1"/>
          </p:cNvPicPr>
          <p:nvPr>
            <p:ph idx="1"/>
          </p:nvPr>
        </p:nvPicPr>
        <p:blipFill rotWithShape="1">
          <a:blip r:embed="rId2"/>
          <a:srcRect t="5076" b="4587"/>
          <a:stretch/>
        </p:blipFill>
        <p:spPr>
          <a:xfrm>
            <a:off x="20" y="10"/>
            <a:ext cx="7534636" cy="6857990"/>
          </a:xfrm>
          <a:prstGeom prst="rect">
            <a:avLst/>
          </a:prstGeom>
        </p:spPr>
      </p:pic>
      <p:sp>
        <p:nvSpPr>
          <p:cNvPr id="2" name="Title 1">
            <a:extLst>
              <a:ext uri="{FF2B5EF4-FFF2-40B4-BE49-F238E27FC236}">
                <a16:creationId xmlns:a16="http://schemas.microsoft.com/office/drawing/2014/main" id="{41782345-4D6A-4FC3-8A00-54EF98CA49FF}"/>
              </a:ext>
            </a:extLst>
          </p:cNvPr>
          <p:cNvSpPr>
            <a:spLocks noGrp="1"/>
          </p:cNvSpPr>
          <p:nvPr>
            <p:ph type="title"/>
          </p:nvPr>
        </p:nvSpPr>
        <p:spPr>
          <a:xfrm>
            <a:off x="7534656" y="0"/>
            <a:ext cx="4657344" cy="6105525"/>
          </a:xfrm>
          <a:noFill/>
        </p:spPr>
        <p:txBody>
          <a:bodyPr vert="horz" lIns="91440" tIns="45720" rIns="91440" bIns="45720" rtlCol="0" anchor="b">
            <a:noAutofit/>
          </a:bodyPr>
          <a:lstStyle/>
          <a:p>
            <a:r>
              <a:rPr lang="en-US" sz="2200" dirty="0"/>
              <a:t>Which of the following correctly describes the political cartoon above? </a:t>
            </a:r>
            <a:br>
              <a:rPr lang="en-US" sz="2200" dirty="0"/>
            </a:br>
            <a:br>
              <a:rPr lang="en-US" sz="2200" dirty="0"/>
            </a:br>
            <a:r>
              <a:rPr lang="en-US" sz="2200" dirty="0"/>
              <a:t>a). Charles Schurz, who was a Northern Republican, is shown in a positive light as he heads to the South in enact Reconstruction policies. </a:t>
            </a:r>
            <a:br>
              <a:rPr lang="en-US" sz="2200" dirty="0"/>
            </a:br>
            <a:r>
              <a:rPr lang="en-US" sz="2200" dirty="0"/>
              <a:t>b). The southern citizens in the background are cheering his arrival due to the cooperation taking place between northern and southern politicians.   </a:t>
            </a:r>
            <a:br>
              <a:rPr lang="en-US" sz="2200" dirty="0"/>
            </a:br>
            <a:r>
              <a:rPr lang="en-US" sz="2200" dirty="0"/>
              <a:t>c). The southern citizens in the background are actively attempting to prevent the arrival of the carpetbaggers they feared and hated with a passion. </a:t>
            </a:r>
            <a:br>
              <a:rPr lang="en-US" sz="2200" dirty="0"/>
            </a:br>
            <a:r>
              <a:rPr lang="en-US" sz="2200" dirty="0"/>
              <a:t>d). Charles Schurz is shown in a negative light since he is depicted as a grim and intense intruder with clenched fists. </a:t>
            </a:r>
          </a:p>
        </p:txBody>
      </p:sp>
      <p:sp>
        <p:nvSpPr>
          <p:cNvPr id="3" name="Oval 2">
            <a:extLst>
              <a:ext uri="{FF2B5EF4-FFF2-40B4-BE49-F238E27FC236}">
                <a16:creationId xmlns:a16="http://schemas.microsoft.com/office/drawing/2014/main" id="{0672A03D-D4E6-4557-93E4-6351D639BBE8}"/>
              </a:ext>
            </a:extLst>
          </p:cNvPr>
          <p:cNvSpPr/>
          <p:nvPr/>
        </p:nvSpPr>
        <p:spPr>
          <a:xfrm>
            <a:off x="7534656" y="4802264"/>
            <a:ext cx="459813" cy="39188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34C2-D3ED-44E5-9096-FFF48104B2C9}"/>
              </a:ext>
            </a:extLst>
          </p:cNvPr>
          <p:cNvSpPr>
            <a:spLocks noGrp="1"/>
          </p:cNvSpPr>
          <p:nvPr>
            <p:ph type="title"/>
          </p:nvPr>
        </p:nvSpPr>
        <p:spPr>
          <a:xfrm>
            <a:off x="101082" y="18257"/>
            <a:ext cx="5087033" cy="509282"/>
          </a:xfrm>
        </p:spPr>
        <p:txBody>
          <a:bodyPr>
            <a:normAutofit fontScale="90000"/>
          </a:bodyPr>
          <a:lstStyle/>
          <a:p>
            <a:r>
              <a:rPr lang="en-US" sz="3800" b="1" dirty="0">
                <a:latin typeface="Garamond" panose="02020404030301010803" pitchFamily="18" charset="0"/>
              </a:rPr>
              <a:t>The Strong Government</a:t>
            </a:r>
          </a:p>
        </p:txBody>
      </p:sp>
      <p:pic>
        <p:nvPicPr>
          <p:cNvPr id="5" name="Picture 4">
            <a:extLst>
              <a:ext uri="{FF2B5EF4-FFF2-40B4-BE49-F238E27FC236}">
                <a16:creationId xmlns:a16="http://schemas.microsoft.com/office/drawing/2014/main" id="{04B88FBA-3187-439A-BC22-0E43E886DC67}"/>
              </a:ext>
            </a:extLst>
          </p:cNvPr>
          <p:cNvPicPr>
            <a:picLocks noChangeAspect="1"/>
          </p:cNvPicPr>
          <p:nvPr/>
        </p:nvPicPr>
        <p:blipFill>
          <a:blip r:embed="rId2"/>
          <a:stretch>
            <a:fillRect/>
          </a:stretch>
        </p:blipFill>
        <p:spPr>
          <a:xfrm>
            <a:off x="5439747" y="0"/>
            <a:ext cx="5892495" cy="6741270"/>
          </a:xfrm>
          <a:prstGeom prst="rect">
            <a:avLst/>
          </a:prstGeom>
        </p:spPr>
      </p:pic>
      <p:pic>
        <p:nvPicPr>
          <p:cNvPr id="6" name="Picture 5">
            <a:extLst>
              <a:ext uri="{FF2B5EF4-FFF2-40B4-BE49-F238E27FC236}">
                <a16:creationId xmlns:a16="http://schemas.microsoft.com/office/drawing/2014/main" id="{D9434E5C-3EDB-476A-AC12-3BE11F217025}"/>
              </a:ext>
            </a:extLst>
          </p:cNvPr>
          <p:cNvPicPr>
            <a:picLocks noChangeAspect="1"/>
          </p:cNvPicPr>
          <p:nvPr/>
        </p:nvPicPr>
        <p:blipFill>
          <a:blip r:embed="rId3"/>
          <a:stretch>
            <a:fillRect/>
          </a:stretch>
        </p:blipFill>
        <p:spPr>
          <a:xfrm>
            <a:off x="101081" y="811763"/>
            <a:ext cx="5087034" cy="6046237"/>
          </a:xfrm>
          <a:prstGeom prst="rect">
            <a:avLst/>
          </a:prstGeom>
        </p:spPr>
      </p:pic>
      <p:sp>
        <p:nvSpPr>
          <p:cNvPr id="3" name="Rectangle 2">
            <a:extLst>
              <a:ext uri="{FF2B5EF4-FFF2-40B4-BE49-F238E27FC236}">
                <a16:creationId xmlns:a16="http://schemas.microsoft.com/office/drawing/2014/main" id="{364BF91E-BB0C-4A91-9389-3A305DECC9B8}"/>
              </a:ext>
            </a:extLst>
          </p:cNvPr>
          <p:cNvSpPr/>
          <p:nvPr/>
        </p:nvSpPr>
        <p:spPr>
          <a:xfrm>
            <a:off x="195943" y="811763"/>
            <a:ext cx="4992172" cy="6046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43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nodePh="1">
                                  <p:stCondLst>
                                    <p:cond delay="0"/>
                                  </p:stCondLst>
                                  <p:endCondLst>
                                    <p:cond evt="begin" delay="0">
                                      <p:tn val="5"/>
                                    </p:cond>
                                  </p:end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CC98-908E-4510-B372-C8FC96ED320B}"/>
              </a:ext>
            </a:extLst>
          </p:cNvPr>
          <p:cNvSpPr>
            <a:spLocks noGrp="1"/>
          </p:cNvSpPr>
          <p:nvPr>
            <p:ph type="title"/>
          </p:nvPr>
        </p:nvSpPr>
        <p:spPr>
          <a:xfrm>
            <a:off x="1043474" y="94537"/>
            <a:ext cx="9593424" cy="427977"/>
          </a:xfrm>
        </p:spPr>
        <p:txBody>
          <a:bodyPr>
            <a:normAutofit fontScale="90000"/>
          </a:bodyPr>
          <a:lstStyle/>
          <a:p>
            <a:r>
              <a:rPr lang="en-US" sz="3600" b="1" dirty="0">
                <a:solidFill>
                  <a:srgbClr val="0070C0"/>
                </a:solidFill>
                <a:latin typeface="Garamond" panose="02020404030301010803" pitchFamily="18" charset="0"/>
              </a:rPr>
              <a:t>The Economics of Reconstruction:  The “New South”</a:t>
            </a:r>
          </a:p>
        </p:txBody>
      </p:sp>
      <p:sp>
        <p:nvSpPr>
          <p:cNvPr id="3" name="Content Placeholder 2">
            <a:extLst>
              <a:ext uri="{FF2B5EF4-FFF2-40B4-BE49-F238E27FC236}">
                <a16:creationId xmlns:a16="http://schemas.microsoft.com/office/drawing/2014/main" id="{B08C247C-A796-4679-A0A3-E09C78DC847F}"/>
              </a:ext>
            </a:extLst>
          </p:cNvPr>
          <p:cNvSpPr>
            <a:spLocks noGrp="1"/>
          </p:cNvSpPr>
          <p:nvPr>
            <p:ph idx="1"/>
          </p:nvPr>
        </p:nvSpPr>
        <p:spPr>
          <a:xfrm>
            <a:off x="184668" y="763145"/>
            <a:ext cx="6561365" cy="5850294"/>
          </a:xfrm>
        </p:spPr>
        <p:txBody>
          <a:bodyPr>
            <a:normAutofit fontScale="85000" lnSpcReduction="10000"/>
          </a:bodyPr>
          <a:lstStyle/>
          <a:p>
            <a:r>
              <a:rPr lang="en-US" b="1" dirty="0">
                <a:latin typeface="Garamond" panose="02020404030301010803" pitchFamily="18" charset="0"/>
              </a:rPr>
              <a:t>Sharecropping</a:t>
            </a:r>
            <a:r>
              <a:rPr lang="en-US" dirty="0">
                <a:latin typeface="Garamond" panose="02020404030301010803" pitchFamily="18" charset="0"/>
              </a:rPr>
              <a:t> is a system of agriculture or agricultural production in which a landowner allows a </a:t>
            </a:r>
            <a:r>
              <a:rPr lang="en-US" b="1" dirty="0">
                <a:latin typeface="Garamond" panose="02020404030301010803" pitchFamily="18" charset="0"/>
              </a:rPr>
              <a:t>tenant</a:t>
            </a:r>
            <a:r>
              <a:rPr lang="en-US" dirty="0">
                <a:latin typeface="Garamond" panose="02020404030301010803" pitchFamily="18" charset="0"/>
              </a:rPr>
              <a:t> to use the land in return for a </a:t>
            </a:r>
            <a:r>
              <a:rPr lang="en-US" b="1" dirty="0">
                <a:latin typeface="Garamond" panose="02020404030301010803" pitchFamily="18" charset="0"/>
              </a:rPr>
              <a:t>share</a:t>
            </a:r>
            <a:r>
              <a:rPr lang="en-US" dirty="0">
                <a:latin typeface="Garamond" panose="02020404030301010803" pitchFamily="18" charset="0"/>
              </a:rPr>
              <a:t> of the crop produced on the land. Landlord will provide tools, seed, etc.  </a:t>
            </a:r>
            <a:r>
              <a:rPr lang="en-US" b="1" dirty="0">
                <a:latin typeface="Garamond" panose="02020404030301010803" pitchFamily="18" charset="0"/>
              </a:rPr>
              <a:t>Sharecropping helped ease the labor shortages in the South and </a:t>
            </a:r>
            <a:r>
              <a:rPr lang="en-US" b="1" dirty="0">
                <a:solidFill>
                  <a:srgbClr val="FF0000"/>
                </a:solidFill>
                <a:latin typeface="Garamond" panose="02020404030301010803" pitchFamily="18" charset="0"/>
              </a:rPr>
              <a:t>provided a cheap labor supply</a:t>
            </a:r>
            <a:r>
              <a:rPr lang="en-US" b="1" dirty="0">
                <a:latin typeface="Garamond" panose="02020404030301010803" pitchFamily="18" charset="0"/>
              </a:rPr>
              <a:t>. </a:t>
            </a:r>
          </a:p>
          <a:p>
            <a:r>
              <a:rPr lang="en-US" dirty="0">
                <a:latin typeface="Garamond" panose="02020404030301010803" pitchFamily="18" charset="0"/>
              </a:rPr>
              <a:t>A </a:t>
            </a:r>
            <a:r>
              <a:rPr lang="en-US" b="1" dirty="0">
                <a:latin typeface="Garamond" panose="02020404030301010803" pitchFamily="18" charset="0"/>
              </a:rPr>
              <a:t>tenant</a:t>
            </a:r>
            <a:r>
              <a:rPr lang="en-US" dirty="0">
                <a:latin typeface="Garamond" panose="02020404030301010803" pitchFamily="18" charset="0"/>
              </a:rPr>
              <a:t> </a:t>
            </a:r>
            <a:r>
              <a:rPr lang="en-US" b="1" dirty="0">
                <a:latin typeface="Garamond" panose="02020404030301010803" pitchFamily="18" charset="0"/>
              </a:rPr>
              <a:t>farmer</a:t>
            </a:r>
            <a:r>
              <a:rPr lang="en-US" dirty="0">
                <a:latin typeface="Garamond" panose="02020404030301010803" pitchFamily="18" charset="0"/>
              </a:rPr>
              <a:t> is one who resides on and farms land owned by a landlord. The farmer pays rent cash or with crops.  Must provide his own tools. </a:t>
            </a:r>
          </a:p>
          <a:p>
            <a:r>
              <a:rPr lang="en-US" b="1" dirty="0">
                <a:latin typeface="Garamond" panose="02020404030301010803" pitchFamily="18" charset="0"/>
              </a:rPr>
              <a:t>Peonage</a:t>
            </a:r>
            <a:r>
              <a:rPr lang="en-US" dirty="0">
                <a:latin typeface="Garamond" panose="02020404030301010803" pitchFamily="18" charset="0"/>
              </a:rPr>
              <a:t>, also called </a:t>
            </a:r>
            <a:r>
              <a:rPr lang="en-US" b="1" dirty="0">
                <a:latin typeface="Garamond" panose="02020404030301010803" pitchFamily="18" charset="0"/>
              </a:rPr>
              <a:t>debt</a:t>
            </a:r>
            <a:r>
              <a:rPr lang="en-US" dirty="0">
                <a:latin typeface="Garamond" panose="02020404030301010803" pitchFamily="18" charset="0"/>
              </a:rPr>
              <a:t> </a:t>
            </a:r>
            <a:r>
              <a:rPr lang="en-US" b="1" dirty="0">
                <a:latin typeface="Garamond" panose="02020404030301010803" pitchFamily="18" charset="0"/>
              </a:rPr>
              <a:t>slavery</a:t>
            </a:r>
            <a:r>
              <a:rPr lang="en-US" dirty="0">
                <a:latin typeface="Garamond" panose="02020404030301010803" pitchFamily="18" charset="0"/>
              </a:rPr>
              <a:t> or </a:t>
            </a:r>
            <a:r>
              <a:rPr lang="en-US" b="1" dirty="0">
                <a:latin typeface="Garamond" panose="02020404030301010803" pitchFamily="18" charset="0"/>
              </a:rPr>
              <a:t>debt</a:t>
            </a:r>
            <a:r>
              <a:rPr lang="en-US" dirty="0">
                <a:latin typeface="Garamond" panose="02020404030301010803" pitchFamily="18" charset="0"/>
              </a:rPr>
              <a:t> </a:t>
            </a:r>
            <a:r>
              <a:rPr lang="en-US" b="1" dirty="0">
                <a:latin typeface="Garamond" panose="02020404030301010803" pitchFamily="18" charset="0"/>
              </a:rPr>
              <a:t>servitude</a:t>
            </a:r>
            <a:r>
              <a:rPr lang="en-US" dirty="0">
                <a:latin typeface="Garamond" panose="02020404030301010803" pitchFamily="18" charset="0"/>
              </a:rPr>
              <a:t>, is a system where an employer compels a worker to pay off a </a:t>
            </a:r>
            <a:r>
              <a:rPr lang="en-US" b="1" dirty="0">
                <a:latin typeface="Garamond" panose="02020404030301010803" pitchFamily="18" charset="0"/>
              </a:rPr>
              <a:t>debt</a:t>
            </a:r>
            <a:r>
              <a:rPr lang="en-US" dirty="0">
                <a:latin typeface="Garamond" panose="02020404030301010803" pitchFamily="18" charset="0"/>
              </a:rPr>
              <a:t> with work. Legally, </a:t>
            </a:r>
            <a:r>
              <a:rPr lang="en-US" b="1" dirty="0">
                <a:latin typeface="Garamond" panose="02020404030301010803" pitchFamily="18" charset="0"/>
              </a:rPr>
              <a:t>peonage</a:t>
            </a:r>
            <a:r>
              <a:rPr lang="en-US" dirty="0">
                <a:latin typeface="Garamond" panose="02020404030301010803" pitchFamily="18" charset="0"/>
              </a:rPr>
              <a:t> was outlawed by Congress in 1867.</a:t>
            </a:r>
            <a:r>
              <a:rPr lang="en-US" b="1" dirty="0">
                <a:latin typeface="Garamond" panose="02020404030301010803" pitchFamily="18" charset="0"/>
              </a:rPr>
              <a:t> Debt peonage.</a:t>
            </a:r>
            <a:endParaRPr lang="en-US" dirty="0">
              <a:latin typeface="Garamond" panose="02020404030301010803" pitchFamily="18" charset="0"/>
            </a:endParaRPr>
          </a:p>
          <a:p>
            <a:pPr marL="0" indent="0" algn="ctr">
              <a:buNone/>
            </a:pPr>
            <a:r>
              <a:rPr lang="en-US" b="1" dirty="0">
                <a:latin typeface="Garamond" panose="02020404030301010803" pitchFamily="18" charset="0"/>
              </a:rPr>
              <a:t> </a:t>
            </a:r>
          </a:p>
          <a:p>
            <a:pPr marL="0" indent="0" algn="ctr">
              <a:buNone/>
            </a:pPr>
            <a:r>
              <a:rPr lang="en-US" b="1" dirty="0">
                <a:latin typeface="Garamond" panose="02020404030301010803" pitchFamily="18" charset="0"/>
              </a:rPr>
              <a:t>DEBT became the NEW SLAVERY</a:t>
            </a:r>
            <a:endParaRPr lang="en-US" dirty="0">
              <a:latin typeface="Garamond" panose="02020404030301010803" pitchFamily="18" charset="0"/>
            </a:endParaRPr>
          </a:p>
        </p:txBody>
      </p:sp>
      <p:pic>
        <p:nvPicPr>
          <p:cNvPr id="4" name="Picture 2" descr="http://americanhistory.unomaha.edu/module_files/Sharecropping.jpg">
            <a:extLst>
              <a:ext uri="{FF2B5EF4-FFF2-40B4-BE49-F238E27FC236}">
                <a16:creationId xmlns:a16="http://schemas.microsoft.com/office/drawing/2014/main" id="{EC71377E-9887-4AAF-81A7-165DAA5DD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033" y="587830"/>
            <a:ext cx="5362436" cy="553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691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5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6DE2E8D-0CD1-E1F9-CFAE-2F2EAA4F6D2E}"/>
              </a:ext>
            </a:extLst>
          </p:cNvPr>
          <p:cNvSpPr txBox="1">
            <a:spLocks/>
          </p:cNvSpPr>
          <p:nvPr/>
        </p:nvSpPr>
        <p:spPr>
          <a:xfrm>
            <a:off x="8873344" y="133654"/>
            <a:ext cx="3398180" cy="4877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dirty="0">
                <a:solidFill>
                  <a:srgbClr val="FFFFFF"/>
                </a:solidFill>
                <a:latin typeface="+mn-lt"/>
              </a:rPr>
              <a:t>The Economics of Reconstruction:  The “New South”</a:t>
            </a:r>
          </a:p>
        </p:txBody>
      </p:sp>
      <p:sp>
        <p:nvSpPr>
          <p:cNvPr id="1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26EF71C-7650-CE0A-B738-F7AB38ED106B}"/>
              </a:ext>
            </a:extLst>
          </p:cNvPr>
          <p:cNvPicPr>
            <a:picLocks noGrp="1" noChangeAspect="1"/>
          </p:cNvPicPr>
          <p:nvPr>
            <p:ph idx="1"/>
          </p:nvPr>
        </p:nvPicPr>
        <p:blipFill rotWithShape="1">
          <a:blip r:embed="rId2"/>
          <a:srcRect r="2795" b="1"/>
          <a:stretch/>
        </p:blipFill>
        <p:spPr>
          <a:xfrm>
            <a:off x="817634" y="618681"/>
            <a:ext cx="7645689" cy="5391594"/>
          </a:xfrm>
          <a:prstGeom prst="rect">
            <a:avLst/>
          </a:prstGeom>
          <a:effectLst/>
        </p:spPr>
      </p:pic>
      <p:pic>
        <p:nvPicPr>
          <p:cNvPr id="6" name="Picture 5">
            <a:extLst>
              <a:ext uri="{FF2B5EF4-FFF2-40B4-BE49-F238E27FC236}">
                <a16:creationId xmlns:a16="http://schemas.microsoft.com/office/drawing/2014/main" id="{1DB34B3E-14C0-7F6F-C161-1A742E76C2FB}"/>
              </a:ext>
            </a:extLst>
          </p:cNvPr>
          <p:cNvPicPr>
            <a:picLocks noChangeAspect="1"/>
          </p:cNvPicPr>
          <p:nvPr/>
        </p:nvPicPr>
        <p:blipFill>
          <a:blip r:embed="rId3"/>
          <a:stretch>
            <a:fillRect/>
          </a:stretch>
        </p:blipFill>
        <p:spPr>
          <a:xfrm>
            <a:off x="8873344" y="3314701"/>
            <a:ext cx="2990551" cy="1993700"/>
          </a:xfrm>
          <a:prstGeom prst="rect">
            <a:avLst/>
          </a:prstGeom>
        </p:spPr>
      </p:pic>
    </p:spTree>
    <p:extLst>
      <p:ext uri="{BB962C8B-B14F-4D97-AF65-F5344CB8AC3E}">
        <p14:creationId xmlns:p14="http://schemas.microsoft.com/office/powerpoint/2010/main" val="158747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C77F642-6E97-45DA-8145-CD5804AE57B2}"/>
              </a:ext>
            </a:extLst>
          </p:cNvPr>
          <p:cNvPicPr>
            <a:picLocks noChangeAspect="1"/>
          </p:cNvPicPr>
          <p:nvPr/>
        </p:nvPicPr>
        <p:blipFill rotWithShape="1">
          <a:blip r:embed="rId2"/>
          <a:srcRect t="42995" r="-1" b="5115"/>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5" name="Picture 4">
            <a:extLst>
              <a:ext uri="{FF2B5EF4-FFF2-40B4-BE49-F238E27FC236}">
                <a16:creationId xmlns:a16="http://schemas.microsoft.com/office/drawing/2014/main" id="{4502B898-5C03-42EF-BEF0-D4534B41F7C1}"/>
              </a:ext>
            </a:extLst>
          </p:cNvPr>
          <p:cNvPicPr>
            <a:picLocks noChangeAspect="1"/>
          </p:cNvPicPr>
          <p:nvPr/>
        </p:nvPicPr>
        <p:blipFill rotWithShape="1">
          <a:blip r:embed="rId3"/>
          <a:srcRect l="13449" r="17183" b="-1"/>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3" name="Content Placeholder 2">
            <a:extLst>
              <a:ext uri="{FF2B5EF4-FFF2-40B4-BE49-F238E27FC236}">
                <a16:creationId xmlns:a16="http://schemas.microsoft.com/office/drawing/2014/main" id="{8FCAFD84-11C7-478C-9C1E-CF5EDAE5DE78}"/>
              </a:ext>
            </a:extLst>
          </p:cNvPr>
          <p:cNvSpPr>
            <a:spLocks noGrp="1"/>
          </p:cNvSpPr>
          <p:nvPr>
            <p:ph idx="1"/>
          </p:nvPr>
        </p:nvSpPr>
        <p:spPr>
          <a:xfrm>
            <a:off x="185694" y="1108750"/>
            <a:ext cx="7137733" cy="5515985"/>
          </a:xfrm>
        </p:spPr>
        <p:txBody>
          <a:bodyPr anchor="t">
            <a:noAutofit/>
          </a:bodyPr>
          <a:lstStyle/>
          <a:p>
            <a:pPr marL="0" indent="0">
              <a:buNone/>
            </a:pPr>
            <a:r>
              <a:rPr lang="en-US" sz="3200" dirty="0">
                <a:latin typeface="Garamond" panose="02020404030301010803" pitchFamily="18" charset="0"/>
              </a:rPr>
              <a:t>Some southerners saw the end of slavery as a good thing for the South.</a:t>
            </a:r>
          </a:p>
          <a:p>
            <a:pPr marL="0" indent="0">
              <a:buNone/>
            </a:pPr>
            <a:r>
              <a:rPr lang="en-US" sz="3200" dirty="0">
                <a:latin typeface="Garamond" panose="02020404030301010803" pitchFamily="18" charset="0"/>
              </a:rPr>
              <a:t>Many southerners wanted a diversified economy in which the South could grow many types of crops and have it’s own manufacturing base.</a:t>
            </a:r>
          </a:p>
          <a:p>
            <a:pPr marL="0" indent="0">
              <a:buNone/>
            </a:pPr>
            <a:r>
              <a:rPr lang="en-US" sz="3200" dirty="0">
                <a:latin typeface="Garamond" panose="02020404030301010803" pitchFamily="18" charset="0"/>
              </a:rPr>
              <a:t>They called this </a:t>
            </a:r>
            <a:r>
              <a:rPr lang="en-US" sz="3200" b="1" dirty="0">
                <a:latin typeface="Garamond" panose="02020404030301010803" pitchFamily="18" charset="0"/>
              </a:rPr>
              <a:t>THE NEW SOUTH</a:t>
            </a:r>
            <a:r>
              <a:rPr lang="en-US" sz="3200" dirty="0">
                <a:latin typeface="Garamond" panose="02020404030301010803" pitchFamily="18" charset="0"/>
              </a:rPr>
              <a:t>.</a:t>
            </a:r>
          </a:p>
          <a:p>
            <a:pPr marL="0" indent="0">
              <a:buNone/>
            </a:pPr>
            <a:r>
              <a:rPr lang="en-US" sz="3200" dirty="0">
                <a:latin typeface="Garamond" panose="02020404030301010803" pitchFamily="18" charset="0"/>
              </a:rPr>
              <a:t>-Diversified crops-including many fruits and vegetables.</a:t>
            </a:r>
          </a:p>
          <a:p>
            <a:pPr marL="0" indent="0">
              <a:buNone/>
            </a:pPr>
            <a:r>
              <a:rPr lang="en-US" sz="3200" dirty="0">
                <a:latin typeface="Garamond" panose="02020404030301010803" pitchFamily="18" charset="0"/>
              </a:rPr>
              <a:t>-Factories and the expansion of rail roads.</a:t>
            </a:r>
          </a:p>
        </p:txBody>
      </p:sp>
      <p:sp>
        <p:nvSpPr>
          <p:cNvPr id="4" name="Title 1">
            <a:extLst>
              <a:ext uri="{FF2B5EF4-FFF2-40B4-BE49-F238E27FC236}">
                <a16:creationId xmlns:a16="http://schemas.microsoft.com/office/drawing/2014/main" id="{C6F1AFAA-87F1-4627-99A5-21BB207FEF51}"/>
              </a:ext>
            </a:extLst>
          </p:cNvPr>
          <p:cNvSpPr>
            <a:spLocks noGrp="1"/>
          </p:cNvSpPr>
          <p:nvPr>
            <p:ph type="title"/>
          </p:nvPr>
        </p:nvSpPr>
        <p:spPr>
          <a:xfrm>
            <a:off x="185696" y="0"/>
            <a:ext cx="7257052" cy="1108750"/>
          </a:xfrm>
        </p:spPr>
        <p:txBody>
          <a:bodyPr>
            <a:normAutofit/>
          </a:bodyPr>
          <a:lstStyle/>
          <a:p>
            <a:pPr algn="ctr"/>
            <a:r>
              <a:rPr lang="en-US" sz="3100" b="1" dirty="0">
                <a:latin typeface="Garamond" panose="02020404030301010803" pitchFamily="18" charset="0"/>
              </a:rPr>
              <a:t>The Economics of Reconstruction:  </a:t>
            </a:r>
            <a:br>
              <a:rPr lang="en-US" sz="3100" b="1" dirty="0">
                <a:latin typeface="Garamond" panose="02020404030301010803" pitchFamily="18" charset="0"/>
              </a:rPr>
            </a:br>
            <a:r>
              <a:rPr lang="en-US" sz="3100" b="1" dirty="0">
                <a:latin typeface="Garamond" panose="02020404030301010803" pitchFamily="18" charset="0"/>
              </a:rPr>
              <a:t>The “New South”</a:t>
            </a:r>
          </a:p>
        </p:txBody>
      </p:sp>
    </p:spTree>
    <p:extLst>
      <p:ext uri="{BB962C8B-B14F-4D97-AF65-F5344CB8AC3E}">
        <p14:creationId xmlns:p14="http://schemas.microsoft.com/office/powerpoint/2010/main" val="1634668598"/>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 name="TextBox 4">
            <a:extLst>
              <a:ext uri="{FF2B5EF4-FFF2-40B4-BE49-F238E27FC236}">
                <a16:creationId xmlns:a16="http://schemas.microsoft.com/office/drawing/2014/main" id="{DEF8862D-0BBA-468B-B3F6-45D50F7F6225}"/>
              </a:ext>
            </a:extLst>
          </p:cNvPr>
          <p:cNvSpPr txBox="1"/>
          <p:nvPr/>
        </p:nvSpPr>
        <p:spPr>
          <a:xfrm>
            <a:off x="733373" y="291434"/>
            <a:ext cx="1452962" cy="369332"/>
          </a:xfrm>
          <a:prstGeom prst="rect">
            <a:avLst/>
          </a:prstGeom>
          <a:noFill/>
        </p:spPr>
        <p:txBody>
          <a:bodyPr wrap="none" rtlCol="0">
            <a:spAutoFit/>
          </a:bodyPr>
          <a:lstStyle/>
          <a:p>
            <a:r>
              <a:rPr lang="en-US" b="1" dirty="0"/>
              <a:t>EOC Moment</a:t>
            </a:r>
          </a:p>
        </p:txBody>
      </p:sp>
      <p:pic>
        <p:nvPicPr>
          <p:cNvPr id="7" name="Picture 6">
            <a:extLst>
              <a:ext uri="{FF2B5EF4-FFF2-40B4-BE49-F238E27FC236}">
                <a16:creationId xmlns:a16="http://schemas.microsoft.com/office/drawing/2014/main" id="{6D5521B6-6C6A-4A19-97DE-6885BA94A680}"/>
              </a:ext>
            </a:extLst>
          </p:cNvPr>
          <p:cNvPicPr>
            <a:picLocks noChangeAspect="1"/>
          </p:cNvPicPr>
          <p:nvPr/>
        </p:nvPicPr>
        <p:blipFill>
          <a:blip r:embed="rId2"/>
          <a:stretch>
            <a:fillRect/>
          </a:stretch>
        </p:blipFill>
        <p:spPr>
          <a:xfrm rot="21395935">
            <a:off x="838219" y="962033"/>
            <a:ext cx="10270409" cy="3839531"/>
          </a:xfrm>
          <a:prstGeom prst="rect">
            <a:avLst/>
          </a:prstGeom>
        </p:spPr>
      </p:pic>
      <p:sp>
        <p:nvSpPr>
          <p:cNvPr id="8" name="Oval 7">
            <a:extLst>
              <a:ext uri="{FF2B5EF4-FFF2-40B4-BE49-F238E27FC236}">
                <a16:creationId xmlns:a16="http://schemas.microsoft.com/office/drawing/2014/main" id="{1E89C4F7-9F8C-4B41-BC1A-D369CE458D9A}"/>
              </a:ext>
            </a:extLst>
          </p:cNvPr>
          <p:cNvSpPr/>
          <p:nvPr/>
        </p:nvSpPr>
        <p:spPr>
          <a:xfrm>
            <a:off x="1685109" y="4754880"/>
            <a:ext cx="404948" cy="2351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44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niahd.wm.edu/attachments/8475.jpg"/>
          <p:cNvPicPr>
            <a:picLocks noChangeAspect="1" noChangeArrowheads="1"/>
          </p:cNvPicPr>
          <p:nvPr/>
        </p:nvPicPr>
        <p:blipFill>
          <a:blip r:embed="rId2" cstate="print"/>
          <a:srcRect/>
          <a:stretch>
            <a:fillRect/>
          </a:stretch>
        </p:blipFill>
        <p:spPr bwMode="auto">
          <a:xfrm>
            <a:off x="1702191" y="0"/>
            <a:ext cx="9144000" cy="6858000"/>
          </a:xfrm>
          <a:prstGeom prst="rect">
            <a:avLst/>
          </a:prstGeom>
          <a:noFill/>
        </p:spPr>
      </p:pic>
      <p:sp>
        <p:nvSpPr>
          <p:cNvPr id="5" name="Rectangle 4"/>
          <p:cNvSpPr/>
          <p:nvPr/>
        </p:nvSpPr>
        <p:spPr>
          <a:xfrm>
            <a:off x="7812833" y="919465"/>
            <a:ext cx="2819400" cy="954107"/>
          </a:xfrm>
          <a:prstGeom prst="rect">
            <a:avLst/>
          </a:prstGeom>
          <a:solidFill>
            <a:schemeClr val="bg1">
              <a:alpha val="15000"/>
            </a:schemeClr>
          </a:solidFill>
        </p:spPr>
        <p:txBody>
          <a:bodyPr wrap="square">
            <a:spAutoFit/>
          </a:bodyPr>
          <a:lstStyle/>
          <a:p>
            <a:pPr algn="ctr"/>
            <a:r>
              <a:rPr lang="en-US" sz="3200" b="1" dirty="0"/>
              <a:t>Richmond, VA</a:t>
            </a:r>
            <a:br>
              <a:rPr lang="en-US" sz="3200" b="1" dirty="0"/>
            </a:br>
            <a:r>
              <a:rPr lang="en-US" sz="2400" b="1" i="1" dirty="0"/>
              <a:t>Dedicated 2003</a:t>
            </a:r>
            <a:endParaRPr lang="en-US" sz="2400" dirty="0"/>
          </a:p>
        </p:txBody>
      </p:sp>
      <p:sp>
        <p:nvSpPr>
          <p:cNvPr id="6" name="Title 6"/>
          <p:cNvSpPr txBox="1">
            <a:spLocks/>
          </p:cNvSpPr>
          <p:nvPr/>
        </p:nvSpPr>
        <p:spPr>
          <a:xfrm>
            <a:off x="6388491" y="0"/>
            <a:ext cx="4457700" cy="990600"/>
          </a:xfrm>
          <a:prstGeom prst="rect">
            <a:avLst/>
          </a:prstGeom>
          <a:solidFill>
            <a:schemeClr val="bg2">
              <a:lumMod val="20000"/>
              <a:lumOff val="80000"/>
              <a:alpha val="2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5400" b="1" dirty="0">
                <a:ln w="11430"/>
                <a:solidFill>
                  <a:srgbClr val="20293F"/>
                </a:solidFill>
                <a:effectLst>
                  <a:outerShdw blurRad="80000" dist="40000" dir="5040000" algn="tl">
                    <a:srgbClr val="000000">
                      <a:alpha val="30000"/>
                    </a:srgbClr>
                  </a:outerShdw>
                </a:effectLst>
                <a:latin typeface="Clarendon Blk BT" panose="02040905050505020204" pitchFamily="18" charset="0"/>
                <a:ea typeface="+mn-ea"/>
                <a:cs typeface="+mn-cs"/>
              </a:rPr>
              <a:t>Lincoln Statue</a:t>
            </a:r>
            <a:endParaRPr lang="en-US" dirty="0">
              <a:latin typeface="Clarendon Blk BT" panose="02040905050505020204" pitchFamily="18" charset="0"/>
            </a:endParaRPr>
          </a:p>
        </p:txBody>
      </p:sp>
      <p:sp>
        <p:nvSpPr>
          <p:cNvPr id="7" name="Rectangle 6">
            <a:hlinkClick r:id="rId3"/>
          </p:cNvPr>
          <p:cNvSpPr/>
          <p:nvPr/>
        </p:nvSpPr>
        <p:spPr>
          <a:xfrm>
            <a:off x="6974633" y="6081067"/>
            <a:ext cx="3657600" cy="461665"/>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b="1" i="1" dirty="0"/>
              <a:t>New York Times </a:t>
            </a:r>
            <a:r>
              <a:rPr lang="en-US" sz="2400" b="1" dirty="0"/>
              <a:t>Article</a:t>
            </a:r>
            <a:endParaRPr lang="en-US" sz="2400" b="1" i="1" dirty="0"/>
          </a:p>
        </p:txBody>
      </p:sp>
    </p:spTree>
    <p:extLst>
      <p:ext uri="{BB962C8B-B14F-4D97-AF65-F5344CB8AC3E}">
        <p14:creationId xmlns:p14="http://schemas.microsoft.com/office/powerpoint/2010/main" val="4186207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Shape 32">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34">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36">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B0B105C-8604-47AA-A7F1-951E6D7D7331}"/>
              </a:ext>
            </a:extLst>
          </p:cNvPr>
          <p:cNvPicPr>
            <a:picLocks noChangeAspect="1"/>
          </p:cNvPicPr>
          <p:nvPr/>
        </p:nvPicPr>
        <p:blipFill rotWithShape="1">
          <a:blip r:embed="rId2"/>
          <a:srcRect l="31451" r="12296" b="-5"/>
          <a:stretch/>
        </p:blipFill>
        <p:spPr>
          <a:xfrm>
            <a:off x="4700396" y="617591"/>
            <a:ext cx="1691640" cy="169164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pic>
        <p:nvPicPr>
          <p:cNvPr id="4" name="Picture 3">
            <a:extLst>
              <a:ext uri="{FF2B5EF4-FFF2-40B4-BE49-F238E27FC236}">
                <a16:creationId xmlns:a16="http://schemas.microsoft.com/office/drawing/2014/main" id="{9786CB6F-8FA5-423F-A739-D10F4666FBF3}"/>
              </a:ext>
            </a:extLst>
          </p:cNvPr>
          <p:cNvPicPr>
            <a:picLocks noChangeAspect="1"/>
          </p:cNvPicPr>
          <p:nvPr/>
        </p:nvPicPr>
        <p:blipFill rotWithShape="1">
          <a:blip r:embed="rId3"/>
          <a:srcRect t="5240" r="1" b="1"/>
          <a:stretch/>
        </p:blipFill>
        <p:spPr>
          <a:xfrm>
            <a:off x="3545527" y="3036574"/>
            <a:ext cx="2505456" cy="2505456"/>
          </a:xfrm>
          <a:custGeom>
            <a:avLst/>
            <a:gdLst>
              <a:gd name="connsiteX0" fmla="*/ 1252728 w 2505456"/>
              <a:gd name="connsiteY0" fmla="*/ 0 h 2505456"/>
              <a:gd name="connsiteX1" fmla="*/ 2505456 w 2505456"/>
              <a:gd name="connsiteY1" fmla="*/ 1252728 h 2505456"/>
              <a:gd name="connsiteX2" fmla="*/ 1252728 w 2505456"/>
              <a:gd name="connsiteY2" fmla="*/ 2505456 h 2505456"/>
              <a:gd name="connsiteX3" fmla="*/ 0 w 2505456"/>
              <a:gd name="connsiteY3" fmla="*/ 1252728 h 2505456"/>
              <a:gd name="connsiteX4" fmla="*/ 1252728 w 2505456"/>
              <a:gd name="connsiteY4" fmla="*/ 0 h 250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6" name="Picture 5">
            <a:extLst>
              <a:ext uri="{FF2B5EF4-FFF2-40B4-BE49-F238E27FC236}">
                <a16:creationId xmlns:a16="http://schemas.microsoft.com/office/drawing/2014/main" id="{5E64960A-8BD2-4026-84E1-5FE373CD5E20}"/>
              </a:ext>
            </a:extLst>
          </p:cNvPr>
          <p:cNvPicPr>
            <a:picLocks noChangeAspect="1"/>
          </p:cNvPicPr>
          <p:nvPr/>
        </p:nvPicPr>
        <p:blipFill rotWithShape="1">
          <a:blip r:embed="rId4"/>
          <a:srcRect l="13298" r="810" b="2"/>
          <a:stretch/>
        </p:blipFill>
        <p:spPr>
          <a:xfrm>
            <a:off x="20" y="10"/>
            <a:ext cx="3904480" cy="331883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7" name="Picture 6">
            <a:extLst>
              <a:ext uri="{FF2B5EF4-FFF2-40B4-BE49-F238E27FC236}">
                <a16:creationId xmlns:a16="http://schemas.microsoft.com/office/drawing/2014/main" id="{51B80A40-1A97-4C1A-AD7B-9ECFCE22DCF0}"/>
              </a:ext>
            </a:extLst>
          </p:cNvPr>
          <p:cNvPicPr>
            <a:picLocks noChangeAspect="1"/>
          </p:cNvPicPr>
          <p:nvPr/>
        </p:nvPicPr>
        <p:blipFill rotWithShape="1">
          <a:blip r:embed="rId5"/>
          <a:srcRect l="18625" r="16743" b="4"/>
          <a:stretch/>
        </p:blipFill>
        <p:spPr>
          <a:xfrm>
            <a:off x="1" y="4207014"/>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2" name="Title 1">
            <a:extLst>
              <a:ext uri="{FF2B5EF4-FFF2-40B4-BE49-F238E27FC236}">
                <a16:creationId xmlns:a16="http://schemas.microsoft.com/office/drawing/2014/main" id="{B7A96D98-D05A-48F4-B1D1-448371407310}"/>
              </a:ext>
            </a:extLst>
          </p:cNvPr>
          <p:cNvSpPr>
            <a:spLocks noGrp="1"/>
          </p:cNvSpPr>
          <p:nvPr>
            <p:ph type="title"/>
          </p:nvPr>
        </p:nvSpPr>
        <p:spPr>
          <a:xfrm>
            <a:off x="6556628" y="54840"/>
            <a:ext cx="5701850" cy="1325563"/>
          </a:xfrm>
        </p:spPr>
        <p:txBody>
          <a:bodyPr>
            <a:normAutofit/>
          </a:bodyPr>
          <a:lstStyle/>
          <a:p>
            <a:r>
              <a:rPr lang="en-US" b="1" dirty="0">
                <a:latin typeface="Garamond" panose="02020404030301010803" pitchFamily="18" charset="0"/>
              </a:rPr>
              <a:t>Reconstruction Comes to an End</a:t>
            </a:r>
          </a:p>
        </p:txBody>
      </p:sp>
      <p:sp>
        <p:nvSpPr>
          <p:cNvPr id="3" name="Content Placeholder 2">
            <a:extLst>
              <a:ext uri="{FF2B5EF4-FFF2-40B4-BE49-F238E27FC236}">
                <a16:creationId xmlns:a16="http://schemas.microsoft.com/office/drawing/2014/main" id="{6AB349AD-28A8-46B2-B151-9A545B9E7184}"/>
              </a:ext>
            </a:extLst>
          </p:cNvPr>
          <p:cNvSpPr>
            <a:spLocks noGrp="1"/>
          </p:cNvSpPr>
          <p:nvPr>
            <p:ph idx="1"/>
          </p:nvPr>
        </p:nvSpPr>
        <p:spPr>
          <a:xfrm>
            <a:off x="6683981" y="1341585"/>
            <a:ext cx="5283825" cy="5233194"/>
          </a:xfrm>
        </p:spPr>
        <p:txBody>
          <a:bodyPr anchor="t">
            <a:normAutofit/>
          </a:bodyPr>
          <a:lstStyle/>
          <a:p>
            <a:pPr marL="514350" indent="-514350">
              <a:buAutoNum type="arabicPeriod"/>
            </a:pPr>
            <a:r>
              <a:rPr lang="en-US" sz="2200" b="1" dirty="0">
                <a:solidFill>
                  <a:srgbClr val="FFFF00"/>
                </a:solidFill>
                <a:latin typeface="Garamond" panose="02020404030301010803" pitchFamily="18" charset="0"/>
              </a:rPr>
              <a:t>Legacy of Racism</a:t>
            </a:r>
            <a:r>
              <a:rPr lang="en-US" sz="2200" b="1" dirty="0">
                <a:latin typeface="Garamond" panose="02020404030301010803" pitchFamily="18" charset="0"/>
              </a:rPr>
              <a:t>- </a:t>
            </a:r>
            <a:r>
              <a:rPr lang="en-US" sz="2200" dirty="0">
                <a:latin typeface="Garamond" panose="02020404030301010803" pitchFamily="18" charset="0"/>
              </a:rPr>
              <a:t>Many whites refused to recognize blacks as their social and political equals.</a:t>
            </a:r>
          </a:p>
          <a:p>
            <a:pPr marL="514350" indent="-514350">
              <a:buAutoNum type="arabicPeriod"/>
            </a:pPr>
            <a:r>
              <a:rPr lang="en-US" sz="2200" b="1" dirty="0">
                <a:solidFill>
                  <a:srgbClr val="FFFF00"/>
                </a:solidFill>
                <a:latin typeface="Garamond" panose="02020404030301010803" pitchFamily="18" charset="0"/>
              </a:rPr>
              <a:t>Economic Dependence of African Americans</a:t>
            </a:r>
            <a:r>
              <a:rPr lang="en-US" sz="2200" dirty="0">
                <a:solidFill>
                  <a:srgbClr val="FFFF00"/>
                </a:solidFill>
                <a:latin typeface="Garamond" panose="02020404030301010803" pitchFamily="18" charset="0"/>
              </a:rPr>
              <a:t>- </a:t>
            </a:r>
            <a:r>
              <a:rPr lang="en-US" sz="2200" dirty="0">
                <a:latin typeface="Garamond" panose="02020404030301010803" pitchFamily="18" charset="0"/>
              </a:rPr>
              <a:t>Southern blacks remained dependent on their former masters for their economic livelihood– sharecroppers, tenant farming</a:t>
            </a:r>
          </a:p>
          <a:p>
            <a:pPr marL="514350" indent="-514350">
              <a:buAutoNum type="arabicPeriod"/>
            </a:pPr>
            <a:r>
              <a:rPr lang="en-US" sz="2200" b="1" dirty="0">
                <a:solidFill>
                  <a:srgbClr val="FFFF00"/>
                </a:solidFill>
                <a:latin typeface="Garamond" panose="02020404030301010803" pitchFamily="18" charset="0"/>
              </a:rPr>
              <a:t>The Freedmen lacked Education and Political Experience</a:t>
            </a:r>
          </a:p>
          <a:p>
            <a:pPr marL="514350" indent="-514350">
              <a:buAutoNum type="arabicPeriod"/>
            </a:pPr>
            <a:r>
              <a:rPr lang="en-US" sz="2200" b="1" dirty="0">
                <a:solidFill>
                  <a:srgbClr val="FFFF00"/>
                </a:solidFill>
                <a:latin typeface="Garamond" panose="02020404030301010803" pitchFamily="18" charset="0"/>
              </a:rPr>
              <a:t>White Terrorism- KKK</a:t>
            </a:r>
          </a:p>
          <a:p>
            <a:pPr marL="514350" indent="-514350">
              <a:buAutoNum type="arabicPeriod"/>
            </a:pPr>
            <a:r>
              <a:rPr lang="en-US" sz="2200" b="1" dirty="0">
                <a:solidFill>
                  <a:srgbClr val="FFFF00"/>
                </a:solidFill>
                <a:latin typeface="Garamond" panose="02020404030301010803" pitchFamily="18" charset="0"/>
              </a:rPr>
              <a:t>Loss of Northern Interest in Southern Reconstruction</a:t>
            </a:r>
            <a:r>
              <a:rPr lang="en-US" sz="2200" b="1" dirty="0">
                <a:latin typeface="Garamond" panose="02020404030301010803" pitchFamily="18" charset="0"/>
              </a:rPr>
              <a:t>- </a:t>
            </a:r>
            <a:r>
              <a:rPr lang="en-US" sz="2200" dirty="0">
                <a:latin typeface="Garamond" panose="02020404030301010803" pitchFamily="18" charset="0"/>
              </a:rPr>
              <a:t>the economic depression of 1873 and the disputed election of 1876</a:t>
            </a:r>
            <a:endParaRPr lang="en-US" sz="2200" b="1" dirty="0">
              <a:latin typeface="Garamond" panose="02020404030301010803" pitchFamily="18" charset="0"/>
            </a:endParaRPr>
          </a:p>
          <a:p>
            <a:pPr marL="514350" indent="-514350">
              <a:buAutoNum type="arabicPeriod"/>
            </a:pPr>
            <a:endParaRPr lang="en-US" sz="1400" dirty="0"/>
          </a:p>
          <a:p>
            <a:endParaRPr lang="en-US" sz="1400" dirty="0"/>
          </a:p>
        </p:txBody>
      </p:sp>
    </p:spTree>
    <p:extLst>
      <p:ext uri="{BB962C8B-B14F-4D97-AF65-F5344CB8AC3E}">
        <p14:creationId xmlns:p14="http://schemas.microsoft.com/office/powerpoint/2010/main" val="204622415"/>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66000">
              <a:schemeClr val="accent1">
                <a:lumMod val="40000"/>
                <a:lumOff val="60000"/>
              </a:schemeClr>
            </a:gs>
            <a:gs pos="0">
              <a:schemeClr val="accent1">
                <a:lumMod val="60000"/>
                <a:lumOff val="40000"/>
              </a:schemeClr>
            </a:gs>
            <a:gs pos="100000">
              <a:schemeClr val="accent1">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44343" cy="917600"/>
          </a:xfrm>
        </p:spPr>
        <p:txBody>
          <a:bodyPr>
            <a:normAutofit/>
          </a:bodyPr>
          <a:lstStyle/>
          <a:p>
            <a:r>
              <a:rPr lang="en-US" sz="3200" b="1" dirty="0">
                <a:latin typeface="Clarendon Hv BT" panose="02040804050505020204" pitchFamily="18" charset="0"/>
              </a:rPr>
              <a:t>Ulysses S. Grant 18</a:t>
            </a:r>
            <a:r>
              <a:rPr lang="en-US" sz="3200" b="1" baseline="30000" dirty="0">
                <a:latin typeface="Clarendon Hv BT" panose="02040804050505020204" pitchFamily="18" charset="0"/>
              </a:rPr>
              <a:t>th</a:t>
            </a:r>
            <a:r>
              <a:rPr lang="en-US" sz="3200" b="1" dirty="0">
                <a:latin typeface="Clarendon Hv BT" panose="02040804050505020204" pitchFamily="18" charset="0"/>
              </a:rPr>
              <a:t> President 1869-1877</a:t>
            </a:r>
          </a:p>
        </p:txBody>
      </p:sp>
      <p:sp>
        <p:nvSpPr>
          <p:cNvPr id="3" name="Content Placeholder 2"/>
          <p:cNvSpPr>
            <a:spLocks noGrp="1"/>
          </p:cNvSpPr>
          <p:nvPr>
            <p:ph idx="1"/>
          </p:nvPr>
        </p:nvSpPr>
        <p:spPr>
          <a:xfrm>
            <a:off x="0" y="794525"/>
            <a:ext cx="8879159" cy="6063476"/>
          </a:xfrm>
        </p:spPr>
        <p:txBody>
          <a:bodyPr>
            <a:normAutofit lnSpcReduction="10000"/>
          </a:bodyPr>
          <a:lstStyle/>
          <a:p>
            <a:r>
              <a:rPr lang="en-US" dirty="0"/>
              <a:t>KKK waged an all out </a:t>
            </a:r>
            <a:r>
              <a:rPr lang="en-US" b="1" dirty="0"/>
              <a:t>guerilla war to regain power in the South.</a:t>
            </a:r>
          </a:p>
          <a:p>
            <a:r>
              <a:rPr lang="en-US" dirty="0"/>
              <a:t>Congress passed a</a:t>
            </a:r>
            <a:r>
              <a:rPr lang="en-US" b="1" dirty="0"/>
              <a:t> Force Act (an authorization of force against domestic terrorist)</a:t>
            </a:r>
            <a:r>
              <a:rPr lang="en-US" dirty="0"/>
              <a:t>- Grant is given power to suspend the Constitutional rights of suspected terrorists and arrest them.</a:t>
            </a:r>
          </a:p>
          <a:p>
            <a:r>
              <a:rPr lang="en-US" dirty="0"/>
              <a:t>The KKK was crushed.</a:t>
            </a:r>
          </a:p>
          <a:p>
            <a:r>
              <a:rPr lang="en-US" b="1" dirty="0"/>
              <a:t>15</a:t>
            </a:r>
            <a:r>
              <a:rPr lang="en-US" b="1" baseline="30000" dirty="0"/>
              <a:t>th</a:t>
            </a:r>
            <a:r>
              <a:rPr lang="en-US" b="1" dirty="0"/>
              <a:t> amendment </a:t>
            </a:r>
            <a:r>
              <a:rPr lang="en-US" dirty="0"/>
              <a:t>was passed 1870</a:t>
            </a:r>
          </a:p>
          <a:p>
            <a:r>
              <a:rPr lang="en-US" b="1" dirty="0"/>
              <a:t>Amnesty Act 1872 </a:t>
            </a:r>
            <a:r>
              <a:rPr lang="en-US" dirty="0"/>
              <a:t>allowed for former Confederates (except top leaders) to vote and thus elect conservative democrats to state governments.  They will attempt to re-establish the “Old” South through </a:t>
            </a:r>
            <a:r>
              <a:rPr lang="en-US" b="1" dirty="0"/>
              <a:t>Jim Crow &amp; Black Codes</a:t>
            </a:r>
          </a:p>
          <a:p>
            <a:r>
              <a:rPr lang="en-US" b="1" dirty="0"/>
              <a:t>Civil Rights Act of 1875</a:t>
            </a:r>
            <a:r>
              <a:rPr lang="en-US" dirty="0"/>
              <a:t>-guaranteed African Americans equal treatment in public transportation and public accommodations and service on juries.  </a:t>
            </a:r>
          </a:p>
        </p:txBody>
      </p:sp>
      <p:pic>
        <p:nvPicPr>
          <p:cNvPr id="1026" name="Picture 2" descr="Image result for president gra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1458" y="0"/>
            <a:ext cx="3160541" cy="4214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839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ttp://railroad.lindahall.org/siteart/essays/crockers_worker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7000" contrast="7000"/>
                    </a14:imgEffect>
                  </a14:imgLayer>
                </a14:imgProps>
              </a:ext>
              <a:ext uri="{28A0092B-C50C-407E-A947-70E740481C1C}">
                <a14:useLocalDpi xmlns:a14="http://schemas.microsoft.com/office/drawing/2010/main" val="0"/>
              </a:ext>
            </a:extLst>
          </a:blip>
          <a:srcRect/>
          <a:stretch>
            <a:fillRect/>
          </a:stretch>
        </p:blipFill>
        <p:spPr bwMode="auto">
          <a:xfrm>
            <a:off x="-373380" y="23156"/>
            <a:ext cx="12684326" cy="6865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89571" y="0"/>
            <a:ext cx="12381571" cy="6888578"/>
          </a:xfrm>
          <a:prstGeom prst="rect">
            <a:avLst/>
          </a:prstGeom>
          <a:gradFill flip="none" rotWithShape="1">
            <a:gsLst>
              <a:gs pos="26000">
                <a:srgbClr val="FFFFF3">
                  <a:alpha val="0"/>
                </a:srgbClr>
              </a:gs>
              <a:gs pos="85000">
                <a:srgbClr val="FFFFF3">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567289" y="769441"/>
            <a:ext cx="5862711" cy="3306762"/>
          </a:xfrm>
        </p:spPr>
        <p:txBody>
          <a:bodyPr>
            <a:noAutofit/>
          </a:bodyPr>
          <a:lstStyle/>
          <a:p>
            <a:r>
              <a:rPr lang="en-US" sz="8000" b="1" dirty="0">
                <a:ln>
                  <a:solidFill>
                    <a:srgbClr val="FFFFF3"/>
                  </a:solidFill>
                </a:ln>
                <a:effectLst>
                  <a:outerShdw blurRad="50800" dist="50800" dir="5400000" algn="ctr" rotWithShape="0">
                    <a:srgbClr val="FFFFF3"/>
                  </a:outerShdw>
                </a:effectLst>
                <a:latin typeface="Clarendon Hv BT" panose="02040804050505020204" pitchFamily="18" charset="0"/>
              </a:rPr>
              <a:t>Credit </a:t>
            </a:r>
            <a:r>
              <a:rPr lang="en-US" sz="6000" b="1" dirty="0">
                <a:ln>
                  <a:solidFill>
                    <a:srgbClr val="FFFFF3"/>
                  </a:solidFill>
                </a:ln>
                <a:effectLst>
                  <a:outerShdw blurRad="50800" dist="50800" dir="5400000" algn="ctr" rotWithShape="0">
                    <a:srgbClr val="FFFFF3"/>
                  </a:outerShdw>
                </a:effectLst>
                <a:latin typeface="Clarendon Hv BT" panose="02040804050505020204" pitchFamily="18" charset="0"/>
              </a:rPr>
              <a:t>Mobilier Scandal 1872</a:t>
            </a:r>
          </a:p>
        </p:txBody>
      </p:sp>
      <p:sp>
        <p:nvSpPr>
          <p:cNvPr id="6" name="Content Placeholder 5"/>
          <p:cNvSpPr>
            <a:spLocks noGrp="1"/>
          </p:cNvSpPr>
          <p:nvPr>
            <p:ph sz="quarter" idx="4"/>
          </p:nvPr>
        </p:nvSpPr>
        <p:spPr>
          <a:xfrm>
            <a:off x="7010400" y="3856038"/>
            <a:ext cx="3505200" cy="2544763"/>
          </a:xfrm>
        </p:spPr>
        <p:txBody>
          <a:bodyPr>
            <a:normAutofit/>
          </a:bodyPr>
          <a:lstStyle/>
          <a:p>
            <a:pPr marL="0" indent="0">
              <a:buNone/>
            </a:pPr>
            <a:r>
              <a:rPr lang="en-US" b="1" i="1" dirty="0">
                <a:effectLst>
                  <a:glow rad="127000">
                    <a:srgbClr val="FFFFF3">
                      <a:alpha val="80000"/>
                    </a:srgbClr>
                  </a:glow>
                  <a:outerShdw blurRad="50800" dist="50800" dir="5400000" algn="ctr" rotWithShape="0">
                    <a:srgbClr val="FFFFF3"/>
                  </a:outerShdw>
                </a:effectLst>
              </a:rPr>
              <a:t>A Union Pacific executive created a RR construction company to defraud the government.</a:t>
            </a:r>
          </a:p>
        </p:txBody>
      </p:sp>
      <p:sp>
        <p:nvSpPr>
          <p:cNvPr id="3" name="TextBox 2">
            <a:extLst>
              <a:ext uri="{FF2B5EF4-FFF2-40B4-BE49-F238E27FC236}">
                <a16:creationId xmlns:a16="http://schemas.microsoft.com/office/drawing/2014/main" id="{4E661C27-901E-1147-05F4-31C0199486FA}"/>
              </a:ext>
            </a:extLst>
          </p:cNvPr>
          <p:cNvSpPr txBox="1"/>
          <p:nvPr/>
        </p:nvSpPr>
        <p:spPr>
          <a:xfrm>
            <a:off x="184750" y="0"/>
            <a:ext cx="11008142" cy="769441"/>
          </a:xfrm>
          <a:prstGeom prst="rect">
            <a:avLst/>
          </a:prstGeom>
          <a:noFill/>
        </p:spPr>
        <p:txBody>
          <a:bodyPr wrap="none" rtlCol="0">
            <a:spAutoFit/>
          </a:bodyPr>
          <a:lstStyle/>
          <a:p>
            <a:r>
              <a:rPr lang="en-US" sz="4400" b="1" dirty="0"/>
              <a:t>The End of Reconstruction 1872-1877</a:t>
            </a:r>
          </a:p>
        </p:txBody>
      </p:sp>
    </p:spTree>
    <p:extLst>
      <p:ext uri="{BB962C8B-B14F-4D97-AF65-F5344CB8AC3E}">
        <p14:creationId xmlns:p14="http://schemas.microsoft.com/office/powerpoint/2010/main" val="517493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railroad.lindahall.org/siteart/essays/crockers_work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0"/>
            <a:ext cx="8458200" cy="6865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478237" y="-30578"/>
            <a:ext cx="7696200" cy="6888578"/>
          </a:xfrm>
          <a:prstGeom prst="rect">
            <a:avLst/>
          </a:prstGeom>
          <a:gradFill flip="none" rotWithShape="1">
            <a:gsLst>
              <a:gs pos="26000">
                <a:srgbClr val="FFFFF3">
                  <a:alpha val="0"/>
                </a:srgbClr>
              </a:gs>
              <a:gs pos="85000">
                <a:srgbClr val="FFFFF3">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41487" y="44258"/>
            <a:ext cx="5595425" cy="1066800"/>
          </a:xfrm>
        </p:spPr>
        <p:txBody>
          <a:bodyPr>
            <a:noAutofit/>
          </a:bodyPr>
          <a:lstStyle/>
          <a:p>
            <a:pPr algn="r"/>
            <a:r>
              <a:rPr lang="en-US" sz="4800" b="1" dirty="0">
                <a:effectLst>
                  <a:glow rad="101600">
                    <a:srgbClr val="FFFFF3">
                      <a:alpha val="60000"/>
                    </a:srgbClr>
                  </a:glow>
                  <a:outerShdw blurRad="50800" dist="50800" dir="5400000" algn="ctr" rotWithShape="0">
                    <a:srgbClr val="FFFFF3"/>
                  </a:outerShdw>
                </a:effectLst>
                <a:latin typeface="Clarendon Hv BT" panose="02040804050505020204" pitchFamily="18" charset="0"/>
              </a:rPr>
              <a:t>GOV. SUBSIDIES</a:t>
            </a:r>
            <a:endParaRPr lang="en-US" sz="3600" b="1" dirty="0">
              <a:effectLst>
                <a:glow rad="101600">
                  <a:srgbClr val="FFFFF3">
                    <a:alpha val="60000"/>
                  </a:srgbClr>
                </a:glow>
                <a:outerShdw blurRad="50800" dist="50800" dir="5400000" algn="ctr" rotWithShape="0">
                  <a:srgbClr val="FFFFF3"/>
                </a:outerShdw>
              </a:effectLst>
              <a:latin typeface="Clarendon Hv BT" panose="02040804050505020204" pitchFamily="18" charset="0"/>
            </a:endParaRPr>
          </a:p>
        </p:txBody>
      </p:sp>
      <p:sp>
        <p:nvSpPr>
          <p:cNvPr id="4" name="Down Arrow 3"/>
          <p:cNvSpPr/>
          <p:nvPr/>
        </p:nvSpPr>
        <p:spPr>
          <a:xfrm>
            <a:off x="7981950" y="966302"/>
            <a:ext cx="1905000" cy="1600200"/>
          </a:xfrm>
          <a:prstGeom prst="downArrow">
            <a:avLst/>
          </a:prstGeom>
          <a:gradFill>
            <a:gsLst>
              <a:gs pos="26000">
                <a:srgbClr val="D2C4B1"/>
              </a:gs>
              <a:gs pos="85000">
                <a:srgbClr val="686158"/>
              </a:gs>
            </a:gsLst>
            <a:lin ang="0" scaled="1"/>
          </a:gradFill>
          <a:ln>
            <a:solidFill>
              <a:srgbClr val="332A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txBox="1">
            <a:spLocks/>
          </p:cNvSpPr>
          <p:nvPr/>
        </p:nvSpPr>
        <p:spPr>
          <a:xfrm>
            <a:off x="5921912" y="2484712"/>
            <a:ext cx="57150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800" b="1" dirty="0">
                <a:solidFill>
                  <a:prstClr val="black"/>
                </a:solidFill>
                <a:effectLst>
                  <a:glow rad="101600">
                    <a:srgbClr val="FFFFF3">
                      <a:alpha val="60000"/>
                    </a:srgbClr>
                  </a:glow>
                  <a:outerShdw blurRad="50800" dist="50800" dir="5400000" algn="ctr" rotWithShape="0">
                    <a:srgbClr val="FFFFF3"/>
                  </a:outerShdw>
                </a:effectLst>
                <a:latin typeface="Clarendon Hv BT" panose="02040804050505020204" pitchFamily="18" charset="0"/>
              </a:rPr>
              <a:t>UNION PACIFIC</a:t>
            </a:r>
            <a:endParaRPr lang="en-US" sz="3600" b="1" dirty="0">
              <a:solidFill>
                <a:prstClr val="black"/>
              </a:solidFill>
              <a:effectLst>
                <a:glow rad="101600">
                  <a:srgbClr val="FFFFF3">
                    <a:alpha val="60000"/>
                  </a:srgbClr>
                </a:glow>
                <a:outerShdw blurRad="50800" dist="50800" dir="5400000" algn="ctr" rotWithShape="0">
                  <a:srgbClr val="FFFFF3"/>
                </a:outerShdw>
              </a:effectLst>
              <a:latin typeface="Clarendon Hv BT" panose="02040804050505020204" pitchFamily="18" charset="0"/>
            </a:endParaRPr>
          </a:p>
        </p:txBody>
      </p:sp>
      <p:sp>
        <p:nvSpPr>
          <p:cNvPr id="10" name="Down Arrow 9"/>
          <p:cNvSpPr/>
          <p:nvPr/>
        </p:nvSpPr>
        <p:spPr>
          <a:xfrm>
            <a:off x="8153400" y="3650300"/>
            <a:ext cx="1905000" cy="1600200"/>
          </a:xfrm>
          <a:prstGeom prst="downArrow">
            <a:avLst/>
          </a:prstGeom>
          <a:gradFill>
            <a:gsLst>
              <a:gs pos="26000">
                <a:srgbClr val="D2C4B1"/>
              </a:gs>
              <a:gs pos="85000">
                <a:srgbClr val="686158"/>
              </a:gs>
            </a:gsLst>
            <a:lin ang="0" scaled="1"/>
          </a:gradFill>
          <a:ln>
            <a:solidFill>
              <a:srgbClr val="332A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
          <p:cNvSpPr txBox="1">
            <a:spLocks/>
          </p:cNvSpPr>
          <p:nvPr/>
        </p:nvSpPr>
        <p:spPr>
          <a:xfrm>
            <a:off x="5487571" y="5207346"/>
            <a:ext cx="6703255"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800" b="1" dirty="0">
                <a:solidFill>
                  <a:prstClr val="black"/>
                </a:solidFill>
                <a:effectLst>
                  <a:glow rad="101600">
                    <a:srgbClr val="FFFFF3">
                      <a:alpha val="60000"/>
                    </a:srgbClr>
                  </a:glow>
                  <a:outerShdw blurRad="50800" dist="50800" dir="5400000" algn="ctr" rotWithShape="0">
                    <a:srgbClr val="FFFFF3"/>
                  </a:outerShdw>
                </a:effectLst>
                <a:latin typeface="Clarendon Hv BT" panose="02040804050505020204" pitchFamily="18" charset="0"/>
              </a:rPr>
              <a:t>CREDIT MOBILIER</a:t>
            </a:r>
            <a:endParaRPr lang="en-US" sz="3600" b="1" dirty="0">
              <a:solidFill>
                <a:prstClr val="black"/>
              </a:solidFill>
              <a:effectLst>
                <a:glow rad="101600">
                  <a:srgbClr val="FFFFF3">
                    <a:alpha val="60000"/>
                  </a:srgbClr>
                </a:glow>
                <a:outerShdw blurRad="50800" dist="50800" dir="5400000" algn="ctr" rotWithShape="0">
                  <a:srgbClr val="FFFFF3"/>
                </a:outerShdw>
              </a:effectLst>
              <a:latin typeface="Clarendon Hv BT" panose="02040804050505020204" pitchFamily="18" charset="0"/>
            </a:endParaRPr>
          </a:p>
        </p:txBody>
      </p:sp>
      <p:sp>
        <p:nvSpPr>
          <p:cNvPr id="5" name="TextBox 4">
            <a:extLst>
              <a:ext uri="{FF2B5EF4-FFF2-40B4-BE49-F238E27FC236}">
                <a16:creationId xmlns:a16="http://schemas.microsoft.com/office/drawing/2014/main" id="{B1300F3D-728A-26F9-E415-3829F0264E5E}"/>
              </a:ext>
            </a:extLst>
          </p:cNvPr>
          <p:cNvSpPr txBox="1"/>
          <p:nvPr/>
        </p:nvSpPr>
        <p:spPr>
          <a:xfrm>
            <a:off x="6376387" y="6452079"/>
            <a:ext cx="5945818" cy="261610"/>
          </a:xfrm>
          <a:prstGeom prst="rect">
            <a:avLst/>
          </a:prstGeom>
          <a:noFill/>
        </p:spPr>
        <p:txBody>
          <a:bodyPr wrap="square">
            <a:spAutoFit/>
          </a:bodyPr>
          <a:lstStyle/>
          <a:p>
            <a:r>
              <a:rPr lang="en-US" sz="1100" dirty="0">
                <a:hlinkClick r:id="rId3"/>
              </a:rPr>
              <a:t>https://www.history.com/news/gilded-age-corruption-corporate-wealth</a:t>
            </a:r>
            <a:endParaRPr lang="en-US" sz="1100" dirty="0"/>
          </a:p>
        </p:txBody>
      </p:sp>
    </p:spTree>
    <p:extLst>
      <p:ext uri="{BB962C8B-B14F-4D97-AF65-F5344CB8AC3E}">
        <p14:creationId xmlns:p14="http://schemas.microsoft.com/office/powerpoint/2010/main" val="2538520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railroad.lindahall.org/siteart/essays/crockers_worker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0" contrast="40000"/>
                    </a14:imgEffect>
                  </a14:imgLayer>
                </a14:imgProps>
              </a:ext>
              <a:ext uri="{28A0092B-C50C-407E-A947-70E740481C1C}">
                <a14:useLocalDpi xmlns:a14="http://schemas.microsoft.com/office/drawing/2010/main" val="0"/>
              </a:ext>
            </a:extLst>
          </a:blip>
          <a:srcRect/>
          <a:stretch>
            <a:fillRect/>
          </a:stretch>
        </p:blipFill>
        <p:spPr bwMode="auto">
          <a:xfrm>
            <a:off x="1866900" y="0"/>
            <a:ext cx="8458200" cy="6865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971800" y="0"/>
            <a:ext cx="7696200" cy="6888578"/>
          </a:xfrm>
          <a:prstGeom prst="rect">
            <a:avLst/>
          </a:prstGeom>
          <a:gradFill flip="none" rotWithShape="1">
            <a:gsLst>
              <a:gs pos="26000">
                <a:srgbClr val="3F392C">
                  <a:alpha val="0"/>
                </a:srgbClr>
              </a:gs>
              <a:gs pos="85000">
                <a:srgbClr val="3F392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886451" y="192259"/>
            <a:ext cx="5715000" cy="1066800"/>
          </a:xfrm>
        </p:spPr>
        <p:txBody>
          <a:bodyPr>
            <a:noAutofit/>
          </a:bodyPr>
          <a:lstStyle/>
          <a:p>
            <a:pPr algn="r"/>
            <a:r>
              <a:rPr lang="en-US" sz="4800" b="1" dirty="0">
                <a:solidFill>
                  <a:schemeClr val="bg1">
                    <a:lumMod val="95000"/>
                  </a:schemeClr>
                </a:solidFill>
                <a:effectLst>
                  <a:outerShdw blurRad="50800" dist="50800" dir="5400000" algn="ctr" rotWithShape="0">
                    <a:schemeClr val="tx1">
                      <a:lumMod val="95000"/>
                      <a:lumOff val="5000"/>
                    </a:schemeClr>
                  </a:outerShdw>
                </a:effectLst>
                <a:latin typeface="Clarendon Hv BT" panose="02040804050505020204" pitchFamily="18" charset="0"/>
              </a:rPr>
              <a:t>GOV. SUBSIDIES</a:t>
            </a:r>
            <a:endParaRPr lang="en-US" sz="3600" b="1" dirty="0">
              <a:solidFill>
                <a:schemeClr val="bg1">
                  <a:lumMod val="95000"/>
                </a:schemeClr>
              </a:solidFill>
              <a:effectLst>
                <a:outerShdw blurRad="50800" dist="50800" dir="5400000" algn="ctr" rotWithShape="0">
                  <a:schemeClr val="tx1">
                    <a:lumMod val="95000"/>
                    <a:lumOff val="5000"/>
                  </a:schemeClr>
                </a:outerShdw>
              </a:effectLst>
              <a:latin typeface="Clarendon Hv BT" panose="02040804050505020204" pitchFamily="18" charset="0"/>
            </a:endParaRPr>
          </a:p>
        </p:txBody>
      </p:sp>
      <p:sp>
        <p:nvSpPr>
          <p:cNvPr id="4" name="Down Arrow 3"/>
          <p:cNvSpPr/>
          <p:nvPr/>
        </p:nvSpPr>
        <p:spPr>
          <a:xfrm>
            <a:off x="7886700" y="1394756"/>
            <a:ext cx="1905000" cy="1600200"/>
          </a:xfrm>
          <a:prstGeom prst="downArrow">
            <a:avLst/>
          </a:prstGeom>
          <a:gradFill>
            <a:gsLst>
              <a:gs pos="26000">
                <a:srgbClr val="D2C4B1"/>
              </a:gs>
              <a:gs pos="85000">
                <a:srgbClr val="686158"/>
              </a:gs>
            </a:gsLst>
            <a:lin ang="0" scaled="1"/>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txBox="1">
            <a:spLocks/>
          </p:cNvSpPr>
          <p:nvPr/>
        </p:nvSpPr>
        <p:spPr>
          <a:xfrm>
            <a:off x="5886451" y="2714503"/>
            <a:ext cx="57150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800" b="1" dirty="0">
                <a:solidFill>
                  <a:prstClr val="white">
                    <a:lumMod val="95000"/>
                  </a:prstClr>
                </a:solidFill>
                <a:effectLst>
                  <a:outerShdw blurRad="50800" dist="50800" dir="5400000" algn="ctr" rotWithShape="0">
                    <a:prstClr val="black">
                      <a:lumMod val="95000"/>
                      <a:lumOff val="5000"/>
                    </a:prstClr>
                  </a:outerShdw>
                </a:effectLst>
                <a:latin typeface="Clarendon Hv BT" panose="02040804050505020204" pitchFamily="18" charset="0"/>
              </a:rPr>
              <a:t>UNION PACIFIC</a:t>
            </a:r>
          </a:p>
        </p:txBody>
      </p:sp>
      <p:sp>
        <p:nvSpPr>
          <p:cNvPr id="10" name="Down Arrow 9"/>
          <p:cNvSpPr/>
          <p:nvPr/>
        </p:nvSpPr>
        <p:spPr>
          <a:xfrm>
            <a:off x="7887486" y="3771658"/>
            <a:ext cx="1905000" cy="1600200"/>
          </a:xfrm>
          <a:prstGeom prst="downArrow">
            <a:avLst/>
          </a:prstGeom>
          <a:gradFill>
            <a:gsLst>
              <a:gs pos="26000">
                <a:srgbClr val="D2C4B1"/>
              </a:gs>
              <a:gs pos="85000">
                <a:srgbClr val="686158"/>
              </a:gs>
            </a:gsLst>
            <a:lin ang="0" scaled="1"/>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
          <p:cNvSpPr txBox="1">
            <a:spLocks/>
          </p:cNvSpPr>
          <p:nvPr/>
        </p:nvSpPr>
        <p:spPr>
          <a:xfrm>
            <a:off x="5317018" y="5437733"/>
            <a:ext cx="6316579"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solidFill>
                  <a:prstClr val="white">
                    <a:lumMod val="95000"/>
                  </a:prstClr>
                </a:solidFill>
                <a:effectLst>
                  <a:outerShdw blurRad="50800" dist="50800" dir="5400000" algn="ctr" rotWithShape="0">
                    <a:prstClr val="black">
                      <a:lumMod val="95000"/>
                      <a:lumOff val="5000"/>
                    </a:prstClr>
                  </a:outerShdw>
                </a:effectLst>
                <a:latin typeface="Clarendon Hv BT" panose="02040804050505020204" pitchFamily="18" charset="0"/>
              </a:rPr>
              <a:t>CREDIT MOBILIER</a:t>
            </a:r>
          </a:p>
        </p:txBody>
      </p:sp>
      <p:sp>
        <p:nvSpPr>
          <p:cNvPr id="3" name="TextBox 2"/>
          <p:cNvSpPr txBox="1"/>
          <p:nvPr/>
        </p:nvSpPr>
        <p:spPr>
          <a:xfrm>
            <a:off x="2063848" y="838200"/>
            <a:ext cx="4101905" cy="4739759"/>
          </a:xfrm>
          <a:prstGeom prst="rect">
            <a:avLst/>
          </a:prstGeom>
          <a:noFill/>
        </p:spPr>
        <p:txBody>
          <a:bodyPr wrap="square" rtlCol="0">
            <a:spAutoFit/>
          </a:bodyPr>
          <a:lstStyle/>
          <a:p>
            <a:pPr algn="ctr"/>
            <a:r>
              <a:rPr lang="en-US" sz="2600" b="1" i="1" dirty="0">
                <a:solidFill>
                  <a:prstClr val="white">
                    <a:lumMod val="95000"/>
                  </a:prstClr>
                </a:solidFill>
                <a:effectLst>
                  <a:outerShdw blurRad="38100" dist="38100" dir="2700000" algn="tl">
                    <a:srgbClr val="000000">
                      <a:alpha val="43137"/>
                    </a:srgbClr>
                  </a:outerShdw>
                </a:effectLst>
              </a:rPr>
              <a:t>The Union Pacific executive used </a:t>
            </a:r>
            <a:br>
              <a:rPr lang="en-US" sz="2600" b="1" i="1" dirty="0">
                <a:solidFill>
                  <a:prstClr val="white">
                    <a:lumMod val="95000"/>
                  </a:prstClr>
                </a:solidFill>
                <a:effectLst>
                  <a:outerShdw blurRad="38100" dist="38100" dir="2700000" algn="tl">
                    <a:srgbClr val="000000">
                      <a:alpha val="43137"/>
                    </a:srgbClr>
                  </a:outerShdw>
                </a:effectLst>
              </a:rPr>
            </a:br>
            <a:r>
              <a:rPr lang="en-US" sz="4000" dirty="0">
                <a:solidFill>
                  <a:prstClr val="white">
                    <a:lumMod val="95000"/>
                  </a:prstClr>
                </a:solidFill>
                <a:effectLst>
                  <a:outerShdw blurRad="38100" dist="38100" dir="2700000" algn="tl">
                    <a:srgbClr val="000000">
                      <a:alpha val="43137"/>
                    </a:srgbClr>
                  </a:outerShdw>
                </a:effectLst>
                <a:latin typeface="Clarendon Hv BT" panose="02040804050505020204" pitchFamily="18" charset="0"/>
              </a:rPr>
              <a:t>THE PEOPLE’S</a:t>
            </a:r>
            <a:r>
              <a:rPr lang="en-US" sz="2800" dirty="0">
                <a:solidFill>
                  <a:prstClr val="white">
                    <a:lumMod val="95000"/>
                  </a:prstClr>
                </a:solidFill>
                <a:effectLst>
                  <a:outerShdw blurRad="38100" dist="38100" dir="2700000" algn="tl">
                    <a:srgbClr val="000000">
                      <a:alpha val="43137"/>
                    </a:srgbClr>
                  </a:outerShdw>
                </a:effectLst>
                <a:latin typeface="Clarendon Hv BT" panose="02040804050505020204" pitchFamily="18" charset="0"/>
              </a:rPr>
              <a:t> </a:t>
            </a:r>
            <a:br>
              <a:rPr lang="en-US" sz="2400" dirty="0">
                <a:solidFill>
                  <a:prstClr val="white">
                    <a:lumMod val="95000"/>
                  </a:prstClr>
                </a:solidFill>
                <a:effectLst>
                  <a:outerShdw blurRad="38100" dist="38100" dir="2700000" algn="tl">
                    <a:srgbClr val="000000">
                      <a:alpha val="43137"/>
                    </a:srgbClr>
                  </a:outerShdw>
                </a:effectLst>
                <a:latin typeface="Clarendon Hv BT" panose="02040804050505020204" pitchFamily="18" charset="0"/>
              </a:rPr>
            </a:br>
            <a:r>
              <a:rPr lang="en-US" sz="6600" dirty="0">
                <a:solidFill>
                  <a:prstClr val="white">
                    <a:lumMod val="95000"/>
                  </a:prstClr>
                </a:solidFill>
                <a:effectLst>
                  <a:outerShdw blurRad="38100" dist="38100" dir="2700000" algn="tl">
                    <a:srgbClr val="000000">
                      <a:alpha val="43137"/>
                    </a:srgbClr>
                  </a:outerShdw>
                </a:effectLst>
                <a:latin typeface="Clarendon Hv BT" panose="02040804050505020204" pitchFamily="18" charset="0"/>
              </a:rPr>
              <a:t>money</a:t>
            </a:r>
            <a:r>
              <a:rPr lang="en-US" sz="2600" b="1" i="1" dirty="0">
                <a:solidFill>
                  <a:prstClr val="white">
                    <a:lumMod val="95000"/>
                  </a:prstClr>
                </a:solidFill>
                <a:effectLst>
                  <a:outerShdw blurRad="38100" dist="38100" dir="2700000" algn="tl">
                    <a:srgbClr val="000000">
                      <a:alpha val="43137"/>
                    </a:srgbClr>
                  </a:outerShdw>
                </a:effectLst>
                <a:latin typeface="Clarendon Hv BT" panose="02040804050505020204" pitchFamily="18" charset="0"/>
              </a:rPr>
              <a:t> </a:t>
            </a:r>
            <a:br>
              <a:rPr lang="en-US" sz="2600" b="1" i="1" dirty="0">
                <a:solidFill>
                  <a:prstClr val="white">
                    <a:lumMod val="95000"/>
                  </a:prstClr>
                </a:solidFill>
                <a:effectLst>
                  <a:outerShdw blurRad="38100" dist="38100" dir="2700000" algn="tl">
                    <a:srgbClr val="000000">
                      <a:alpha val="43137"/>
                    </a:srgbClr>
                  </a:outerShdw>
                </a:effectLst>
                <a:latin typeface="Clarendon Hv BT" panose="02040804050505020204" pitchFamily="18" charset="0"/>
              </a:rPr>
            </a:br>
            <a:r>
              <a:rPr lang="en-US" sz="4400" b="1" i="1" dirty="0">
                <a:solidFill>
                  <a:prstClr val="white">
                    <a:lumMod val="95000"/>
                  </a:prstClr>
                </a:solidFill>
                <a:effectLst>
                  <a:outerShdw blurRad="38100" dist="38100" dir="2700000" algn="tl">
                    <a:srgbClr val="000000">
                      <a:alpha val="43137"/>
                    </a:srgbClr>
                  </a:outerShdw>
                </a:effectLst>
                <a:latin typeface="Clarendon Hv BT" panose="02040804050505020204" pitchFamily="18" charset="0"/>
              </a:rPr>
              <a:t>to pay</a:t>
            </a:r>
            <a:r>
              <a:rPr lang="en-US" sz="4400" dirty="0">
                <a:solidFill>
                  <a:prstClr val="white">
                    <a:lumMod val="95000"/>
                  </a:prstClr>
                </a:solidFill>
                <a:effectLst>
                  <a:outerShdw blurRad="38100" dist="38100" dir="2700000" algn="tl">
                    <a:srgbClr val="000000">
                      <a:alpha val="43137"/>
                    </a:srgbClr>
                  </a:outerShdw>
                </a:effectLst>
                <a:latin typeface="Clarendon Hv BT" panose="02040804050505020204" pitchFamily="18" charset="0"/>
              </a:rPr>
              <a:t> </a:t>
            </a:r>
            <a:r>
              <a:rPr lang="en-US" sz="6000" dirty="0">
                <a:solidFill>
                  <a:prstClr val="white">
                    <a:lumMod val="95000"/>
                  </a:prstClr>
                </a:solidFill>
                <a:effectLst>
                  <a:outerShdw blurRad="38100" dist="38100" dir="2700000" algn="tl">
                    <a:srgbClr val="000000">
                      <a:alpha val="43137"/>
                    </a:srgbClr>
                  </a:outerShdw>
                </a:effectLst>
                <a:latin typeface="Clarendon Hv BT" panose="02040804050505020204" pitchFamily="18" charset="0"/>
              </a:rPr>
              <a:t>HIMSELF</a:t>
            </a:r>
          </a:p>
        </p:txBody>
      </p:sp>
      <p:sp>
        <p:nvSpPr>
          <p:cNvPr id="6" name="Rectangle 5">
            <a:hlinkClick r:id="rId4"/>
          </p:cNvPr>
          <p:cNvSpPr/>
          <p:nvPr/>
        </p:nvSpPr>
        <p:spPr>
          <a:xfrm>
            <a:off x="2800350" y="5693097"/>
            <a:ext cx="1695450" cy="954107"/>
          </a:xfrm>
          <a:prstGeom prst="rect">
            <a:avLst/>
          </a:prstGeom>
          <a:gradFill>
            <a:gsLst>
              <a:gs pos="0">
                <a:srgbClr val="9E9686"/>
              </a:gs>
              <a:gs pos="80000">
                <a:srgbClr val="9E9686"/>
              </a:gs>
              <a:gs pos="100000">
                <a:srgbClr val="D2C4B1"/>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800" b="1" dirty="0">
                <a:solidFill>
                  <a:prstClr val="black"/>
                </a:solidFill>
                <a:latin typeface="Gin"/>
              </a:rPr>
              <a:t>More Info</a:t>
            </a:r>
          </a:p>
        </p:txBody>
      </p:sp>
    </p:spTree>
    <p:extLst>
      <p:ext uri="{BB962C8B-B14F-4D97-AF65-F5344CB8AC3E}">
        <p14:creationId xmlns:p14="http://schemas.microsoft.com/office/powerpoint/2010/main" val="172227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railroad.lindahall.org/siteart/essays/crockers_worker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0" contrast="40000"/>
                    </a14:imgEffect>
                  </a14:imgLayer>
                </a14:imgProps>
              </a:ext>
              <a:ext uri="{28A0092B-C50C-407E-A947-70E740481C1C}">
                <a14:useLocalDpi xmlns:a14="http://schemas.microsoft.com/office/drawing/2010/main" val="0"/>
              </a:ext>
            </a:extLst>
          </a:blip>
          <a:srcRect/>
          <a:stretch>
            <a:fillRect/>
          </a:stretch>
        </p:blipFill>
        <p:spPr bwMode="auto">
          <a:xfrm>
            <a:off x="1866900" y="0"/>
            <a:ext cx="8458200" cy="68654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971800" y="0"/>
            <a:ext cx="7696200" cy="6888578"/>
          </a:xfrm>
          <a:prstGeom prst="rect">
            <a:avLst/>
          </a:prstGeom>
          <a:gradFill flip="none" rotWithShape="1">
            <a:gsLst>
              <a:gs pos="26000">
                <a:srgbClr val="3F392C">
                  <a:alpha val="0"/>
                </a:srgbClr>
              </a:gs>
              <a:gs pos="85000">
                <a:srgbClr val="3F392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a:xfrm>
            <a:off x="3923567" y="5571476"/>
            <a:ext cx="8077200" cy="1011887"/>
          </a:xfrm>
        </p:spPr>
        <p:txBody>
          <a:bodyPr>
            <a:noAutofit/>
          </a:bodyPr>
          <a:lstStyle/>
          <a:p>
            <a:pPr marL="0" indent="0" algn="ctr">
              <a:buNone/>
            </a:pPr>
            <a:r>
              <a:rPr lang="en-US" b="1" i="1" dirty="0">
                <a:solidFill>
                  <a:schemeClr val="bg1">
                    <a:lumMod val="95000"/>
                  </a:schemeClr>
                </a:solidFill>
              </a:rPr>
              <a:t>Ames gave shares of Credit Mobilier stock to several members of Congress. </a:t>
            </a:r>
          </a:p>
        </p:txBody>
      </p:sp>
      <p:sp>
        <p:nvSpPr>
          <p:cNvPr id="5" name="Text Placeholder 4"/>
          <p:cNvSpPr>
            <a:spLocks noGrp="1"/>
          </p:cNvSpPr>
          <p:nvPr>
            <p:ph type="body" sz="quarter" idx="3"/>
          </p:nvPr>
        </p:nvSpPr>
        <p:spPr/>
        <p:txBody>
          <a:bodyPr/>
          <a:lstStyle/>
          <a:p>
            <a:endParaRPr lang="en-US"/>
          </a:p>
        </p:txBody>
      </p:sp>
      <p:pic>
        <p:nvPicPr>
          <p:cNvPr id="5122" name="Picture 2" descr="http://images.amcnetworks.com/blogs.amctv.com/wp-content/uploads/2011/12/RailwayShareFr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7310"/>
            <a:ext cx="9139989" cy="55802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217D01-BFCF-DAA6-4D69-6FBEE573F1CC}"/>
              </a:ext>
            </a:extLst>
          </p:cNvPr>
          <p:cNvSpPr txBox="1"/>
          <p:nvPr/>
        </p:nvSpPr>
        <p:spPr>
          <a:xfrm>
            <a:off x="191233" y="818990"/>
            <a:ext cx="2780567" cy="5755422"/>
          </a:xfrm>
          <a:prstGeom prst="rect">
            <a:avLst/>
          </a:prstGeom>
          <a:noFill/>
        </p:spPr>
        <p:txBody>
          <a:bodyPr wrap="square">
            <a:spAutoFit/>
          </a:bodyPr>
          <a:lstStyle/>
          <a:p>
            <a:r>
              <a:rPr lang="en-US" sz="2400" dirty="0"/>
              <a:t> </a:t>
            </a:r>
            <a:r>
              <a:rPr lang="en-US" sz="2400" dirty="0">
                <a:solidFill>
                  <a:schemeClr val="bg1"/>
                </a:solidFill>
              </a:rPr>
              <a:t>The sham corporation, Credit Mobilier was granted $72 million in railroad building contracts when only $53 million was actually spent.</a:t>
            </a:r>
          </a:p>
          <a:p>
            <a:endParaRPr lang="en-US" sz="2400" dirty="0">
              <a:solidFill>
                <a:schemeClr val="bg1"/>
              </a:solidFill>
            </a:endParaRPr>
          </a:p>
          <a:p>
            <a:r>
              <a:rPr lang="en-US" sz="3200" i="1" dirty="0">
                <a:solidFill>
                  <a:srgbClr val="FFFF00"/>
                </a:solidFill>
              </a:rPr>
              <a:t>Where did the other $19 million</a:t>
            </a:r>
          </a:p>
          <a:p>
            <a:r>
              <a:rPr lang="en-US" sz="3200" i="1" dirty="0">
                <a:solidFill>
                  <a:srgbClr val="FFFF00"/>
                </a:solidFill>
              </a:rPr>
              <a:t>go?</a:t>
            </a:r>
          </a:p>
        </p:txBody>
      </p:sp>
      <p:sp>
        <p:nvSpPr>
          <p:cNvPr id="6" name="TextBox 5">
            <a:extLst>
              <a:ext uri="{FF2B5EF4-FFF2-40B4-BE49-F238E27FC236}">
                <a16:creationId xmlns:a16="http://schemas.microsoft.com/office/drawing/2014/main" id="{E3F5A2B4-2A0D-29F7-2537-A63185C55866}"/>
              </a:ext>
            </a:extLst>
          </p:cNvPr>
          <p:cNvSpPr txBox="1"/>
          <p:nvPr/>
        </p:nvSpPr>
        <p:spPr>
          <a:xfrm>
            <a:off x="7391089" y="5322887"/>
            <a:ext cx="4720700" cy="261610"/>
          </a:xfrm>
          <a:prstGeom prst="rect">
            <a:avLst/>
          </a:prstGeom>
          <a:noFill/>
        </p:spPr>
        <p:txBody>
          <a:bodyPr wrap="square">
            <a:spAutoFit/>
          </a:bodyPr>
          <a:lstStyle/>
          <a:p>
            <a:r>
              <a:rPr lang="en-US" sz="1100" dirty="0">
                <a:hlinkClick r:id="rId5"/>
              </a:rPr>
              <a:t>https://www.history.com/news/gilded-age-corruption-corporate-wealth</a:t>
            </a:r>
            <a:endParaRPr lang="en-US" sz="1100" dirty="0"/>
          </a:p>
        </p:txBody>
      </p:sp>
    </p:spTree>
    <p:extLst>
      <p:ext uri="{BB962C8B-B14F-4D97-AF65-F5344CB8AC3E}">
        <p14:creationId xmlns:p14="http://schemas.microsoft.com/office/powerpoint/2010/main" val="650478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12000">
              <a:srgbClr val="9D9D9D"/>
            </a:gs>
            <a:gs pos="27000">
              <a:schemeClr val="bg1">
                <a:lumMod val="85000"/>
              </a:schemeClr>
            </a:gs>
            <a:gs pos="48000">
              <a:schemeClr val="bg1">
                <a:lumMod val="75000"/>
              </a:schemeClr>
            </a:gs>
            <a:gs pos="83000">
              <a:schemeClr val="bg1">
                <a:lumMod val="50000"/>
              </a:schemeClr>
            </a:gs>
          </a:gsLst>
          <a:lin ang="0" scaled="1"/>
          <a:tileRect/>
        </a:gradFill>
        <a:effectLst/>
      </p:bgPr>
    </p:bg>
    <p:spTree>
      <p:nvGrpSpPr>
        <p:cNvPr id="1" name=""/>
        <p:cNvGrpSpPr/>
        <p:nvPr/>
      </p:nvGrpSpPr>
      <p:grpSpPr>
        <a:xfrm>
          <a:off x="0" y="0"/>
          <a:ext cx="0" cy="0"/>
          <a:chOff x="0" y="0"/>
          <a:chExt cx="0" cy="0"/>
        </a:xfrm>
      </p:grpSpPr>
      <p:pic>
        <p:nvPicPr>
          <p:cNvPr id="10242" name="Picture 2" descr="http://upload.wikimedia.org/wikipedia/commons/thumb/3/3c/Oakes_Ames_-_Brady-Handy.jpg/866px-Oakes_Ames_-_Brady-Handy.jpg"/>
          <p:cNvPicPr>
            <a:picLocks noChangeAspect="1" noChangeArrowheads="1"/>
          </p:cNvPicPr>
          <p:nvPr/>
        </p:nvPicPr>
        <p:blipFill rotWithShape="1">
          <a:blip r:embed="rId2">
            <a:extLst>
              <a:ext uri="{28A0092B-C50C-407E-A947-70E740481C1C}">
                <a14:useLocalDpi xmlns:a14="http://schemas.microsoft.com/office/drawing/2010/main" val="0"/>
              </a:ext>
            </a:extLst>
          </a:blip>
          <a:srcRect b="12514"/>
          <a:stretch/>
        </p:blipFill>
        <p:spPr bwMode="auto">
          <a:xfrm>
            <a:off x="1524000" y="2"/>
            <a:ext cx="66294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998594" y="19052"/>
            <a:ext cx="1154806" cy="6838949"/>
          </a:xfrm>
          <a:prstGeom prst="rect">
            <a:avLst/>
          </a:prstGeom>
          <a:gradFill flip="none" rotWithShape="1">
            <a:gsLst>
              <a:gs pos="0">
                <a:srgbClr val="9A9A9A">
                  <a:alpha val="0"/>
                </a:srgbClr>
              </a:gs>
              <a:gs pos="89000">
                <a:srgbClr val="9A9A9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5999" y="152400"/>
            <a:ext cx="5734929" cy="3276600"/>
          </a:xfrm>
        </p:spPr>
        <p:txBody>
          <a:bodyPr>
            <a:noAutofit/>
          </a:bodyPr>
          <a:lstStyle/>
          <a:p>
            <a:r>
              <a:rPr lang="en-US" sz="9600" b="1" i="1" dirty="0">
                <a:latin typeface="+mn-lt"/>
              </a:rPr>
              <a:t>In my</a:t>
            </a:r>
            <a:br>
              <a:rPr lang="en-US" sz="8800" dirty="0"/>
            </a:br>
            <a:r>
              <a:rPr lang="en-US" sz="8800" dirty="0">
                <a:latin typeface="Clarendon Hv BT" panose="02040804050505020204" pitchFamily="18" charset="0"/>
              </a:rPr>
              <a:t>POCKET!</a:t>
            </a:r>
          </a:p>
        </p:txBody>
      </p:sp>
      <p:sp>
        <p:nvSpPr>
          <p:cNvPr id="7" name="Rectangle 6"/>
          <p:cNvSpPr/>
          <p:nvPr/>
        </p:nvSpPr>
        <p:spPr>
          <a:xfrm>
            <a:off x="1981200" y="5141894"/>
            <a:ext cx="3581400" cy="95410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800" b="1" dirty="0">
                <a:solidFill>
                  <a:srgbClr val="000000"/>
                </a:solidFill>
              </a:rPr>
              <a:t>Rep. Oakes Ames (R-MA)</a:t>
            </a:r>
            <a:endParaRPr lang="en-US" sz="2800" dirty="0">
              <a:solidFill>
                <a:prstClr val="black"/>
              </a:solidFill>
            </a:endParaRPr>
          </a:p>
        </p:txBody>
      </p:sp>
      <p:pic>
        <p:nvPicPr>
          <p:cNvPr id="3" name="Picture 2">
            <a:extLst>
              <a:ext uri="{FF2B5EF4-FFF2-40B4-BE49-F238E27FC236}">
                <a16:creationId xmlns:a16="http://schemas.microsoft.com/office/drawing/2014/main" id="{EA3FA455-131C-630A-EC28-A28F0D60F562}"/>
              </a:ext>
            </a:extLst>
          </p:cNvPr>
          <p:cNvPicPr>
            <a:picLocks noChangeAspect="1"/>
          </p:cNvPicPr>
          <p:nvPr/>
        </p:nvPicPr>
        <p:blipFill>
          <a:blip r:embed="rId3"/>
          <a:stretch>
            <a:fillRect/>
          </a:stretch>
        </p:blipFill>
        <p:spPr>
          <a:xfrm>
            <a:off x="4830969" y="1448922"/>
            <a:ext cx="2530059" cy="4170025"/>
          </a:xfrm>
          <a:prstGeom prst="rect">
            <a:avLst/>
          </a:prstGeom>
        </p:spPr>
      </p:pic>
      <p:sp>
        <p:nvSpPr>
          <p:cNvPr id="5" name="TextBox 4">
            <a:extLst>
              <a:ext uri="{FF2B5EF4-FFF2-40B4-BE49-F238E27FC236}">
                <a16:creationId xmlns:a16="http://schemas.microsoft.com/office/drawing/2014/main" id="{0F1152E4-C864-EDA3-BE30-91DE4334006E}"/>
              </a:ext>
            </a:extLst>
          </p:cNvPr>
          <p:cNvSpPr txBox="1"/>
          <p:nvPr/>
        </p:nvSpPr>
        <p:spPr>
          <a:xfrm>
            <a:off x="1524001" y="19052"/>
            <a:ext cx="6629399" cy="523220"/>
          </a:xfrm>
          <a:prstGeom prst="rect">
            <a:avLst/>
          </a:prstGeom>
          <a:noFill/>
        </p:spPr>
        <p:txBody>
          <a:bodyPr wrap="square">
            <a:spAutoFit/>
          </a:bodyPr>
          <a:lstStyle/>
          <a:p>
            <a:r>
              <a:rPr lang="en-US" sz="2800" b="1" i="1" dirty="0">
                <a:solidFill>
                  <a:srgbClr val="FFFF00"/>
                </a:solidFill>
              </a:rPr>
              <a:t>Where did the other $19 million go?</a:t>
            </a:r>
            <a:endParaRPr lang="en-US" sz="2800" b="1" dirty="0"/>
          </a:p>
        </p:txBody>
      </p:sp>
    </p:spTree>
    <p:extLst>
      <p:ext uri="{BB962C8B-B14F-4D97-AF65-F5344CB8AC3E}">
        <p14:creationId xmlns:p14="http://schemas.microsoft.com/office/powerpoint/2010/main" val="965227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thumb/9/9e/US_Senate_Chamber_c1873.jpg/1024px-US_Senate_Chamber_c1873.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17" r="7994"/>
          <a:stretch/>
        </p:blipFill>
        <p:spPr bwMode="auto">
          <a:xfrm>
            <a:off x="1524000" y="1"/>
            <a:ext cx="9144000" cy="68699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1295400"/>
            <a:ext cx="9144000" cy="1143000"/>
          </a:xfrm>
          <a:solidFill>
            <a:schemeClr val="tx1">
              <a:lumMod val="85000"/>
              <a:lumOff val="15000"/>
              <a:alpha val="80000"/>
            </a:schemeClr>
          </a:solidFill>
        </p:spPr>
        <p:txBody>
          <a:bodyPr>
            <a:noAutofit/>
          </a:bodyPr>
          <a:lstStyle/>
          <a:p>
            <a:r>
              <a:rPr lang="en-US" sz="6000" b="1" dirty="0">
                <a:ln>
                  <a:solidFill>
                    <a:schemeClr val="tx1"/>
                  </a:solidFill>
                </a:ln>
                <a:solidFill>
                  <a:schemeClr val="bg1">
                    <a:lumMod val="95000"/>
                  </a:schemeClr>
                </a:solidFill>
                <a:effectLst>
                  <a:outerShdw blurRad="38100" dist="38100" dir="2700000" algn="tl">
                    <a:srgbClr val="000000">
                      <a:alpha val="43137"/>
                    </a:srgbClr>
                  </a:outerShdw>
                </a:effectLst>
                <a:latin typeface="Clarendon Hv BT" panose="02040804050505020204" pitchFamily="18" charset="0"/>
              </a:rPr>
              <a:t>WHERE IS CONGRESS?</a:t>
            </a:r>
            <a:br>
              <a:rPr lang="en-US" sz="6000" b="1" dirty="0">
                <a:ln>
                  <a:solidFill>
                    <a:schemeClr val="tx1"/>
                  </a:solidFill>
                </a:ln>
                <a:solidFill>
                  <a:schemeClr val="bg1">
                    <a:lumMod val="95000"/>
                  </a:schemeClr>
                </a:solidFill>
                <a:effectLst>
                  <a:outerShdw blurRad="38100" dist="38100" dir="2700000" algn="tl">
                    <a:srgbClr val="000000">
                      <a:alpha val="43137"/>
                    </a:srgbClr>
                  </a:outerShdw>
                </a:effectLst>
                <a:latin typeface="Clarendon Hv BT" panose="02040804050505020204" pitchFamily="18" charset="0"/>
              </a:rPr>
            </a:br>
            <a:endParaRPr lang="en-US" sz="1000" b="1" dirty="0">
              <a:ln>
                <a:solidFill>
                  <a:schemeClr val="tx1"/>
                </a:solidFill>
              </a:ln>
              <a:solidFill>
                <a:schemeClr val="bg1">
                  <a:lumMod val="95000"/>
                </a:schemeClr>
              </a:solidFill>
              <a:effectLst>
                <a:outerShdw blurRad="38100" dist="38100" dir="2700000" algn="tl">
                  <a:srgbClr val="000000">
                    <a:alpha val="43137"/>
                  </a:srgbClr>
                </a:outerShdw>
              </a:effectLst>
              <a:latin typeface="Clarendon Hv BT" panose="02040804050505020204" pitchFamily="18" charset="0"/>
            </a:endParaRPr>
          </a:p>
        </p:txBody>
      </p:sp>
      <p:pic>
        <p:nvPicPr>
          <p:cNvPr id="3" name="Picture 2" descr="A picture containing text&#10;&#10;Description automatically generated">
            <a:extLst>
              <a:ext uri="{FF2B5EF4-FFF2-40B4-BE49-F238E27FC236}">
                <a16:creationId xmlns:a16="http://schemas.microsoft.com/office/drawing/2014/main" id="{2F15022C-2D1E-31D1-33D9-07D3D9D76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5841">
            <a:off x="10612535" y="1063269"/>
            <a:ext cx="1910739" cy="390912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FE5367CE-085C-4A9D-1E4D-7E4297AA9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5841" flipH="1">
            <a:off x="62160" y="1256827"/>
            <a:ext cx="1831565" cy="3909126"/>
          </a:xfrm>
          <a:prstGeom prst="rect">
            <a:avLst/>
          </a:prstGeom>
        </p:spPr>
      </p:pic>
    </p:spTree>
    <p:extLst>
      <p:ext uri="{BB962C8B-B14F-4D97-AF65-F5344CB8AC3E}">
        <p14:creationId xmlns:p14="http://schemas.microsoft.com/office/powerpoint/2010/main" val="126427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2ndair.files.wordpress.com/2013/04/bosses-of-the-senate.jpg"/>
          <p:cNvPicPr>
            <a:picLocks noChangeAspect="1" noChangeArrowheads="1"/>
          </p:cNvPicPr>
          <p:nvPr/>
        </p:nvPicPr>
        <p:blipFill>
          <a:blip r:embed="rId3">
            <a:alphaModFix amt="90000"/>
            <a:extLst>
              <a:ext uri="{28A0092B-C50C-407E-A947-70E740481C1C}">
                <a14:useLocalDpi xmlns:a14="http://schemas.microsoft.com/office/drawing/2010/main" val="0"/>
              </a:ext>
            </a:extLst>
          </a:blip>
          <a:srcRect/>
          <a:stretch>
            <a:fillRect/>
          </a:stretch>
        </p:blipFill>
        <p:spPr bwMode="auto">
          <a:xfrm>
            <a:off x="2891274" y="0"/>
            <a:ext cx="9158909" cy="61368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50043" y="6183678"/>
            <a:ext cx="8088923" cy="628185"/>
          </a:xfrm>
        </p:spPr>
        <p:txBody>
          <a:bodyPr>
            <a:noAutofit/>
          </a:bodyPr>
          <a:lstStyle/>
          <a:p>
            <a:r>
              <a:rPr lang="en-US" b="1" dirty="0">
                <a:solidFill>
                  <a:schemeClr val="bg1">
                    <a:lumMod val="95000"/>
                  </a:schemeClr>
                </a:solidFill>
                <a:effectLst>
                  <a:outerShdw blurRad="38100" dist="38100" dir="2700000" algn="tl">
                    <a:srgbClr val="000000">
                      <a:alpha val="43137"/>
                    </a:srgbClr>
                  </a:outerShdw>
                </a:effectLst>
                <a:latin typeface="Clarendon Hv BT" panose="02040804050505020204" pitchFamily="18" charset="0"/>
              </a:rPr>
              <a:t>The Public Perception</a:t>
            </a:r>
          </a:p>
        </p:txBody>
      </p:sp>
      <p:pic>
        <p:nvPicPr>
          <p:cNvPr id="4" name="Picture 3">
            <a:extLst>
              <a:ext uri="{FF2B5EF4-FFF2-40B4-BE49-F238E27FC236}">
                <a16:creationId xmlns:a16="http://schemas.microsoft.com/office/drawing/2014/main" id="{631880C0-056C-A42F-574D-4B23839DFA52}"/>
              </a:ext>
            </a:extLst>
          </p:cNvPr>
          <p:cNvPicPr>
            <a:picLocks noChangeAspect="1"/>
          </p:cNvPicPr>
          <p:nvPr/>
        </p:nvPicPr>
        <p:blipFill>
          <a:blip r:embed="rId4"/>
          <a:stretch>
            <a:fillRect/>
          </a:stretch>
        </p:blipFill>
        <p:spPr>
          <a:xfrm>
            <a:off x="4830970" y="721162"/>
            <a:ext cx="2530059" cy="4170025"/>
          </a:xfrm>
          <a:prstGeom prst="rect">
            <a:avLst/>
          </a:prstGeom>
        </p:spPr>
      </p:pic>
      <p:sp>
        <p:nvSpPr>
          <p:cNvPr id="3" name="TextBox 2">
            <a:extLst>
              <a:ext uri="{FF2B5EF4-FFF2-40B4-BE49-F238E27FC236}">
                <a16:creationId xmlns:a16="http://schemas.microsoft.com/office/drawing/2014/main" id="{D511800A-0B01-496C-2F82-AD3F3E4B72DA}"/>
              </a:ext>
            </a:extLst>
          </p:cNvPr>
          <p:cNvSpPr txBox="1"/>
          <p:nvPr/>
        </p:nvSpPr>
        <p:spPr>
          <a:xfrm>
            <a:off x="59473" y="1243191"/>
            <a:ext cx="2749458" cy="4893647"/>
          </a:xfrm>
          <a:prstGeom prst="rect">
            <a:avLst/>
          </a:prstGeom>
          <a:noFill/>
        </p:spPr>
        <p:txBody>
          <a:bodyPr wrap="square" rtlCol="0">
            <a:spAutoFit/>
          </a:bodyPr>
          <a:lstStyle/>
          <a:p>
            <a:r>
              <a:rPr lang="en-US" sz="2400" b="1" dirty="0">
                <a:solidFill>
                  <a:schemeClr val="bg1"/>
                </a:solidFill>
              </a:rPr>
              <a:t>In their pocket.  The monopolist  bought of Congress.</a:t>
            </a:r>
          </a:p>
          <a:p>
            <a:endParaRPr lang="en-US" sz="2400" b="1" dirty="0">
              <a:solidFill>
                <a:schemeClr val="bg1"/>
              </a:solidFill>
            </a:endParaRPr>
          </a:p>
          <a:p>
            <a:r>
              <a:rPr lang="en-US" sz="2400" b="1" dirty="0">
                <a:solidFill>
                  <a:schemeClr val="bg1"/>
                </a:solidFill>
              </a:rPr>
              <a:t>The public lost trust in the government and this marked the beginning of the end for Reconstruction </a:t>
            </a:r>
          </a:p>
        </p:txBody>
      </p:sp>
      <p:sp>
        <p:nvSpPr>
          <p:cNvPr id="5" name="TextBox 4">
            <a:extLst>
              <a:ext uri="{FF2B5EF4-FFF2-40B4-BE49-F238E27FC236}">
                <a16:creationId xmlns:a16="http://schemas.microsoft.com/office/drawing/2014/main" id="{9BE1688B-F8F3-65F4-EFCF-0478FA608093}"/>
              </a:ext>
            </a:extLst>
          </p:cNvPr>
          <p:cNvSpPr txBox="1"/>
          <p:nvPr/>
        </p:nvSpPr>
        <p:spPr>
          <a:xfrm>
            <a:off x="0" y="6550253"/>
            <a:ext cx="4720700" cy="261610"/>
          </a:xfrm>
          <a:prstGeom prst="rect">
            <a:avLst/>
          </a:prstGeom>
          <a:noFill/>
        </p:spPr>
        <p:txBody>
          <a:bodyPr wrap="square">
            <a:spAutoFit/>
          </a:bodyPr>
          <a:lstStyle/>
          <a:p>
            <a:r>
              <a:rPr lang="en-US" sz="1100" dirty="0">
                <a:solidFill>
                  <a:schemeClr val="bg1"/>
                </a:solidFill>
                <a:hlinkClick r:id="rId5">
                  <a:extLst>
                    <a:ext uri="{A12FA001-AC4F-418D-AE19-62706E023703}">
                      <ahyp:hlinkClr xmlns:ahyp="http://schemas.microsoft.com/office/drawing/2018/hyperlinkcolor" val="tx"/>
                    </a:ext>
                  </a:extLst>
                </a:hlinkClick>
              </a:rPr>
              <a:t>https://www.history.com/news/gilded-age-corruption-corporate-wealth</a:t>
            </a:r>
            <a:endParaRPr lang="en-US" sz="1100" dirty="0">
              <a:solidFill>
                <a:schemeClr val="bg1"/>
              </a:solidFill>
            </a:endParaRPr>
          </a:p>
        </p:txBody>
      </p:sp>
      <p:sp>
        <p:nvSpPr>
          <p:cNvPr id="6" name="TextBox 5">
            <a:extLst>
              <a:ext uri="{FF2B5EF4-FFF2-40B4-BE49-F238E27FC236}">
                <a16:creationId xmlns:a16="http://schemas.microsoft.com/office/drawing/2014/main" id="{C4A6AC90-1324-A112-F92D-8D66ECADE64D}"/>
              </a:ext>
            </a:extLst>
          </p:cNvPr>
          <p:cNvSpPr txBox="1"/>
          <p:nvPr/>
        </p:nvSpPr>
        <p:spPr>
          <a:xfrm>
            <a:off x="12392" y="27991"/>
            <a:ext cx="9651998" cy="830997"/>
          </a:xfrm>
          <a:prstGeom prst="rect">
            <a:avLst/>
          </a:prstGeom>
          <a:noFill/>
        </p:spPr>
        <p:txBody>
          <a:bodyPr wrap="square" rtlCol="0">
            <a:spAutoFit/>
          </a:bodyPr>
          <a:lstStyle/>
          <a:p>
            <a:r>
              <a:rPr lang="en-US" sz="2400" b="1" dirty="0">
                <a:solidFill>
                  <a:schemeClr val="bg1"/>
                </a:solidFill>
              </a:rPr>
              <a:t>The Bosses of the </a:t>
            </a:r>
            <a:r>
              <a:rPr lang="en-US" sz="2400" b="1" dirty="0"/>
              <a:t>Senate,</a:t>
            </a:r>
            <a:r>
              <a:rPr lang="en-US" sz="2400" b="1" dirty="0">
                <a:solidFill>
                  <a:schemeClr val="bg1"/>
                </a:solidFill>
              </a:rPr>
              <a:t> </a:t>
            </a:r>
            <a:r>
              <a:rPr lang="en-US" sz="2400" b="1" dirty="0"/>
              <a:t>J</a:t>
            </a:r>
            <a:r>
              <a:rPr lang="en-US" sz="2400" b="1" i="0" dirty="0">
                <a:effectLst/>
              </a:rPr>
              <a:t>oseph Keppler, published in the </a:t>
            </a:r>
            <a:r>
              <a:rPr lang="en-US" sz="2400" b="1" i="0" dirty="0">
                <a:solidFill>
                  <a:schemeClr val="bg1"/>
                </a:solidFill>
                <a:effectLst/>
              </a:rPr>
              <a:t>January 23, 1889, </a:t>
            </a:r>
            <a:r>
              <a:rPr lang="en-US" sz="2400" b="1" i="0" dirty="0">
                <a:effectLst/>
              </a:rPr>
              <a:t>issue of Puck magazine.</a:t>
            </a:r>
            <a:endParaRPr lang="en-US" sz="2400" b="1" dirty="0"/>
          </a:p>
        </p:txBody>
      </p:sp>
    </p:spTree>
    <p:extLst>
      <p:ext uri="{BB962C8B-B14F-4D97-AF65-F5344CB8AC3E}">
        <p14:creationId xmlns:p14="http://schemas.microsoft.com/office/powerpoint/2010/main" val="137539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xit" presetSubtype="0" fill="hold" nodeType="clickEffect">
                                  <p:stCondLst>
                                    <p:cond delay="0"/>
                                  </p:stCondLst>
                                  <p:childTnLst>
                                    <p:animEffect transition="out" filter="wipe(down)">
                                      <p:cBhvr>
                                        <p:cTn id="24" dur="180" accel="50000">
                                          <p:stCondLst>
                                            <p:cond delay="1820"/>
                                          </p:stCondLst>
                                        </p:cTn>
                                        <p:tgtEl>
                                          <p:spTgt spid="4"/>
                                        </p:tgtEl>
                                      </p:cBhvr>
                                    </p:animEffect>
                                    <p:anim calcmode="lin" valueType="num">
                                      <p:cBhvr>
                                        <p:cTn id="25"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26"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27"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1"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32" dur="26">
                                          <p:stCondLst>
                                            <p:cond delay="620"/>
                                          </p:stCondLst>
                                        </p:cTn>
                                        <p:tgtEl>
                                          <p:spTgt spid="4"/>
                                        </p:tgtEl>
                                      </p:cBhvr>
                                      <p:to x="100000" y="60000"/>
                                    </p:animScale>
                                    <p:animScale>
                                      <p:cBhvr>
                                        <p:cTn id="33" dur="166" decel="50000">
                                          <p:stCondLst>
                                            <p:cond delay="646"/>
                                          </p:stCondLst>
                                        </p:cTn>
                                        <p:tgtEl>
                                          <p:spTgt spid="4"/>
                                        </p:tgtEl>
                                      </p:cBhvr>
                                      <p:to x="100000" y="100000"/>
                                    </p:animScale>
                                    <p:animScale>
                                      <p:cBhvr>
                                        <p:cTn id="34" dur="26">
                                          <p:stCondLst>
                                            <p:cond delay="1312"/>
                                          </p:stCondLst>
                                        </p:cTn>
                                        <p:tgtEl>
                                          <p:spTgt spid="4"/>
                                        </p:tgtEl>
                                      </p:cBhvr>
                                      <p:to x="100000" y="80000"/>
                                    </p:animScale>
                                    <p:animScale>
                                      <p:cBhvr>
                                        <p:cTn id="35" dur="166" decel="50000">
                                          <p:stCondLst>
                                            <p:cond delay="1338"/>
                                          </p:stCondLst>
                                        </p:cTn>
                                        <p:tgtEl>
                                          <p:spTgt spid="4"/>
                                        </p:tgtEl>
                                      </p:cBhvr>
                                      <p:to x="100000" y="100000"/>
                                    </p:animScale>
                                    <p:animScale>
                                      <p:cBhvr>
                                        <p:cTn id="36" dur="26">
                                          <p:stCondLst>
                                            <p:cond delay="1642"/>
                                          </p:stCondLst>
                                        </p:cTn>
                                        <p:tgtEl>
                                          <p:spTgt spid="4"/>
                                        </p:tgtEl>
                                      </p:cBhvr>
                                      <p:to x="100000" y="90000"/>
                                    </p:animScale>
                                    <p:animScale>
                                      <p:cBhvr>
                                        <p:cTn id="37" dur="166" decel="50000">
                                          <p:stCondLst>
                                            <p:cond delay="1668"/>
                                          </p:stCondLst>
                                        </p:cTn>
                                        <p:tgtEl>
                                          <p:spTgt spid="4"/>
                                        </p:tgtEl>
                                      </p:cBhvr>
                                      <p:to x="100000" y="100000"/>
                                    </p:animScale>
                                    <p:animScale>
                                      <p:cBhvr>
                                        <p:cTn id="38" dur="26">
                                          <p:stCondLst>
                                            <p:cond delay="1808"/>
                                          </p:stCondLst>
                                        </p:cTn>
                                        <p:tgtEl>
                                          <p:spTgt spid="4"/>
                                        </p:tgtEl>
                                      </p:cBhvr>
                                      <p:to x="100000" y="95000"/>
                                    </p:animScale>
                                    <p:animScale>
                                      <p:cBhvr>
                                        <p:cTn id="39" dur="166" decel="50000">
                                          <p:stCondLst>
                                            <p:cond delay="1834"/>
                                          </p:stCondLst>
                                        </p:cTn>
                                        <p:tgtEl>
                                          <p:spTgt spid="4"/>
                                        </p:tgtEl>
                                      </p:cBhvr>
                                      <p:to x="100000" y="100000"/>
                                    </p:animScale>
                                    <p:set>
                                      <p:cBhvr>
                                        <p:cTn id="4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CAE-0887-2921-0BEE-950EFB30ECEB}"/>
              </a:ext>
            </a:extLst>
          </p:cNvPr>
          <p:cNvSpPr>
            <a:spLocks noGrp="1"/>
          </p:cNvSpPr>
          <p:nvPr>
            <p:ph type="title"/>
          </p:nvPr>
        </p:nvSpPr>
        <p:spPr>
          <a:xfrm>
            <a:off x="11561" y="0"/>
            <a:ext cx="6083381" cy="507877"/>
          </a:xfrm>
        </p:spPr>
        <p:txBody>
          <a:bodyPr>
            <a:noAutofit/>
          </a:bodyPr>
          <a:lstStyle/>
          <a:p>
            <a:r>
              <a:rPr lang="en-US" sz="2700" b="1" dirty="0">
                <a:solidFill>
                  <a:schemeClr val="bg1"/>
                </a:solidFill>
                <a:latin typeface="Garamond" panose="02020404030301010803" pitchFamily="18" charset="0"/>
              </a:rPr>
              <a:t>The Way We Become Senator Nowadays</a:t>
            </a:r>
          </a:p>
        </p:txBody>
      </p:sp>
      <p:sp>
        <p:nvSpPr>
          <p:cNvPr id="3" name="Text Placeholder 2">
            <a:extLst>
              <a:ext uri="{FF2B5EF4-FFF2-40B4-BE49-F238E27FC236}">
                <a16:creationId xmlns:a16="http://schemas.microsoft.com/office/drawing/2014/main" id="{6B181AA6-345B-FADB-31B5-F5F9A1F52130}"/>
              </a:ext>
            </a:extLst>
          </p:cNvPr>
          <p:cNvSpPr>
            <a:spLocks noGrp="1"/>
          </p:cNvSpPr>
          <p:nvPr>
            <p:ph type="body" idx="1"/>
          </p:nvPr>
        </p:nvSpPr>
        <p:spPr>
          <a:xfrm>
            <a:off x="122400" y="555658"/>
            <a:ext cx="5386917" cy="411250"/>
          </a:xfrm>
        </p:spPr>
        <p:txBody>
          <a:bodyPr>
            <a:normAutofit/>
          </a:bodyPr>
          <a:lstStyle/>
          <a:p>
            <a:r>
              <a:rPr lang="en-US" sz="2000" dirty="0">
                <a:solidFill>
                  <a:schemeClr val="bg1"/>
                </a:solidFill>
              </a:rPr>
              <a:t>PUCK Magazine, Jan 22, 1890</a:t>
            </a:r>
          </a:p>
        </p:txBody>
      </p:sp>
      <p:sp>
        <p:nvSpPr>
          <p:cNvPr id="5" name="Text Placeholder 4">
            <a:extLst>
              <a:ext uri="{FF2B5EF4-FFF2-40B4-BE49-F238E27FC236}">
                <a16:creationId xmlns:a16="http://schemas.microsoft.com/office/drawing/2014/main" id="{14A5421F-5F31-52F3-1335-81557E2FEE70}"/>
              </a:ext>
            </a:extLst>
          </p:cNvPr>
          <p:cNvSpPr>
            <a:spLocks noGrp="1"/>
          </p:cNvSpPr>
          <p:nvPr>
            <p:ph type="body" sz="quarter" idx="3"/>
          </p:nvPr>
        </p:nvSpPr>
        <p:spPr/>
        <p:txBody>
          <a:bodyPr>
            <a:normAutofit/>
          </a:bodyPr>
          <a:lstStyle/>
          <a:p>
            <a:endParaRPr lang="en-US"/>
          </a:p>
        </p:txBody>
      </p:sp>
      <p:sp>
        <p:nvSpPr>
          <p:cNvPr id="6" name="Content Placeholder 5">
            <a:extLst>
              <a:ext uri="{FF2B5EF4-FFF2-40B4-BE49-F238E27FC236}">
                <a16:creationId xmlns:a16="http://schemas.microsoft.com/office/drawing/2014/main" id="{BB538B12-E313-F899-2259-1F45701BEF58}"/>
              </a:ext>
            </a:extLst>
          </p:cNvPr>
          <p:cNvSpPr>
            <a:spLocks noGrp="1"/>
          </p:cNvSpPr>
          <p:nvPr>
            <p:ph sz="quarter" idx="4"/>
          </p:nvPr>
        </p:nvSpPr>
        <p:spPr/>
        <p:txBody>
          <a:bodyPr/>
          <a:lstStyle/>
          <a:p>
            <a:endParaRPr lang="en-US"/>
          </a:p>
        </p:txBody>
      </p:sp>
      <p:pic>
        <p:nvPicPr>
          <p:cNvPr id="7" name="Content Placeholder 6">
            <a:extLst>
              <a:ext uri="{FF2B5EF4-FFF2-40B4-BE49-F238E27FC236}">
                <a16:creationId xmlns:a16="http://schemas.microsoft.com/office/drawing/2014/main" id="{C16C3325-2767-63F6-901B-8D50BA74790B}"/>
              </a:ext>
            </a:extLst>
          </p:cNvPr>
          <p:cNvPicPr>
            <a:picLocks noGrp="1" noChangeAspect="1"/>
          </p:cNvPicPr>
          <p:nvPr>
            <p:ph sz="half" idx="2"/>
          </p:nvPr>
        </p:nvPicPr>
        <p:blipFill>
          <a:blip r:embed="rId2"/>
          <a:stretch>
            <a:fillRect/>
          </a:stretch>
        </p:blipFill>
        <p:spPr>
          <a:xfrm>
            <a:off x="6193368" y="0"/>
            <a:ext cx="5986013" cy="6857999"/>
          </a:xfrm>
          <a:prstGeom prst="rect">
            <a:avLst/>
          </a:prstGeom>
        </p:spPr>
      </p:pic>
      <p:sp>
        <p:nvSpPr>
          <p:cNvPr id="10" name="TextBox 9">
            <a:extLst>
              <a:ext uri="{FF2B5EF4-FFF2-40B4-BE49-F238E27FC236}">
                <a16:creationId xmlns:a16="http://schemas.microsoft.com/office/drawing/2014/main" id="{BE566117-96D4-3009-4EDE-EEDECF9EDDFF}"/>
              </a:ext>
            </a:extLst>
          </p:cNvPr>
          <p:cNvSpPr txBox="1"/>
          <p:nvPr/>
        </p:nvSpPr>
        <p:spPr>
          <a:xfrm>
            <a:off x="11561" y="1279222"/>
            <a:ext cx="6181808"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Schoolbook"/>
                <a:ea typeface="+mn-ea"/>
                <a:cs typeface="+mn-cs"/>
              </a:rPr>
              <a:t>The Constitution states that senators will be elected by the state legislatures.  The senate would represent the interests of the states.  This cartoons message is that the “fat cats” are buying of the state legislatures to get</a:t>
            </a:r>
            <a:r>
              <a:rPr lang="en-US" sz="2400" b="1" dirty="0">
                <a:solidFill>
                  <a:prstClr val="white"/>
                </a:solidFill>
                <a:latin typeface="Century Schoolbook"/>
              </a:rPr>
              <a:t> “elected” to the Senate.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School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entury Schoolbook"/>
              </a:rPr>
              <a:t>This will change with the passage of the </a:t>
            </a:r>
            <a:r>
              <a:rPr lang="en-US" sz="2400" b="1" dirty="0">
                <a:solidFill>
                  <a:srgbClr val="FFFF00"/>
                </a:solidFill>
                <a:latin typeface="Century Schoolbook"/>
              </a:rPr>
              <a:t>17</a:t>
            </a:r>
            <a:r>
              <a:rPr lang="en-US" sz="2400" b="1" baseline="30000" dirty="0">
                <a:solidFill>
                  <a:srgbClr val="FFFF00"/>
                </a:solidFill>
                <a:latin typeface="Century Schoolbook"/>
              </a:rPr>
              <a:t>th</a:t>
            </a:r>
            <a:r>
              <a:rPr lang="en-US" sz="2400" b="1" dirty="0">
                <a:solidFill>
                  <a:srgbClr val="FFFF00"/>
                </a:solidFill>
                <a:latin typeface="Century Schoolbook"/>
              </a:rPr>
              <a:t> amendment in 1913 in which senators would be elected directly by popular vote- the people</a:t>
            </a:r>
            <a:endParaRPr kumimoji="0" lang="en-US" sz="2400" b="1" i="0" u="none" strike="noStrike" kern="1200" cap="none" spc="0" normalizeH="0" baseline="0" noProof="0" dirty="0">
              <a:ln>
                <a:noFill/>
              </a:ln>
              <a:solidFill>
                <a:srgbClr val="FFFF00"/>
              </a:solidFill>
              <a:effectLst/>
              <a:uLnTx/>
              <a:uFillTx/>
              <a:latin typeface="Century Schoolbook"/>
              <a:ea typeface="+mn-ea"/>
              <a:cs typeface="+mn-cs"/>
            </a:endParaRPr>
          </a:p>
        </p:txBody>
      </p:sp>
    </p:spTree>
    <p:extLst>
      <p:ext uri="{BB962C8B-B14F-4D97-AF65-F5344CB8AC3E}">
        <p14:creationId xmlns:p14="http://schemas.microsoft.com/office/powerpoint/2010/main" val="3267942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12">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44BAEC-AC3B-40FD-9A19-0D449BEBAEF9}"/>
              </a:ext>
            </a:extLst>
          </p:cNvPr>
          <p:cNvSpPr>
            <a:spLocks noGrp="1"/>
          </p:cNvSpPr>
          <p:nvPr>
            <p:ph type="title"/>
          </p:nvPr>
        </p:nvSpPr>
        <p:spPr>
          <a:xfrm>
            <a:off x="821516" y="640263"/>
            <a:ext cx="6204984" cy="1344975"/>
          </a:xfrm>
        </p:spPr>
        <p:txBody>
          <a:bodyPr>
            <a:normAutofit/>
          </a:bodyPr>
          <a:lstStyle/>
          <a:p>
            <a:r>
              <a:rPr lang="en-US" sz="4000" b="1" dirty="0">
                <a:solidFill>
                  <a:schemeClr val="bg1"/>
                </a:solidFill>
                <a:latin typeface="Copperplate Gothic Bold" panose="020E0705020206020404" pitchFamily="34" charset="0"/>
              </a:rPr>
              <a:t>Lincoln’s Second Inaugural Address</a:t>
            </a:r>
          </a:p>
        </p:txBody>
      </p:sp>
      <p:sp>
        <p:nvSpPr>
          <p:cNvPr id="8" name="Content Placeholder 7">
            <a:extLst>
              <a:ext uri="{FF2B5EF4-FFF2-40B4-BE49-F238E27FC236}">
                <a16:creationId xmlns:a16="http://schemas.microsoft.com/office/drawing/2014/main" id="{8C56C995-C99A-475D-AC57-1B0ABF4CF713}"/>
              </a:ext>
            </a:extLst>
          </p:cNvPr>
          <p:cNvSpPr>
            <a:spLocks noGrp="1"/>
          </p:cNvSpPr>
          <p:nvPr>
            <p:ph idx="1"/>
          </p:nvPr>
        </p:nvSpPr>
        <p:spPr>
          <a:xfrm>
            <a:off x="821515" y="2121762"/>
            <a:ext cx="6204984" cy="3626917"/>
          </a:xfrm>
        </p:spPr>
        <p:txBody>
          <a:bodyPr>
            <a:normAutofit/>
          </a:bodyPr>
          <a:lstStyle/>
          <a:p>
            <a:r>
              <a:rPr lang="en-US" sz="2400" dirty="0">
                <a:solidFill>
                  <a:schemeClr val="bg1"/>
                </a:solidFill>
              </a:rPr>
              <a:t>In March 1865, Booth had witnessed Lincoln’s Inauguration Speech and was standing so close to the President that he felt he could have touched him. He wrote in his diary:</a:t>
            </a:r>
          </a:p>
          <a:p>
            <a:r>
              <a:rPr lang="en-US" sz="2400" i="1" dirty="0">
                <a:solidFill>
                  <a:schemeClr val="bg1"/>
                </a:solidFill>
              </a:rPr>
              <a:t>“I had an excellent chance to kill the President, if I had wished.”</a:t>
            </a:r>
          </a:p>
          <a:p>
            <a:r>
              <a:rPr lang="en-US" sz="2400" i="1" dirty="0">
                <a:solidFill>
                  <a:schemeClr val="bg1"/>
                </a:solidFill>
              </a:rPr>
              <a:t>Booth fulfilled his pledge to murder on April 15, 1865.</a:t>
            </a:r>
          </a:p>
          <a:p>
            <a:endParaRPr lang="en-US" sz="2400" i="1" dirty="0"/>
          </a:p>
          <a:p>
            <a:pPr marL="0" indent="0">
              <a:buNone/>
            </a:pPr>
            <a:endParaRPr lang="en-US" sz="2400" dirty="0"/>
          </a:p>
          <a:p>
            <a:endParaRPr lang="en-US" sz="2400" dirty="0"/>
          </a:p>
        </p:txBody>
      </p:sp>
      <p:pic>
        <p:nvPicPr>
          <p:cNvPr id="5" name="Picture 4">
            <a:extLst>
              <a:ext uri="{FF2B5EF4-FFF2-40B4-BE49-F238E27FC236}">
                <a16:creationId xmlns:a16="http://schemas.microsoft.com/office/drawing/2014/main" id="{F3889B20-3765-4490-ADE4-97DADE51527F}"/>
              </a:ext>
            </a:extLst>
          </p:cNvPr>
          <p:cNvPicPr>
            <a:picLocks noChangeAspect="1"/>
          </p:cNvPicPr>
          <p:nvPr/>
        </p:nvPicPr>
        <p:blipFill>
          <a:blip r:embed="rId2"/>
          <a:stretch>
            <a:fillRect/>
          </a:stretch>
        </p:blipFill>
        <p:spPr>
          <a:xfrm>
            <a:off x="8996363" y="306909"/>
            <a:ext cx="1708785" cy="2286000"/>
          </a:xfrm>
          <a:prstGeom prst="rect">
            <a:avLst/>
          </a:prstGeom>
        </p:spPr>
      </p:pic>
      <p:pic>
        <p:nvPicPr>
          <p:cNvPr id="4" name="Content Placeholder 3">
            <a:extLst>
              <a:ext uri="{FF2B5EF4-FFF2-40B4-BE49-F238E27FC236}">
                <a16:creationId xmlns:a16="http://schemas.microsoft.com/office/drawing/2014/main" id="{CC38A59E-6E83-4BCF-9C2F-C8886645E99F}"/>
              </a:ext>
            </a:extLst>
          </p:cNvPr>
          <p:cNvPicPr>
            <a:picLocks noChangeAspect="1"/>
          </p:cNvPicPr>
          <p:nvPr/>
        </p:nvPicPr>
        <p:blipFill rotWithShape="1">
          <a:blip r:embed="rId3"/>
          <a:srcRect t="7906" r="1" b="1"/>
          <a:stretch/>
        </p:blipFill>
        <p:spPr>
          <a:xfrm>
            <a:off x="8705377" y="2828925"/>
            <a:ext cx="2290757" cy="3388994"/>
          </a:xfrm>
          <a:prstGeom prst="rect">
            <a:avLst/>
          </a:prstGeom>
        </p:spPr>
      </p:pic>
    </p:spTree>
    <p:extLst>
      <p:ext uri="{BB962C8B-B14F-4D97-AF65-F5344CB8AC3E}">
        <p14:creationId xmlns:p14="http://schemas.microsoft.com/office/powerpoint/2010/main" val="3229401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15CAF-BF46-BE5A-5F27-9A21FA32C104}"/>
              </a:ext>
            </a:extLst>
          </p:cNvPr>
          <p:cNvSpPr>
            <a:spLocks noGrp="1"/>
          </p:cNvSpPr>
          <p:nvPr>
            <p:ph type="title"/>
          </p:nvPr>
        </p:nvSpPr>
        <p:spPr>
          <a:xfrm>
            <a:off x="0" y="0"/>
            <a:ext cx="6193368" cy="411163"/>
          </a:xfrm>
        </p:spPr>
        <p:txBody>
          <a:bodyPr>
            <a:noAutofit/>
          </a:bodyPr>
          <a:lstStyle/>
          <a:p>
            <a:r>
              <a:rPr lang="en-US" sz="3600" b="1" dirty="0">
                <a:solidFill>
                  <a:schemeClr val="bg1"/>
                </a:solidFill>
                <a:latin typeface="Garamond" panose="02020404030301010803" pitchFamily="18" charset="0"/>
              </a:rPr>
              <a:t>Whiskey Ring Scandal, 1875</a:t>
            </a:r>
            <a:endParaRPr lang="en-US" sz="3600" b="1" dirty="0">
              <a:latin typeface="Garamond" panose="02020404030301010803" pitchFamily="18" charset="0"/>
            </a:endParaRPr>
          </a:p>
        </p:txBody>
      </p:sp>
      <p:pic>
        <p:nvPicPr>
          <p:cNvPr id="7" name="Picture 6">
            <a:extLst>
              <a:ext uri="{FF2B5EF4-FFF2-40B4-BE49-F238E27FC236}">
                <a16:creationId xmlns:a16="http://schemas.microsoft.com/office/drawing/2014/main" id="{6595BC4C-1317-B543-F814-6FE58F00F283}"/>
              </a:ext>
            </a:extLst>
          </p:cNvPr>
          <p:cNvPicPr>
            <a:picLocks noChangeAspect="1"/>
          </p:cNvPicPr>
          <p:nvPr/>
        </p:nvPicPr>
        <p:blipFill>
          <a:blip r:embed="rId2"/>
          <a:stretch>
            <a:fillRect/>
          </a:stretch>
        </p:blipFill>
        <p:spPr>
          <a:xfrm>
            <a:off x="6193368" y="0"/>
            <a:ext cx="5955017" cy="6738151"/>
          </a:xfrm>
          <a:prstGeom prst="rect">
            <a:avLst/>
          </a:prstGeom>
        </p:spPr>
      </p:pic>
      <p:sp>
        <p:nvSpPr>
          <p:cNvPr id="4" name="Content Placeholder 3">
            <a:extLst>
              <a:ext uri="{FF2B5EF4-FFF2-40B4-BE49-F238E27FC236}">
                <a16:creationId xmlns:a16="http://schemas.microsoft.com/office/drawing/2014/main" id="{DE91AE89-4855-95D7-8457-BF5A139CE2AE}"/>
              </a:ext>
            </a:extLst>
          </p:cNvPr>
          <p:cNvSpPr>
            <a:spLocks noGrp="1"/>
          </p:cNvSpPr>
          <p:nvPr>
            <p:ph sz="half" idx="2"/>
          </p:nvPr>
        </p:nvSpPr>
        <p:spPr>
          <a:xfrm>
            <a:off x="43615" y="682388"/>
            <a:ext cx="5955017" cy="5642776"/>
          </a:xfrm>
        </p:spPr>
        <p:txBody>
          <a:bodyPr>
            <a:noAutofit/>
          </a:bodyPr>
          <a:lstStyle/>
          <a:p>
            <a:pPr marL="0" indent="0">
              <a:buNone/>
            </a:pPr>
            <a:r>
              <a:rPr lang="en-US" dirty="0">
                <a:solidFill>
                  <a:schemeClr val="bg1"/>
                </a:solidFill>
                <a:latin typeface="Garamond" panose="02020404030301010803" pitchFamily="18" charset="0"/>
              </a:rPr>
              <a:t>The Whiskey Ring scandal in which federal agents and whiskey distillers underreported sales to cheat the government out of excise tax revenue and pocket the cash ensnared Grant’s personal secretary, Orville Babcock.</a:t>
            </a:r>
          </a:p>
          <a:p>
            <a:pPr marL="0" indent="0">
              <a:buNone/>
            </a:pPr>
            <a:endParaRPr lang="en-US" dirty="0">
              <a:solidFill>
                <a:schemeClr val="bg1"/>
              </a:solidFill>
              <a:latin typeface="Garamond" panose="02020404030301010803" pitchFamily="18" charset="0"/>
            </a:endParaRPr>
          </a:p>
          <a:p>
            <a:pPr marL="0" indent="0">
              <a:buNone/>
            </a:pPr>
            <a:r>
              <a:rPr lang="en-US" b="0" i="0" dirty="0">
                <a:solidFill>
                  <a:schemeClr val="bg1"/>
                </a:solidFill>
                <a:effectLst/>
                <a:latin typeface="Garamond" panose="02020404030301010803" pitchFamily="18" charset="0"/>
              </a:rPr>
              <a:t>Wall Street financier and railroad magnate Jay Gould bribed Abel Rathbone Corbin, who had married Grant’s sister, to use his influence to steer the president toward policies that would favor the robber baron’s plan. “Grant is not a corrupt man as far as I can tell,” White says, “but he combines an incredible lack of attention to detail—astonishing given his army record—and a blind loyalty to friends.”</a:t>
            </a:r>
            <a:endParaRPr lang="en-US" dirty="0">
              <a:solidFill>
                <a:schemeClr val="bg1"/>
              </a:solidFill>
              <a:latin typeface="Garamond" panose="02020404030301010803" pitchFamily="18" charset="0"/>
            </a:endParaRPr>
          </a:p>
        </p:txBody>
      </p:sp>
      <p:sp>
        <p:nvSpPr>
          <p:cNvPr id="5" name="Text Placeholder 4">
            <a:extLst>
              <a:ext uri="{FF2B5EF4-FFF2-40B4-BE49-F238E27FC236}">
                <a16:creationId xmlns:a16="http://schemas.microsoft.com/office/drawing/2014/main" id="{50C3024B-1929-6980-5B56-BEC213880116}"/>
              </a:ext>
            </a:extLst>
          </p:cNvPr>
          <p:cNvSpPr>
            <a:spLocks noGrp="1"/>
          </p:cNvSpPr>
          <p:nvPr>
            <p:ph type="body" sz="quarter" idx="3"/>
          </p:nvPr>
        </p:nvSpPr>
        <p:spPr/>
        <p:txBody>
          <a:bodyPr/>
          <a:lstStyle/>
          <a:p>
            <a:endParaRPr lang="en-US" dirty="0"/>
          </a:p>
        </p:txBody>
      </p:sp>
      <p:sp>
        <p:nvSpPr>
          <p:cNvPr id="6" name="Content Placeholder 5">
            <a:extLst>
              <a:ext uri="{FF2B5EF4-FFF2-40B4-BE49-F238E27FC236}">
                <a16:creationId xmlns:a16="http://schemas.microsoft.com/office/drawing/2014/main" id="{3D0A8A3E-B0F0-E09E-28A9-23DE94DAD2AF}"/>
              </a:ext>
            </a:extLst>
          </p:cNvPr>
          <p:cNvSpPr>
            <a:spLocks noGrp="1"/>
          </p:cNvSpPr>
          <p:nvPr>
            <p:ph sz="quarter" idx="4"/>
          </p:nvPr>
        </p:nvSpPr>
        <p:spPr/>
        <p:txBody>
          <a:bodyPr>
            <a:normAutofit/>
          </a:bodyPr>
          <a:lstStyle/>
          <a:p>
            <a:endParaRPr lang="en-US" dirty="0"/>
          </a:p>
        </p:txBody>
      </p:sp>
      <p:sp>
        <p:nvSpPr>
          <p:cNvPr id="8" name="TextBox 7">
            <a:extLst>
              <a:ext uri="{FF2B5EF4-FFF2-40B4-BE49-F238E27FC236}">
                <a16:creationId xmlns:a16="http://schemas.microsoft.com/office/drawing/2014/main" id="{74B44FD1-5FBB-73F5-7991-B6F627BD5B8C}"/>
              </a:ext>
            </a:extLst>
          </p:cNvPr>
          <p:cNvSpPr txBox="1"/>
          <p:nvPr/>
        </p:nvSpPr>
        <p:spPr>
          <a:xfrm>
            <a:off x="43615" y="6596390"/>
            <a:ext cx="4720700" cy="261610"/>
          </a:xfrm>
          <a:prstGeom prst="rect">
            <a:avLst/>
          </a:prstGeom>
          <a:noFill/>
        </p:spPr>
        <p:txBody>
          <a:bodyPr wrap="square">
            <a:spAutoFit/>
          </a:bodyPr>
          <a:lstStyle/>
          <a:p>
            <a:r>
              <a:rPr lang="en-US" sz="1100" dirty="0">
                <a:solidFill>
                  <a:schemeClr val="bg1"/>
                </a:solidFill>
                <a:hlinkClick r:id="rId3">
                  <a:extLst>
                    <a:ext uri="{A12FA001-AC4F-418D-AE19-62706E023703}">
                      <ahyp:hlinkClr xmlns:ahyp="http://schemas.microsoft.com/office/drawing/2018/hyperlinkcolor" val="tx"/>
                    </a:ext>
                  </a:extLst>
                </a:hlinkClick>
              </a:rPr>
              <a:t>https://www.history.com/news/gilded-age-corruption-corporate-wealth</a:t>
            </a:r>
            <a:endParaRPr lang="en-US" sz="1100" dirty="0">
              <a:solidFill>
                <a:schemeClr val="bg1"/>
              </a:solidFill>
            </a:endParaRPr>
          </a:p>
        </p:txBody>
      </p:sp>
    </p:spTree>
    <p:extLst>
      <p:ext uri="{BB962C8B-B14F-4D97-AF65-F5344CB8AC3E}">
        <p14:creationId xmlns:p14="http://schemas.microsoft.com/office/powerpoint/2010/main" val="15135535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6856" y="72232"/>
            <a:ext cx="5777132" cy="701491"/>
          </a:xfrm>
        </p:spPr>
        <p:txBody>
          <a:bodyPr>
            <a:normAutofit fontScale="90000"/>
          </a:bodyPr>
          <a:lstStyle/>
          <a:p>
            <a:r>
              <a:rPr lang="en-US" b="1" dirty="0">
                <a:latin typeface="Clarendon Hv BT" panose="02040804050505020204" pitchFamily="18" charset="0"/>
              </a:rPr>
              <a:t>Panic Of  1873</a:t>
            </a:r>
          </a:p>
        </p:txBody>
      </p:sp>
      <p:sp>
        <p:nvSpPr>
          <p:cNvPr id="4" name="Content Placeholder 3"/>
          <p:cNvSpPr>
            <a:spLocks noGrp="1"/>
          </p:cNvSpPr>
          <p:nvPr>
            <p:ph sz="half" idx="2"/>
          </p:nvPr>
        </p:nvSpPr>
        <p:spPr>
          <a:xfrm>
            <a:off x="10953" y="6126162"/>
            <a:ext cx="5848671" cy="653831"/>
          </a:xfrm>
        </p:spPr>
        <p:txBody>
          <a:bodyPr>
            <a:noAutofit/>
          </a:bodyPr>
          <a:lstStyle/>
          <a:p>
            <a:pPr marL="0" indent="0">
              <a:buNone/>
            </a:pPr>
            <a:r>
              <a:rPr lang="en-US" sz="2000" b="1" i="1" dirty="0">
                <a:solidFill>
                  <a:schemeClr val="bg1"/>
                </a:solidFill>
                <a:latin typeface="Muli"/>
              </a:rPr>
              <a:t> Closing the door of the Stock Exchange </a:t>
            </a:r>
          </a:p>
          <a:p>
            <a:pPr marL="0" indent="0">
              <a:buNone/>
            </a:pPr>
            <a:r>
              <a:rPr lang="en-US" sz="2000" b="1" i="1" dirty="0">
                <a:solidFill>
                  <a:schemeClr val="bg1"/>
                </a:solidFill>
                <a:latin typeface="Muli"/>
              </a:rPr>
              <a:t>on its members</a:t>
            </a:r>
            <a:endParaRPr lang="en-US" sz="2000" b="1" dirty="0">
              <a:solidFill>
                <a:schemeClr val="bg1"/>
              </a:solidFill>
            </a:endParaRPr>
          </a:p>
        </p:txBody>
      </p:sp>
      <p:sp>
        <p:nvSpPr>
          <p:cNvPr id="5" name="Text Placeholder 4"/>
          <p:cNvSpPr>
            <a:spLocks noGrp="1"/>
          </p:cNvSpPr>
          <p:nvPr>
            <p:ph type="body" sz="quarter" idx="3"/>
          </p:nvPr>
        </p:nvSpPr>
        <p:spPr>
          <a:xfrm>
            <a:off x="4744394" y="411957"/>
            <a:ext cx="7637234" cy="639762"/>
          </a:xfrm>
        </p:spPr>
        <p:txBody>
          <a:bodyPr>
            <a:noAutofit/>
          </a:bodyPr>
          <a:lstStyle/>
          <a:p>
            <a:r>
              <a:rPr lang="en-US" sz="1400" dirty="0">
                <a:hlinkClick r:id="rId2"/>
              </a:rPr>
              <a:t>https://www.pbs.org/wgbh/americanexperience/features/grant-panic/</a:t>
            </a:r>
            <a:endParaRPr lang="en-US" sz="1400" dirty="0"/>
          </a:p>
        </p:txBody>
      </p:sp>
      <p:sp>
        <p:nvSpPr>
          <p:cNvPr id="6" name="Content Placeholder 5"/>
          <p:cNvSpPr>
            <a:spLocks noGrp="1"/>
          </p:cNvSpPr>
          <p:nvPr>
            <p:ph sz="quarter" idx="4"/>
          </p:nvPr>
        </p:nvSpPr>
        <p:spPr>
          <a:xfrm>
            <a:off x="4744394" y="1030848"/>
            <a:ext cx="7447605" cy="5095314"/>
          </a:xfrm>
        </p:spPr>
        <p:txBody>
          <a:bodyPr>
            <a:noAutofit/>
          </a:bodyPr>
          <a:lstStyle/>
          <a:p>
            <a:pPr marL="0" indent="0">
              <a:buNone/>
            </a:pPr>
            <a:r>
              <a:rPr lang="en-US" sz="2800" dirty="0"/>
              <a:t>Caused one of the worst economic depressions in US history.  It was global in scope.</a:t>
            </a:r>
          </a:p>
          <a:p>
            <a:pPr marL="0" indent="0">
              <a:buNone/>
            </a:pPr>
            <a:r>
              <a:rPr lang="en-US" sz="2800" dirty="0"/>
              <a:t>-89 of the 364 railroads went bankrupt</a:t>
            </a:r>
          </a:p>
          <a:p>
            <a:pPr marL="0" indent="0">
              <a:buNone/>
            </a:pPr>
            <a:r>
              <a:rPr lang="en-US" sz="2800" dirty="0"/>
              <a:t>-18,000 business closed</a:t>
            </a:r>
          </a:p>
          <a:p>
            <a:pPr marL="0" indent="0">
              <a:buNone/>
            </a:pPr>
            <a:r>
              <a:rPr lang="en-US" sz="2800" dirty="0"/>
              <a:t>-Unemployment was over 14%</a:t>
            </a:r>
          </a:p>
          <a:p>
            <a:pPr marL="0" indent="0">
              <a:buNone/>
            </a:pPr>
            <a:endParaRPr lang="en-US" sz="2800" dirty="0"/>
          </a:p>
          <a:p>
            <a:pPr marL="0" indent="0">
              <a:buNone/>
            </a:pPr>
            <a:r>
              <a:rPr lang="en-US" sz="2800" dirty="0"/>
              <a:t>Many American wanted the government to focus on fixing the economy and Reconstruction was largely ignored and brought to an end by 1877</a:t>
            </a:r>
          </a:p>
          <a:p>
            <a:pPr marL="0" indent="0">
              <a:buNone/>
            </a:pPr>
            <a:endParaRPr lang="en-US" sz="2800" dirty="0"/>
          </a:p>
        </p:txBody>
      </p:sp>
      <p:pic>
        <p:nvPicPr>
          <p:cNvPr id="2050" name="Picture 2" descr="Grant-pan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554767" cy="612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5593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2988" y="1175651"/>
            <a:ext cx="4267200" cy="475251"/>
          </a:xfrm>
        </p:spPr>
        <p:txBody>
          <a:bodyPr>
            <a:normAutofit fontScale="90000"/>
          </a:bodyPr>
          <a:lstStyle/>
          <a:p>
            <a:r>
              <a:rPr lang="en-US" sz="4800" b="1" dirty="0"/>
              <a:t>1874</a:t>
            </a:r>
          </a:p>
        </p:txBody>
      </p:sp>
      <p:sp>
        <p:nvSpPr>
          <p:cNvPr id="3" name="Content Placeholder 2"/>
          <p:cNvSpPr>
            <a:spLocks noGrp="1"/>
          </p:cNvSpPr>
          <p:nvPr>
            <p:ph sz="half" idx="1"/>
          </p:nvPr>
        </p:nvSpPr>
        <p:spPr>
          <a:xfrm>
            <a:off x="422988" y="1571898"/>
            <a:ext cx="4267200" cy="4525963"/>
          </a:xfrm>
        </p:spPr>
        <p:txBody>
          <a:bodyPr>
            <a:normAutofit/>
          </a:bodyPr>
          <a:lstStyle/>
          <a:p>
            <a:pPr marL="0" indent="0" algn="ctr">
              <a:buNone/>
            </a:pPr>
            <a:r>
              <a:rPr lang="en-US" b="1" i="1" dirty="0"/>
              <a:t>Northern public opinion turns against Radical Reconstruction.</a:t>
            </a:r>
          </a:p>
          <a:p>
            <a:pPr marL="0" indent="0" algn="ctr">
              <a:buNone/>
            </a:pPr>
            <a:endParaRPr lang="en-US" sz="2000" b="1" dirty="0"/>
          </a:p>
          <a:p>
            <a:pPr marL="0" indent="0" algn="ctr">
              <a:buNone/>
            </a:pPr>
            <a:r>
              <a:rPr lang="en-US" sz="3600" b="1" dirty="0"/>
              <a:t>Perception of </a:t>
            </a:r>
          </a:p>
          <a:p>
            <a:pPr marL="0" indent="0" algn="ctr">
              <a:buNone/>
            </a:pPr>
            <a:r>
              <a:rPr lang="en-US" sz="3600" b="1" dirty="0"/>
              <a:t>“Colored Rule” </a:t>
            </a:r>
          </a:p>
          <a:p>
            <a:pPr marL="0" indent="0" algn="ctr">
              <a:buNone/>
            </a:pPr>
            <a:r>
              <a:rPr lang="en-US" b="1" dirty="0"/>
              <a:t>and corruption in the South under Carpetbag state governments</a:t>
            </a:r>
            <a:endParaRPr lang="en-US" sz="3600" b="1" dirty="0"/>
          </a:p>
        </p:txBody>
      </p:sp>
      <p:pic>
        <p:nvPicPr>
          <p:cNvPr id="88066" name="Picture 2" descr="http://blackhistory.harpweek.com/7Illustrations/Reconstruction/Illustrations/0229w500.jpg"/>
          <p:cNvPicPr>
            <a:picLocks noGrp="1" noChangeAspect="1" noChangeArrowheads="1"/>
          </p:cNvPicPr>
          <p:nvPr>
            <p:ph sz="half" idx="2"/>
          </p:nvPr>
        </p:nvPicPr>
        <p:blipFill>
          <a:blip r:embed="rId2" cstate="print"/>
          <a:srcRect/>
          <a:stretch>
            <a:fillRect/>
          </a:stretch>
        </p:blipFill>
        <p:spPr bwMode="auto">
          <a:xfrm>
            <a:off x="6531589" y="-23247"/>
            <a:ext cx="4870739" cy="6858000"/>
          </a:xfrm>
          <a:prstGeom prst="rect">
            <a:avLst/>
          </a:prstGeom>
          <a:noFill/>
        </p:spPr>
      </p:pic>
      <p:sp>
        <p:nvSpPr>
          <p:cNvPr id="6" name="Rectangle 5"/>
          <p:cNvSpPr/>
          <p:nvPr/>
        </p:nvSpPr>
        <p:spPr>
          <a:xfrm>
            <a:off x="740229" y="6081041"/>
            <a:ext cx="4267200" cy="646331"/>
          </a:xfrm>
          <a:prstGeom prst="rect">
            <a:avLst/>
          </a:prstGeom>
        </p:spPr>
        <p:txBody>
          <a:bodyPr wrap="square">
            <a:spAutoFit/>
          </a:bodyPr>
          <a:lstStyle/>
          <a:p>
            <a:r>
              <a:rPr lang="en-US" dirty="0">
                <a:solidFill>
                  <a:srgbClr val="20293F"/>
                </a:solidFill>
                <a:hlinkClick r:id="rId3"/>
              </a:rPr>
              <a:t>http://blackhistory.harpweek.com/7illustrations/reconstruction/coloredrule.htm</a:t>
            </a:r>
            <a:r>
              <a:rPr lang="en-US" dirty="0">
                <a:solidFill>
                  <a:srgbClr val="20293F"/>
                </a:solidFill>
              </a:rPr>
              <a:t> </a:t>
            </a:r>
          </a:p>
        </p:txBody>
      </p:sp>
      <p:sp>
        <p:nvSpPr>
          <p:cNvPr id="5" name="Rectangle 4">
            <a:extLst>
              <a:ext uri="{FF2B5EF4-FFF2-40B4-BE49-F238E27FC236}">
                <a16:creationId xmlns:a16="http://schemas.microsoft.com/office/drawing/2014/main" id="{CFD642B5-25A4-401F-A5E5-DBE220294A6D}"/>
              </a:ext>
            </a:extLst>
          </p:cNvPr>
          <p:cNvSpPr/>
          <p:nvPr/>
        </p:nvSpPr>
        <p:spPr>
          <a:xfrm>
            <a:off x="31102" y="-23247"/>
            <a:ext cx="6500487" cy="113877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a:ln>
                  <a:noFill/>
                </a:ln>
                <a:solidFill>
                  <a:srgbClr val="FF0000"/>
                </a:solidFill>
                <a:effectLst/>
                <a:uLnTx/>
                <a:uFillTx/>
                <a:latin typeface="Garamond" panose="02020404030301010803" pitchFamily="18" charset="0"/>
                <a:ea typeface="+mj-ea"/>
                <a:cs typeface="+mj-cs"/>
              </a:rPr>
              <a:t>Reconstruction Comes to an End 1874-1877</a:t>
            </a:r>
            <a:endParaRPr kumimoji="0" lang="en-US" sz="34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29456224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endParaRPr lang="en-US"/>
          </a:p>
        </p:txBody>
      </p:sp>
      <p:pic>
        <p:nvPicPr>
          <p:cNvPr id="6" name="Picture 2" descr="http://www.roadmaptolastbesthope.com/_images/_volume1/_chapter11/_maps/Map_Reconstructio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49052" y="381000"/>
            <a:ext cx="9118949" cy="6019800"/>
          </a:xfrm>
          <a:prstGeom prst="rect">
            <a:avLst/>
          </a:prstGeom>
          <a:noFill/>
        </p:spPr>
      </p:pic>
      <p:pic>
        <p:nvPicPr>
          <p:cNvPr id="8" name="Picture 2" descr="http://www.roadmaptolastbesthope.com/_images/_volume1/_chapter11/_maps/Map_Reconstructio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4782820"/>
            <a:ext cx="3276600" cy="2075180"/>
          </a:xfrm>
          <a:prstGeom prst="rect">
            <a:avLst/>
          </a:prstGeom>
          <a:noFill/>
        </p:spPr>
      </p:pic>
      <p:sp useBgFill="1">
        <p:nvSpPr>
          <p:cNvPr id="2" name="Title 1"/>
          <p:cNvSpPr>
            <a:spLocks noGrp="1"/>
          </p:cNvSpPr>
          <p:nvPr>
            <p:ph type="title"/>
          </p:nvPr>
        </p:nvSpPr>
        <p:spPr>
          <a:xfrm>
            <a:off x="1" y="-32413"/>
            <a:ext cx="9525000" cy="513977"/>
          </a:xfrm>
          <a:ln>
            <a:noFill/>
          </a:ln>
        </p:spPr>
        <p:style>
          <a:lnRef idx="1">
            <a:schemeClr val="accent4"/>
          </a:lnRef>
          <a:fillRef idx="2">
            <a:schemeClr val="accent4"/>
          </a:fillRef>
          <a:effectRef idx="1">
            <a:schemeClr val="accent4"/>
          </a:effectRef>
          <a:fontRef idx="minor">
            <a:schemeClr val="dk1"/>
          </a:fontRef>
        </p:style>
        <p:txBody>
          <a:bodyPr>
            <a:normAutofit fontScale="90000"/>
          </a:bodyPr>
          <a:lstStyle/>
          <a:p>
            <a:pPr algn="l"/>
            <a:r>
              <a:rPr lang="en-US" sz="3600" b="1" dirty="0"/>
              <a:t>Restoration of Southern “Home Rule” </a:t>
            </a:r>
            <a:r>
              <a:rPr lang="en-US" sz="3200" b="1" dirty="0"/>
              <a:t>1869-1877</a:t>
            </a:r>
            <a:endParaRPr lang="en-US" sz="3600" b="1" dirty="0"/>
          </a:p>
        </p:txBody>
      </p:sp>
      <p:sp>
        <p:nvSpPr>
          <p:cNvPr id="9" name="TextBox 8"/>
          <p:cNvSpPr txBox="1"/>
          <p:nvPr/>
        </p:nvSpPr>
        <p:spPr>
          <a:xfrm>
            <a:off x="6705600" y="1981200"/>
            <a:ext cx="914400" cy="529376"/>
          </a:xfrm>
          <a:prstGeom prst="rect">
            <a:avLst/>
          </a:prstGeom>
        </p:spPr>
        <p:style>
          <a:lnRef idx="1">
            <a:schemeClr val="accent6"/>
          </a:lnRef>
          <a:fillRef idx="2">
            <a:schemeClr val="accent6"/>
          </a:fillRef>
          <a:effectRef idx="1">
            <a:schemeClr val="accent6"/>
          </a:effectRef>
          <a:fontRef idx="minor">
            <a:schemeClr val="dk1"/>
          </a:fontRef>
        </p:style>
        <p:txBody>
          <a:bodyPr wrap="square" lIns="18288" tIns="18288" rIns="18288" bIns="18288" rtlCol="0">
            <a:spAutoFit/>
          </a:bodyPr>
          <a:lstStyle/>
          <a:p>
            <a:pPr algn="ctr"/>
            <a:r>
              <a:rPr lang="en-US" sz="3200" b="1" dirty="0">
                <a:solidFill>
                  <a:srgbClr val="20293F"/>
                </a:solidFill>
                <a:latin typeface="Calibri"/>
              </a:rPr>
              <a:t>1869</a:t>
            </a:r>
          </a:p>
        </p:txBody>
      </p:sp>
      <p:sp>
        <p:nvSpPr>
          <p:cNvPr id="10" name="TextBox 9"/>
          <p:cNvSpPr txBox="1"/>
          <p:nvPr/>
        </p:nvSpPr>
        <p:spPr>
          <a:xfrm>
            <a:off x="4267200" y="2819400"/>
            <a:ext cx="914400" cy="529376"/>
          </a:xfrm>
          <a:prstGeom prst="rect">
            <a:avLst/>
          </a:prstGeom>
        </p:spPr>
        <p:style>
          <a:lnRef idx="1">
            <a:schemeClr val="accent6"/>
          </a:lnRef>
          <a:fillRef idx="2">
            <a:schemeClr val="accent6"/>
          </a:fillRef>
          <a:effectRef idx="1">
            <a:schemeClr val="accent6"/>
          </a:effectRef>
          <a:fontRef idx="minor">
            <a:schemeClr val="dk1"/>
          </a:fontRef>
        </p:style>
        <p:txBody>
          <a:bodyPr wrap="square" lIns="18288" tIns="18288" rIns="18288" bIns="18288" rtlCol="0">
            <a:spAutoFit/>
          </a:bodyPr>
          <a:lstStyle/>
          <a:p>
            <a:pPr algn="ctr"/>
            <a:r>
              <a:rPr lang="en-US" sz="3200" b="1" dirty="0">
                <a:solidFill>
                  <a:srgbClr val="20293F"/>
                </a:solidFill>
                <a:latin typeface="Calibri"/>
              </a:rPr>
              <a:t>1874</a:t>
            </a:r>
          </a:p>
        </p:txBody>
      </p:sp>
      <p:sp>
        <p:nvSpPr>
          <p:cNvPr id="11" name="TextBox 10"/>
          <p:cNvSpPr txBox="1"/>
          <p:nvPr/>
        </p:nvSpPr>
        <p:spPr>
          <a:xfrm>
            <a:off x="8153400" y="3581400"/>
            <a:ext cx="914400" cy="529376"/>
          </a:xfrm>
          <a:prstGeom prst="rect">
            <a:avLst/>
          </a:prstGeom>
        </p:spPr>
        <p:style>
          <a:lnRef idx="1">
            <a:schemeClr val="accent6"/>
          </a:lnRef>
          <a:fillRef idx="2">
            <a:schemeClr val="accent6"/>
          </a:fillRef>
          <a:effectRef idx="1">
            <a:schemeClr val="accent6"/>
          </a:effectRef>
          <a:fontRef idx="minor">
            <a:schemeClr val="dk1"/>
          </a:fontRef>
        </p:style>
        <p:txBody>
          <a:bodyPr wrap="square" lIns="18288" tIns="18288" rIns="18288" bIns="18288" rtlCol="0">
            <a:spAutoFit/>
          </a:bodyPr>
          <a:lstStyle/>
          <a:p>
            <a:pPr algn="ctr"/>
            <a:r>
              <a:rPr lang="en-US" sz="3200" b="1" dirty="0">
                <a:solidFill>
                  <a:srgbClr val="20293F"/>
                </a:solidFill>
                <a:latin typeface="Calibri"/>
              </a:rPr>
              <a:t>1871</a:t>
            </a:r>
          </a:p>
        </p:txBody>
      </p:sp>
      <p:sp>
        <p:nvSpPr>
          <p:cNvPr id="12" name="TextBox 11"/>
          <p:cNvSpPr txBox="1"/>
          <p:nvPr/>
        </p:nvSpPr>
        <p:spPr>
          <a:xfrm>
            <a:off x="9296400" y="5791200"/>
            <a:ext cx="914400" cy="529376"/>
          </a:xfrm>
          <a:prstGeom prst="rect">
            <a:avLst/>
          </a:prstGeom>
        </p:spPr>
        <p:style>
          <a:lnRef idx="1">
            <a:schemeClr val="accent6"/>
          </a:lnRef>
          <a:fillRef idx="2">
            <a:schemeClr val="accent6"/>
          </a:fillRef>
          <a:effectRef idx="1">
            <a:schemeClr val="accent6"/>
          </a:effectRef>
          <a:fontRef idx="minor">
            <a:schemeClr val="dk1"/>
          </a:fontRef>
        </p:style>
        <p:txBody>
          <a:bodyPr wrap="square" lIns="18288" tIns="18288" rIns="18288" bIns="18288" rtlCol="0">
            <a:spAutoFit/>
          </a:bodyPr>
          <a:lstStyle/>
          <a:p>
            <a:pPr algn="ctr"/>
            <a:r>
              <a:rPr lang="en-US" sz="3200" b="1" dirty="0">
                <a:solidFill>
                  <a:srgbClr val="20293F"/>
                </a:solidFill>
                <a:latin typeface="Calibri"/>
              </a:rPr>
              <a:t>1877</a:t>
            </a:r>
          </a:p>
        </p:txBody>
      </p:sp>
      <p:sp>
        <p:nvSpPr>
          <p:cNvPr id="13" name="TextBox 12"/>
          <p:cNvSpPr txBox="1"/>
          <p:nvPr/>
        </p:nvSpPr>
        <p:spPr>
          <a:xfrm>
            <a:off x="9067800" y="2743200"/>
            <a:ext cx="914400" cy="529376"/>
          </a:xfrm>
          <a:prstGeom prst="rect">
            <a:avLst/>
          </a:prstGeom>
        </p:spPr>
        <p:style>
          <a:lnRef idx="1">
            <a:schemeClr val="accent6"/>
          </a:lnRef>
          <a:fillRef idx="2">
            <a:schemeClr val="accent6"/>
          </a:fillRef>
          <a:effectRef idx="1">
            <a:schemeClr val="accent6"/>
          </a:effectRef>
          <a:fontRef idx="minor">
            <a:schemeClr val="dk1"/>
          </a:fontRef>
        </p:style>
        <p:txBody>
          <a:bodyPr wrap="square" lIns="18288" tIns="18288" rIns="18288" bIns="18288" rtlCol="0">
            <a:spAutoFit/>
          </a:bodyPr>
          <a:lstStyle/>
          <a:p>
            <a:pPr algn="ctr"/>
            <a:r>
              <a:rPr lang="en-US" sz="3200" b="1" dirty="0">
                <a:solidFill>
                  <a:srgbClr val="20293F"/>
                </a:solidFill>
                <a:latin typeface="Calibri"/>
              </a:rPr>
              <a:t>1877</a:t>
            </a:r>
          </a:p>
        </p:txBody>
      </p:sp>
      <p:sp>
        <p:nvSpPr>
          <p:cNvPr id="14" name="TextBox 13"/>
          <p:cNvSpPr txBox="1"/>
          <p:nvPr/>
        </p:nvSpPr>
        <p:spPr>
          <a:xfrm>
            <a:off x="4267200" y="4191000"/>
            <a:ext cx="914400" cy="529376"/>
          </a:xfrm>
          <a:prstGeom prst="rect">
            <a:avLst/>
          </a:prstGeom>
        </p:spPr>
        <p:style>
          <a:lnRef idx="1">
            <a:schemeClr val="accent6"/>
          </a:lnRef>
          <a:fillRef idx="2">
            <a:schemeClr val="accent6"/>
          </a:fillRef>
          <a:effectRef idx="1">
            <a:schemeClr val="accent6"/>
          </a:effectRef>
          <a:fontRef idx="minor">
            <a:schemeClr val="dk1"/>
          </a:fontRef>
        </p:style>
        <p:txBody>
          <a:bodyPr wrap="square" lIns="18288" tIns="18288" rIns="18288" bIns="18288" rtlCol="0">
            <a:spAutoFit/>
          </a:bodyPr>
          <a:lstStyle/>
          <a:p>
            <a:pPr algn="ctr"/>
            <a:r>
              <a:rPr lang="en-US" sz="3200" b="1" dirty="0">
                <a:solidFill>
                  <a:srgbClr val="20293F"/>
                </a:solidFill>
                <a:latin typeface="Calibri"/>
              </a:rPr>
              <a:t>1877</a:t>
            </a:r>
          </a:p>
        </p:txBody>
      </p:sp>
      <p:sp>
        <p:nvSpPr>
          <p:cNvPr id="15" name="TextBox 14"/>
          <p:cNvSpPr txBox="1"/>
          <p:nvPr/>
        </p:nvSpPr>
        <p:spPr>
          <a:xfrm>
            <a:off x="6705600" y="3657600"/>
            <a:ext cx="914400" cy="529376"/>
          </a:xfrm>
          <a:prstGeom prst="rect">
            <a:avLst/>
          </a:prstGeom>
        </p:spPr>
        <p:style>
          <a:lnRef idx="1">
            <a:schemeClr val="accent6"/>
          </a:lnRef>
          <a:fillRef idx="2">
            <a:schemeClr val="accent6"/>
          </a:fillRef>
          <a:effectRef idx="1">
            <a:schemeClr val="accent6"/>
          </a:effectRef>
          <a:fontRef idx="minor">
            <a:schemeClr val="dk1"/>
          </a:fontRef>
        </p:style>
        <p:txBody>
          <a:bodyPr wrap="square" lIns="18288" tIns="18288" rIns="18288" bIns="18288" rtlCol="0">
            <a:spAutoFit/>
          </a:bodyPr>
          <a:lstStyle/>
          <a:p>
            <a:pPr algn="ctr"/>
            <a:r>
              <a:rPr lang="en-US" sz="3200" b="1" dirty="0">
                <a:solidFill>
                  <a:srgbClr val="20293F"/>
                </a:solidFill>
                <a:latin typeface="Calibri"/>
              </a:rPr>
              <a:t>1874</a:t>
            </a:r>
          </a:p>
        </p:txBody>
      </p:sp>
      <p:sp>
        <p:nvSpPr>
          <p:cNvPr id="16" name="TextBox 15"/>
          <p:cNvSpPr txBox="1"/>
          <p:nvPr/>
        </p:nvSpPr>
        <p:spPr>
          <a:xfrm>
            <a:off x="1600200" y="4267200"/>
            <a:ext cx="914400" cy="529376"/>
          </a:xfrm>
          <a:prstGeom prst="rect">
            <a:avLst/>
          </a:prstGeom>
        </p:spPr>
        <p:style>
          <a:lnRef idx="1">
            <a:schemeClr val="accent6"/>
          </a:lnRef>
          <a:fillRef idx="2">
            <a:schemeClr val="accent6"/>
          </a:fillRef>
          <a:effectRef idx="1">
            <a:schemeClr val="accent6"/>
          </a:effectRef>
          <a:fontRef idx="minor">
            <a:schemeClr val="dk1"/>
          </a:fontRef>
        </p:style>
        <p:txBody>
          <a:bodyPr wrap="square" lIns="18288" tIns="18288" rIns="18288" bIns="18288" rtlCol="0">
            <a:spAutoFit/>
          </a:bodyPr>
          <a:lstStyle/>
          <a:p>
            <a:pPr algn="ctr"/>
            <a:r>
              <a:rPr lang="en-US" sz="3200" b="1" dirty="0">
                <a:solidFill>
                  <a:srgbClr val="20293F"/>
                </a:solidFill>
                <a:latin typeface="Calibri"/>
              </a:rPr>
              <a:t>1873</a:t>
            </a:r>
          </a:p>
        </p:txBody>
      </p:sp>
      <p:sp>
        <p:nvSpPr>
          <p:cNvPr id="17" name="TextBox 16"/>
          <p:cNvSpPr txBox="1"/>
          <p:nvPr/>
        </p:nvSpPr>
        <p:spPr>
          <a:xfrm>
            <a:off x="9525000" y="1752600"/>
            <a:ext cx="914400" cy="529376"/>
          </a:xfrm>
          <a:prstGeom prst="rect">
            <a:avLst/>
          </a:prstGeom>
        </p:spPr>
        <p:style>
          <a:lnRef idx="1">
            <a:schemeClr val="accent6"/>
          </a:lnRef>
          <a:fillRef idx="2">
            <a:schemeClr val="accent6"/>
          </a:fillRef>
          <a:effectRef idx="1">
            <a:schemeClr val="accent6"/>
          </a:effectRef>
          <a:fontRef idx="minor">
            <a:schemeClr val="dk1"/>
          </a:fontRef>
        </p:style>
        <p:txBody>
          <a:bodyPr wrap="square" lIns="18288" tIns="18288" rIns="18288" bIns="18288" rtlCol="0">
            <a:spAutoFit/>
          </a:bodyPr>
          <a:lstStyle/>
          <a:p>
            <a:pPr algn="ctr"/>
            <a:r>
              <a:rPr lang="en-US" sz="3200" b="1" dirty="0">
                <a:solidFill>
                  <a:srgbClr val="20293F"/>
                </a:solidFill>
                <a:latin typeface="Calibri"/>
              </a:rPr>
              <a:t>1870</a:t>
            </a:r>
          </a:p>
        </p:txBody>
      </p:sp>
      <p:sp>
        <p:nvSpPr>
          <p:cNvPr id="18" name="TextBox 17"/>
          <p:cNvSpPr txBox="1"/>
          <p:nvPr/>
        </p:nvSpPr>
        <p:spPr>
          <a:xfrm>
            <a:off x="9677400" y="762000"/>
            <a:ext cx="914400" cy="529376"/>
          </a:xfrm>
          <a:prstGeom prst="rect">
            <a:avLst/>
          </a:prstGeom>
        </p:spPr>
        <p:style>
          <a:lnRef idx="1">
            <a:schemeClr val="accent6"/>
          </a:lnRef>
          <a:fillRef idx="2">
            <a:schemeClr val="accent6"/>
          </a:fillRef>
          <a:effectRef idx="1">
            <a:schemeClr val="accent6"/>
          </a:effectRef>
          <a:fontRef idx="minor">
            <a:schemeClr val="dk1"/>
          </a:fontRef>
        </p:style>
        <p:txBody>
          <a:bodyPr wrap="square" lIns="18288" tIns="18288" rIns="18288" bIns="18288" rtlCol="0">
            <a:spAutoFit/>
          </a:bodyPr>
          <a:lstStyle/>
          <a:p>
            <a:pPr algn="ctr"/>
            <a:r>
              <a:rPr lang="en-US" sz="3200" b="1" dirty="0">
                <a:solidFill>
                  <a:srgbClr val="20293F"/>
                </a:solidFill>
                <a:latin typeface="Calibri"/>
              </a:rPr>
              <a:t>1869</a:t>
            </a:r>
          </a:p>
        </p:txBody>
      </p:sp>
      <p:pic>
        <p:nvPicPr>
          <p:cNvPr id="86018" name="Picture 2" descr="http://www.roadmaptolastbesthope.com/_images/_volume1/_chapter11/_maps/Map_Reconstructio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6324600"/>
            <a:ext cx="1600200" cy="533400"/>
          </a:xfrm>
          <a:prstGeom prst="rect">
            <a:avLst/>
          </a:prstGeom>
          <a:noFill/>
        </p:spPr>
      </p:pic>
      <p:sp>
        <p:nvSpPr>
          <p:cNvPr id="19" name="TextBox 18"/>
          <p:cNvSpPr txBox="1"/>
          <p:nvPr/>
        </p:nvSpPr>
        <p:spPr>
          <a:xfrm>
            <a:off x="5486400" y="3581400"/>
            <a:ext cx="914400" cy="529376"/>
          </a:xfrm>
          <a:prstGeom prst="rect">
            <a:avLst/>
          </a:prstGeom>
        </p:spPr>
        <p:style>
          <a:lnRef idx="1">
            <a:schemeClr val="accent6"/>
          </a:lnRef>
          <a:fillRef idx="2">
            <a:schemeClr val="accent6"/>
          </a:fillRef>
          <a:effectRef idx="1">
            <a:schemeClr val="accent6"/>
          </a:effectRef>
          <a:fontRef idx="minor">
            <a:schemeClr val="dk1"/>
          </a:fontRef>
        </p:style>
        <p:txBody>
          <a:bodyPr wrap="square" lIns="18288" tIns="18288" rIns="18288" bIns="18288" rtlCol="0">
            <a:spAutoFit/>
          </a:bodyPr>
          <a:lstStyle/>
          <a:p>
            <a:pPr algn="ctr"/>
            <a:r>
              <a:rPr lang="en-US" sz="3200" b="1" dirty="0">
                <a:solidFill>
                  <a:srgbClr val="20293F"/>
                </a:solidFill>
                <a:latin typeface="Calibri"/>
              </a:rPr>
              <a:t>1876</a:t>
            </a:r>
          </a:p>
        </p:txBody>
      </p:sp>
      <p:pic>
        <p:nvPicPr>
          <p:cNvPr id="20" name="Picture 2" descr="http://www.roadmaptolastbesthope.com/_images/_volume1/_chapter11/_maps/Map_Reconstruction.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05000" y="2286000"/>
            <a:ext cx="1371600" cy="228600"/>
          </a:xfrm>
          <a:prstGeom prst="rect">
            <a:avLst/>
          </a:prstGeom>
          <a:noFill/>
        </p:spPr>
      </p:pic>
    </p:spTree>
    <p:extLst>
      <p:ext uri="{BB962C8B-B14F-4D97-AF65-F5344CB8AC3E}">
        <p14:creationId xmlns:p14="http://schemas.microsoft.com/office/powerpoint/2010/main" val="2581396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7EB0B03-2162-4C2A-8F5C-06E6830AA79E}"/>
              </a:ext>
            </a:extLst>
          </p:cNvPr>
          <p:cNvSpPr>
            <a:spLocks noGrp="1" noChangeArrowheads="1"/>
          </p:cNvSpPr>
          <p:nvPr>
            <p:ph type="title"/>
          </p:nvPr>
        </p:nvSpPr>
        <p:spPr>
          <a:xfrm>
            <a:off x="186612" y="-24202"/>
            <a:ext cx="11924523" cy="528638"/>
          </a:xfrm>
        </p:spPr>
        <p:txBody>
          <a:bodyPr>
            <a:noAutofit/>
          </a:bodyPr>
          <a:lstStyle/>
          <a:p>
            <a:pPr algn="l" eaLnBrk="1" hangingPunct="1"/>
            <a:r>
              <a:rPr lang="en-US" altLang="en-US" sz="3200" b="1" dirty="0">
                <a:solidFill>
                  <a:srgbClr val="FF0000"/>
                </a:solidFill>
              </a:rPr>
              <a:t>Congressional Election of 1874:  Reconstruction Comes to an End</a:t>
            </a:r>
          </a:p>
        </p:txBody>
      </p:sp>
      <p:sp>
        <p:nvSpPr>
          <p:cNvPr id="37891" name="Text Box 3">
            <a:extLst>
              <a:ext uri="{FF2B5EF4-FFF2-40B4-BE49-F238E27FC236}">
                <a16:creationId xmlns:a16="http://schemas.microsoft.com/office/drawing/2014/main" id="{80CBE8CC-6620-4A75-9E4C-25B401F1627E}"/>
              </a:ext>
            </a:extLst>
          </p:cNvPr>
          <p:cNvSpPr txBox="1">
            <a:spLocks noChangeArrowheads="1"/>
          </p:cNvSpPr>
          <p:nvPr/>
        </p:nvSpPr>
        <p:spPr bwMode="auto">
          <a:xfrm>
            <a:off x="0" y="651399"/>
            <a:ext cx="5909388" cy="52863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Osaka" pitchFamily="1" charset="-128"/>
              </a:defRPr>
            </a:lvl1pPr>
            <a:lvl2pPr marL="742950" indent="-285750">
              <a:spcBef>
                <a:spcPct val="20000"/>
              </a:spcBef>
              <a:buChar char="–"/>
              <a:defRPr sz="2800">
                <a:solidFill>
                  <a:schemeClr val="tx1"/>
                </a:solidFill>
                <a:latin typeface="Arial" panose="020B0604020202020204" pitchFamily="34" charset="0"/>
                <a:ea typeface="Osaka" pitchFamily="1" charset="-128"/>
              </a:defRPr>
            </a:lvl2pPr>
            <a:lvl3pPr marL="1143000" indent="-228600">
              <a:spcBef>
                <a:spcPct val="20000"/>
              </a:spcBef>
              <a:buChar char="•"/>
              <a:defRPr sz="2400">
                <a:solidFill>
                  <a:schemeClr val="tx1"/>
                </a:solidFill>
                <a:latin typeface="Arial" panose="020B0604020202020204" pitchFamily="34" charset="0"/>
                <a:ea typeface="Osaka" pitchFamily="1" charset="-128"/>
              </a:defRPr>
            </a:lvl3pPr>
            <a:lvl4pPr marL="1600200" indent="-228600">
              <a:spcBef>
                <a:spcPct val="20000"/>
              </a:spcBef>
              <a:buChar char="–"/>
              <a:defRPr sz="2000">
                <a:solidFill>
                  <a:schemeClr val="tx1"/>
                </a:solidFill>
                <a:latin typeface="Arial" panose="020B0604020202020204" pitchFamily="34" charset="0"/>
                <a:ea typeface="Osaka" pitchFamily="1" charset="-128"/>
              </a:defRPr>
            </a:lvl4pPr>
            <a:lvl5pPr marL="2057400" indent="-228600">
              <a:spcBef>
                <a:spcPct val="20000"/>
              </a:spcBef>
              <a:buChar char="»"/>
              <a:defRPr sz="2000">
                <a:solidFill>
                  <a:schemeClr val="tx1"/>
                </a:solidFill>
                <a:latin typeface="Arial" panose="020B0604020202020204" pitchFamily="34" charset="0"/>
                <a:ea typeface="Osaka" pitchFamily="1"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9pPr>
          </a:lstStyle>
          <a:p>
            <a:pPr algn="ctr">
              <a:spcBef>
                <a:spcPct val="50000"/>
              </a:spcBef>
              <a:buFontTx/>
              <a:buNone/>
            </a:pPr>
            <a:r>
              <a:rPr lang="en-US" altLang="en-US" sz="2800">
                <a:ea typeface="MS PGothic" panose="020B0600070205080204" pitchFamily="34" charset="-128"/>
              </a:rPr>
              <a:t>Democrats gain control of Congress</a:t>
            </a:r>
          </a:p>
        </p:txBody>
      </p:sp>
      <p:sp>
        <p:nvSpPr>
          <p:cNvPr id="37892" name="Text Box 4">
            <a:extLst>
              <a:ext uri="{FF2B5EF4-FFF2-40B4-BE49-F238E27FC236}">
                <a16:creationId xmlns:a16="http://schemas.microsoft.com/office/drawing/2014/main" id="{28C5D9E2-895B-4A90-9C20-E556CAD520CA}"/>
              </a:ext>
            </a:extLst>
          </p:cNvPr>
          <p:cNvSpPr txBox="1">
            <a:spLocks noChangeArrowheads="1"/>
          </p:cNvSpPr>
          <p:nvPr/>
        </p:nvSpPr>
        <p:spPr bwMode="auto">
          <a:xfrm>
            <a:off x="1536086" y="1709276"/>
            <a:ext cx="2634305" cy="139933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Osaka" pitchFamily="1" charset="-128"/>
              </a:defRPr>
            </a:lvl1pPr>
            <a:lvl2pPr marL="742950" indent="-285750">
              <a:spcBef>
                <a:spcPct val="20000"/>
              </a:spcBef>
              <a:buChar char="–"/>
              <a:defRPr sz="2800">
                <a:solidFill>
                  <a:schemeClr val="tx1"/>
                </a:solidFill>
                <a:latin typeface="Arial" panose="020B0604020202020204" pitchFamily="34" charset="0"/>
                <a:ea typeface="Osaka" pitchFamily="1" charset="-128"/>
              </a:defRPr>
            </a:lvl2pPr>
            <a:lvl3pPr marL="1143000" indent="-228600">
              <a:spcBef>
                <a:spcPct val="20000"/>
              </a:spcBef>
              <a:buChar char="•"/>
              <a:defRPr sz="2400">
                <a:solidFill>
                  <a:schemeClr val="tx1"/>
                </a:solidFill>
                <a:latin typeface="Arial" panose="020B0604020202020204" pitchFamily="34" charset="0"/>
                <a:ea typeface="Osaka" pitchFamily="1" charset="-128"/>
              </a:defRPr>
            </a:lvl3pPr>
            <a:lvl4pPr marL="1600200" indent="-228600">
              <a:spcBef>
                <a:spcPct val="20000"/>
              </a:spcBef>
              <a:buChar char="–"/>
              <a:defRPr sz="2000">
                <a:solidFill>
                  <a:schemeClr val="tx1"/>
                </a:solidFill>
                <a:latin typeface="Arial" panose="020B0604020202020204" pitchFamily="34" charset="0"/>
                <a:ea typeface="Osaka" pitchFamily="1" charset="-128"/>
              </a:defRPr>
            </a:lvl4pPr>
            <a:lvl5pPr marL="2057400" indent="-228600">
              <a:spcBef>
                <a:spcPct val="20000"/>
              </a:spcBef>
              <a:buChar char="»"/>
              <a:defRPr sz="2000">
                <a:solidFill>
                  <a:schemeClr val="tx1"/>
                </a:solidFill>
                <a:latin typeface="Arial" panose="020B0604020202020204" pitchFamily="34" charset="0"/>
                <a:ea typeface="Osaka" pitchFamily="1"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9pPr>
          </a:lstStyle>
          <a:p>
            <a:pPr algn="ctr">
              <a:spcBef>
                <a:spcPct val="50000"/>
              </a:spcBef>
              <a:buFontTx/>
              <a:buNone/>
            </a:pPr>
            <a:r>
              <a:rPr lang="en-US" altLang="en-US" sz="2800">
                <a:ea typeface="MS PGothic" panose="020B0600070205080204" pitchFamily="34" charset="-128"/>
              </a:rPr>
              <a:t>Extend control into the state legislatures </a:t>
            </a:r>
          </a:p>
        </p:txBody>
      </p:sp>
      <p:sp>
        <p:nvSpPr>
          <p:cNvPr id="37893" name="Text Box 5">
            <a:extLst>
              <a:ext uri="{FF2B5EF4-FFF2-40B4-BE49-F238E27FC236}">
                <a16:creationId xmlns:a16="http://schemas.microsoft.com/office/drawing/2014/main" id="{15B57FFF-64A9-433A-A3A8-D6F872B45E84}"/>
              </a:ext>
            </a:extLst>
          </p:cNvPr>
          <p:cNvSpPr txBox="1">
            <a:spLocks noChangeArrowheads="1"/>
          </p:cNvSpPr>
          <p:nvPr/>
        </p:nvSpPr>
        <p:spPr bwMode="auto">
          <a:xfrm>
            <a:off x="569580" y="3466322"/>
            <a:ext cx="4770229" cy="96557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Osaka" pitchFamily="1" charset="-128"/>
              </a:defRPr>
            </a:lvl1pPr>
            <a:lvl2pPr marL="742950" indent="-285750">
              <a:spcBef>
                <a:spcPct val="20000"/>
              </a:spcBef>
              <a:buChar char="–"/>
              <a:defRPr sz="2800">
                <a:solidFill>
                  <a:schemeClr val="tx1"/>
                </a:solidFill>
                <a:latin typeface="Arial" panose="020B0604020202020204" pitchFamily="34" charset="0"/>
                <a:ea typeface="Osaka" pitchFamily="1" charset="-128"/>
              </a:defRPr>
            </a:lvl2pPr>
            <a:lvl3pPr marL="1143000" indent="-228600">
              <a:spcBef>
                <a:spcPct val="20000"/>
              </a:spcBef>
              <a:buChar char="•"/>
              <a:defRPr sz="2400">
                <a:solidFill>
                  <a:schemeClr val="tx1"/>
                </a:solidFill>
                <a:latin typeface="Arial" panose="020B0604020202020204" pitchFamily="34" charset="0"/>
                <a:ea typeface="Osaka" pitchFamily="1" charset="-128"/>
              </a:defRPr>
            </a:lvl3pPr>
            <a:lvl4pPr marL="1600200" indent="-228600">
              <a:spcBef>
                <a:spcPct val="20000"/>
              </a:spcBef>
              <a:buChar char="–"/>
              <a:defRPr sz="2000">
                <a:solidFill>
                  <a:schemeClr val="tx1"/>
                </a:solidFill>
                <a:latin typeface="Arial" panose="020B0604020202020204" pitchFamily="34" charset="0"/>
                <a:ea typeface="Osaka" pitchFamily="1" charset="-128"/>
              </a:defRPr>
            </a:lvl4pPr>
            <a:lvl5pPr marL="2057400" indent="-228600">
              <a:spcBef>
                <a:spcPct val="20000"/>
              </a:spcBef>
              <a:buChar char="»"/>
              <a:defRPr sz="2000">
                <a:solidFill>
                  <a:schemeClr val="tx1"/>
                </a:solidFill>
                <a:latin typeface="Arial" panose="020B0604020202020204" pitchFamily="34" charset="0"/>
                <a:ea typeface="Osaka" pitchFamily="1"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9pPr>
          </a:lstStyle>
          <a:p>
            <a:pPr algn="ctr">
              <a:spcBef>
                <a:spcPct val="50000"/>
              </a:spcBef>
              <a:buFontTx/>
              <a:buNone/>
            </a:pPr>
            <a:r>
              <a:rPr lang="en-US" altLang="en-US" sz="2800" dirty="0">
                <a:ea typeface="MS PGothic" panose="020B0600070205080204" pitchFamily="34" charset="-128"/>
              </a:rPr>
              <a:t>Enforcing Reconstruction is becoming difficult  </a:t>
            </a:r>
          </a:p>
        </p:txBody>
      </p:sp>
      <p:cxnSp>
        <p:nvCxnSpPr>
          <p:cNvPr id="37894" name="AutoShape 6">
            <a:extLst>
              <a:ext uri="{FF2B5EF4-FFF2-40B4-BE49-F238E27FC236}">
                <a16:creationId xmlns:a16="http://schemas.microsoft.com/office/drawing/2014/main" id="{42597CB2-11A8-46D6-A8A1-EBB271BF535B}"/>
              </a:ext>
            </a:extLst>
          </p:cNvPr>
          <p:cNvCxnSpPr>
            <a:cxnSpLocks noChangeShapeType="1"/>
            <a:endCxn id="37892" idx="0"/>
          </p:cNvCxnSpPr>
          <p:nvPr/>
        </p:nvCxnSpPr>
        <p:spPr bwMode="auto">
          <a:xfrm>
            <a:off x="2853239" y="1180037"/>
            <a:ext cx="0" cy="52923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95" name="AutoShape 7">
            <a:extLst>
              <a:ext uri="{FF2B5EF4-FFF2-40B4-BE49-F238E27FC236}">
                <a16:creationId xmlns:a16="http://schemas.microsoft.com/office/drawing/2014/main" id="{54C99D44-C99A-49D1-9BFE-47A04236BD1A}"/>
              </a:ext>
            </a:extLst>
          </p:cNvPr>
          <p:cNvCxnSpPr>
            <a:cxnSpLocks noChangeShapeType="1"/>
            <a:endCxn id="37893" idx="0"/>
          </p:cNvCxnSpPr>
          <p:nvPr/>
        </p:nvCxnSpPr>
        <p:spPr bwMode="auto">
          <a:xfrm>
            <a:off x="2954695" y="3108613"/>
            <a:ext cx="0" cy="3577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896" name="FlagCount" hidden="1">
            <a:hlinkClick r:id="rId2" action="ppaction://hlinkfile"/>
            <a:extLst>
              <a:ext uri="{FF2B5EF4-FFF2-40B4-BE49-F238E27FC236}">
                <a16:creationId xmlns:a16="http://schemas.microsoft.com/office/drawing/2014/main" id="{E14F3120-A9A2-4295-B4ED-5EE1278CD96F}"/>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1" charset="-128"/>
              </a:defRPr>
            </a:lvl1pPr>
            <a:lvl2pPr marL="742950" indent="-285750">
              <a:spcBef>
                <a:spcPct val="20000"/>
              </a:spcBef>
              <a:buChar char="–"/>
              <a:defRPr sz="2800">
                <a:solidFill>
                  <a:schemeClr val="tx1"/>
                </a:solidFill>
                <a:latin typeface="Arial" panose="020B0604020202020204" pitchFamily="34" charset="0"/>
                <a:ea typeface="Osaka" pitchFamily="1" charset="-128"/>
              </a:defRPr>
            </a:lvl2pPr>
            <a:lvl3pPr marL="1143000" indent="-228600">
              <a:spcBef>
                <a:spcPct val="20000"/>
              </a:spcBef>
              <a:buChar char="•"/>
              <a:defRPr sz="2400">
                <a:solidFill>
                  <a:schemeClr val="tx1"/>
                </a:solidFill>
                <a:latin typeface="Arial" panose="020B0604020202020204" pitchFamily="34" charset="0"/>
                <a:ea typeface="Osaka" pitchFamily="1" charset="-128"/>
              </a:defRPr>
            </a:lvl3pPr>
            <a:lvl4pPr marL="1600200" indent="-228600">
              <a:spcBef>
                <a:spcPct val="20000"/>
              </a:spcBef>
              <a:buChar char="–"/>
              <a:defRPr sz="2000">
                <a:solidFill>
                  <a:schemeClr val="tx1"/>
                </a:solidFill>
                <a:latin typeface="Arial" panose="020B0604020202020204" pitchFamily="34" charset="0"/>
                <a:ea typeface="Osaka" pitchFamily="1" charset="-128"/>
              </a:defRPr>
            </a:lvl4pPr>
            <a:lvl5pPr marL="2057400" indent="-228600">
              <a:spcBef>
                <a:spcPct val="20000"/>
              </a:spcBef>
              <a:buChar char="»"/>
              <a:defRPr sz="2000">
                <a:solidFill>
                  <a:schemeClr val="tx1"/>
                </a:solidFill>
                <a:latin typeface="Arial" panose="020B0604020202020204" pitchFamily="34" charset="0"/>
                <a:ea typeface="Osaka" pitchFamily="1"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9pPr>
          </a:lstStyle>
          <a:p>
            <a:pPr algn="ctr">
              <a:spcBef>
                <a:spcPct val="0"/>
              </a:spcBef>
              <a:buFontTx/>
              <a:buNone/>
            </a:pPr>
            <a:r>
              <a:rPr lang="en-US" altLang="en-US" sz="1400">
                <a:latin typeface="Tahoma" panose="020B0604030504040204" pitchFamily="34" charset="0"/>
                <a:ea typeface="MS PGothic" panose="020B0600070205080204" pitchFamily="34" charset="-128"/>
              </a:rPr>
              <a:t>0</a:t>
            </a:r>
          </a:p>
        </p:txBody>
      </p:sp>
      <p:pic>
        <p:nvPicPr>
          <p:cNvPr id="2" name="Picture 1">
            <a:extLst>
              <a:ext uri="{FF2B5EF4-FFF2-40B4-BE49-F238E27FC236}">
                <a16:creationId xmlns:a16="http://schemas.microsoft.com/office/drawing/2014/main" id="{31535C5D-90AF-4AFD-84C6-7F75C00AA241}"/>
              </a:ext>
            </a:extLst>
          </p:cNvPr>
          <p:cNvPicPr>
            <a:picLocks noChangeAspect="1"/>
          </p:cNvPicPr>
          <p:nvPr/>
        </p:nvPicPr>
        <p:blipFill>
          <a:blip r:embed="rId3"/>
          <a:stretch>
            <a:fillRect/>
          </a:stretch>
        </p:blipFill>
        <p:spPr>
          <a:xfrm>
            <a:off x="5339809" y="1295982"/>
            <a:ext cx="6852189" cy="4796909"/>
          </a:xfrm>
          <a:prstGeom prst="rect">
            <a:avLst/>
          </a:prstGeom>
        </p:spPr>
      </p:pic>
      <p:sp>
        <p:nvSpPr>
          <p:cNvPr id="12" name="Text Box 3">
            <a:extLst>
              <a:ext uri="{FF2B5EF4-FFF2-40B4-BE49-F238E27FC236}">
                <a16:creationId xmlns:a16="http://schemas.microsoft.com/office/drawing/2014/main" id="{D78F095B-5B69-4561-A540-BC3A0B921DAD}"/>
              </a:ext>
            </a:extLst>
          </p:cNvPr>
          <p:cNvSpPr txBox="1">
            <a:spLocks noChangeArrowheads="1"/>
          </p:cNvSpPr>
          <p:nvPr/>
        </p:nvSpPr>
        <p:spPr bwMode="auto">
          <a:xfrm>
            <a:off x="651277" y="4789602"/>
            <a:ext cx="4609314" cy="52863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Osaka" pitchFamily="1" charset="-128"/>
              </a:defRPr>
            </a:lvl1pPr>
            <a:lvl2pPr marL="742950" indent="-285750">
              <a:spcBef>
                <a:spcPct val="20000"/>
              </a:spcBef>
              <a:buChar char="–"/>
              <a:defRPr sz="2800">
                <a:solidFill>
                  <a:schemeClr val="tx1"/>
                </a:solidFill>
                <a:latin typeface="Arial" panose="020B0604020202020204" pitchFamily="34" charset="0"/>
                <a:ea typeface="Osaka" pitchFamily="1" charset="-128"/>
              </a:defRPr>
            </a:lvl2pPr>
            <a:lvl3pPr marL="1143000" indent="-228600">
              <a:spcBef>
                <a:spcPct val="20000"/>
              </a:spcBef>
              <a:buChar char="•"/>
              <a:defRPr sz="2400">
                <a:solidFill>
                  <a:schemeClr val="tx1"/>
                </a:solidFill>
                <a:latin typeface="Arial" panose="020B0604020202020204" pitchFamily="34" charset="0"/>
                <a:ea typeface="Osaka" pitchFamily="1" charset="-128"/>
              </a:defRPr>
            </a:lvl3pPr>
            <a:lvl4pPr marL="1600200" indent="-228600">
              <a:spcBef>
                <a:spcPct val="20000"/>
              </a:spcBef>
              <a:buChar char="–"/>
              <a:defRPr sz="2000">
                <a:solidFill>
                  <a:schemeClr val="tx1"/>
                </a:solidFill>
                <a:latin typeface="Arial" panose="020B0604020202020204" pitchFamily="34" charset="0"/>
                <a:ea typeface="Osaka" pitchFamily="1" charset="-128"/>
              </a:defRPr>
            </a:lvl4pPr>
            <a:lvl5pPr marL="2057400" indent="-228600">
              <a:spcBef>
                <a:spcPct val="20000"/>
              </a:spcBef>
              <a:buChar char="»"/>
              <a:defRPr sz="2000">
                <a:solidFill>
                  <a:schemeClr val="tx1"/>
                </a:solidFill>
                <a:latin typeface="Arial" panose="020B0604020202020204" pitchFamily="34" charset="0"/>
                <a:ea typeface="Osaka" pitchFamily="1"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1" charset="-128"/>
              </a:defRPr>
            </a:lvl9pPr>
          </a:lstStyle>
          <a:p>
            <a:pPr algn="ctr">
              <a:spcBef>
                <a:spcPct val="50000"/>
              </a:spcBef>
              <a:buFontTx/>
              <a:buNone/>
            </a:pPr>
            <a:r>
              <a:rPr lang="en-US" altLang="en-US" sz="2800" dirty="0">
                <a:ea typeface="MS PGothic" panose="020B0600070205080204" pitchFamily="34" charset="-128"/>
              </a:rPr>
              <a:t>?</a:t>
            </a:r>
          </a:p>
        </p:txBody>
      </p:sp>
      <p:cxnSp>
        <p:nvCxnSpPr>
          <p:cNvPr id="13" name="AutoShape 7">
            <a:extLst>
              <a:ext uri="{FF2B5EF4-FFF2-40B4-BE49-F238E27FC236}">
                <a16:creationId xmlns:a16="http://schemas.microsoft.com/office/drawing/2014/main" id="{DDBEF11C-D5B9-4165-897B-00C3F3C6E853}"/>
              </a:ext>
            </a:extLst>
          </p:cNvPr>
          <p:cNvCxnSpPr>
            <a:cxnSpLocks noChangeShapeType="1"/>
          </p:cNvCxnSpPr>
          <p:nvPr/>
        </p:nvCxnSpPr>
        <p:spPr bwMode="auto">
          <a:xfrm>
            <a:off x="2853238" y="4431893"/>
            <a:ext cx="0" cy="3577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itle 1">
            <a:extLst>
              <a:ext uri="{FF2B5EF4-FFF2-40B4-BE49-F238E27FC236}">
                <a16:creationId xmlns:a16="http://schemas.microsoft.com/office/drawing/2014/main" id="{CCBE630E-7F72-4764-8BA6-836A27581CCE}"/>
              </a:ext>
            </a:extLst>
          </p:cNvPr>
          <p:cNvSpPr txBox="1">
            <a:spLocks/>
          </p:cNvSpPr>
          <p:nvPr/>
        </p:nvSpPr>
        <p:spPr>
          <a:xfrm>
            <a:off x="6671060" y="885639"/>
            <a:ext cx="4183134" cy="4103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C000"/>
                </a:solidFill>
              </a:rPr>
              <a:t>1874 Congressional Elections</a:t>
            </a:r>
          </a:p>
        </p:txBody>
      </p:sp>
      <p:sp>
        <p:nvSpPr>
          <p:cNvPr id="3" name="TextBox 2">
            <a:extLst>
              <a:ext uri="{FF2B5EF4-FFF2-40B4-BE49-F238E27FC236}">
                <a16:creationId xmlns:a16="http://schemas.microsoft.com/office/drawing/2014/main" id="{0CCFBA31-42C5-428E-94CF-FA3B6EA4B459}"/>
              </a:ext>
            </a:extLst>
          </p:cNvPr>
          <p:cNvSpPr txBox="1"/>
          <p:nvPr/>
        </p:nvSpPr>
        <p:spPr>
          <a:xfrm>
            <a:off x="1828680" y="4893060"/>
            <a:ext cx="2283895" cy="369332"/>
          </a:xfrm>
          <a:prstGeom prst="rect">
            <a:avLst/>
          </a:prstGeom>
          <a:solidFill>
            <a:schemeClr val="bg1"/>
          </a:solidFill>
        </p:spPr>
        <p:txBody>
          <a:bodyPr wrap="none" rtlCol="0">
            <a:spAutoFit/>
          </a:bodyPr>
          <a:lstStyle/>
          <a:p>
            <a:r>
              <a:rPr lang="en-US" b="1" dirty="0"/>
              <a:t>End of Reconstruction</a:t>
            </a:r>
          </a:p>
        </p:txBody>
      </p:sp>
    </p:spTree>
    <p:extLst>
      <p:ext uri="{BB962C8B-B14F-4D97-AF65-F5344CB8AC3E}">
        <p14:creationId xmlns:p14="http://schemas.microsoft.com/office/powerpoint/2010/main" val="718108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D5E281B-DBB1-41C9-93A3-94F9F8665D75}"/>
              </a:ext>
            </a:extLst>
          </p:cNvPr>
          <p:cNvPicPr>
            <a:picLocks noChangeAspect="1"/>
          </p:cNvPicPr>
          <p:nvPr/>
        </p:nvPicPr>
        <p:blipFill>
          <a:blip r:embed="rId2"/>
          <a:stretch>
            <a:fillRect/>
          </a:stretch>
        </p:blipFill>
        <p:spPr>
          <a:xfrm>
            <a:off x="6205242" y="3484445"/>
            <a:ext cx="5444200" cy="3731075"/>
          </a:xfrm>
          <a:prstGeom prst="rect">
            <a:avLst/>
          </a:prstGeom>
        </p:spPr>
      </p:pic>
      <p:sp>
        <p:nvSpPr>
          <p:cNvPr id="2" name="Title 1">
            <a:extLst>
              <a:ext uri="{FF2B5EF4-FFF2-40B4-BE49-F238E27FC236}">
                <a16:creationId xmlns:a16="http://schemas.microsoft.com/office/drawing/2014/main" id="{B7A96D98-D05A-48F4-B1D1-448371407310}"/>
              </a:ext>
            </a:extLst>
          </p:cNvPr>
          <p:cNvSpPr>
            <a:spLocks noGrp="1"/>
          </p:cNvSpPr>
          <p:nvPr>
            <p:ph type="title"/>
          </p:nvPr>
        </p:nvSpPr>
        <p:spPr>
          <a:xfrm>
            <a:off x="278364" y="0"/>
            <a:ext cx="10806404" cy="485598"/>
          </a:xfrm>
        </p:spPr>
        <p:txBody>
          <a:bodyPr>
            <a:normAutofit fontScale="90000"/>
          </a:bodyPr>
          <a:lstStyle/>
          <a:p>
            <a:pPr algn="ctr"/>
            <a:r>
              <a:rPr lang="en-US" sz="3600" b="1" dirty="0">
                <a:latin typeface="Garamond" panose="02020404030301010803" pitchFamily="18" charset="0"/>
              </a:rPr>
              <a:t>Reconstruction Comes to an End:  </a:t>
            </a:r>
            <a:r>
              <a:rPr lang="en-US" sz="3600" b="1" dirty="0">
                <a:solidFill>
                  <a:srgbClr val="0070C0"/>
                </a:solidFill>
                <a:latin typeface="Garamond" panose="02020404030301010803" pitchFamily="18" charset="0"/>
              </a:rPr>
              <a:t>The Election of 1876</a:t>
            </a:r>
          </a:p>
        </p:txBody>
      </p:sp>
      <p:sp>
        <p:nvSpPr>
          <p:cNvPr id="3" name="Content Placeholder 2">
            <a:extLst>
              <a:ext uri="{FF2B5EF4-FFF2-40B4-BE49-F238E27FC236}">
                <a16:creationId xmlns:a16="http://schemas.microsoft.com/office/drawing/2014/main" id="{6AB349AD-28A8-46B2-B151-9A545B9E7184}"/>
              </a:ext>
            </a:extLst>
          </p:cNvPr>
          <p:cNvSpPr>
            <a:spLocks noGrp="1"/>
          </p:cNvSpPr>
          <p:nvPr>
            <p:ph idx="1"/>
          </p:nvPr>
        </p:nvSpPr>
        <p:spPr>
          <a:xfrm>
            <a:off x="225333" y="533236"/>
            <a:ext cx="5355776" cy="6138151"/>
          </a:xfrm>
        </p:spPr>
        <p:txBody>
          <a:bodyPr>
            <a:normAutofit fontScale="62500" lnSpcReduction="20000"/>
          </a:bodyPr>
          <a:lstStyle/>
          <a:p>
            <a:r>
              <a:rPr lang="en-US" sz="3800" dirty="0">
                <a:latin typeface="Garamond" panose="02020404030301010803" pitchFamily="18" charset="0"/>
              </a:rPr>
              <a:t>By 1876, </a:t>
            </a:r>
            <a:r>
              <a:rPr lang="en-US" sz="3800" b="1" dirty="0">
                <a:solidFill>
                  <a:srgbClr val="FF0000"/>
                </a:solidFill>
                <a:latin typeface="Garamond" panose="02020404030301010803" pitchFamily="18" charset="0"/>
              </a:rPr>
              <a:t>South Carolina, Louisiana, and Florida</a:t>
            </a:r>
            <a:r>
              <a:rPr lang="en-US" sz="3800" dirty="0">
                <a:latin typeface="Garamond" panose="02020404030301010803" pitchFamily="18" charset="0"/>
              </a:rPr>
              <a:t> were the only states that still had garrisons of federal troops supporting the Republican state governments through force of arms.  </a:t>
            </a:r>
          </a:p>
          <a:p>
            <a:r>
              <a:rPr lang="en-US" sz="3800" dirty="0">
                <a:latin typeface="Garamond" panose="02020404030301010803" pitchFamily="18" charset="0"/>
              </a:rPr>
              <a:t>All three states had disputed election returns due to massive fraud by both parties.  </a:t>
            </a:r>
          </a:p>
          <a:p>
            <a:r>
              <a:rPr lang="en-US" sz="3800" dirty="0">
                <a:latin typeface="Garamond" panose="02020404030301010803" pitchFamily="18" charset="0"/>
              </a:rPr>
              <a:t>An Electoral Commission, voting on party lines, certified the election for Hayes, who had been twenty votes shy of victory (while Tilden had been only one vote shy).  </a:t>
            </a:r>
          </a:p>
          <a:p>
            <a:r>
              <a:rPr lang="en-US" sz="3800" dirty="0">
                <a:latin typeface="Garamond" panose="02020404030301010803" pitchFamily="18" charset="0"/>
              </a:rPr>
              <a:t>Democrats in Congress staged a </a:t>
            </a:r>
            <a:r>
              <a:rPr lang="en-US" sz="3800" b="1" dirty="0">
                <a:solidFill>
                  <a:srgbClr val="0070C0"/>
                </a:solidFill>
                <a:latin typeface="Garamond" panose="02020404030301010803" pitchFamily="18" charset="0"/>
              </a:rPr>
              <a:t>filibuster</a:t>
            </a:r>
            <a:r>
              <a:rPr lang="en-US" sz="3800" dirty="0">
                <a:latin typeface="Garamond" panose="02020404030301010803" pitchFamily="18" charset="0"/>
              </a:rPr>
              <a:t> in protest, but a compromise was reached in which the Democrats would accept the result in return for the removal of federal troops from the South and a promise from Hayes not to intervene in the Southern states’ internal politics (i.e., not enforcing the Fifteenth Amendment).</a:t>
            </a:r>
          </a:p>
          <a:p>
            <a:endParaRPr lang="en-US" dirty="0"/>
          </a:p>
        </p:txBody>
      </p:sp>
      <p:pic>
        <p:nvPicPr>
          <p:cNvPr id="4" name="Picture 6" descr="http://www.imageenvision.com/150/14480-soldier-holding-a-bayonet-rifle-clipart-by-djart.jpg">
            <a:extLst>
              <a:ext uri="{FF2B5EF4-FFF2-40B4-BE49-F238E27FC236}">
                <a16:creationId xmlns:a16="http://schemas.microsoft.com/office/drawing/2014/main" id="{B9D3DA43-3C23-4EAB-8F75-F68A5BC1505F}"/>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21416" y="3401703"/>
            <a:ext cx="1099947" cy="1486415"/>
          </a:xfrm>
          <a:prstGeom prst="rect">
            <a:avLst/>
          </a:prstGeom>
          <a:noFill/>
        </p:spPr>
      </p:pic>
      <p:pic>
        <p:nvPicPr>
          <p:cNvPr id="5" name="Picture 6" descr="http://www.imageenvision.com/150/14480-soldier-holding-a-bayonet-rifle-clipart-by-djart.jpg">
            <a:extLst>
              <a:ext uri="{FF2B5EF4-FFF2-40B4-BE49-F238E27FC236}">
                <a16:creationId xmlns:a16="http://schemas.microsoft.com/office/drawing/2014/main" id="{A64EDDF4-DD1D-47C1-A316-D281B152AF8B}"/>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780036" y="5254796"/>
            <a:ext cx="1099947" cy="1486415"/>
          </a:xfrm>
          <a:prstGeom prst="rect">
            <a:avLst/>
          </a:prstGeom>
          <a:noFill/>
        </p:spPr>
      </p:pic>
      <p:pic>
        <p:nvPicPr>
          <p:cNvPr id="12" name="Picture 6" descr="http://www.imageenvision.com/150/14480-soldier-holding-a-bayonet-rifle-clipart-by-djart.jpg">
            <a:extLst>
              <a:ext uri="{FF2B5EF4-FFF2-40B4-BE49-F238E27FC236}">
                <a16:creationId xmlns:a16="http://schemas.microsoft.com/office/drawing/2014/main" id="{F635027F-78DB-4D57-B165-E1319DD934F1}"/>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748653" y="4432735"/>
            <a:ext cx="1099947" cy="1486415"/>
          </a:xfrm>
          <a:prstGeom prst="rect">
            <a:avLst/>
          </a:prstGeom>
          <a:noFill/>
        </p:spPr>
      </p:pic>
      <p:pic>
        <p:nvPicPr>
          <p:cNvPr id="15" name="Picture 13" descr="File:SJTilden of NY.jpg">
            <a:hlinkClick r:id="rId4"/>
            <a:extLst>
              <a:ext uri="{FF2B5EF4-FFF2-40B4-BE49-F238E27FC236}">
                <a16:creationId xmlns:a16="http://schemas.microsoft.com/office/drawing/2014/main" id="{C91B5D79-CCCB-4960-905B-34C1F27C9E4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81109" y="437226"/>
            <a:ext cx="1783370" cy="2489621"/>
          </a:xfrm>
          <a:prstGeom prst="rect">
            <a:avLst/>
          </a:prstGeom>
          <a:noFill/>
        </p:spPr>
      </p:pic>
      <p:pic>
        <p:nvPicPr>
          <p:cNvPr id="16" name="Picture 11" descr="File:President Rutherford Hayes 1870 - 1880 Restored.jpg">
            <a:hlinkClick r:id="rId6"/>
            <a:extLst>
              <a:ext uri="{FF2B5EF4-FFF2-40B4-BE49-F238E27FC236}">
                <a16:creationId xmlns:a16="http://schemas.microsoft.com/office/drawing/2014/main" id="{C00E4475-7174-4945-A3F6-ADF3C4FFCAC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171389" y="438441"/>
            <a:ext cx="1940941" cy="2362200"/>
          </a:xfrm>
          <a:prstGeom prst="rect">
            <a:avLst/>
          </a:prstGeom>
          <a:noFill/>
        </p:spPr>
      </p:pic>
      <p:sp>
        <p:nvSpPr>
          <p:cNvPr id="17" name="TextBox 16">
            <a:extLst>
              <a:ext uri="{FF2B5EF4-FFF2-40B4-BE49-F238E27FC236}">
                <a16:creationId xmlns:a16="http://schemas.microsoft.com/office/drawing/2014/main" id="{CFC9E2A0-0D2D-44B0-878C-852DAB99067E}"/>
              </a:ext>
            </a:extLst>
          </p:cNvPr>
          <p:cNvSpPr txBox="1"/>
          <p:nvPr/>
        </p:nvSpPr>
        <p:spPr>
          <a:xfrm>
            <a:off x="5414865" y="2925296"/>
            <a:ext cx="2481943" cy="400110"/>
          </a:xfrm>
          <a:prstGeom prst="rect">
            <a:avLst/>
          </a:prstGeom>
          <a:noFill/>
        </p:spPr>
        <p:txBody>
          <a:bodyPr wrap="square" rtlCol="0">
            <a:spAutoFit/>
          </a:bodyPr>
          <a:lstStyle/>
          <a:p>
            <a:r>
              <a:rPr lang="en-US" sz="1900" b="1" dirty="0">
                <a:solidFill>
                  <a:srgbClr val="20293F"/>
                </a:solidFill>
                <a:latin typeface="Calibri"/>
              </a:rPr>
              <a:t>Samuel Tilden  (D-NY</a:t>
            </a:r>
            <a:r>
              <a:rPr lang="en-US" sz="2000" b="1" dirty="0">
                <a:solidFill>
                  <a:srgbClr val="20293F"/>
                </a:solidFill>
                <a:latin typeface="Calibri"/>
              </a:rPr>
              <a:t>)</a:t>
            </a:r>
          </a:p>
        </p:txBody>
      </p:sp>
      <p:sp>
        <p:nvSpPr>
          <p:cNvPr id="18" name="TextBox 17">
            <a:extLst>
              <a:ext uri="{FF2B5EF4-FFF2-40B4-BE49-F238E27FC236}">
                <a16:creationId xmlns:a16="http://schemas.microsoft.com/office/drawing/2014/main" id="{A7D52FC1-13D5-49B4-B9D4-1FAD284EFCC4}"/>
              </a:ext>
            </a:extLst>
          </p:cNvPr>
          <p:cNvSpPr txBox="1"/>
          <p:nvPr/>
        </p:nvSpPr>
        <p:spPr>
          <a:xfrm>
            <a:off x="8927342" y="2788876"/>
            <a:ext cx="3318588" cy="400110"/>
          </a:xfrm>
          <a:prstGeom prst="rect">
            <a:avLst/>
          </a:prstGeom>
          <a:noFill/>
        </p:spPr>
        <p:txBody>
          <a:bodyPr wrap="square" rtlCol="0">
            <a:spAutoFit/>
          </a:bodyPr>
          <a:lstStyle/>
          <a:p>
            <a:r>
              <a:rPr lang="en-US" sz="2000" b="1" dirty="0">
                <a:solidFill>
                  <a:srgbClr val="20293F"/>
                </a:solidFill>
                <a:latin typeface="Calibri"/>
              </a:rPr>
              <a:t>Rutherford B. Hayes (R-OH)</a:t>
            </a:r>
          </a:p>
        </p:txBody>
      </p:sp>
      <p:sp>
        <p:nvSpPr>
          <p:cNvPr id="19" name="TextBox 18">
            <a:extLst>
              <a:ext uri="{FF2B5EF4-FFF2-40B4-BE49-F238E27FC236}">
                <a16:creationId xmlns:a16="http://schemas.microsoft.com/office/drawing/2014/main" id="{17ED50FF-8B6E-4247-9968-E067761D5BB7}"/>
              </a:ext>
            </a:extLst>
          </p:cNvPr>
          <p:cNvSpPr txBox="1"/>
          <p:nvPr/>
        </p:nvSpPr>
        <p:spPr>
          <a:xfrm rot="20760096">
            <a:off x="7268852" y="850023"/>
            <a:ext cx="3010761" cy="523220"/>
          </a:xfrm>
          <a:prstGeom prst="rect">
            <a:avLst/>
          </a:prstGeom>
          <a:noFill/>
        </p:spPr>
        <p:txBody>
          <a:bodyPr wrap="none" rtlCol="0">
            <a:spAutoFit/>
          </a:bodyPr>
          <a:lstStyle/>
          <a:p>
            <a:r>
              <a:rPr lang="en-US" sz="2800" b="1" dirty="0">
                <a:latin typeface="Garamond" panose="02020404030301010803" pitchFamily="18" charset="0"/>
              </a:rPr>
              <a:t>And the winner is?</a:t>
            </a:r>
          </a:p>
        </p:txBody>
      </p:sp>
    </p:spTree>
    <p:extLst>
      <p:ext uri="{BB962C8B-B14F-4D97-AF65-F5344CB8AC3E}">
        <p14:creationId xmlns:p14="http://schemas.microsoft.com/office/powerpoint/2010/main" val="22208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260659-83C7-4776-A1E4-32B77F77AE01}"/>
              </a:ext>
            </a:extLst>
          </p:cNvPr>
          <p:cNvPicPr>
            <a:picLocks noChangeAspect="1"/>
          </p:cNvPicPr>
          <p:nvPr/>
        </p:nvPicPr>
        <p:blipFill rotWithShape="1">
          <a:blip r:embed="rId2"/>
          <a:srcRect t="10154" b="8325"/>
          <a:stretch/>
        </p:blipFill>
        <p:spPr>
          <a:xfrm>
            <a:off x="20" y="10"/>
            <a:ext cx="12191980" cy="6857990"/>
          </a:xfrm>
          <a:prstGeom prst="rect">
            <a:avLst/>
          </a:prstGeom>
        </p:spPr>
      </p:pic>
    </p:spTree>
    <p:extLst>
      <p:ext uri="{BB962C8B-B14F-4D97-AF65-F5344CB8AC3E}">
        <p14:creationId xmlns:p14="http://schemas.microsoft.com/office/powerpoint/2010/main" val="35059765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86201" y="1"/>
            <a:ext cx="4114800" cy="408076"/>
          </a:xfrm>
        </p:spPr>
        <p:txBody>
          <a:bodyPr>
            <a:normAutofit fontScale="90000"/>
          </a:bodyPr>
          <a:lstStyle/>
          <a:p>
            <a:r>
              <a:rPr lang="en-US" sz="3600" b="1" dirty="0"/>
              <a:t>Compromise of 1877</a:t>
            </a:r>
          </a:p>
        </p:txBody>
      </p:sp>
      <p:pic>
        <p:nvPicPr>
          <p:cNvPr id="5" name="Picture 1"/>
          <p:cNvPicPr>
            <a:picLocks noGrp="1" noChangeAspect="1" noChangeArrowheads="1"/>
          </p:cNvPicPr>
          <p:nvPr>
            <p:ph sz="half" idx="2"/>
          </p:nvPr>
        </p:nvPicPr>
        <p:blipFill>
          <a:blip r:embed="rId4" cstate="screen">
            <a:clrChange>
              <a:clrFrom>
                <a:srgbClr val="ECECED"/>
              </a:clrFrom>
              <a:clrTo>
                <a:srgbClr val="ECECED">
                  <a:alpha val="0"/>
                </a:srgbClr>
              </a:clrTo>
            </a:clrChange>
            <a:lum contrast="20000"/>
            <a:extLst>
              <a:ext uri="{28A0092B-C50C-407E-A947-70E740481C1C}">
                <a14:useLocalDpi xmlns:a14="http://schemas.microsoft.com/office/drawing/2010/main"/>
              </a:ext>
            </a:extLst>
          </a:blip>
          <a:srcRect/>
          <a:stretch>
            <a:fillRect/>
          </a:stretch>
        </p:blipFill>
        <p:spPr bwMode="auto">
          <a:xfrm>
            <a:off x="1524000" y="3198845"/>
            <a:ext cx="5440680" cy="3733800"/>
          </a:xfrm>
          <a:prstGeom prst="rect">
            <a:avLst/>
          </a:prstGeom>
          <a:noFill/>
          <a:ln w="9525">
            <a:noFill/>
            <a:miter lim="800000"/>
            <a:headEnd/>
            <a:tailEnd/>
          </a:ln>
        </p:spPr>
      </p:pic>
      <p:pic>
        <p:nvPicPr>
          <p:cNvPr id="87046" name="Picture 6" descr="http://www.imageenvision.com/150/14480-soldier-holding-a-bayonet-rifle-clipart-by-djart.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410201" y="3124201"/>
            <a:ext cx="1099947" cy="1486415"/>
          </a:xfrm>
          <a:prstGeom prst="rect">
            <a:avLst/>
          </a:prstGeom>
          <a:noFill/>
        </p:spPr>
      </p:pic>
      <p:pic>
        <p:nvPicPr>
          <p:cNvPr id="12" name="Picture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01000" y="3581400"/>
            <a:ext cx="2667000" cy="2303318"/>
          </a:xfrm>
          <a:prstGeom prst="rect">
            <a:avLst/>
          </a:prstGeom>
          <a:noFill/>
          <a:ln w="9525">
            <a:noFill/>
            <a:miter lim="800000"/>
            <a:headEnd/>
            <a:tailEnd/>
          </a:ln>
        </p:spPr>
      </p:pic>
      <p:pic>
        <p:nvPicPr>
          <p:cNvPr id="13" name="Picture 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01000" y="5825613"/>
            <a:ext cx="2667000" cy="1032387"/>
          </a:xfrm>
          <a:prstGeom prst="rect">
            <a:avLst/>
          </a:prstGeom>
          <a:noFill/>
          <a:ln w="9525">
            <a:noFill/>
            <a:miter lim="800000"/>
            <a:headEnd/>
            <a:tailEnd/>
          </a:ln>
        </p:spPr>
      </p:pic>
      <p:pic>
        <p:nvPicPr>
          <p:cNvPr id="87051" name="Picture 11" descr="File:President Rutherford Hayes 1870 - 1880 Restored.jpg">
            <a:hlinkClick r:id="rId8"/>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727060" y="0"/>
            <a:ext cx="1940941" cy="2362200"/>
          </a:xfrm>
          <a:prstGeom prst="rect">
            <a:avLst/>
          </a:prstGeom>
          <a:noFill/>
        </p:spPr>
      </p:pic>
      <p:pic>
        <p:nvPicPr>
          <p:cNvPr id="87053" name="Picture 13" descr="File:SJTilden of NY.jpg">
            <a:hlinkClick r:id="rId10"/>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24000" y="-1"/>
            <a:ext cx="1752600" cy="2489621"/>
          </a:xfrm>
          <a:prstGeom prst="rect">
            <a:avLst/>
          </a:prstGeom>
          <a:noFill/>
        </p:spPr>
      </p:pic>
      <p:pic>
        <p:nvPicPr>
          <p:cNvPr id="16" name="Picture 6" descr="http://www.imageenvision.com/150/14480-soldier-holding-a-bayonet-rifle-clipart-by-djart.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562601" y="5029201"/>
            <a:ext cx="1099947" cy="1486415"/>
          </a:xfrm>
          <a:prstGeom prst="rect">
            <a:avLst/>
          </a:prstGeom>
          <a:noFill/>
        </p:spPr>
      </p:pic>
      <p:sp>
        <p:nvSpPr>
          <p:cNvPr id="3" name="Content Placeholder 2"/>
          <p:cNvSpPr>
            <a:spLocks noGrp="1"/>
          </p:cNvSpPr>
          <p:nvPr>
            <p:ph sz="half" idx="1"/>
          </p:nvPr>
        </p:nvSpPr>
        <p:spPr>
          <a:xfrm>
            <a:off x="4191001" y="2453487"/>
            <a:ext cx="3733800" cy="609600"/>
          </a:xfrm>
        </p:spPr>
        <p:txBody>
          <a:bodyPr>
            <a:normAutofit/>
          </a:bodyPr>
          <a:lstStyle/>
          <a:p>
            <a:pPr algn="ctr">
              <a:buNone/>
            </a:pPr>
            <a:r>
              <a:rPr lang="en-US" sz="3200" b="1" dirty="0"/>
              <a:t>DISPUTED</a:t>
            </a:r>
            <a:r>
              <a:rPr lang="en-US" sz="3200" dirty="0"/>
              <a:t> </a:t>
            </a:r>
            <a:r>
              <a:rPr lang="en-US" sz="3200" b="1" dirty="0"/>
              <a:t>ELECTION</a:t>
            </a:r>
          </a:p>
        </p:txBody>
      </p:sp>
      <p:pic>
        <p:nvPicPr>
          <p:cNvPr id="87054" name="Picture 14" descr="C:\Documents and Settings\trichey\Local Settings\Temporary Internet Files\Content.IE5\8B57FJOL\MC900437787[1].wmf"/>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191001" y="3048002"/>
            <a:ext cx="1047749" cy="838199"/>
          </a:xfrm>
          <a:prstGeom prst="rect">
            <a:avLst/>
          </a:prstGeom>
          <a:noFill/>
        </p:spPr>
      </p:pic>
      <p:pic>
        <p:nvPicPr>
          <p:cNvPr id="87049" name="Picture 9" descr="C:\Documents and Settings\trichey\Local Settings\Temporary Internet Files\Content.IE5\4TYQN5CY\MC900437781[1].wmf"/>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724401" y="3200400"/>
            <a:ext cx="1100699" cy="965200"/>
          </a:xfrm>
          <a:prstGeom prst="rect">
            <a:avLst/>
          </a:prstGeom>
          <a:noFill/>
        </p:spPr>
      </p:pic>
      <p:pic>
        <p:nvPicPr>
          <p:cNvPr id="23" name="Picture 14" descr="C:\Documents and Settings\trichey\Local Settings\Temporary Internet Files\Content.IE5\8B57FJOL\MC900437787[1].wmf"/>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886201" y="4267202"/>
            <a:ext cx="1047749" cy="838199"/>
          </a:xfrm>
          <a:prstGeom prst="rect">
            <a:avLst/>
          </a:prstGeom>
          <a:noFill/>
        </p:spPr>
      </p:pic>
      <p:pic>
        <p:nvPicPr>
          <p:cNvPr id="24" name="Picture 9" descr="C:\Documents and Settings\trichey\Local Settings\Temporary Internet Files\Content.IE5\4TYQN5CY\MC900437781[1].wmf"/>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19601" y="4419600"/>
            <a:ext cx="1100699" cy="965200"/>
          </a:xfrm>
          <a:prstGeom prst="rect">
            <a:avLst/>
          </a:prstGeom>
          <a:noFill/>
        </p:spPr>
      </p:pic>
      <p:pic>
        <p:nvPicPr>
          <p:cNvPr id="25" name="Picture 14" descr="C:\Documents and Settings\trichey\Local Settings\Temporary Internet Files\Content.IE5\8B57FJOL\MC900437787[1].wmf"/>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28801" y="3657602"/>
            <a:ext cx="1047749" cy="838199"/>
          </a:xfrm>
          <a:prstGeom prst="rect">
            <a:avLst/>
          </a:prstGeom>
          <a:noFill/>
        </p:spPr>
      </p:pic>
      <p:pic>
        <p:nvPicPr>
          <p:cNvPr id="26" name="Picture 9" descr="C:\Documents and Settings\trichey\Local Settings\Temporary Internet Files\Content.IE5\4TYQN5CY\MC900437781[1].wmf"/>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362201" y="3810000"/>
            <a:ext cx="1100699" cy="965200"/>
          </a:xfrm>
          <a:prstGeom prst="rect">
            <a:avLst/>
          </a:prstGeom>
          <a:noFill/>
        </p:spPr>
      </p:pic>
      <p:pic>
        <p:nvPicPr>
          <p:cNvPr id="17" name="Picture 6" descr="http://www.imageenvision.com/150/14480-soldier-holding-a-bayonet-rifle-clipart-by-djart.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590801" y="4648201"/>
            <a:ext cx="1099947" cy="1486415"/>
          </a:xfrm>
          <a:prstGeom prst="rect">
            <a:avLst/>
          </a:prstGeom>
          <a:noFill/>
        </p:spPr>
      </p:pic>
      <p:sp>
        <p:nvSpPr>
          <p:cNvPr id="18" name="TextBox 17"/>
          <p:cNvSpPr txBox="1"/>
          <p:nvPr/>
        </p:nvSpPr>
        <p:spPr>
          <a:xfrm>
            <a:off x="1524000" y="2438400"/>
            <a:ext cx="1752600" cy="707886"/>
          </a:xfrm>
          <a:prstGeom prst="rect">
            <a:avLst/>
          </a:prstGeom>
          <a:noFill/>
        </p:spPr>
        <p:txBody>
          <a:bodyPr wrap="square" rtlCol="0">
            <a:spAutoFit/>
          </a:bodyPr>
          <a:lstStyle/>
          <a:p>
            <a:r>
              <a:rPr lang="en-US" sz="2000" b="1" dirty="0">
                <a:solidFill>
                  <a:srgbClr val="20293F"/>
                </a:solidFill>
                <a:latin typeface="Calibri"/>
              </a:rPr>
              <a:t>Samuel Tilden</a:t>
            </a:r>
          </a:p>
          <a:p>
            <a:r>
              <a:rPr lang="en-US" sz="2000" b="1" dirty="0">
                <a:solidFill>
                  <a:srgbClr val="20293F"/>
                </a:solidFill>
                <a:latin typeface="Calibri"/>
              </a:rPr>
              <a:t>(D-NY)</a:t>
            </a:r>
          </a:p>
        </p:txBody>
      </p:sp>
      <p:sp>
        <p:nvSpPr>
          <p:cNvPr id="19" name="TextBox 18"/>
          <p:cNvSpPr txBox="1"/>
          <p:nvPr/>
        </p:nvSpPr>
        <p:spPr>
          <a:xfrm>
            <a:off x="8229600" y="2286000"/>
            <a:ext cx="2438400" cy="707886"/>
          </a:xfrm>
          <a:prstGeom prst="rect">
            <a:avLst/>
          </a:prstGeom>
          <a:noFill/>
        </p:spPr>
        <p:txBody>
          <a:bodyPr wrap="square" rtlCol="0">
            <a:spAutoFit/>
          </a:bodyPr>
          <a:lstStyle/>
          <a:p>
            <a:pPr algn="r"/>
            <a:r>
              <a:rPr lang="en-US" sz="2000" b="1" dirty="0">
                <a:solidFill>
                  <a:srgbClr val="20293F"/>
                </a:solidFill>
                <a:latin typeface="Calibri"/>
              </a:rPr>
              <a:t>Rutherford B. Hayes</a:t>
            </a:r>
          </a:p>
          <a:p>
            <a:pPr algn="r"/>
            <a:r>
              <a:rPr lang="en-US" sz="2000" b="1" dirty="0">
                <a:solidFill>
                  <a:srgbClr val="20293F"/>
                </a:solidFill>
                <a:latin typeface="Calibri"/>
              </a:rPr>
              <a:t>(R-OH)</a:t>
            </a:r>
          </a:p>
        </p:txBody>
      </p:sp>
      <p:sp>
        <p:nvSpPr>
          <p:cNvPr id="20" name="TextBox 19"/>
          <p:cNvSpPr txBox="1"/>
          <p:nvPr/>
        </p:nvSpPr>
        <p:spPr>
          <a:xfrm>
            <a:off x="8229600" y="3209925"/>
            <a:ext cx="2438400" cy="523220"/>
          </a:xfrm>
          <a:prstGeom prst="rect">
            <a:avLst/>
          </a:prstGeom>
          <a:noFill/>
        </p:spPr>
        <p:txBody>
          <a:bodyPr wrap="square" rtlCol="0">
            <a:spAutoFit/>
          </a:bodyPr>
          <a:lstStyle/>
          <a:p>
            <a:pPr algn="ctr"/>
            <a:r>
              <a:rPr lang="en-US" sz="2800" b="1" i="1" dirty="0">
                <a:solidFill>
                  <a:srgbClr val="20293F"/>
                </a:solidFill>
                <a:latin typeface="Calibri"/>
              </a:rPr>
              <a:t>“</a:t>
            </a:r>
            <a:r>
              <a:rPr lang="en-US" sz="2800" b="1" i="1" dirty="0" err="1">
                <a:solidFill>
                  <a:srgbClr val="20293F"/>
                </a:solidFill>
                <a:latin typeface="Calibri"/>
              </a:rPr>
              <a:t>Rutherfraud</a:t>
            </a:r>
            <a:r>
              <a:rPr lang="en-US" sz="2800" b="1" i="1" dirty="0">
                <a:solidFill>
                  <a:srgbClr val="20293F"/>
                </a:solidFill>
                <a:latin typeface="Calibri"/>
              </a:rPr>
              <a:t>”</a:t>
            </a:r>
          </a:p>
        </p:txBody>
      </p:sp>
      <p:sp>
        <p:nvSpPr>
          <p:cNvPr id="21" name="Rectangle 20"/>
          <p:cNvSpPr/>
          <p:nvPr/>
        </p:nvSpPr>
        <p:spPr>
          <a:xfrm>
            <a:off x="3276601" y="1828800"/>
            <a:ext cx="963725" cy="707886"/>
          </a:xfrm>
          <a:prstGeom prst="rect">
            <a:avLst/>
          </a:prstGeom>
        </p:spPr>
        <p:txBody>
          <a:bodyPr wrap="none">
            <a:spAutoFit/>
          </a:bodyPr>
          <a:lstStyle/>
          <a:p>
            <a:r>
              <a:rPr lang="en-US" sz="4000" b="1" dirty="0">
                <a:solidFill>
                  <a:srgbClr val="404749">
                    <a:lumMod val="75000"/>
                  </a:srgbClr>
                </a:solidFill>
                <a:latin typeface="Calibri"/>
              </a:rPr>
              <a:t>184</a:t>
            </a:r>
            <a:endParaRPr lang="en-US" sz="3600" dirty="0">
              <a:solidFill>
                <a:srgbClr val="404749">
                  <a:lumMod val="75000"/>
                </a:srgbClr>
              </a:solidFill>
              <a:latin typeface="Calibri"/>
            </a:endParaRPr>
          </a:p>
        </p:txBody>
      </p:sp>
      <p:sp>
        <p:nvSpPr>
          <p:cNvPr id="22" name="Rectangle 21"/>
          <p:cNvSpPr/>
          <p:nvPr/>
        </p:nvSpPr>
        <p:spPr>
          <a:xfrm>
            <a:off x="7848601" y="1828800"/>
            <a:ext cx="963725" cy="707886"/>
          </a:xfrm>
          <a:prstGeom prst="rect">
            <a:avLst/>
          </a:prstGeom>
        </p:spPr>
        <p:txBody>
          <a:bodyPr wrap="none">
            <a:spAutoFit/>
          </a:bodyPr>
          <a:lstStyle/>
          <a:p>
            <a:r>
              <a:rPr lang="en-US" sz="4000" b="1" dirty="0">
                <a:solidFill>
                  <a:srgbClr val="C00000"/>
                </a:solidFill>
                <a:latin typeface="Calibri"/>
              </a:rPr>
              <a:t>166</a:t>
            </a:r>
            <a:endParaRPr lang="en-US" sz="3600" dirty="0">
              <a:solidFill>
                <a:srgbClr val="C00000"/>
              </a:solidFill>
              <a:latin typeface="Calibri"/>
            </a:endParaRPr>
          </a:p>
        </p:txBody>
      </p:sp>
      <p:sp>
        <p:nvSpPr>
          <p:cNvPr id="27" name="Rectangle 26"/>
          <p:cNvSpPr/>
          <p:nvPr/>
        </p:nvSpPr>
        <p:spPr>
          <a:xfrm>
            <a:off x="7848601" y="2590800"/>
            <a:ext cx="963725" cy="707886"/>
          </a:xfrm>
          <a:prstGeom prst="rect">
            <a:avLst/>
          </a:prstGeom>
        </p:spPr>
        <p:txBody>
          <a:bodyPr wrap="none">
            <a:spAutoFit/>
          </a:bodyPr>
          <a:lstStyle/>
          <a:p>
            <a:r>
              <a:rPr lang="en-US" sz="4000" b="1" dirty="0">
                <a:solidFill>
                  <a:srgbClr val="00B050"/>
                </a:solidFill>
                <a:latin typeface="Calibri"/>
              </a:rPr>
              <a:t>185</a:t>
            </a:r>
            <a:endParaRPr lang="en-US" sz="4000" dirty="0">
              <a:solidFill>
                <a:srgbClr val="00B050"/>
              </a:solidFill>
              <a:latin typeface="Calibri"/>
            </a:endParaRPr>
          </a:p>
        </p:txBody>
      </p:sp>
      <p:pic>
        <p:nvPicPr>
          <p:cNvPr id="28" name="Picture 27">
            <a:extLst>
              <a:ext uri="{FF2B5EF4-FFF2-40B4-BE49-F238E27FC236}">
                <a16:creationId xmlns:a16="http://schemas.microsoft.com/office/drawing/2014/main" id="{957F46AB-CD70-4A1F-982F-C9C67623DE22}"/>
              </a:ext>
            </a:extLst>
          </p:cNvPr>
          <p:cNvPicPr/>
          <p:nvPr/>
        </p:nvPicPr>
        <p:blipFill>
          <a:blip r:embed="rId14">
            <a:extLst>
              <a:ext uri="{28A0092B-C50C-407E-A947-70E740481C1C}">
                <a14:useLocalDpi xmlns:a14="http://schemas.microsoft.com/office/drawing/2010/main" val="0"/>
              </a:ext>
            </a:extLst>
          </a:blip>
          <a:stretch>
            <a:fillRect/>
          </a:stretch>
        </p:blipFill>
        <p:spPr>
          <a:xfrm>
            <a:off x="4317601" y="482721"/>
            <a:ext cx="3418840" cy="1967865"/>
          </a:xfrm>
          <a:prstGeom prst="rect">
            <a:avLst/>
          </a:prstGeom>
        </p:spPr>
      </p:pic>
      <p:sp>
        <p:nvSpPr>
          <p:cNvPr id="29" name="Text Box 2">
            <a:extLst>
              <a:ext uri="{FF2B5EF4-FFF2-40B4-BE49-F238E27FC236}">
                <a16:creationId xmlns:a16="http://schemas.microsoft.com/office/drawing/2014/main" id="{04E5C412-A39D-4944-9086-B7599186F76B}"/>
              </a:ext>
            </a:extLst>
          </p:cNvPr>
          <p:cNvSpPr txBox="1">
            <a:spLocks noChangeArrowheads="1"/>
          </p:cNvSpPr>
          <p:nvPr/>
        </p:nvSpPr>
        <p:spPr bwMode="auto">
          <a:xfrm>
            <a:off x="5238750" y="607228"/>
            <a:ext cx="1353185" cy="237490"/>
          </a:xfrm>
          <a:prstGeom prst="rect">
            <a:avLst/>
          </a:prstGeom>
          <a:solidFill>
            <a:schemeClr val="bg1">
              <a:lumMod val="85000"/>
            </a:schemeClr>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100" b="1">
                <a:effectLst/>
                <a:latin typeface="Rockwell" panose="02060603020205020403" pitchFamily="18" charset="0"/>
                <a:ea typeface="Calibri" panose="020F0502020204030204" pitchFamily="34" charset="0"/>
                <a:cs typeface="Times New Roman" panose="02020603050405020304" pitchFamily="18" charset="0"/>
              </a:rPr>
              <a:t>Election of 1876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369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path" presetSubtype="0" accel="50000" decel="50000" fill="hold" nodeType="clickEffect">
                                  <p:stCondLst>
                                    <p:cond delay="0"/>
                                  </p:stCondLst>
                                  <p:childTnLst>
                                    <p:animMotion origin="layout" path="M 5.55556E-7 2.96296E-6 L 0.4066 -0.44815 " pathEditMode="relative" rAng="0" ptsTypes="AA">
                                      <p:cBhvr>
                                        <p:cTn id="13" dur="2000" fill="hold"/>
                                        <p:tgtEl>
                                          <p:spTgt spid="87049"/>
                                        </p:tgtEl>
                                        <p:attrNameLst>
                                          <p:attrName>ppt_x</p:attrName>
                                          <p:attrName>ppt_y</p:attrName>
                                        </p:attrNameLst>
                                      </p:cBhvr>
                                      <p:rCtr x="20300" y="-22400"/>
                                    </p:animMotion>
                                  </p:childTnLst>
                                </p:cTn>
                              </p:par>
                              <p:par>
                                <p:cTn id="14" presetID="56" presetClass="path" presetSubtype="0" accel="50000" decel="50000" fill="hold" nodeType="withEffect">
                                  <p:stCondLst>
                                    <p:cond delay="1000"/>
                                  </p:stCondLst>
                                  <p:childTnLst>
                                    <p:animMotion origin="layout" path="M 3.88889E-6 -4.81481E-6 L 0.54826 -0.43703 " pathEditMode="relative" rAng="0" ptsTypes="AA">
                                      <p:cBhvr>
                                        <p:cTn id="15" dur="2000" fill="hold"/>
                                        <p:tgtEl>
                                          <p:spTgt spid="24"/>
                                        </p:tgtEl>
                                        <p:attrNameLst>
                                          <p:attrName>ppt_x</p:attrName>
                                          <p:attrName>ppt_y</p:attrName>
                                        </p:attrNameLst>
                                      </p:cBhvr>
                                      <p:rCtr x="27400" y="-21900"/>
                                    </p:animMotion>
                                  </p:childTnLst>
                                </p:cTn>
                              </p:par>
                              <p:par>
                                <p:cTn id="16" presetID="56" presetClass="path" presetSubtype="0" accel="50000" decel="50000" fill="hold" nodeType="withEffect">
                                  <p:stCondLst>
                                    <p:cond delay="1500"/>
                                  </p:stCondLst>
                                  <p:childTnLst>
                                    <p:animMotion origin="layout" path="M 3.88889E-6 4.07407E-6 L 0.66493 -0.34815 " pathEditMode="relative" rAng="0" ptsTypes="AA">
                                      <p:cBhvr>
                                        <p:cTn id="17" dur="2000" fill="hold"/>
                                        <p:tgtEl>
                                          <p:spTgt spid="26"/>
                                        </p:tgtEl>
                                        <p:attrNameLst>
                                          <p:attrName>ppt_x</p:attrName>
                                          <p:attrName>ppt_y</p:attrName>
                                        </p:attrNameLst>
                                      </p:cBhvr>
                                      <p:rCtr x="33200" y="-17400"/>
                                    </p:animMotion>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5.55556E-7 1.11111E-6 L -0.00174 -0.25278 " pathEditMode="relative" rAng="0" ptsTypes="AA">
                                      <p:cBhvr>
                                        <p:cTn id="21" dur="2000" fill="hold"/>
                                        <p:tgtEl>
                                          <p:spTgt spid="87046"/>
                                        </p:tgtEl>
                                        <p:attrNameLst>
                                          <p:attrName>ppt_x</p:attrName>
                                          <p:attrName>ppt_y</p:attrName>
                                        </p:attrNameLst>
                                      </p:cBhvr>
                                      <p:rCtr x="-100" y="-12600"/>
                                    </p:animMotion>
                                  </p:childTnLst>
                                </p:cTn>
                              </p:par>
                              <p:par>
                                <p:cTn id="22" presetID="64" presetClass="path" presetSubtype="0" accel="50000" decel="50000" fill="hold" nodeType="withEffect">
                                  <p:stCondLst>
                                    <p:cond delay="1000"/>
                                  </p:stCondLst>
                                  <p:childTnLst>
                                    <p:animMotion origin="layout" path="M 3.88889E-6 3.33333E-6 L 0.05659 -0.53056 " pathEditMode="relative" rAng="0" ptsTypes="AA">
                                      <p:cBhvr>
                                        <p:cTn id="23" dur="2000" fill="hold"/>
                                        <p:tgtEl>
                                          <p:spTgt spid="16"/>
                                        </p:tgtEl>
                                        <p:attrNameLst>
                                          <p:attrName>ppt_x</p:attrName>
                                          <p:attrName>ppt_y</p:attrName>
                                        </p:attrNameLst>
                                      </p:cBhvr>
                                      <p:rCtr x="2800" y="-26500"/>
                                    </p:animMotion>
                                  </p:childTnLst>
                                </p:cTn>
                              </p:par>
                              <p:par>
                                <p:cTn id="24" presetID="64" presetClass="path" presetSubtype="0" accel="50000" decel="50000" fill="hold" nodeType="withEffect">
                                  <p:stCondLst>
                                    <p:cond delay="1500"/>
                                  </p:stCondLst>
                                  <p:childTnLst>
                                    <p:animMotion origin="layout" path="M 3.88889E-6 -1.11111E-6 L 0.22326 -0.475 " pathEditMode="relative" rAng="0" ptsTypes="AA">
                                      <p:cBhvr>
                                        <p:cTn id="25" dur="2000" fill="hold"/>
                                        <p:tgtEl>
                                          <p:spTgt spid="17"/>
                                        </p:tgtEl>
                                        <p:attrNameLst>
                                          <p:attrName>ppt_x</p:attrName>
                                          <p:attrName>ppt_y</p:attrName>
                                        </p:attrNameLst>
                                      </p:cBhvr>
                                      <p:rCtr x="11200" y="-23700"/>
                                    </p:animMotion>
                                  </p:childTnLst>
                                </p:cTn>
                              </p:par>
                            </p:childTnLst>
                          </p:cTn>
                        </p:par>
                        <p:par>
                          <p:cTn id="26" fill="hold">
                            <p:stCondLst>
                              <p:cond delay="3500"/>
                            </p:stCondLst>
                            <p:childTnLst>
                              <p:par>
                                <p:cTn id="27" presetID="2" presetClass="exit" presetSubtype="2" fill="hold" nodeType="afterEffect">
                                  <p:stCondLst>
                                    <p:cond delay="0"/>
                                  </p:stCondLst>
                                  <p:childTnLst>
                                    <p:anim calcmode="lin" valueType="num">
                                      <p:cBhvr additive="base">
                                        <p:cTn id="28" dur="2000"/>
                                        <p:tgtEl>
                                          <p:spTgt spid="87046"/>
                                        </p:tgtEl>
                                        <p:attrNameLst>
                                          <p:attrName>ppt_x</p:attrName>
                                        </p:attrNameLst>
                                      </p:cBhvr>
                                      <p:tavLst>
                                        <p:tav tm="0">
                                          <p:val>
                                            <p:strVal val="ppt_x"/>
                                          </p:val>
                                        </p:tav>
                                        <p:tav tm="100000">
                                          <p:val>
                                            <p:strVal val="1+ppt_w/2"/>
                                          </p:val>
                                        </p:tav>
                                      </p:tavLst>
                                    </p:anim>
                                    <p:anim calcmode="lin" valueType="num">
                                      <p:cBhvr additive="base">
                                        <p:cTn id="29" dur="2000"/>
                                        <p:tgtEl>
                                          <p:spTgt spid="87046"/>
                                        </p:tgtEl>
                                        <p:attrNameLst>
                                          <p:attrName>ppt_y</p:attrName>
                                        </p:attrNameLst>
                                      </p:cBhvr>
                                      <p:tavLst>
                                        <p:tav tm="0">
                                          <p:val>
                                            <p:strVal val="ppt_y"/>
                                          </p:val>
                                        </p:tav>
                                        <p:tav tm="100000">
                                          <p:val>
                                            <p:strVal val="ppt_y"/>
                                          </p:val>
                                        </p:tav>
                                      </p:tavLst>
                                    </p:anim>
                                    <p:set>
                                      <p:cBhvr>
                                        <p:cTn id="30" dur="1" fill="hold">
                                          <p:stCondLst>
                                            <p:cond delay="1999"/>
                                          </p:stCondLst>
                                        </p:cTn>
                                        <p:tgtEl>
                                          <p:spTgt spid="87046"/>
                                        </p:tgtEl>
                                        <p:attrNameLst>
                                          <p:attrName>style.visibility</p:attrName>
                                        </p:attrNameLst>
                                      </p:cBhvr>
                                      <p:to>
                                        <p:strVal val="hidden"/>
                                      </p:to>
                                    </p:set>
                                  </p:childTnLst>
                                </p:cTn>
                              </p:par>
                              <p:par>
                                <p:cTn id="31" presetID="2" presetClass="exit" presetSubtype="2" fill="hold" nodeType="withEffect">
                                  <p:stCondLst>
                                    <p:cond delay="0"/>
                                  </p:stCondLst>
                                  <p:childTnLst>
                                    <p:anim calcmode="lin" valueType="num">
                                      <p:cBhvr additive="base">
                                        <p:cTn id="32" dur="2000"/>
                                        <p:tgtEl>
                                          <p:spTgt spid="16"/>
                                        </p:tgtEl>
                                        <p:attrNameLst>
                                          <p:attrName>ppt_x</p:attrName>
                                        </p:attrNameLst>
                                      </p:cBhvr>
                                      <p:tavLst>
                                        <p:tav tm="0">
                                          <p:val>
                                            <p:strVal val="ppt_x"/>
                                          </p:val>
                                        </p:tav>
                                        <p:tav tm="100000">
                                          <p:val>
                                            <p:strVal val="1+ppt_w/2"/>
                                          </p:val>
                                        </p:tav>
                                      </p:tavLst>
                                    </p:anim>
                                    <p:anim calcmode="lin" valueType="num">
                                      <p:cBhvr additive="base">
                                        <p:cTn id="33" dur="2000"/>
                                        <p:tgtEl>
                                          <p:spTgt spid="16"/>
                                        </p:tgtEl>
                                        <p:attrNameLst>
                                          <p:attrName>ppt_y</p:attrName>
                                        </p:attrNameLst>
                                      </p:cBhvr>
                                      <p:tavLst>
                                        <p:tav tm="0">
                                          <p:val>
                                            <p:strVal val="ppt_y"/>
                                          </p:val>
                                        </p:tav>
                                        <p:tav tm="100000">
                                          <p:val>
                                            <p:strVal val="ppt_y"/>
                                          </p:val>
                                        </p:tav>
                                      </p:tavLst>
                                    </p:anim>
                                    <p:set>
                                      <p:cBhvr>
                                        <p:cTn id="34" dur="1" fill="hold">
                                          <p:stCondLst>
                                            <p:cond delay="1999"/>
                                          </p:stCondLst>
                                        </p:cTn>
                                        <p:tgtEl>
                                          <p:spTgt spid="16"/>
                                        </p:tgtEl>
                                        <p:attrNameLst>
                                          <p:attrName>style.visibility</p:attrName>
                                        </p:attrNameLst>
                                      </p:cBhvr>
                                      <p:to>
                                        <p:strVal val="hidden"/>
                                      </p:to>
                                    </p:set>
                                  </p:childTnLst>
                                </p:cTn>
                              </p:par>
                              <p:par>
                                <p:cTn id="35" presetID="2" presetClass="exit" presetSubtype="2" fill="hold" nodeType="withEffect">
                                  <p:stCondLst>
                                    <p:cond delay="0"/>
                                  </p:stCondLst>
                                  <p:childTnLst>
                                    <p:anim calcmode="lin" valueType="num">
                                      <p:cBhvr additive="base">
                                        <p:cTn id="36" dur="2000"/>
                                        <p:tgtEl>
                                          <p:spTgt spid="17"/>
                                        </p:tgtEl>
                                        <p:attrNameLst>
                                          <p:attrName>ppt_x</p:attrName>
                                        </p:attrNameLst>
                                      </p:cBhvr>
                                      <p:tavLst>
                                        <p:tav tm="0">
                                          <p:val>
                                            <p:strVal val="ppt_x"/>
                                          </p:val>
                                        </p:tav>
                                        <p:tav tm="100000">
                                          <p:val>
                                            <p:strVal val="1+ppt_w/2"/>
                                          </p:val>
                                        </p:tav>
                                      </p:tavLst>
                                    </p:anim>
                                    <p:anim calcmode="lin" valueType="num">
                                      <p:cBhvr additive="base">
                                        <p:cTn id="37" dur="2000"/>
                                        <p:tgtEl>
                                          <p:spTgt spid="17"/>
                                        </p:tgtEl>
                                        <p:attrNameLst>
                                          <p:attrName>ppt_y</p:attrName>
                                        </p:attrNameLst>
                                      </p:cBhvr>
                                      <p:tavLst>
                                        <p:tav tm="0">
                                          <p:val>
                                            <p:strVal val="ppt_y"/>
                                          </p:val>
                                        </p:tav>
                                        <p:tav tm="100000">
                                          <p:val>
                                            <p:strVal val="ppt_y"/>
                                          </p:val>
                                        </p:tav>
                                      </p:tavLst>
                                    </p:anim>
                                    <p:set>
                                      <p:cBhvr>
                                        <p:cTn id="38" dur="1" fill="hold">
                                          <p:stCondLst>
                                            <p:cond delay="1999"/>
                                          </p:stCondLst>
                                        </p:cTn>
                                        <p:tgtEl>
                                          <p:spTgt spid="17"/>
                                        </p:tgtEl>
                                        <p:attrNameLst>
                                          <p:attrName>style.visibility</p:attrName>
                                        </p:attrNameLst>
                                      </p:cBhvr>
                                      <p:to>
                                        <p:strVal val="hidden"/>
                                      </p:to>
                                    </p:set>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cashreg.wav"/>
                                        </p:tgtEl>
                                      </p:cMediaNode>
                                    </p:audio>
                                  </p:subTnLst>
                                </p:cTn>
                              </p:par>
                            </p:childTnLst>
                          </p:cTn>
                        </p:par>
                        <p:par>
                          <p:cTn id="45" fill="hold">
                            <p:stCondLst>
                              <p:cond delay="6500"/>
                            </p:stCondLst>
                            <p:childTnLst>
                              <p:par>
                                <p:cTn id="46" presetID="53" presetClass="entr" presetSubtype="0" fill="hold" grpId="0" nodeType="afterEffect">
                                  <p:stCondLst>
                                    <p:cond delay="150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nodeType="clickEffect">
                                  <p:stCondLst>
                                    <p:cond delay="0"/>
                                  </p:stCondLst>
                                  <p:childTnLst>
                                    <p:animRot by="120000">
                                      <p:cBhvr>
                                        <p:cTn id="54" dur="100" fill="hold">
                                          <p:stCondLst>
                                            <p:cond delay="0"/>
                                          </p:stCondLst>
                                        </p:cTn>
                                        <p:tgtEl>
                                          <p:spTgt spid="25"/>
                                        </p:tgtEl>
                                        <p:attrNameLst>
                                          <p:attrName>r</p:attrName>
                                        </p:attrNameLst>
                                      </p:cBhvr>
                                    </p:animRot>
                                    <p:animRot by="-240000">
                                      <p:cBhvr>
                                        <p:cTn id="55" dur="200" fill="hold">
                                          <p:stCondLst>
                                            <p:cond delay="200"/>
                                          </p:stCondLst>
                                        </p:cTn>
                                        <p:tgtEl>
                                          <p:spTgt spid="25"/>
                                        </p:tgtEl>
                                        <p:attrNameLst>
                                          <p:attrName>r</p:attrName>
                                        </p:attrNameLst>
                                      </p:cBhvr>
                                    </p:animRot>
                                    <p:animRot by="240000">
                                      <p:cBhvr>
                                        <p:cTn id="56" dur="200" fill="hold">
                                          <p:stCondLst>
                                            <p:cond delay="400"/>
                                          </p:stCondLst>
                                        </p:cTn>
                                        <p:tgtEl>
                                          <p:spTgt spid="25"/>
                                        </p:tgtEl>
                                        <p:attrNameLst>
                                          <p:attrName>r</p:attrName>
                                        </p:attrNameLst>
                                      </p:cBhvr>
                                    </p:animRot>
                                    <p:animRot by="-240000">
                                      <p:cBhvr>
                                        <p:cTn id="57" dur="200" fill="hold">
                                          <p:stCondLst>
                                            <p:cond delay="600"/>
                                          </p:stCondLst>
                                        </p:cTn>
                                        <p:tgtEl>
                                          <p:spTgt spid="25"/>
                                        </p:tgtEl>
                                        <p:attrNameLst>
                                          <p:attrName>r</p:attrName>
                                        </p:attrNameLst>
                                      </p:cBhvr>
                                    </p:animRot>
                                    <p:animRot by="120000">
                                      <p:cBhvr>
                                        <p:cTn id="58" dur="200" fill="hold">
                                          <p:stCondLst>
                                            <p:cond delay="800"/>
                                          </p:stCondLst>
                                        </p:cTn>
                                        <p:tgtEl>
                                          <p:spTgt spid="25"/>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32" presetClass="emph" presetSubtype="0" fill="hold" nodeType="clickEffect">
                                  <p:stCondLst>
                                    <p:cond delay="0"/>
                                  </p:stCondLst>
                                  <p:childTnLst>
                                    <p:animRot by="120000">
                                      <p:cBhvr>
                                        <p:cTn id="62" dur="100" fill="hold">
                                          <p:stCondLst>
                                            <p:cond delay="0"/>
                                          </p:stCondLst>
                                        </p:cTn>
                                        <p:tgtEl>
                                          <p:spTgt spid="23"/>
                                        </p:tgtEl>
                                        <p:attrNameLst>
                                          <p:attrName>r</p:attrName>
                                        </p:attrNameLst>
                                      </p:cBhvr>
                                    </p:animRot>
                                    <p:animRot by="-240000">
                                      <p:cBhvr>
                                        <p:cTn id="63" dur="200" fill="hold">
                                          <p:stCondLst>
                                            <p:cond delay="200"/>
                                          </p:stCondLst>
                                        </p:cTn>
                                        <p:tgtEl>
                                          <p:spTgt spid="23"/>
                                        </p:tgtEl>
                                        <p:attrNameLst>
                                          <p:attrName>r</p:attrName>
                                        </p:attrNameLst>
                                      </p:cBhvr>
                                    </p:animRot>
                                    <p:animRot by="240000">
                                      <p:cBhvr>
                                        <p:cTn id="64" dur="200" fill="hold">
                                          <p:stCondLst>
                                            <p:cond delay="400"/>
                                          </p:stCondLst>
                                        </p:cTn>
                                        <p:tgtEl>
                                          <p:spTgt spid="23"/>
                                        </p:tgtEl>
                                        <p:attrNameLst>
                                          <p:attrName>r</p:attrName>
                                        </p:attrNameLst>
                                      </p:cBhvr>
                                    </p:animRot>
                                    <p:animRot by="-240000">
                                      <p:cBhvr>
                                        <p:cTn id="65" dur="200" fill="hold">
                                          <p:stCondLst>
                                            <p:cond delay="600"/>
                                          </p:stCondLst>
                                        </p:cTn>
                                        <p:tgtEl>
                                          <p:spTgt spid="23"/>
                                        </p:tgtEl>
                                        <p:attrNameLst>
                                          <p:attrName>r</p:attrName>
                                        </p:attrNameLst>
                                      </p:cBhvr>
                                    </p:animRot>
                                    <p:animRot by="120000">
                                      <p:cBhvr>
                                        <p:cTn id="66" dur="200" fill="hold">
                                          <p:stCondLst>
                                            <p:cond delay="800"/>
                                          </p:stCondLst>
                                        </p:cTn>
                                        <p:tgtEl>
                                          <p:spTgt spid="23"/>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87054"/>
                                        </p:tgtEl>
                                        <p:attrNameLst>
                                          <p:attrName>r</p:attrName>
                                        </p:attrNameLst>
                                      </p:cBhvr>
                                    </p:animRot>
                                    <p:animRot by="-240000">
                                      <p:cBhvr>
                                        <p:cTn id="71" dur="200" fill="hold">
                                          <p:stCondLst>
                                            <p:cond delay="200"/>
                                          </p:stCondLst>
                                        </p:cTn>
                                        <p:tgtEl>
                                          <p:spTgt spid="87054"/>
                                        </p:tgtEl>
                                        <p:attrNameLst>
                                          <p:attrName>r</p:attrName>
                                        </p:attrNameLst>
                                      </p:cBhvr>
                                    </p:animRot>
                                    <p:animRot by="240000">
                                      <p:cBhvr>
                                        <p:cTn id="72" dur="200" fill="hold">
                                          <p:stCondLst>
                                            <p:cond delay="400"/>
                                          </p:stCondLst>
                                        </p:cTn>
                                        <p:tgtEl>
                                          <p:spTgt spid="87054"/>
                                        </p:tgtEl>
                                        <p:attrNameLst>
                                          <p:attrName>r</p:attrName>
                                        </p:attrNameLst>
                                      </p:cBhvr>
                                    </p:animRot>
                                    <p:animRot by="-240000">
                                      <p:cBhvr>
                                        <p:cTn id="73" dur="200" fill="hold">
                                          <p:stCondLst>
                                            <p:cond delay="600"/>
                                          </p:stCondLst>
                                        </p:cTn>
                                        <p:tgtEl>
                                          <p:spTgt spid="87054"/>
                                        </p:tgtEl>
                                        <p:attrNameLst>
                                          <p:attrName>r</p:attrName>
                                        </p:attrNameLst>
                                      </p:cBhvr>
                                    </p:animRot>
                                    <p:animRot by="120000">
                                      <p:cBhvr>
                                        <p:cTn id="74" dur="200" fill="hold">
                                          <p:stCondLst>
                                            <p:cond delay="800"/>
                                          </p:stCondLst>
                                        </p:cTn>
                                        <p:tgtEl>
                                          <p:spTgt spid="87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a:extLst>
              <a:ext uri="{FF2B5EF4-FFF2-40B4-BE49-F238E27FC236}">
                <a16:creationId xmlns:a16="http://schemas.microsoft.com/office/drawing/2014/main" id="{578C3728-5AAC-48E8-A34D-F4CFFD4F1A0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969" r="7127" b="-1"/>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6756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02155-FEC4-487E-B265-E7D924342D42}"/>
              </a:ext>
            </a:extLst>
          </p:cNvPr>
          <p:cNvSpPr>
            <a:spLocks noGrp="1"/>
          </p:cNvSpPr>
          <p:nvPr>
            <p:ph type="title"/>
          </p:nvPr>
        </p:nvSpPr>
        <p:spPr>
          <a:xfrm>
            <a:off x="609600" y="0"/>
            <a:ext cx="10972800" cy="610986"/>
          </a:xfrm>
        </p:spPr>
        <p:txBody>
          <a:bodyPr>
            <a:noAutofit/>
          </a:bodyPr>
          <a:lstStyle/>
          <a:p>
            <a:r>
              <a:rPr lang="en-US" sz="3600" b="1" dirty="0"/>
              <a:t>Redemption for the South and Home Rule</a:t>
            </a:r>
          </a:p>
        </p:txBody>
      </p:sp>
      <p:sp>
        <p:nvSpPr>
          <p:cNvPr id="3" name="Content Placeholder 2">
            <a:extLst>
              <a:ext uri="{FF2B5EF4-FFF2-40B4-BE49-F238E27FC236}">
                <a16:creationId xmlns:a16="http://schemas.microsoft.com/office/drawing/2014/main" id="{F9354E99-093C-469F-9339-0F422045B8A2}"/>
              </a:ext>
            </a:extLst>
          </p:cNvPr>
          <p:cNvSpPr>
            <a:spLocks noGrp="1"/>
          </p:cNvSpPr>
          <p:nvPr>
            <p:ph sz="half" idx="1"/>
          </p:nvPr>
        </p:nvSpPr>
        <p:spPr>
          <a:xfrm>
            <a:off x="504092" y="1143000"/>
            <a:ext cx="5384800" cy="2069123"/>
          </a:xfrm>
        </p:spPr>
        <p:txBody>
          <a:bodyPr>
            <a:normAutofit fontScale="92500" lnSpcReduction="20000"/>
          </a:bodyPr>
          <a:lstStyle/>
          <a:p>
            <a:r>
              <a:rPr lang="en-US" dirty="0"/>
              <a:t>The South now had home rule.  Ex- confederates (democrats) now dominated Southern politics and the Democratic party was back in power.  Many were elected to the US Congress as well. </a:t>
            </a:r>
          </a:p>
        </p:txBody>
      </p:sp>
      <p:sp>
        <p:nvSpPr>
          <p:cNvPr id="4" name="Content Placeholder 3">
            <a:extLst>
              <a:ext uri="{FF2B5EF4-FFF2-40B4-BE49-F238E27FC236}">
                <a16:creationId xmlns:a16="http://schemas.microsoft.com/office/drawing/2014/main" id="{E195D55E-7E9F-48BC-973B-917EED71C1FF}"/>
              </a:ext>
            </a:extLst>
          </p:cNvPr>
          <p:cNvSpPr>
            <a:spLocks noGrp="1"/>
          </p:cNvSpPr>
          <p:nvPr>
            <p:ph sz="half" idx="2"/>
          </p:nvPr>
        </p:nvSpPr>
        <p:spPr>
          <a:xfrm>
            <a:off x="504092" y="3429000"/>
            <a:ext cx="5384800" cy="2702168"/>
          </a:xfrm>
        </p:spPr>
        <p:txBody>
          <a:bodyPr>
            <a:normAutofit fontScale="92500" lnSpcReduction="20000"/>
          </a:bodyPr>
          <a:lstStyle/>
          <a:p>
            <a:r>
              <a:rPr lang="en-US" dirty="0"/>
              <a:t>Union troops were evacuated from the South and home rule restored.  This was known as </a:t>
            </a:r>
            <a:r>
              <a:rPr lang="en-US" b="1" dirty="0"/>
              <a:t>REDEMPTION</a:t>
            </a:r>
            <a:r>
              <a:rPr lang="en-US" dirty="0"/>
              <a:t>.  With this, all gains that were made in civil rights for African Americans were lost.</a:t>
            </a:r>
          </a:p>
        </p:txBody>
      </p:sp>
      <p:pic>
        <p:nvPicPr>
          <p:cNvPr id="6" name="Picture 2" descr="https://upload.wikimedia.org/wikipedia/commons/0/0e/The_Union_as_It_Was.jpg">
            <a:extLst>
              <a:ext uri="{FF2B5EF4-FFF2-40B4-BE49-F238E27FC236}">
                <a16:creationId xmlns:a16="http://schemas.microsoft.com/office/drawing/2014/main" id="{0A350105-6B9D-43BB-A2F3-B16043CEE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73577"/>
            <a:ext cx="6024059" cy="616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687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0" y="0"/>
            <a:ext cx="9144000" cy="740664"/>
          </a:xfrm>
        </p:spPr>
        <p:txBody>
          <a:bodyPr>
            <a:noAutofit/>
          </a:bodyPr>
          <a:lstStyle/>
          <a:p>
            <a:r>
              <a:rPr lang="en-US" sz="5000" b="1" dirty="0">
                <a:solidFill>
                  <a:schemeClr val="bg1"/>
                </a:solidFill>
              </a:rPr>
              <a:t>The Freedmen’s Bureau</a:t>
            </a:r>
          </a:p>
        </p:txBody>
      </p:sp>
      <p:sp>
        <p:nvSpPr>
          <p:cNvPr id="8" name="Content Placeholder 7"/>
          <p:cNvSpPr>
            <a:spLocks noGrp="1"/>
          </p:cNvSpPr>
          <p:nvPr>
            <p:ph idx="1"/>
          </p:nvPr>
        </p:nvSpPr>
        <p:spPr>
          <a:xfrm>
            <a:off x="188974" y="2728960"/>
            <a:ext cx="5087875" cy="3557016"/>
          </a:xfrm>
        </p:spPr>
        <p:txBody>
          <a:bodyPr>
            <a:normAutofit fontScale="77500" lnSpcReduction="20000"/>
          </a:bodyPr>
          <a:lstStyle/>
          <a:p>
            <a:pPr>
              <a:buNone/>
            </a:pPr>
            <a:r>
              <a:rPr lang="en-US" b="1" dirty="0">
                <a:solidFill>
                  <a:schemeClr val="bg1"/>
                </a:solidFill>
              </a:rPr>
              <a:t>Aid Organization</a:t>
            </a:r>
          </a:p>
          <a:p>
            <a:pPr marL="514350" indent="-514350">
              <a:buFont typeface="+mj-lt"/>
              <a:buAutoNum type="arabicPeriod"/>
            </a:pPr>
            <a:r>
              <a:rPr lang="en-US" dirty="0">
                <a:solidFill>
                  <a:schemeClr val="bg1"/>
                </a:solidFill>
              </a:rPr>
              <a:t>Provide Food</a:t>
            </a:r>
          </a:p>
          <a:p>
            <a:pPr marL="514350" indent="-514350">
              <a:buFont typeface="+mj-lt"/>
              <a:buAutoNum type="arabicPeriod"/>
            </a:pPr>
            <a:r>
              <a:rPr lang="en-US" dirty="0">
                <a:solidFill>
                  <a:schemeClr val="bg1"/>
                </a:solidFill>
              </a:rPr>
              <a:t> Provide Clothes</a:t>
            </a:r>
          </a:p>
          <a:p>
            <a:pPr marL="514350" indent="-514350">
              <a:buFont typeface="+mj-lt"/>
              <a:buAutoNum type="arabicPeriod"/>
            </a:pPr>
            <a:r>
              <a:rPr lang="en-US" dirty="0">
                <a:solidFill>
                  <a:schemeClr val="bg1"/>
                </a:solidFill>
              </a:rPr>
              <a:t>Provide Money</a:t>
            </a:r>
          </a:p>
          <a:p>
            <a:pPr marL="514350" indent="-514350">
              <a:buFont typeface="+mj-lt"/>
              <a:buAutoNum type="arabicPeriod"/>
            </a:pPr>
            <a:r>
              <a:rPr lang="en-US" dirty="0">
                <a:solidFill>
                  <a:schemeClr val="bg1"/>
                </a:solidFill>
              </a:rPr>
              <a:t>Legal Services</a:t>
            </a:r>
          </a:p>
          <a:p>
            <a:pPr marL="514350" indent="-514350">
              <a:buFont typeface="+mj-lt"/>
              <a:buAutoNum type="arabicPeriod"/>
            </a:pPr>
            <a:r>
              <a:rPr lang="en-US" dirty="0">
                <a:solidFill>
                  <a:schemeClr val="bg1"/>
                </a:solidFill>
              </a:rPr>
              <a:t>Labor Contracts</a:t>
            </a:r>
          </a:p>
          <a:p>
            <a:pPr marL="514350" indent="-514350">
              <a:buFont typeface="+mj-lt"/>
              <a:buAutoNum type="arabicPeriod"/>
            </a:pPr>
            <a:r>
              <a:rPr lang="en-US" dirty="0">
                <a:solidFill>
                  <a:schemeClr val="bg1"/>
                </a:solidFill>
              </a:rPr>
              <a:t>Create Schools</a:t>
            </a:r>
          </a:p>
          <a:p>
            <a:pPr marL="514350" indent="-514350">
              <a:buFont typeface="+mj-lt"/>
              <a:buAutoNum type="arabicPeriod"/>
            </a:pPr>
            <a:r>
              <a:rPr lang="en-US" dirty="0">
                <a:solidFill>
                  <a:schemeClr val="bg1"/>
                </a:solidFill>
              </a:rPr>
              <a:t>Medical Care</a:t>
            </a:r>
          </a:p>
          <a:p>
            <a:pPr>
              <a:buNone/>
            </a:pPr>
            <a:r>
              <a:rPr lang="en-US" dirty="0">
                <a:solidFill>
                  <a:schemeClr val="bg1"/>
                </a:solidFill>
              </a:rPr>
              <a:t>For </a:t>
            </a:r>
            <a:r>
              <a:rPr lang="en-US" b="1" dirty="0">
                <a:solidFill>
                  <a:schemeClr val="bg1"/>
                </a:solidFill>
              </a:rPr>
              <a:t>Whites/Blacks </a:t>
            </a:r>
          </a:p>
        </p:txBody>
      </p:sp>
      <p:grpSp>
        <p:nvGrpSpPr>
          <p:cNvPr id="3" name="Group 2">
            <a:extLst>
              <a:ext uri="{FF2B5EF4-FFF2-40B4-BE49-F238E27FC236}">
                <a16:creationId xmlns:a16="http://schemas.microsoft.com/office/drawing/2014/main" id="{26E05750-EAE1-4990-8DC9-2A64B771E072}"/>
              </a:ext>
            </a:extLst>
          </p:cNvPr>
          <p:cNvGrpSpPr/>
          <p:nvPr/>
        </p:nvGrpSpPr>
        <p:grpSpPr>
          <a:xfrm>
            <a:off x="6222961" y="778709"/>
            <a:ext cx="5486401" cy="5779532"/>
            <a:chOff x="5181600" y="1143000"/>
            <a:chExt cx="5486401" cy="5779532"/>
          </a:xfrm>
        </p:grpSpPr>
        <p:pic>
          <p:nvPicPr>
            <p:cNvPr id="2050" name="Picture 2" descr="http://t2.gstatic.com/images?q=tbn:ANd9GcRBfH9YcvJEnnWjYfyzof4mU3NuX5ndJTS_AZXd8OAWGKLSqUio"/>
            <p:cNvPicPr>
              <a:picLocks noChangeAspect="1" noChangeArrowheads="1"/>
            </p:cNvPicPr>
            <p:nvPr/>
          </p:nvPicPr>
          <p:blipFill>
            <a:blip r:embed="rId2" cstate="print"/>
            <a:srcRect/>
            <a:stretch>
              <a:fillRect/>
            </a:stretch>
          </p:blipFill>
          <p:spPr bwMode="auto">
            <a:xfrm>
              <a:off x="8229600" y="1143000"/>
              <a:ext cx="2438400" cy="1752600"/>
            </a:xfrm>
            <a:prstGeom prst="rect">
              <a:avLst/>
            </a:prstGeom>
            <a:noFill/>
          </p:spPr>
        </p:pic>
        <p:pic>
          <p:nvPicPr>
            <p:cNvPr id="2056" name="Picture 8" descr="http://www.washingtonpost.com/rf/image_606w/2010-2019/WashingtonPost/2011/09/22/Style/Images/Glimpses%20at%20the%20Freedmen's'%20Bureau.jpg"/>
            <p:cNvPicPr>
              <a:picLocks noChangeAspect="1" noChangeArrowheads="1"/>
            </p:cNvPicPr>
            <p:nvPr/>
          </p:nvPicPr>
          <p:blipFill>
            <a:blip r:embed="rId3" cstate="print"/>
            <a:srcRect/>
            <a:stretch>
              <a:fillRect/>
            </a:stretch>
          </p:blipFill>
          <p:spPr bwMode="auto">
            <a:xfrm>
              <a:off x="5181600" y="1143000"/>
              <a:ext cx="2609522" cy="1752600"/>
            </a:xfrm>
            <a:prstGeom prst="rect">
              <a:avLst/>
            </a:prstGeom>
            <a:noFill/>
          </p:spPr>
        </p:pic>
        <p:pic>
          <p:nvPicPr>
            <p:cNvPr id="2058" name="Picture 10" descr="http://www.learnnc.org/lp/media/uploads/2009/07/freedwomen_sewing.jpg"/>
            <p:cNvPicPr>
              <a:picLocks noChangeAspect="1" noChangeArrowheads="1"/>
            </p:cNvPicPr>
            <p:nvPr/>
          </p:nvPicPr>
          <p:blipFill>
            <a:blip r:embed="rId4" cstate="print"/>
            <a:srcRect/>
            <a:stretch>
              <a:fillRect/>
            </a:stretch>
          </p:blipFill>
          <p:spPr bwMode="auto">
            <a:xfrm>
              <a:off x="5181600" y="2971800"/>
              <a:ext cx="2590800" cy="1995450"/>
            </a:xfrm>
            <a:prstGeom prst="rect">
              <a:avLst/>
            </a:prstGeom>
            <a:noFill/>
          </p:spPr>
        </p:pic>
        <p:pic>
          <p:nvPicPr>
            <p:cNvPr id="2060" name="Picture 12" descr="From After the War, by Whitelaw Reid"/>
            <p:cNvPicPr>
              <a:picLocks noChangeAspect="1" noChangeArrowheads="1"/>
            </p:cNvPicPr>
            <p:nvPr/>
          </p:nvPicPr>
          <p:blipFill>
            <a:blip r:embed="rId5" cstate="print"/>
            <a:srcRect/>
            <a:stretch>
              <a:fillRect/>
            </a:stretch>
          </p:blipFill>
          <p:spPr bwMode="auto">
            <a:xfrm>
              <a:off x="5257800" y="5029200"/>
              <a:ext cx="2590800" cy="1828800"/>
            </a:xfrm>
            <a:prstGeom prst="rect">
              <a:avLst/>
            </a:prstGeom>
            <a:noFill/>
          </p:spPr>
        </p:pic>
        <p:pic>
          <p:nvPicPr>
            <p:cNvPr id="2062" name="Picture 14" descr="http://t3.gstatic.com/images?q=tbn:ANd9GcQqY5G-eaxPxK2wFF5SQ1nmGA5kTpf0I532YdFdpPp-16LB2se6"/>
            <p:cNvPicPr>
              <a:picLocks noChangeAspect="1" noChangeArrowheads="1"/>
            </p:cNvPicPr>
            <p:nvPr/>
          </p:nvPicPr>
          <p:blipFill>
            <a:blip r:embed="rId6" cstate="print"/>
            <a:srcRect/>
            <a:stretch>
              <a:fillRect/>
            </a:stretch>
          </p:blipFill>
          <p:spPr bwMode="auto">
            <a:xfrm>
              <a:off x="8181976" y="2971800"/>
              <a:ext cx="2486025" cy="1838326"/>
            </a:xfrm>
            <a:prstGeom prst="rect">
              <a:avLst/>
            </a:prstGeom>
            <a:noFill/>
          </p:spPr>
        </p:pic>
        <p:pic>
          <p:nvPicPr>
            <p:cNvPr id="2064" name="Picture 16" descr="http://t2.gstatic.com/images?q=tbn:ANd9GcQSPo6isFgDai7lFLYqloYl0ZxZCHfxro1UqGwm8c9LLMVdqOHR"/>
            <p:cNvPicPr>
              <a:picLocks noChangeAspect="1" noChangeArrowheads="1"/>
            </p:cNvPicPr>
            <p:nvPr/>
          </p:nvPicPr>
          <p:blipFill>
            <a:blip r:embed="rId7" cstate="print"/>
            <a:srcRect/>
            <a:stretch>
              <a:fillRect/>
            </a:stretch>
          </p:blipFill>
          <p:spPr bwMode="auto">
            <a:xfrm>
              <a:off x="8267700" y="4953000"/>
              <a:ext cx="2400300" cy="1905001"/>
            </a:xfrm>
            <a:prstGeom prst="rect">
              <a:avLst/>
            </a:prstGeom>
            <a:noFill/>
          </p:spPr>
        </p:pic>
        <p:sp>
          <p:nvSpPr>
            <p:cNvPr id="17" name="TextBox 16"/>
            <p:cNvSpPr txBox="1"/>
            <p:nvPr/>
          </p:nvSpPr>
          <p:spPr>
            <a:xfrm>
              <a:off x="8534400" y="6553200"/>
              <a:ext cx="1981200" cy="369332"/>
            </a:xfrm>
            <a:prstGeom prst="rect">
              <a:avLst/>
            </a:prstGeom>
            <a:noFill/>
          </p:spPr>
          <p:txBody>
            <a:bodyPr wrap="square" rtlCol="0">
              <a:spAutoFit/>
            </a:bodyPr>
            <a:lstStyle/>
            <a:p>
              <a:r>
                <a:rPr lang="en-US" b="1" dirty="0">
                  <a:solidFill>
                    <a:prstClr val="black"/>
                  </a:solidFill>
                  <a:latin typeface="Calibri"/>
                </a:rPr>
                <a:t>Howard University</a:t>
              </a:r>
            </a:p>
          </p:txBody>
        </p:sp>
        <p:sp>
          <p:nvSpPr>
            <p:cNvPr id="18" name="TextBox 17"/>
            <p:cNvSpPr txBox="1"/>
            <p:nvPr/>
          </p:nvSpPr>
          <p:spPr>
            <a:xfrm>
              <a:off x="5715000" y="2590800"/>
              <a:ext cx="1676400" cy="369332"/>
            </a:xfrm>
            <a:prstGeom prst="rect">
              <a:avLst/>
            </a:prstGeom>
            <a:noFill/>
          </p:spPr>
          <p:txBody>
            <a:bodyPr wrap="square" rtlCol="0">
              <a:spAutoFit/>
            </a:bodyPr>
            <a:lstStyle/>
            <a:p>
              <a:r>
                <a:rPr lang="en-US" b="1" dirty="0">
                  <a:solidFill>
                    <a:prstClr val="black"/>
                  </a:solidFill>
                  <a:latin typeface="Calibri"/>
                </a:rPr>
                <a:t>Food Lines</a:t>
              </a:r>
            </a:p>
          </p:txBody>
        </p:sp>
        <p:sp>
          <p:nvSpPr>
            <p:cNvPr id="19" name="TextBox 18"/>
            <p:cNvSpPr txBox="1"/>
            <p:nvPr/>
          </p:nvSpPr>
          <p:spPr>
            <a:xfrm>
              <a:off x="5334000" y="4572000"/>
              <a:ext cx="2286000" cy="369332"/>
            </a:xfrm>
            <a:prstGeom prst="rect">
              <a:avLst/>
            </a:prstGeom>
            <a:noFill/>
          </p:spPr>
          <p:txBody>
            <a:bodyPr wrap="square" rtlCol="0">
              <a:spAutoFit/>
            </a:bodyPr>
            <a:lstStyle/>
            <a:p>
              <a:r>
                <a:rPr lang="en-US" b="1" dirty="0">
                  <a:solidFill>
                    <a:prstClr val="black"/>
                  </a:solidFill>
                  <a:latin typeface="Calibri"/>
                </a:rPr>
                <a:t>Make Clothes</a:t>
              </a:r>
            </a:p>
          </p:txBody>
        </p:sp>
        <p:sp>
          <p:nvSpPr>
            <p:cNvPr id="20" name="TextBox 19"/>
            <p:cNvSpPr txBox="1"/>
            <p:nvPr/>
          </p:nvSpPr>
          <p:spPr>
            <a:xfrm>
              <a:off x="5257800" y="6553200"/>
              <a:ext cx="2819400" cy="369332"/>
            </a:xfrm>
            <a:prstGeom prst="rect">
              <a:avLst/>
            </a:prstGeom>
            <a:noFill/>
          </p:spPr>
          <p:txBody>
            <a:bodyPr wrap="square" rtlCol="0">
              <a:spAutoFit/>
            </a:bodyPr>
            <a:lstStyle/>
            <a:p>
              <a:r>
                <a:rPr lang="en-US" b="1" dirty="0">
                  <a:solidFill>
                    <a:prstClr val="black"/>
                  </a:solidFill>
                  <a:latin typeface="Calibri"/>
                </a:rPr>
                <a:t>Provide Money / Legal Adv. </a:t>
              </a:r>
            </a:p>
          </p:txBody>
        </p:sp>
        <p:sp>
          <p:nvSpPr>
            <p:cNvPr id="21" name="TextBox 20"/>
            <p:cNvSpPr txBox="1"/>
            <p:nvPr/>
          </p:nvSpPr>
          <p:spPr>
            <a:xfrm>
              <a:off x="8229600" y="2590800"/>
              <a:ext cx="2438400" cy="369332"/>
            </a:xfrm>
            <a:prstGeom prst="rect">
              <a:avLst/>
            </a:prstGeom>
            <a:noFill/>
          </p:spPr>
          <p:txBody>
            <a:bodyPr wrap="square" rtlCol="0">
              <a:spAutoFit/>
            </a:bodyPr>
            <a:lstStyle/>
            <a:p>
              <a:r>
                <a:rPr lang="en-US" b="1" dirty="0">
                  <a:solidFill>
                    <a:prstClr val="black"/>
                  </a:solidFill>
                  <a:latin typeface="Calibri"/>
                </a:rPr>
                <a:t>Labor &amp; Land Contracts</a:t>
              </a:r>
            </a:p>
          </p:txBody>
        </p:sp>
        <p:sp>
          <p:nvSpPr>
            <p:cNvPr id="15" name="TextBox 14"/>
            <p:cNvSpPr txBox="1"/>
            <p:nvPr/>
          </p:nvSpPr>
          <p:spPr>
            <a:xfrm>
              <a:off x="8686800" y="4419600"/>
              <a:ext cx="1676400" cy="369332"/>
            </a:xfrm>
            <a:prstGeom prst="rect">
              <a:avLst/>
            </a:prstGeom>
            <a:noFill/>
          </p:spPr>
          <p:txBody>
            <a:bodyPr wrap="square" rtlCol="0">
              <a:spAutoFit/>
            </a:bodyPr>
            <a:lstStyle/>
            <a:p>
              <a:r>
                <a:rPr lang="en-US" b="1" dirty="0">
                  <a:solidFill>
                    <a:prstClr val="black"/>
                  </a:solidFill>
                  <a:latin typeface="Calibri"/>
                </a:rPr>
                <a:t>Public Schools</a:t>
              </a:r>
            </a:p>
          </p:txBody>
        </p:sp>
      </p:grpSp>
      <p:sp>
        <p:nvSpPr>
          <p:cNvPr id="2" name="Rectangle 1">
            <a:extLst>
              <a:ext uri="{FF2B5EF4-FFF2-40B4-BE49-F238E27FC236}">
                <a16:creationId xmlns:a16="http://schemas.microsoft.com/office/drawing/2014/main" id="{A420E2CE-E6F2-4847-A3D0-AB6D057A9FBF}"/>
              </a:ext>
            </a:extLst>
          </p:cNvPr>
          <p:cNvSpPr/>
          <p:nvPr/>
        </p:nvSpPr>
        <p:spPr>
          <a:xfrm>
            <a:off x="188975" y="670477"/>
            <a:ext cx="5331169" cy="2031325"/>
          </a:xfrm>
          <a:prstGeom prst="rect">
            <a:avLst/>
          </a:prstGeom>
        </p:spPr>
        <p:txBody>
          <a:bodyPr wrap="square">
            <a:spAutoFit/>
          </a:bodyPr>
          <a:lstStyle/>
          <a:p>
            <a:pPr marL="342900" marR="0" lvl="0" indent="-342900" defTabSz="91440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0" i="0" u="none" strike="noStrike" kern="0" cap="none" spc="0" normalizeH="0" baseline="0" noProof="0" dirty="0">
                <a:ln>
                  <a:noFill/>
                </a:ln>
                <a:solidFill>
                  <a:schemeClr val="bg1"/>
                </a:solidFill>
                <a:effectLst/>
                <a:uLnTx/>
                <a:uFillTx/>
              </a:rPr>
              <a:t>Government agency designed to help African Americans</a:t>
            </a:r>
          </a:p>
          <a:p>
            <a:pPr marL="342900" marR="0" lvl="0" indent="-342900" defTabSz="91440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0" i="0" u="none" strike="noStrike" kern="0" cap="none" spc="0" normalizeH="0" baseline="0" noProof="0" dirty="0">
                <a:ln>
                  <a:noFill/>
                </a:ln>
                <a:solidFill>
                  <a:schemeClr val="bg1"/>
                </a:solidFill>
                <a:effectLst/>
                <a:uLnTx/>
                <a:uFillTx/>
              </a:rPr>
              <a:t>Provided </a:t>
            </a:r>
            <a:r>
              <a:rPr kumimoji="0" lang="en-US" sz="3000" b="1" i="1" u="sng" strike="noStrike" kern="0" cap="none" spc="0" normalizeH="0" baseline="0" noProof="0" dirty="0">
                <a:ln>
                  <a:noFill/>
                </a:ln>
                <a:solidFill>
                  <a:schemeClr val="bg1"/>
                </a:solidFill>
                <a:effectLst/>
                <a:uLnTx/>
                <a:uFillTx/>
              </a:rPr>
              <a:t>basic</a:t>
            </a:r>
            <a:r>
              <a:rPr kumimoji="0" lang="en-US" sz="3000" b="0" i="0" u="none" strike="noStrike" kern="0" cap="none" spc="0" normalizeH="0" baseline="0" noProof="0" dirty="0">
                <a:ln>
                  <a:noFill/>
                </a:ln>
                <a:solidFill>
                  <a:schemeClr val="bg1"/>
                </a:solidFill>
                <a:effectLst/>
                <a:uLnTx/>
                <a:uFillTx/>
              </a:rPr>
              <a:t> education, jobs, clothing, shelter</a:t>
            </a:r>
          </a:p>
        </p:txBody>
      </p:sp>
      <p:pic>
        <p:nvPicPr>
          <p:cNvPr id="4" name="Picture 3">
            <a:extLst>
              <a:ext uri="{FF2B5EF4-FFF2-40B4-BE49-F238E27FC236}">
                <a16:creationId xmlns:a16="http://schemas.microsoft.com/office/drawing/2014/main" id="{2B968E86-B9E0-4D2D-86CD-C7AB1FCDEE2B}"/>
              </a:ext>
            </a:extLst>
          </p:cNvPr>
          <p:cNvPicPr>
            <a:picLocks noChangeAspect="1"/>
          </p:cNvPicPr>
          <p:nvPr/>
        </p:nvPicPr>
        <p:blipFill>
          <a:blip r:embed="rId8"/>
          <a:stretch>
            <a:fillRect/>
          </a:stretch>
        </p:blipFill>
        <p:spPr>
          <a:xfrm>
            <a:off x="2930848" y="2728960"/>
            <a:ext cx="3082563" cy="3148149"/>
          </a:xfrm>
          <a:prstGeom prst="rect">
            <a:avLst/>
          </a:prstGeom>
        </p:spPr>
      </p:pic>
    </p:spTree>
    <p:extLst>
      <p:ext uri="{BB962C8B-B14F-4D97-AF65-F5344CB8AC3E}">
        <p14:creationId xmlns:p14="http://schemas.microsoft.com/office/powerpoint/2010/main" val="2670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 calcmode="lin" valueType="num">
                                      <p:cBhvr additive="base">
                                        <p:cTn id="4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8" end="8"/>
                                            </p:txEl>
                                          </p:spTgt>
                                        </p:tgtEl>
                                        <p:attrNameLst>
                                          <p:attrName>style.visibility</p:attrName>
                                        </p:attrNameLst>
                                      </p:cBhvr>
                                      <p:to>
                                        <p:strVal val="visible"/>
                                      </p:to>
                                    </p:set>
                                    <p:anim calcmode="lin" valueType="num">
                                      <p:cBhvr additive="base">
                                        <p:cTn id="4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03362-2C43-4184-A84A-25165A0D3EEA}"/>
              </a:ext>
            </a:extLst>
          </p:cNvPr>
          <p:cNvSpPr>
            <a:spLocks noGrp="1"/>
          </p:cNvSpPr>
          <p:nvPr>
            <p:ph type="title"/>
          </p:nvPr>
        </p:nvSpPr>
        <p:spPr>
          <a:xfrm>
            <a:off x="357673" y="75779"/>
            <a:ext cx="11476653" cy="452858"/>
          </a:xfrm>
        </p:spPr>
        <p:txBody>
          <a:bodyPr>
            <a:normAutofit fontScale="90000"/>
          </a:bodyPr>
          <a:lstStyle/>
          <a:p>
            <a:r>
              <a:rPr lang="en-US" sz="3600" b="1" dirty="0">
                <a:latin typeface="Garamond" panose="02020404030301010803" pitchFamily="18" charset="0"/>
              </a:rPr>
              <a:t>African Americans in the Southern States Lose the Right to Vote</a:t>
            </a:r>
          </a:p>
        </p:txBody>
      </p:sp>
      <p:sp>
        <p:nvSpPr>
          <p:cNvPr id="3" name="Content Placeholder 2">
            <a:extLst>
              <a:ext uri="{FF2B5EF4-FFF2-40B4-BE49-F238E27FC236}">
                <a16:creationId xmlns:a16="http://schemas.microsoft.com/office/drawing/2014/main" id="{E659810E-A08B-4B37-B3A0-463598199920}"/>
              </a:ext>
            </a:extLst>
          </p:cNvPr>
          <p:cNvSpPr>
            <a:spLocks noGrp="1"/>
          </p:cNvSpPr>
          <p:nvPr>
            <p:ph idx="1"/>
          </p:nvPr>
        </p:nvSpPr>
        <p:spPr>
          <a:xfrm>
            <a:off x="155705" y="528636"/>
            <a:ext cx="5077408" cy="6027673"/>
          </a:xfrm>
        </p:spPr>
        <p:txBody>
          <a:bodyPr>
            <a:noAutofit/>
          </a:bodyPr>
          <a:lstStyle/>
          <a:p>
            <a:r>
              <a:rPr lang="en-US" sz="3000" dirty="0">
                <a:latin typeface="Garamond" panose="02020404030301010803" pitchFamily="18" charset="0"/>
              </a:rPr>
              <a:t>Despite the </a:t>
            </a:r>
            <a:r>
              <a:rPr lang="en-US" sz="3000" b="1" dirty="0">
                <a:solidFill>
                  <a:srgbClr val="FF0000"/>
                </a:solidFill>
                <a:latin typeface="Garamond" panose="02020404030301010803" pitchFamily="18" charset="0"/>
              </a:rPr>
              <a:t>14</a:t>
            </a:r>
            <a:r>
              <a:rPr lang="en-US" sz="3000" b="1" baseline="30000" dirty="0">
                <a:solidFill>
                  <a:srgbClr val="FF0000"/>
                </a:solidFill>
                <a:latin typeface="Garamond" panose="02020404030301010803" pitchFamily="18" charset="0"/>
              </a:rPr>
              <a:t>th</a:t>
            </a:r>
            <a:r>
              <a:rPr lang="en-US" sz="3000" dirty="0">
                <a:latin typeface="Garamond" panose="02020404030301010803" pitchFamily="18" charset="0"/>
              </a:rPr>
              <a:t> and </a:t>
            </a:r>
            <a:r>
              <a:rPr lang="en-US" sz="3000" b="1" dirty="0">
                <a:solidFill>
                  <a:srgbClr val="FF0000"/>
                </a:solidFill>
                <a:latin typeface="Garamond" panose="02020404030301010803" pitchFamily="18" charset="0"/>
              </a:rPr>
              <a:t>15</a:t>
            </a:r>
            <a:r>
              <a:rPr lang="en-US" sz="3000" b="1" baseline="30000" dirty="0">
                <a:solidFill>
                  <a:srgbClr val="FF0000"/>
                </a:solidFill>
                <a:latin typeface="Garamond" panose="02020404030301010803" pitchFamily="18" charset="0"/>
              </a:rPr>
              <a:t>th</a:t>
            </a:r>
            <a:r>
              <a:rPr lang="en-US" sz="3000" dirty="0">
                <a:latin typeface="Garamond" panose="02020404030301010803" pitchFamily="18" charset="0"/>
              </a:rPr>
              <a:t> amendments, African Americans lost their rights.  </a:t>
            </a:r>
          </a:p>
          <a:p>
            <a:r>
              <a:rPr lang="en-US" sz="3000" dirty="0">
                <a:latin typeface="Garamond" panose="02020404030301010803" pitchFamily="18" charset="0"/>
              </a:rPr>
              <a:t>Reconstruction Southern state  governments fell under the control of former Confederates.</a:t>
            </a:r>
          </a:p>
          <a:p>
            <a:r>
              <a:rPr lang="en-US" sz="3000" dirty="0">
                <a:latin typeface="Garamond" panose="02020404030301010803" pitchFamily="18" charset="0"/>
              </a:rPr>
              <a:t>African Americans were stripped of the right to vote.</a:t>
            </a:r>
          </a:p>
          <a:p>
            <a:r>
              <a:rPr lang="en-US" sz="3000" dirty="0">
                <a:latin typeface="Garamond" panose="02020404030301010803" pitchFamily="18" charset="0"/>
              </a:rPr>
              <a:t>Southern blacks were dependent on white owners of land &amp; business and were unlikely to challenge them politically.  </a:t>
            </a:r>
          </a:p>
        </p:txBody>
      </p:sp>
      <p:pic>
        <p:nvPicPr>
          <p:cNvPr id="4" name="Picture 3">
            <a:extLst>
              <a:ext uri="{FF2B5EF4-FFF2-40B4-BE49-F238E27FC236}">
                <a16:creationId xmlns:a16="http://schemas.microsoft.com/office/drawing/2014/main" id="{CCE185DB-7488-4FD8-9A6E-2C0909214B9A}"/>
              </a:ext>
            </a:extLst>
          </p:cNvPr>
          <p:cNvPicPr>
            <a:picLocks noChangeAspect="1"/>
          </p:cNvPicPr>
          <p:nvPr/>
        </p:nvPicPr>
        <p:blipFill>
          <a:blip r:embed="rId2"/>
          <a:stretch>
            <a:fillRect/>
          </a:stretch>
        </p:blipFill>
        <p:spPr>
          <a:xfrm>
            <a:off x="5025156" y="625052"/>
            <a:ext cx="2339042" cy="2379307"/>
          </a:xfrm>
          <a:prstGeom prst="rect">
            <a:avLst/>
          </a:prstGeom>
        </p:spPr>
      </p:pic>
      <p:sp>
        <p:nvSpPr>
          <p:cNvPr id="5" name="Content Placeholder 2">
            <a:extLst>
              <a:ext uri="{FF2B5EF4-FFF2-40B4-BE49-F238E27FC236}">
                <a16:creationId xmlns:a16="http://schemas.microsoft.com/office/drawing/2014/main" id="{91B4FE4C-EB88-4299-A6F8-397CBB6FFF2B}"/>
              </a:ext>
            </a:extLst>
          </p:cNvPr>
          <p:cNvSpPr txBox="1">
            <a:spLocks/>
          </p:cNvSpPr>
          <p:nvPr/>
        </p:nvSpPr>
        <p:spPr>
          <a:xfrm>
            <a:off x="7427206" y="625052"/>
            <a:ext cx="4609089" cy="6027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rgbClr val="FF0000"/>
                </a:solidFill>
                <a:latin typeface="Garamond" panose="02020404030301010803" pitchFamily="18" charset="0"/>
              </a:rPr>
              <a:t>Ku Klux Klan, White League, The Knights of the White Camelia </a:t>
            </a:r>
            <a:r>
              <a:rPr lang="en-US" sz="3000" dirty="0">
                <a:latin typeface="Garamond" panose="02020404030301010803" pitchFamily="18" charset="0"/>
              </a:rPr>
              <a:t>openly threatened African Americans who tried to vote.  African Americans tended to vote Republican &amp; these terror organizations voted Democrat.</a:t>
            </a:r>
          </a:p>
          <a:p>
            <a:r>
              <a:rPr lang="en-US" sz="3000" b="1" dirty="0">
                <a:solidFill>
                  <a:srgbClr val="FF0000"/>
                </a:solidFill>
                <a:latin typeface="Garamond" panose="02020404030301010803" pitchFamily="18" charset="0"/>
              </a:rPr>
              <a:t>Lynching</a:t>
            </a:r>
            <a:r>
              <a:rPr lang="en-US" sz="3000" dirty="0">
                <a:latin typeface="Garamond" panose="02020404030301010803" pitchFamily="18" charset="0"/>
              </a:rPr>
              <a:t>- public hangings carried out by vigilante groups.  </a:t>
            </a:r>
          </a:p>
        </p:txBody>
      </p:sp>
      <p:pic>
        <p:nvPicPr>
          <p:cNvPr id="6" name="Picture 5">
            <a:extLst>
              <a:ext uri="{FF2B5EF4-FFF2-40B4-BE49-F238E27FC236}">
                <a16:creationId xmlns:a16="http://schemas.microsoft.com/office/drawing/2014/main" id="{C3F42BAB-4029-455C-B0E7-D1852E528BD5}"/>
              </a:ext>
            </a:extLst>
          </p:cNvPr>
          <p:cNvPicPr>
            <a:picLocks noChangeAspect="1"/>
          </p:cNvPicPr>
          <p:nvPr/>
        </p:nvPicPr>
        <p:blipFill>
          <a:blip r:embed="rId3"/>
          <a:stretch>
            <a:fillRect/>
          </a:stretch>
        </p:blipFill>
        <p:spPr>
          <a:xfrm>
            <a:off x="5146892" y="3853642"/>
            <a:ext cx="2095570" cy="2211454"/>
          </a:xfrm>
          <a:prstGeom prst="rect">
            <a:avLst/>
          </a:prstGeom>
        </p:spPr>
      </p:pic>
    </p:spTree>
    <p:extLst>
      <p:ext uri="{BB962C8B-B14F-4D97-AF65-F5344CB8AC3E}">
        <p14:creationId xmlns:p14="http://schemas.microsoft.com/office/powerpoint/2010/main" val="34614720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908A2C-9835-43FA-B7AB-9FE2ADA39495}"/>
              </a:ext>
            </a:extLst>
          </p:cNvPr>
          <p:cNvPicPr>
            <a:picLocks noChangeAspect="1"/>
          </p:cNvPicPr>
          <p:nvPr/>
        </p:nvPicPr>
        <p:blipFill>
          <a:blip r:embed="rId2"/>
          <a:stretch>
            <a:fillRect/>
          </a:stretch>
        </p:blipFill>
        <p:spPr>
          <a:xfrm>
            <a:off x="862149" y="0"/>
            <a:ext cx="10345781" cy="6858000"/>
          </a:xfrm>
          <a:prstGeom prst="rect">
            <a:avLst/>
          </a:prstGeom>
        </p:spPr>
      </p:pic>
    </p:spTree>
    <p:extLst>
      <p:ext uri="{BB962C8B-B14F-4D97-AF65-F5344CB8AC3E}">
        <p14:creationId xmlns:p14="http://schemas.microsoft.com/office/powerpoint/2010/main" val="42370404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03362-2C43-4184-A84A-25165A0D3EEA}"/>
              </a:ext>
            </a:extLst>
          </p:cNvPr>
          <p:cNvSpPr>
            <a:spLocks noGrp="1"/>
          </p:cNvSpPr>
          <p:nvPr>
            <p:ph type="title"/>
          </p:nvPr>
        </p:nvSpPr>
        <p:spPr>
          <a:xfrm>
            <a:off x="232394" y="2262432"/>
            <a:ext cx="3332884" cy="3264389"/>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r>
              <a:rPr lang="en-US" sz="3200" b="1" kern="1200" dirty="0">
                <a:solidFill>
                  <a:srgbClr val="FFFFFF"/>
                </a:solidFill>
                <a:latin typeface="Garamond" panose="02020404030301010803" pitchFamily="18" charset="0"/>
              </a:rPr>
              <a:t>African Americans in the Southern States Lose the Right to Vote</a:t>
            </a:r>
          </a:p>
        </p:txBody>
      </p:sp>
      <p:sp>
        <p:nvSpPr>
          <p:cNvPr id="13" name="Title 1">
            <a:extLst>
              <a:ext uri="{FF2B5EF4-FFF2-40B4-BE49-F238E27FC236}">
                <a16:creationId xmlns:a16="http://schemas.microsoft.com/office/drawing/2014/main" id="{CC1A2238-49DC-4E0B-A4D4-3E785C538D50}"/>
              </a:ext>
            </a:extLst>
          </p:cNvPr>
          <p:cNvSpPr txBox="1">
            <a:spLocks/>
          </p:cNvSpPr>
          <p:nvPr/>
        </p:nvSpPr>
        <p:spPr>
          <a:xfrm>
            <a:off x="2252315" y="-27725"/>
            <a:ext cx="11476653" cy="4528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Garamond" panose="02020404030301010803" pitchFamily="18" charset="0"/>
              </a:rPr>
              <a:t>African Americans in the Southern States Lose the Right to Vote</a:t>
            </a:r>
          </a:p>
        </p:txBody>
      </p:sp>
      <p:sp>
        <p:nvSpPr>
          <p:cNvPr id="14" name="Title 1">
            <a:extLst>
              <a:ext uri="{FF2B5EF4-FFF2-40B4-BE49-F238E27FC236}">
                <a16:creationId xmlns:a16="http://schemas.microsoft.com/office/drawing/2014/main" id="{0F599E30-EB34-45C2-A480-4D37538D2F8A}"/>
              </a:ext>
            </a:extLst>
          </p:cNvPr>
          <p:cNvSpPr txBox="1">
            <a:spLocks/>
          </p:cNvSpPr>
          <p:nvPr/>
        </p:nvSpPr>
        <p:spPr>
          <a:xfrm>
            <a:off x="1650915" y="243252"/>
            <a:ext cx="3332884" cy="6469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Garamond" panose="02020404030301010803" pitchFamily="18" charset="0"/>
              </a:rPr>
              <a:t>1.</a:t>
            </a:r>
            <a:r>
              <a:rPr lang="en-US" sz="2400" b="1" dirty="0">
                <a:latin typeface="Garamond" panose="02020404030301010803" pitchFamily="18" charset="0"/>
              </a:rPr>
              <a:t>  Literacy Test</a:t>
            </a:r>
          </a:p>
        </p:txBody>
      </p:sp>
      <p:sp>
        <p:nvSpPr>
          <p:cNvPr id="16" name="Title 1">
            <a:extLst>
              <a:ext uri="{FF2B5EF4-FFF2-40B4-BE49-F238E27FC236}">
                <a16:creationId xmlns:a16="http://schemas.microsoft.com/office/drawing/2014/main" id="{A344161C-87D3-4E61-9B5B-46A95A7496DF}"/>
              </a:ext>
            </a:extLst>
          </p:cNvPr>
          <p:cNvSpPr txBox="1">
            <a:spLocks/>
          </p:cNvSpPr>
          <p:nvPr/>
        </p:nvSpPr>
        <p:spPr>
          <a:xfrm>
            <a:off x="0" y="5886500"/>
            <a:ext cx="12192000" cy="9208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Garamond" panose="02020404030301010803" pitchFamily="18" charset="0"/>
              </a:rPr>
              <a:t>These test, like the one above from Louisiana were designed to prevent uneducated blacks from voting.  If you did not pass the test, you could not vote. Black voter participation declined.</a:t>
            </a:r>
            <a:endParaRPr lang="en-US" sz="2400" dirty="0">
              <a:latin typeface="Garamond" panose="02020404030301010803" pitchFamily="18" charset="0"/>
            </a:endParaRPr>
          </a:p>
        </p:txBody>
      </p:sp>
      <p:pic>
        <p:nvPicPr>
          <p:cNvPr id="3" name="Picture 2">
            <a:extLst>
              <a:ext uri="{FF2B5EF4-FFF2-40B4-BE49-F238E27FC236}">
                <a16:creationId xmlns:a16="http://schemas.microsoft.com/office/drawing/2014/main" id="{9C3ED865-BE99-4C54-943A-F32D3AB8EE48}"/>
              </a:ext>
            </a:extLst>
          </p:cNvPr>
          <p:cNvPicPr>
            <a:picLocks noChangeAspect="1"/>
          </p:cNvPicPr>
          <p:nvPr/>
        </p:nvPicPr>
        <p:blipFill>
          <a:blip r:embed="rId2"/>
          <a:stretch>
            <a:fillRect/>
          </a:stretch>
        </p:blipFill>
        <p:spPr>
          <a:xfrm>
            <a:off x="2138284" y="718350"/>
            <a:ext cx="9280717" cy="1701088"/>
          </a:xfrm>
          <a:prstGeom prst="rect">
            <a:avLst/>
          </a:prstGeom>
        </p:spPr>
      </p:pic>
      <p:pic>
        <p:nvPicPr>
          <p:cNvPr id="5" name="Picture 4">
            <a:extLst>
              <a:ext uri="{FF2B5EF4-FFF2-40B4-BE49-F238E27FC236}">
                <a16:creationId xmlns:a16="http://schemas.microsoft.com/office/drawing/2014/main" id="{C2F0C4F3-EED1-4F8F-BBC3-7FB5AE134803}"/>
              </a:ext>
            </a:extLst>
          </p:cNvPr>
          <p:cNvPicPr>
            <a:picLocks noChangeAspect="1"/>
          </p:cNvPicPr>
          <p:nvPr/>
        </p:nvPicPr>
        <p:blipFill>
          <a:blip r:embed="rId3"/>
          <a:stretch>
            <a:fillRect/>
          </a:stretch>
        </p:blipFill>
        <p:spPr>
          <a:xfrm>
            <a:off x="4031589" y="2222056"/>
            <a:ext cx="4979491" cy="3664444"/>
          </a:xfrm>
          <a:prstGeom prst="rect">
            <a:avLst/>
          </a:prstGeom>
        </p:spPr>
      </p:pic>
      <p:pic>
        <p:nvPicPr>
          <p:cNvPr id="6" name="Picture 5">
            <a:extLst>
              <a:ext uri="{FF2B5EF4-FFF2-40B4-BE49-F238E27FC236}">
                <a16:creationId xmlns:a16="http://schemas.microsoft.com/office/drawing/2014/main" id="{294027C5-2F89-48AA-9056-EA68CAD69152}"/>
              </a:ext>
            </a:extLst>
          </p:cNvPr>
          <p:cNvPicPr>
            <a:picLocks noChangeAspect="1"/>
          </p:cNvPicPr>
          <p:nvPr/>
        </p:nvPicPr>
        <p:blipFill>
          <a:blip r:embed="rId4"/>
          <a:stretch>
            <a:fillRect/>
          </a:stretch>
        </p:blipFill>
        <p:spPr>
          <a:xfrm>
            <a:off x="2787803" y="1091817"/>
            <a:ext cx="8077200" cy="5762625"/>
          </a:xfrm>
          <a:prstGeom prst="rect">
            <a:avLst/>
          </a:prstGeom>
        </p:spPr>
      </p:pic>
    </p:spTree>
    <p:extLst>
      <p:ext uri="{BB962C8B-B14F-4D97-AF65-F5344CB8AC3E}">
        <p14:creationId xmlns:p14="http://schemas.microsoft.com/office/powerpoint/2010/main" val="359465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a:extLst>
              <a:ext uri="{FF2B5EF4-FFF2-40B4-BE49-F238E27FC236}">
                <a16:creationId xmlns:a16="http://schemas.microsoft.com/office/drawing/2014/main" id="{981B4E5D-7D5E-442A-8768-00FC3F09EE80}"/>
              </a:ext>
            </a:extLst>
          </p:cNvPr>
          <p:cNvPicPr>
            <a:picLocks noGrp="1" noChangeAspect="1"/>
          </p:cNvPicPr>
          <p:nvPr>
            <p:ph idx="1"/>
          </p:nvPr>
        </p:nvPicPr>
        <p:blipFill>
          <a:blip r:embed="rId2"/>
          <a:stretch>
            <a:fillRect/>
          </a:stretch>
        </p:blipFill>
        <p:spPr>
          <a:xfrm>
            <a:off x="4236098" y="854423"/>
            <a:ext cx="7907545" cy="4631632"/>
          </a:xfrm>
          <a:prstGeom prst="rect">
            <a:avLst/>
          </a:prstGeom>
        </p:spPr>
      </p:pic>
      <p:sp>
        <p:nvSpPr>
          <p:cNvPr id="2" name="Title 1">
            <a:extLst>
              <a:ext uri="{FF2B5EF4-FFF2-40B4-BE49-F238E27FC236}">
                <a16:creationId xmlns:a16="http://schemas.microsoft.com/office/drawing/2014/main" id="{F2F03362-2C43-4184-A84A-25165A0D3EEA}"/>
              </a:ext>
            </a:extLst>
          </p:cNvPr>
          <p:cNvSpPr>
            <a:spLocks noGrp="1"/>
          </p:cNvSpPr>
          <p:nvPr>
            <p:ph type="title"/>
          </p:nvPr>
        </p:nvSpPr>
        <p:spPr>
          <a:xfrm>
            <a:off x="256443" y="1317402"/>
            <a:ext cx="3867688" cy="3402168"/>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r>
              <a:rPr lang="en-US" sz="3200" b="1" kern="1200" dirty="0">
                <a:solidFill>
                  <a:srgbClr val="FFFFFF"/>
                </a:solidFill>
                <a:latin typeface="Garamond" panose="02020404030301010803" pitchFamily="18" charset="0"/>
              </a:rPr>
              <a:t>African Americans in the Southern States Lose the Right to Vote</a:t>
            </a:r>
          </a:p>
        </p:txBody>
      </p:sp>
      <p:sp>
        <p:nvSpPr>
          <p:cNvPr id="13" name="Title 1">
            <a:extLst>
              <a:ext uri="{FF2B5EF4-FFF2-40B4-BE49-F238E27FC236}">
                <a16:creationId xmlns:a16="http://schemas.microsoft.com/office/drawing/2014/main" id="{CC1A2238-49DC-4E0B-A4D4-3E785C538D50}"/>
              </a:ext>
            </a:extLst>
          </p:cNvPr>
          <p:cNvSpPr txBox="1">
            <a:spLocks/>
          </p:cNvSpPr>
          <p:nvPr/>
        </p:nvSpPr>
        <p:spPr>
          <a:xfrm>
            <a:off x="715347" y="132929"/>
            <a:ext cx="11476653" cy="45285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aramond" panose="02020404030301010803" pitchFamily="18" charset="0"/>
              </a:rPr>
              <a:t>African Americans in the Southern States Lose the Right to Vote</a:t>
            </a:r>
          </a:p>
        </p:txBody>
      </p:sp>
      <p:sp>
        <p:nvSpPr>
          <p:cNvPr id="14" name="Title 1">
            <a:extLst>
              <a:ext uri="{FF2B5EF4-FFF2-40B4-BE49-F238E27FC236}">
                <a16:creationId xmlns:a16="http://schemas.microsoft.com/office/drawing/2014/main" id="{0F599E30-EB34-45C2-A480-4D37538D2F8A}"/>
              </a:ext>
            </a:extLst>
          </p:cNvPr>
          <p:cNvSpPr txBox="1">
            <a:spLocks/>
          </p:cNvSpPr>
          <p:nvPr/>
        </p:nvSpPr>
        <p:spPr>
          <a:xfrm>
            <a:off x="2013557" y="498839"/>
            <a:ext cx="4604957" cy="7111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aramond" panose="02020404030301010803" pitchFamily="18" charset="0"/>
              </a:rPr>
              <a:t>1.  Poll Tax</a:t>
            </a:r>
          </a:p>
        </p:txBody>
      </p:sp>
      <p:sp>
        <p:nvSpPr>
          <p:cNvPr id="16" name="Title 1">
            <a:extLst>
              <a:ext uri="{FF2B5EF4-FFF2-40B4-BE49-F238E27FC236}">
                <a16:creationId xmlns:a16="http://schemas.microsoft.com/office/drawing/2014/main" id="{A344161C-87D3-4E61-9B5B-46A95A7496DF}"/>
              </a:ext>
            </a:extLst>
          </p:cNvPr>
          <p:cNvSpPr txBox="1">
            <a:spLocks/>
          </p:cNvSpPr>
          <p:nvPr/>
        </p:nvSpPr>
        <p:spPr>
          <a:xfrm>
            <a:off x="2013557" y="5566638"/>
            <a:ext cx="9994941" cy="11047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aramond" panose="02020404030301010803" pitchFamily="18" charset="0"/>
              </a:rPr>
              <a:t>Result:  </a:t>
            </a:r>
            <a:r>
              <a:rPr lang="en-US" sz="3600" dirty="0">
                <a:latin typeface="Garamond" panose="02020404030301010803" pitchFamily="18" charset="0"/>
              </a:rPr>
              <a:t>Fewer African Americans voted and African Americans voter participation went down.</a:t>
            </a:r>
          </a:p>
        </p:txBody>
      </p:sp>
    </p:spTree>
    <p:extLst>
      <p:ext uri="{BB962C8B-B14F-4D97-AF65-F5344CB8AC3E}">
        <p14:creationId xmlns:p14="http://schemas.microsoft.com/office/powerpoint/2010/main" val="21794890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03362-2C43-4184-A84A-25165A0D3EEA}"/>
              </a:ext>
            </a:extLst>
          </p:cNvPr>
          <p:cNvSpPr>
            <a:spLocks noGrp="1"/>
          </p:cNvSpPr>
          <p:nvPr>
            <p:ph type="title"/>
          </p:nvPr>
        </p:nvSpPr>
        <p:spPr>
          <a:xfrm>
            <a:off x="334821" y="1408843"/>
            <a:ext cx="3867688" cy="3402168"/>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r>
              <a:rPr lang="en-US" sz="3200" b="1" kern="1200" dirty="0">
                <a:solidFill>
                  <a:srgbClr val="FFFFFF"/>
                </a:solidFill>
                <a:latin typeface="Garamond" panose="02020404030301010803" pitchFamily="18" charset="0"/>
              </a:rPr>
              <a:t>African Americans in the Southern States Lose the Right to Vote</a:t>
            </a:r>
          </a:p>
        </p:txBody>
      </p:sp>
      <p:sp>
        <p:nvSpPr>
          <p:cNvPr id="13" name="Title 1">
            <a:extLst>
              <a:ext uri="{FF2B5EF4-FFF2-40B4-BE49-F238E27FC236}">
                <a16:creationId xmlns:a16="http://schemas.microsoft.com/office/drawing/2014/main" id="{CC1A2238-49DC-4E0B-A4D4-3E785C538D50}"/>
              </a:ext>
            </a:extLst>
          </p:cNvPr>
          <p:cNvSpPr txBox="1">
            <a:spLocks/>
          </p:cNvSpPr>
          <p:nvPr/>
        </p:nvSpPr>
        <p:spPr>
          <a:xfrm>
            <a:off x="2105308" y="-1"/>
            <a:ext cx="9664326" cy="498839"/>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aramond" panose="02020404030301010803" pitchFamily="18" charset="0"/>
              </a:rPr>
              <a:t>African Americans in the Southern States Lose the Right to Vote</a:t>
            </a:r>
          </a:p>
        </p:txBody>
      </p:sp>
      <p:sp>
        <p:nvSpPr>
          <p:cNvPr id="14" name="Title 1">
            <a:extLst>
              <a:ext uri="{FF2B5EF4-FFF2-40B4-BE49-F238E27FC236}">
                <a16:creationId xmlns:a16="http://schemas.microsoft.com/office/drawing/2014/main" id="{0F599E30-EB34-45C2-A480-4D37538D2F8A}"/>
              </a:ext>
            </a:extLst>
          </p:cNvPr>
          <p:cNvSpPr txBox="1">
            <a:spLocks/>
          </p:cNvSpPr>
          <p:nvPr/>
        </p:nvSpPr>
        <p:spPr>
          <a:xfrm>
            <a:off x="2013557" y="498839"/>
            <a:ext cx="4604957" cy="7111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aramond" panose="02020404030301010803" pitchFamily="18" charset="0"/>
              </a:rPr>
              <a:t>1.  Grandfather Clause</a:t>
            </a:r>
          </a:p>
        </p:txBody>
      </p:sp>
      <p:sp>
        <p:nvSpPr>
          <p:cNvPr id="16" name="Title 1">
            <a:extLst>
              <a:ext uri="{FF2B5EF4-FFF2-40B4-BE49-F238E27FC236}">
                <a16:creationId xmlns:a16="http://schemas.microsoft.com/office/drawing/2014/main" id="{A344161C-87D3-4E61-9B5B-46A95A7496DF}"/>
              </a:ext>
            </a:extLst>
          </p:cNvPr>
          <p:cNvSpPr txBox="1">
            <a:spLocks/>
          </p:cNvSpPr>
          <p:nvPr/>
        </p:nvSpPr>
        <p:spPr>
          <a:xfrm>
            <a:off x="2105308" y="5484582"/>
            <a:ext cx="9994941" cy="11047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aramond" panose="02020404030301010803" pitchFamily="18" charset="0"/>
              </a:rPr>
              <a:t>Result:  </a:t>
            </a:r>
            <a:r>
              <a:rPr lang="en-US" sz="3600" dirty="0">
                <a:latin typeface="Garamond" panose="02020404030301010803" pitchFamily="18" charset="0"/>
              </a:rPr>
              <a:t>Fewer African Americans voted and African Americans voter participation went down.</a:t>
            </a:r>
          </a:p>
        </p:txBody>
      </p:sp>
      <p:sp>
        <p:nvSpPr>
          <p:cNvPr id="4" name="Content Placeholder 3">
            <a:extLst>
              <a:ext uri="{FF2B5EF4-FFF2-40B4-BE49-F238E27FC236}">
                <a16:creationId xmlns:a16="http://schemas.microsoft.com/office/drawing/2014/main" id="{6BA1551E-8796-422C-9626-EC97D5BF210A}"/>
              </a:ext>
            </a:extLst>
          </p:cNvPr>
          <p:cNvSpPr>
            <a:spLocks noGrp="1"/>
          </p:cNvSpPr>
          <p:nvPr>
            <p:ph idx="1"/>
          </p:nvPr>
        </p:nvSpPr>
        <p:spPr>
          <a:xfrm>
            <a:off x="4253909" y="1076129"/>
            <a:ext cx="7627924" cy="3719806"/>
          </a:xfrm>
        </p:spPr>
        <p:txBody>
          <a:bodyPr>
            <a:noAutofit/>
          </a:bodyPr>
          <a:lstStyle/>
          <a:p>
            <a:r>
              <a:rPr lang="en-US" sz="3000" dirty="0">
                <a:latin typeface="Garamond" panose="02020404030301010803" pitchFamily="18" charset="0"/>
              </a:rPr>
              <a:t>Allowed those who were able to vote before 1867 &amp; those whose father or grandfather could vote before 1867 to skip the literacy tests &amp; taxes.</a:t>
            </a:r>
          </a:p>
          <a:p>
            <a:r>
              <a:rPr lang="en-US" sz="3000" dirty="0">
                <a:latin typeface="Garamond" panose="02020404030301010803" pitchFamily="18" charset="0"/>
              </a:rPr>
              <a:t>As no blacks could vote before 1867, the year in which the Reconstruction Act ordered universal male suffrage, the grandfather clause excluded blacks</a:t>
            </a:r>
          </a:p>
        </p:txBody>
      </p:sp>
      <p:sp>
        <p:nvSpPr>
          <p:cNvPr id="11" name="Title 1">
            <a:extLst>
              <a:ext uri="{FF2B5EF4-FFF2-40B4-BE49-F238E27FC236}">
                <a16:creationId xmlns:a16="http://schemas.microsoft.com/office/drawing/2014/main" id="{58DA8214-1638-400D-812E-553AC0D5E1F9}"/>
              </a:ext>
            </a:extLst>
          </p:cNvPr>
          <p:cNvSpPr txBox="1">
            <a:spLocks/>
          </p:cNvSpPr>
          <p:nvPr/>
        </p:nvSpPr>
        <p:spPr>
          <a:xfrm>
            <a:off x="2288810" y="4639301"/>
            <a:ext cx="9811439" cy="8452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Garamond" panose="02020404030301010803" pitchFamily="18" charset="0"/>
              </a:rPr>
              <a:t>Declared unconstitutional by the Supreme Court in 1915</a:t>
            </a:r>
            <a:endParaRPr lang="en-US" sz="3200" dirty="0">
              <a:latin typeface="Garamond" panose="02020404030301010803" pitchFamily="18" charset="0"/>
            </a:endParaRPr>
          </a:p>
        </p:txBody>
      </p:sp>
      <p:pic>
        <p:nvPicPr>
          <p:cNvPr id="3" name="Picture 2">
            <a:extLst>
              <a:ext uri="{FF2B5EF4-FFF2-40B4-BE49-F238E27FC236}">
                <a16:creationId xmlns:a16="http://schemas.microsoft.com/office/drawing/2014/main" id="{9F380CD0-9BE9-41F2-8B8F-EB2C45CC1574}"/>
              </a:ext>
            </a:extLst>
          </p:cNvPr>
          <p:cNvPicPr>
            <a:picLocks noChangeAspect="1"/>
          </p:cNvPicPr>
          <p:nvPr/>
        </p:nvPicPr>
        <p:blipFill>
          <a:blip r:embed="rId2"/>
          <a:stretch>
            <a:fillRect/>
          </a:stretch>
        </p:blipFill>
        <p:spPr>
          <a:xfrm>
            <a:off x="-730" y="143614"/>
            <a:ext cx="1485333" cy="2132785"/>
          </a:xfrm>
          <a:prstGeom prst="rect">
            <a:avLst/>
          </a:prstGeom>
        </p:spPr>
      </p:pic>
    </p:spTree>
    <p:extLst>
      <p:ext uri="{BB962C8B-B14F-4D97-AF65-F5344CB8AC3E}">
        <p14:creationId xmlns:p14="http://schemas.microsoft.com/office/powerpoint/2010/main" val="9381140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4690" y="42621"/>
            <a:ext cx="5100735" cy="584775"/>
          </a:xfrm>
        </p:spPr>
        <p:txBody>
          <a:bodyPr>
            <a:noAutofit/>
          </a:bodyPr>
          <a:lstStyle/>
          <a:p>
            <a:r>
              <a:rPr lang="en-US" sz="3600" b="1" dirty="0">
                <a:latin typeface="Garamond" panose="02020404030301010803" pitchFamily="18" charset="0"/>
              </a:rPr>
              <a:t>The (First) Ku Klux Klan</a:t>
            </a:r>
          </a:p>
        </p:txBody>
      </p:sp>
      <p:pic>
        <p:nvPicPr>
          <p:cNvPr id="80898" name="Picture 2" descr="File:Misissippi ku klux.jpg"/>
          <p:cNvPicPr>
            <a:picLocks noGrp="1" noChangeAspect="1" noChangeArrowheads="1"/>
          </p:cNvPicPr>
          <p:nvPr>
            <p:ph sz="half" idx="2"/>
          </p:nvPr>
        </p:nvPicPr>
        <p:blipFill>
          <a:blip r:embed="rId2" cstate="print"/>
          <a:srcRect/>
          <a:stretch>
            <a:fillRect/>
          </a:stretch>
        </p:blipFill>
        <p:spPr bwMode="auto">
          <a:xfrm>
            <a:off x="8117237" y="1258778"/>
            <a:ext cx="3790180" cy="4971826"/>
          </a:xfrm>
          <a:prstGeom prst="rect">
            <a:avLst/>
          </a:prstGeom>
          <a:noFill/>
        </p:spPr>
      </p:pic>
      <p:pic>
        <p:nvPicPr>
          <p:cNvPr id="80900" name="Picture 4" descr="http://upload.wikimedia.org/wikipedia/commons/0/07/NathanBedfordForrest.jpg"/>
          <p:cNvPicPr>
            <a:picLocks noGrp="1" noChangeAspect="1" noChangeArrowheads="1"/>
          </p:cNvPicPr>
          <p:nvPr>
            <p:ph sz="half" idx="1"/>
          </p:nvPr>
        </p:nvPicPr>
        <p:blipFill>
          <a:blip r:embed="rId3" cstate="print"/>
          <a:srcRect/>
          <a:stretch>
            <a:fillRect/>
          </a:stretch>
        </p:blipFill>
        <p:spPr bwMode="auto">
          <a:xfrm>
            <a:off x="4496518" y="1258778"/>
            <a:ext cx="3429000" cy="4876800"/>
          </a:xfrm>
          <a:prstGeom prst="rect">
            <a:avLst/>
          </a:prstGeom>
          <a:noFill/>
        </p:spPr>
      </p:pic>
      <p:sp>
        <p:nvSpPr>
          <p:cNvPr id="6" name="TextBox 5"/>
          <p:cNvSpPr txBox="1"/>
          <p:nvPr/>
        </p:nvSpPr>
        <p:spPr>
          <a:xfrm>
            <a:off x="4531399" y="6082877"/>
            <a:ext cx="3429000"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a:solidFill>
                  <a:srgbClr val="20293F"/>
                </a:solidFill>
              </a:rPr>
              <a:t>Gen. Nathan Bedford Forrest, CSA</a:t>
            </a:r>
          </a:p>
        </p:txBody>
      </p:sp>
      <p:sp>
        <p:nvSpPr>
          <p:cNvPr id="7" name="TextBox 6"/>
          <p:cNvSpPr txBox="1"/>
          <p:nvPr/>
        </p:nvSpPr>
        <p:spPr>
          <a:xfrm>
            <a:off x="8097417" y="6199257"/>
            <a:ext cx="3810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solidFill>
                  <a:srgbClr val="20293F"/>
                </a:solidFill>
              </a:rPr>
              <a:t>Vigilantism </a:t>
            </a:r>
          </a:p>
        </p:txBody>
      </p:sp>
      <p:sp>
        <p:nvSpPr>
          <p:cNvPr id="3" name="Rectangle 2"/>
          <p:cNvSpPr/>
          <p:nvPr/>
        </p:nvSpPr>
        <p:spPr>
          <a:xfrm>
            <a:off x="6149229" y="601469"/>
            <a:ext cx="1976823" cy="584775"/>
          </a:xfrm>
          <a:prstGeom prst="rect">
            <a:avLst/>
          </a:prstGeom>
        </p:spPr>
        <p:txBody>
          <a:bodyPr wrap="none">
            <a:spAutoFit/>
          </a:bodyPr>
          <a:lstStyle/>
          <a:p>
            <a:r>
              <a:rPr lang="en-US" sz="3200" b="1" dirty="0">
                <a:solidFill>
                  <a:srgbClr val="20293F"/>
                </a:solidFill>
              </a:rPr>
              <a:t>1865-1874</a:t>
            </a:r>
            <a:endParaRPr lang="en-US" sz="3200" dirty="0">
              <a:solidFill>
                <a:srgbClr val="20293F"/>
              </a:solidFill>
            </a:endParaRPr>
          </a:p>
        </p:txBody>
      </p:sp>
      <p:sp>
        <p:nvSpPr>
          <p:cNvPr id="4" name="Rectangle 3">
            <a:extLst>
              <a:ext uri="{FF2B5EF4-FFF2-40B4-BE49-F238E27FC236}">
                <a16:creationId xmlns:a16="http://schemas.microsoft.com/office/drawing/2014/main" id="{3AAA3AB9-9912-4E34-B801-F573C9584F64}"/>
              </a:ext>
            </a:extLst>
          </p:cNvPr>
          <p:cNvSpPr/>
          <p:nvPr/>
        </p:nvSpPr>
        <p:spPr>
          <a:xfrm>
            <a:off x="69761" y="292386"/>
            <a:ext cx="4461638" cy="6494085"/>
          </a:xfrm>
          <a:prstGeom prst="rect">
            <a:avLst/>
          </a:prstGeom>
        </p:spPr>
        <p:txBody>
          <a:bodyPr wrap="square">
            <a:spAutoFit/>
          </a:bodyPr>
          <a:lstStyle/>
          <a:p>
            <a:r>
              <a:rPr lang="en-US" sz="2600" dirty="0">
                <a:solidFill>
                  <a:srgbClr val="000000"/>
                </a:solidFill>
                <a:latin typeface="Garamond" panose="02020404030301010803" pitchFamily="18" charset="0"/>
                <a:cs typeface="DilleniaUPC" panose="020B0502040204020203" pitchFamily="18" charset="-34"/>
              </a:rPr>
              <a:t>The name come from the Greek name "</a:t>
            </a:r>
            <a:r>
              <a:rPr lang="en-US" sz="2600" dirty="0" err="1">
                <a:solidFill>
                  <a:srgbClr val="000000"/>
                </a:solidFill>
                <a:latin typeface="Garamond" panose="02020404030301010803" pitchFamily="18" charset="0"/>
                <a:cs typeface="DilleniaUPC" panose="020B0502040204020203" pitchFamily="18" charset="-34"/>
              </a:rPr>
              <a:t>Kuklos</a:t>
            </a:r>
            <a:r>
              <a:rPr lang="en-US" sz="2600" dirty="0">
                <a:solidFill>
                  <a:srgbClr val="000000"/>
                </a:solidFill>
                <a:latin typeface="Garamond" panose="02020404030301010803" pitchFamily="18" charset="0"/>
                <a:cs typeface="DilleniaUPC" panose="020B0502040204020203" pitchFamily="18" charset="-34"/>
              </a:rPr>
              <a:t>" which means circle, and "Klan" was added. The members says it means "White Racial Brotherhood". The Klan was established in 1865 in Tennessee, after the civil war ended. The founder was Nathan Bedford Forrest, a soldier from the south.  Mostly </a:t>
            </a:r>
            <a:r>
              <a:rPr lang="en-US" sz="2600" b="1" dirty="0">
                <a:solidFill>
                  <a:srgbClr val="000000"/>
                </a:solidFill>
                <a:latin typeface="Garamond" panose="02020404030301010803" pitchFamily="18" charset="0"/>
                <a:cs typeface="DilleniaUPC" panose="020B0502040204020203" pitchFamily="18" charset="-34"/>
              </a:rPr>
              <a:t>consisting</a:t>
            </a:r>
            <a:r>
              <a:rPr lang="en-US" sz="2600" dirty="0">
                <a:solidFill>
                  <a:srgbClr val="000000"/>
                </a:solidFill>
                <a:latin typeface="Garamond" panose="02020404030301010803" pitchFamily="18" charset="0"/>
                <a:cs typeface="DilleniaUPC" panose="020B0502040204020203" pitchFamily="18" charset="-34"/>
              </a:rPr>
              <a:t> of </a:t>
            </a:r>
            <a:r>
              <a:rPr lang="en-US" sz="2600" b="1" dirty="0">
                <a:solidFill>
                  <a:srgbClr val="000000"/>
                </a:solidFill>
                <a:latin typeface="Garamond" panose="02020404030301010803" pitchFamily="18" charset="0"/>
                <a:cs typeface="DilleniaUPC" panose="020B0502040204020203" pitchFamily="18" charset="-34"/>
              </a:rPr>
              <a:t>former Confederates (democrats)</a:t>
            </a:r>
            <a:r>
              <a:rPr lang="en-US" sz="2600" dirty="0">
                <a:solidFill>
                  <a:srgbClr val="000000"/>
                </a:solidFill>
                <a:latin typeface="Garamond" panose="02020404030301010803" pitchFamily="18" charset="0"/>
                <a:cs typeface="DilleniaUPC" panose="020B0502040204020203" pitchFamily="18" charset="-34"/>
              </a:rPr>
              <a:t>, it grew to </a:t>
            </a:r>
            <a:r>
              <a:rPr lang="en-US" sz="2600" b="1" dirty="0">
                <a:solidFill>
                  <a:srgbClr val="000000"/>
                </a:solidFill>
                <a:latin typeface="Garamond" panose="02020404030301010803" pitchFamily="18" charset="0"/>
                <a:cs typeface="DilleniaUPC" panose="020B0502040204020203" pitchFamily="18" charset="-34"/>
              </a:rPr>
              <a:t>challenge Radical Republican reconstruction efforts </a:t>
            </a:r>
            <a:r>
              <a:rPr lang="en-US" sz="2600" dirty="0">
                <a:solidFill>
                  <a:srgbClr val="000000"/>
                </a:solidFill>
                <a:latin typeface="Garamond" panose="02020404030301010803" pitchFamily="18" charset="0"/>
                <a:cs typeface="DilleniaUPC" panose="020B0502040204020203" pitchFamily="18" charset="-34"/>
              </a:rPr>
              <a:t>and became America’s </a:t>
            </a:r>
            <a:r>
              <a:rPr lang="en-US" sz="2600" b="1" dirty="0">
                <a:solidFill>
                  <a:srgbClr val="000000"/>
                </a:solidFill>
                <a:latin typeface="Garamond" panose="02020404030301010803" pitchFamily="18" charset="0"/>
                <a:cs typeface="DilleniaUPC" panose="020B0502040204020203" pitchFamily="18" charset="-34"/>
              </a:rPr>
              <a:t>first terrorist organization.</a:t>
            </a:r>
            <a:endParaRPr lang="en-US" sz="2600" b="1" dirty="0">
              <a:latin typeface="Garamond" panose="02020404030301010803" pitchFamily="18" charset="0"/>
              <a:cs typeface="DilleniaUPC" panose="020B0502040204020203" pitchFamily="18" charset="-34"/>
            </a:endParaRPr>
          </a:p>
        </p:txBody>
      </p:sp>
    </p:spTree>
    <p:extLst>
      <p:ext uri="{BB962C8B-B14F-4D97-AF65-F5344CB8AC3E}">
        <p14:creationId xmlns:p14="http://schemas.microsoft.com/office/powerpoint/2010/main" val="14382278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7E48D4-A9C6-45DB-9EA9-F26702F8C5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81B73-CC8C-48DE-8BC7-F455B6DC89A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2105CFDC-C88F-4F59-B9BE-6AE7CC317C50}"/>
              </a:ext>
            </a:extLst>
          </p:cNvPr>
          <p:cNvSpPr/>
          <p:nvPr/>
        </p:nvSpPr>
        <p:spPr>
          <a:xfrm>
            <a:off x="87682" y="0"/>
            <a:ext cx="5047989" cy="70173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“Worse than Slavery”</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Political cartoonist Thomas Nast offered his commentary on and critique of contemporary events through his cartoons in Harper’s Weekly, a popular magazine that had a circulation of more than 100,000 readers. This Nast cartoon, “Worse Than Slavery,” appeared in the magazine on October 24, 1874. Carefully examine the individuals and items depicted in the cartoon. Note that the phrase near the top of the drawing, “This is a white man’s government,” is a quotation from the 1868 Democratic Party platform.</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(America Past and Present, eight edition)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Image Analysis Questions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According to the cartoon, what conditions or events are “worse than slaver</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What view of the Reconstruction policy does the cartoonist appear to be expressing?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pic>
        <p:nvPicPr>
          <p:cNvPr id="5" name="Picture 4">
            <a:extLst>
              <a:ext uri="{FF2B5EF4-FFF2-40B4-BE49-F238E27FC236}">
                <a16:creationId xmlns:a16="http://schemas.microsoft.com/office/drawing/2014/main" id="{A4971018-CFF7-4F06-80EF-A5B1A3636740}"/>
              </a:ext>
            </a:extLst>
          </p:cNvPr>
          <p:cNvPicPr>
            <a:picLocks noChangeAspect="1"/>
          </p:cNvPicPr>
          <p:nvPr/>
        </p:nvPicPr>
        <p:blipFill>
          <a:blip r:embed="rId2"/>
          <a:stretch>
            <a:fillRect/>
          </a:stretch>
        </p:blipFill>
        <p:spPr>
          <a:xfrm>
            <a:off x="5324476" y="-39897"/>
            <a:ext cx="6781163" cy="6897897"/>
          </a:xfrm>
          <a:prstGeom prst="rect">
            <a:avLst/>
          </a:prstGeom>
        </p:spPr>
      </p:pic>
    </p:spTree>
    <p:extLst>
      <p:ext uri="{BB962C8B-B14F-4D97-AF65-F5344CB8AC3E}">
        <p14:creationId xmlns:p14="http://schemas.microsoft.com/office/powerpoint/2010/main" val="2436038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0F433A2-3271-4B2F-B4B7-872C85B056B0}"/>
              </a:ext>
            </a:extLst>
          </p:cNvPr>
          <p:cNvPicPr>
            <a:picLocks noChangeAspect="1"/>
          </p:cNvPicPr>
          <p:nvPr/>
        </p:nvPicPr>
        <p:blipFill>
          <a:blip r:embed="rId2"/>
          <a:stretch>
            <a:fillRect/>
          </a:stretch>
        </p:blipFill>
        <p:spPr>
          <a:xfrm>
            <a:off x="477012" y="203835"/>
            <a:ext cx="11237976" cy="4968240"/>
          </a:xfrm>
          <a:prstGeom prst="rect">
            <a:avLst/>
          </a:prstGeom>
        </p:spPr>
      </p:pic>
      <p:sp>
        <p:nvSpPr>
          <p:cNvPr id="2" name="Slide Number Placeholder 1">
            <a:extLst>
              <a:ext uri="{FF2B5EF4-FFF2-40B4-BE49-F238E27FC236}">
                <a16:creationId xmlns:a16="http://schemas.microsoft.com/office/drawing/2014/main" id="{E17228A4-7289-43E0-9927-969687BBDC53}"/>
              </a:ext>
            </a:extLst>
          </p:cNvPr>
          <p:cNvSpPr>
            <a:spLocks noGrp="1"/>
          </p:cNvSpPr>
          <p:nvPr>
            <p:ph type="sldNum" sz="quarter" idx="12"/>
          </p:nvPr>
        </p:nvSpPr>
        <p:spPr>
          <a:xfrm>
            <a:off x="8610600" y="6356350"/>
            <a:ext cx="2743200" cy="365125"/>
          </a:xfrm>
        </p:spPr>
        <p:txBody>
          <a:bodyPr>
            <a:normAutofit/>
          </a:bodyPr>
          <a:lstStyle/>
          <a:p>
            <a:pPr>
              <a:spcAft>
                <a:spcPts val="600"/>
              </a:spcAft>
            </a:pPr>
            <a:fld id="{37281B73-CC8C-48DE-8BC7-F455B6DC89A0}" type="slidenum">
              <a:rPr lang="en-US">
                <a:solidFill>
                  <a:srgbClr val="FFFFFF"/>
                </a:solidFill>
              </a:rPr>
              <a:pPr>
                <a:spcAft>
                  <a:spcPts val="600"/>
                </a:spcAft>
              </a:pPr>
              <a:t>77</a:t>
            </a:fld>
            <a:endParaRPr lang="en-US">
              <a:solidFill>
                <a:srgbClr val="FFFFFF"/>
              </a:solidFill>
            </a:endParaRPr>
          </a:p>
        </p:txBody>
      </p:sp>
      <p:sp>
        <p:nvSpPr>
          <p:cNvPr id="6" name="Rectangle 5">
            <a:extLst>
              <a:ext uri="{FF2B5EF4-FFF2-40B4-BE49-F238E27FC236}">
                <a16:creationId xmlns:a16="http://schemas.microsoft.com/office/drawing/2014/main" id="{B9519DC3-36A8-463E-AE88-E87FF04B87F2}"/>
              </a:ext>
            </a:extLst>
          </p:cNvPr>
          <p:cNvSpPr/>
          <p:nvPr/>
        </p:nvSpPr>
        <p:spPr>
          <a:xfrm>
            <a:off x="477013" y="5187810"/>
            <a:ext cx="11237976" cy="1200329"/>
          </a:xfrm>
          <a:prstGeom prst="rect">
            <a:avLst/>
          </a:prstGeom>
        </p:spPr>
        <p:txBody>
          <a:bodyPr wrap="square">
            <a:spAutoFit/>
          </a:bodyPr>
          <a:lstStyle/>
          <a:p>
            <a:r>
              <a:rPr lang="en-US" dirty="0"/>
              <a:t>This well-known cartoon from Reconstruction shows two white men threatening an apprehensive African American holding a voting ticket. The caption reads, “OF COURSE HE WANTS TO VOTE THE DEMOCRATIC TICKET!” The second line says, “Democratic ‘Reformer.’ ‘You’re as free as air, </a:t>
            </a:r>
            <a:r>
              <a:rPr lang="en-US" dirty="0" err="1"/>
              <a:t>ain’t</a:t>
            </a:r>
            <a:r>
              <a:rPr lang="en-US" dirty="0"/>
              <a:t> you? Say you are, or I’ll blow </a:t>
            </a:r>
            <a:r>
              <a:rPr lang="en-US" dirty="0" err="1"/>
              <a:t>yer</a:t>
            </a:r>
            <a:r>
              <a:rPr lang="en-US" dirty="0"/>
              <a:t> black head off!” (Tennessee State Library and Archives)</a:t>
            </a:r>
          </a:p>
        </p:txBody>
      </p:sp>
    </p:spTree>
    <p:extLst>
      <p:ext uri="{BB962C8B-B14F-4D97-AF65-F5344CB8AC3E}">
        <p14:creationId xmlns:p14="http://schemas.microsoft.com/office/powerpoint/2010/main" val="14479756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85E45D-0D32-4D9B-9D68-E9378F2952F2}"/>
              </a:ext>
            </a:extLst>
          </p:cNvPr>
          <p:cNvSpPr>
            <a:spLocks noGrp="1"/>
          </p:cNvSpPr>
          <p:nvPr>
            <p:ph type="sldNum" sz="quarter" idx="12"/>
          </p:nvPr>
        </p:nvSpPr>
        <p:spPr/>
        <p:txBody>
          <a:bodyPr/>
          <a:lstStyle/>
          <a:p>
            <a:fld id="{37281B73-CC8C-48DE-8BC7-F455B6DC89A0}" type="slidenum">
              <a:rPr lang="en-US" smtClean="0"/>
              <a:t>78</a:t>
            </a:fld>
            <a:endParaRPr lang="en-US"/>
          </a:p>
        </p:txBody>
      </p:sp>
      <p:pic>
        <p:nvPicPr>
          <p:cNvPr id="3" name="Picture 2">
            <a:extLst>
              <a:ext uri="{FF2B5EF4-FFF2-40B4-BE49-F238E27FC236}">
                <a16:creationId xmlns:a16="http://schemas.microsoft.com/office/drawing/2014/main" id="{DA4578B3-A637-482D-B283-C4CB2650DFB9}"/>
              </a:ext>
            </a:extLst>
          </p:cNvPr>
          <p:cNvPicPr>
            <a:picLocks noChangeAspect="1"/>
          </p:cNvPicPr>
          <p:nvPr/>
        </p:nvPicPr>
        <p:blipFill>
          <a:blip r:embed="rId2"/>
          <a:stretch>
            <a:fillRect/>
          </a:stretch>
        </p:blipFill>
        <p:spPr>
          <a:xfrm>
            <a:off x="6314865" y="95254"/>
            <a:ext cx="5267535" cy="6443659"/>
          </a:xfrm>
          <a:prstGeom prst="rect">
            <a:avLst/>
          </a:prstGeom>
        </p:spPr>
      </p:pic>
      <p:sp>
        <p:nvSpPr>
          <p:cNvPr id="4" name="Rectangle 3">
            <a:extLst>
              <a:ext uri="{FF2B5EF4-FFF2-40B4-BE49-F238E27FC236}">
                <a16:creationId xmlns:a16="http://schemas.microsoft.com/office/drawing/2014/main" id="{FAA5F55D-80D2-4049-A5F4-5CBFBA0FDE5B}"/>
              </a:ext>
            </a:extLst>
          </p:cNvPr>
          <p:cNvSpPr/>
          <p:nvPr/>
        </p:nvSpPr>
        <p:spPr>
          <a:xfrm>
            <a:off x="113071" y="333836"/>
            <a:ext cx="6201794" cy="5262979"/>
          </a:xfrm>
          <a:prstGeom prst="rect">
            <a:avLst/>
          </a:prstGeom>
        </p:spPr>
        <p:txBody>
          <a:bodyPr wrap="square">
            <a:spAutoFit/>
          </a:bodyPr>
          <a:lstStyle/>
          <a:p>
            <a:r>
              <a:rPr lang="en-US" sz="2400" dirty="0"/>
              <a:t>Use the image above to answer parts a, b, and c.</a:t>
            </a:r>
          </a:p>
          <a:p>
            <a:r>
              <a:rPr lang="en-US" sz="2400" dirty="0"/>
              <a:t>a</a:t>
            </a:r>
            <a:r>
              <a:rPr lang="en-US" sz="2400"/>
              <a:t>) Briefly </a:t>
            </a:r>
            <a:r>
              <a:rPr lang="en-US" sz="2400" dirty="0"/>
              <a:t>explain the point of view expressed through the image about ONE of</a:t>
            </a:r>
          </a:p>
          <a:p>
            <a:r>
              <a:rPr lang="en-US" sz="2400" dirty="0"/>
              <a:t>the following.</a:t>
            </a:r>
          </a:p>
          <a:p>
            <a:pPr marL="342900" indent="-342900">
              <a:buFont typeface="Arial" panose="020B0604020202020204" pitchFamily="34" charset="0"/>
              <a:buChar char="•"/>
            </a:pPr>
            <a:r>
              <a:rPr lang="en-US" sz="2400" dirty="0"/>
              <a:t>Emancipation</a:t>
            </a:r>
          </a:p>
          <a:p>
            <a:pPr marL="342900" indent="-342900">
              <a:buFont typeface="Arial" panose="020B0604020202020204" pitchFamily="34" charset="0"/>
              <a:buChar char="•"/>
            </a:pPr>
            <a:r>
              <a:rPr lang="en-US" sz="2400" dirty="0"/>
              <a:t>Citizenship</a:t>
            </a:r>
          </a:p>
          <a:p>
            <a:pPr marL="342900" indent="-342900">
              <a:buFont typeface="Arial" panose="020B0604020202020204" pitchFamily="34" charset="0"/>
              <a:buChar char="•"/>
            </a:pPr>
            <a:r>
              <a:rPr lang="en-US" sz="2400" dirty="0"/>
              <a:t>Political participation</a:t>
            </a:r>
          </a:p>
          <a:p>
            <a:r>
              <a:rPr lang="en-US" sz="2400" dirty="0"/>
              <a:t>b) Briefly explain ONE outcome of the Civil War that led to the historical change depicted in the image.</a:t>
            </a:r>
          </a:p>
          <a:p>
            <a:r>
              <a:rPr lang="en-US" sz="2400" dirty="0"/>
              <a:t>c) Briefly explain ONE way in which the historical change you explained in part b</a:t>
            </a:r>
          </a:p>
          <a:p>
            <a:r>
              <a:rPr lang="en-US" sz="2400" dirty="0"/>
              <a:t>was challenged in the period between 1866 and 1896.</a:t>
            </a:r>
          </a:p>
        </p:txBody>
      </p:sp>
    </p:spTree>
    <p:extLst>
      <p:ext uri="{BB962C8B-B14F-4D97-AF65-F5344CB8AC3E}">
        <p14:creationId xmlns:p14="http://schemas.microsoft.com/office/powerpoint/2010/main" val="39686521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3BAE98-A562-4242-8564-0380A866068F}"/>
              </a:ext>
            </a:extLst>
          </p:cNvPr>
          <p:cNvSpPr>
            <a:spLocks noGrp="1"/>
          </p:cNvSpPr>
          <p:nvPr>
            <p:ph type="sldNum" sz="quarter" idx="12"/>
          </p:nvPr>
        </p:nvSpPr>
        <p:spPr/>
        <p:txBody>
          <a:bodyPr/>
          <a:lstStyle/>
          <a:p>
            <a:fld id="{37281B73-CC8C-48DE-8BC7-F455B6DC89A0}" type="slidenum">
              <a:rPr lang="en-US" smtClean="0"/>
              <a:t>79</a:t>
            </a:fld>
            <a:endParaRPr lang="en-US"/>
          </a:p>
        </p:txBody>
      </p:sp>
      <p:sp>
        <p:nvSpPr>
          <p:cNvPr id="3" name="Rectangle 2">
            <a:extLst>
              <a:ext uri="{FF2B5EF4-FFF2-40B4-BE49-F238E27FC236}">
                <a16:creationId xmlns:a16="http://schemas.microsoft.com/office/drawing/2014/main" id="{62F82E15-8C13-4C53-B650-9B178A70B42B}"/>
              </a:ext>
            </a:extLst>
          </p:cNvPr>
          <p:cNvSpPr/>
          <p:nvPr/>
        </p:nvSpPr>
        <p:spPr>
          <a:xfrm>
            <a:off x="373389" y="781883"/>
            <a:ext cx="6322380" cy="2308324"/>
          </a:xfrm>
          <a:prstGeom prst="rect">
            <a:avLst/>
          </a:prstGeom>
        </p:spPr>
        <p:txBody>
          <a:bodyPr wrap="square">
            <a:spAutoFit/>
          </a:bodyPr>
          <a:lstStyle/>
          <a:p>
            <a:pPr marL="342900" indent="-342900">
              <a:buFont typeface="Arial" panose="020B0604020202020204" pitchFamily="34" charset="0"/>
              <a:buChar char="•"/>
            </a:pPr>
            <a:r>
              <a:rPr lang="en-US" dirty="0"/>
              <a:t>Emancipation resulted in positive outcomes, including freedom for slaves and citizenship for African Americans by allowing African Americans to vote, serve in the military, and participate in business and the economy. </a:t>
            </a:r>
          </a:p>
          <a:p>
            <a:pPr marL="285750" indent="-285750">
              <a:buFont typeface="Arial" panose="020B0604020202020204" pitchFamily="34" charset="0"/>
              <a:buChar char="•"/>
            </a:pPr>
            <a:r>
              <a:rPr lang="en-US" dirty="0"/>
              <a:t>Political participation, as illustrated in the image of the men         voting, was a fundamental aspect of the freedom and rights of citizenship granted to former slaves and other African Americans.</a:t>
            </a:r>
          </a:p>
        </p:txBody>
      </p:sp>
      <p:sp>
        <p:nvSpPr>
          <p:cNvPr id="4" name="TextBox 3">
            <a:extLst>
              <a:ext uri="{FF2B5EF4-FFF2-40B4-BE49-F238E27FC236}">
                <a16:creationId xmlns:a16="http://schemas.microsoft.com/office/drawing/2014/main" id="{6BB59AE8-1CC1-4E4C-A66A-D1E267A8EC55}"/>
              </a:ext>
            </a:extLst>
          </p:cNvPr>
          <p:cNvSpPr txBox="1"/>
          <p:nvPr/>
        </p:nvSpPr>
        <p:spPr>
          <a:xfrm>
            <a:off x="373388" y="262670"/>
            <a:ext cx="3674340" cy="338554"/>
          </a:xfrm>
          <a:prstGeom prst="rect">
            <a:avLst/>
          </a:prstGeom>
          <a:solidFill>
            <a:schemeClr val="accent3">
              <a:lumMod val="20000"/>
              <a:lumOff val="80000"/>
            </a:schemeClr>
          </a:solidFill>
        </p:spPr>
        <p:txBody>
          <a:bodyPr wrap="none" rtlCol="0">
            <a:spAutoFit/>
          </a:bodyPr>
          <a:lstStyle/>
          <a:p>
            <a:pPr algn="ctr"/>
            <a:r>
              <a:rPr lang="en-US" sz="1600" dirty="0"/>
              <a:t>A. Points of view suggested by the image: </a:t>
            </a:r>
          </a:p>
        </p:txBody>
      </p:sp>
      <p:sp>
        <p:nvSpPr>
          <p:cNvPr id="5" name="TextBox 4">
            <a:extLst>
              <a:ext uri="{FF2B5EF4-FFF2-40B4-BE49-F238E27FC236}">
                <a16:creationId xmlns:a16="http://schemas.microsoft.com/office/drawing/2014/main" id="{EE123176-C2F1-4017-A6EC-C6F625E3615F}"/>
              </a:ext>
            </a:extLst>
          </p:cNvPr>
          <p:cNvSpPr txBox="1"/>
          <p:nvPr/>
        </p:nvSpPr>
        <p:spPr>
          <a:xfrm>
            <a:off x="373388" y="3119550"/>
            <a:ext cx="3355342" cy="338554"/>
          </a:xfrm>
          <a:prstGeom prst="rect">
            <a:avLst/>
          </a:prstGeom>
          <a:solidFill>
            <a:schemeClr val="accent3">
              <a:lumMod val="20000"/>
              <a:lumOff val="80000"/>
            </a:schemeClr>
          </a:solidFill>
        </p:spPr>
        <p:txBody>
          <a:bodyPr wrap="none" rtlCol="0">
            <a:spAutoFit/>
          </a:bodyPr>
          <a:lstStyle/>
          <a:p>
            <a:pPr algn="ctr"/>
            <a:r>
              <a:rPr lang="en-US" sz="1600" dirty="0"/>
              <a:t>B. Relevant outcomes of the Civil War </a:t>
            </a:r>
          </a:p>
        </p:txBody>
      </p:sp>
      <p:sp>
        <p:nvSpPr>
          <p:cNvPr id="6" name="Rectangle 5">
            <a:extLst>
              <a:ext uri="{FF2B5EF4-FFF2-40B4-BE49-F238E27FC236}">
                <a16:creationId xmlns:a16="http://schemas.microsoft.com/office/drawing/2014/main" id="{0374639E-B929-420E-ADE9-9ED15BBAD136}"/>
              </a:ext>
            </a:extLst>
          </p:cNvPr>
          <p:cNvSpPr/>
          <p:nvPr/>
        </p:nvSpPr>
        <p:spPr>
          <a:xfrm>
            <a:off x="406401" y="3438250"/>
            <a:ext cx="6096000" cy="3139321"/>
          </a:xfrm>
          <a:prstGeom prst="rect">
            <a:avLst/>
          </a:prstGeom>
        </p:spPr>
        <p:txBody>
          <a:bodyPr>
            <a:spAutoFit/>
          </a:bodyPr>
          <a:lstStyle/>
          <a:p>
            <a:pPr marL="285750" indent="-285750">
              <a:buFont typeface="Arial" panose="020B0604020202020204" pitchFamily="34" charset="0"/>
              <a:buChar char="•"/>
            </a:pPr>
            <a:r>
              <a:rPr lang="en-US" dirty="0"/>
              <a:t>During Radical Reconstruction, the federal government attempted to protect African Americans’ rights in the South. The 13th Amendment, passed in 1865, abolished slavery; the Fourteenth Amendment, passed in 1868, guaranteed federal citizenship to African Americans and stated that rights cannot be abridged by the states; and the 15</a:t>
            </a:r>
            <a:r>
              <a:rPr lang="en-US" baseline="30000" dirty="0"/>
              <a:t>th</a:t>
            </a:r>
            <a:r>
              <a:rPr lang="en-US" dirty="0"/>
              <a:t> Amendment, passed in 1870, stated that male voting rights could not be denied based on race, color, or previous condition of servitude. </a:t>
            </a:r>
          </a:p>
          <a:p>
            <a:pPr marL="285750" indent="-285750">
              <a:buFont typeface="Arial" panose="020B0604020202020204" pitchFamily="34" charset="0"/>
              <a:buChar char="•"/>
            </a:pPr>
            <a:r>
              <a:rPr lang="en-US" dirty="0"/>
              <a:t>The Emancipation Proclamation still affected post–Civil War culture even though it was issued during the Civil War.</a:t>
            </a:r>
          </a:p>
        </p:txBody>
      </p:sp>
      <p:sp>
        <p:nvSpPr>
          <p:cNvPr id="7" name="Rectangle 6">
            <a:extLst>
              <a:ext uri="{FF2B5EF4-FFF2-40B4-BE49-F238E27FC236}">
                <a16:creationId xmlns:a16="http://schemas.microsoft.com/office/drawing/2014/main" id="{8798B7A3-A9B7-408C-89BB-8F1231C7A8BB}"/>
              </a:ext>
            </a:extLst>
          </p:cNvPr>
          <p:cNvSpPr/>
          <p:nvPr/>
        </p:nvSpPr>
        <p:spPr>
          <a:xfrm>
            <a:off x="7064477" y="693557"/>
            <a:ext cx="4754135" cy="6186309"/>
          </a:xfrm>
          <a:prstGeom prst="rect">
            <a:avLst/>
          </a:prstGeom>
        </p:spPr>
        <p:txBody>
          <a:bodyPr wrap="square">
            <a:spAutoFit/>
          </a:bodyPr>
          <a:lstStyle/>
          <a:p>
            <a:r>
              <a:rPr lang="en-US" dirty="0"/>
              <a:t>Black Codes that restricted the rights of African Americans in the South </a:t>
            </a:r>
          </a:p>
          <a:p>
            <a:pPr marL="285750" indent="-285750">
              <a:buFont typeface="Arial" panose="020B0604020202020204" pitchFamily="34" charset="0"/>
              <a:buChar char="•"/>
            </a:pPr>
            <a:r>
              <a:rPr lang="en-US" b="1" dirty="0"/>
              <a:t>Grandfather clauses, poll taxes, literacy tests</a:t>
            </a:r>
            <a:r>
              <a:rPr lang="en-US" dirty="0"/>
              <a:t>, and other ways of disenfranchising African Americans in the South despite the passage of the </a:t>
            </a:r>
            <a:r>
              <a:rPr lang="en-US" b="1" dirty="0"/>
              <a:t>15</a:t>
            </a:r>
            <a:r>
              <a:rPr lang="en-US" b="1" baseline="30000" dirty="0"/>
              <a:t>th</a:t>
            </a:r>
            <a:r>
              <a:rPr lang="en-US" b="1" dirty="0"/>
              <a:t> Amendment </a:t>
            </a:r>
          </a:p>
          <a:p>
            <a:pPr marL="285750" indent="-285750">
              <a:buFont typeface="Arial" panose="020B0604020202020204" pitchFamily="34" charset="0"/>
              <a:buChar char="•"/>
            </a:pPr>
            <a:r>
              <a:rPr lang="en-US" dirty="0"/>
              <a:t>The formation of </a:t>
            </a:r>
            <a:r>
              <a:rPr lang="en-US" b="1" dirty="0"/>
              <a:t>the Ku Klux Klan </a:t>
            </a:r>
            <a:r>
              <a:rPr lang="en-US" dirty="0"/>
              <a:t>and other white-supremacist groups </a:t>
            </a:r>
          </a:p>
          <a:p>
            <a:pPr marL="285750" indent="-285750">
              <a:buFont typeface="Arial" panose="020B0604020202020204" pitchFamily="34" charset="0"/>
              <a:buChar char="•"/>
            </a:pPr>
            <a:r>
              <a:rPr lang="en-US" b="1" dirty="0"/>
              <a:t>Terror, lynching, and violence against African Americans and their supporters </a:t>
            </a:r>
          </a:p>
          <a:p>
            <a:pPr marL="285750" indent="-285750">
              <a:buFont typeface="Arial" panose="020B0604020202020204" pitchFamily="34" charset="0"/>
              <a:buChar char="•"/>
            </a:pPr>
            <a:r>
              <a:rPr lang="en-US" dirty="0"/>
              <a:t> Failure to enforce the </a:t>
            </a:r>
            <a:r>
              <a:rPr lang="en-US" b="1" dirty="0"/>
              <a:t>Civil Rights Act of 1866 </a:t>
            </a:r>
          </a:p>
          <a:p>
            <a:pPr marL="285750" indent="-285750">
              <a:buFont typeface="Arial" panose="020B0604020202020204" pitchFamily="34" charset="0"/>
              <a:buChar char="•"/>
            </a:pPr>
            <a:r>
              <a:rPr lang="en-US" dirty="0"/>
              <a:t> Failure to implement the </a:t>
            </a:r>
            <a:r>
              <a:rPr lang="en-US" b="1" dirty="0"/>
              <a:t>Enforcement Act of 1870 (Civil Rights Act of 1870)</a:t>
            </a:r>
          </a:p>
          <a:p>
            <a:pPr marL="285750" indent="-285750">
              <a:buFont typeface="Arial" panose="020B0604020202020204" pitchFamily="34" charset="0"/>
              <a:buChar char="•"/>
            </a:pPr>
            <a:r>
              <a:rPr lang="en-US" dirty="0"/>
              <a:t>Passage of </a:t>
            </a:r>
            <a:r>
              <a:rPr lang="en-US" b="1" dirty="0"/>
              <a:t>Jim Crow laws </a:t>
            </a:r>
            <a:r>
              <a:rPr lang="en-US" dirty="0"/>
              <a:t>in Southern states</a:t>
            </a:r>
          </a:p>
          <a:p>
            <a:pPr marL="285750" indent="-285750">
              <a:buFont typeface="Arial" panose="020B0604020202020204" pitchFamily="34" charset="0"/>
              <a:buChar char="•"/>
            </a:pPr>
            <a:r>
              <a:rPr lang="en-US" b="1" dirty="0"/>
              <a:t>Supreme Ct. decisions</a:t>
            </a:r>
            <a:r>
              <a:rPr lang="en-US" dirty="0"/>
              <a:t>- </a:t>
            </a:r>
            <a:r>
              <a:rPr lang="en-US" b="1" dirty="0"/>
              <a:t>Plessy v. Ferguson</a:t>
            </a:r>
            <a:r>
              <a:rPr lang="en-US" dirty="0"/>
              <a:t>-which allowed racial segregation despite the Fourteenth Amendment</a:t>
            </a:r>
          </a:p>
          <a:p>
            <a:pPr marL="285750" indent="-285750">
              <a:buFont typeface="Arial" panose="020B0604020202020204" pitchFamily="34" charset="0"/>
              <a:buChar char="•"/>
            </a:pPr>
            <a:r>
              <a:rPr lang="en-US" b="1" dirty="0"/>
              <a:t>Sharecropping</a:t>
            </a:r>
            <a:r>
              <a:rPr lang="en-US" dirty="0"/>
              <a:t> (when linked to challenges to emancipation) that limited African Americans’ freedom and kept most Southern African Americans in poverty</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FABD2493-7C6A-4B7D-A404-2C86B579B358}"/>
              </a:ext>
            </a:extLst>
          </p:cNvPr>
          <p:cNvSpPr txBox="1"/>
          <p:nvPr/>
        </p:nvSpPr>
        <p:spPr>
          <a:xfrm>
            <a:off x="6928452" y="314854"/>
            <a:ext cx="5090560" cy="338554"/>
          </a:xfrm>
          <a:prstGeom prst="rect">
            <a:avLst/>
          </a:prstGeom>
          <a:solidFill>
            <a:schemeClr val="accent3">
              <a:lumMod val="20000"/>
              <a:lumOff val="80000"/>
            </a:schemeClr>
          </a:solidFill>
        </p:spPr>
        <p:txBody>
          <a:bodyPr wrap="none" rtlCol="0">
            <a:spAutoFit/>
          </a:bodyPr>
          <a:lstStyle/>
          <a:p>
            <a:pPr algn="ctr"/>
            <a:r>
              <a:rPr lang="en-US" sz="1600" dirty="0"/>
              <a:t>C. Examples of challenges to the point of view of the image</a:t>
            </a:r>
          </a:p>
        </p:txBody>
      </p:sp>
      <p:pic>
        <p:nvPicPr>
          <p:cNvPr id="10" name="Picture 9">
            <a:extLst>
              <a:ext uri="{FF2B5EF4-FFF2-40B4-BE49-F238E27FC236}">
                <a16:creationId xmlns:a16="http://schemas.microsoft.com/office/drawing/2014/main" id="{2B58469D-4342-480F-9ACA-86E00BFFEFF2}"/>
              </a:ext>
            </a:extLst>
          </p:cNvPr>
          <p:cNvPicPr>
            <a:picLocks noChangeAspect="1"/>
          </p:cNvPicPr>
          <p:nvPr/>
        </p:nvPicPr>
        <p:blipFill>
          <a:blip r:embed="rId2"/>
          <a:stretch>
            <a:fillRect/>
          </a:stretch>
        </p:blipFill>
        <p:spPr>
          <a:xfrm>
            <a:off x="5811457" y="248320"/>
            <a:ext cx="971982" cy="748426"/>
          </a:xfrm>
          <a:prstGeom prst="rect">
            <a:avLst/>
          </a:prstGeom>
        </p:spPr>
      </p:pic>
    </p:spTree>
    <p:extLst>
      <p:ext uri="{BB962C8B-B14F-4D97-AF65-F5344CB8AC3E}">
        <p14:creationId xmlns:p14="http://schemas.microsoft.com/office/powerpoint/2010/main" val="2299478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5D5E8A-EE06-40BE-A2AA-4B4736406EEC}"/>
              </a:ext>
            </a:extLst>
          </p:cNvPr>
          <p:cNvSpPr>
            <a:spLocks noGrp="1"/>
          </p:cNvSpPr>
          <p:nvPr>
            <p:ph idx="1"/>
          </p:nvPr>
        </p:nvSpPr>
        <p:spPr>
          <a:xfrm>
            <a:off x="0" y="309169"/>
            <a:ext cx="6991004" cy="5619994"/>
          </a:xfrm>
        </p:spPr>
        <p:txBody>
          <a:bodyPr>
            <a:noAutofit/>
          </a:bodyPr>
          <a:lstStyle/>
          <a:p>
            <a:pPr marL="0" indent="0">
              <a:buNone/>
            </a:pPr>
            <a:r>
              <a:rPr lang="en-US" sz="1900" b="1" dirty="0">
                <a:solidFill>
                  <a:schemeClr val="bg1"/>
                </a:solidFill>
              </a:rPr>
              <a:t>Lincoln’s beliefs:</a:t>
            </a:r>
          </a:p>
          <a:p>
            <a:pPr marL="0" indent="0">
              <a:buNone/>
            </a:pPr>
            <a:r>
              <a:rPr lang="en-US" sz="1900" dirty="0">
                <a:solidFill>
                  <a:schemeClr val="bg1"/>
                </a:solidFill>
              </a:rPr>
              <a:t>Southern states had never seceded, since no state could legally do so. </a:t>
            </a:r>
          </a:p>
          <a:p>
            <a:pPr marL="0" indent="0">
              <a:buNone/>
            </a:pPr>
            <a:r>
              <a:rPr lang="en-US" sz="1900" dirty="0">
                <a:solidFill>
                  <a:schemeClr val="bg1"/>
                </a:solidFill>
              </a:rPr>
              <a:t>The Rebellion was primarily the work of specific</a:t>
            </a:r>
            <a:r>
              <a:rPr lang="en-US" sz="1900" dirty="0"/>
              <a:t> </a:t>
            </a:r>
            <a:r>
              <a:rPr lang="en-US" sz="1900" b="1" dirty="0">
                <a:solidFill>
                  <a:srgbClr val="FFFF00"/>
                </a:solidFill>
              </a:rPr>
              <a:t>individual Southerners (secessionists)</a:t>
            </a:r>
          </a:p>
          <a:p>
            <a:pPr marL="0" indent="0">
              <a:buNone/>
            </a:pPr>
            <a:r>
              <a:rPr lang="en-US" sz="1900" dirty="0">
                <a:solidFill>
                  <a:schemeClr val="bg1"/>
                </a:solidFill>
              </a:rPr>
              <a:t>Reconstruction was the task of the</a:t>
            </a:r>
            <a:r>
              <a:rPr lang="en-US" sz="1900" dirty="0"/>
              <a:t> </a:t>
            </a:r>
            <a:r>
              <a:rPr lang="en-US" sz="1900" b="1" dirty="0">
                <a:solidFill>
                  <a:srgbClr val="FFFF00"/>
                </a:solidFill>
              </a:rPr>
              <a:t>president</a:t>
            </a:r>
            <a:r>
              <a:rPr lang="en-US" sz="1900" dirty="0"/>
              <a:t> </a:t>
            </a:r>
            <a:r>
              <a:rPr lang="en-US" sz="1900" dirty="0">
                <a:solidFill>
                  <a:schemeClr val="bg1"/>
                </a:solidFill>
              </a:rPr>
              <a:t>because only the </a:t>
            </a:r>
            <a:r>
              <a:rPr lang="en-US" sz="1900" b="1" dirty="0">
                <a:solidFill>
                  <a:srgbClr val="FFFF00"/>
                </a:solidFill>
              </a:rPr>
              <a:t>president</a:t>
            </a:r>
            <a:r>
              <a:rPr lang="en-US" sz="1900" dirty="0"/>
              <a:t> </a:t>
            </a:r>
            <a:r>
              <a:rPr lang="en-US" sz="1900" dirty="0">
                <a:solidFill>
                  <a:schemeClr val="bg1"/>
                </a:solidFill>
              </a:rPr>
              <a:t>has the Constitutional power to </a:t>
            </a:r>
            <a:r>
              <a:rPr lang="en-US" sz="1900" b="1" dirty="0">
                <a:solidFill>
                  <a:srgbClr val="FFFF00"/>
                </a:solidFill>
              </a:rPr>
              <a:t>pardon</a:t>
            </a:r>
            <a:r>
              <a:rPr lang="en-US" sz="1900" dirty="0"/>
              <a:t> </a:t>
            </a:r>
            <a:r>
              <a:rPr lang="en-US" sz="1900" dirty="0">
                <a:solidFill>
                  <a:schemeClr val="bg1"/>
                </a:solidFill>
              </a:rPr>
              <a:t>acts against the </a:t>
            </a:r>
            <a:r>
              <a:rPr lang="en-US" sz="1900" b="1" dirty="0">
                <a:solidFill>
                  <a:srgbClr val="FFFF00"/>
                </a:solidFill>
              </a:rPr>
              <a:t>government.</a:t>
            </a:r>
            <a:r>
              <a:rPr lang="en-US" sz="1900" dirty="0">
                <a:solidFill>
                  <a:srgbClr val="FF0000"/>
                </a:solidFill>
              </a:rPr>
              <a:t> </a:t>
            </a:r>
            <a:r>
              <a:rPr lang="en-US" sz="1900" dirty="0">
                <a:solidFill>
                  <a:schemeClr val="bg1"/>
                </a:solidFill>
              </a:rPr>
              <a:t>Reconstruction should be </a:t>
            </a:r>
            <a:r>
              <a:rPr lang="en-US" sz="1900" b="1" dirty="0">
                <a:solidFill>
                  <a:srgbClr val="FFFF00"/>
                </a:solidFill>
              </a:rPr>
              <a:t>lenient</a:t>
            </a:r>
          </a:p>
          <a:p>
            <a:pPr marL="0" indent="0">
              <a:buNone/>
            </a:pPr>
            <a:r>
              <a:rPr lang="en-US" sz="1900" b="1" dirty="0">
                <a:solidFill>
                  <a:schemeClr val="bg1"/>
                </a:solidFill>
              </a:rPr>
              <a:t>The Plan</a:t>
            </a:r>
          </a:p>
          <a:p>
            <a:pPr marL="0" indent="0">
              <a:buNone/>
            </a:pPr>
            <a:r>
              <a:rPr lang="en-US" sz="1900" dirty="0">
                <a:solidFill>
                  <a:schemeClr val="bg1"/>
                </a:solidFill>
              </a:rPr>
              <a:t>*  All southerners (except high Confederate military and government leaders) be </a:t>
            </a:r>
            <a:r>
              <a:rPr lang="en-US" sz="1900" b="1" dirty="0">
                <a:solidFill>
                  <a:schemeClr val="bg1"/>
                </a:solidFill>
              </a:rPr>
              <a:t>pardoned </a:t>
            </a:r>
            <a:r>
              <a:rPr lang="en-US" sz="1900" dirty="0">
                <a:solidFill>
                  <a:schemeClr val="bg1"/>
                </a:solidFill>
              </a:rPr>
              <a:t>upon taking an oath of </a:t>
            </a:r>
            <a:r>
              <a:rPr lang="en-US" sz="1900" b="1" dirty="0">
                <a:solidFill>
                  <a:schemeClr val="bg1"/>
                </a:solidFill>
              </a:rPr>
              <a:t>allegiance (loyalty)</a:t>
            </a:r>
            <a:r>
              <a:rPr lang="en-US" sz="1900" dirty="0">
                <a:solidFill>
                  <a:schemeClr val="bg1"/>
                </a:solidFill>
              </a:rPr>
              <a:t> to the </a:t>
            </a:r>
            <a:r>
              <a:rPr lang="en-US" sz="1900" b="1" dirty="0">
                <a:solidFill>
                  <a:schemeClr val="bg1"/>
                </a:solidFill>
              </a:rPr>
              <a:t>Union</a:t>
            </a:r>
          </a:p>
          <a:p>
            <a:r>
              <a:rPr lang="en-US" sz="1900" dirty="0">
                <a:solidFill>
                  <a:schemeClr val="bg1"/>
                </a:solidFill>
              </a:rPr>
              <a:t>When 10% had taken the oath of allegiance, the state was permitted to form a legal state government</a:t>
            </a:r>
            <a:r>
              <a:rPr lang="en-US" sz="1900" dirty="0"/>
              <a:t> </a:t>
            </a:r>
            <a:r>
              <a:rPr lang="en-US" sz="1900" b="1" dirty="0">
                <a:solidFill>
                  <a:srgbClr val="FFFF00"/>
                </a:solidFill>
              </a:rPr>
              <a:t>(10% Plan)</a:t>
            </a:r>
          </a:p>
          <a:p>
            <a:r>
              <a:rPr lang="en-US" sz="1900" dirty="0">
                <a:solidFill>
                  <a:schemeClr val="bg1"/>
                </a:solidFill>
              </a:rPr>
              <a:t>The House of Representatives </a:t>
            </a:r>
            <a:r>
              <a:rPr lang="en-US" sz="1900" b="1" dirty="0">
                <a:solidFill>
                  <a:srgbClr val="FFFF00"/>
                </a:solidFill>
              </a:rPr>
              <a:t>rejects</a:t>
            </a:r>
            <a:r>
              <a:rPr lang="en-US" sz="1900" dirty="0"/>
              <a:t> </a:t>
            </a:r>
            <a:r>
              <a:rPr lang="en-US" sz="1900" dirty="0">
                <a:solidFill>
                  <a:schemeClr val="bg1"/>
                </a:solidFill>
              </a:rPr>
              <a:t>Lincolns 10% Plan.  They want to </a:t>
            </a:r>
            <a:r>
              <a:rPr lang="en-US" sz="1900" b="1" dirty="0">
                <a:solidFill>
                  <a:srgbClr val="FFFF00"/>
                </a:solidFill>
              </a:rPr>
              <a:t>punish</a:t>
            </a:r>
            <a:r>
              <a:rPr lang="en-US" sz="1900" dirty="0"/>
              <a:t> </a:t>
            </a:r>
            <a:r>
              <a:rPr lang="en-US" sz="1900" dirty="0">
                <a:solidFill>
                  <a:schemeClr val="bg1"/>
                </a:solidFill>
              </a:rPr>
              <a:t>the ex-Confederates.</a:t>
            </a:r>
          </a:p>
          <a:p>
            <a:r>
              <a:rPr lang="en-US" sz="1900" b="1" dirty="0">
                <a:solidFill>
                  <a:srgbClr val="FFFF00"/>
                </a:solidFill>
              </a:rPr>
              <a:t>13</a:t>
            </a:r>
            <a:r>
              <a:rPr lang="en-US" sz="1900" b="1" baseline="30000" dirty="0">
                <a:solidFill>
                  <a:srgbClr val="FFFF00"/>
                </a:solidFill>
              </a:rPr>
              <a:t>th</a:t>
            </a:r>
            <a:r>
              <a:rPr lang="en-US" sz="1900" b="1" dirty="0">
                <a:solidFill>
                  <a:srgbClr val="FFFF00"/>
                </a:solidFill>
              </a:rPr>
              <a:t> Amendment </a:t>
            </a:r>
            <a:r>
              <a:rPr lang="en-US" sz="1900" dirty="0">
                <a:solidFill>
                  <a:schemeClr val="bg1"/>
                </a:solidFill>
              </a:rPr>
              <a:t>is passed- permanently prohibiting (outlawing) slavery throughout USA, December 1865.  Lincoln believed that without an amendment to prohibit slavery, his Emancipation Proclamation might be overturned by the federal courts.</a:t>
            </a:r>
          </a:p>
          <a:p>
            <a:pPr marL="0" indent="0">
              <a:buNone/>
            </a:pPr>
            <a:endParaRPr lang="en-US" sz="1900" dirty="0"/>
          </a:p>
        </p:txBody>
      </p:sp>
      <p:pic>
        <p:nvPicPr>
          <p:cNvPr id="5" name="Picture 4">
            <a:extLst>
              <a:ext uri="{FF2B5EF4-FFF2-40B4-BE49-F238E27FC236}">
                <a16:creationId xmlns:a16="http://schemas.microsoft.com/office/drawing/2014/main" id="{E9A57BAB-A49E-4244-970F-F0B4164B1B96}"/>
              </a:ext>
            </a:extLst>
          </p:cNvPr>
          <p:cNvPicPr>
            <a:picLocks noChangeAspect="1"/>
          </p:cNvPicPr>
          <p:nvPr/>
        </p:nvPicPr>
        <p:blipFill>
          <a:blip r:embed="rId2"/>
          <a:stretch>
            <a:fillRect/>
          </a:stretch>
        </p:blipFill>
        <p:spPr>
          <a:xfrm>
            <a:off x="9303032" y="101246"/>
            <a:ext cx="2530995" cy="2958331"/>
          </a:xfrm>
          <a:prstGeom prst="rect">
            <a:avLst/>
          </a:prstGeom>
        </p:spPr>
      </p:pic>
      <p:sp>
        <p:nvSpPr>
          <p:cNvPr id="4" name="Rectangle 3">
            <a:extLst>
              <a:ext uri="{FF2B5EF4-FFF2-40B4-BE49-F238E27FC236}">
                <a16:creationId xmlns:a16="http://schemas.microsoft.com/office/drawing/2014/main" id="{E608197D-90DD-4A0F-BE26-058D6FEDF635}"/>
              </a:ext>
            </a:extLst>
          </p:cNvPr>
          <p:cNvSpPr/>
          <p:nvPr/>
        </p:nvSpPr>
        <p:spPr>
          <a:xfrm>
            <a:off x="7074942" y="3366919"/>
            <a:ext cx="5050031" cy="1938992"/>
          </a:xfrm>
          <a:prstGeom prst="rect">
            <a:avLst/>
          </a:prstGeom>
          <a:solidFill>
            <a:schemeClr val="bg2">
              <a:lumMod val="75000"/>
            </a:schemeClr>
          </a:solidFill>
        </p:spPr>
        <p:txBody>
          <a:bodyPr wrap="square">
            <a:spAutoFit/>
          </a:bodyPr>
          <a:lstStyle/>
          <a:p>
            <a:r>
              <a:rPr lang="en-US" sz="2400" dirty="0">
                <a:solidFill>
                  <a:srgbClr val="222222"/>
                </a:solidFill>
                <a:latin typeface="Arial" panose="020B0604020202020204" pitchFamily="34" charset="0"/>
              </a:rPr>
              <a:t>I (state your name) "faithfully support, protect and defend the Constitution of the United States, and the union of the States thereunder" </a:t>
            </a:r>
            <a:r>
              <a:rPr lang="en-US" sz="2400" b="1" dirty="0">
                <a:solidFill>
                  <a:srgbClr val="222222"/>
                </a:solidFill>
                <a:latin typeface="Arial" panose="020B0604020202020204" pitchFamily="34" charset="0"/>
              </a:rPr>
              <a:t>Loyalty Oath</a:t>
            </a:r>
            <a:endParaRPr lang="en-US" sz="2400" b="1" dirty="0"/>
          </a:p>
        </p:txBody>
      </p:sp>
      <p:pic>
        <p:nvPicPr>
          <p:cNvPr id="6" name="Picture 5">
            <a:extLst>
              <a:ext uri="{FF2B5EF4-FFF2-40B4-BE49-F238E27FC236}">
                <a16:creationId xmlns:a16="http://schemas.microsoft.com/office/drawing/2014/main" id="{D14B16FA-8CBB-4A94-AF08-06A0618EB9D6}"/>
              </a:ext>
            </a:extLst>
          </p:cNvPr>
          <p:cNvPicPr>
            <a:picLocks noChangeAspect="1"/>
          </p:cNvPicPr>
          <p:nvPr/>
        </p:nvPicPr>
        <p:blipFill>
          <a:blip r:embed="rId3"/>
          <a:stretch>
            <a:fillRect/>
          </a:stretch>
        </p:blipFill>
        <p:spPr>
          <a:xfrm>
            <a:off x="7338817" y="466480"/>
            <a:ext cx="4251159" cy="6301718"/>
          </a:xfrm>
          <a:prstGeom prst="rect">
            <a:avLst/>
          </a:prstGeom>
        </p:spPr>
      </p:pic>
      <p:sp>
        <p:nvSpPr>
          <p:cNvPr id="9" name="Rectangle 8">
            <a:extLst>
              <a:ext uri="{FF2B5EF4-FFF2-40B4-BE49-F238E27FC236}">
                <a16:creationId xmlns:a16="http://schemas.microsoft.com/office/drawing/2014/main" id="{41651EF5-AF8E-4F9B-BC25-06F58FA34D37}"/>
              </a:ext>
            </a:extLst>
          </p:cNvPr>
          <p:cNvSpPr/>
          <p:nvPr/>
        </p:nvSpPr>
        <p:spPr>
          <a:xfrm>
            <a:off x="1168079" y="-72129"/>
            <a:ext cx="7455302" cy="538609"/>
          </a:xfrm>
          <a:prstGeom prst="rect">
            <a:avLst/>
          </a:prstGeom>
        </p:spPr>
        <p:txBody>
          <a:bodyPr wrap="square">
            <a:spAutoFit/>
          </a:bodyPr>
          <a:lstStyle/>
          <a:p>
            <a:r>
              <a:rPr lang="en-US" sz="29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Presidential Reconstruction –Abraham Lincoln</a:t>
            </a:r>
            <a:endParaRPr lang="en-US" dirty="0">
              <a:solidFill>
                <a:schemeClr val="bg1"/>
              </a:solidFill>
            </a:endParaRPr>
          </a:p>
        </p:txBody>
      </p:sp>
    </p:spTree>
    <p:extLst>
      <p:ext uri="{BB962C8B-B14F-4D97-AF65-F5344CB8AC3E}">
        <p14:creationId xmlns:p14="http://schemas.microsoft.com/office/powerpoint/2010/main" val="25522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64DA15-BE91-40E0-8E58-EB7FCC6C6130}"/>
              </a:ext>
            </a:extLst>
          </p:cNvPr>
          <p:cNvSpPr>
            <a:spLocks noGrp="1"/>
          </p:cNvSpPr>
          <p:nvPr>
            <p:ph type="sldNum" sz="quarter" idx="12"/>
          </p:nvPr>
        </p:nvSpPr>
        <p:spPr/>
        <p:txBody>
          <a:bodyPr/>
          <a:lstStyle/>
          <a:p>
            <a:fld id="{37281B73-CC8C-48DE-8BC7-F455B6DC89A0}" type="slidenum">
              <a:rPr lang="en-US" smtClean="0"/>
              <a:t>80</a:t>
            </a:fld>
            <a:endParaRPr lang="en-US"/>
          </a:p>
        </p:txBody>
      </p:sp>
      <p:sp>
        <p:nvSpPr>
          <p:cNvPr id="3" name="Title 1">
            <a:extLst>
              <a:ext uri="{FF2B5EF4-FFF2-40B4-BE49-F238E27FC236}">
                <a16:creationId xmlns:a16="http://schemas.microsoft.com/office/drawing/2014/main" id="{2F24528B-A3C9-4D7C-A907-212866F0DEED}"/>
              </a:ext>
            </a:extLst>
          </p:cNvPr>
          <p:cNvSpPr txBox="1">
            <a:spLocks/>
          </p:cNvSpPr>
          <p:nvPr/>
        </p:nvSpPr>
        <p:spPr>
          <a:xfrm>
            <a:off x="357673" y="1553"/>
            <a:ext cx="11476653" cy="45285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aramond" panose="02020404030301010803" pitchFamily="18" charset="0"/>
              </a:rPr>
              <a:t>African Americans in the Southern States Lose the Right to Vote</a:t>
            </a:r>
          </a:p>
        </p:txBody>
      </p:sp>
      <p:sp>
        <p:nvSpPr>
          <p:cNvPr id="4" name="Title 1">
            <a:extLst>
              <a:ext uri="{FF2B5EF4-FFF2-40B4-BE49-F238E27FC236}">
                <a16:creationId xmlns:a16="http://schemas.microsoft.com/office/drawing/2014/main" id="{74AB910D-DF13-492B-B9D3-EEFAEF367B72}"/>
              </a:ext>
            </a:extLst>
          </p:cNvPr>
          <p:cNvSpPr txBox="1">
            <a:spLocks/>
          </p:cNvSpPr>
          <p:nvPr/>
        </p:nvSpPr>
        <p:spPr>
          <a:xfrm>
            <a:off x="4500465" y="519214"/>
            <a:ext cx="3480319" cy="45285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aramond" panose="02020404030301010803" pitchFamily="18" charset="0"/>
              </a:rPr>
              <a:t>The Solid South</a:t>
            </a:r>
          </a:p>
        </p:txBody>
      </p:sp>
      <p:sp>
        <p:nvSpPr>
          <p:cNvPr id="5" name="Title 1">
            <a:extLst>
              <a:ext uri="{FF2B5EF4-FFF2-40B4-BE49-F238E27FC236}">
                <a16:creationId xmlns:a16="http://schemas.microsoft.com/office/drawing/2014/main" id="{A7FFDA9B-6DAF-4EC2-9F97-FBBE263D869F}"/>
              </a:ext>
            </a:extLst>
          </p:cNvPr>
          <p:cNvSpPr txBox="1">
            <a:spLocks/>
          </p:cNvSpPr>
          <p:nvPr/>
        </p:nvSpPr>
        <p:spPr>
          <a:xfrm>
            <a:off x="426099" y="1392561"/>
            <a:ext cx="6767804" cy="34966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dirty="0">
              <a:latin typeface="Garamond" panose="02020404030301010803" pitchFamily="18" charset="0"/>
            </a:endParaRPr>
          </a:p>
        </p:txBody>
      </p:sp>
      <p:sp>
        <p:nvSpPr>
          <p:cNvPr id="6" name="TextBox 5">
            <a:extLst>
              <a:ext uri="{FF2B5EF4-FFF2-40B4-BE49-F238E27FC236}">
                <a16:creationId xmlns:a16="http://schemas.microsoft.com/office/drawing/2014/main" id="{2A59439D-A130-4F7A-B94C-1E323AEE929B}"/>
              </a:ext>
            </a:extLst>
          </p:cNvPr>
          <p:cNvSpPr txBox="1"/>
          <p:nvPr/>
        </p:nvSpPr>
        <p:spPr>
          <a:xfrm>
            <a:off x="149290" y="1062594"/>
            <a:ext cx="4674637" cy="5293757"/>
          </a:xfrm>
          <a:prstGeom prst="rect">
            <a:avLst/>
          </a:prstGeom>
          <a:solidFill>
            <a:schemeClr val="accent3">
              <a:lumMod val="20000"/>
              <a:lumOff val="80000"/>
            </a:schemeClr>
          </a:solidFill>
        </p:spPr>
        <p:txBody>
          <a:bodyPr wrap="square" rtlCol="0">
            <a:spAutoFit/>
          </a:bodyPr>
          <a:lstStyle/>
          <a:p>
            <a:r>
              <a:rPr lang="en-US" sz="2600" dirty="0"/>
              <a:t>As a result of these measures, whites regained control of their state governments &amp; representation in Congress.  Even though a majority of citizens in Louisiana, Mississippi, &amp; South Carolina were African Americans few could vote.</a:t>
            </a:r>
          </a:p>
          <a:p>
            <a:r>
              <a:rPr lang="en-US" sz="2600" dirty="0"/>
              <a:t>Resentful of Republican reconstruction for the next 100 years, white Southerners consistently voted for the Democratic Party.</a:t>
            </a:r>
          </a:p>
        </p:txBody>
      </p:sp>
      <p:pic>
        <p:nvPicPr>
          <p:cNvPr id="8" name="Picture 7">
            <a:extLst>
              <a:ext uri="{FF2B5EF4-FFF2-40B4-BE49-F238E27FC236}">
                <a16:creationId xmlns:a16="http://schemas.microsoft.com/office/drawing/2014/main" id="{B5722219-5BAD-4487-A127-1ABC5E37F2A9}"/>
              </a:ext>
            </a:extLst>
          </p:cNvPr>
          <p:cNvPicPr>
            <a:picLocks noChangeAspect="1"/>
          </p:cNvPicPr>
          <p:nvPr/>
        </p:nvPicPr>
        <p:blipFill>
          <a:blip r:embed="rId2"/>
          <a:stretch>
            <a:fillRect/>
          </a:stretch>
        </p:blipFill>
        <p:spPr>
          <a:xfrm>
            <a:off x="4971878" y="1036875"/>
            <a:ext cx="7070832" cy="5524356"/>
          </a:xfrm>
          <a:prstGeom prst="rect">
            <a:avLst/>
          </a:prstGeom>
        </p:spPr>
      </p:pic>
      <p:pic>
        <p:nvPicPr>
          <p:cNvPr id="7" name="Picture 6">
            <a:extLst>
              <a:ext uri="{FF2B5EF4-FFF2-40B4-BE49-F238E27FC236}">
                <a16:creationId xmlns:a16="http://schemas.microsoft.com/office/drawing/2014/main" id="{BB353600-B891-4420-97A2-49B4DC18F956}"/>
              </a:ext>
            </a:extLst>
          </p:cNvPr>
          <p:cNvPicPr>
            <a:picLocks noChangeAspect="1"/>
          </p:cNvPicPr>
          <p:nvPr/>
        </p:nvPicPr>
        <p:blipFill>
          <a:blip r:embed="rId3"/>
          <a:stretch>
            <a:fillRect/>
          </a:stretch>
        </p:blipFill>
        <p:spPr>
          <a:xfrm>
            <a:off x="10862313" y="117707"/>
            <a:ext cx="1119964" cy="1517845"/>
          </a:xfrm>
          <a:prstGeom prst="rect">
            <a:avLst/>
          </a:prstGeom>
        </p:spPr>
      </p:pic>
    </p:spTree>
    <p:extLst>
      <p:ext uri="{BB962C8B-B14F-4D97-AF65-F5344CB8AC3E}">
        <p14:creationId xmlns:p14="http://schemas.microsoft.com/office/powerpoint/2010/main" val="9260456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5661" y="-29890"/>
            <a:ext cx="4572000" cy="1143000"/>
          </a:xfrm>
        </p:spPr>
        <p:txBody>
          <a:bodyPr>
            <a:noAutofit/>
          </a:bodyPr>
          <a:lstStyle/>
          <a:p>
            <a:pPr algn="l"/>
            <a:r>
              <a:rPr lang="en-US" sz="8800" b="1" dirty="0"/>
              <a:t>Jim Crow</a:t>
            </a:r>
          </a:p>
        </p:txBody>
      </p:sp>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9174"/>
          <a:stretch>
            <a:fillRect/>
          </a:stretch>
        </p:blipFill>
        <p:spPr bwMode="auto">
          <a:xfrm>
            <a:off x="1195205" y="2975810"/>
            <a:ext cx="1490456" cy="2026522"/>
          </a:xfrm>
          <a:prstGeom prst="rect">
            <a:avLst/>
          </a:prstGeom>
          <a:noFill/>
          <a:ln w="9525">
            <a:noFill/>
            <a:miter lim="800000"/>
            <a:headEnd/>
            <a:tailEnd/>
          </a:ln>
          <a:effectLst/>
        </p:spPr>
      </p:pic>
      <p:sp>
        <p:nvSpPr>
          <p:cNvPr id="12" name="Rectangle 11"/>
          <p:cNvSpPr/>
          <p:nvPr/>
        </p:nvSpPr>
        <p:spPr>
          <a:xfrm>
            <a:off x="728728" y="4978375"/>
            <a:ext cx="3733800" cy="1446550"/>
          </a:xfrm>
          <a:prstGeom prst="rect">
            <a:avLst/>
          </a:prstGeom>
        </p:spPr>
        <p:txBody>
          <a:bodyPr wrap="square">
            <a:spAutoFit/>
          </a:bodyPr>
          <a:lstStyle/>
          <a:p>
            <a:pPr algn="ctr"/>
            <a:r>
              <a:rPr lang="en-US" sz="2800" b="1" dirty="0">
                <a:solidFill>
                  <a:srgbClr val="20293F"/>
                </a:solidFill>
                <a:latin typeface="Calibri"/>
              </a:rPr>
              <a:t>“Jim Crow” Laws</a:t>
            </a:r>
          </a:p>
          <a:p>
            <a:pPr algn="ctr"/>
            <a:r>
              <a:rPr lang="en-US" sz="2000" dirty="0">
                <a:solidFill>
                  <a:srgbClr val="20293F"/>
                </a:solidFill>
                <a:latin typeface="Calibri"/>
              </a:rPr>
              <a:t>Racial Segregation</a:t>
            </a:r>
          </a:p>
          <a:p>
            <a:pPr algn="ctr"/>
            <a:r>
              <a:rPr lang="en-US" sz="2000" dirty="0">
                <a:solidFill>
                  <a:srgbClr val="20293F"/>
                </a:solidFill>
                <a:latin typeface="Calibri"/>
              </a:rPr>
              <a:t>Black Codes</a:t>
            </a:r>
          </a:p>
          <a:p>
            <a:pPr algn="ctr"/>
            <a:r>
              <a:rPr lang="en-US" sz="2000" dirty="0">
                <a:solidFill>
                  <a:srgbClr val="20293F"/>
                </a:solidFill>
                <a:latin typeface="Calibri"/>
              </a:rPr>
              <a:t>Slave Codes</a:t>
            </a:r>
          </a:p>
        </p:txBody>
      </p:sp>
      <p:pic>
        <p:nvPicPr>
          <p:cNvPr id="3081" name="Picture 9" descr="C:\Users\Richey\AppData\Local\Microsoft\Windows\Temporary Internet Files\Content.IE5\FIBFDPZR\MC900150931[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6423" y="1698290"/>
            <a:ext cx="1374343" cy="1382573"/>
          </a:xfrm>
          <a:prstGeom prst="rect">
            <a:avLst/>
          </a:prstGeom>
          <a:noFill/>
        </p:spPr>
      </p:pic>
      <p:grpSp>
        <p:nvGrpSpPr>
          <p:cNvPr id="16" name="Group 15"/>
          <p:cNvGrpSpPr/>
          <p:nvPr/>
        </p:nvGrpSpPr>
        <p:grpSpPr>
          <a:xfrm>
            <a:off x="9094316" y="1409701"/>
            <a:ext cx="2613965" cy="4800600"/>
            <a:chOff x="3657600" y="2057400"/>
            <a:chExt cx="2613965" cy="4800600"/>
          </a:xfrm>
        </p:grpSpPr>
        <p:pic>
          <p:nvPicPr>
            <p:cNvPr id="3079" name="Picture 7" descr="C:\Users\Richey\AppData\Local\Microsoft\Windows\Temporary Internet Files\Content.IE5\TTMUDDIQ\MC900324622[1].wmf">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7600" y="2057400"/>
              <a:ext cx="2613965" cy="3754740"/>
            </a:xfrm>
            <a:prstGeom prst="rect">
              <a:avLst/>
            </a:prstGeom>
            <a:noFill/>
          </p:spPr>
        </p:pic>
        <p:sp>
          <p:nvSpPr>
            <p:cNvPr id="15" name="Rectangle 14"/>
            <p:cNvSpPr/>
            <p:nvPr/>
          </p:nvSpPr>
          <p:spPr>
            <a:xfrm>
              <a:off x="3886200" y="5903893"/>
              <a:ext cx="2057400" cy="954107"/>
            </a:xfrm>
            <a:prstGeom prst="rect">
              <a:avLst/>
            </a:prstGeom>
          </p:spPr>
          <p:txBody>
            <a:bodyPr wrap="square">
              <a:spAutoFit/>
            </a:bodyPr>
            <a:lstStyle/>
            <a:p>
              <a:pPr algn="ctr"/>
              <a:r>
                <a:rPr lang="en-US" sz="2800" b="1" dirty="0">
                  <a:solidFill>
                    <a:srgbClr val="20293F"/>
                  </a:solidFill>
                  <a:latin typeface="Calibri"/>
                </a:rPr>
                <a:t>Grandfather Clause</a:t>
              </a:r>
            </a:p>
          </p:txBody>
        </p:sp>
      </p:grpSp>
      <p:sp>
        <p:nvSpPr>
          <p:cNvPr id="17" name="Rectangle 16"/>
          <p:cNvSpPr/>
          <p:nvPr/>
        </p:nvSpPr>
        <p:spPr>
          <a:xfrm>
            <a:off x="3847378" y="5314588"/>
            <a:ext cx="5020408" cy="1261884"/>
          </a:xfrm>
          <a:prstGeom prst="rect">
            <a:avLst/>
          </a:prstGeom>
        </p:spPr>
        <p:txBody>
          <a:bodyPr wrap="square">
            <a:spAutoFit/>
          </a:bodyPr>
          <a:lstStyle/>
          <a:p>
            <a:pPr algn="ctr"/>
            <a:r>
              <a:rPr lang="en-US" sz="2800" b="1" dirty="0">
                <a:solidFill>
                  <a:srgbClr val="20293F"/>
                </a:solidFill>
                <a:latin typeface="Calibri"/>
              </a:rPr>
              <a:t>Literacy Tests</a:t>
            </a:r>
          </a:p>
          <a:p>
            <a:pPr algn="ctr"/>
            <a:r>
              <a:rPr lang="en-US" sz="2800" b="1" dirty="0">
                <a:solidFill>
                  <a:srgbClr val="20293F"/>
                </a:solidFill>
                <a:latin typeface="Calibri"/>
              </a:rPr>
              <a:t>Poll Tax</a:t>
            </a:r>
          </a:p>
          <a:p>
            <a:pPr algn="ctr"/>
            <a:r>
              <a:rPr lang="en-US" sz="2000" b="1" i="1" dirty="0">
                <a:solidFill>
                  <a:srgbClr val="20293F"/>
                </a:solidFill>
                <a:latin typeface="Calibri"/>
              </a:rPr>
              <a:t>Designed to keep Black citizens  from voting</a:t>
            </a:r>
            <a:endParaRPr lang="en-US" sz="2800" b="1" i="1" dirty="0">
              <a:solidFill>
                <a:srgbClr val="20293F"/>
              </a:solidFill>
              <a:latin typeface="Calibri"/>
            </a:endParaRPr>
          </a:p>
        </p:txBody>
      </p:sp>
      <p:pic>
        <p:nvPicPr>
          <p:cNvPr id="3082" name="Picture 10" descr="C:\Users\Richey\AppData\Local\Microsoft\Windows\Temporary Internet Files\Content.IE5\AG0VSF9M\MC900021534[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67396" y="1995835"/>
            <a:ext cx="1888951" cy="1650187"/>
          </a:xfrm>
          <a:prstGeom prst="rect">
            <a:avLst/>
          </a:prstGeom>
          <a:noFill/>
        </p:spPr>
      </p:pic>
      <p:pic>
        <p:nvPicPr>
          <p:cNvPr id="3084" name="Picture 12" descr="C:\Users\Richey\AppData\Local\Microsoft\Windows\Temporary Internet Files\Content.IE5\TTMUDDIQ\MC900150927[1].wm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19601" y="3200400"/>
            <a:ext cx="1566367" cy="1768450"/>
          </a:xfrm>
          <a:prstGeom prst="rect">
            <a:avLst/>
          </a:prstGeom>
          <a:noFill/>
        </p:spPr>
      </p:pic>
      <p:pic>
        <p:nvPicPr>
          <p:cNvPr id="3086" name="Picture 14" descr="C:\Users\Richey\AppData\Local\Microsoft\Windows\Temporary Internet Files\Content.IE5\K4ZW26NY\MC900431909[1].wm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50744" y="3314675"/>
            <a:ext cx="1754778" cy="1663700"/>
          </a:xfrm>
          <a:prstGeom prst="rect">
            <a:avLst/>
          </a:prstGeom>
          <a:noFill/>
        </p:spPr>
      </p:pic>
      <p:pic>
        <p:nvPicPr>
          <p:cNvPr id="3085" name="Picture 13" descr="C:\Users\Richey\AppData\Local\Microsoft\Windows\Temporary Internet Files\Content.IE5\K4ZW26NY\MC900150929[1].wm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70876" y="4208907"/>
            <a:ext cx="1296910" cy="1538935"/>
          </a:xfrm>
          <a:prstGeom prst="rect">
            <a:avLst/>
          </a:prstGeom>
          <a:noFill/>
        </p:spPr>
      </p:pic>
      <p:pic>
        <p:nvPicPr>
          <p:cNvPr id="3090" name="Picture 18" descr="C:\Users\Richey\AppData\Local\Microsoft\Windows\Temporary Internet Files\Content.IE5\FIBFDPZR\MC900439921[1].wm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706323" y="3834948"/>
            <a:ext cx="1825625" cy="1527175"/>
          </a:xfrm>
          <a:prstGeom prst="rect">
            <a:avLst/>
          </a:prstGeom>
          <a:noFill/>
        </p:spPr>
      </p:pic>
      <p:sp>
        <p:nvSpPr>
          <p:cNvPr id="3" name="TextBox 2"/>
          <p:cNvSpPr txBox="1"/>
          <p:nvPr/>
        </p:nvSpPr>
        <p:spPr>
          <a:xfrm>
            <a:off x="7332785" y="114411"/>
            <a:ext cx="4859215" cy="1077218"/>
          </a:xfrm>
          <a:prstGeom prst="rect">
            <a:avLst/>
          </a:prstGeom>
          <a:noFill/>
        </p:spPr>
        <p:txBody>
          <a:bodyPr wrap="square" rtlCol="0">
            <a:spAutoFit/>
          </a:bodyPr>
          <a:lstStyle/>
          <a:p>
            <a:pPr algn="ctr"/>
            <a:r>
              <a:rPr lang="en-US" sz="4400" b="1" dirty="0">
                <a:solidFill>
                  <a:srgbClr val="20293F"/>
                </a:solidFill>
                <a:latin typeface="Calibri"/>
              </a:rPr>
              <a:t>Segregation </a:t>
            </a:r>
            <a:br>
              <a:rPr lang="en-US" sz="2000" b="1" dirty="0">
                <a:solidFill>
                  <a:srgbClr val="20293F"/>
                </a:solidFill>
                <a:latin typeface="Calibri"/>
              </a:rPr>
            </a:br>
            <a:r>
              <a:rPr lang="en-US" sz="2000" b="1" dirty="0">
                <a:solidFill>
                  <a:srgbClr val="20293F"/>
                </a:solidFill>
                <a:latin typeface="Calibri"/>
              </a:rPr>
              <a:t>and Voting Restrictions</a:t>
            </a:r>
          </a:p>
        </p:txBody>
      </p:sp>
      <p:sp>
        <p:nvSpPr>
          <p:cNvPr id="4" name="TextBox 3">
            <a:extLst>
              <a:ext uri="{FF2B5EF4-FFF2-40B4-BE49-F238E27FC236}">
                <a16:creationId xmlns:a16="http://schemas.microsoft.com/office/drawing/2014/main" id="{6EE96A86-CDD5-45EE-8BAF-91DE73E41494}"/>
              </a:ext>
            </a:extLst>
          </p:cNvPr>
          <p:cNvSpPr txBox="1"/>
          <p:nvPr/>
        </p:nvSpPr>
        <p:spPr>
          <a:xfrm>
            <a:off x="197268" y="248409"/>
            <a:ext cx="3372409" cy="584775"/>
          </a:xfrm>
          <a:prstGeom prst="rect">
            <a:avLst/>
          </a:prstGeom>
          <a:noFill/>
        </p:spPr>
        <p:txBody>
          <a:bodyPr wrap="square" rtlCol="0">
            <a:spAutoFit/>
          </a:bodyPr>
          <a:lstStyle/>
          <a:p>
            <a:r>
              <a:rPr lang="en-US" sz="3200" b="1" dirty="0"/>
              <a:t>Black Codes</a:t>
            </a:r>
          </a:p>
        </p:txBody>
      </p:sp>
      <p:sp>
        <p:nvSpPr>
          <p:cNvPr id="5" name="TextBox 4">
            <a:extLst>
              <a:ext uri="{FF2B5EF4-FFF2-40B4-BE49-F238E27FC236}">
                <a16:creationId xmlns:a16="http://schemas.microsoft.com/office/drawing/2014/main" id="{3EA2C462-8A1F-43CB-B61B-D4E46C113AD8}"/>
              </a:ext>
            </a:extLst>
          </p:cNvPr>
          <p:cNvSpPr txBox="1"/>
          <p:nvPr/>
        </p:nvSpPr>
        <p:spPr>
          <a:xfrm>
            <a:off x="0" y="1027293"/>
            <a:ext cx="4859216" cy="1938992"/>
          </a:xfrm>
          <a:prstGeom prst="rect">
            <a:avLst/>
          </a:prstGeom>
          <a:solidFill>
            <a:schemeClr val="bg1"/>
          </a:solidFill>
        </p:spPr>
        <p:txBody>
          <a:bodyPr wrap="square" rtlCol="0">
            <a:spAutoFit/>
          </a:bodyPr>
          <a:lstStyle/>
          <a:p>
            <a:r>
              <a:rPr lang="en-US" sz="2400" b="1" dirty="0"/>
              <a:t>These BLACK CODES, JIM CROW laws were passed throughout the South to </a:t>
            </a:r>
            <a:r>
              <a:rPr lang="en-US" sz="2400" b="1" dirty="0">
                <a:solidFill>
                  <a:srgbClr val="FF0000"/>
                </a:solidFill>
              </a:rPr>
              <a:t>LIMIT</a:t>
            </a:r>
            <a:r>
              <a:rPr lang="en-US" sz="2400" b="1" dirty="0"/>
              <a:t> the effects of the Radical </a:t>
            </a:r>
          </a:p>
          <a:p>
            <a:r>
              <a:rPr lang="en-US" sz="2400" b="1" dirty="0"/>
              <a:t>Republicans.  These laws were passed by democrats in the south.</a:t>
            </a:r>
          </a:p>
        </p:txBody>
      </p:sp>
    </p:spTree>
    <p:extLst>
      <p:ext uri="{BB962C8B-B14F-4D97-AF65-F5344CB8AC3E}">
        <p14:creationId xmlns:p14="http://schemas.microsoft.com/office/powerpoint/2010/main" val="288222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5"/>
                                        </p:tgtEl>
                                        <p:attrNameLst>
                                          <p:attrName>ppt_x</p:attrName>
                                        </p:attrNameLst>
                                      </p:cBhvr>
                                      <p:tavLst>
                                        <p:tav tm="0">
                                          <p:val>
                                            <p:strVal val="ppt_x"/>
                                          </p:val>
                                        </p:tav>
                                        <p:tav tm="100000">
                                          <p:val>
                                            <p:strVal val="ppt_x"/>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Top Corners Rounded 11">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809CD79-A1AC-4B52-BEF6-A5A138D9C5C3}"/>
              </a:ext>
            </a:extLst>
          </p:cNvPr>
          <p:cNvPicPr>
            <a:picLocks noChangeAspect="1"/>
          </p:cNvPicPr>
          <p:nvPr/>
        </p:nvPicPr>
        <p:blipFill rotWithShape="1">
          <a:blip r:embed="rId2"/>
          <a:srcRect l="3797" r="3207" b="1"/>
          <a:stretch/>
        </p:blipFill>
        <p:spPr>
          <a:xfrm>
            <a:off x="5186289" y="410994"/>
            <a:ext cx="6542117" cy="5276073"/>
          </a:xfrm>
          <a:prstGeom prst="rect">
            <a:avLst/>
          </a:prstGeom>
        </p:spPr>
      </p:pic>
      <p:sp>
        <p:nvSpPr>
          <p:cNvPr id="3" name="Content Placeholder 2">
            <a:extLst>
              <a:ext uri="{FF2B5EF4-FFF2-40B4-BE49-F238E27FC236}">
                <a16:creationId xmlns:a16="http://schemas.microsoft.com/office/drawing/2014/main" id="{3818BD72-401E-431E-8C37-EDDC42093986}"/>
              </a:ext>
            </a:extLst>
          </p:cNvPr>
          <p:cNvSpPr>
            <a:spLocks noGrp="1"/>
          </p:cNvSpPr>
          <p:nvPr>
            <p:ph idx="1"/>
          </p:nvPr>
        </p:nvSpPr>
        <p:spPr>
          <a:xfrm>
            <a:off x="152781" y="2866114"/>
            <a:ext cx="4092951" cy="2850453"/>
          </a:xfrm>
        </p:spPr>
        <p:txBody>
          <a:bodyPr vert="horz" lIns="91440" tIns="45720" rIns="91440" bIns="45720" rtlCol="0" anchor="t">
            <a:noAutofit/>
          </a:bodyPr>
          <a:lstStyle/>
          <a:p>
            <a:r>
              <a:rPr lang="en-US" b="1" dirty="0">
                <a:solidFill>
                  <a:schemeClr val="bg1"/>
                </a:solidFill>
              </a:rPr>
              <a:t>Black Codes </a:t>
            </a:r>
            <a:r>
              <a:rPr lang="en-US" dirty="0">
                <a:solidFill>
                  <a:schemeClr val="bg1"/>
                </a:solidFill>
              </a:rPr>
              <a:t>– laws passed in southern states that were </a:t>
            </a:r>
            <a:r>
              <a:rPr lang="en-US" b="1" dirty="0">
                <a:solidFill>
                  <a:srgbClr val="FFFF00"/>
                </a:solidFill>
              </a:rPr>
              <a:t>intended to limit</a:t>
            </a:r>
            <a:r>
              <a:rPr lang="en-US" dirty="0">
                <a:solidFill>
                  <a:schemeClr val="bg1"/>
                </a:solidFill>
              </a:rPr>
              <a:t> the freedom of former  slaves. </a:t>
            </a:r>
            <a:r>
              <a:rPr lang="en-US" b="1" dirty="0">
                <a:solidFill>
                  <a:schemeClr val="bg1"/>
                </a:solidFill>
              </a:rPr>
              <a:t>Jim Crow Laws</a:t>
            </a:r>
          </a:p>
          <a:p>
            <a:r>
              <a:rPr lang="en-US" dirty="0">
                <a:solidFill>
                  <a:schemeClr val="bg1"/>
                </a:solidFill>
              </a:rPr>
              <a:t>These laws were slave codes of the past.</a:t>
            </a:r>
          </a:p>
          <a:p>
            <a:pPr marL="0" indent="0">
              <a:buNone/>
            </a:pPr>
            <a:endParaRPr lang="en-US" dirty="0">
              <a:solidFill>
                <a:schemeClr val="bg1"/>
              </a:solidFill>
            </a:endParaRPr>
          </a:p>
        </p:txBody>
      </p:sp>
      <p:sp>
        <p:nvSpPr>
          <p:cNvPr id="4" name="TextBox 3">
            <a:extLst>
              <a:ext uri="{FF2B5EF4-FFF2-40B4-BE49-F238E27FC236}">
                <a16:creationId xmlns:a16="http://schemas.microsoft.com/office/drawing/2014/main" id="{F581211B-355B-4578-98E3-177781547FE9}"/>
              </a:ext>
            </a:extLst>
          </p:cNvPr>
          <p:cNvSpPr txBox="1"/>
          <p:nvPr/>
        </p:nvSpPr>
        <p:spPr>
          <a:xfrm>
            <a:off x="88634" y="837824"/>
            <a:ext cx="2690821" cy="1773481"/>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600" b="1" i="0" u="none" strike="noStrike" kern="1200" cap="none" spc="0" normalizeH="0" baseline="0" noProof="0" dirty="0">
                <a:ln>
                  <a:noFill/>
                </a:ln>
                <a:solidFill>
                  <a:schemeClr val="bg1"/>
                </a:solidFill>
                <a:effectLst/>
                <a:uLnTx/>
                <a:uFillTx/>
                <a:latin typeface="+mj-lt"/>
                <a:ea typeface="+mj-ea"/>
                <a:cs typeface="+mj-cs"/>
              </a:rPr>
              <a:t>Black Codes or Jim Crow Laws</a:t>
            </a:r>
          </a:p>
        </p:txBody>
      </p:sp>
      <p:sp>
        <p:nvSpPr>
          <p:cNvPr id="6" name="TextBox 5">
            <a:extLst>
              <a:ext uri="{FF2B5EF4-FFF2-40B4-BE49-F238E27FC236}">
                <a16:creationId xmlns:a16="http://schemas.microsoft.com/office/drawing/2014/main" id="{E84420CC-6C29-423B-ADD8-9E6A693EE4BF}"/>
              </a:ext>
            </a:extLst>
          </p:cNvPr>
          <p:cNvSpPr txBox="1"/>
          <p:nvPr/>
        </p:nvSpPr>
        <p:spPr>
          <a:xfrm>
            <a:off x="3305175" y="-15764"/>
            <a:ext cx="7009804" cy="461665"/>
          </a:xfrm>
          <a:prstGeom prst="rect">
            <a:avLst/>
          </a:prstGeom>
          <a:noFill/>
        </p:spPr>
        <p:txBody>
          <a:bodyPr wrap="none" rtlCol="0">
            <a:spAutoFit/>
          </a:bodyPr>
          <a:lstStyle/>
          <a:p>
            <a:r>
              <a:rPr lang="en-US" sz="2400" b="1" dirty="0"/>
              <a:t>The South is emboldened:  The South Shall Rise Again</a:t>
            </a:r>
          </a:p>
        </p:txBody>
      </p:sp>
      <p:sp>
        <p:nvSpPr>
          <p:cNvPr id="11" name="TextBox 10">
            <a:extLst>
              <a:ext uri="{FF2B5EF4-FFF2-40B4-BE49-F238E27FC236}">
                <a16:creationId xmlns:a16="http://schemas.microsoft.com/office/drawing/2014/main" id="{21EEE54B-42F5-4AF1-8983-7C9E1C976272}"/>
              </a:ext>
            </a:extLst>
          </p:cNvPr>
          <p:cNvSpPr txBox="1"/>
          <p:nvPr/>
        </p:nvSpPr>
        <p:spPr>
          <a:xfrm>
            <a:off x="4895587" y="5687067"/>
            <a:ext cx="7296413" cy="1061829"/>
          </a:xfrm>
          <a:prstGeom prst="rect">
            <a:avLst/>
          </a:prstGeom>
          <a:noFill/>
        </p:spPr>
        <p:txBody>
          <a:bodyPr wrap="square" rtlCol="0">
            <a:spAutoFit/>
          </a:bodyPr>
          <a:lstStyle/>
          <a:p>
            <a:r>
              <a:rPr lang="en-US" sz="2100" b="1" dirty="0"/>
              <a:t>Black Codes were to preserve the structure of Southern society</a:t>
            </a:r>
          </a:p>
          <a:p>
            <a:r>
              <a:rPr lang="en-US" sz="2100" b="1" dirty="0"/>
              <a:t>with as little disruption as possible, despite the abolition of slavery</a:t>
            </a:r>
          </a:p>
        </p:txBody>
      </p:sp>
      <p:pic>
        <p:nvPicPr>
          <p:cNvPr id="13" name="Picture 2">
            <a:extLst>
              <a:ext uri="{FF2B5EF4-FFF2-40B4-BE49-F238E27FC236}">
                <a16:creationId xmlns:a16="http://schemas.microsoft.com/office/drawing/2014/main" id="{E2B99A64-05FE-4F27-BE62-5F039EBCA9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9174"/>
          <a:stretch>
            <a:fillRect/>
          </a:stretch>
        </p:blipFill>
        <p:spPr bwMode="auto">
          <a:xfrm>
            <a:off x="2917983" y="759306"/>
            <a:ext cx="1603773" cy="2180596"/>
          </a:xfrm>
          <a:prstGeom prst="rect">
            <a:avLst/>
          </a:prstGeom>
          <a:noFill/>
          <a:ln w="9525">
            <a:noFill/>
            <a:miter lim="800000"/>
            <a:headEnd/>
            <a:tailEnd/>
          </a:ln>
          <a:effectLst/>
        </p:spPr>
      </p:pic>
    </p:spTree>
    <p:extLst>
      <p:ext uri="{BB962C8B-B14F-4D97-AF65-F5344CB8AC3E}">
        <p14:creationId xmlns:p14="http://schemas.microsoft.com/office/powerpoint/2010/main" val="32556608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64DA15-BE91-40E0-8E58-EB7FCC6C6130}"/>
              </a:ext>
            </a:extLst>
          </p:cNvPr>
          <p:cNvSpPr>
            <a:spLocks noGrp="1"/>
          </p:cNvSpPr>
          <p:nvPr>
            <p:ph type="sldNum" sz="quarter" idx="12"/>
          </p:nvPr>
        </p:nvSpPr>
        <p:spPr/>
        <p:txBody>
          <a:bodyPr/>
          <a:lstStyle/>
          <a:p>
            <a:fld id="{37281B73-CC8C-48DE-8BC7-F455B6DC89A0}" type="slidenum">
              <a:rPr lang="en-US" smtClean="0"/>
              <a:t>83</a:t>
            </a:fld>
            <a:endParaRPr lang="en-US"/>
          </a:p>
        </p:txBody>
      </p:sp>
      <p:sp>
        <p:nvSpPr>
          <p:cNvPr id="3" name="Title 1">
            <a:extLst>
              <a:ext uri="{FF2B5EF4-FFF2-40B4-BE49-F238E27FC236}">
                <a16:creationId xmlns:a16="http://schemas.microsoft.com/office/drawing/2014/main" id="{2F24528B-A3C9-4D7C-A907-212866F0DEED}"/>
              </a:ext>
            </a:extLst>
          </p:cNvPr>
          <p:cNvSpPr txBox="1">
            <a:spLocks/>
          </p:cNvSpPr>
          <p:nvPr/>
        </p:nvSpPr>
        <p:spPr>
          <a:xfrm>
            <a:off x="357674" y="1553"/>
            <a:ext cx="9775372" cy="45285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aramond" panose="02020404030301010803" pitchFamily="18" charset="0"/>
              </a:rPr>
              <a:t>The System of Racial Segregation:  the Reign of Jim Crow</a:t>
            </a:r>
          </a:p>
        </p:txBody>
      </p:sp>
      <p:sp>
        <p:nvSpPr>
          <p:cNvPr id="4" name="Title 1">
            <a:extLst>
              <a:ext uri="{FF2B5EF4-FFF2-40B4-BE49-F238E27FC236}">
                <a16:creationId xmlns:a16="http://schemas.microsoft.com/office/drawing/2014/main" id="{74AB910D-DF13-492B-B9D3-EEFAEF367B72}"/>
              </a:ext>
            </a:extLst>
          </p:cNvPr>
          <p:cNvSpPr txBox="1">
            <a:spLocks/>
          </p:cNvSpPr>
          <p:nvPr/>
        </p:nvSpPr>
        <p:spPr>
          <a:xfrm>
            <a:off x="236375" y="525522"/>
            <a:ext cx="3480319" cy="45285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aramond" panose="02020404030301010803" pitchFamily="18" charset="0"/>
              </a:rPr>
              <a:t>Segregation Laws</a:t>
            </a:r>
          </a:p>
        </p:txBody>
      </p:sp>
      <p:sp>
        <p:nvSpPr>
          <p:cNvPr id="5" name="Title 1">
            <a:extLst>
              <a:ext uri="{FF2B5EF4-FFF2-40B4-BE49-F238E27FC236}">
                <a16:creationId xmlns:a16="http://schemas.microsoft.com/office/drawing/2014/main" id="{A7FFDA9B-6DAF-4EC2-9F97-FBBE263D869F}"/>
              </a:ext>
            </a:extLst>
          </p:cNvPr>
          <p:cNvSpPr txBox="1">
            <a:spLocks/>
          </p:cNvSpPr>
          <p:nvPr/>
        </p:nvSpPr>
        <p:spPr>
          <a:xfrm>
            <a:off x="426099" y="1392561"/>
            <a:ext cx="6767804" cy="34966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dirty="0">
              <a:latin typeface="Garamond" panose="02020404030301010803" pitchFamily="18" charset="0"/>
            </a:endParaRPr>
          </a:p>
        </p:txBody>
      </p:sp>
      <p:pic>
        <p:nvPicPr>
          <p:cNvPr id="7" name="Picture 6">
            <a:extLst>
              <a:ext uri="{FF2B5EF4-FFF2-40B4-BE49-F238E27FC236}">
                <a16:creationId xmlns:a16="http://schemas.microsoft.com/office/drawing/2014/main" id="{BB353600-B891-4420-97A2-49B4DC18F956}"/>
              </a:ext>
            </a:extLst>
          </p:cNvPr>
          <p:cNvPicPr>
            <a:picLocks noChangeAspect="1"/>
          </p:cNvPicPr>
          <p:nvPr/>
        </p:nvPicPr>
        <p:blipFill>
          <a:blip r:embed="rId2"/>
          <a:stretch>
            <a:fillRect/>
          </a:stretch>
        </p:blipFill>
        <p:spPr>
          <a:xfrm>
            <a:off x="10347225" y="136524"/>
            <a:ext cx="1487101" cy="2015412"/>
          </a:xfrm>
          <a:prstGeom prst="rect">
            <a:avLst/>
          </a:prstGeom>
        </p:spPr>
      </p:pic>
      <p:sp>
        <p:nvSpPr>
          <p:cNvPr id="9" name="TextBox 8">
            <a:extLst>
              <a:ext uri="{FF2B5EF4-FFF2-40B4-BE49-F238E27FC236}">
                <a16:creationId xmlns:a16="http://schemas.microsoft.com/office/drawing/2014/main" id="{70A5F831-D9DE-4842-8D34-05C7F4CBB83F}"/>
              </a:ext>
            </a:extLst>
          </p:cNvPr>
          <p:cNvSpPr txBox="1"/>
          <p:nvPr/>
        </p:nvSpPr>
        <p:spPr>
          <a:xfrm>
            <a:off x="236375" y="1115739"/>
            <a:ext cx="4503576" cy="3539430"/>
          </a:xfrm>
          <a:prstGeom prst="rect">
            <a:avLst/>
          </a:prstGeom>
          <a:solidFill>
            <a:schemeClr val="accent3">
              <a:lumMod val="20000"/>
              <a:lumOff val="80000"/>
            </a:schemeClr>
          </a:solidFill>
        </p:spPr>
        <p:txBody>
          <a:bodyPr wrap="square" rtlCol="0">
            <a:spAutoFit/>
          </a:bodyPr>
          <a:lstStyle/>
          <a:p>
            <a:r>
              <a:rPr lang="en-US" sz="2800" dirty="0">
                <a:latin typeface="Garamond" panose="02020404030301010803" pitchFamily="18" charset="0"/>
              </a:rPr>
              <a:t>Separated blacks from whites.  By state law, whites and blacks attended different schools, rode separate rail way cars, ate in different restaurants, etc.</a:t>
            </a:r>
          </a:p>
          <a:p>
            <a:r>
              <a:rPr lang="en-US" sz="2800" dirty="0">
                <a:latin typeface="Garamond" panose="02020404030301010803" pitchFamily="18" charset="0"/>
              </a:rPr>
              <a:t>The facilities given to African Americans were generally inferior.</a:t>
            </a:r>
          </a:p>
        </p:txBody>
      </p:sp>
      <p:pic>
        <p:nvPicPr>
          <p:cNvPr id="10" name="Picture 9">
            <a:extLst>
              <a:ext uri="{FF2B5EF4-FFF2-40B4-BE49-F238E27FC236}">
                <a16:creationId xmlns:a16="http://schemas.microsoft.com/office/drawing/2014/main" id="{9F41441D-3FB3-4611-97E9-25725A896F9A}"/>
              </a:ext>
            </a:extLst>
          </p:cNvPr>
          <p:cNvPicPr>
            <a:picLocks noChangeAspect="1"/>
          </p:cNvPicPr>
          <p:nvPr/>
        </p:nvPicPr>
        <p:blipFill>
          <a:blip r:embed="rId3"/>
          <a:stretch>
            <a:fillRect/>
          </a:stretch>
        </p:blipFill>
        <p:spPr>
          <a:xfrm>
            <a:off x="5019208" y="404573"/>
            <a:ext cx="3754014" cy="2360644"/>
          </a:xfrm>
          <a:prstGeom prst="rect">
            <a:avLst/>
          </a:prstGeom>
        </p:spPr>
      </p:pic>
      <p:pic>
        <p:nvPicPr>
          <p:cNvPr id="11" name="Picture 10">
            <a:extLst>
              <a:ext uri="{FF2B5EF4-FFF2-40B4-BE49-F238E27FC236}">
                <a16:creationId xmlns:a16="http://schemas.microsoft.com/office/drawing/2014/main" id="{E40A2639-F73A-40E4-B44D-FDF26F215617}"/>
              </a:ext>
            </a:extLst>
          </p:cNvPr>
          <p:cNvPicPr>
            <a:picLocks noChangeAspect="1"/>
          </p:cNvPicPr>
          <p:nvPr/>
        </p:nvPicPr>
        <p:blipFill>
          <a:blip r:embed="rId4"/>
          <a:stretch>
            <a:fillRect/>
          </a:stretch>
        </p:blipFill>
        <p:spPr>
          <a:xfrm>
            <a:off x="5115625" y="2765217"/>
            <a:ext cx="4672852" cy="2124024"/>
          </a:xfrm>
          <a:prstGeom prst="rect">
            <a:avLst/>
          </a:prstGeom>
        </p:spPr>
      </p:pic>
      <p:pic>
        <p:nvPicPr>
          <p:cNvPr id="12" name="Picture 11">
            <a:extLst>
              <a:ext uri="{FF2B5EF4-FFF2-40B4-BE49-F238E27FC236}">
                <a16:creationId xmlns:a16="http://schemas.microsoft.com/office/drawing/2014/main" id="{0A8795D8-F71E-40BA-9F37-92EB42182562}"/>
              </a:ext>
            </a:extLst>
          </p:cNvPr>
          <p:cNvPicPr>
            <a:picLocks noChangeAspect="1"/>
          </p:cNvPicPr>
          <p:nvPr/>
        </p:nvPicPr>
        <p:blipFill>
          <a:blip r:embed="rId5"/>
          <a:stretch>
            <a:fillRect/>
          </a:stretch>
        </p:blipFill>
        <p:spPr>
          <a:xfrm>
            <a:off x="5019209" y="2322188"/>
            <a:ext cx="6338400" cy="4112009"/>
          </a:xfrm>
          <a:prstGeom prst="rect">
            <a:avLst/>
          </a:prstGeom>
        </p:spPr>
      </p:pic>
      <p:sp>
        <p:nvSpPr>
          <p:cNvPr id="13" name="TextBox 12">
            <a:extLst>
              <a:ext uri="{FF2B5EF4-FFF2-40B4-BE49-F238E27FC236}">
                <a16:creationId xmlns:a16="http://schemas.microsoft.com/office/drawing/2014/main" id="{1C601FCD-32A3-4900-95E3-EA39C2800899}"/>
              </a:ext>
            </a:extLst>
          </p:cNvPr>
          <p:cNvSpPr txBox="1"/>
          <p:nvPr/>
        </p:nvSpPr>
        <p:spPr>
          <a:xfrm>
            <a:off x="236375" y="4991628"/>
            <a:ext cx="4503576" cy="954107"/>
          </a:xfrm>
          <a:prstGeom prst="rect">
            <a:avLst/>
          </a:prstGeom>
          <a:solidFill>
            <a:schemeClr val="accent3">
              <a:lumMod val="20000"/>
              <a:lumOff val="80000"/>
            </a:schemeClr>
          </a:solidFill>
        </p:spPr>
        <p:txBody>
          <a:bodyPr wrap="square" rtlCol="0">
            <a:spAutoFit/>
          </a:bodyPr>
          <a:lstStyle/>
          <a:p>
            <a:r>
              <a:rPr lang="en-US" sz="2800" b="1" dirty="0">
                <a:latin typeface="Garamond" panose="02020404030301010803" pitchFamily="18" charset="0"/>
              </a:rPr>
              <a:t>Jim Crow </a:t>
            </a:r>
            <a:r>
              <a:rPr lang="en-US" sz="2800" dirty="0">
                <a:latin typeface="Garamond" panose="02020404030301010803" pitchFamily="18" charset="0"/>
              </a:rPr>
              <a:t>made the </a:t>
            </a:r>
            <a:r>
              <a:rPr lang="en-US" sz="2800" b="1" dirty="0">
                <a:latin typeface="Garamond" panose="02020404030301010803" pitchFamily="18" charset="0"/>
              </a:rPr>
              <a:t>14</a:t>
            </a:r>
            <a:r>
              <a:rPr lang="en-US" sz="2800" b="1" baseline="30000" dirty="0">
                <a:latin typeface="Garamond" panose="02020404030301010803" pitchFamily="18" charset="0"/>
              </a:rPr>
              <a:t>th</a:t>
            </a:r>
            <a:r>
              <a:rPr lang="en-US" sz="2800" dirty="0">
                <a:latin typeface="Garamond" panose="02020404030301010803" pitchFamily="18" charset="0"/>
              </a:rPr>
              <a:t> and </a:t>
            </a:r>
            <a:r>
              <a:rPr lang="en-US" sz="2800" b="1" dirty="0">
                <a:latin typeface="Garamond" panose="02020404030301010803" pitchFamily="18" charset="0"/>
              </a:rPr>
              <a:t>15</a:t>
            </a:r>
            <a:r>
              <a:rPr lang="en-US" sz="2800" b="1" baseline="30000" dirty="0">
                <a:latin typeface="Garamond" panose="02020404030301010803" pitchFamily="18" charset="0"/>
              </a:rPr>
              <a:t>th</a:t>
            </a:r>
            <a:r>
              <a:rPr lang="en-US" sz="2800" b="1" dirty="0">
                <a:latin typeface="Garamond" panose="02020404030301010803" pitchFamily="18" charset="0"/>
              </a:rPr>
              <a:t> amendments ineffective</a:t>
            </a:r>
            <a:r>
              <a:rPr lang="en-US" sz="2800" dirty="0">
                <a:latin typeface="Garamond" panose="02020404030301010803" pitchFamily="18" charset="0"/>
              </a:rPr>
              <a:t>.</a:t>
            </a:r>
          </a:p>
        </p:txBody>
      </p:sp>
    </p:spTree>
    <p:extLst>
      <p:ext uri="{BB962C8B-B14F-4D97-AF65-F5344CB8AC3E}">
        <p14:creationId xmlns:p14="http://schemas.microsoft.com/office/powerpoint/2010/main" val="428200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4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ell phone&#10;&#10;Description automatically generated">
            <a:extLst>
              <a:ext uri="{FF2B5EF4-FFF2-40B4-BE49-F238E27FC236}">
                <a16:creationId xmlns:a16="http://schemas.microsoft.com/office/drawing/2014/main" id="{04059CAF-109F-412B-BCD2-DBE2EE4026FC}"/>
              </a:ext>
            </a:extLst>
          </p:cNvPr>
          <p:cNvPicPr>
            <a:picLocks noChangeAspect="1"/>
          </p:cNvPicPr>
          <p:nvPr/>
        </p:nvPicPr>
        <p:blipFill>
          <a:blip r:embed="rId2"/>
          <a:stretch>
            <a:fillRect/>
          </a:stretch>
        </p:blipFill>
        <p:spPr>
          <a:xfrm>
            <a:off x="1003697" y="643467"/>
            <a:ext cx="10184605" cy="5571066"/>
          </a:xfrm>
          <a:prstGeom prst="rect">
            <a:avLst/>
          </a:prstGeom>
        </p:spPr>
      </p:pic>
      <p:sp>
        <p:nvSpPr>
          <p:cNvPr id="2" name="Slide Number Placeholder 1">
            <a:extLst>
              <a:ext uri="{FF2B5EF4-FFF2-40B4-BE49-F238E27FC236}">
                <a16:creationId xmlns:a16="http://schemas.microsoft.com/office/drawing/2014/main" id="{D50A3BA0-BBCC-4ADC-B7E5-2EB3003F4D64}"/>
              </a:ext>
            </a:extLst>
          </p:cNvPr>
          <p:cNvSpPr>
            <a:spLocks noGrp="1"/>
          </p:cNvSpPr>
          <p:nvPr>
            <p:ph type="sldNum" sz="quarter" idx="12"/>
          </p:nvPr>
        </p:nvSpPr>
        <p:spPr>
          <a:xfrm>
            <a:off x="8610600" y="6356350"/>
            <a:ext cx="2743200" cy="365125"/>
          </a:xfrm>
        </p:spPr>
        <p:txBody>
          <a:bodyPr>
            <a:normAutofit/>
          </a:bodyPr>
          <a:lstStyle/>
          <a:p>
            <a:pPr>
              <a:spcAft>
                <a:spcPts val="600"/>
              </a:spcAft>
            </a:pPr>
            <a:fld id="{37281B73-CC8C-48DE-8BC7-F455B6DC89A0}" type="slidenum">
              <a:rPr lang="en-US">
                <a:solidFill>
                  <a:srgbClr val="FFFFFF"/>
                </a:solidFill>
              </a:rPr>
              <a:pPr>
                <a:spcAft>
                  <a:spcPts val="600"/>
                </a:spcAft>
              </a:pPr>
              <a:t>84</a:t>
            </a:fld>
            <a:endParaRPr lang="en-US">
              <a:solidFill>
                <a:srgbClr val="FFFFFF"/>
              </a:solidFill>
            </a:endParaRPr>
          </a:p>
        </p:txBody>
      </p:sp>
      <p:sp>
        <p:nvSpPr>
          <p:cNvPr id="11" name="Rectangle 10">
            <a:extLst>
              <a:ext uri="{FF2B5EF4-FFF2-40B4-BE49-F238E27FC236}">
                <a16:creationId xmlns:a16="http://schemas.microsoft.com/office/drawing/2014/main" id="{B811CBDA-8FF6-45C8-9787-DC7DF545542B}"/>
              </a:ext>
            </a:extLst>
          </p:cNvPr>
          <p:cNvSpPr/>
          <p:nvPr/>
        </p:nvSpPr>
        <p:spPr>
          <a:xfrm>
            <a:off x="1964267" y="4312497"/>
            <a:ext cx="474133" cy="181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6924378-A3A0-44C6-B7B3-1C3CFBDDC95F}"/>
              </a:ext>
            </a:extLst>
          </p:cNvPr>
          <p:cNvSpPr/>
          <p:nvPr/>
        </p:nvSpPr>
        <p:spPr>
          <a:xfrm>
            <a:off x="1059835" y="5102974"/>
            <a:ext cx="474132" cy="778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F6DCFC4-4395-46CC-A106-B76890A1A89B}"/>
              </a:ext>
            </a:extLst>
          </p:cNvPr>
          <p:cNvSpPr/>
          <p:nvPr/>
        </p:nvSpPr>
        <p:spPr>
          <a:xfrm>
            <a:off x="1029351" y="3693853"/>
            <a:ext cx="474132" cy="778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2FBAA7C-8E91-4272-A7DE-859ECA2D53DE}"/>
              </a:ext>
            </a:extLst>
          </p:cNvPr>
          <p:cNvSpPr/>
          <p:nvPr/>
        </p:nvSpPr>
        <p:spPr>
          <a:xfrm>
            <a:off x="1517551" y="4253011"/>
            <a:ext cx="339046" cy="3409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309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19DB4E-74BC-0495-77CC-66728A476086}"/>
              </a:ext>
            </a:extLst>
          </p:cNvPr>
          <p:cNvSpPr>
            <a:spLocks noGrp="1"/>
          </p:cNvSpPr>
          <p:nvPr>
            <p:ph type="sldNum" sz="quarter" idx="12"/>
          </p:nvPr>
        </p:nvSpPr>
        <p:spPr/>
        <p:txBody>
          <a:bodyPr/>
          <a:lstStyle/>
          <a:p>
            <a:fld id="{37281B73-CC8C-48DE-8BC7-F455B6DC89A0}" type="slidenum">
              <a:rPr lang="en-US" smtClean="0"/>
              <a:t>85</a:t>
            </a:fld>
            <a:endParaRPr lang="en-US"/>
          </a:p>
        </p:txBody>
      </p:sp>
      <p:sp>
        <p:nvSpPr>
          <p:cNvPr id="3" name="TextBox 2">
            <a:extLst>
              <a:ext uri="{FF2B5EF4-FFF2-40B4-BE49-F238E27FC236}">
                <a16:creationId xmlns:a16="http://schemas.microsoft.com/office/drawing/2014/main" id="{5517D305-CC3C-4D70-9880-5C37F4D66864}"/>
              </a:ext>
            </a:extLst>
          </p:cNvPr>
          <p:cNvSpPr txBox="1"/>
          <p:nvPr/>
        </p:nvSpPr>
        <p:spPr>
          <a:xfrm>
            <a:off x="3040275" y="45908"/>
            <a:ext cx="5492337" cy="707886"/>
          </a:xfrm>
          <a:prstGeom prst="rect">
            <a:avLst/>
          </a:prstGeom>
          <a:noFill/>
        </p:spPr>
        <p:txBody>
          <a:bodyPr wrap="none" rtlCol="0">
            <a:spAutoFit/>
          </a:bodyPr>
          <a:lstStyle/>
          <a:p>
            <a:pPr algn="ctr"/>
            <a:r>
              <a:rPr lang="en-US" sz="4000" b="1" dirty="0">
                <a:solidFill>
                  <a:schemeClr val="bg1"/>
                </a:solidFill>
                <a:latin typeface="+mj-lt"/>
                <a:cs typeface="Aharoni" panose="02010803020104030203" pitchFamily="2" charset="-79"/>
              </a:rPr>
              <a:t>Plessy v. Fergusson, 1896</a:t>
            </a:r>
          </a:p>
        </p:txBody>
      </p:sp>
      <p:sp>
        <p:nvSpPr>
          <p:cNvPr id="5" name="TextBox 4">
            <a:extLst>
              <a:ext uri="{FF2B5EF4-FFF2-40B4-BE49-F238E27FC236}">
                <a16:creationId xmlns:a16="http://schemas.microsoft.com/office/drawing/2014/main" id="{60FF4F9C-F1BC-553B-DE1F-5B9D5BD8C9E4}"/>
              </a:ext>
            </a:extLst>
          </p:cNvPr>
          <p:cNvSpPr txBox="1"/>
          <p:nvPr/>
        </p:nvSpPr>
        <p:spPr>
          <a:xfrm>
            <a:off x="90763" y="1029069"/>
            <a:ext cx="6158887" cy="954107"/>
          </a:xfrm>
          <a:prstGeom prst="rect">
            <a:avLst/>
          </a:prstGeom>
          <a:noFill/>
        </p:spPr>
        <p:txBody>
          <a:bodyPr wrap="square" rtlCol="0">
            <a:spAutoFit/>
          </a:bodyPr>
          <a:lstStyle/>
          <a:p>
            <a:r>
              <a:rPr lang="en-US" sz="2800" b="1" dirty="0">
                <a:solidFill>
                  <a:schemeClr val="bg1"/>
                </a:solidFill>
                <a:cs typeface="Aharoni" panose="02010803020104030203" pitchFamily="2" charset="-79"/>
              </a:rPr>
              <a:t>US Supreme court case that made segregation legal in the United States</a:t>
            </a:r>
          </a:p>
        </p:txBody>
      </p:sp>
      <p:pic>
        <p:nvPicPr>
          <p:cNvPr id="7" name="Picture 6">
            <a:extLst>
              <a:ext uri="{FF2B5EF4-FFF2-40B4-BE49-F238E27FC236}">
                <a16:creationId xmlns:a16="http://schemas.microsoft.com/office/drawing/2014/main" id="{6C9E0FF3-1D33-F961-EC29-6A512BF224A4}"/>
              </a:ext>
            </a:extLst>
          </p:cNvPr>
          <p:cNvPicPr>
            <a:picLocks noChangeAspect="1"/>
          </p:cNvPicPr>
          <p:nvPr/>
        </p:nvPicPr>
        <p:blipFill>
          <a:blip r:embed="rId2"/>
          <a:stretch>
            <a:fillRect/>
          </a:stretch>
        </p:blipFill>
        <p:spPr>
          <a:xfrm>
            <a:off x="90763" y="2108886"/>
            <a:ext cx="3319558" cy="3938459"/>
          </a:xfrm>
          <a:prstGeom prst="rect">
            <a:avLst/>
          </a:prstGeom>
        </p:spPr>
      </p:pic>
      <p:sp>
        <p:nvSpPr>
          <p:cNvPr id="8" name="TextBox 7">
            <a:extLst>
              <a:ext uri="{FF2B5EF4-FFF2-40B4-BE49-F238E27FC236}">
                <a16:creationId xmlns:a16="http://schemas.microsoft.com/office/drawing/2014/main" id="{605E39EF-A506-876C-93A1-91184B3D9A1D}"/>
              </a:ext>
            </a:extLst>
          </p:cNvPr>
          <p:cNvSpPr txBox="1"/>
          <p:nvPr/>
        </p:nvSpPr>
        <p:spPr>
          <a:xfrm>
            <a:off x="3454401" y="2736502"/>
            <a:ext cx="3478842" cy="1384995"/>
          </a:xfrm>
          <a:prstGeom prst="rect">
            <a:avLst/>
          </a:prstGeom>
          <a:noFill/>
        </p:spPr>
        <p:txBody>
          <a:bodyPr wrap="square" rtlCol="0">
            <a:spAutoFit/>
          </a:bodyPr>
          <a:lstStyle/>
          <a:p>
            <a:r>
              <a:rPr lang="en-US" sz="2800" b="1" dirty="0">
                <a:solidFill>
                  <a:schemeClr val="bg1"/>
                </a:solidFill>
                <a:cs typeface="Aharoni" panose="02010803020104030203" pitchFamily="2" charset="-79"/>
              </a:rPr>
              <a:t>Established the principle of “separate but equal”</a:t>
            </a:r>
          </a:p>
        </p:txBody>
      </p:sp>
      <p:pic>
        <p:nvPicPr>
          <p:cNvPr id="9" name="Picture 8">
            <a:extLst>
              <a:ext uri="{FF2B5EF4-FFF2-40B4-BE49-F238E27FC236}">
                <a16:creationId xmlns:a16="http://schemas.microsoft.com/office/drawing/2014/main" id="{154B737D-36A8-55EA-2722-632B779638FF}"/>
              </a:ext>
            </a:extLst>
          </p:cNvPr>
          <p:cNvPicPr>
            <a:picLocks noChangeAspect="1"/>
          </p:cNvPicPr>
          <p:nvPr/>
        </p:nvPicPr>
        <p:blipFill>
          <a:blip r:embed="rId3"/>
          <a:stretch>
            <a:fillRect/>
          </a:stretch>
        </p:blipFill>
        <p:spPr>
          <a:xfrm>
            <a:off x="6862119" y="2108886"/>
            <a:ext cx="5329881" cy="3570595"/>
          </a:xfrm>
          <a:prstGeom prst="rect">
            <a:avLst/>
          </a:prstGeom>
        </p:spPr>
      </p:pic>
      <p:sp>
        <p:nvSpPr>
          <p:cNvPr id="10" name="TextBox 9">
            <a:extLst>
              <a:ext uri="{FF2B5EF4-FFF2-40B4-BE49-F238E27FC236}">
                <a16:creationId xmlns:a16="http://schemas.microsoft.com/office/drawing/2014/main" id="{3FAB6981-EECA-1CA3-95EF-0D387E6304B4}"/>
              </a:ext>
            </a:extLst>
          </p:cNvPr>
          <p:cNvSpPr txBox="1"/>
          <p:nvPr/>
        </p:nvSpPr>
        <p:spPr>
          <a:xfrm>
            <a:off x="439204" y="6173055"/>
            <a:ext cx="1831848" cy="400110"/>
          </a:xfrm>
          <a:prstGeom prst="rect">
            <a:avLst/>
          </a:prstGeom>
          <a:noFill/>
        </p:spPr>
        <p:txBody>
          <a:bodyPr wrap="none" rtlCol="0">
            <a:spAutoFit/>
          </a:bodyPr>
          <a:lstStyle/>
          <a:p>
            <a:pPr algn="ctr"/>
            <a:r>
              <a:rPr lang="en-US" sz="2000" b="1" dirty="0" err="1">
                <a:solidFill>
                  <a:schemeClr val="bg1"/>
                </a:solidFill>
              </a:rPr>
              <a:t>Hommer</a:t>
            </a:r>
            <a:r>
              <a:rPr lang="en-US" sz="2000" b="1" dirty="0">
                <a:solidFill>
                  <a:schemeClr val="bg1"/>
                </a:solidFill>
              </a:rPr>
              <a:t> Plessy</a:t>
            </a:r>
          </a:p>
        </p:txBody>
      </p:sp>
    </p:spTree>
    <p:extLst>
      <p:ext uri="{BB962C8B-B14F-4D97-AF65-F5344CB8AC3E}">
        <p14:creationId xmlns:p14="http://schemas.microsoft.com/office/powerpoint/2010/main" val="9155601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19DB4E-74BC-0495-77CC-66728A476086}"/>
              </a:ext>
            </a:extLst>
          </p:cNvPr>
          <p:cNvSpPr>
            <a:spLocks noGrp="1"/>
          </p:cNvSpPr>
          <p:nvPr>
            <p:ph type="sldNum" sz="quarter" idx="12"/>
          </p:nvPr>
        </p:nvSpPr>
        <p:spPr/>
        <p:txBody>
          <a:bodyPr/>
          <a:lstStyle/>
          <a:p>
            <a:fld id="{37281B73-CC8C-48DE-8BC7-F455B6DC89A0}" type="slidenum">
              <a:rPr lang="en-US" smtClean="0"/>
              <a:t>86</a:t>
            </a:fld>
            <a:endParaRPr lang="en-US"/>
          </a:p>
        </p:txBody>
      </p:sp>
      <p:sp>
        <p:nvSpPr>
          <p:cNvPr id="3" name="TextBox 2">
            <a:extLst>
              <a:ext uri="{FF2B5EF4-FFF2-40B4-BE49-F238E27FC236}">
                <a16:creationId xmlns:a16="http://schemas.microsoft.com/office/drawing/2014/main" id="{5517D305-CC3C-4D70-9880-5C37F4D66864}"/>
              </a:ext>
            </a:extLst>
          </p:cNvPr>
          <p:cNvSpPr txBox="1"/>
          <p:nvPr/>
        </p:nvSpPr>
        <p:spPr>
          <a:xfrm>
            <a:off x="3040275" y="45908"/>
            <a:ext cx="5492337" cy="707886"/>
          </a:xfrm>
          <a:prstGeom prst="rect">
            <a:avLst/>
          </a:prstGeom>
          <a:noFill/>
        </p:spPr>
        <p:txBody>
          <a:bodyPr wrap="none" rtlCol="0">
            <a:spAutoFit/>
          </a:bodyPr>
          <a:lstStyle/>
          <a:p>
            <a:pPr algn="ctr"/>
            <a:r>
              <a:rPr lang="en-US" sz="4000" b="1" dirty="0">
                <a:solidFill>
                  <a:schemeClr val="bg1"/>
                </a:solidFill>
                <a:latin typeface="+mj-lt"/>
                <a:cs typeface="Aharoni" panose="02010803020104030203" pitchFamily="2" charset="-79"/>
              </a:rPr>
              <a:t>Plessy v. Fergusson, 1896</a:t>
            </a:r>
          </a:p>
        </p:txBody>
      </p:sp>
      <p:sp>
        <p:nvSpPr>
          <p:cNvPr id="5" name="TextBox 4">
            <a:extLst>
              <a:ext uri="{FF2B5EF4-FFF2-40B4-BE49-F238E27FC236}">
                <a16:creationId xmlns:a16="http://schemas.microsoft.com/office/drawing/2014/main" id="{60FF4F9C-F1BC-553B-DE1F-5B9D5BD8C9E4}"/>
              </a:ext>
            </a:extLst>
          </p:cNvPr>
          <p:cNvSpPr txBox="1"/>
          <p:nvPr/>
        </p:nvSpPr>
        <p:spPr>
          <a:xfrm>
            <a:off x="0" y="723891"/>
            <a:ext cx="6158887" cy="1384995"/>
          </a:xfrm>
          <a:prstGeom prst="rect">
            <a:avLst/>
          </a:prstGeom>
          <a:noFill/>
        </p:spPr>
        <p:txBody>
          <a:bodyPr wrap="square" rtlCol="0">
            <a:spAutoFit/>
          </a:bodyPr>
          <a:lstStyle/>
          <a:p>
            <a:r>
              <a:rPr lang="en-US" sz="2800" b="1" dirty="0">
                <a:solidFill>
                  <a:schemeClr val="bg1"/>
                </a:solidFill>
                <a:cs typeface="Aharoni" panose="02010803020104030203" pitchFamily="2" charset="-79"/>
              </a:rPr>
              <a:t>Separate but equal meant that minorities were not allowed in the same places as whites.</a:t>
            </a:r>
          </a:p>
        </p:txBody>
      </p:sp>
      <p:sp>
        <p:nvSpPr>
          <p:cNvPr id="8" name="TextBox 7">
            <a:extLst>
              <a:ext uri="{FF2B5EF4-FFF2-40B4-BE49-F238E27FC236}">
                <a16:creationId xmlns:a16="http://schemas.microsoft.com/office/drawing/2014/main" id="{605E39EF-A506-876C-93A1-91184B3D9A1D}"/>
              </a:ext>
            </a:extLst>
          </p:cNvPr>
          <p:cNvSpPr txBox="1"/>
          <p:nvPr/>
        </p:nvSpPr>
        <p:spPr>
          <a:xfrm>
            <a:off x="7630984" y="4989722"/>
            <a:ext cx="4964669" cy="1384995"/>
          </a:xfrm>
          <a:prstGeom prst="rect">
            <a:avLst/>
          </a:prstGeom>
          <a:noFill/>
        </p:spPr>
        <p:txBody>
          <a:bodyPr wrap="square" rtlCol="0">
            <a:spAutoFit/>
          </a:bodyPr>
          <a:lstStyle/>
          <a:p>
            <a:r>
              <a:rPr lang="en-US" sz="2800" b="1" dirty="0">
                <a:solidFill>
                  <a:schemeClr val="bg1"/>
                </a:solidFill>
                <a:cs typeface="Aharoni" panose="02010803020104030203" pitchFamily="2" charset="-79"/>
              </a:rPr>
              <a:t>Southern states passed laws that legalized segregation known as “Jim Crow” laws</a:t>
            </a:r>
          </a:p>
        </p:txBody>
      </p:sp>
      <p:pic>
        <p:nvPicPr>
          <p:cNvPr id="4" name="Picture 3">
            <a:extLst>
              <a:ext uri="{FF2B5EF4-FFF2-40B4-BE49-F238E27FC236}">
                <a16:creationId xmlns:a16="http://schemas.microsoft.com/office/drawing/2014/main" id="{70F23033-4F4A-3C6B-109F-BC7373FE5442}"/>
              </a:ext>
            </a:extLst>
          </p:cNvPr>
          <p:cNvPicPr>
            <a:picLocks noChangeAspect="1"/>
          </p:cNvPicPr>
          <p:nvPr/>
        </p:nvPicPr>
        <p:blipFill>
          <a:blip r:embed="rId2"/>
          <a:stretch>
            <a:fillRect/>
          </a:stretch>
        </p:blipFill>
        <p:spPr>
          <a:xfrm>
            <a:off x="8130746" y="942459"/>
            <a:ext cx="3547776" cy="3725975"/>
          </a:xfrm>
          <a:prstGeom prst="rect">
            <a:avLst/>
          </a:prstGeom>
        </p:spPr>
      </p:pic>
      <p:pic>
        <p:nvPicPr>
          <p:cNvPr id="6" name="Picture 5">
            <a:extLst>
              <a:ext uri="{FF2B5EF4-FFF2-40B4-BE49-F238E27FC236}">
                <a16:creationId xmlns:a16="http://schemas.microsoft.com/office/drawing/2014/main" id="{B7C725BC-FBA0-C1F0-3D06-5C6E8FEFE33A}"/>
              </a:ext>
            </a:extLst>
          </p:cNvPr>
          <p:cNvPicPr>
            <a:picLocks noChangeAspect="1"/>
          </p:cNvPicPr>
          <p:nvPr/>
        </p:nvPicPr>
        <p:blipFill>
          <a:blip r:embed="rId3"/>
          <a:stretch>
            <a:fillRect/>
          </a:stretch>
        </p:blipFill>
        <p:spPr>
          <a:xfrm>
            <a:off x="300023" y="2553019"/>
            <a:ext cx="5480503" cy="3494326"/>
          </a:xfrm>
          <a:prstGeom prst="rect">
            <a:avLst/>
          </a:prstGeom>
        </p:spPr>
      </p:pic>
    </p:spTree>
    <p:extLst>
      <p:ext uri="{BB962C8B-B14F-4D97-AF65-F5344CB8AC3E}">
        <p14:creationId xmlns:p14="http://schemas.microsoft.com/office/powerpoint/2010/main" val="37318991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19DB4E-74BC-0495-77CC-66728A476086}"/>
              </a:ext>
            </a:extLst>
          </p:cNvPr>
          <p:cNvSpPr>
            <a:spLocks noGrp="1"/>
          </p:cNvSpPr>
          <p:nvPr>
            <p:ph type="sldNum" sz="quarter" idx="12"/>
          </p:nvPr>
        </p:nvSpPr>
        <p:spPr/>
        <p:txBody>
          <a:bodyPr/>
          <a:lstStyle/>
          <a:p>
            <a:fld id="{37281B73-CC8C-48DE-8BC7-F455B6DC89A0}" type="slidenum">
              <a:rPr lang="en-US" smtClean="0"/>
              <a:t>87</a:t>
            </a:fld>
            <a:endParaRPr lang="en-US"/>
          </a:p>
        </p:txBody>
      </p:sp>
      <p:sp>
        <p:nvSpPr>
          <p:cNvPr id="3" name="TextBox 2">
            <a:extLst>
              <a:ext uri="{FF2B5EF4-FFF2-40B4-BE49-F238E27FC236}">
                <a16:creationId xmlns:a16="http://schemas.microsoft.com/office/drawing/2014/main" id="{5517D305-CC3C-4D70-9880-5C37F4D66864}"/>
              </a:ext>
            </a:extLst>
          </p:cNvPr>
          <p:cNvSpPr txBox="1"/>
          <p:nvPr/>
        </p:nvSpPr>
        <p:spPr>
          <a:xfrm>
            <a:off x="2644858" y="-84948"/>
            <a:ext cx="5492337" cy="707886"/>
          </a:xfrm>
          <a:prstGeom prst="rect">
            <a:avLst/>
          </a:prstGeom>
          <a:noFill/>
        </p:spPr>
        <p:txBody>
          <a:bodyPr wrap="none" rtlCol="0">
            <a:spAutoFit/>
          </a:bodyPr>
          <a:lstStyle/>
          <a:p>
            <a:pPr algn="ctr"/>
            <a:r>
              <a:rPr lang="en-US" sz="4000" b="1" dirty="0">
                <a:solidFill>
                  <a:schemeClr val="bg1"/>
                </a:solidFill>
                <a:latin typeface="+mj-lt"/>
                <a:cs typeface="Aharoni" panose="02010803020104030203" pitchFamily="2" charset="-79"/>
              </a:rPr>
              <a:t>Plessy v. Fergusson, 1896</a:t>
            </a:r>
          </a:p>
        </p:txBody>
      </p:sp>
      <p:sp>
        <p:nvSpPr>
          <p:cNvPr id="5" name="TextBox 4">
            <a:extLst>
              <a:ext uri="{FF2B5EF4-FFF2-40B4-BE49-F238E27FC236}">
                <a16:creationId xmlns:a16="http://schemas.microsoft.com/office/drawing/2014/main" id="{60FF4F9C-F1BC-553B-DE1F-5B9D5BD8C9E4}"/>
              </a:ext>
            </a:extLst>
          </p:cNvPr>
          <p:cNvSpPr txBox="1"/>
          <p:nvPr/>
        </p:nvSpPr>
        <p:spPr>
          <a:xfrm>
            <a:off x="0" y="768163"/>
            <a:ext cx="4728519" cy="1200329"/>
          </a:xfrm>
          <a:prstGeom prst="rect">
            <a:avLst/>
          </a:prstGeom>
          <a:noFill/>
        </p:spPr>
        <p:txBody>
          <a:bodyPr wrap="square" rtlCol="0">
            <a:spAutoFit/>
          </a:bodyPr>
          <a:lstStyle/>
          <a:p>
            <a:r>
              <a:rPr lang="en-US" sz="2400" b="1" dirty="0">
                <a:solidFill>
                  <a:schemeClr val="bg1"/>
                </a:solidFill>
                <a:cs typeface="Aharoni" panose="02010803020104030203" pitchFamily="2" charset="-79"/>
              </a:rPr>
              <a:t>For the next 60 years, Jim Crow laws dominated society in the south for black Americans</a:t>
            </a:r>
          </a:p>
        </p:txBody>
      </p:sp>
      <p:sp>
        <p:nvSpPr>
          <p:cNvPr id="8" name="TextBox 7">
            <a:extLst>
              <a:ext uri="{FF2B5EF4-FFF2-40B4-BE49-F238E27FC236}">
                <a16:creationId xmlns:a16="http://schemas.microsoft.com/office/drawing/2014/main" id="{605E39EF-A506-876C-93A1-91184B3D9A1D}"/>
              </a:ext>
            </a:extLst>
          </p:cNvPr>
          <p:cNvSpPr txBox="1"/>
          <p:nvPr/>
        </p:nvSpPr>
        <p:spPr>
          <a:xfrm>
            <a:off x="6516989" y="622938"/>
            <a:ext cx="5928499" cy="1200329"/>
          </a:xfrm>
          <a:prstGeom prst="rect">
            <a:avLst/>
          </a:prstGeom>
          <a:noFill/>
        </p:spPr>
        <p:txBody>
          <a:bodyPr wrap="square" rtlCol="0">
            <a:spAutoFit/>
          </a:bodyPr>
          <a:lstStyle/>
          <a:p>
            <a:r>
              <a:rPr lang="en-US" sz="2400" b="1" dirty="0">
                <a:solidFill>
                  <a:schemeClr val="bg1"/>
                </a:solidFill>
              </a:rPr>
              <a:t>All the gains made during Reconstruction were lost until the 1950s-60s Civil Rights Movement</a:t>
            </a:r>
          </a:p>
        </p:txBody>
      </p:sp>
      <p:sp>
        <p:nvSpPr>
          <p:cNvPr id="10" name="TextBox 9">
            <a:extLst>
              <a:ext uri="{FF2B5EF4-FFF2-40B4-BE49-F238E27FC236}">
                <a16:creationId xmlns:a16="http://schemas.microsoft.com/office/drawing/2014/main" id="{E533D941-0113-A8D3-E8A4-51D791BE5A88}"/>
              </a:ext>
            </a:extLst>
          </p:cNvPr>
          <p:cNvSpPr txBox="1"/>
          <p:nvPr/>
        </p:nvSpPr>
        <p:spPr>
          <a:xfrm>
            <a:off x="6911547" y="5986073"/>
            <a:ext cx="4964669" cy="830997"/>
          </a:xfrm>
          <a:prstGeom prst="rect">
            <a:avLst/>
          </a:prstGeom>
          <a:noFill/>
        </p:spPr>
        <p:txBody>
          <a:bodyPr wrap="square" rtlCol="0">
            <a:spAutoFit/>
          </a:bodyPr>
          <a:lstStyle/>
          <a:p>
            <a:r>
              <a:rPr lang="en-US" sz="2400" b="1" dirty="0">
                <a:solidFill>
                  <a:schemeClr val="bg1"/>
                </a:solidFill>
              </a:rPr>
              <a:t>Segregation became the way of life for black Americans in the South</a:t>
            </a:r>
          </a:p>
        </p:txBody>
      </p:sp>
      <p:pic>
        <p:nvPicPr>
          <p:cNvPr id="11" name="Picture 10">
            <a:extLst>
              <a:ext uri="{FF2B5EF4-FFF2-40B4-BE49-F238E27FC236}">
                <a16:creationId xmlns:a16="http://schemas.microsoft.com/office/drawing/2014/main" id="{71DE9BC7-7E9D-D046-3564-263E17D77E4C}"/>
              </a:ext>
            </a:extLst>
          </p:cNvPr>
          <p:cNvPicPr>
            <a:picLocks noChangeAspect="1"/>
          </p:cNvPicPr>
          <p:nvPr/>
        </p:nvPicPr>
        <p:blipFill>
          <a:blip r:embed="rId2"/>
          <a:stretch>
            <a:fillRect/>
          </a:stretch>
        </p:blipFill>
        <p:spPr>
          <a:xfrm>
            <a:off x="81931" y="2768479"/>
            <a:ext cx="6014069" cy="3952997"/>
          </a:xfrm>
          <a:prstGeom prst="rect">
            <a:avLst/>
          </a:prstGeom>
        </p:spPr>
      </p:pic>
      <p:pic>
        <p:nvPicPr>
          <p:cNvPr id="12" name="Picture 11">
            <a:extLst>
              <a:ext uri="{FF2B5EF4-FFF2-40B4-BE49-F238E27FC236}">
                <a16:creationId xmlns:a16="http://schemas.microsoft.com/office/drawing/2014/main" id="{245DB396-7883-8F7F-CD29-88C397794FC9}"/>
              </a:ext>
            </a:extLst>
          </p:cNvPr>
          <p:cNvPicPr>
            <a:picLocks noChangeAspect="1"/>
          </p:cNvPicPr>
          <p:nvPr/>
        </p:nvPicPr>
        <p:blipFill>
          <a:blip r:embed="rId3"/>
          <a:stretch>
            <a:fillRect/>
          </a:stretch>
        </p:blipFill>
        <p:spPr>
          <a:xfrm>
            <a:off x="6264770" y="1895303"/>
            <a:ext cx="5871969" cy="3821756"/>
          </a:xfrm>
          <a:prstGeom prst="rect">
            <a:avLst/>
          </a:prstGeom>
        </p:spPr>
      </p:pic>
    </p:spTree>
    <p:extLst>
      <p:ext uri="{BB962C8B-B14F-4D97-AF65-F5344CB8AC3E}">
        <p14:creationId xmlns:p14="http://schemas.microsoft.com/office/powerpoint/2010/main" val="23958119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AD8740-597E-430F-9B4F-41F0BF41106F}"/>
              </a:ext>
            </a:extLst>
          </p:cNvPr>
          <p:cNvSpPr>
            <a:spLocks noGrp="1"/>
          </p:cNvSpPr>
          <p:nvPr>
            <p:ph type="sldNum" sz="quarter" idx="12"/>
          </p:nvPr>
        </p:nvSpPr>
        <p:spPr/>
        <p:txBody>
          <a:bodyPr/>
          <a:lstStyle/>
          <a:p>
            <a:fld id="{37281B73-CC8C-48DE-8BC7-F455B6DC89A0}" type="slidenum">
              <a:rPr lang="en-US" smtClean="0"/>
              <a:t>88</a:t>
            </a:fld>
            <a:endParaRPr lang="en-US"/>
          </a:p>
        </p:txBody>
      </p:sp>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E79A9829-F5D1-4E75-817F-605247E2A66F}"/>
                  </a:ext>
                </a:extLst>
              </p:cNvPr>
              <p:cNvGraphicFramePr>
                <a:graphicFrameLocks noChangeAspect="1"/>
              </p:cNvGraphicFramePr>
              <p:nvPr>
                <p:extLst>
                  <p:ext uri="{D42A27DB-BD31-4B8C-83A1-F6EECF244321}">
                    <p14:modId xmlns:p14="http://schemas.microsoft.com/office/powerpoint/2010/main" val="3741707110"/>
                  </p:ext>
                </p:extLst>
              </p:nvPr>
            </p:nvGraphicFramePr>
            <p:xfrm>
              <a:off x="83851" y="3981997"/>
              <a:ext cx="3499988" cy="1968743"/>
            </p:xfrm>
            <a:graphic>
              <a:graphicData uri="http://schemas.microsoft.com/office/powerpoint/2016/slidezoom">
                <pslz:sldZm>
                  <pslz:sldZmObj sldId="328" cId="3469560233">
                    <pslz:zmPr id="{A84F019C-C5CD-4B11-9189-14F60A31E91E}" returnToParent="0" transitionDur="1000">
                      <p166:blipFill xmlns:p166="http://schemas.microsoft.com/office/powerpoint/2016/6/main">
                        <a:blip r:embed="rId2"/>
                        <a:stretch>
                          <a:fillRect/>
                        </a:stretch>
                      </p166:blipFill>
                      <p166:spPr xmlns:p166="http://schemas.microsoft.com/office/powerpoint/2016/6/main">
                        <a:xfrm>
                          <a:off x="0" y="0"/>
                          <a:ext cx="3499988" cy="1968743"/>
                        </a:xfrm>
                        <a:prstGeom prst="rect">
                          <a:avLst/>
                        </a:prstGeom>
                        <a:ln w="3175">
                          <a:solidFill>
                            <a:prstClr val="ltGray"/>
                          </a:solidFill>
                        </a:ln>
                      </p166:spPr>
                    </pslz:zmPr>
                  </pslz:sldZmObj>
                </pslz:sldZm>
              </a:graphicData>
            </a:graphic>
          </p:graphicFrame>
        </mc:Choice>
        <mc:Fallback>
          <p:pic>
            <p:nvPicPr>
              <p:cNvPr id="4" name="Slide Zoom 3">
                <a:extLst>
                  <a:ext uri="{FF2B5EF4-FFF2-40B4-BE49-F238E27FC236}">
                    <a16:creationId xmlns:a16="http://schemas.microsoft.com/office/drawing/2014/main" id="{E79A9829-F5D1-4E75-817F-605247E2A66F}"/>
                  </a:ext>
                </a:extLst>
              </p:cNvPr>
              <p:cNvPicPr>
                <a:picLocks noGrp="1" noRot="1" noChangeAspect="1" noMove="1" noResize="1" noEditPoints="1" noAdjustHandles="1" noChangeArrowheads="1" noChangeShapeType="1"/>
              </p:cNvPicPr>
              <p:nvPr/>
            </p:nvPicPr>
            <p:blipFill>
              <a:blip r:embed="rId2"/>
              <a:stretch>
                <a:fillRect/>
              </a:stretch>
            </p:blipFill>
            <p:spPr>
              <a:xfrm>
                <a:off x="83851" y="3981997"/>
                <a:ext cx="3499988" cy="1968743"/>
              </a:xfrm>
              <a:prstGeom prst="rect">
                <a:avLst/>
              </a:prstGeom>
              <a:ln w="3175">
                <a:solidFill>
                  <a:prstClr val="ltGray"/>
                </a:solidFill>
              </a:ln>
            </p:spPr>
          </p:pic>
        </mc:Fallback>
      </mc:AlternateContent>
      <p:sp>
        <p:nvSpPr>
          <p:cNvPr id="5" name="Rectangle 4">
            <a:extLst>
              <a:ext uri="{FF2B5EF4-FFF2-40B4-BE49-F238E27FC236}">
                <a16:creationId xmlns:a16="http://schemas.microsoft.com/office/drawing/2014/main" id="{5CA5C0A0-29BF-4DBD-A88B-2A3B85466CCB}"/>
              </a:ext>
            </a:extLst>
          </p:cNvPr>
          <p:cNvSpPr/>
          <p:nvPr/>
        </p:nvSpPr>
        <p:spPr>
          <a:xfrm>
            <a:off x="2602522" y="136524"/>
            <a:ext cx="9589477" cy="3785652"/>
          </a:xfrm>
          <a:prstGeom prst="rect">
            <a:avLst/>
          </a:prstGeom>
        </p:spPr>
        <p:txBody>
          <a:bodyPr wrap="square">
            <a:spAutoFit/>
          </a:bodyPr>
          <a:lstStyle/>
          <a:p>
            <a:r>
              <a:rPr lang="en-US" sz="2400" dirty="0"/>
              <a:t>“Our Constitution is color-blind and neither knows nor tolerates classes among citizens.  In respect of civil rights, all citizens are equal before the law.   The humblest is the peer of the most powerful.  The law regards man as man and takes no account of his surroundings or of his color when his civil rights as guaranteed by the supreme law of the land are involved....</a:t>
            </a:r>
          </a:p>
          <a:p>
            <a:endParaRPr lang="en-US" sz="2400" dirty="0"/>
          </a:p>
          <a:p>
            <a:r>
              <a:rPr lang="en-US" sz="2400" dirty="0"/>
              <a:t>The arbitrary separation of citizens, on the basis of race, while they are on a public highway, is a badge of servitude wholly inconsistent with the civil freedom and the equality before the law established by the Constitution.  It cannot be justified upon any legal grounds”…. </a:t>
            </a:r>
            <a:r>
              <a:rPr lang="en-US" sz="2400" b="1" i="1" dirty="0"/>
              <a:t>Justice John Marshal Harlan</a:t>
            </a:r>
          </a:p>
        </p:txBody>
      </p:sp>
      <p:pic>
        <p:nvPicPr>
          <p:cNvPr id="6" name="Picture 5">
            <a:extLst>
              <a:ext uri="{FF2B5EF4-FFF2-40B4-BE49-F238E27FC236}">
                <a16:creationId xmlns:a16="http://schemas.microsoft.com/office/drawing/2014/main" id="{D6D45618-3DC9-4FE0-940A-583A4BFDC6F5}"/>
              </a:ext>
            </a:extLst>
          </p:cNvPr>
          <p:cNvPicPr>
            <a:picLocks noChangeAspect="1"/>
          </p:cNvPicPr>
          <p:nvPr/>
        </p:nvPicPr>
        <p:blipFill>
          <a:blip r:embed="rId3"/>
          <a:stretch>
            <a:fillRect/>
          </a:stretch>
        </p:blipFill>
        <p:spPr>
          <a:xfrm>
            <a:off x="145889" y="0"/>
            <a:ext cx="2456634" cy="2749382"/>
          </a:xfrm>
          <a:prstGeom prst="rect">
            <a:avLst/>
          </a:prstGeom>
        </p:spPr>
      </p:pic>
      <p:sp>
        <p:nvSpPr>
          <p:cNvPr id="7" name="TextBox 6">
            <a:extLst>
              <a:ext uri="{FF2B5EF4-FFF2-40B4-BE49-F238E27FC236}">
                <a16:creationId xmlns:a16="http://schemas.microsoft.com/office/drawing/2014/main" id="{E46D043F-A3AC-4F2A-96BE-DB225F50A6CB}"/>
              </a:ext>
            </a:extLst>
          </p:cNvPr>
          <p:cNvSpPr txBox="1"/>
          <p:nvPr/>
        </p:nvSpPr>
        <p:spPr>
          <a:xfrm>
            <a:off x="0" y="2749382"/>
            <a:ext cx="2602523" cy="954107"/>
          </a:xfrm>
          <a:prstGeom prst="rect">
            <a:avLst/>
          </a:prstGeom>
          <a:solidFill>
            <a:schemeClr val="accent3">
              <a:lumMod val="20000"/>
              <a:lumOff val="80000"/>
            </a:schemeClr>
          </a:solidFill>
        </p:spPr>
        <p:txBody>
          <a:bodyPr wrap="square" rtlCol="0">
            <a:spAutoFit/>
          </a:bodyPr>
          <a:lstStyle/>
          <a:p>
            <a:r>
              <a:rPr lang="en-US" sz="1400" dirty="0"/>
              <a:t>Justice John Marshall Harlan, dissented with the majority opinion and sided with Homer Plessy. </a:t>
            </a:r>
          </a:p>
        </p:txBody>
      </p:sp>
      <p:pic>
        <p:nvPicPr>
          <p:cNvPr id="8" name="Picture 7">
            <a:extLst>
              <a:ext uri="{FF2B5EF4-FFF2-40B4-BE49-F238E27FC236}">
                <a16:creationId xmlns:a16="http://schemas.microsoft.com/office/drawing/2014/main" id="{9658E756-7F62-4051-9C08-D30D5A193A65}"/>
              </a:ext>
            </a:extLst>
          </p:cNvPr>
          <p:cNvPicPr>
            <a:picLocks noChangeAspect="1"/>
          </p:cNvPicPr>
          <p:nvPr/>
        </p:nvPicPr>
        <p:blipFill>
          <a:blip r:embed="rId4"/>
          <a:stretch>
            <a:fillRect/>
          </a:stretch>
        </p:blipFill>
        <p:spPr>
          <a:xfrm>
            <a:off x="8319986" y="3838368"/>
            <a:ext cx="3680027" cy="2450123"/>
          </a:xfrm>
          <a:prstGeom prst="rect">
            <a:avLst/>
          </a:prstGeom>
        </p:spPr>
      </p:pic>
      <p:sp>
        <p:nvSpPr>
          <p:cNvPr id="3" name="TextBox 2">
            <a:extLst>
              <a:ext uri="{FF2B5EF4-FFF2-40B4-BE49-F238E27FC236}">
                <a16:creationId xmlns:a16="http://schemas.microsoft.com/office/drawing/2014/main" id="{17E5321D-9C02-4F12-9A40-065FEAC245DC}"/>
              </a:ext>
            </a:extLst>
          </p:cNvPr>
          <p:cNvSpPr txBox="1"/>
          <p:nvPr/>
        </p:nvSpPr>
        <p:spPr>
          <a:xfrm>
            <a:off x="3624349" y="3861257"/>
            <a:ext cx="4655127" cy="2677656"/>
          </a:xfrm>
          <a:prstGeom prst="rect">
            <a:avLst/>
          </a:prstGeom>
          <a:solidFill>
            <a:schemeClr val="accent3">
              <a:lumMod val="20000"/>
              <a:lumOff val="80000"/>
            </a:schemeClr>
          </a:solidFill>
        </p:spPr>
        <p:txBody>
          <a:bodyPr wrap="square" rtlCol="0">
            <a:spAutoFit/>
          </a:bodyPr>
          <a:lstStyle/>
          <a:p>
            <a:r>
              <a:rPr lang="en-US" sz="2800" b="1" dirty="0"/>
              <a:t>De Jure Segregation- </a:t>
            </a:r>
            <a:r>
              <a:rPr lang="en-US" sz="2800" dirty="0"/>
              <a:t>by law</a:t>
            </a:r>
          </a:p>
          <a:p>
            <a:r>
              <a:rPr lang="en-US" sz="2800" dirty="0"/>
              <a:t>Most common in the South</a:t>
            </a:r>
          </a:p>
          <a:p>
            <a:endParaRPr lang="en-US" sz="2800" dirty="0"/>
          </a:p>
          <a:p>
            <a:r>
              <a:rPr lang="en-US" sz="2800" b="1" dirty="0"/>
              <a:t>De Facto Segregation- </a:t>
            </a:r>
            <a:r>
              <a:rPr lang="en-US" sz="2800" dirty="0"/>
              <a:t>segregation by custom.  Mostly in the North </a:t>
            </a:r>
          </a:p>
        </p:txBody>
      </p:sp>
    </p:spTree>
    <p:extLst>
      <p:ext uri="{BB962C8B-B14F-4D97-AF65-F5344CB8AC3E}">
        <p14:creationId xmlns:p14="http://schemas.microsoft.com/office/powerpoint/2010/main" val="7287104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C1D08-B9FF-4FE8-B79A-A7743C72F70B}"/>
              </a:ext>
            </a:extLst>
          </p:cNvPr>
          <p:cNvSpPr>
            <a:spLocks noGrp="1"/>
          </p:cNvSpPr>
          <p:nvPr>
            <p:ph type="title"/>
          </p:nvPr>
        </p:nvSpPr>
        <p:spPr>
          <a:xfrm>
            <a:off x="609600" y="0"/>
            <a:ext cx="10972800" cy="597160"/>
          </a:xfrm>
        </p:spPr>
        <p:txBody>
          <a:bodyPr/>
          <a:lstStyle/>
          <a:p>
            <a:pPr lvl="0" eaLnBrk="1" fontAlgn="auto" hangingPunct="1">
              <a:spcAft>
                <a:spcPts val="0"/>
              </a:spcAft>
              <a:defRPr/>
            </a:pPr>
            <a:r>
              <a:rPr lang="en-US" sz="4000" b="1" kern="1200" dirty="0">
                <a:solidFill>
                  <a:sysClr val="windowText" lastClr="000000"/>
                </a:solidFill>
                <a:latin typeface="Calibri"/>
              </a:rPr>
              <a:t>Reconstruction  </a:t>
            </a:r>
            <a:r>
              <a:rPr lang="en-US" sz="4000" b="1" dirty="0">
                <a:solidFill>
                  <a:sysClr val="windowText" lastClr="000000"/>
                </a:solidFill>
                <a:latin typeface="Calibri"/>
              </a:rPr>
              <a:t>1865-1877</a:t>
            </a:r>
            <a:endParaRPr lang="en-US" dirty="0"/>
          </a:p>
        </p:txBody>
      </p:sp>
      <p:pic>
        <p:nvPicPr>
          <p:cNvPr id="4" name="Online Media 3">
            <a:hlinkClick r:id="" action="ppaction://media"/>
            <a:extLst>
              <a:ext uri="{FF2B5EF4-FFF2-40B4-BE49-F238E27FC236}">
                <a16:creationId xmlns:a16="http://schemas.microsoft.com/office/drawing/2014/main" id="{2B0B4A34-FCD0-4094-9B50-59723C22F2E8}"/>
              </a:ext>
            </a:extLst>
          </p:cNvPr>
          <p:cNvPicPr>
            <a:picLocks noGrp="1" noRot="1" noChangeAspect="1"/>
          </p:cNvPicPr>
          <p:nvPr>
            <p:ph idx="1"/>
            <a:videoFile r:link="rId1"/>
          </p:nvPr>
        </p:nvPicPr>
        <p:blipFill>
          <a:blip r:embed="rId3"/>
          <a:stretch>
            <a:fillRect/>
          </a:stretch>
        </p:blipFill>
        <p:spPr>
          <a:xfrm>
            <a:off x="870858" y="597160"/>
            <a:ext cx="10711542" cy="6025243"/>
          </a:xfrm>
          <a:prstGeom prst="rect">
            <a:avLst/>
          </a:prstGeom>
        </p:spPr>
      </p:pic>
    </p:spTree>
    <p:extLst>
      <p:ext uri="{BB962C8B-B14F-4D97-AF65-F5344CB8AC3E}">
        <p14:creationId xmlns:p14="http://schemas.microsoft.com/office/powerpoint/2010/main" val="1440176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71E4AD-9A26-4E1D-A6B4-B111BB994B46}"/>
              </a:ext>
            </a:extLst>
          </p:cNvPr>
          <p:cNvPicPr>
            <a:picLocks noGrp="1" noChangeAspect="1"/>
          </p:cNvPicPr>
          <p:nvPr>
            <p:ph idx="1"/>
          </p:nvPr>
        </p:nvPicPr>
        <p:blipFill>
          <a:blip r:embed="rId2"/>
          <a:stretch>
            <a:fillRect/>
          </a:stretch>
        </p:blipFill>
        <p:spPr>
          <a:xfrm>
            <a:off x="-312202" y="-342900"/>
            <a:ext cx="12903491" cy="7543799"/>
          </a:xfrm>
          <a:prstGeom prst="rect">
            <a:avLst/>
          </a:prstGeom>
        </p:spPr>
      </p:pic>
      <p:sp>
        <p:nvSpPr>
          <p:cNvPr id="2" name="Title 1">
            <a:extLst>
              <a:ext uri="{FF2B5EF4-FFF2-40B4-BE49-F238E27FC236}">
                <a16:creationId xmlns:a16="http://schemas.microsoft.com/office/drawing/2014/main" id="{90EC5AA1-F6C2-47D0-812E-BBF5F172BDAF}"/>
              </a:ext>
            </a:extLst>
          </p:cNvPr>
          <p:cNvSpPr>
            <a:spLocks noGrp="1"/>
          </p:cNvSpPr>
          <p:nvPr>
            <p:ph type="title"/>
          </p:nvPr>
        </p:nvSpPr>
        <p:spPr>
          <a:xfrm>
            <a:off x="1463039" y="-84992"/>
            <a:ext cx="8464731" cy="944824"/>
          </a:xfrm>
        </p:spPr>
        <p:txBody>
          <a:bodyPr>
            <a:noAutofit/>
          </a:bodyPr>
          <a:lstStyle/>
          <a:p>
            <a:r>
              <a:rPr lang="en-US" sz="3600" b="1" dirty="0">
                <a:latin typeface="Garamond" panose="02020404030301010803" pitchFamily="18" charset="0"/>
              </a:rPr>
              <a:t>The Assassination of Abraham Lincoln</a:t>
            </a:r>
          </a:p>
        </p:txBody>
      </p:sp>
      <p:pic>
        <p:nvPicPr>
          <p:cNvPr id="3" name="Picture 2">
            <a:extLst>
              <a:ext uri="{FF2B5EF4-FFF2-40B4-BE49-F238E27FC236}">
                <a16:creationId xmlns:a16="http://schemas.microsoft.com/office/drawing/2014/main" id="{0015705B-9D06-4FA0-BE6A-B937E40FCA12}"/>
              </a:ext>
            </a:extLst>
          </p:cNvPr>
          <p:cNvPicPr>
            <a:picLocks noChangeAspect="1"/>
          </p:cNvPicPr>
          <p:nvPr/>
        </p:nvPicPr>
        <p:blipFill>
          <a:blip r:embed="rId3"/>
          <a:stretch>
            <a:fillRect/>
          </a:stretch>
        </p:blipFill>
        <p:spPr>
          <a:xfrm>
            <a:off x="1226463" y="-342900"/>
            <a:ext cx="4627811" cy="6858000"/>
          </a:xfrm>
          <a:prstGeom prst="rect">
            <a:avLst/>
          </a:prstGeom>
        </p:spPr>
      </p:pic>
      <p:sp>
        <p:nvSpPr>
          <p:cNvPr id="5" name="TextBox 4"/>
          <p:cNvSpPr txBox="1"/>
          <p:nvPr/>
        </p:nvSpPr>
        <p:spPr>
          <a:xfrm>
            <a:off x="7165910" y="1117740"/>
            <a:ext cx="2209800" cy="1055608"/>
          </a:xfrm>
          <a:prstGeom prst="wedgeRoundRectCallout">
            <a:avLst>
              <a:gd name="adj1" fmla="val 55377"/>
              <a:gd name="adj2" fmla="val 82289"/>
              <a:gd name="adj3" fmla="val 16667"/>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a:t>Sic Semper Tyrannis!</a:t>
            </a:r>
          </a:p>
        </p:txBody>
      </p:sp>
    </p:spTree>
    <p:extLst>
      <p:ext uri="{BB962C8B-B14F-4D97-AF65-F5344CB8AC3E}">
        <p14:creationId xmlns:p14="http://schemas.microsoft.com/office/powerpoint/2010/main" val="75707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Cruel0">
      <a:dk1>
        <a:srgbClr val="20293F"/>
      </a:dk1>
      <a:lt1>
        <a:sysClr val="window" lastClr="FFFFFF"/>
      </a:lt1>
      <a:dk2>
        <a:srgbClr val="404749"/>
      </a:dk2>
      <a:lt2>
        <a:srgbClr val="C3C9CB"/>
      </a:lt2>
      <a:accent1>
        <a:srgbClr val="C3C9CB"/>
      </a:accent1>
      <a:accent2>
        <a:srgbClr val="C3C9CB"/>
      </a:accent2>
      <a:accent3>
        <a:srgbClr val="C3C9CB"/>
      </a:accent3>
      <a:accent4>
        <a:srgbClr val="C3C9CB"/>
      </a:accent4>
      <a:accent5>
        <a:srgbClr val="C3C9CB"/>
      </a:accent5>
      <a:accent6>
        <a:srgbClr val="C3C9CB"/>
      </a:accent6>
      <a:hlink>
        <a:srgbClr val="D8D8D8"/>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accent3">
            <a:lumMod val="20000"/>
            <a:lumOff val="80000"/>
          </a:schemeClr>
        </a:solidFill>
      </a:spPr>
      <a:bodyPr wrap="square" rtlCol="0">
        <a:spAutoFit/>
      </a:bodyPr>
      <a:lstStyle>
        <a:defPPr algn="ctr">
          <a:defRPr sz="1400" dirty="0" smtClean="0"/>
        </a:defPPr>
      </a:lstStyle>
    </a:tx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l War">
      <a:majorFont>
        <a:latin typeface="Gin"/>
        <a:ea typeface=""/>
        <a:cs typeface=""/>
      </a:majorFont>
      <a:minorFont>
        <a:latin typeface="Century Schoo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Cruel0">
      <a:dk1>
        <a:srgbClr val="20293F"/>
      </a:dk1>
      <a:lt1>
        <a:sysClr val="window" lastClr="FFFFFF"/>
      </a:lt1>
      <a:dk2>
        <a:srgbClr val="404749"/>
      </a:dk2>
      <a:lt2>
        <a:srgbClr val="C3C9CB"/>
      </a:lt2>
      <a:accent1>
        <a:srgbClr val="C3C9CB"/>
      </a:accent1>
      <a:accent2>
        <a:srgbClr val="C3C9CB"/>
      </a:accent2>
      <a:accent3>
        <a:srgbClr val="C3C9CB"/>
      </a:accent3>
      <a:accent4>
        <a:srgbClr val="C3C9CB"/>
      </a:accent4>
      <a:accent5>
        <a:srgbClr val="C3C9CB"/>
      </a:accent5>
      <a:accent6>
        <a:srgbClr val="C3C9CB"/>
      </a:accent6>
      <a:hlink>
        <a:srgbClr val="D8D8D8"/>
      </a:hlink>
      <a:folHlink>
        <a:srgbClr val="A5A5A5"/>
      </a:folHlink>
    </a:clrScheme>
    <a:fontScheme name="Reconstruction">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Cruel0">
      <a:dk1>
        <a:srgbClr val="20293F"/>
      </a:dk1>
      <a:lt1>
        <a:sysClr val="window" lastClr="FFFFFF"/>
      </a:lt1>
      <a:dk2>
        <a:srgbClr val="404749"/>
      </a:dk2>
      <a:lt2>
        <a:srgbClr val="C3C9CB"/>
      </a:lt2>
      <a:accent1>
        <a:srgbClr val="C3C9CB"/>
      </a:accent1>
      <a:accent2>
        <a:srgbClr val="C3C9CB"/>
      </a:accent2>
      <a:accent3>
        <a:srgbClr val="C3C9CB"/>
      </a:accent3>
      <a:accent4>
        <a:srgbClr val="C3C9CB"/>
      </a:accent4>
      <a:accent5>
        <a:srgbClr val="C3C9CB"/>
      </a:accent5>
      <a:accent6>
        <a:srgbClr val="C3C9CB"/>
      </a:accent6>
      <a:hlink>
        <a:srgbClr val="D8D8D8"/>
      </a:hlink>
      <a:folHlink>
        <a:srgbClr val="A5A5A5"/>
      </a:folHlink>
    </a:clrScheme>
    <a:fontScheme name="Reconstruction">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ruel0">
    <a:dk1>
      <a:srgbClr val="20293F"/>
    </a:dk1>
    <a:lt1>
      <a:sysClr val="window" lastClr="FFFFFF"/>
    </a:lt1>
    <a:dk2>
      <a:srgbClr val="404749"/>
    </a:dk2>
    <a:lt2>
      <a:srgbClr val="C3C9CB"/>
    </a:lt2>
    <a:accent1>
      <a:srgbClr val="C3C9CB"/>
    </a:accent1>
    <a:accent2>
      <a:srgbClr val="C3C9CB"/>
    </a:accent2>
    <a:accent3>
      <a:srgbClr val="C3C9CB"/>
    </a:accent3>
    <a:accent4>
      <a:srgbClr val="C3C9CB"/>
    </a:accent4>
    <a:accent5>
      <a:srgbClr val="C3C9CB"/>
    </a:accent5>
    <a:accent6>
      <a:srgbClr val="C3C9CB"/>
    </a:accent6>
    <a:hlink>
      <a:srgbClr val="D8D8D8"/>
    </a:hlink>
    <a:folHlink>
      <a:srgbClr val="A5A5A5"/>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11917</TotalTime>
  <Words>6321</Words>
  <Application>Microsoft Office PowerPoint</Application>
  <PresentationFormat>Widescreen</PresentationFormat>
  <Paragraphs>501</Paragraphs>
  <Slides>89</Slides>
  <Notes>3</Notes>
  <HiddenSlides>0</HiddenSlides>
  <MMClips>1</MMClips>
  <ScaleCrop>false</ScaleCrop>
  <HeadingPairs>
    <vt:vector size="6" baseType="variant">
      <vt:variant>
        <vt:lpstr>Fonts Used</vt:lpstr>
      </vt:variant>
      <vt:variant>
        <vt:i4>23</vt:i4>
      </vt:variant>
      <vt:variant>
        <vt:lpstr>Theme</vt:lpstr>
      </vt:variant>
      <vt:variant>
        <vt:i4>8</vt:i4>
      </vt:variant>
      <vt:variant>
        <vt:lpstr>Slide Titles</vt:lpstr>
      </vt:variant>
      <vt:variant>
        <vt:i4>89</vt:i4>
      </vt:variant>
    </vt:vector>
  </HeadingPairs>
  <TitlesOfParts>
    <vt:vector size="120" baseType="lpstr">
      <vt:lpstr>Aharoni</vt:lpstr>
      <vt:lpstr>Arial</vt:lpstr>
      <vt:lpstr>Arial Black</vt:lpstr>
      <vt:lpstr>Britannic Bold</vt:lpstr>
      <vt:lpstr>Calibri</vt:lpstr>
      <vt:lpstr>Calibri Light</vt:lpstr>
      <vt:lpstr>Calisto MT</vt:lpstr>
      <vt:lpstr>Century Schoolbook</vt:lpstr>
      <vt:lpstr>Clarendon Blk BT</vt:lpstr>
      <vt:lpstr>Clarendon Hv BT</vt:lpstr>
      <vt:lpstr>Copperplate Gothic Bold</vt:lpstr>
      <vt:lpstr>Dubai Medium</vt:lpstr>
      <vt:lpstr>Garamond</vt:lpstr>
      <vt:lpstr>Georgia</vt:lpstr>
      <vt:lpstr>Gin</vt:lpstr>
      <vt:lpstr>Helvetica</vt:lpstr>
      <vt:lpstr>Impact</vt:lpstr>
      <vt:lpstr>Muli</vt:lpstr>
      <vt:lpstr>Rockwell</vt:lpstr>
      <vt:lpstr>Tahoma</vt:lpstr>
      <vt:lpstr>Times New Roman</vt:lpstr>
      <vt:lpstr>Wingdings</vt:lpstr>
      <vt:lpstr>Wingdings 2</vt:lpstr>
      <vt:lpstr>Office Theme</vt:lpstr>
      <vt:lpstr>1_Office Theme</vt:lpstr>
      <vt:lpstr>Default Design</vt:lpstr>
      <vt:lpstr>7_Office Theme</vt:lpstr>
      <vt:lpstr>2_Office Theme</vt:lpstr>
      <vt:lpstr>3_Office Theme</vt:lpstr>
      <vt:lpstr>4_Office Theme</vt:lpstr>
      <vt:lpstr>5_Office Theme</vt:lpstr>
      <vt:lpstr>PowerPoint Presentation</vt:lpstr>
      <vt:lpstr>PowerPoint Presentation</vt:lpstr>
      <vt:lpstr>PowerPoint Presentation</vt:lpstr>
      <vt:lpstr>“With malice [hatred] toward none, with charity for all, with firmness in the right as God gives us to see the right, let us finish the work we are in, to bind up the nation's wounds, to care for him who shall have borne the battle, and for his widow and for his orphans, to do all which may achieve and cherish a just and a lasting peace among ourselves and with all nations”.</vt:lpstr>
      <vt:lpstr>PowerPoint Presentation</vt:lpstr>
      <vt:lpstr>Lincoln’s Second Inaugural Address</vt:lpstr>
      <vt:lpstr>The Freedmen’s Bureau</vt:lpstr>
      <vt:lpstr>PowerPoint Presentation</vt:lpstr>
      <vt:lpstr>The Assassination of Abraham Lincoln</vt:lpstr>
      <vt:lpstr>PowerPoint Presentation</vt:lpstr>
      <vt:lpstr>Lincoln is assassinated</vt:lpstr>
      <vt:lpstr>PowerPoint Presentation</vt:lpstr>
      <vt:lpstr>O Captain!  My Captain!</vt:lpstr>
      <vt:lpstr>A Tale of Two Reconstructions</vt:lpstr>
      <vt:lpstr>The Politics of Reconstruction</vt:lpstr>
      <vt:lpstr>The Politics of Reconstruction President Johnson continued with Lincoln’s Lenient Plan </vt:lpstr>
      <vt:lpstr>Protecting the Rights of the “NEW” Citizens of the Republic</vt:lpstr>
      <vt:lpstr>Radical Republicans</vt:lpstr>
      <vt:lpstr>Congressional Reconstruction 1866-1873 Radical Republicans- wanted to punish the south and protect African Americans by making them FULL CITIZENS</vt:lpstr>
      <vt:lpstr>PowerPoint Presentation</vt:lpstr>
      <vt:lpstr>US Constitution THE SUPREME LAW OF THE LAND</vt:lpstr>
      <vt:lpstr>Congressional Reconstruction Radical Republicans- wanted to punish the south</vt:lpstr>
      <vt:lpstr>PowerPoint Presentation</vt:lpstr>
      <vt:lpstr>PowerPoint Presentation</vt:lpstr>
      <vt:lpstr>PowerPoint Presentation</vt:lpstr>
      <vt:lpstr>Reconstruction Amendments Review 1865-1870-To Secure the Rights of African Americans</vt:lpstr>
      <vt:lpstr>Harper’s Weekly Thomas Nast, Aug. 5, 1865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Impeachment</vt:lpstr>
      <vt:lpstr>PowerPoint Presentation</vt:lpstr>
      <vt:lpstr>Congressional Reconstruction- Radical Republicans</vt:lpstr>
      <vt:lpstr>Congressional Reconstruction- Radical Republicans</vt:lpstr>
      <vt:lpstr>PowerPoint Presentation</vt:lpstr>
      <vt:lpstr>Reconstruction Governments in the South </vt:lpstr>
      <vt:lpstr>Reconstruction Governments in the South </vt:lpstr>
      <vt:lpstr>The Republican Coalition</vt:lpstr>
      <vt:lpstr>PowerPoint Presentation</vt:lpstr>
      <vt:lpstr>Which of the following correctly describes the political cartoon above?   a). Charles Schurz, who was a Northern Republican, is shown in a positive light as he heads to the South in enact Reconstruction policies.  b). The southern citizens in the background are cheering his arrival due to the cooperation taking place between northern and southern politicians.    c). The southern citizens in the background are actively attempting to prevent the arrival of the carpetbaggers they feared and hated with a passion.  d). Charles Schurz is shown in a negative light since he is depicted as a grim and intense intruder with clenched fists. </vt:lpstr>
      <vt:lpstr>The Strong Government</vt:lpstr>
      <vt:lpstr>The Economics of Reconstruction:  The “New South”</vt:lpstr>
      <vt:lpstr>PowerPoint Presentation</vt:lpstr>
      <vt:lpstr>The Economics of Reconstruction:   The “New South”</vt:lpstr>
      <vt:lpstr>PowerPoint Presentation</vt:lpstr>
      <vt:lpstr>Reconstruction Comes to an End</vt:lpstr>
      <vt:lpstr>Ulysses S. Grant 18th President 1869-1877</vt:lpstr>
      <vt:lpstr>Credit Mobilier Scandal 1872</vt:lpstr>
      <vt:lpstr>GOV. SUBSIDIES</vt:lpstr>
      <vt:lpstr>GOV. SUBSIDIES</vt:lpstr>
      <vt:lpstr>PowerPoint Presentation</vt:lpstr>
      <vt:lpstr>In my POCKET!</vt:lpstr>
      <vt:lpstr>WHERE IS CONGRESS? </vt:lpstr>
      <vt:lpstr>The Public Perception</vt:lpstr>
      <vt:lpstr>The Way We Become Senator Nowadays</vt:lpstr>
      <vt:lpstr>Whiskey Ring Scandal, 1875</vt:lpstr>
      <vt:lpstr>Panic Of  1873</vt:lpstr>
      <vt:lpstr>1874</vt:lpstr>
      <vt:lpstr>Restoration of Southern “Home Rule” 1869-1877</vt:lpstr>
      <vt:lpstr>Congressional Election of 1874:  Reconstruction Comes to an End</vt:lpstr>
      <vt:lpstr>Reconstruction Comes to an End:  The Election of 1876</vt:lpstr>
      <vt:lpstr>PowerPoint Presentation</vt:lpstr>
      <vt:lpstr>Compromise of 1877</vt:lpstr>
      <vt:lpstr>PowerPoint Presentation</vt:lpstr>
      <vt:lpstr>Redemption for the South and Home Rule</vt:lpstr>
      <vt:lpstr>African Americans in the Southern States Lose the Right to Vote</vt:lpstr>
      <vt:lpstr>PowerPoint Presentation</vt:lpstr>
      <vt:lpstr>African Americans in the Southern States Lose the Right to Vote</vt:lpstr>
      <vt:lpstr>African Americans in the Southern States Lose the Right to Vote</vt:lpstr>
      <vt:lpstr>African Americans in the Southern States Lose the Right to Vote</vt:lpstr>
      <vt:lpstr>The (First) Ku Klux Klan</vt:lpstr>
      <vt:lpstr>PowerPoint Presentation</vt:lpstr>
      <vt:lpstr>PowerPoint Presentation</vt:lpstr>
      <vt:lpstr>PowerPoint Presentation</vt:lpstr>
      <vt:lpstr>PowerPoint Presentation</vt:lpstr>
      <vt:lpstr>PowerPoint Presentation</vt:lpstr>
      <vt:lpstr>Jim Crow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Reconstruction  1865-1877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Rodriguez, Adrian</dc:creator>
  <cp:lastModifiedBy>Rodriguez, Adrian</cp:lastModifiedBy>
  <cp:revision>105</cp:revision>
  <dcterms:created xsi:type="dcterms:W3CDTF">2020-01-22T12:01:03Z</dcterms:created>
  <dcterms:modified xsi:type="dcterms:W3CDTF">2023-05-19T17:35:04Z</dcterms:modified>
</cp:coreProperties>
</file>