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 id="2147483678" r:id="rId4"/>
  </p:sldMasterIdLst>
  <p:sldIdLst>
    <p:sldId id="256" r:id="rId5"/>
    <p:sldId id="320" r:id="rId6"/>
    <p:sldId id="321" r:id="rId7"/>
    <p:sldId id="303" r:id="rId8"/>
    <p:sldId id="295" r:id="rId9"/>
    <p:sldId id="288" r:id="rId10"/>
    <p:sldId id="289" r:id="rId11"/>
    <p:sldId id="290" r:id="rId12"/>
    <p:sldId id="291" r:id="rId13"/>
    <p:sldId id="292" r:id="rId14"/>
    <p:sldId id="296" r:id="rId15"/>
    <p:sldId id="265" r:id="rId16"/>
    <p:sldId id="287" r:id="rId17"/>
    <p:sldId id="266" r:id="rId18"/>
    <p:sldId id="277" r:id="rId19"/>
    <p:sldId id="278" r:id="rId20"/>
    <p:sldId id="283" r:id="rId21"/>
    <p:sldId id="282" r:id="rId22"/>
    <p:sldId id="315" r:id="rId23"/>
    <p:sldId id="267" r:id="rId24"/>
    <p:sldId id="268" r:id="rId25"/>
    <p:sldId id="319" r:id="rId26"/>
    <p:sldId id="269" r:id="rId27"/>
    <p:sldId id="274" r:id="rId28"/>
    <p:sldId id="312" r:id="rId29"/>
    <p:sldId id="294" r:id="rId30"/>
    <p:sldId id="300" r:id="rId31"/>
    <p:sldId id="317" r:id="rId32"/>
    <p:sldId id="318" r:id="rId33"/>
    <p:sldId id="284" r:id="rId34"/>
    <p:sldId id="285" r:id="rId35"/>
    <p:sldId id="286" r:id="rId36"/>
    <p:sldId id="297" r:id="rId37"/>
    <p:sldId id="298" r:id="rId38"/>
    <p:sldId id="299" r:id="rId39"/>
    <p:sldId id="311" r:id="rId40"/>
    <p:sldId id="314" r:id="rId41"/>
    <p:sldId id="258" r:id="rId42"/>
    <p:sldId id="259" r:id="rId43"/>
    <p:sldId id="264" r:id="rId44"/>
    <p:sldId id="281" r:id="rId45"/>
    <p:sldId id="313" r:id="rId46"/>
    <p:sldId id="271" r:id="rId47"/>
    <p:sldId id="270" r:id="rId48"/>
    <p:sldId id="273" r:id="rId4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2244" autoAdjust="0"/>
  </p:normalViewPr>
  <p:slideViewPr>
    <p:cSldViewPr>
      <p:cViewPr varScale="1">
        <p:scale>
          <a:sx n="82" d="100"/>
          <a:sy n="82" d="100"/>
        </p:scale>
        <p:origin x="64" y="14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182563"/>
            <a:ext cx="12192000" cy="640080"/>
          </a:xfrm>
          <a:custGeom>
            <a:avLst/>
            <a:gdLst/>
            <a:ahLst/>
            <a:cxnLst/>
            <a:rect l="l" t="t" r="r" b="b"/>
            <a:pathLst>
              <a:path w="12192000" h="640080">
                <a:moveTo>
                  <a:pt x="12191996" y="0"/>
                </a:moveTo>
                <a:lnTo>
                  <a:pt x="0" y="0"/>
                </a:lnTo>
                <a:lnTo>
                  <a:pt x="0" y="639763"/>
                </a:lnTo>
                <a:lnTo>
                  <a:pt x="12191996" y="639763"/>
                </a:lnTo>
                <a:lnTo>
                  <a:pt x="12191996" y="0"/>
                </a:lnTo>
                <a:close/>
              </a:path>
            </a:pathLst>
          </a:custGeom>
          <a:solidFill>
            <a:srgbClr val="FF2600"/>
          </a:solidFill>
        </p:spPr>
        <p:txBody>
          <a:bodyPr wrap="square" lIns="0" tIns="0" rIns="0" bIns="0" rtlCol="0"/>
          <a:lstStyle/>
          <a:p>
            <a:endParaRPr/>
          </a:p>
        </p:txBody>
      </p:sp>
      <p:sp>
        <p:nvSpPr>
          <p:cNvPr id="2" name="Holder 2"/>
          <p:cNvSpPr>
            <a:spLocks noGrp="1"/>
          </p:cNvSpPr>
          <p:nvPr>
            <p:ph type="ctrTitle"/>
          </p:nvPr>
        </p:nvSpPr>
        <p:spPr>
          <a:xfrm>
            <a:off x="3319658" y="245905"/>
            <a:ext cx="5552683" cy="513080"/>
          </a:xfrm>
          <a:prstGeom prst="rect">
            <a:avLst/>
          </a:prstGeom>
        </p:spPr>
        <p:txBody>
          <a:bodyPr wrap="square" lIns="0" tIns="0" rIns="0" bIns="0">
            <a:spAutoFit/>
          </a:bodyPr>
          <a:lstStyle>
            <a:lvl1pPr>
              <a:defRPr sz="32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7/4/2023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190294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37D142"/>
          </a:solidFill>
        </p:spPr>
        <p:txBody>
          <a:bodyPr wrap="square" lIns="0" tIns="0" rIns="0" bIns="0" rtlCol="0"/>
          <a:lstStyle/>
          <a:p>
            <a:endParaRPr/>
          </a:p>
        </p:txBody>
      </p:sp>
      <p:sp>
        <p:nvSpPr>
          <p:cNvPr id="2" name="Holder 2"/>
          <p:cNvSpPr>
            <a:spLocks noGrp="1"/>
          </p:cNvSpPr>
          <p:nvPr>
            <p:ph type="ctrTitle"/>
          </p:nvPr>
        </p:nvSpPr>
        <p:spPr>
          <a:xfrm>
            <a:off x="3500648" y="170181"/>
            <a:ext cx="5190703"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592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200" b="1" i="0">
                <a:solidFill>
                  <a:schemeClr val="bg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518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25015" y="1523262"/>
            <a:ext cx="5217159" cy="4102100"/>
          </a:xfrm>
          <a:prstGeom prst="rect">
            <a:avLst/>
          </a:prstGeom>
        </p:spPr>
        <p:txBody>
          <a:bodyPr wrap="square" lIns="0" tIns="0" rIns="0" bIns="0">
            <a:spAutoFit/>
          </a:bodyPr>
          <a:lstStyle>
            <a:lvl1pPr>
              <a:defRPr sz="2400" b="1" i="0">
                <a:solidFill>
                  <a:schemeClr val="bg1"/>
                </a:solidFill>
                <a:latin typeface="DejaVu Sans"/>
                <a:cs typeface="DejaVu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93496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55601"/>
            <a:ext cx="12190614" cy="650239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872836" y="141315"/>
            <a:ext cx="10440785" cy="827116"/>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497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58000"/>
          </a:xfrm>
          <a:custGeom>
            <a:avLst/>
            <a:gdLst/>
            <a:ahLst/>
            <a:cxnLst/>
            <a:rect l="l" t="t" r="r" b="b"/>
            <a:pathLst>
              <a:path w="12192000" h="6858000">
                <a:moveTo>
                  <a:pt x="12191997" y="0"/>
                </a:moveTo>
                <a:lnTo>
                  <a:pt x="0" y="0"/>
                </a:lnTo>
                <a:lnTo>
                  <a:pt x="0" y="6857998"/>
                </a:lnTo>
                <a:lnTo>
                  <a:pt x="12191997" y="6857998"/>
                </a:lnTo>
                <a:lnTo>
                  <a:pt x="12191997" y="0"/>
                </a:lnTo>
                <a:close/>
              </a:path>
            </a:pathLst>
          </a:custGeom>
          <a:solidFill>
            <a:srgbClr val="6095C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2650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Trebuchet MS"/>
                <a:cs typeface="Trebuchet MS"/>
              </a:defRPr>
            </a:lvl1pPr>
          </a:lstStyle>
          <a:p>
            <a:pPr marL="25400">
              <a:spcBef>
                <a:spcPts val="40"/>
              </a:spcBef>
            </a:pPr>
            <a:fld id="{81D60167-4931-47E6-BA6A-407CBD079E47}" type="slidenum">
              <a:rPr lang="en-US" spc="-25" smtClean="0"/>
              <a:pPr marL="25400">
                <a:spcBef>
                  <a:spcPts val="40"/>
                </a:spcBef>
              </a:pPr>
              <a:t>‹#›</a:t>
            </a:fld>
            <a:endParaRPr lang="en-US" spc="-25" dirty="0"/>
          </a:p>
        </p:txBody>
      </p:sp>
    </p:spTree>
    <p:extLst>
      <p:ext uri="{BB962C8B-B14F-4D97-AF65-F5344CB8AC3E}">
        <p14:creationId xmlns:p14="http://schemas.microsoft.com/office/powerpoint/2010/main" val="95609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Trebuchet MS"/>
                <a:cs typeface="Trebuchet MS"/>
              </a:defRPr>
            </a:lvl1pPr>
          </a:lstStyle>
          <a:p>
            <a:pPr marL="25400">
              <a:spcBef>
                <a:spcPts val="40"/>
              </a:spcBef>
            </a:pPr>
            <a:fld id="{81D60167-4931-47E6-BA6A-407CBD079E47}" type="slidenum">
              <a:rPr lang="en-US" spc="-25" smtClean="0"/>
              <a:pPr marL="25400">
                <a:spcBef>
                  <a:spcPts val="40"/>
                </a:spcBef>
              </a:pPr>
              <a:t>‹#›</a:t>
            </a:fld>
            <a:endParaRPr lang="en-US" spc="-25" dirty="0"/>
          </a:p>
        </p:txBody>
      </p:sp>
    </p:spTree>
    <p:extLst>
      <p:ext uri="{BB962C8B-B14F-4D97-AF65-F5344CB8AC3E}">
        <p14:creationId xmlns:p14="http://schemas.microsoft.com/office/powerpoint/2010/main" val="170791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776792" y="2067598"/>
            <a:ext cx="7415953" cy="4790440"/>
          </a:xfrm>
          <a:custGeom>
            <a:avLst/>
            <a:gdLst/>
            <a:ahLst/>
            <a:cxnLst/>
            <a:rect l="l" t="t" r="r" b="b"/>
            <a:pathLst>
              <a:path w="5561965" h="4790440">
                <a:moveTo>
                  <a:pt x="5561406" y="0"/>
                </a:moveTo>
                <a:lnTo>
                  <a:pt x="0" y="4790401"/>
                </a:lnTo>
                <a:lnTo>
                  <a:pt x="5561406" y="4790401"/>
                </a:lnTo>
                <a:lnTo>
                  <a:pt x="5561406" y="0"/>
                </a:lnTo>
                <a:close/>
              </a:path>
            </a:pathLst>
          </a:custGeom>
          <a:solidFill>
            <a:srgbClr val="E0E0E0"/>
          </a:solidFill>
        </p:spPr>
        <p:txBody>
          <a:bodyPr wrap="square" lIns="0" tIns="0" rIns="0" bIns="0" rtlCol="0"/>
          <a:lstStyle/>
          <a:p>
            <a:endParaRPr sz="1800"/>
          </a:p>
        </p:txBody>
      </p:sp>
      <p:sp>
        <p:nvSpPr>
          <p:cNvPr id="17" name="bk object 17"/>
          <p:cNvSpPr/>
          <p:nvPr/>
        </p:nvSpPr>
        <p:spPr>
          <a:xfrm>
            <a:off x="41" y="3766007"/>
            <a:ext cx="9827260" cy="3092450"/>
          </a:xfrm>
          <a:custGeom>
            <a:avLst/>
            <a:gdLst/>
            <a:ahLst/>
            <a:cxnLst/>
            <a:rect l="l" t="t" r="r" b="b"/>
            <a:pathLst>
              <a:path w="7370445" h="3092450">
                <a:moveTo>
                  <a:pt x="0" y="0"/>
                </a:moveTo>
                <a:lnTo>
                  <a:pt x="0" y="3091992"/>
                </a:lnTo>
                <a:lnTo>
                  <a:pt x="7370401" y="3091992"/>
                </a:lnTo>
                <a:lnTo>
                  <a:pt x="0" y="0"/>
                </a:lnTo>
                <a:close/>
              </a:path>
            </a:pathLst>
          </a:custGeom>
          <a:solidFill>
            <a:srgbClr val="CFAF6D"/>
          </a:solidFill>
        </p:spPr>
        <p:txBody>
          <a:bodyPr wrap="square" lIns="0" tIns="0" rIns="0" bIns="0" rtlCol="0"/>
          <a:lstStyle/>
          <a:p>
            <a:endParaRPr sz="1800"/>
          </a:p>
        </p:txBody>
      </p:sp>
      <p:sp>
        <p:nvSpPr>
          <p:cNvPr id="18" name="bk object 18"/>
          <p:cNvSpPr/>
          <p:nvPr/>
        </p:nvSpPr>
        <p:spPr>
          <a:xfrm>
            <a:off x="0" y="12474"/>
            <a:ext cx="12192000" cy="6833057"/>
          </a:xfrm>
          <a:prstGeom prst="rect">
            <a:avLst/>
          </a:prstGeom>
          <a:blipFill>
            <a:blip r:embed="rId2" cstate="print"/>
            <a:stretch>
              <a:fillRect/>
            </a:stretch>
          </a:blipFill>
        </p:spPr>
        <p:txBody>
          <a:bodyPr wrap="square" lIns="0" tIns="0" rIns="0" bIns="0" rtlCol="0"/>
          <a:lstStyle/>
          <a:p>
            <a:endParaRPr sz="1800"/>
          </a:p>
        </p:txBody>
      </p:sp>
      <p:sp>
        <p:nvSpPr>
          <p:cNvPr id="19" name="bk object 19"/>
          <p:cNvSpPr/>
          <p:nvPr/>
        </p:nvSpPr>
        <p:spPr>
          <a:xfrm>
            <a:off x="270967" y="275005"/>
            <a:ext cx="11650133" cy="6308090"/>
          </a:xfrm>
          <a:custGeom>
            <a:avLst/>
            <a:gdLst/>
            <a:ahLst/>
            <a:cxnLst/>
            <a:rect l="l" t="t" r="r" b="b"/>
            <a:pathLst>
              <a:path w="8737600" h="6308090">
                <a:moveTo>
                  <a:pt x="0" y="0"/>
                </a:moveTo>
                <a:lnTo>
                  <a:pt x="8737498" y="0"/>
                </a:lnTo>
                <a:lnTo>
                  <a:pt x="8737498" y="6307993"/>
                </a:lnTo>
                <a:lnTo>
                  <a:pt x="0" y="6307993"/>
                </a:lnTo>
                <a:lnTo>
                  <a:pt x="0" y="0"/>
                </a:lnTo>
                <a:close/>
              </a:path>
            </a:pathLst>
          </a:custGeom>
          <a:solidFill>
            <a:srgbClr val="FFFFFF"/>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Trebuchet MS"/>
                <a:cs typeface="Trebuchet MS"/>
              </a:defRPr>
            </a:lvl1pPr>
          </a:lstStyle>
          <a:p>
            <a:pPr marL="25400">
              <a:spcBef>
                <a:spcPts val="40"/>
              </a:spcBef>
            </a:pPr>
            <a:fld id="{81D60167-4931-47E6-BA6A-407CBD079E47}" type="slidenum">
              <a:rPr lang="en-US" spc="-25" smtClean="0"/>
              <a:pPr marL="25400">
                <a:spcBef>
                  <a:spcPts val="40"/>
                </a:spcBef>
              </a:pPr>
              <a:t>‹#›</a:t>
            </a:fld>
            <a:endParaRPr lang="en-US" spc="-25" dirty="0"/>
          </a:p>
        </p:txBody>
      </p:sp>
    </p:spTree>
    <p:extLst>
      <p:ext uri="{BB962C8B-B14F-4D97-AF65-F5344CB8AC3E}">
        <p14:creationId xmlns:p14="http://schemas.microsoft.com/office/powerpoint/2010/main" val="4287193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5" name="Holder 5"/>
          <p:cNvSpPr>
            <a:spLocks noGrp="1"/>
          </p:cNvSpPr>
          <p:nvPr>
            <p:ph type="sldNum" sz="quarter" idx="7"/>
          </p:nvPr>
        </p:nvSpPr>
        <p:spPr/>
        <p:txBody>
          <a:bodyPr lIns="0" tIns="0" rIns="0" bIns="0"/>
          <a:lstStyle>
            <a:lvl1pPr>
              <a:defRPr sz="1200" b="0" i="0">
                <a:solidFill>
                  <a:srgbClr val="898989"/>
                </a:solidFill>
                <a:latin typeface="Trebuchet MS"/>
                <a:cs typeface="Trebuchet MS"/>
              </a:defRPr>
            </a:lvl1pPr>
          </a:lstStyle>
          <a:p>
            <a:pPr marL="25400">
              <a:spcBef>
                <a:spcPts val="40"/>
              </a:spcBef>
            </a:pPr>
            <a:fld id="{81D60167-4931-47E6-BA6A-407CBD079E47}" type="slidenum">
              <a:rPr lang="en-US" spc="-25" smtClean="0"/>
              <a:pPr marL="25400">
                <a:spcBef>
                  <a:spcPts val="40"/>
                </a:spcBef>
              </a:pPr>
              <a:t>‹#›</a:t>
            </a:fld>
            <a:endParaRPr lang="en-US" spc="-25" dirty="0"/>
          </a:p>
        </p:txBody>
      </p:sp>
    </p:spTree>
    <p:extLst>
      <p:ext uri="{BB962C8B-B14F-4D97-AF65-F5344CB8AC3E}">
        <p14:creationId xmlns:p14="http://schemas.microsoft.com/office/powerpoint/2010/main" val="213690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200" b="1" i="0">
                <a:solidFill>
                  <a:schemeClr val="bg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4" name="Holder 4"/>
          <p:cNvSpPr>
            <a:spLocks noGrp="1"/>
          </p:cNvSpPr>
          <p:nvPr>
            <p:ph type="sldNum" sz="quarter" idx="7"/>
          </p:nvPr>
        </p:nvSpPr>
        <p:spPr/>
        <p:txBody>
          <a:bodyPr lIns="0" tIns="0" rIns="0" bIns="0"/>
          <a:lstStyle>
            <a:lvl1pPr>
              <a:defRPr sz="1200" b="0" i="0">
                <a:solidFill>
                  <a:srgbClr val="898989"/>
                </a:solidFill>
                <a:latin typeface="Trebuchet MS"/>
                <a:cs typeface="Trebuchet MS"/>
              </a:defRPr>
            </a:lvl1pPr>
          </a:lstStyle>
          <a:p>
            <a:pPr marL="25400">
              <a:spcBef>
                <a:spcPts val="40"/>
              </a:spcBef>
            </a:pPr>
            <a:fld id="{81D60167-4931-47E6-BA6A-407CBD079E47}" type="slidenum">
              <a:rPr lang="en-US" spc="-25" smtClean="0"/>
              <a:pPr marL="25400">
                <a:spcBef>
                  <a:spcPts val="40"/>
                </a:spcBef>
              </a:pPr>
              <a:t>‹#›</a:t>
            </a:fld>
            <a:endParaRPr lang="en-US" spc="-25" dirty="0"/>
          </a:p>
        </p:txBody>
      </p:sp>
    </p:spTree>
    <p:extLst>
      <p:ext uri="{BB962C8B-B14F-4D97-AF65-F5344CB8AC3E}">
        <p14:creationId xmlns:p14="http://schemas.microsoft.com/office/powerpoint/2010/main" val="107945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55601"/>
            <a:ext cx="12190614" cy="650239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872836" y="141315"/>
            <a:ext cx="10440785" cy="827116"/>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944871" y="801446"/>
            <a:ext cx="2302085" cy="635000"/>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7/4/2023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413732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7/4/2023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369965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7/4/2023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428719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651915" y="675556"/>
            <a:ext cx="8947095" cy="39825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7/4/2023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2117318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03851" y="66800"/>
            <a:ext cx="4184296" cy="695960"/>
          </a:xfrm>
          <a:prstGeom prst="rect">
            <a:avLst/>
          </a:prstGeom>
        </p:spPr>
        <p:txBody>
          <a:bodyPr wrap="square" lIns="0" tIns="0" rIns="0" bIns="0">
            <a:spAutoFit/>
          </a:bodyPr>
          <a:lstStyle>
            <a:lvl1pPr>
              <a:defRPr sz="44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361140" y="1792877"/>
            <a:ext cx="11469718" cy="4099560"/>
          </a:xfrm>
          <a:prstGeom prst="rect">
            <a:avLst/>
          </a:prstGeom>
        </p:spPr>
        <p:txBody>
          <a:bodyPr wrap="square" lIns="0" tIns="0" rIns="0" bIns="0">
            <a:spAutoFit/>
          </a:bodyPr>
          <a:lstStyle>
            <a:lvl1pPr>
              <a:defRPr sz="3200" b="1" i="0">
                <a:solidFill>
                  <a:schemeClr val="bg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39704" y="187197"/>
            <a:ext cx="6112593" cy="696594"/>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714588" y="1563752"/>
            <a:ext cx="1076282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7/4/2023</a:t>
            </a:fld>
            <a:endParaRPr lang="en-US">
              <a:solidFill>
                <a:prstClr val="black">
                  <a:tint val="75000"/>
                </a:prstClr>
              </a:solidFill>
            </a:endParaRPr>
          </a:p>
        </p:txBody>
      </p:sp>
      <p:sp>
        <p:nvSpPr>
          <p:cNvPr id="6" name="Holder 6"/>
          <p:cNvSpPr>
            <a:spLocks noGrp="1"/>
          </p:cNvSpPr>
          <p:nvPr>
            <p:ph type="sldNum" sz="quarter" idx="7"/>
          </p:nvPr>
        </p:nvSpPr>
        <p:spPr>
          <a:xfrm>
            <a:off x="11219349" y="6464985"/>
            <a:ext cx="275167" cy="153888"/>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35251296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77823" y="70310"/>
            <a:ext cx="9836353" cy="695960"/>
          </a:xfrm>
          <a:prstGeom prst="rect">
            <a:avLst/>
          </a:prstGeom>
        </p:spPr>
        <p:txBody>
          <a:bodyPr wrap="square" lIns="0" tIns="0" rIns="0" bIns="0">
            <a:spAutoFit/>
          </a:bodyPr>
          <a:lstStyle>
            <a:lvl1pPr>
              <a:defRPr sz="44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361140" y="1792877"/>
            <a:ext cx="11469718" cy="4099560"/>
          </a:xfrm>
          <a:prstGeom prst="rect">
            <a:avLst/>
          </a:prstGeom>
        </p:spPr>
        <p:txBody>
          <a:bodyPr wrap="square" lIns="0" tIns="0" rIns="0" bIns="0">
            <a:spAutoFit/>
          </a:bodyPr>
          <a:lstStyle>
            <a:lvl1pPr>
              <a:defRPr sz="3200" b="1" i="0">
                <a:solidFill>
                  <a:schemeClr val="bg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0755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9073" y="185585"/>
            <a:ext cx="10293851" cy="553998"/>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409788" y="1176020"/>
            <a:ext cx="1137242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a:xfrm>
            <a:off x="11227409" y="6442064"/>
            <a:ext cx="274320" cy="184666"/>
          </a:xfrm>
          <a:prstGeom prst="rect">
            <a:avLst/>
          </a:prstGeom>
        </p:spPr>
        <p:txBody>
          <a:bodyPr wrap="square" lIns="0" tIns="0" rIns="0" bIns="0">
            <a:spAutoFit/>
          </a:bodyPr>
          <a:lstStyle>
            <a:lvl1pPr>
              <a:defRPr sz="1200" b="0" i="0">
                <a:solidFill>
                  <a:srgbClr val="898989"/>
                </a:solidFill>
                <a:latin typeface="Trebuchet MS"/>
                <a:cs typeface="Trebuchet MS"/>
              </a:defRPr>
            </a:lvl1pPr>
          </a:lstStyle>
          <a:p>
            <a:pPr marL="25400">
              <a:spcBef>
                <a:spcPts val="40"/>
              </a:spcBef>
            </a:pPr>
            <a:fld id="{81D60167-4931-47E6-BA6A-407CBD079E47}" type="slidenum">
              <a:rPr lang="en-US" spc="-25" smtClean="0"/>
              <a:pPr marL="25400">
                <a:spcBef>
                  <a:spcPts val="40"/>
                </a:spcBef>
              </a:pPr>
              <a:t>‹#›</a:t>
            </a:fld>
            <a:endParaRPr lang="en-US" spc="-25" dirty="0"/>
          </a:p>
        </p:txBody>
      </p:sp>
    </p:spTree>
    <p:extLst>
      <p:ext uri="{BB962C8B-B14F-4D97-AF65-F5344CB8AC3E}">
        <p14:creationId xmlns:p14="http://schemas.microsoft.com/office/powerpoint/2010/main" val="30785817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vBc-4aET6f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r2kfKBdG7_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N-dEYhcR2L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876801"/>
            <a:ext cx="12190730" cy="1981200"/>
          </a:xfrm>
          <a:custGeom>
            <a:avLst/>
            <a:gdLst/>
            <a:ahLst/>
            <a:cxnLst/>
            <a:rect l="l" t="t" r="r" b="b"/>
            <a:pathLst>
              <a:path w="12190730" h="1981200">
                <a:moveTo>
                  <a:pt x="0" y="0"/>
                </a:moveTo>
                <a:lnTo>
                  <a:pt x="12190614" y="0"/>
                </a:lnTo>
                <a:lnTo>
                  <a:pt x="12190614" y="1981198"/>
                </a:lnTo>
                <a:lnTo>
                  <a:pt x="0" y="1981198"/>
                </a:lnTo>
                <a:lnTo>
                  <a:pt x="0" y="0"/>
                </a:lnTo>
                <a:close/>
              </a:path>
            </a:pathLst>
          </a:custGeom>
          <a:solidFill>
            <a:srgbClr val="000000"/>
          </a:solidFill>
        </p:spPr>
        <p:txBody>
          <a:bodyPr wrap="square" lIns="0" tIns="0" rIns="0" bIns="0" rtlCol="0"/>
          <a:lstStyle/>
          <a:p>
            <a:endParaRPr/>
          </a:p>
        </p:txBody>
      </p:sp>
      <p:sp>
        <p:nvSpPr>
          <p:cNvPr id="3" name="object 3"/>
          <p:cNvSpPr txBox="1"/>
          <p:nvPr/>
        </p:nvSpPr>
        <p:spPr>
          <a:xfrm>
            <a:off x="152400" y="5684788"/>
            <a:ext cx="12193271" cy="628377"/>
          </a:xfrm>
          <a:prstGeom prst="rect">
            <a:avLst/>
          </a:prstGeom>
        </p:spPr>
        <p:txBody>
          <a:bodyPr vert="horz" wrap="square" lIns="0" tIns="12700" rIns="0" bIns="0" rtlCol="0">
            <a:spAutoFit/>
          </a:bodyPr>
          <a:lstStyle/>
          <a:p>
            <a:pPr marL="12700">
              <a:lnSpc>
                <a:spcPct val="100000"/>
              </a:lnSpc>
              <a:spcBef>
                <a:spcPts val="100"/>
              </a:spcBef>
            </a:pPr>
            <a:r>
              <a:rPr lang="en-US" sz="4000" b="1" dirty="0" err="1">
                <a:solidFill>
                  <a:srgbClr val="FFFF00"/>
                </a:solidFill>
                <a:latin typeface="DejaVu Sans"/>
                <a:cs typeface="DejaVu Sans"/>
              </a:rPr>
              <a:t>Chpt</a:t>
            </a:r>
            <a:r>
              <a:rPr lang="en-US" sz="4000" b="1" dirty="0">
                <a:solidFill>
                  <a:srgbClr val="FFFF00"/>
                </a:solidFill>
                <a:latin typeface="DejaVu Sans"/>
                <a:cs typeface="DejaVu Sans"/>
              </a:rPr>
              <a:t>. 4 Topic 2.3 </a:t>
            </a:r>
            <a:r>
              <a:rPr sz="4000" b="1" dirty="0">
                <a:solidFill>
                  <a:srgbClr val="FFFF00"/>
                </a:solidFill>
                <a:latin typeface="DejaVu Sans"/>
                <a:cs typeface="DejaVu Sans"/>
              </a:rPr>
              <a:t>Congressional Behavior</a:t>
            </a:r>
            <a:endParaRPr sz="4000" dirty="0">
              <a:latin typeface="DejaVu Sans"/>
              <a:cs typeface="DejaVu Sans"/>
            </a:endParaRPr>
          </a:p>
        </p:txBody>
      </p:sp>
      <p:sp>
        <p:nvSpPr>
          <p:cNvPr id="4" name="object 4"/>
          <p:cNvSpPr/>
          <p:nvPr/>
        </p:nvSpPr>
        <p:spPr>
          <a:xfrm>
            <a:off x="7618730" y="0"/>
            <a:ext cx="4572000" cy="4953000"/>
          </a:xfrm>
          <a:custGeom>
            <a:avLst/>
            <a:gdLst/>
            <a:ahLst/>
            <a:cxnLst/>
            <a:rect l="l" t="t" r="r" b="b"/>
            <a:pathLst>
              <a:path w="4572000" h="4953000">
                <a:moveTo>
                  <a:pt x="4572000" y="0"/>
                </a:moveTo>
                <a:lnTo>
                  <a:pt x="0" y="0"/>
                </a:lnTo>
                <a:lnTo>
                  <a:pt x="0" y="4952998"/>
                </a:lnTo>
                <a:lnTo>
                  <a:pt x="4572000" y="4952998"/>
                </a:lnTo>
                <a:lnTo>
                  <a:pt x="4572000" y="0"/>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8153400" y="-76578"/>
            <a:ext cx="3139305" cy="689932"/>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FFFF00"/>
                </a:solidFill>
              </a:rPr>
              <a:t>UNIT 2</a:t>
            </a:r>
            <a:endParaRPr dirty="0"/>
          </a:p>
        </p:txBody>
      </p:sp>
      <p:sp>
        <p:nvSpPr>
          <p:cNvPr id="6" name="object 6"/>
          <p:cNvSpPr txBox="1"/>
          <p:nvPr/>
        </p:nvSpPr>
        <p:spPr>
          <a:xfrm>
            <a:off x="7734712" y="225737"/>
            <a:ext cx="4316425" cy="2451312"/>
          </a:xfrm>
          <a:prstGeom prst="rect">
            <a:avLst/>
          </a:prstGeom>
        </p:spPr>
        <p:txBody>
          <a:bodyPr vert="horz" wrap="square" lIns="0" tIns="354965" rIns="0" bIns="0" rtlCol="0">
            <a:spAutoFit/>
          </a:bodyPr>
          <a:lstStyle/>
          <a:p>
            <a:pPr algn="ctr">
              <a:lnSpc>
                <a:spcPct val="100000"/>
              </a:lnSpc>
              <a:spcBef>
                <a:spcPts val="2795"/>
              </a:spcBef>
            </a:pPr>
            <a:r>
              <a:rPr lang="en-US" sz="4000" b="1" dirty="0">
                <a:solidFill>
                  <a:srgbClr val="FFFF00"/>
                </a:solidFill>
                <a:latin typeface="DejaVu Sans"/>
                <a:cs typeface="DejaVu Sans"/>
              </a:rPr>
              <a:t>Topic 2.</a:t>
            </a:r>
            <a:r>
              <a:rPr sz="4000" b="1" dirty="0">
                <a:solidFill>
                  <a:srgbClr val="FFFF00"/>
                </a:solidFill>
                <a:latin typeface="DejaVu Sans"/>
                <a:cs typeface="DejaVu Sans"/>
              </a:rPr>
              <a:t>3</a:t>
            </a:r>
            <a:endParaRPr sz="4000" dirty="0">
              <a:latin typeface="DejaVu Sans"/>
              <a:cs typeface="DejaVu Sans"/>
            </a:endParaRPr>
          </a:p>
          <a:p>
            <a:pPr algn="ctr">
              <a:spcBef>
                <a:spcPts val="2420"/>
              </a:spcBef>
            </a:pPr>
            <a:r>
              <a:rPr lang="en-US" sz="2800" b="1" dirty="0">
                <a:solidFill>
                  <a:srgbClr val="FFFF00"/>
                </a:solidFill>
                <a:latin typeface="DejaVu Sans"/>
                <a:cs typeface="DejaVu Sans"/>
              </a:rPr>
              <a:t>AMSCO pg. 124-36</a:t>
            </a:r>
          </a:p>
          <a:p>
            <a:pPr algn="ctr">
              <a:lnSpc>
                <a:spcPct val="100000"/>
              </a:lnSpc>
              <a:spcBef>
                <a:spcPts val="2420"/>
              </a:spcBef>
            </a:pPr>
            <a:r>
              <a:rPr lang="en-US" sz="2800" b="1" dirty="0" err="1">
                <a:solidFill>
                  <a:srgbClr val="FFFF00"/>
                </a:solidFill>
                <a:latin typeface="DejaVu Sans"/>
                <a:cs typeface="DejaVu Sans"/>
              </a:rPr>
              <a:t>Wapples</a:t>
            </a:r>
            <a:r>
              <a:rPr lang="en-US" sz="2800" b="1" dirty="0">
                <a:solidFill>
                  <a:srgbClr val="FFFF00"/>
                </a:solidFill>
                <a:latin typeface="DejaVu Sans"/>
                <a:cs typeface="DejaVu Sans"/>
              </a:rPr>
              <a:t> pg.</a:t>
            </a:r>
            <a:r>
              <a:rPr sz="2800" b="1" dirty="0">
                <a:solidFill>
                  <a:srgbClr val="FFFF00"/>
                </a:solidFill>
                <a:latin typeface="DejaVu Sans"/>
                <a:cs typeface="DejaVu Sans"/>
              </a:rPr>
              <a:t> </a:t>
            </a:r>
            <a:r>
              <a:rPr lang="en-US" sz="2800" b="1" dirty="0">
                <a:solidFill>
                  <a:srgbClr val="FFFF00"/>
                </a:solidFill>
                <a:latin typeface="DejaVu Sans"/>
                <a:cs typeface="DejaVu Sans"/>
              </a:rPr>
              <a:t>271-279</a:t>
            </a:r>
          </a:p>
        </p:txBody>
      </p:sp>
      <p:sp>
        <p:nvSpPr>
          <p:cNvPr id="7" name="object 7"/>
          <p:cNvSpPr txBox="1"/>
          <p:nvPr/>
        </p:nvSpPr>
        <p:spPr>
          <a:xfrm>
            <a:off x="7477867" y="3792115"/>
            <a:ext cx="4573270" cy="1310423"/>
          </a:xfrm>
          <a:prstGeom prst="rect">
            <a:avLst/>
          </a:prstGeom>
        </p:spPr>
        <p:txBody>
          <a:bodyPr vert="horz" wrap="square" lIns="0" tIns="12700" rIns="0" bIns="0" rtlCol="0">
            <a:spAutoFit/>
          </a:bodyPr>
          <a:lstStyle/>
          <a:p>
            <a:pPr algn="ctr">
              <a:lnSpc>
                <a:spcPts val="1910"/>
              </a:lnSpc>
              <a:spcBef>
                <a:spcPts val="100"/>
              </a:spcBef>
            </a:pPr>
            <a:r>
              <a:rPr lang="en-US" sz="2400" b="1" dirty="0">
                <a:solidFill>
                  <a:srgbClr val="FFFF00"/>
                </a:solidFill>
                <a:latin typeface="DejaVu Sans"/>
                <a:cs typeface="DejaVu Sans"/>
              </a:rPr>
              <a:t>Required Court Cases</a:t>
            </a:r>
            <a:endParaRPr lang="en-US" sz="2400" dirty="0">
              <a:latin typeface="DejaVu Sans"/>
              <a:cs typeface="DejaVu Sans"/>
            </a:endParaRPr>
          </a:p>
          <a:p>
            <a:pPr algn="ctr">
              <a:lnSpc>
                <a:spcPts val="1910"/>
              </a:lnSpc>
              <a:spcBef>
                <a:spcPts val="100"/>
              </a:spcBef>
            </a:pPr>
            <a:endParaRPr lang="en-US" sz="2400" b="1" i="1" dirty="0">
              <a:solidFill>
                <a:srgbClr val="FFFF00"/>
              </a:solidFill>
              <a:latin typeface="Nimbus Sans L"/>
              <a:cs typeface="Nimbus Sans L"/>
            </a:endParaRPr>
          </a:p>
          <a:p>
            <a:pPr algn="ctr">
              <a:lnSpc>
                <a:spcPts val="1910"/>
              </a:lnSpc>
              <a:spcBef>
                <a:spcPts val="100"/>
              </a:spcBef>
            </a:pPr>
            <a:r>
              <a:rPr sz="2400" b="1" i="1" dirty="0">
                <a:solidFill>
                  <a:srgbClr val="FFFF00"/>
                </a:solidFill>
                <a:latin typeface="Nimbus Sans L"/>
                <a:cs typeface="Nimbus Sans L"/>
              </a:rPr>
              <a:t>Baker v. </a:t>
            </a:r>
            <a:r>
              <a:rPr sz="2400" b="1" i="1" dirty="0" err="1">
                <a:solidFill>
                  <a:srgbClr val="FFFF00"/>
                </a:solidFill>
                <a:latin typeface="Nimbus Sans L"/>
                <a:cs typeface="Nimbus Sans L"/>
              </a:rPr>
              <a:t>Carr</a:t>
            </a:r>
            <a:r>
              <a:rPr sz="2400" b="1" i="1" dirty="0">
                <a:solidFill>
                  <a:srgbClr val="FFFF00"/>
                </a:solidFill>
                <a:latin typeface="Nimbus Sans L"/>
                <a:cs typeface="Nimbus Sans L"/>
              </a:rPr>
              <a:t> - 1962</a:t>
            </a:r>
            <a:endParaRPr sz="2400" dirty="0">
              <a:latin typeface="Nimbus Sans L"/>
              <a:cs typeface="Nimbus Sans L"/>
            </a:endParaRPr>
          </a:p>
          <a:p>
            <a:pPr>
              <a:lnSpc>
                <a:spcPct val="100000"/>
              </a:lnSpc>
            </a:pPr>
            <a:endParaRPr lang="en-US" dirty="0">
              <a:latin typeface="DejaVu Sans"/>
              <a:cs typeface="DejaVu Sans"/>
            </a:endParaRPr>
          </a:p>
          <a:p>
            <a:pPr algn="ctr">
              <a:lnSpc>
                <a:spcPts val="1910"/>
              </a:lnSpc>
              <a:spcBef>
                <a:spcPts val="5"/>
              </a:spcBef>
            </a:pPr>
            <a:r>
              <a:rPr lang="en-US" sz="2400" b="1" i="1" dirty="0">
                <a:solidFill>
                  <a:srgbClr val="FFFF00"/>
                </a:solidFill>
                <a:latin typeface="Nimbus Sans L"/>
                <a:cs typeface="Nimbus Sans L"/>
              </a:rPr>
              <a:t>Shaw v. Reno – 1993</a:t>
            </a:r>
            <a:endParaRPr lang="en-US" sz="2400" dirty="0">
              <a:latin typeface="Nimbus Sans L"/>
              <a:cs typeface="Nimbus Sans L"/>
            </a:endParaRPr>
          </a:p>
        </p:txBody>
      </p:sp>
      <p:sp>
        <p:nvSpPr>
          <p:cNvPr id="9" name="object 9"/>
          <p:cNvSpPr/>
          <p:nvPr/>
        </p:nvSpPr>
        <p:spPr>
          <a:xfrm>
            <a:off x="1" y="0"/>
            <a:ext cx="7617458" cy="48768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83031" y="312709"/>
            <a:ext cx="8025937" cy="70242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90499" y="694865"/>
            <a:ext cx="11811000" cy="3008901"/>
          </a:xfrm>
          <a:prstGeom prst="rect">
            <a:avLst/>
          </a:prstGeom>
        </p:spPr>
        <p:txBody>
          <a:bodyPr vert="horz" wrap="square" lIns="0" tIns="74295" rIns="0" bIns="0" rtlCol="0">
            <a:spAutoFit/>
          </a:bodyPr>
          <a:lstStyle/>
          <a:p>
            <a:pPr marL="355600" marR="0" lvl="0" indent="-342900" algn="l" defTabSz="914400" rtl="0" eaLnBrk="1" fontAlgn="auto" latinLnBrk="0" hangingPunct="1">
              <a:lnSpc>
                <a:spcPct val="100000"/>
              </a:lnSpc>
              <a:spcBef>
                <a:spcPts val="585"/>
              </a:spcBef>
              <a:spcAft>
                <a:spcPts val="0"/>
              </a:spcAft>
              <a:buClrTx/>
              <a:buSzTx/>
              <a:buFont typeface="Nimbus Sans L"/>
              <a:buChar char="•"/>
              <a:tabLst>
                <a:tab pos="354965" algn="l"/>
                <a:tab pos="355600" algn="l"/>
              </a:tabLst>
              <a:defRPr/>
            </a:pPr>
            <a:r>
              <a:rPr kumimoji="0" sz="2800" b="1" i="0" u="none" strike="noStrike" kern="1200" cap="none" spc="0" normalizeH="0" baseline="0" noProof="0" dirty="0">
                <a:ln>
                  <a:noFill/>
                </a:ln>
                <a:solidFill>
                  <a:prstClr val="black"/>
                </a:solidFill>
                <a:effectLst/>
                <a:uLnTx/>
                <a:uFillTx/>
                <a:latin typeface="DejaVu Sans"/>
                <a:ea typeface="+mn-ea"/>
                <a:cs typeface="DejaVu Sans"/>
              </a:rPr>
              <a:t>CONSTITUENT CONVICTIONS</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749300" marR="5080" lvl="1" indent="-279400" algn="l" defTabSz="914400" rtl="0" eaLnBrk="1" fontAlgn="auto" latinLnBrk="0" hangingPunct="1">
              <a:lnSpc>
                <a:spcPct val="101200"/>
              </a:lnSpc>
              <a:spcBef>
                <a:spcPts val="395"/>
              </a:spcBef>
              <a:spcAft>
                <a:spcPts val="0"/>
              </a:spcAft>
              <a:buClrTx/>
              <a:buSzTx/>
              <a:buFont typeface="Nimbus Sans L"/>
              <a:buChar char="–"/>
              <a:tabLst>
                <a:tab pos="755015" algn="l"/>
                <a:tab pos="75565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If a member votes according to these, he is said to act in the </a:t>
            </a:r>
            <a:r>
              <a:rPr kumimoji="0" sz="2400" b="1" i="0" u="sng" strike="noStrike" kern="1200" cap="none" spc="0" normalizeH="0" baseline="0" noProof="0" dirty="0">
                <a:ln>
                  <a:noFill/>
                </a:ln>
                <a:solidFill>
                  <a:prstClr val="black"/>
                </a:solidFill>
                <a:effectLst/>
                <a:uLnTx/>
                <a:uFill>
                  <a:solidFill>
                    <a:srgbClr val="000000"/>
                  </a:solidFill>
                </a:uFill>
                <a:latin typeface="DejaVu Sans"/>
                <a:ea typeface="+mn-ea"/>
                <a:cs typeface="DejaVu Sans"/>
              </a:rPr>
              <a:t>delegate</a:t>
            </a:r>
            <a:r>
              <a:rPr kumimoji="0" sz="2400" b="1" i="0" u="none" strike="noStrike" kern="1200" cap="none" spc="0" normalizeH="0" baseline="0" noProof="0" dirty="0">
                <a:ln>
                  <a:noFill/>
                </a:ln>
                <a:solidFill>
                  <a:prstClr val="black"/>
                </a:solidFill>
                <a:effectLst/>
                <a:uLnTx/>
                <a:uFillTx/>
                <a:latin typeface="DejaVu Sans"/>
                <a:ea typeface="+mn-ea"/>
                <a:cs typeface="DejaVu Sans"/>
              </a:rPr>
              <a:t> role and engage  in </a:t>
            </a:r>
            <a:r>
              <a:rPr kumimoji="0" sz="2400" b="1" i="0" u="sng" strike="noStrike" kern="1200" cap="none" spc="0" normalizeH="0" baseline="0" noProof="0" dirty="0">
                <a:ln>
                  <a:noFill/>
                </a:ln>
                <a:solidFill>
                  <a:prstClr val="black"/>
                </a:solidFill>
                <a:effectLst/>
                <a:uLnTx/>
                <a:uFill>
                  <a:solidFill>
                    <a:srgbClr val="000000"/>
                  </a:solidFill>
                </a:uFill>
                <a:latin typeface="DejaVu Sans"/>
                <a:ea typeface="+mn-ea"/>
                <a:cs typeface="DejaVu Sans"/>
              </a:rPr>
              <a:t>representational</a:t>
            </a:r>
            <a:r>
              <a:rPr kumimoji="0" sz="2400" b="1" i="0" u="none" strike="noStrike" kern="1200" cap="none" spc="0" normalizeH="0" baseline="0" noProof="0" dirty="0">
                <a:ln>
                  <a:noFill/>
                </a:ln>
                <a:solidFill>
                  <a:prstClr val="black"/>
                </a:solidFill>
                <a:effectLst/>
                <a:uLnTx/>
                <a:uFillTx/>
                <a:latin typeface="DejaVu Sans"/>
                <a:ea typeface="+mn-ea"/>
                <a:cs typeface="DejaVu Sans"/>
              </a:rPr>
              <a:t> voting.</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515"/>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Of course, it is o</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ft</a:t>
            </a:r>
            <a:r>
              <a:rPr kumimoji="0" sz="2000" b="1" i="0" u="none" strike="noStrike" kern="1200" cap="none" spc="0" normalizeH="0" baseline="0" noProof="0" dirty="0">
                <a:ln>
                  <a:noFill/>
                </a:ln>
                <a:solidFill>
                  <a:prstClr val="black"/>
                </a:solidFill>
                <a:effectLst/>
                <a:uLnTx/>
                <a:uFillTx/>
                <a:latin typeface="DejaVu Sans"/>
                <a:ea typeface="+mn-ea"/>
                <a:cs typeface="DejaVu Sans"/>
              </a:rPr>
              <a:t>en diﬃcult to gauge constituent opinion on a given issue.</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2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Most constituents are not even aware of the issues faced by Congress.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2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Another complication is the diversity of interests throughout districts and states.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5" name="object 5"/>
          <p:cNvSpPr txBox="1"/>
          <p:nvPr/>
        </p:nvSpPr>
        <p:spPr>
          <a:xfrm>
            <a:off x="516254" y="4432361"/>
            <a:ext cx="10548620" cy="1330877"/>
          </a:xfrm>
          <a:prstGeom prst="rect">
            <a:avLst/>
          </a:prstGeom>
        </p:spPr>
        <p:txBody>
          <a:bodyPr vert="horz" wrap="square" lIns="0" tIns="88900" rIns="0" bIns="0" rtlCol="0">
            <a:spAutoFit/>
          </a:bodyPr>
          <a:lstStyle/>
          <a:p>
            <a:pPr marL="355600" marR="0" lvl="0" indent="-342900" algn="l" defTabSz="914400" rtl="0" eaLnBrk="1" fontAlgn="auto" latinLnBrk="0" hangingPunct="1">
              <a:lnSpc>
                <a:spcPct val="100000"/>
              </a:lnSpc>
              <a:spcBef>
                <a:spcPts val="700"/>
              </a:spcBef>
              <a:spcAft>
                <a:spcPts val="0"/>
              </a:spcAft>
              <a:buClrTx/>
              <a:buSzTx/>
              <a:buFont typeface="Nimbus Sans L"/>
              <a:buChar char="•"/>
              <a:tabLst>
                <a:tab pos="354965" algn="l"/>
                <a:tab pos="355600" algn="l"/>
              </a:tabLst>
              <a:defRPr/>
            </a:pPr>
            <a:r>
              <a:rPr kumimoji="0" sz="2800" b="1" i="0" u="none" strike="noStrike" kern="1200" cap="none" spc="0" normalizeH="0" baseline="0" noProof="0" dirty="0">
                <a:ln>
                  <a:noFill/>
                </a:ln>
                <a:solidFill>
                  <a:prstClr val="black"/>
                </a:solidFill>
                <a:effectLst/>
                <a:uLnTx/>
                <a:uFillTx/>
                <a:latin typeface="DejaVu Sans"/>
                <a:ea typeface="+mn-ea"/>
                <a:cs typeface="DejaVu Sans"/>
              </a:rPr>
              <a:t>MEMBERS' OWN CONVICTIONS</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749300" marR="5080" lvl="0" indent="-279400" algn="l" defTabSz="914400" rtl="0" eaLnBrk="1" fontAlgn="auto" latinLnBrk="0" hangingPunct="1">
              <a:lnSpc>
                <a:spcPct val="101200"/>
              </a:lnSpc>
              <a:spcBef>
                <a:spcPts val="495"/>
              </a:spcBef>
              <a:spcAft>
                <a:spcPts val="0"/>
              </a:spcAft>
              <a:buClrTx/>
              <a:buSzTx/>
              <a:buFontTx/>
              <a:buNone/>
              <a:tabLst>
                <a:tab pos="755015" algn="l"/>
              </a:tabLst>
              <a:defRPr/>
            </a:pPr>
            <a:r>
              <a:rPr kumimoji="0" sz="2400" b="0" i="0" u="none" strike="noStrike" kern="1200" cap="none" spc="0" normalizeH="0" baseline="0" noProof="0" dirty="0">
                <a:ln>
                  <a:noFill/>
                </a:ln>
                <a:solidFill>
                  <a:prstClr val="black"/>
                </a:solidFill>
                <a:effectLst/>
                <a:uLnTx/>
                <a:uFillTx/>
                <a:latin typeface="Nimbus Sans L"/>
                <a:ea typeface="+mn-ea"/>
                <a:cs typeface="Nimbus Sans L"/>
              </a:rPr>
              <a:t>–		</a:t>
            </a:r>
            <a:r>
              <a:rPr kumimoji="0" sz="2400" b="1" i="0" u="none" strike="noStrike" kern="1200" cap="none" spc="0" normalizeH="0" baseline="0" noProof="0" dirty="0">
                <a:ln>
                  <a:noFill/>
                </a:ln>
                <a:solidFill>
                  <a:prstClr val="black"/>
                </a:solidFill>
                <a:effectLst/>
                <a:uLnTx/>
                <a:uFillTx/>
                <a:latin typeface="DejaVu Sans"/>
                <a:ea typeface="+mn-ea"/>
                <a:cs typeface="DejaVu Sans"/>
              </a:rPr>
              <a:t>If a member votes according to these, he is said to act in the </a:t>
            </a:r>
            <a:r>
              <a:rPr kumimoji="0" sz="2400" b="1" i="0" u="sng" strike="noStrike" kern="1200" cap="none" spc="0" normalizeH="0" baseline="0" noProof="0" dirty="0">
                <a:ln>
                  <a:noFill/>
                </a:ln>
                <a:solidFill>
                  <a:prstClr val="black"/>
                </a:solidFill>
                <a:effectLst/>
                <a:uLnTx/>
                <a:uFill>
                  <a:solidFill>
                    <a:srgbClr val="000000"/>
                  </a:solidFill>
                </a:uFill>
                <a:latin typeface="DejaVu Sans"/>
                <a:ea typeface="+mn-ea"/>
                <a:cs typeface="DejaVu Sans"/>
              </a:rPr>
              <a:t>trustee</a:t>
            </a:r>
            <a:r>
              <a:rPr kumimoji="0" sz="2400" b="1" i="0" u="none" strike="noStrike" kern="1200" cap="none" spc="0" normalizeH="0" baseline="0" noProof="0" dirty="0">
                <a:ln>
                  <a:noFill/>
                </a:ln>
                <a:solidFill>
                  <a:prstClr val="black"/>
                </a:solidFill>
                <a:effectLst/>
                <a:uLnTx/>
                <a:uFillTx/>
                <a:latin typeface="DejaVu Sans"/>
                <a:ea typeface="+mn-ea"/>
                <a:cs typeface="DejaVu Sans"/>
              </a:rPr>
              <a:t> role and engage  in </a:t>
            </a:r>
            <a:r>
              <a:rPr kumimoji="0" sz="2400" b="1" i="0" u="sng" strike="noStrike" kern="1200" cap="none" spc="0" normalizeH="0" baseline="0" noProof="0" dirty="0">
                <a:ln>
                  <a:noFill/>
                </a:ln>
                <a:solidFill>
                  <a:prstClr val="black"/>
                </a:solidFill>
                <a:effectLst/>
                <a:uLnTx/>
                <a:uFill>
                  <a:solidFill>
                    <a:srgbClr val="000000"/>
                  </a:solidFill>
                </a:uFill>
                <a:latin typeface="DejaVu Sans"/>
                <a:ea typeface="+mn-ea"/>
                <a:cs typeface="DejaVu Sans"/>
              </a:rPr>
              <a:t>altudinal</a:t>
            </a:r>
            <a:r>
              <a:rPr kumimoji="0" sz="2400" b="1" i="0" u="none" strike="noStrike" kern="1200" cap="none" spc="0" normalizeH="0" baseline="0" noProof="0" dirty="0">
                <a:ln>
                  <a:noFill/>
                </a:ln>
                <a:solidFill>
                  <a:prstClr val="black"/>
                </a:solidFill>
                <a:effectLst/>
                <a:uLnTx/>
                <a:uFillTx/>
                <a:latin typeface="DejaVu Sans"/>
                <a:ea typeface="+mn-ea"/>
                <a:cs typeface="DejaVu Sans"/>
              </a:rPr>
              <a:t> voting.</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6" name="object 6"/>
          <p:cNvSpPr txBox="1"/>
          <p:nvPr/>
        </p:nvSpPr>
        <p:spPr>
          <a:xfrm>
            <a:off x="11328855" y="6434773"/>
            <a:ext cx="1803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60" normalizeH="0" baseline="0" noProof="0" dirty="0">
                <a:ln>
                  <a:noFill/>
                </a:ln>
                <a:solidFill>
                  <a:srgbClr val="898989"/>
                </a:solidFill>
                <a:effectLst/>
                <a:uLnTx/>
                <a:uFillTx/>
                <a:latin typeface="DejaVu Sans"/>
                <a:ea typeface="+mn-ea"/>
                <a:cs typeface="DejaVu Sans"/>
              </a:rPr>
              <a:t>15</a:t>
            </a:r>
            <a:endParaRPr kumimoji="0" sz="1200" b="0" i="0" u="none" strike="noStrike" kern="1200" cap="none" spc="0" normalizeH="0" baseline="0" noProof="0">
              <a:ln>
                <a:noFill/>
              </a:ln>
              <a:solidFill>
                <a:prstClr val="black"/>
              </a:solidFill>
              <a:effectLst/>
              <a:uLnTx/>
              <a:uFillTx/>
              <a:latin typeface="DejaVu Sans"/>
              <a:ea typeface="+mn-ea"/>
              <a:cs typeface="DejaVu Sans"/>
            </a:endParaRPr>
          </a:p>
        </p:txBody>
      </p:sp>
      <p:sp>
        <p:nvSpPr>
          <p:cNvPr id="8" name="object 3"/>
          <p:cNvSpPr txBox="1">
            <a:spLocks/>
          </p:cNvSpPr>
          <p:nvPr/>
        </p:nvSpPr>
        <p:spPr>
          <a:xfrm>
            <a:off x="0" y="10981"/>
            <a:ext cx="12192000" cy="382156"/>
          </a:xfrm>
          <a:prstGeom prst="rect">
            <a:avLst/>
          </a:prstGeom>
          <a:solidFill>
            <a:srgbClr val="00B050"/>
          </a:solidFill>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DejaVu Sans"/>
                <a:ea typeface="+mj-ea"/>
              </a:rPr>
              <a:t>INFLUENCES ON CONGRESS on how they vote  on a BILL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C0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86" y="61855"/>
            <a:ext cx="9848850" cy="1354217"/>
          </a:xfrm>
        </p:spPr>
        <p:txBody>
          <a:bodyPr/>
          <a:lstStyle/>
          <a:p>
            <a:r>
              <a:rPr lang="en-US" dirty="0"/>
              <a:t>AP FRQ Moment 2013 AMSCO pg. 95-96 </a:t>
            </a:r>
          </a:p>
        </p:txBody>
      </p:sp>
      <p:sp>
        <p:nvSpPr>
          <p:cNvPr id="3" name="Text Placeholder 2"/>
          <p:cNvSpPr>
            <a:spLocks noGrp="1"/>
          </p:cNvSpPr>
          <p:nvPr>
            <p:ph type="body" idx="1"/>
          </p:nvPr>
        </p:nvSpPr>
        <p:spPr>
          <a:xfrm>
            <a:off x="381000" y="929180"/>
            <a:ext cx="8915400" cy="846437"/>
          </a:xfrm>
        </p:spPr>
        <p:txBody>
          <a:bodyPr/>
          <a:lstStyle/>
          <a:p>
            <a:r>
              <a:rPr lang="en-US" sz="2400" b="1" dirty="0">
                <a:solidFill>
                  <a:srgbClr val="FF0000"/>
                </a:solidFill>
              </a:rPr>
              <a:t>Explain</a:t>
            </a:r>
            <a:r>
              <a:rPr lang="en-US" sz="2400" dirty="0"/>
              <a:t> </a:t>
            </a:r>
            <a:r>
              <a:rPr lang="en-US" sz="2400" b="1" dirty="0">
                <a:solidFill>
                  <a:srgbClr val="FF0000"/>
                </a:solidFill>
              </a:rPr>
              <a:t>why</a:t>
            </a:r>
            <a:r>
              <a:rPr lang="en-US" sz="2400" dirty="0"/>
              <a:t> a member of Congress might sometimes act as a trustee (attitudinal view) rather than a delegate (representational view). </a:t>
            </a:r>
          </a:p>
        </p:txBody>
      </p:sp>
      <p:sp>
        <p:nvSpPr>
          <p:cNvPr id="4" name="TextBox 3"/>
          <p:cNvSpPr txBox="1"/>
          <p:nvPr/>
        </p:nvSpPr>
        <p:spPr>
          <a:xfrm>
            <a:off x="685800" y="1775617"/>
            <a:ext cx="86106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member of Congress might sometimes act as a trustee rather than a delegate, 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Information access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Reliance on expertise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Divided constituency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Salience of issue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Vote his or her conscience (explaining why)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Difficulty determining what voters want </a:t>
            </a:r>
          </a:p>
        </p:txBody>
      </p:sp>
      <p:sp>
        <p:nvSpPr>
          <p:cNvPr id="5" name="TextBox 4"/>
          <p:cNvSpPr txBox="1"/>
          <p:nvPr/>
        </p:nvSpPr>
        <p:spPr>
          <a:xfrm>
            <a:off x="1200150" y="5454811"/>
            <a:ext cx="98488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Note: </a:t>
            </a:r>
            <a:r>
              <a:rPr kumimoji="0" lang="en-US" sz="2400" b="0" i="0" u="none" strike="noStrike" kern="1200" cap="none" spc="0" normalizeH="0" baseline="0" noProof="0" dirty="0">
                <a:ln>
                  <a:noFill/>
                </a:ln>
                <a:solidFill>
                  <a:prstClr val="black"/>
                </a:solidFill>
                <a:effectLst/>
                <a:uLnTx/>
                <a:uFillTx/>
                <a:latin typeface="Calibri"/>
                <a:ea typeface="+mn-ea"/>
                <a:cs typeface="+mn-cs"/>
              </a:rPr>
              <a:t>Must close loop to show contrast that the representative is voting regardless of what the constituents want.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199" y="37962"/>
            <a:ext cx="2209801" cy="2209800"/>
          </a:xfrm>
          <a:prstGeom prst="rect">
            <a:avLst/>
          </a:prstGeom>
        </p:spPr>
      </p:pic>
    </p:spTree>
    <p:extLst>
      <p:ext uri="{BB962C8B-B14F-4D97-AF65-F5344CB8AC3E}">
        <p14:creationId xmlns:p14="http://schemas.microsoft.com/office/powerpoint/2010/main" val="421351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6042" y="-13652"/>
            <a:ext cx="7614920" cy="6858105"/>
          </a:xfrm>
          <a:custGeom>
            <a:avLst/>
            <a:gdLst/>
            <a:ahLst/>
            <a:cxnLst/>
            <a:rect l="l" t="t" r="r" b="b"/>
            <a:pathLst>
              <a:path w="7614920" h="6075680">
                <a:moveTo>
                  <a:pt x="7614292" y="0"/>
                </a:moveTo>
                <a:lnTo>
                  <a:pt x="0" y="0"/>
                </a:lnTo>
                <a:lnTo>
                  <a:pt x="0" y="6075574"/>
                </a:lnTo>
                <a:lnTo>
                  <a:pt x="7614292" y="6075574"/>
                </a:lnTo>
                <a:lnTo>
                  <a:pt x="7614292" y="0"/>
                </a:lnTo>
                <a:close/>
              </a:path>
            </a:pathLst>
          </a:custGeom>
          <a:solidFill>
            <a:srgbClr val="000000"/>
          </a:solidFill>
        </p:spPr>
        <p:txBody>
          <a:bodyPr wrap="square" lIns="0" tIns="0" rIns="0" bIns="0" rtlCol="0"/>
          <a:lstStyle/>
          <a:p>
            <a:endParaRPr/>
          </a:p>
        </p:txBody>
      </p:sp>
      <p:sp>
        <p:nvSpPr>
          <p:cNvPr id="8" name="object 8"/>
          <p:cNvSpPr txBox="1"/>
          <p:nvPr/>
        </p:nvSpPr>
        <p:spPr>
          <a:xfrm>
            <a:off x="-228600" y="4325016"/>
            <a:ext cx="7587211" cy="2461571"/>
          </a:xfrm>
          <a:prstGeom prst="rect">
            <a:avLst/>
          </a:prstGeom>
        </p:spPr>
        <p:txBody>
          <a:bodyPr vert="horz" wrap="square" lIns="0" tIns="76835" rIns="0" bIns="0" rtlCol="0">
            <a:spAutoFit/>
          </a:bodyPr>
          <a:lstStyle/>
          <a:p>
            <a:pPr marL="355600" indent="-342900" algn="just">
              <a:lnSpc>
                <a:spcPct val="100000"/>
              </a:lnSpc>
              <a:spcBef>
                <a:spcPts val="605"/>
              </a:spcBef>
              <a:buFont typeface="DejaVu Sans"/>
              <a:buChar char="•"/>
              <a:tabLst>
                <a:tab pos="355600" algn="l"/>
              </a:tabLst>
            </a:pPr>
            <a:r>
              <a:rPr sz="2100" b="1" dirty="0">
                <a:solidFill>
                  <a:srgbClr val="FFFFFF"/>
                </a:solidFill>
                <a:latin typeface="DejaVu Sans"/>
                <a:cs typeface="DejaVu Sans"/>
              </a:rPr>
              <a:t>Origin of the term</a:t>
            </a:r>
            <a:endParaRPr sz="2100" dirty="0">
              <a:latin typeface="DejaVu Sans"/>
              <a:cs typeface="DejaVu Sans"/>
            </a:endParaRPr>
          </a:p>
          <a:p>
            <a:pPr marL="748665" marR="156845" lvl="1" indent="-279400" algn="just">
              <a:lnSpc>
                <a:spcPct val="100800"/>
              </a:lnSpc>
              <a:spcBef>
                <a:spcPts val="405"/>
              </a:spcBef>
              <a:buFont typeface="DejaVu Sans"/>
              <a:buChar char="–"/>
              <a:tabLst>
                <a:tab pos="755650" algn="l"/>
              </a:tabLst>
            </a:pPr>
            <a:r>
              <a:rPr sz="2100" b="1" dirty="0">
                <a:solidFill>
                  <a:srgbClr val="FFFFFF"/>
                </a:solidFill>
                <a:latin typeface="DejaVu Sans"/>
                <a:cs typeface="DejaVu Sans"/>
              </a:rPr>
              <a:t>From 19th century Mass. governor Elbridge Gerry, who drew  district lines himself.</a:t>
            </a:r>
            <a:endParaRPr sz="2100" dirty="0">
              <a:latin typeface="DejaVu Sans"/>
              <a:cs typeface="DejaVu Sans"/>
            </a:endParaRPr>
          </a:p>
          <a:p>
            <a:pPr marL="748665" marR="5080" lvl="1" indent="-279400" algn="just">
              <a:lnSpc>
                <a:spcPct val="100400"/>
              </a:lnSpc>
              <a:spcBef>
                <a:spcPts val="470"/>
              </a:spcBef>
              <a:buFont typeface="DejaVu Sans"/>
              <a:buChar char="–"/>
              <a:tabLst>
                <a:tab pos="755650" algn="l"/>
              </a:tabLst>
            </a:pPr>
            <a:r>
              <a:rPr sz="2100" b="1" dirty="0">
                <a:solidFill>
                  <a:srgbClr val="FFFFFF"/>
                </a:solidFill>
                <a:latin typeface="DejaVu Sans"/>
                <a:cs typeface="DejaVu Sans"/>
              </a:rPr>
              <a:t>Some of his districts had such strange shapes that they looked  like salamanders, prompting one wag to instead refer to them  as "gerrymanders."</a:t>
            </a:r>
            <a:endParaRPr sz="2100" dirty="0">
              <a:latin typeface="DejaVu Sans"/>
              <a:cs typeface="DejaVu Sans"/>
            </a:endParaRPr>
          </a:p>
        </p:txBody>
      </p:sp>
      <p:sp>
        <p:nvSpPr>
          <p:cNvPr id="9" name="object 9"/>
          <p:cNvSpPr txBox="1"/>
          <p:nvPr/>
        </p:nvSpPr>
        <p:spPr>
          <a:xfrm>
            <a:off x="11328855" y="6434773"/>
            <a:ext cx="180340"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98989"/>
                </a:solidFill>
                <a:latin typeface="DejaVu Sans"/>
                <a:cs typeface="DejaVu Sans"/>
              </a:rPr>
              <a:t>10</a:t>
            </a:r>
            <a:endParaRPr sz="1200">
              <a:latin typeface="DejaVu Sans"/>
              <a:cs typeface="DejaVu Sans"/>
            </a:endParaRPr>
          </a:p>
        </p:txBody>
      </p:sp>
      <p:sp>
        <p:nvSpPr>
          <p:cNvPr id="10" name="object 10"/>
          <p:cNvSpPr/>
          <p:nvPr/>
        </p:nvSpPr>
        <p:spPr>
          <a:xfrm>
            <a:off x="7614920" y="769100"/>
            <a:ext cx="4577080" cy="489953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042" y="-13855"/>
            <a:ext cx="7614920" cy="782955"/>
          </a:xfrm>
          <a:custGeom>
            <a:avLst/>
            <a:gdLst/>
            <a:ahLst/>
            <a:cxnLst/>
            <a:rect l="l" t="t" r="r" b="b"/>
            <a:pathLst>
              <a:path w="7614920" h="782955">
                <a:moveTo>
                  <a:pt x="7614292" y="0"/>
                </a:moveTo>
                <a:lnTo>
                  <a:pt x="0" y="0"/>
                </a:lnTo>
                <a:lnTo>
                  <a:pt x="0" y="782424"/>
                </a:lnTo>
                <a:lnTo>
                  <a:pt x="7614292" y="782424"/>
                </a:lnTo>
                <a:lnTo>
                  <a:pt x="7614292" y="0"/>
                </a:lnTo>
                <a:close/>
              </a:path>
            </a:pathLst>
          </a:custGeom>
          <a:solidFill>
            <a:srgbClr val="000000"/>
          </a:solidFill>
        </p:spPr>
        <p:txBody>
          <a:bodyPr wrap="square" lIns="0" tIns="0" rIns="0" bIns="0" rtlCol="0"/>
          <a:lstStyle/>
          <a:p>
            <a:pPr algn="ctr"/>
            <a:r>
              <a:rPr lang="en-US" sz="3200" b="1" dirty="0">
                <a:solidFill>
                  <a:schemeClr val="bg1"/>
                </a:solidFill>
              </a:rPr>
              <a:t>Gerrymandering-Redistricting</a:t>
            </a:r>
            <a:endParaRPr sz="3200" b="1" dirty="0">
              <a:solidFill>
                <a:schemeClr val="bg1"/>
              </a:solidFill>
            </a:endParaRPr>
          </a:p>
        </p:txBody>
      </p:sp>
      <p:sp>
        <p:nvSpPr>
          <p:cNvPr id="7" name="object 7"/>
          <p:cNvSpPr txBox="1"/>
          <p:nvPr/>
        </p:nvSpPr>
        <p:spPr>
          <a:xfrm>
            <a:off x="63804" y="427045"/>
            <a:ext cx="7551116" cy="3904274"/>
          </a:xfrm>
          <a:prstGeom prst="rect">
            <a:avLst/>
          </a:prstGeom>
        </p:spPr>
        <p:txBody>
          <a:bodyPr vert="horz" wrap="square" lIns="0" tIns="15875" rIns="0" bIns="0" rtlCol="0">
            <a:spAutoFit/>
          </a:bodyPr>
          <a:lstStyle/>
          <a:p>
            <a:pPr marL="355600" marR="5080" indent="-342900">
              <a:lnSpc>
                <a:spcPct val="99000"/>
              </a:lnSpc>
              <a:spcBef>
                <a:spcPts val="125"/>
              </a:spcBef>
              <a:buFont typeface="DejaVu Sans"/>
              <a:buChar char="•"/>
              <a:tabLst>
                <a:tab pos="354965" algn="l"/>
                <a:tab pos="355600" algn="l"/>
              </a:tabLst>
            </a:pPr>
            <a:r>
              <a:rPr sz="2100" b="1" dirty="0">
                <a:solidFill>
                  <a:srgbClr val="FFFFFF"/>
                </a:solidFill>
                <a:latin typeface="DejaVu Sans"/>
                <a:cs typeface="DejaVu Sans"/>
              </a:rPr>
              <a:t>If a state has a change in the number of seats OR if the  population has signiﬁcantly changed within the state,  its district boundaries must change.</a:t>
            </a:r>
            <a:endParaRPr sz="2100" dirty="0">
              <a:latin typeface="DejaVu Sans"/>
              <a:cs typeface="DejaVu Sans"/>
            </a:endParaRPr>
          </a:p>
          <a:p>
            <a:pPr marL="355600" marR="43815" indent="-342900">
              <a:lnSpc>
                <a:spcPct val="101499"/>
              </a:lnSpc>
              <a:spcBef>
                <a:spcPts val="2555"/>
              </a:spcBef>
              <a:buFont typeface="DejaVu Sans"/>
              <a:buChar char="•"/>
              <a:tabLst>
                <a:tab pos="354965" algn="l"/>
                <a:tab pos="355600" algn="l"/>
              </a:tabLst>
            </a:pPr>
            <a:r>
              <a:rPr sz="2100" b="1" dirty="0">
                <a:solidFill>
                  <a:srgbClr val="FFFFFF"/>
                </a:solidFill>
                <a:latin typeface="DejaVu Sans"/>
                <a:cs typeface="DejaVu Sans"/>
              </a:rPr>
              <a:t>This is known as REDISTRICTING and is usually carried  out by the </a:t>
            </a:r>
            <a:r>
              <a:rPr sz="2100" b="1" dirty="0">
                <a:solidFill>
                  <a:srgbClr val="FF0000"/>
                </a:solidFill>
                <a:latin typeface="DejaVu Sans"/>
                <a:cs typeface="DejaVu Sans"/>
              </a:rPr>
              <a:t>party in power of the state legislature.</a:t>
            </a:r>
            <a:endParaRPr sz="2100" dirty="0">
              <a:solidFill>
                <a:srgbClr val="FF0000"/>
              </a:solidFill>
              <a:latin typeface="DejaVu Sans"/>
              <a:cs typeface="DejaVu Sans"/>
            </a:endParaRPr>
          </a:p>
          <a:p>
            <a:pPr>
              <a:lnSpc>
                <a:spcPct val="100000"/>
              </a:lnSpc>
              <a:spcBef>
                <a:spcPts val="50"/>
              </a:spcBef>
              <a:buClr>
                <a:srgbClr val="FFFFFF"/>
              </a:buClr>
              <a:buFont typeface="DejaVu Sans"/>
              <a:buChar char="•"/>
            </a:pPr>
            <a:endParaRPr sz="2100" dirty="0">
              <a:latin typeface="DejaVu Sans"/>
              <a:cs typeface="DejaVu Sans"/>
            </a:endParaRPr>
          </a:p>
          <a:p>
            <a:pPr marL="355600" marR="226695" indent="-342900">
              <a:lnSpc>
                <a:spcPct val="99400"/>
              </a:lnSpc>
              <a:buFont typeface="DejaVu Sans"/>
              <a:buChar char="•"/>
              <a:tabLst>
                <a:tab pos="354965" algn="l"/>
                <a:tab pos="355600" algn="l"/>
              </a:tabLst>
            </a:pPr>
            <a:r>
              <a:rPr sz="2100" b="1" dirty="0">
                <a:solidFill>
                  <a:srgbClr val="FFFFFF"/>
                </a:solidFill>
                <a:latin typeface="DejaVu Sans"/>
                <a:cs typeface="DejaVu Sans"/>
              </a:rPr>
              <a:t>A form of redistricting is </a:t>
            </a:r>
            <a:r>
              <a:rPr sz="2100" b="1" u="heavy" dirty="0">
                <a:solidFill>
                  <a:srgbClr val="FFFFFF"/>
                </a:solidFill>
                <a:uFill>
                  <a:solidFill>
                    <a:srgbClr val="FFFFFF"/>
                  </a:solidFill>
                </a:uFill>
                <a:latin typeface="DejaVu Sans"/>
                <a:cs typeface="DejaVu Sans"/>
              </a:rPr>
              <a:t>gerrymandering</a:t>
            </a:r>
            <a:r>
              <a:rPr sz="2100" b="1" dirty="0">
                <a:solidFill>
                  <a:srgbClr val="FFFFFF"/>
                </a:solidFill>
                <a:latin typeface="DejaVu Sans"/>
                <a:cs typeface="DejaVu Sans"/>
              </a:rPr>
              <a:t>: redrawing  boundaries to favor the party in power of the state  legislature.</a:t>
            </a:r>
            <a:endParaRPr sz="2100" dirty="0">
              <a:latin typeface="DejaVu Sans"/>
              <a:cs typeface="DejaVu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1531124-8975-4734-9159-5FB4F5FA5C4B}"/>
              </a:ext>
            </a:extLst>
          </p:cNvPr>
          <p:cNvPicPr>
            <a:picLocks noChangeAspect="1"/>
          </p:cNvPicPr>
          <p:nvPr/>
        </p:nvPicPr>
        <p:blipFill rotWithShape="1">
          <a:blip r:embed="rId2"/>
          <a:srcRect l="61" r="811" b="1"/>
          <a:stretch/>
        </p:blipFill>
        <p:spPr>
          <a:xfrm>
            <a:off x="1600200" y="76200"/>
            <a:ext cx="9755408" cy="5486400"/>
          </a:xfrm>
          <a:prstGeom prst="rect">
            <a:avLst/>
          </a:prstGeom>
        </p:spPr>
      </p:pic>
      <p:sp>
        <p:nvSpPr>
          <p:cNvPr id="3" name="TextBox 2">
            <a:extLst>
              <a:ext uri="{FF2B5EF4-FFF2-40B4-BE49-F238E27FC236}">
                <a16:creationId xmlns:a16="http://schemas.microsoft.com/office/drawing/2014/main" id="{1574473B-23BA-A4E2-1E36-7A303EE4B3AC}"/>
              </a:ext>
            </a:extLst>
          </p:cNvPr>
          <p:cNvSpPr txBox="1"/>
          <p:nvPr/>
        </p:nvSpPr>
        <p:spPr>
          <a:xfrm>
            <a:off x="153924" y="5286660"/>
            <a:ext cx="12038076" cy="1477328"/>
          </a:xfrm>
          <a:prstGeom prst="rect">
            <a:avLst/>
          </a:prstGeom>
          <a:noFill/>
        </p:spPr>
        <p:txBody>
          <a:bodyPr wrap="square">
            <a:spAutoFit/>
          </a:bodyPr>
          <a:lstStyle/>
          <a:p>
            <a:pPr algn="l"/>
            <a:br>
              <a:rPr lang="en-US" b="0" i="0" dirty="0">
                <a:solidFill>
                  <a:srgbClr val="333333"/>
                </a:solidFill>
                <a:effectLst/>
                <a:latin typeface="Helvetica Neue"/>
              </a:rPr>
            </a:br>
            <a:r>
              <a:rPr lang="en-US" b="0" i="0" dirty="0">
                <a:solidFill>
                  <a:srgbClr val="333333"/>
                </a:solidFill>
                <a:effectLst/>
                <a:latin typeface="Helvetica Neue"/>
              </a:rPr>
              <a:t>Question</a:t>
            </a:r>
          </a:p>
          <a:p>
            <a:pPr algn="l"/>
            <a:r>
              <a:rPr lang="en-US" b="0" i="0" dirty="0">
                <a:solidFill>
                  <a:srgbClr val="333333"/>
                </a:solidFill>
                <a:effectLst/>
                <a:latin typeface="Roboto" panose="02000000000000000000" pitchFamily="2" charset="0"/>
              </a:rPr>
              <a:t>The graph shows reelection rates for incumbents in the House and Senate. From this information and your knowledge of United States politics, perform the following tasks.</a:t>
            </a:r>
          </a:p>
          <a:p>
            <a:pPr algn="l">
              <a:buFont typeface="+mj-lt"/>
              <a:buAutoNum type="arabicPeriod"/>
            </a:pPr>
            <a:r>
              <a:rPr lang="en-US" b="1" i="0" dirty="0">
                <a:solidFill>
                  <a:srgbClr val="333333"/>
                </a:solidFill>
                <a:effectLst/>
                <a:latin typeface="Roboto" panose="02000000000000000000" pitchFamily="2" charset="0"/>
              </a:rPr>
              <a:t>Identify two patterns displayed in the graph</a:t>
            </a:r>
          </a:p>
        </p:txBody>
      </p:sp>
    </p:spTree>
    <p:extLst>
      <p:ext uri="{BB962C8B-B14F-4D97-AF65-F5344CB8AC3E}">
        <p14:creationId xmlns:p14="http://schemas.microsoft.com/office/powerpoint/2010/main" val="326440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906"/>
            <a:ext cx="12192000" cy="864869"/>
            <a:chOff x="0" y="1"/>
            <a:chExt cx="12192000" cy="864869"/>
          </a:xfrm>
        </p:grpSpPr>
        <p:sp>
          <p:nvSpPr>
            <p:cNvPr id="3" name="object 3"/>
            <p:cNvSpPr/>
            <p:nvPr/>
          </p:nvSpPr>
          <p:spPr>
            <a:xfrm>
              <a:off x="0" y="1"/>
              <a:ext cx="12192000" cy="806450"/>
            </a:xfrm>
            <a:custGeom>
              <a:avLst/>
              <a:gdLst/>
              <a:ahLst/>
              <a:cxnLst/>
              <a:rect l="l" t="t" r="r" b="b"/>
              <a:pathLst>
                <a:path w="12192000" h="806450">
                  <a:moveTo>
                    <a:pt x="12191997" y="0"/>
                  </a:moveTo>
                  <a:lnTo>
                    <a:pt x="0" y="0"/>
                  </a:lnTo>
                  <a:lnTo>
                    <a:pt x="0" y="806155"/>
                  </a:lnTo>
                  <a:lnTo>
                    <a:pt x="12191997" y="806155"/>
                  </a:lnTo>
                  <a:lnTo>
                    <a:pt x="12191997" y="0"/>
                  </a:lnTo>
                  <a:close/>
                </a:path>
              </a:pathLst>
            </a:custGeom>
            <a:solidFill>
              <a:srgbClr val="000000"/>
            </a:solidFill>
          </p:spPr>
          <p:txBody>
            <a:bodyPr wrap="square" lIns="0" tIns="0" rIns="0" bIns="0" rtlCol="0"/>
            <a:lstStyle/>
            <a:p>
              <a:endParaRPr/>
            </a:p>
          </p:txBody>
        </p:sp>
        <p:sp>
          <p:nvSpPr>
            <p:cNvPr id="4" name="object 4"/>
            <p:cNvSpPr/>
            <p:nvPr/>
          </p:nvSpPr>
          <p:spPr>
            <a:xfrm>
              <a:off x="3773977" y="29094"/>
              <a:ext cx="4684221" cy="835428"/>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p:nvPr/>
        </p:nvSpPr>
        <p:spPr>
          <a:xfrm>
            <a:off x="4349936" y="830519"/>
            <a:ext cx="7882237" cy="5746510"/>
          </a:xfrm>
          <a:prstGeom prst="rect">
            <a:avLst/>
          </a:prstGeom>
        </p:spPr>
        <p:txBody>
          <a:bodyPr vert="horz" wrap="square" lIns="0" tIns="33020" rIns="0" bIns="0" rtlCol="0">
            <a:spAutoFit/>
          </a:bodyPr>
          <a:lstStyle/>
          <a:p>
            <a:pPr marL="355600" marR="597535" indent="-342900">
              <a:lnSpc>
                <a:spcPts val="2800"/>
              </a:lnSpc>
              <a:spcBef>
                <a:spcPts val="260"/>
              </a:spcBef>
              <a:buFont typeface="DejaVu Sans"/>
              <a:buChar char="•"/>
              <a:tabLst>
                <a:tab pos="354965" algn="l"/>
                <a:tab pos="355600" algn="l"/>
              </a:tabLst>
            </a:pPr>
            <a:r>
              <a:rPr b="1" dirty="0">
                <a:latin typeface="DejaVu Sans"/>
                <a:cs typeface="DejaVu Sans"/>
              </a:rPr>
              <a:t>The party in power can get a majority of seats in the  House by:</a:t>
            </a:r>
            <a:r>
              <a:rPr lang="en-US" b="1" dirty="0">
                <a:latin typeface="DejaVu Sans"/>
                <a:cs typeface="DejaVu Sans"/>
              </a:rPr>
              <a:t> (gerrymandering is very </a:t>
            </a:r>
            <a:r>
              <a:rPr lang="en-US" b="1" dirty="0">
                <a:solidFill>
                  <a:srgbClr val="FF0000"/>
                </a:solidFill>
                <a:latin typeface="DejaVu Sans"/>
                <a:cs typeface="DejaVu Sans"/>
              </a:rPr>
              <a:t>PARTISAN</a:t>
            </a:r>
            <a:r>
              <a:rPr lang="en-US" b="1" dirty="0">
                <a:latin typeface="DejaVu Sans"/>
                <a:cs typeface="DejaVu Sans"/>
              </a:rPr>
              <a:t>)</a:t>
            </a:r>
            <a:endParaRPr dirty="0">
              <a:latin typeface="DejaVu Sans"/>
              <a:cs typeface="DejaVu Sans"/>
            </a:endParaRPr>
          </a:p>
          <a:p>
            <a:pPr marL="749300" marR="5080" lvl="1" indent="-279400" algn="just">
              <a:lnSpc>
                <a:spcPct val="101099"/>
              </a:lnSpc>
              <a:spcBef>
                <a:spcPts val="345"/>
              </a:spcBef>
              <a:buFont typeface="DejaVu Sans"/>
              <a:buChar char="–"/>
              <a:tabLst>
                <a:tab pos="755650" algn="l"/>
              </a:tabLst>
            </a:pPr>
            <a:r>
              <a:rPr b="1" dirty="0">
                <a:latin typeface="DejaVu Sans"/>
                <a:cs typeface="DejaVu Sans"/>
              </a:rPr>
              <a:t>"Packing:" drawing the district lines in such a way as to concentrate the  opposing party in a few districts, thus preserving a majority of seats for  itself.</a:t>
            </a:r>
            <a:endParaRPr dirty="0">
              <a:latin typeface="DejaVu Sans"/>
              <a:cs typeface="DejaVu Sans"/>
            </a:endParaRPr>
          </a:p>
          <a:p>
            <a:pPr lvl="1">
              <a:lnSpc>
                <a:spcPct val="100000"/>
              </a:lnSpc>
              <a:spcBef>
                <a:spcPts val="40"/>
              </a:spcBef>
              <a:buFont typeface="DejaVu Sans"/>
              <a:buChar char="–"/>
            </a:pPr>
            <a:endParaRPr dirty="0">
              <a:latin typeface="DejaVu Sans"/>
              <a:cs typeface="DejaVu Sans"/>
            </a:endParaRPr>
          </a:p>
          <a:p>
            <a:pPr marL="749300" marR="68580" lvl="1" indent="-279400">
              <a:lnSpc>
                <a:spcPct val="101099"/>
              </a:lnSpc>
              <a:buFont typeface="DejaVu Sans"/>
              <a:buChar char="–"/>
              <a:tabLst>
                <a:tab pos="755015" algn="l"/>
                <a:tab pos="755650" algn="l"/>
              </a:tabLst>
            </a:pPr>
            <a:r>
              <a:rPr b="1" dirty="0">
                <a:latin typeface="DejaVu Sans"/>
                <a:cs typeface="DejaVu Sans"/>
              </a:rPr>
              <a:t>"Cracking:" drawing the district lines in such a way as to disperse the  opposing party throughout the state and thus dilute</a:t>
            </a:r>
            <a:r>
              <a:rPr lang="en-US" b="1" dirty="0">
                <a:latin typeface="DejaVu Sans"/>
                <a:cs typeface="DejaVu Sans"/>
              </a:rPr>
              <a:t>s</a:t>
            </a:r>
            <a:r>
              <a:rPr b="1" dirty="0">
                <a:latin typeface="DejaVu Sans"/>
                <a:cs typeface="DejaVu Sans"/>
              </a:rPr>
              <a:t> that party's strength in order to preserve a majority of seats for the majority party.</a:t>
            </a:r>
            <a:endParaRPr dirty="0">
              <a:latin typeface="DejaVu Sans"/>
              <a:cs typeface="DejaVu Sans"/>
            </a:endParaRPr>
          </a:p>
          <a:p>
            <a:pPr lvl="1">
              <a:lnSpc>
                <a:spcPct val="100000"/>
              </a:lnSpc>
              <a:spcBef>
                <a:spcPts val="30"/>
              </a:spcBef>
              <a:buFont typeface="DejaVu Sans"/>
              <a:buChar char="–"/>
            </a:pPr>
            <a:endParaRPr dirty="0">
              <a:latin typeface="DejaVu Sans"/>
              <a:cs typeface="DejaVu Sans"/>
            </a:endParaRPr>
          </a:p>
          <a:p>
            <a:pPr marL="355600" indent="-342900">
              <a:lnSpc>
                <a:spcPct val="100000"/>
              </a:lnSpc>
              <a:buFont typeface="DejaVu Sans"/>
              <a:buChar char="•"/>
              <a:tabLst>
                <a:tab pos="354965" algn="l"/>
                <a:tab pos="355600" algn="l"/>
              </a:tabLst>
            </a:pPr>
            <a:r>
              <a:rPr b="1" dirty="0">
                <a:latin typeface="DejaVu Sans"/>
                <a:cs typeface="DejaVu Sans"/>
              </a:rPr>
              <a:t>Eﬀects</a:t>
            </a:r>
            <a:endParaRPr dirty="0">
              <a:latin typeface="DejaVu Sans"/>
              <a:cs typeface="DejaVu Sans"/>
            </a:endParaRPr>
          </a:p>
          <a:p>
            <a:pPr marL="755650" lvl="1" indent="-285750">
              <a:lnSpc>
                <a:spcPct val="100000"/>
              </a:lnSpc>
              <a:spcBef>
                <a:spcPts val="475"/>
              </a:spcBef>
              <a:buFont typeface="DejaVu Sans"/>
              <a:buChar char="–"/>
              <a:tabLst>
                <a:tab pos="755015" algn="l"/>
                <a:tab pos="755650" algn="l"/>
              </a:tabLst>
            </a:pPr>
            <a:r>
              <a:rPr b="1" dirty="0">
                <a:latin typeface="DejaVu Sans"/>
                <a:cs typeface="DejaVu Sans"/>
              </a:rPr>
              <a:t>The party in power STAYS in power</a:t>
            </a:r>
            <a:endParaRPr dirty="0">
              <a:latin typeface="DejaVu Sans"/>
              <a:cs typeface="DejaVu Sans"/>
            </a:endParaRPr>
          </a:p>
          <a:p>
            <a:pPr marL="749300" marR="193675" lvl="1" indent="-279400">
              <a:lnSpc>
                <a:spcPct val="100000"/>
              </a:lnSpc>
              <a:spcBef>
                <a:spcPts val="440"/>
              </a:spcBef>
              <a:buFont typeface="DejaVu Sans"/>
              <a:buChar char="–"/>
              <a:tabLst>
                <a:tab pos="755015" algn="l"/>
                <a:tab pos="755650" algn="l"/>
              </a:tabLst>
            </a:pPr>
            <a:r>
              <a:rPr b="1" dirty="0">
                <a:latin typeface="DejaVu Sans"/>
                <a:cs typeface="DejaVu Sans"/>
              </a:rPr>
              <a:t>"Safe" seats are created for incumbents, leading to further diﬃculties  for challengers</a:t>
            </a:r>
            <a:endParaRPr dirty="0">
              <a:latin typeface="DejaVu Sans"/>
              <a:cs typeface="DejaVu Sans"/>
            </a:endParaRPr>
          </a:p>
          <a:p>
            <a:pPr marL="755650" lvl="1" indent="-285750">
              <a:lnSpc>
                <a:spcPct val="100000"/>
              </a:lnSpc>
              <a:spcBef>
                <a:spcPts val="380"/>
              </a:spcBef>
              <a:buFont typeface="DejaVu Sans"/>
              <a:buChar char="–"/>
              <a:tabLst>
                <a:tab pos="755015" algn="l"/>
                <a:tab pos="755650" algn="l"/>
              </a:tabLst>
            </a:pPr>
            <a:r>
              <a:rPr b="1" dirty="0">
                <a:latin typeface="DejaVu Sans"/>
                <a:cs typeface="DejaVu Sans"/>
              </a:rPr>
              <a:t>Communities of interest may be broken up</a:t>
            </a:r>
            <a:endParaRPr dirty="0">
              <a:latin typeface="DejaVu Sans"/>
              <a:cs typeface="DejaVu Sans"/>
            </a:endParaRPr>
          </a:p>
          <a:p>
            <a:pPr marL="755650" lvl="1" indent="-285750">
              <a:lnSpc>
                <a:spcPct val="100000"/>
              </a:lnSpc>
              <a:spcBef>
                <a:spcPts val="440"/>
              </a:spcBef>
              <a:buFont typeface="DejaVu Sans"/>
              <a:buChar char="–"/>
              <a:tabLst>
                <a:tab pos="755015" algn="l"/>
                <a:tab pos="755650" algn="l"/>
              </a:tabLst>
            </a:pPr>
            <a:r>
              <a:rPr b="1" dirty="0">
                <a:latin typeface="DejaVu Sans"/>
                <a:cs typeface="DejaVu Sans"/>
              </a:rPr>
              <a:t>Strangely</a:t>
            </a:r>
            <a:r>
              <a:rPr lang="en-US" b="1" dirty="0">
                <a:latin typeface="DejaVu Sans"/>
                <a:cs typeface="DejaVu Sans"/>
              </a:rPr>
              <a:t> </a:t>
            </a:r>
            <a:r>
              <a:rPr b="1" dirty="0">
                <a:latin typeface="DejaVu Sans"/>
                <a:cs typeface="DejaVu Sans"/>
              </a:rPr>
              <a:t>shaped districts</a:t>
            </a:r>
            <a:endParaRPr dirty="0">
              <a:latin typeface="DejaVu Sans"/>
              <a:cs typeface="DejaVu Sans"/>
            </a:endParaRPr>
          </a:p>
          <a:p>
            <a:pPr marL="755650" lvl="1" indent="-285750">
              <a:lnSpc>
                <a:spcPts val="2005"/>
              </a:lnSpc>
              <a:spcBef>
                <a:spcPts val="440"/>
              </a:spcBef>
              <a:buFont typeface="DejaVu Sans"/>
              <a:buChar char="–"/>
              <a:tabLst>
                <a:tab pos="755015" algn="l"/>
                <a:tab pos="755650" algn="l"/>
              </a:tabLst>
            </a:pPr>
            <a:r>
              <a:rPr b="1" dirty="0">
                <a:latin typeface="DejaVu Sans"/>
                <a:cs typeface="DejaVu Sans"/>
              </a:rPr>
              <a:t>"Majority-minority" districts created by racial gerrymandering</a:t>
            </a:r>
            <a:endParaRPr dirty="0">
              <a:latin typeface="DejaVu Sans"/>
              <a:cs typeface="DejaVu Sans"/>
            </a:endParaRPr>
          </a:p>
        </p:txBody>
      </p:sp>
      <p:sp>
        <p:nvSpPr>
          <p:cNvPr id="7" name="object 7"/>
          <p:cNvSpPr/>
          <p:nvPr/>
        </p:nvSpPr>
        <p:spPr>
          <a:xfrm>
            <a:off x="12700" y="1423685"/>
            <a:ext cx="4349936" cy="4851853"/>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2800906" y="1047011"/>
            <a:ext cx="995594" cy="400110"/>
          </a:xfrm>
          <a:prstGeom prst="rect">
            <a:avLst/>
          </a:prstGeom>
          <a:noFill/>
        </p:spPr>
        <p:txBody>
          <a:bodyPr wrap="none" rtlCol="0">
            <a:spAutoFit/>
          </a:bodyPr>
          <a:lstStyle/>
          <a:p>
            <a:r>
              <a:rPr lang="en-US" sz="2000" b="1"/>
              <a:t>Packing</a:t>
            </a:r>
          </a:p>
        </p:txBody>
      </p:sp>
      <p:sp>
        <p:nvSpPr>
          <p:cNvPr id="8" name="TextBox 7"/>
          <p:cNvSpPr txBox="1"/>
          <p:nvPr/>
        </p:nvSpPr>
        <p:spPr>
          <a:xfrm>
            <a:off x="304800" y="1023575"/>
            <a:ext cx="1086323" cy="400110"/>
          </a:xfrm>
          <a:prstGeom prst="rect">
            <a:avLst/>
          </a:prstGeom>
          <a:noFill/>
        </p:spPr>
        <p:txBody>
          <a:bodyPr wrap="none" rtlCol="0">
            <a:spAutoFit/>
          </a:bodyPr>
          <a:lstStyle/>
          <a:p>
            <a:r>
              <a:rPr lang="en-US" sz="2000" b="1" dirty="0"/>
              <a:t>Cracking</a:t>
            </a:r>
          </a:p>
        </p:txBody>
      </p:sp>
      <p:cxnSp>
        <p:nvCxnSpPr>
          <p:cNvPr id="10" name="Straight Connector 9"/>
          <p:cNvCxnSpPr/>
          <p:nvPr/>
        </p:nvCxnSpPr>
        <p:spPr>
          <a:xfrm>
            <a:off x="2174968" y="797544"/>
            <a:ext cx="0" cy="606045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object 2"/>
          <p:cNvGrpSpPr/>
          <p:nvPr/>
        </p:nvGrpSpPr>
        <p:grpSpPr>
          <a:xfrm>
            <a:off x="0" y="-8906"/>
            <a:ext cx="12192000" cy="864869"/>
            <a:chOff x="0" y="1"/>
            <a:chExt cx="12192000" cy="864869"/>
          </a:xfrm>
        </p:grpSpPr>
        <p:sp>
          <p:nvSpPr>
            <p:cNvPr id="3" name="object 3"/>
            <p:cNvSpPr/>
            <p:nvPr/>
          </p:nvSpPr>
          <p:spPr>
            <a:xfrm>
              <a:off x="0" y="1"/>
              <a:ext cx="12192000" cy="806450"/>
            </a:xfrm>
            <a:custGeom>
              <a:avLst/>
              <a:gdLst/>
              <a:ahLst/>
              <a:cxnLst/>
              <a:rect l="l" t="t" r="r" b="b"/>
              <a:pathLst>
                <a:path w="12192000" h="806450">
                  <a:moveTo>
                    <a:pt x="12191997" y="0"/>
                  </a:moveTo>
                  <a:lnTo>
                    <a:pt x="0" y="0"/>
                  </a:lnTo>
                  <a:lnTo>
                    <a:pt x="0" y="806155"/>
                  </a:lnTo>
                  <a:lnTo>
                    <a:pt x="12191997" y="806155"/>
                  </a:lnTo>
                  <a:lnTo>
                    <a:pt x="12191997" y="0"/>
                  </a:lnTo>
                  <a:close/>
                </a:path>
              </a:pathLst>
            </a:custGeom>
            <a:solidFill>
              <a:srgbClr val="000000"/>
            </a:solidFill>
          </p:spPr>
          <p:txBody>
            <a:bodyPr wrap="square" lIns="0" tIns="0" rIns="0" bIns="0" rtlCol="0"/>
            <a:lstStyle/>
            <a:p>
              <a:endParaRPr/>
            </a:p>
          </p:txBody>
        </p:sp>
        <p:sp>
          <p:nvSpPr>
            <p:cNvPr id="4" name="object 4"/>
            <p:cNvSpPr/>
            <p:nvPr/>
          </p:nvSpPr>
          <p:spPr>
            <a:xfrm>
              <a:off x="3773977" y="29094"/>
              <a:ext cx="4684221" cy="835428"/>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p:nvPr/>
        </p:nvSpPr>
        <p:spPr>
          <a:xfrm>
            <a:off x="4297064" y="812782"/>
            <a:ext cx="7818736" cy="5746510"/>
          </a:xfrm>
          <a:prstGeom prst="rect">
            <a:avLst/>
          </a:prstGeom>
        </p:spPr>
        <p:txBody>
          <a:bodyPr vert="horz" wrap="square" lIns="0" tIns="33020" rIns="0" bIns="0" rtlCol="0">
            <a:spAutoFit/>
          </a:bodyPr>
          <a:lstStyle/>
          <a:p>
            <a:pPr marL="355600" marR="597535" indent="-342900">
              <a:lnSpc>
                <a:spcPts val="2800"/>
              </a:lnSpc>
              <a:spcBef>
                <a:spcPts val="260"/>
              </a:spcBef>
              <a:buFont typeface="DejaVu Sans"/>
              <a:buChar char="•"/>
              <a:tabLst>
                <a:tab pos="354965" algn="l"/>
                <a:tab pos="355600" algn="l"/>
              </a:tabLst>
            </a:pPr>
            <a:r>
              <a:rPr b="1" dirty="0">
                <a:latin typeface="DejaVu Sans"/>
                <a:cs typeface="DejaVu Sans"/>
              </a:rPr>
              <a:t>The party in power can get a majority of seats in the  House by:</a:t>
            </a:r>
            <a:endParaRPr dirty="0">
              <a:latin typeface="DejaVu Sans"/>
              <a:cs typeface="DejaVu Sans"/>
            </a:endParaRPr>
          </a:p>
          <a:p>
            <a:pPr marL="749300" marR="5080" lvl="1" indent="-279400" algn="just">
              <a:lnSpc>
                <a:spcPct val="101099"/>
              </a:lnSpc>
              <a:spcBef>
                <a:spcPts val="345"/>
              </a:spcBef>
              <a:buFont typeface="DejaVu Sans"/>
              <a:buChar char="–"/>
              <a:tabLst>
                <a:tab pos="755650" algn="l"/>
              </a:tabLst>
            </a:pPr>
            <a:r>
              <a:rPr b="1" dirty="0">
                <a:latin typeface="DejaVu Sans"/>
                <a:cs typeface="DejaVu Sans"/>
              </a:rPr>
              <a:t>"Packing:" drawing the district lines in such a way as to concentrate</a:t>
            </a:r>
            <a:r>
              <a:rPr lang="en-US" b="1" dirty="0">
                <a:latin typeface="DejaVu Sans"/>
                <a:cs typeface="DejaVu Sans"/>
              </a:rPr>
              <a:t> </a:t>
            </a:r>
            <a:r>
              <a:rPr b="1" dirty="0">
                <a:latin typeface="DejaVu Sans"/>
                <a:cs typeface="DejaVu Sans"/>
              </a:rPr>
              <a:t>the opposing party in a</a:t>
            </a:r>
            <a:r>
              <a:rPr lang="en-US" b="1" dirty="0">
                <a:latin typeface="DejaVu Sans"/>
                <a:cs typeface="DejaVu Sans"/>
              </a:rPr>
              <a:t> </a:t>
            </a:r>
            <a:r>
              <a:rPr b="1" dirty="0">
                <a:latin typeface="DejaVu Sans"/>
                <a:cs typeface="DejaVu Sans"/>
              </a:rPr>
              <a:t>few</a:t>
            </a:r>
            <a:r>
              <a:rPr lang="en-US" b="1" dirty="0">
                <a:latin typeface="DejaVu Sans"/>
                <a:cs typeface="DejaVu Sans"/>
              </a:rPr>
              <a:t> </a:t>
            </a:r>
            <a:r>
              <a:rPr b="1" dirty="0">
                <a:latin typeface="DejaVu Sans"/>
                <a:cs typeface="DejaVu Sans"/>
              </a:rPr>
              <a:t>districts, thus preserving a majority of seats for itself.</a:t>
            </a:r>
            <a:endParaRPr dirty="0">
              <a:latin typeface="DejaVu Sans"/>
              <a:cs typeface="DejaVu Sans"/>
            </a:endParaRPr>
          </a:p>
          <a:p>
            <a:pPr lvl="1">
              <a:lnSpc>
                <a:spcPct val="100000"/>
              </a:lnSpc>
              <a:spcBef>
                <a:spcPts val="40"/>
              </a:spcBef>
              <a:buFont typeface="DejaVu Sans"/>
              <a:buChar char="–"/>
            </a:pPr>
            <a:endParaRPr dirty="0">
              <a:latin typeface="DejaVu Sans"/>
              <a:cs typeface="DejaVu Sans"/>
            </a:endParaRPr>
          </a:p>
          <a:p>
            <a:pPr marL="749300" marR="68580" lvl="1" indent="-279400">
              <a:lnSpc>
                <a:spcPct val="101099"/>
              </a:lnSpc>
              <a:buFont typeface="DejaVu Sans"/>
              <a:buChar char="–"/>
              <a:tabLst>
                <a:tab pos="755015" algn="l"/>
                <a:tab pos="755650" algn="l"/>
              </a:tabLst>
            </a:pPr>
            <a:r>
              <a:rPr b="1" dirty="0">
                <a:latin typeface="DejaVu Sans"/>
                <a:cs typeface="DejaVu Sans"/>
              </a:rPr>
              <a:t>"Cracking:" drawing the district lines in such a way as to disperse the opposing party throughout the state and thus dilute that party's strength in order to preserve a majority of seats for the majority party.</a:t>
            </a:r>
            <a:endParaRPr dirty="0">
              <a:latin typeface="DejaVu Sans"/>
              <a:cs typeface="DejaVu Sans"/>
            </a:endParaRPr>
          </a:p>
          <a:p>
            <a:pPr lvl="1">
              <a:lnSpc>
                <a:spcPct val="100000"/>
              </a:lnSpc>
              <a:spcBef>
                <a:spcPts val="30"/>
              </a:spcBef>
              <a:buFont typeface="DejaVu Sans"/>
              <a:buChar char="–"/>
            </a:pPr>
            <a:endParaRPr dirty="0">
              <a:latin typeface="DejaVu Sans"/>
              <a:cs typeface="DejaVu Sans"/>
            </a:endParaRPr>
          </a:p>
          <a:p>
            <a:pPr marL="355600" indent="-342900">
              <a:lnSpc>
                <a:spcPct val="100000"/>
              </a:lnSpc>
              <a:buFont typeface="DejaVu Sans"/>
              <a:buChar char="•"/>
              <a:tabLst>
                <a:tab pos="354965" algn="l"/>
                <a:tab pos="355600" algn="l"/>
              </a:tabLst>
            </a:pPr>
            <a:r>
              <a:rPr b="1" dirty="0">
                <a:latin typeface="DejaVu Sans"/>
                <a:cs typeface="DejaVu Sans"/>
              </a:rPr>
              <a:t>Eﬀects</a:t>
            </a:r>
            <a:endParaRPr dirty="0">
              <a:latin typeface="DejaVu Sans"/>
              <a:cs typeface="DejaVu Sans"/>
            </a:endParaRPr>
          </a:p>
          <a:p>
            <a:pPr marL="755650" lvl="1" indent="-285750">
              <a:lnSpc>
                <a:spcPct val="100000"/>
              </a:lnSpc>
              <a:spcBef>
                <a:spcPts val="475"/>
              </a:spcBef>
              <a:buFont typeface="DejaVu Sans"/>
              <a:buChar char="–"/>
              <a:tabLst>
                <a:tab pos="755015" algn="l"/>
                <a:tab pos="755650" algn="l"/>
              </a:tabLst>
            </a:pPr>
            <a:r>
              <a:rPr b="1" dirty="0">
                <a:latin typeface="DejaVu Sans"/>
                <a:cs typeface="DejaVu Sans"/>
              </a:rPr>
              <a:t>The party in power STAYS in power</a:t>
            </a:r>
            <a:endParaRPr dirty="0">
              <a:latin typeface="DejaVu Sans"/>
              <a:cs typeface="DejaVu Sans"/>
            </a:endParaRPr>
          </a:p>
          <a:p>
            <a:pPr marL="749300" marR="193675" lvl="1" indent="-279400">
              <a:lnSpc>
                <a:spcPct val="100000"/>
              </a:lnSpc>
              <a:spcBef>
                <a:spcPts val="440"/>
              </a:spcBef>
              <a:buFont typeface="DejaVu Sans"/>
              <a:buChar char="–"/>
              <a:tabLst>
                <a:tab pos="755015" algn="l"/>
                <a:tab pos="755650" algn="l"/>
              </a:tabLst>
            </a:pPr>
            <a:r>
              <a:rPr b="1" dirty="0">
                <a:latin typeface="DejaVu Sans"/>
                <a:cs typeface="DejaVu Sans"/>
              </a:rPr>
              <a:t>"Safe" seats are created for incumbents, leading to further diﬃculties  for challengers</a:t>
            </a:r>
            <a:endParaRPr dirty="0">
              <a:latin typeface="DejaVu Sans"/>
              <a:cs typeface="DejaVu Sans"/>
            </a:endParaRPr>
          </a:p>
          <a:p>
            <a:pPr marL="755650" lvl="1" indent="-285750">
              <a:lnSpc>
                <a:spcPct val="100000"/>
              </a:lnSpc>
              <a:spcBef>
                <a:spcPts val="380"/>
              </a:spcBef>
              <a:buFont typeface="DejaVu Sans"/>
              <a:buChar char="–"/>
              <a:tabLst>
                <a:tab pos="755015" algn="l"/>
                <a:tab pos="755650" algn="l"/>
              </a:tabLst>
            </a:pPr>
            <a:r>
              <a:rPr b="1" dirty="0">
                <a:latin typeface="DejaVu Sans"/>
                <a:cs typeface="DejaVu Sans"/>
              </a:rPr>
              <a:t>Communities of interest may be broken up</a:t>
            </a:r>
            <a:endParaRPr dirty="0">
              <a:latin typeface="DejaVu Sans"/>
              <a:cs typeface="DejaVu Sans"/>
            </a:endParaRPr>
          </a:p>
          <a:p>
            <a:pPr marL="755650" lvl="1" indent="-285750">
              <a:lnSpc>
                <a:spcPct val="100000"/>
              </a:lnSpc>
              <a:spcBef>
                <a:spcPts val="440"/>
              </a:spcBef>
              <a:buFont typeface="DejaVu Sans"/>
              <a:buChar char="–"/>
              <a:tabLst>
                <a:tab pos="755015" algn="l"/>
                <a:tab pos="755650" algn="l"/>
              </a:tabLst>
            </a:pPr>
            <a:r>
              <a:rPr b="1" dirty="0">
                <a:latin typeface="DejaVu Sans"/>
                <a:cs typeface="DejaVu Sans"/>
              </a:rPr>
              <a:t>Strangely-shaped districts</a:t>
            </a:r>
            <a:endParaRPr dirty="0">
              <a:latin typeface="DejaVu Sans"/>
              <a:cs typeface="DejaVu Sans"/>
            </a:endParaRPr>
          </a:p>
          <a:p>
            <a:pPr marL="755650" lvl="1" indent="-285750">
              <a:lnSpc>
                <a:spcPts val="2005"/>
              </a:lnSpc>
              <a:spcBef>
                <a:spcPts val="440"/>
              </a:spcBef>
              <a:buFont typeface="DejaVu Sans"/>
              <a:buChar char="–"/>
              <a:tabLst>
                <a:tab pos="755015" algn="l"/>
                <a:tab pos="755650" algn="l"/>
              </a:tabLst>
            </a:pPr>
            <a:r>
              <a:rPr b="1" dirty="0">
                <a:latin typeface="DejaVu Sans"/>
                <a:cs typeface="DejaVu Sans"/>
              </a:rPr>
              <a:t>"Majority-minority" districts created by racial gerrymandering</a:t>
            </a:r>
            <a:endParaRPr dirty="0">
              <a:latin typeface="DejaVu Sans"/>
              <a:cs typeface="DejaVu Sans"/>
            </a:endParaRPr>
          </a:p>
        </p:txBody>
      </p:sp>
      <p:sp>
        <p:nvSpPr>
          <p:cNvPr id="7" name="object 7"/>
          <p:cNvSpPr/>
          <p:nvPr/>
        </p:nvSpPr>
        <p:spPr>
          <a:xfrm>
            <a:off x="12700" y="1423685"/>
            <a:ext cx="4349936" cy="4851853"/>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2800906" y="1047011"/>
            <a:ext cx="995594" cy="400110"/>
          </a:xfrm>
          <a:prstGeom prst="rect">
            <a:avLst/>
          </a:prstGeom>
          <a:noFill/>
        </p:spPr>
        <p:txBody>
          <a:bodyPr wrap="none" rtlCol="0">
            <a:spAutoFit/>
          </a:bodyPr>
          <a:lstStyle/>
          <a:p>
            <a:r>
              <a:rPr lang="en-US" sz="2000" b="1"/>
              <a:t>Packing</a:t>
            </a:r>
          </a:p>
        </p:txBody>
      </p:sp>
      <p:sp>
        <p:nvSpPr>
          <p:cNvPr id="8" name="TextBox 7"/>
          <p:cNvSpPr txBox="1"/>
          <p:nvPr/>
        </p:nvSpPr>
        <p:spPr>
          <a:xfrm>
            <a:off x="304800" y="1023575"/>
            <a:ext cx="1086323" cy="400110"/>
          </a:xfrm>
          <a:prstGeom prst="rect">
            <a:avLst/>
          </a:prstGeom>
          <a:noFill/>
        </p:spPr>
        <p:txBody>
          <a:bodyPr wrap="none" rtlCol="0">
            <a:spAutoFit/>
          </a:bodyPr>
          <a:lstStyle/>
          <a:p>
            <a:r>
              <a:rPr lang="en-US" sz="2000" b="1" dirty="0"/>
              <a:t>Cracking</a:t>
            </a:r>
          </a:p>
        </p:txBody>
      </p:sp>
      <p:cxnSp>
        <p:nvCxnSpPr>
          <p:cNvPr id="10" name="Straight Connector 9"/>
          <p:cNvCxnSpPr/>
          <p:nvPr/>
        </p:nvCxnSpPr>
        <p:spPr>
          <a:xfrm>
            <a:off x="2174968" y="797544"/>
            <a:ext cx="0" cy="606045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2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906"/>
            <a:ext cx="12192000" cy="864869"/>
            <a:chOff x="0" y="1"/>
            <a:chExt cx="12192000" cy="864869"/>
          </a:xfrm>
        </p:grpSpPr>
        <p:sp>
          <p:nvSpPr>
            <p:cNvPr id="3" name="object 3"/>
            <p:cNvSpPr/>
            <p:nvPr/>
          </p:nvSpPr>
          <p:spPr>
            <a:xfrm>
              <a:off x="0" y="1"/>
              <a:ext cx="12192000" cy="806450"/>
            </a:xfrm>
            <a:custGeom>
              <a:avLst/>
              <a:gdLst/>
              <a:ahLst/>
              <a:cxnLst/>
              <a:rect l="l" t="t" r="r" b="b"/>
              <a:pathLst>
                <a:path w="12192000" h="806450">
                  <a:moveTo>
                    <a:pt x="12191997" y="0"/>
                  </a:moveTo>
                  <a:lnTo>
                    <a:pt x="0" y="0"/>
                  </a:lnTo>
                  <a:lnTo>
                    <a:pt x="0" y="806155"/>
                  </a:lnTo>
                  <a:lnTo>
                    <a:pt x="12191997" y="806155"/>
                  </a:lnTo>
                  <a:lnTo>
                    <a:pt x="12191997" y="0"/>
                  </a:lnTo>
                  <a:close/>
                </a:path>
              </a:pathLst>
            </a:custGeom>
            <a:solidFill>
              <a:srgbClr val="000000"/>
            </a:solidFill>
          </p:spPr>
          <p:txBody>
            <a:bodyPr wrap="square" lIns="0" tIns="0" rIns="0" bIns="0" rtlCol="0"/>
            <a:lstStyle/>
            <a:p>
              <a:endParaRPr/>
            </a:p>
          </p:txBody>
        </p:sp>
        <p:sp>
          <p:nvSpPr>
            <p:cNvPr id="4" name="object 4"/>
            <p:cNvSpPr/>
            <p:nvPr/>
          </p:nvSpPr>
          <p:spPr>
            <a:xfrm>
              <a:off x="3773977" y="29094"/>
              <a:ext cx="4684221" cy="835428"/>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p:nvPr/>
        </p:nvSpPr>
        <p:spPr>
          <a:xfrm>
            <a:off x="4422437" y="831864"/>
            <a:ext cx="7617155" cy="6463308"/>
          </a:xfrm>
          <a:prstGeom prst="rect">
            <a:avLst/>
          </a:prstGeom>
        </p:spPr>
        <p:txBody>
          <a:bodyPr vert="horz" wrap="square" lIns="0" tIns="33020" rIns="0" bIns="0" rtlCol="0">
            <a:spAutoFit/>
          </a:bodyPr>
          <a:lstStyle/>
          <a:p>
            <a:r>
              <a:rPr lang="en-US" sz="2800" b="1" dirty="0">
                <a:latin typeface="DejaVu Sans"/>
              </a:rPr>
              <a:t>What are the goals of gerrymandering?</a:t>
            </a:r>
            <a:endParaRPr lang="en-US" sz="2800" dirty="0">
              <a:latin typeface="DejaVu Sans"/>
            </a:endParaRPr>
          </a:p>
          <a:p>
            <a:pPr marL="457200" lvl="0" indent="-457200">
              <a:buFont typeface="Arial" panose="020B0604020202020204" pitchFamily="34" charset="0"/>
              <a:buChar char="•"/>
            </a:pPr>
            <a:r>
              <a:rPr lang="en-US" sz="2800" dirty="0">
                <a:latin typeface="DejaVu Sans"/>
              </a:rPr>
              <a:t>Enhance party power </a:t>
            </a:r>
          </a:p>
          <a:p>
            <a:pPr marL="457200" lvl="0" indent="-457200">
              <a:buFont typeface="Arial" panose="020B0604020202020204" pitchFamily="34" charset="0"/>
              <a:buChar char="•"/>
            </a:pPr>
            <a:r>
              <a:rPr lang="en-US" sz="2800" dirty="0">
                <a:latin typeface="DejaVu Sans"/>
              </a:rPr>
              <a:t>to protect </a:t>
            </a:r>
            <a:r>
              <a:rPr lang="en-US" sz="2800" b="1" dirty="0">
                <a:solidFill>
                  <a:srgbClr val="FF0000"/>
                </a:solidFill>
                <a:latin typeface="DejaVu Sans"/>
              </a:rPr>
              <a:t>incumbents</a:t>
            </a:r>
            <a:r>
              <a:rPr lang="en-US" sz="2800" dirty="0">
                <a:latin typeface="DejaVu Sans"/>
              </a:rPr>
              <a:t> and discourage challengers</a:t>
            </a:r>
          </a:p>
          <a:p>
            <a:pPr marL="457200" lvl="0" indent="-457200">
              <a:buFont typeface="Arial" panose="020B0604020202020204" pitchFamily="34" charset="0"/>
              <a:buChar char="•"/>
            </a:pPr>
            <a:r>
              <a:rPr lang="en-US" sz="2800" dirty="0">
                <a:latin typeface="DejaVu Sans"/>
              </a:rPr>
              <a:t>increase minority representation /decrease minority representation </a:t>
            </a:r>
          </a:p>
          <a:p>
            <a:pPr marL="457200" lvl="0" indent="-457200">
              <a:buFont typeface="Arial" panose="020B0604020202020204" pitchFamily="34" charset="0"/>
              <a:buChar char="•"/>
            </a:pPr>
            <a:r>
              <a:rPr lang="en-US" sz="2800" dirty="0">
                <a:latin typeface="DejaVu Sans"/>
              </a:rPr>
              <a:t>To reward friends and punish foes </a:t>
            </a:r>
          </a:p>
          <a:p>
            <a:r>
              <a:rPr lang="en-US" sz="2800" b="1" dirty="0">
                <a:latin typeface="DejaVu Sans"/>
              </a:rPr>
              <a:t>All of this is done with cracking and packing techniques</a:t>
            </a:r>
          </a:p>
          <a:p>
            <a:endParaRPr lang="en-US" sz="2800" dirty="0">
              <a:latin typeface="DejaVu Sans"/>
            </a:endParaRPr>
          </a:p>
          <a:p>
            <a:r>
              <a:rPr lang="en-US" sz="2800" dirty="0"/>
              <a:t> </a:t>
            </a:r>
            <a:r>
              <a:rPr lang="en-US" sz="2800" b="1" i="1" dirty="0">
                <a:latin typeface="Arial"/>
                <a:cs typeface="Arial"/>
              </a:rPr>
              <a:t>THE PERSON </a:t>
            </a:r>
            <a:r>
              <a:rPr lang="en-US" sz="2800" b="1" i="1" spc="-10" dirty="0">
                <a:latin typeface="Arial"/>
                <a:cs typeface="Arial"/>
              </a:rPr>
              <a:t>IN </a:t>
            </a:r>
            <a:r>
              <a:rPr lang="en-US" sz="2800" b="1" i="1" dirty="0">
                <a:latin typeface="Arial"/>
                <a:cs typeface="Arial"/>
              </a:rPr>
              <a:t>POWER STAYS</a:t>
            </a:r>
            <a:r>
              <a:rPr lang="en-US" sz="2800" b="1" i="1" spc="-55" dirty="0">
                <a:latin typeface="Arial"/>
                <a:cs typeface="Arial"/>
              </a:rPr>
              <a:t> </a:t>
            </a:r>
            <a:r>
              <a:rPr lang="en-US" sz="2800" b="1" i="1" dirty="0">
                <a:latin typeface="Arial"/>
                <a:cs typeface="Arial"/>
              </a:rPr>
              <a:t>IN  POWER</a:t>
            </a:r>
            <a:endParaRPr lang="en-US" sz="2800" dirty="0">
              <a:latin typeface="Arial"/>
              <a:cs typeface="Arial"/>
            </a:endParaRPr>
          </a:p>
          <a:p>
            <a:r>
              <a:rPr lang="en-US" sz="2800" dirty="0"/>
              <a:t>Incumbent- the person already in office, </a:t>
            </a:r>
            <a:r>
              <a:rPr lang="en-US" sz="2800" dirty="0" err="1"/>
              <a:t>ie</a:t>
            </a:r>
            <a:r>
              <a:rPr lang="en-US" sz="2800" dirty="0"/>
              <a:t> the incumbent President, Senator, </a:t>
            </a:r>
            <a:r>
              <a:rPr lang="en-US" sz="2800" dirty="0" err="1"/>
              <a:t>Represenatative</a:t>
            </a:r>
            <a:r>
              <a:rPr lang="en-US" sz="2800" dirty="0"/>
              <a:t>, etc.</a:t>
            </a:r>
          </a:p>
          <a:p>
            <a:pPr marL="355600" marR="597535" indent="-342900">
              <a:lnSpc>
                <a:spcPts val="2800"/>
              </a:lnSpc>
              <a:spcBef>
                <a:spcPts val="260"/>
              </a:spcBef>
              <a:buFont typeface="DejaVu Sans"/>
              <a:buChar char="•"/>
              <a:tabLst>
                <a:tab pos="354965" algn="l"/>
                <a:tab pos="355600" algn="l"/>
              </a:tabLst>
            </a:pPr>
            <a:endParaRPr sz="2800" dirty="0">
              <a:latin typeface="DejaVu Sans"/>
              <a:cs typeface="DejaVu Sans"/>
            </a:endParaRPr>
          </a:p>
        </p:txBody>
      </p:sp>
      <p:sp>
        <p:nvSpPr>
          <p:cNvPr id="7" name="object 7"/>
          <p:cNvSpPr/>
          <p:nvPr/>
        </p:nvSpPr>
        <p:spPr>
          <a:xfrm>
            <a:off x="12700" y="1423685"/>
            <a:ext cx="4349936" cy="4851853"/>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2800906" y="1047011"/>
            <a:ext cx="995594" cy="400110"/>
          </a:xfrm>
          <a:prstGeom prst="rect">
            <a:avLst/>
          </a:prstGeom>
          <a:noFill/>
        </p:spPr>
        <p:txBody>
          <a:bodyPr wrap="none" rtlCol="0">
            <a:spAutoFit/>
          </a:bodyPr>
          <a:lstStyle/>
          <a:p>
            <a:r>
              <a:rPr lang="en-US" sz="2000" b="1"/>
              <a:t>Packing</a:t>
            </a:r>
          </a:p>
        </p:txBody>
      </p:sp>
      <p:sp>
        <p:nvSpPr>
          <p:cNvPr id="8" name="TextBox 7"/>
          <p:cNvSpPr txBox="1"/>
          <p:nvPr/>
        </p:nvSpPr>
        <p:spPr>
          <a:xfrm>
            <a:off x="304800" y="1023575"/>
            <a:ext cx="1086323" cy="400110"/>
          </a:xfrm>
          <a:prstGeom prst="rect">
            <a:avLst/>
          </a:prstGeom>
          <a:noFill/>
        </p:spPr>
        <p:txBody>
          <a:bodyPr wrap="none" rtlCol="0">
            <a:spAutoFit/>
          </a:bodyPr>
          <a:lstStyle/>
          <a:p>
            <a:r>
              <a:rPr lang="en-US" sz="2000" b="1" dirty="0"/>
              <a:t>Cracking</a:t>
            </a:r>
          </a:p>
        </p:txBody>
      </p:sp>
      <p:cxnSp>
        <p:nvCxnSpPr>
          <p:cNvPr id="10" name="Straight Connector 9"/>
          <p:cNvCxnSpPr/>
          <p:nvPr/>
        </p:nvCxnSpPr>
        <p:spPr>
          <a:xfrm>
            <a:off x="2174968" y="797544"/>
            <a:ext cx="0" cy="606045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58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3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p&#10;&#10;Description automatically generated">
            <a:extLst>
              <a:ext uri="{FF2B5EF4-FFF2-40B4-BE49-F238E27FC236}">
                <a16:creationId xmlns:a16="http://schemas.microsoft.com/office/drawing/2014/main" id="{387789D0-267D-463C-AAE4-D4BC294B61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43516"/>
            <a:ext cx="10905066" cy="477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8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3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p&#10;&#10;Description automatically generated">
            <a:extLst>
              <a:ext uri="{FF2B5EF4-FFF2-40B4-BE49-F238E27FC236}">
                <a16:creationId xmlns:a16="http://schemas.microsoft.com/office/drawing/2014/main" id="{387789D0-267D-463C-AAE4-D4BC294B61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43516"/>
            <a:ext cx="10905066" cy="4770967"/>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3">
            <a:extLst>
              <a:ext uri="{FF2B5EF4-FFF2-40B4-BE49-F238E27FC236}">
                <a16:creationId xmlns:a16="http://schemas.microsoft.com/office/drawing/2014/main" id="{C2963D90-858B-4BBD-8178-27084504F715}"/>
              </a:ext>
            </a:extLst>
          </p:cNvPr>
          <p:cNvSpPr txBox="1">
            <a:spLocks noGrp="1"/>
          </p:cNvSpPr>
          <p:nvPr>
            <p:ph type="title"/>
          </p:nvPr>
        </p:nvSpPr>
        <p:spPr>
          <a:xfrm>
            <a:off x="823993" y="0"/>
            <a:ext cx="10515600" cy="473075"/>
          </a:xfrm>
          <a:prstGeom prst="rect">
            <a:avLst/>
          </a:prstGeom>
        </p:spPr>
        <p:txBody>
          <a:bodyPr vert="horz" lIns="91440" tIns="45720" rIns="91440" bIns="45720" rtlCol="0">
            <a:normAutofit fontScale="90000"/>
          </a:bodyPr>
          <a:lstStyle/>
          <a:p>
            <a:pPr marL="12700" algn="ctr" rtl="0">
              <a:spcBef>
                <a:spcPct val="0"/>
              </a:spcBef>
            </a:pPr>
            <a:r>
              <a:rPr lang="en-US" sz="2800" kern="1200" dirty="0">
                <a:solidFill>
                  <a:schemeClr val="bg1"/>
                </a:solidFill>
                <a:latin typeface="+mj-lt"/>
                <a:ea typeface="+mj-ea"/>
                <a:cs typeface="+mj-cs"/>
              </a:rPr>
              <a:t>Can you spot the CRACKING and PACKING?</a:t>
            </a:r>
          </a:p>
        </p:txBody>
      </p:sp>
    </p:spTree>
    <p:extLst>
      <p:ext uri="{BB962C8B-B14F-4D97-AF65-F5344CB8AC3E}">
        <p14:creationId xmlns:p14="http://schemas.microsoft.com/office/powerpoint/2010/main" val="351257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3AF739-6491-4222-AE02-A5AB5EBD9DAE}"/>
              </a:ext>
            </a:extLst>
          </p:cNvPr>
          <p:cNvPicPr>
            <a:picLocks noChangeAspect="1"/>
          </p:cNvPicPr>
          <p:nvPr/>
        </p:nvPicPr>
        <p:blipFill>
          <a:blip r:embed="rId2"/>
          <a:stretch>
            <a:fillRect/>
          </a:stretch>
        </p:blipFill>
        <p:spPr>
          <a:xfrm>
            <a:off x="4785918" y="0"/>
            <a:ext cx="7634682" cy="6858000"/>
          </a:xfrm>
          <a:prstGeom prst="rect">
            <a:avLst/>
          </a:prstGeom>
        </p:spPr>
      </p:pic>
      <p:sp>
        <p:nvSpPr>
          <p:cNvPr id="7" name="TextBox 6">
            <a:extLst>
              <a:ext uri="{FF2B5EF4-FFF2-40B4-BE49-F238E27FC236}">
                <a16:creationId xmlns:a16="http://schemas.microsoft.com/office/drawing/2014/main" id="{0F326792-73DE-40F9-9500-004A89D70851}"/>
              </a:ext>
            </a:extLst>
          </p:cNvPr>
          <p:cNvSpPr txBox="1"/>
          <p:nvPr/>
        </p:nvSpPr>
        <p:spPr>
          <a:xfrm>
            <a:off x="48538" y="990600"/>
            <a:ext cx="726666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What do the maps illustrate?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partisan gerrymandering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 demographic shifts within a congressional district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 increase in electoral support for the Republican Party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 the process of reapportionment</a:t>
            </a:r>
          </a:p>
        </p:txBody>
      </p:sp>
      <p:sp>
        <p:nvSpPr>
          <p:cNvPr id="8" name="Oval 7">
            <a:extLst>
              <a:ext uri="{FF2B5EF4-FFF2-40B4-BE49-F238E27FC236}">
                <a16:creationId xmlns:a16="http://schemas.microsoft.com/office/drawing/2014/main" id="{0E9B6E15-A53A-4F1A-AF80-3ECDA86B4C39}"/>
              </a:ext>
            </a:extLst>
          </p:cNvPr>
          <p:cNvSpPr/>
          <p:nvPr/>
        </p:nvSpPr>
        <p:spPr>
          <a:xfrm>
            <a:off x="48538" y="1371600"/>
            <a:ext cx="381000" cy="414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16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AE801A-9A1A-4381-84C1-0C0421A6710D}"/>
              </a:ext>
            </a:extLst>
          </p:cNvPr>
          <p:cNvSpPr>
            <a:spLocks noGrp="1"/>
          </p:cNvSpPr>
          <p:nvPr>
            <p:ph type="body" idx="1"/>
          </p:nvPr>
        </p:nvSpPr>
        <p:spPr>
          <a:xfrm>
            <a:off x="63302" y="1828800"/>
            <a:ext cx="2333037" cy="3422178"/>
          </a:xfrm>
        </p:spPr>
        <p:txBody>
          <a:bodyPr/>
          <a:lstStyle/>
          <a:p>
            <a:r>
              <a:rPr lang="en-US" sz="2400" b="1" dirty="0"/>
              <a:t>Explain how congressional behavior is influenced by election processes, partisanship, and divided government</a:t>
            </a:r>
          </a:p>
        </p:txBody>
      </p:sp>
      <p:sp>
        <p:nvSpPr>
          <p:cNvPr id="9" name="TextBox 8">
            <a:extLst>
              <a:ext uri="{FF2B5EF4-FFF2-40B4-BE49-F238E27FC236}">
                <a16:creationId xmlns:a16="http://schemas.microsoft.com/office/drawing/2014/main" id="{CED87157-903E-4706-A761-DC721ADD0739}"/>
              </a:ext>
            </a:extLst>
          </p:cNvPr>
          <p:cNvSpPr txBox="1"/>
          <p:nvPr/>
        </p:nvSpPr>
        <p:spPr>
          <a:xfrm>
            <a:off x="0" y="5899"/>
            <a:ext cx="12191999" cy="461665"/>
          </a:xfrm>
          <a:prstGeom prst="rect">
            <a:avLst/>
          </a:prstGeom>
          <a:gradFill>
            <a:gsLst>
              <a:gs pos="42000">
                <a:schemeClr val="tx2">
                  <a:lumMod val="60000"/>
                  <a:lumOff val="40000"/>
                </a:schemeClr>
              </a:gs>
              <a:gs pos="92000">
                <a:schemeClr val="tx2">
                  <a:lumMod val="75000"/>
                </a:schemeClr>
              </a:gs>
              <a:gs pos="18000">
                <a:schemeClr val="tx2">
                  <a:lumMod val="40000"/>
                  <a:lumOff val="60000"/>
                </a:schemeClr>
              </a:gs>
            </a:gsLst>
            <a:lin ang="5400000" scaled="1"/>
          </a:gradFill>
          <a:ln>
            <a:solidFill>
              <a:schemeClr val="tx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TOPIC 2.3 </a:t>
            </a:r>
            <a:r>
              <a:rPr lang="en-US" sz="2400" b="1" dirty="0">
                <a:solidFill>
                  <a:schemeClr val="bg1"/>
                </a:solidFill>
              </a:rPr>
              <a:t>Congressional Behavior</a:t>
            </a: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EF3D62D-76D7-4B0F-BA1C-029A5AE12BC1}"/>
              </a:ext>
            </a:extLst>
          </p:cNvPr>
          <p:cNvSpPr txBox="1"/>
          <p:nvPr/>
        </p:nvSpPr>
        <p:spPr>
          <a:xfrm>
            <a:off x="-42354" y="765305"/>
            <a:ext cx="121661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 republican ideal in the U.S. is manifested in the structure and operation of the legislative branch.</a:t>
            </a:r>
          </a:p>
        </p:txBody>
      </p:sp>
      <p:cxnSp>
        <p:nvCxnSpPr>
          <p:cNvPr id="4" name="Straight Connector 3">
            <a:extLst>
              <a:ext uri="{FF2B5EF4-FFF2-40B4-BE49-F238E27FC236}">
                <a16:creationId xmlns:a16="http://schemas.microsoft.com/office/drawing/2014/main" id="{FB514723-6720-B042-E3C5-18D04F4EC00C}"/>
              </a:ext>
            </a:extLst>
          </p:cNvPr>
          <p:cNvCxnSpPr>
            <a:cxnSpLocks/>
          </p:cNvCxnSpPr>
          <p:nvPr/>
        </p:nvCxnSpPr>
        <p:spPr>
          <a:xfrm>
            <a:off x="2396339" y="1447800"/>
            <a:ext cx="0" cy="5212801"/>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3CFAA8FF-79A7-61AC-3754-0CB5ECC38FD1}"/>
              </a:ext>
            </a:extLst>
          </p:cNvPr>
          <p:cNvSpPr txBox="1"/>
          <p:nvPr/>
        </p:nvSpPr>
        <p:spPr>
          <a:xfrm>
            <a:off x="2743200" y="5891317"/>
            <a:ext cx="6166964" cy="923330"/>
          </a:xfrm>
          <a:prstGeom prst="rect">
            <a:avLst/>
          </a:prstGeom>
          <a:noFill/>
        </p:spPr>
        <p:txBody>
          <a:bodyPr wrap="square">
            <a:spAutoFit/>
          </a:bodyPr>
          <a:lstStyle/>
          <a:p>
            <a:r>
              <a:rPr lang="en-US" b="1" dirty="0"/>
              <a:t>REQUIRED SUPREME COURT CASES</a:t>
            </a:r>
          </a:p>
          <a:p>
            <a:pPr marL="285750" indent="-285750">
              <a:buFont typeface="Arial" panose="020B0604020202020204" pitchFamily="34" charset="0"/>
              <a:buChar char="•"/>
            </a:pPr>
            <a:r>
              <a:rPr lang="en-US" dirty="0"/>
              <a:t>Baker v. </a:t>
            </a:r>
            <a:r>
              <a:rPr lang="en-US" dirty="0" err="1"/>
              <a:t>Carr</a:t>
            </a:r>
            <a:r>
              <a:rPr lang="en-US" dirty="0"/>
              <a:t> (1962)</a:t>
            </a:r>
          </a:p>
          <a:p>
            <a:pPr marL="285750" indent="-285750">
              <a:buFont typeface="Arial" panose="020B0604020202020204" pitchFamily="34" charset="0"/>
              <a:buChar char="•"/>
            </a:pPr>
            <a:r>
              <a:rPr lang="en-US" dirty="0"/>
              <a:t>Shaw v. Reno (1993</a:t>
            </a:r>
          </a:p>
        </p:txBody>
      </p:sp>
      <p:sp>
        <p:nvSpPr>
          <p:cNvPr id="5" name="TextBox 4">
            <a:extLst>
              <a:ext uri="{FF2B5EF4-FFF2-40B4-BE49-F238E27FC236}">
                <a16:creationId xmlns:a16="http://schemas.microsoft.com/office/drawing/2014/main" id="{452A8D9E-CA78-EB56-C6C9-159945140847}"/>
              </a:ext>
            </a:extLst>
          </p:cNvPr>
          <p:cNvSpPr txBox="1"/>
          <p:nvPr/>
        </p:nvSpPr>
        <p:spPr>
          <a:xfrm>
            <a:off x="2514602" y="1358006"/>
            <a:ext cx="9605056" cy="4401205"/>
          </a:xfrm>
          <a:prstGeom prst="rect">
            <a:avLst/>
          </a:prstGeom>
          <a:noFill/>
        </p:spPr>
        <p:txBody>
          <a:bodyPr wrap="square">
            <a:spAutoFit/>
          </a:bodyPr>
          <a:lstStyle/>
          <a:p>
            <a:r>
              <a:rPr lang="en-US" sz="2000" b="1" dirty="0"/>
              <a:t>Congressional behavior and governing effectiveness are influenced by ideological divisions between political parties. Partisan voting (when members of Congress vote based on their political party affiliation) and polarization (when political attitudes move toward ideological extremes) can lead to gridlock (a situation in which no congressional action on legislation can be taken due to a lack of consensus).</a:t>
            </a:r>
          </a:p>
          <a:p>
            <a:endParaRPr lang="en-US" sz="2000" b="1" dirty="0"/>
          </a:p>
          <a:p>
            <a:r>
              <a:rPr lang="en-US" sz="2000" b="1" dirty="0"/>
              <a:t>Gerrymandering, redistricting, and unequal representation of constituencies have been</a:t>
            </a:r>
          </a:p>
          <a:p>
            <a:r>
              <a:rPr lang="en-US" sz="2000" b="1" dirty="0"/>
              <a:t>partially addressed by Supreme Court cases that opened the door for equal protection</a:t>
            </a:r>
          </a:p>
          <a:p>
            <a:r>
              <a:rPr lang="en-US" sz="2000" b="1" dirty="0"/>
              <a:t>challenges to redistricting.</a:t>
            </a:r>
          </a:p>
          <a:p>
            <a:endParaRPr lang="en-US" sz="2000" b="1" dirty="0"/>
          </a:p>
          <a:p>
            <a:r>
              <a:rPr lang="en-US" sz="2000" b="1" dirty="0"/>
              <a:t>Elections that have led to a divided government (when one party controls the presidency and the other party controls at least one of the chambers of Congress) can lead to more</a:t>
            </a:r>
          </a:p>
          <a:p>
            <a:r>
              <a:rPr lang="en-US" sz="2000" b="1" dirty="0"/>
              <a:t>intense partisanship. This partisanship can result in members of Congress voting against</a:t>
            </a:r>
          </a:p>
          <a:p>
            <a:r>
              <a:rPr lang="en-US" sz="2000" b="1" dirty="0"/>
              <a:t>presidential initiatives and appointments, especially those of a lame duck president.</a:t>
            </a:r>
          </a:p>
        </p:txBody>
      </p:sp>
    </p:spTree>
    <p:extLst>
      <p:ext uri="{BB962C8B-B14F-4D97-AF65-F5344CB8AC3E}">
        <p14:creationId xmlns:p14="http://schemas.microsoft.com/office/powerpoint/2010/main" val="834724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46867" y="5662"/>
            <a:ext cx="4049924" cy="6861863"/>
            <a:chOff x="7685116" y="0"/>
            <a:chExt cx="4511675" cy="6867525"/>
          </a:xfrm>
        </p:grpSpPr>
        <p:sp>
          <p:nvSpPr>
            <p:cNvPr id="3" name="object 3"/>
            <p:cNvSpPr/>
            <p:nvPr/>
          </p:nvSpPr>
          <p:spPr>
            <a:xfrm>
              <a:off x="7685116" y="0"/>
              <a:ext cx="4505497"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35436" y="1"/>
              <a:ext cx="4457065" cy="6858000"/>
            </a:xfrm>
            <a:custGeom>
              <a:avLst/>
              <a:gdLst/>
              <a:ahLst/>
              <a:cxnLst/>
              <a:rect l="l" t="t" r="r" b="b"/>
              <a:pathLst>
                <a:path w="4457065" h="6858000">
                  <a:moveTo>
                    <a:pt x="4456562" y="0"/>
                  </a:moveTo>
                  <a:lnTo>
                    <a:pt x="0" y="0"/>
                  </a:lnTo>
                  <a:lnTo>
                    <a:pt x="0" y="6857998"/>
                  </a:lnTo>
                  <a:lnTo>
                    <a:pt x="4456562" y="6857998"/>
                  </a:lnTo>
                  <a:lnTo>
                    <a:pt x="4456562" y="0"/>
                  </a:lnTo>
                  <a:close/>
                </a:path>
              </a:pathLst>
            </a:custGeom>
            <a:solidFill>
              <a:srgbClr val="FA4522"/>
            </a:solidFill>
          </p:spPr>
          <p:txBody>
            <a:bodyPr wrap="square" lIns="0" tIns="0" rIns="0" bIns="0" rtlCol="0"/>
            <a:lstStyle/>
            <a:p>
              <a:endParaRPr/>
            </a:p>
          </p:txBody>
        </p:sp>
        <p:sp>
          <p:nvSpPr>
            <p:cNvPr id="5" name="object 5"/>
            <p:cNvSpPr/>
            <p:nvPr/>
          </p:nvSpPr>
          <p:spPr>
            <a:xfrm>
              <a:off x="7735436" y="1"/>
              <a:ext cx="4457065" cy="6858000"/>
            </a:xfrm>
            <a:custGeom>
              <a:avLst/>
              <a:gdLst/>
              <a:ahLst/>
              <a:cxnLst/>
              <a:rect l="l" t="t" r="r" b="b"/>
              <a:pathLst>
                <a:path w="4457065" h="6858000">
                  <a:moveTo>
                    <a:pt x="0" y="0"/>
                  </a:moveTo>
                  <a:lnTo>
                    <a:pt x="4456561" y="0"/>
                  </a:lnTo>
                  <a:lnTo>
                    <a:pt x="4456561" y="6857997"/>
                  </a:lnTo>
                  <a:lnTo>
                    <a:pt x="0" y="6857997"/>
                  </a:lnTo>
                  <a:lnTo>
                    <a:pt x="0" y="0"/>
                  </a:lnTo>
                  <a:close/>
                </a:path>
              </a:pathLst>
            </a:custGeom>
            <a:ln w="9524">
              <a:solidFill>
                <a:srgbClr val="5B92C7"/>
              </a:solidFill>
            </a:ln>
          </p:spPr>
          <p:txBody>
            <a:bodyPr wrap="square" lIns="0" tIns="0" rIns="0" bIns="0" rtlCol="0"/>
            <a:lstStyle/>
            <a:p>
              <a:endParaRPr/>
            </a:p>
          </p:txBody>
        </p:sp>
      </p:grpSp>
      <p:sp>
        <p:nvSpPr>
          <p:cNvPr id="6" name="object 6"/>
          <p:cNvSpPr txBox="1">
            <a:spLocks noGrp="1"/>
          </p:cNvSpPr>
          <p:nvPr>
            <p:ph type="title"/>
          </p:nvPr>
        </p:nvSpPr>
        <p:spPr>
          <a:xfrm>
            <a:off x="8121664" y="97850"/>
            <a:ext cx="4044378" cy="443711"/>
          </a:xfrm>
          <a:prstGeom prst="rect">
            <a:avLst/>
          </a:prstGeom>
        </p:spPr>
        <p:txBody>
          <a:bodyPr vert="horz" wrap="square" lIns="0" tIns="12700" rIns="0" bIns="0" rtlCol="0">
            <a:spAutoFit/>
          </a:bodyPr>
          <a:lstStyle/>
          <a:p>
            <a:pPr marL="12700" algn="ctr">
              <a:lnSpc>
                <a:spcPct val="100000"/>
              </a:lnSpc>
              <a:spcBef>
                <a:spcPts val="100"/>
              </a:spcBef>
            </a:pPr>
            <a:r>
              <a:rPr sz="2800" dirty="0"/>
              <a:t>REDISTRICTING</a:t>
            </a:r>
          </a:p>
        </p:txBody>
      </p:sp>
      <p:sp>
        <p:nvSpPr>
          <p:cNvPr id="7" name="object 7"/>
          <p:cNvSpPr/>
          <p:nvPr/>
        </p:nvSpPr>
        <p:spPr>
          <a:xfrm>
            <a:off x="54032" y="3221181"/>
            <a:ext cx="6749934" cy="55279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8658" y="-38100"/>
            <a:ext cx="8220030" cy="2550057"/>
          </a:xfrm>
          <a:prstGeom prst="rect">
            <a:avLst/>
          </a:prstGeom>
        </p:spPr>
        <p:txBody>
          <a:bodyPr vert="horz" wrap="square" lIns="0" tIns="72390" rIns="0" bIns="0" rtlCol="0">
            <a:spAutoFit/>
          </a:bodyPr>
          <a:lstStyle/>
          <a:p>
            <a:pPr marL="355600" indent="-342900">
              <a:lnSpc>
                <a:spcPct val="100000"/>
              </a:lnSpc>
              <a:spcBef>
                <a:spcPts val="570"/>
              </a:spcBef>
              <a:buFont typeface="DejaVu Sans"/>
              <a:buChar char="•"/>
              <a:tabLst>
                <a:tab pos="354965" algn="l"/>
                <a:tab pos="355600" algn="l"/>
              </a:tabLst>
            </a:pPr>
            <a:r>
              <a:rPr sz="2100" b="1" dirty="0">
                <a:latin typeface="+mj-lt"/>
                <a:cs typeface="DejaVu Sans"/>
              </a:rPr>
              <a:t>REQUIREMENTS</a:t>
            </a:r>
            <a:r>
              <a:rPr lang="en-US" sz="2100" b="1" dirty="0">
                <a:latin typeface="+mj-lt"/>
                <a:cs typeface="DejaVu Sans"/>
              </a:rPr>
              <a:t> for Gerrymandering to be Legal</a:t>
            </a:r>
            <a:endParaRPr sz="2100" dirty="0">
              <a:latin typeface="+mj-lt"/>
              <a:cs typeface="DejaVu Sans"/>
            </a:endParaRPr>
          </a:p>
          <a:p>
            <a:pPr marL="755650" lvl="1" indent="-286385">
              <a:lnSpc>
                <a:spcPct val="100000"/>
              </a:lnSpc>
              <a:spcBef>
                <a:spcPts val="350"/>
              </a:spcBef>
              <a:buFont typeface="DejaVu Sans"/>
              <a:buChar char="–"/>
              <a:tabLst>
                <a:tab pos="755015" algn="l"/>
                <a:tab pos="755650" algn="l"/>
              </a:tabLst>
            </a:pPr>
            <a:r>
              <a:rPr sz="2100" b="1" dirty="0">
                <a:latin typeface="+mj-lt"/>
                <a:cs typeface="DejaVu Sans"/>
              </a:rPr>
              <a:t>District lines must be contiguous</a:t>
            </a:r>
            <a:endParaRPr sz="2100" dirty="0">
              <a:latin typeface="+mj-lt"/>
              <a:cs typeface="DejaVu Sans"/>
            </a:endParaRPr>
          </a:p>
          <a:p>
            <a:pPr marL="748665" marR="5080" lvl="1" indent="-279400">
              <a:lnSpc>
                <a:spcPct val="101099"/>
              </a:lnSpc>
              <a:spcBef>
                <a:spcPts val="415"/>
              </a:spcBef>
              <a:buFont typeface="DejaVu Sans"/>
              <a:buChar char="–"/>
              <a:tabLst>
                <a:tab pos="755015" algn="l"/>
                <a:tab pos="755650" algn="l"/>
              </a:tabLst>
            </a:pPr>
            <a:r>
              <a:rPr sz="2100" b="1" dirty="0">
                <a:latin typeface="+mj-lt"/>
                <a:cs typeface="DejaVu Sans"/>
              </a:rPr>
              <a:t>Racial gerrymandering is prohibited (</a:t>
            </a:r>
            <a:r>
              <a:rPr sz="2100" b="1" i="1" dirty="0">
                <a:latin typeface="+mj-lt"/>
                <a:cs typeface="Nimbus Sans L"/>
              </a:rPr>
              <a:t>Shaw </a:t>
            </a:r>
            <a:r>
              <a:rPr sz="2100" b="1" dirty="0">
                <a:latin typeface="+mj-lt"/>
                <a:cs typeface="DejaVu Sans"/>
              </a:rPr>
              <a:t>v. </a:t>
            </a:r>
            <a:r>
              <a:rPr sz="2100" b="1" i="1" dirty="0">
                <a:latin typeface="+mj-lt"/>
                <a:cs typeface="Nimbus Sans L"/>
              </a:rPr>
              <a:t>Reno</a:t>
            </a:r>
            <a:r>
              <a:rPr sz="2100" b="1" dirty="0">
                <a:latin typeface="+mj-lt"/>
                <a:cs typeface="DejaVu Sans"/>
              </a:rPr>
              <a:t>, 1993). Race may  not be the primary factor in drawing district lines (but it can be a  factor).</a:t>
            </a:r>
            <a:endParaRPr sz="2100" dirty="0">
              <a:latin typeface="+mj-lt"/>
              <a:cs typeface="DejaVu Sans"/>
            </a:endParaRPr>
          </a:p>
          <a:p>
            <a:pPr marL="755650" lvl="1" indent="-286385">
              <a:lnSpc>
                <a:spcPct val="100000"/>
              </a:lnSpc>
              <a:spcBef>
                <a:spcPts val="375"/>
              </a:spcBef>
              <a:buFont typeface="DejaVu Sans"/>
              <a:buChar char="–"/>
              <a:tabLst>
                <a:tab pos="755015" algn="l"/>
                <a:tab pos="755650" algn="l"/>
              </a:tabLst>
            </a:pPr>
            <a:r>
              <a:rPr sz="2100" b="1" dirty="0">
                <a:latin typeface="+mj-lt"/>
                <a:cs typeface="DejaVu Sans"/>
              </a:rPr>
              <a:t>Cannot dilute racial minority voting strength</a:t>
            </a:r>
            <a:endParaRPr sz="2100" dirty="0">
              <a:latin typeface="+mj-lt"/>
              <a:cs typeface="DejaVu Sans"/>
            </a:endParaRPr>
          </a:p>
          <a:p>
            <a:pPr marL="755650" lvl="1" indent="-286385">
              <a:lnSpc>
                <a:spcPct val="100000"/>
              </a:lnSpc>
              <a:spcBef>
                <a:spcPts val="439"/>
              </a:spcBef>
              <a:buFont typeface="DejaVu Sans"/>
              <a:buChar char="–"/>
              <a:tabLst>
                <a:tab pos="755015" algn="l"/>
                <a:tab pos="755650" algn="l"/>
              </a:tabLst>
            </a:pPr>
            <a:r>
              <a:rPr sz="2100" b="1" dirty="0">
                <a:latin typeface="+mj-lt"/>
                <a:cs typeface="DejaVu Sans"/>
              </a:rPr>
              <a:t>“Communities of interest” may be kept intact</a:t>
            </a:r>
            <a:endParaRPr sz="2100" dirty="0">
              <a:latin typeface="+mj-lt"/>
              <a:cs typeface="DejaVu Sans"/>
            </a:endParaRPr>
          </a:p>
        </p:txBody>
      </p:sp>
      <p:sp>
        <p:nvSpPr>
          <p:cNvPr id="9" name="object 9"/>
          <p:cNvSpPr txBox="1"/>
          <p:nvPr/>
        </p:nvSpPr>
        <p:spPr>
          <a:xfrm>
            <a:off x="0" y="2456795"/>
            <a:ext cx="8182425" cy="4401205"/>
          </a:xfrm>
          <a:prstGeom prst="rect">
            <a:avLst/>
          </a:prstGeom>
        </p:spPr>
        <p:txBody>
          <a:bodyPr vert="horz" wrap="square" lIns="0" tIns="93345" rIns="0" bIns="0" rtlCol="0">
            <a:spAutoFit/>
          </a:bodyPr>
          <a:lstStyle/>
          <a:p>
            <a:pPr marL="355600" indent="-342900">
              <a:lnSpc>
                <a:spcPct val="100000"/>
              </a:lnSpc>
              <a:spcBef>
                <a:spcPts val="735"/>
              </a:spcBef>
              <a:buFont typeface="DejaVu Sans"/>
              <a:buChar char="•"/>
              <a:tabLst>
                <a:tab pos="354965" algn="l"/>
                <a:tab pos="355600" algn="l"/>
              </a:tabLst>
            </a:pPr>
            <a:r>
              <a:rPr sz="2100" b="1" dirty="0">
                <a:latin typeface="+mj-lt"/>
                <a:cs typeface="DejaVu Sans"/>
              </a:rPr>
              <a:t>SUPREME COURT REDISTRICTING REQUIREMENTS</a:t>
            </a:r>
            <a:endParaRPr sz="2100" dirty="0">
              <a:latin typeface="+mj-lt"/>
              <a:cs typeface="DejaVu Sans"/>
            </a:endParaRPr>
          </a:p>
          <a:p>
            <a:pPr marL="755650" lvl="1" indent="-286385">
              <a:lnSpc>
                <a:spcPct val="100000"/>
              </a:lnSpc>
              <a:spcBef>
                <a:spcPts val="475"/>
              </a:spcBef>
              <a:buFont typeface="DejaVu Sans"/>
              <a:buChar char="–"/>
              <a:tabLst>
                <a:tab pos="755015" algn="l"/>
                <a:tab pos="755650" algn="l"/>
              </a:tabLst>
            </a:pPr>
            <a:r>
              <a:rPr sz="2100" b="1" dirty="0">
                <a:latin typeface="+mj-lt"/>
                <a:cs typeface="DejaVu Sans"/>
              </a:rPr>
              <a:t>Districts must be as near equal in population as possible.</a:t>
            </a:r>
            <a:endParaRPr sz="2100" dirty="0">
              <a:latin typeface="+mj-lt"/>
              <a:cs typeface="DejaVu Sans"/>
            </a:endParaRPr>
          </a:p>
          <a:p>
            <a:pPr marL="1155065" marR="118745" lvl="2" indent="-228600">
              <a:lnSpc>
                <a:spcPct val="99400"/>
              </a:lnSpc>
              <a:spcBef>
                <a:spcPts val="405"/>
              </a:spcBef>
              <a:buFont typeface="DejaVu Sans"/>
              <a:buChar char="•"/>
              <a:tabLst>
                <a:tab pos="1155065" algn="l"/>
                <a:tab pos="1155700" algn="l"/>
              </a:tabLst>
            </a:pPr>
            <a:r>
              <a:rPr sz="2100" b="1" i="1" dirty="0">
                <a:latin typeface="+mj-lt"/>
                <a:cs typeface="Nimbus Sans L"/>
              </a:rPr>
              <a:t>Baker v. Carr</a:t>
            </a:r>
            <a:r>
              <a:rPr sz="2100" b="1" dirty="0">
                <a:latin typeface="+mj-lt"/>
                <a:cs typeface="DejaVu Sans"/>
              </a:rPr>
              <a:t>, 1962: "one man, one vote" principle applied to state  legislative districts to correct overrepresentation (</a:t>
            </a:r>
            <a:r>
              <a:rPr sz="2100" b="1" u="sng" dirty="0">
                <a:uFill>
                  <a:solidFill>
                    <a:srgbClr val="000000"/>
                  </a:solidFill>
                </a:uFill>
                <a:latin typeface="+mj-lt"/>
                <a:cs typeface="DejaVu Sans"/>
              </a:rPr>
              <a:t>malapportionment</a:t>
            </a:r>
            <a:r>
              <a:rPr sz="2100" b="1" dirty="0">
                <a:latin typeface="+mj-lt"/>
                <a:cs typeface="DejaVu Sans"/>
              </a:rPr>
              <a:t>) of  rural areas.</a:t>
            </a:r>
            <a:endParaRPr sz="2100" dirty="0">
              <a:latin typeface="+mj-lt"/>
              <a:cs typeface="DejaVu Sans"/>
            </a:endParaRPr>
          </a:p>
          <a:p>
            <a:pPr lvl="2">
              <a:lnSpc>
                <a:spcPct val="100000"/>
              </a:lnSpc>
              <a:spcBef>
                <a:spcPts val="5"/>
              </a:spcBef>
              <a:buFont typeface="DejaVu Sans"/>
              <a:buChar char="•"/>
            </a:pPr>
            <a:endParaRPr sz="2100" dirty="0">
              <a:latin typeface="+mj-lt"/>
              <a:cs typeface="DejaVu Sans"/>
            </a:endParaRPr>
          </a:p>
          <a:p>
            <a:pPr marL="1155700" lvl="2" indent="-229235">
              <a:lnSpc>
                <a:spcPct val="100000"/>
              </a:lnSpc>
              <a:spcBef>
                <a:spcPts val="5"/>
              </a:spcBef>
              <a:buFont typeface="DejaVu Sans"/>
              <a:buChar char="•"/>
              <a:tabLst>
                <a:tab pos="1155065" algn="l"/>
                <a:tab pos="1155700" algn="l"/>
              </a:tabLst>
            </a:pPr>
            <a:r>
              <a:rPr sz="2100" b="1" i="1" dirty="0">
                <a:latin typeface="+mj-lt"/>
                <a:cs typeface="Nimbus Sans L"/>
              </a:rPr>
              <a:t>Wesberry v. Sanders</a:t>
            </a:r>
            <a:r>
              <a:rPr sz="2100" b="1" dirty="0">
                <a:latin typeface="+mj-lt"/>
                <a:cs typeface="DejaVu Sans"/>
              </a:rPr>
              <a:t>, 1964: applied same principle to House districts.</a:t>
            </a:r>
            <a:endParaRPr sz="2100" dirty="0">
              <a:latin typeface="+mj-lt"/>
              <a:cs typeface="DejaVu Sans"/>
            </a:endParaRPr>
          </a:p>
          <a:p>
            <a:pPr lvl="2">
              <a:lnSpc>
                <a:spcPct val="100000"/>
              </a:lnSpc>
              <a:spcBef>
                <a:spcPts val="55"/>
              </a:spcBef>
            </a:pPr>
            <a:endParaRPr sz="2100" dirty="0">
              <a:latin typeface="+mj-lt"/>
              <a:cs typeface="DejaVu Sans"/>
            </a:endParaRPr>
          </a:p>
          <a:p>
            <a:pPr marL="1155065" marR="5080" lvl="2" indent="-228600">
              <a:lnSpc>
                <a:spcPct val="99200"/>
              </a:lnSpc>
              <a:buFont typeface="DejaVu Sans"/>
              <a:buChar char="•"/>
              <a:tabLst>
                <a:tab pos="1155065" algn="l"/>
                <a:tab pos="1155700" algn="l"/>
              </a:tabLst>
            </a:pPr>
            <a:r>
              <a:rPr sz="2100" b="1" dirty="0">
                <a:latin typeface="+mj-lt"/>
                <a:cs typeface="DejaVu Sans"/>
              </a:rPr>
              <a:t>Even if the number of rep’s to which a state is entitled does not change, it redistricts anyway because of geographic shi</a:t>
            </a:r>
            <a:r>
              <a:rPr lang="en-US" sz="2100" b="1" dirty="0">
                <a:latin typeface="+mj-lt"/>
                <a:cs typeface="DejaVu Sans"/>
              </a:rPr>
              <a:t>fts</a:t>
            </a:r>
            <a:r>
              <a:rPr sz="2100" b="1" dirty="0">
                <a:latin typeface="+mj-lt"/>
                <a:cs typeface="DejaVu Sans"/>
              </a:rPr>
              <a:t> in population that may  have occurred within the previous ten years. This solves the problem of </a:t>
            </a:r>
            <a:r>
              <a:rPr sz="2100" b="1" u="sng" dirty="0">
                <a:uFill>
                  <a:solidFill>
                    <a:srgbClr val="000000"/>
                  </a:solidFill>
                </a:uFill>
                <a:latin typeface="+mj-lt"/>
                <a:cs typeface="DejaVu Sans"/>
              </a:rPr>
              <a:t> malapportionment</a:t>
            </a:r>
            <a:r>
              <a:rPr sz="2100" b="1" dirty="0">
                <a:latin typeface="+mj-lt"/>
                <a:cs typeface="DejaVu Sans"/>
              </a:rPr>
              <a:t>.</a:t>
            </a:r>
            <a:endParaRPr sz="2100" dirty="0">
              <a:latin typeface="+mj-lt"/>
              <a:cs typeface="DejaVu Sans"/>
            </a:endParaRPr>
          </a:p>
        </p:txBody>
      </p:sp>
      <p:sp>
        <p:nvSpPr>
          <p:cNvPr id="10" name="object 10"/>
          <p:cNvSpPr txBox="1"/>
          <p:nvPr/>
        </p:nvSpPr>
        <p:spPr>
          <a:xfrm>
            <a:off x="11328855" y="6434773"/>
            <a:ext cx="180340"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98989"/>
                </a:solidFill>
                <a:latin typeface="DejaVu Sans"/>
                <a:cs typeface="DejaVu Sans"/>
              </a:rPr>
              <a:t>12</a:t>
            </a:r>
            <a:endParaRPr sz="1200">
              <a:latin typeface="DejaVu Sans"/>
              <a:cs typeface="DejaVu Sans"/>
            </a:endParaRPr>
          </a:p>
        </p:txBody>
      </p:sp>
      <p:sp>
        <p:nvSpPr>
          <p:cNvPr id="11" name="object 11"/>
          <p:cNvSpPr/>
          <p:nvPr/>
        </p:nvSpPr>
        <p:spPr>
          <a:xfrm>
            <a:off x="8190342" y="2362200"/>
            <a:ext cx="4000271" cy="274712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47" y="0"/>
            <a:ext cx="12006579" cy="382156"/>
          </a:xfrm>
          <a:prstGeom prst="rect">
            <a:avLst/>
          </a:prstGeom>
        </p:spPr>
        <p:txBody>
          <a:bodyPr vert="horz" wrap="square" lIns="0" tIns="12700" rIns="0" bIns="0" rtlCol="0">
            <a:spAutoFit/>
          </a:bodyPr>
          <a:lstStyle/>
          <a:p>
            <a:pPr marL="12700" algn="ctr">
              <a:lnSpc>
                <a:spcPct val="100000"/>
              </a:lnSpc>
              <a:spcBef>
                <a:spcPts val="100"/>
              </a:spcBef>
            </a:pPr>
            <a:r>
              <a:rPr lang="en-US" sz="2400" i="1" dirty="0">
                <a:solidFill>
                  <a:srgbClr val="008000"/>
                </a:solidFill>
                <a:latin typeface="Nimbus Sans L"/>
                <a:cs typeface="Nimbus Sans L"/>
              </a:rPr>
              <a:t>Baker v. </a:t>
            </a:r>
            <a:r>
              <a:rPr lang="en-US" sz="2400" i="1" dirty="0" err="1">
                <a:solidFill>
                  <a:srgbClr val="008000"/>
                </a:solidFill>
                <a:latin typeface="Nimbus Sans L"/>
                <a:cs typeface="Nimbus Sans L"/>
              </a:rPr>
              <a:t>Carr</a:t>
            </a:r>
            <a:r>
              <a:rPr lang="en-US" sz="2400" i="1" dirty="0">
                <a:solidFill>
                  <a:srgbClr val="008000"/>
                </a:solidFill>
                <a:latin typeface="Nimbus Sans L"/>
                <a:cs typeface="Nimbus Sans L"/>
              </a:rPr>
              <a:t> </a:t>
            </a:r>
            <a:r>
              <a:rPr lang="en-US" sz="2400" dirty="0">
                <a:solidFill>
                  <a:srgbClr val="008F00"/>
                </a:solidFill>
              </a:rPr>
              <a:t>(1962) – REQUIRED CASE</a:t>
            </a:r>
          </a:p>
        </p:txBody>
      </p:sp>
      <p:sp>
        <p:nvSpPr>
          <p:cNvPr id="3" name="object 3"/>
          <p:cNvSpPr txBox="1"/>
          <p:nvPr/>
        </p:nvSpPr>
        <p:spPr>
          <a:xfrm>
            <a:off x="92710" y="609600"/>
            <a:ext cx="12006580" cy="6106800"/>
          </a:xfrm>
          <a:prstGeom prst="rect">
            <a:avLst/>
          </a:prstGeom>
        </p:spPr>
        <p:txBody>
          <a:bodyPr vert="horz" wrap="square" lIns="0" tIns="12700" rIns="0" bIns="0" rtlCol="0">
            <a:spAutoFit/>
          </a:bodyPr>
          <a:lstStyle/>
          <a:p>
            <a:pPr marL="12700" marR="814069">
              <a:lnSpc>
                <a:spcPct val="100000"/>
              </a:lnSpc>
              <a:spcBef>
                <a:spcPts val="100"/>
              </a:spcBef>
            </a:pPr>
            <a:r>
              <a:rPr lang="en-US" b="1">
                <a:solidFill>
                  <a:srgbClr val="FF0000"/>
                </a:solidFill>
                <a:latin typeface="DejaVu Sans"/>
                <a:cs typeface="DejaVu Sans"/>
              </a:rPr>
              <a:t>Issue</a:t>
            </a:r>
            <a:r>
              <a:rPr lang="en-US" b="1">
                <a:latin typeface="DejaVu Sans"/>
                <a:cs typeface="DejaVu Sans"/>
              </a:rPr>
              <a:t>: Do federal courts have the power to decide cases about the apportionment of population into state  legislative districts?</a:t>
            </a:r>
            <a:endParaRPr lang="en-US">
              <a:latin typeface="DejaVu Sans"/>
              <a:cs typeface="DejaVu Sans"/>
            </a:endParaRPr>
          </a:p>
          <a:p>
            <a:pPr>
              <a:lnSpc>
                <a:spcPct val="100000"/>
              </a:lnSpc>
              <a:spcBef>
                <a:spcPts val="10"/>
              </a:spcBef>
            </a:pPr>
            <a:endParaRPr lang="en-US">
              <a:latin typeface="DejaVu Sans"/>
              <a:cs typeface="DejaVu Sans"/>
            </a:endParaRPr>
          </a:p>
          <a:p>
            <a:pPr marL="12700" marR="5080">
              <a:lnSpc>
                <a:spcPct val="100000"/>
              </a:lnSpc>
            </a:pPr>
            <a:r>
              <a:rPr lang="en-US" b="1">
                <a:solidFill>
                  <a:srgbClr val="FF0000"/>
                </a:solidFill>
                <a:latin typeface="DejaVu Sans"/>
                <a:cs typeface="DejaVu Sans"/>
              </a:rPr>
              <a:t>Majority: </a:t>
            </a:r>
            <a:r>
              <a:rPr lang="en-US" b="1">
                <a:latin typeface="DejaVu Sans"/>
                <a:cs typeface="DejaVu Sans"/>
              </a:rPr>
              <a:t>The Supreme Court decided that the lower court’s decision that courts could not hear this case was  incorrect. In a dramatic break with tradition and practice, the majority concluded that federal courts have the  authority to enforce the requirement of equal protection of the law against state oﬃcials— including, ultimately,  the state legislature itself—if the legislative districts that the state creates are so disproportionally weighted as to  deny the residents of the overpopulated districts equivalent treatment with underpopulated districts. The  majority concluded that there is no inherent reason why courts cannot determine whether state districts are  irrationally drawn in ways that result in substantially diﬀering populations. Even though politics may enter into  the drawing of districts, the constitutional guarantee of equal protection is judicially enforceable. A challenge to  the diﬀering populations of legislative districts does not present a “political question” that courts are unable to  decide.</a:t>
            </a:r>
            <a:endParaRPr lang="en-US">
              <a:latin typeface="DejaVu Sans"/>
              <a:cs typeface="DejaVu Sans"/>
            </a:endParaRPr>
          </a:p>
          <a:p>
            <a:pPr>
              <a:lnSpc>
                <a:spcPct val="100000"/>
              </a:lnSpc>
              <a:spcBef>
                <a:spcPts val="15"/>
              </a:spcBef>
            </a:pPr>
            <a:endParaRPr lang="en-US">
              <a:latin typeface="DejaVu Sans"/>
              <a:cs typeface="DejaVu Sans"/>
            </a:endParaRPr>
          </a:p>
          <a:p>
            <a:pPr marL="12700" marR="267335">
              <a:lnSpc>
                <a:spcPct val="100000"/>
              </a:lnSpc>
            </a:pPr>
            <a:r>
              <a:rPr lang="en-US" b="1">
                <a:latin typeface="DejaVu Sans"/>
                <a:cs typeface="DejaVu Sans"/>
              </a:rPr>
              <a:t>The Court did not decide whether Tennessee’s districts actually were unconstitutional, however. Instead, the  justices instructed the District Court to allow a hearing on the merits of Baker’s claim that the state’s legislative  districts violated his 14th Amendment rights. That course established a precedent that dozens of federal courts  later followed in allowing disgruntled residents to try to prove that legislative districts are unconstitutionally  unbalanced.</a:t>
            </a:r>
            <a:endParaRPr lang="en-US" dirty="0">
              <a:latin typeface="DejaVu Sans"/>
              <a:cs typeface="DejaVu Sans"/>
            </a:endParaRPr>
          </a:p>
        </p:txBody>
      </p:sp>
      <p:pic>
        <p:nvPicPr>
          <p:cNvPr id="4" name="Picture 3">
            <a:hlinkClick r:id="rId2"/>
            <a:extLst>
              <a:ext uri="{FF2B5EF4-FFF2-40B4-BE49-F238E27FC236}">
                <a16:creationId xmlns:a16="http://schemas.microsoft.com/office/drawing/2014/main" id="{CE121BB4-3F8A-41C2-A278-0F202AF858D1}"/>
              </a:ext>
            </a:extLst>
          </p:cNvPr>
          <p:cNvPicPr>
            <a:picLocks noChangeAspect="1"/>
          </p:cNvPicPr>
          <p:nvPr/>
        </p:nvPicPr>
        <p:blipFill>
          <a:blip r:embed="rId3"/>
          <a:stretch>
            <a:fillRect/>
          </a:stretch>
        </p:blipFill>
        <p:spPr>
          <a:xfrm>
            <a:off x="7495" y="0"/>
            <a:ext cx="12158353" cy="3060279"/>
          </a:xfrm>
          <a:prstGeom prst="rect">
            <a:avLst/>
          </a:prstGeom>
        </p:spPr>
      </p:pic>
      <p:sp>
        <p:nvSpPr>
          <p:cNvPr id="6" name="TextBox 5">
            <a:extLst>
              <a:ext uri="{FF2B5EF4-FFF2-40B4-BE49-F238E27FC236}">
                <a16:creationId xmlns:a16="http://schemas.microsoft.com/office/drawing/2014/main" id="{454D2564-AA01-0C95-3F04-1168DED3684F}"/>
              </a:ext>
            </a:extLst>
          </p:cNvPr>
          <p:cNvSpPr txBox="1"/>
          <p:nvPr/>
        </p:nvSpPr>
        <p:spPr>
          <a:xfrm>
            <a:off x="26152" y="3056306"/>
            <a:ext cx="12139696" cy="3591945"/>
          </a:xfrm>
          <a:prstGeom prst="rect">
            <a:avLst/>
          </a:prstGeom>
          <a:solidFill>
            <a:schemeClr val="bg1"/>
          </a:solidFill>
        </p:spPr>
        <p:txBody>
          <a:bodyPr wrap="square" rtlCol="0">
            <a:spAutoFit/>
          </a:bodyPr>
          <a:lstStyle/>
          <a:p>
            <a:pPr marL="0" marR="0">
              <a:lnSpc>
                <a:spcPct val="107000"/>
              </a:lnSpc>
              <a:spcBef>
                <a:spcPts val="0"/>
              </a:spcBef>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Why it matters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 States were required to apportion the representatives in a way that equally represented all the peoples so that no votes counted any more than others.</a:t>
            </a: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2. Fundamentally altered the nature of political representation across the USA.  Many states had to re-draw their districts to be in compliance.</a:t>
            </a: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3.  Got Supreme Court involved in political questions.  This is an area mainly left to Congress and the President.</a:t>
            </a:r>
          </a:p>
          <a:p>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A6832E-4639-D187-B42C-326E4D2FBCE7}"/>
              </a:ext>
            </a:extLst>
          </p:cNvPr>
          <p:cNvSpPr txBox="1"/>
          <p:nvPr/>
        </p:nvSpPr>
        <p:spPr>
          <a:xfrm>
            <a:off x="1714500" y="24539"/>
            <a:ext cx="8763000" cy="400110"/>
          </a:xfrm>
          <a:prstGeom prst="rect">
            <a:avLst/>
          </a:prstGeom>
          <a:noFill/>
        </p:spPr>
        <p:txBody>
          <a:bodyPr wrap="square">
            <a:spAutoFit/>
          </a:bodyPr>
          <a:lstStyle/>
          <a:p>
            <a:r>
              <a:rPr lang="en-US" sz="2000" b="1" i="1" dirty="0">
                <a:effectLst/>
                <a:latin typeface="Garamond" panose="02020404030301010803" pitchFamily="18" charset="0"/>
                <a:ea typeface="Calibri" panose="020F0502020204030204" pitchFamily="34" charset="0"/>
                <a:cs typeface="Times New Roman" panose="02020603050405020304" pitchFamily="18" charset="0"/>
              </a:rPr>
              <a:t>Shaw v. Reno </a:t>
            </a:r>
            <a:r>
              <a:rPr lang="en-US" sz="2000" b="1" dirty="0">
                <a:effectLst/>
                <a:latin typeface="Garamond" panose="02020404030301010803" pitchFamily="18" charset="0"/>
                <a:ea typeface="Calibri" panose="020F0502020204030204" pitchFamily="34" charset="0"/>
                <a:cs typeface="Times New Roman" panose="02020603050405020304" pitchFamily="18" charset="0"/>
              </a:rPr>
              <a:t>(1993) SUPREME COURT CASES YOU MUST KNOW</a:t>
            </a:r>
            <a:endParaRPr lang="en-US" sz="2000" dirty="0"/>
          </a:p>
        </p:txBody>
      </p:sp>
      <p:sp>
        <p:nvSpPr>
          <p:cNvPr id="7" name="TextBox 6">
            <a:extLst>
              <a:ext uri="{FF2B5EF4-FFF2-40B4-BE49-F238E27FC236}">
                <a16:creationId xmlns:a16="http://schemas.microsoft.com/office/drawing/2014/main" id="{246E3A01-59C4-E3B8-269F-B40B479177DB}"/>
              </a:ext>
            </a:extLst>
          </p:cNvPr>
          <p:cNvSpPr txBox="1"/>
          <p:nvPr/>
        </p:nvSpPr>
        <p:spPr>
          <a:xfrm>
            <a:off x="76200" y="424649"/>
            <a:ext cx="12115800" cy="6435993"/>
          </a:xfrm>
          <a:prstGeom prst="rect">
            <a:avLst/>
          </a:prstGeom>
          <a:noFill/>
        </p:spPr>
        <p:txBody>
          <a:bodyPr wrap="square">
            <a:spAutoFit/>
          </a:bodyPr>
          <a:lstStyle/>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Issue: </a:t>
            </a:r>
            <a:r>
              <a:rPr lang="en-US" sz="1900" dirty="0">
                <a:effectLst/>
                <a:latin typeface="Garamond" panose="02020404030301010803" pitchFamily="18" charset="0"/>
                <a:ea typeface="Calibri" panose="020F0502020204030204" pitchFamily="34" charset="0"/>
                <a:cs typeface="Times New Roman" panose="02020603050405020304" pitchFamily="18" charset="0"/>
              </a:rPr>
              <a:t>Did the North Carolina residents’ claim that the 1990 redistricting plan discriminated on the basis of race raise a valid constitutional issue under the 14</a:t>
            </a:r>
            <a:r>
              <a:rPr lang="en-US" sz="1900" baseline="30000" dirty="0">
                <a:effectLst/>
                <a:latin typeface="Garamond" panose="02020404030301010803" pitchFamily="18" charset="0"/>
                <a:ea typeface="Calibri" panose="020F0502020204030204" pitchFamily="34" charset="0"/>
                <a:cs typeface="Times New Roman" panose="02020603050405020304" pitchFamily="18" charset="0"/>
              </a:rPr>
              <a:t>th </a:t>
            </a:r>
            <a:r>
              <a:rPr lang="en-US" sz="1900" dirty="0">
                <a:effectLst/>
                <a:latin typeface="Garamond" panose="02020404030301010803" pitchFamily="18" charset="0"/>
                <a:ea typeface="Calibri" panose="020F0502020204030204" pitchFamily="34" charset="0"/>
                <a:cs typeface="Times New Roman" panose="02020603050405020304" pitchFamily="18" charset="0"/>
              </a:rPr>
              <a:t>Amendment’s Equal Protection Clause?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Majority: </a:t>
            </a:r>
            <a:r>
              <a:rPr lang="en-US" sz="1900" dirty="0">
                <a:effectLst/>
                <a:latin typeface="Garamond" panose="02020404030301010803" pitchFamily="18" charset="0"/>
                <a:ea typeface="Calibri" panose="020F0502020204030204" pitchFamily="34" charset="0"/>
                <a:cs typeface="Times New Roman" panose="02020603050405020304" pitchFamily="18" charset="0"/>
              </a:rPr>
              <a:t>Yes. In a 5–4 decision, the U.S. Supreme Court decided in favor of Shaw, and sent the case back to the lower court to be reheard.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dirty="0">
                <a:effectLst/>
                <a:latin typeface="Garamond" panose="02020404030301010803" pitchFamily="18" charset="0"/>
                <a:ea typeface="Calibri" panose="020F0502020204030204" pitchFamily="34" charset="0"/>
                <a:cs typeface="Times New Roman" panose="02020603050405020304" pitchFamily="18" charset="0"/>
              </a:rPr>
              <a:t>The case involved the redistricting of North Carolina after the 1990 census. North Carolina submitted to the Department of Justice a map with one majority-minority black district—that is, a district with a black majority. The </a:t>
            </a:r>
            <a:r>
              <a:rPr lang="en-US" sz="1900" dirty="0" err="1">
                <a:effectLst/>
                <a:latin typeface="Garamond" panose="02020404030301010803" pitchFamily="18" charset="0"/>
                <a:ea typeface="Calibri" panose="020F0502020204030204" pitchFamily="34" charset="0"/>
                <a:cs typeface="Times New Roman" panose="02020603050405020304" pitchFamily="18" charset="0"/>
              </a:rPr>
              <a:t>DoJ</a:t>
            </a:r>
            <a:r>
              <a:rPr lang="en-US" sz="1900" dirty="0">
                <a:effectLst/>
                <a:latin typeface="Garamond" panose="02020404030301010803" pitchFamily="18" charset="0"/>
                <a:ea typeface="Calibri" panose="020F0502020204030204" pitchFamily="34" charset="0"/>
                <a:cs typeface="Times New Roman" panose="02020603050405020304" pitchFamily="18" charset="0"/>
              </a:rPr>
              <a:t> believed that the state could have drawn another such majority-minority district in order to improve representation of black voters rather than including them all within one district. The state revised its map and submitted a new plan, this one with two majority-minority districts. Can districts be created solely on the basis of race?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dirty="0">
                <a:effectLst/>
                <a:latin typeface="Garamond" panose="02020404030301010803" pitchFamily="18" charset="0"/>
                <a:ea typeface="Calibri" panose="020F0502020204030204" pitchFamily="34" charset="0"/>
                <a:cs typeface="Times New Roman" panose="02020603050405020304" pitchFamily="18" charset="0"/>
              </a:rPr>
              <a:t>NO, not even if it favors a minority group. Race can be a factor, but not the only factor.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DejaVu Sans"/>
              <a:buChar char="•"/>
              <a:tabLst>
                <a:tab pos="457200" algn="l"/>
              </a:tabLst>
            </a:pPr>
            <a:r>
              <a:rPr lang="en-US" sz="1900" dirty="0">
                <a:effectLst/>
                <a:latin typeface="Garamond" panose="02020404030301010803" pitchFamily="18" charset="0"/>
                <a:ea typeface="Calibri" panose="020F0502020204030204" pitchFamily="34" charset="0"/>
                <a:cs typeface="Times New Roman" panose="02020603050405020304" pitchFamily="18" charset="0"/>
              </a:rPr>
              <a:t>Any redistricting plan that includes people in one district who are geographically disparate and share little in common with one another but their skin color, bears a strong resemblance to racial segregation.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DejaVu Sans"/>
              <a:buChar char="•"/>
              <a:tabLst>
                <a:tab pos="457200" algn="l"/>
              </a:tabLst>
            </a:pPr>
            <a:r>
              <a:rPr lang="en-US" sz="1900" dirty="0">
                <a:effectLst/>
                <a:latin typeface="Garamond" panose="02020404030301010803" pitchFamily="18" charset="0"/>
                <a:ea typeface="Calibri" panose="020F0502020204030204" pitchFamily="34" charset="0"/>
                <a:cs typeface="Times New Roman" panose="02020603050405020304" pitchFamily="18" charset="0"/>
              </a:rPr>
              <a:t>They decided that if a redistricting plan cannot rationally be understood as anything other than an effort to divide voters based on their race, voters may challenge such a district under the Equal Protection Clause.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DejaVu Sans"/>
              <a:buChar char="•"/>
              <a:tabLst>
                <a:tab pos="457200" algn="l"/>
              </a:tabLst>
            </a:pPr>
            <a:r>
              <a:rPr lang="en-US" sz="1900" dirty="0">
                <a:effectLst/>
                <a:latin typeface="Garamond" panose="02020404030301010803" pitchFamily="18" charset="0"/>
                <a:ea typeface="Calibri" panose="020F0502020204030204" pitchFamily="34" charset="0"/>
                <a:cs typeface="Times New Roman" panose="02020603050405020304" pitchFamily="18" charset="0"/>
              </a:rPr>
              <a:t>Bodies doing redistricting must be conscious of race to the extent that they must ensure compliance with the Voting Rights Act.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DejaVu Sans"/>
              <a:buChar char="•"/>
              <a:tabLst>
                <a:tab pos="457200" algn="l"/>
              </a:tabLst>
            </a:pPr>
            <a:r>
              <a:rPr lang="en-US" sz="1900" dirty="0">
                <a:effectLst/>
                <a:latin typeface="Garamond" panose="02020404030301010803" pitchFamily="18" charset="0"/>
                <a:ea typeface="Calibri" panose="020F0502020204030204" pitchFamily="34" charset="0"/>
                <a:cs typeface="Times New Roman" panose="02020603050405020304" pitchFamily="18" charset="0"/>
              </a:rPr>
              <a:t>Supreme Court announced that states may take race into account, they may not make race the sole reason for drawing district lines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Can congressional districts be set up ONLY on the basis of race (even if it is designed to help minorities)?  Explain.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214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0"/>
            <a:ext cx="8993505" cy="382156"/>
          </a:xfrm>
          <a:prstGeom prst="rect">
            <a:avLst/>
          </a:prstGeom>
        </p:spPr>
        <p:txBody>
          <a:bodyPr vert="horz" wrap="square" lIns="0" tIns="12700" rIns="0" bIns="0" rtlCol="0">
            <a:spAutoFit/>
          </a:bodyPr>
          <a:lstStyle/>
          <a:p>
            <a:pPr marL="12700" algn="ctr">
              <a:lnSpc>
                <a:spcPct val="100000"/>
              </a:lnSpc>
              <a:spcBef>
                <a:spcPts val="100"/>
              </a:spcBef>
            </a:pPr>
            <a:r>
              <a:rPr sz="2400" i="1" dirty="0">
                <a:solidFill>
                  <a:srgbClr val="008000"/>
                </a:solidFill>
                <a:latin typeface="Nimbus Sans L"/>
                <a:cs typeface="Nimbus Sans L"/>
              </a:rPr>
              <a:t>Shaw v. Reno </a:t>
            </a:r>
            <a:r>
              <a:rPr sz="2400" dirty="0">
                <a:solidFill>
                  <a:srgbClr val="008F00"/>
                </a:solidFill>
              </a:rPr>
              <a:t>(1993) </a:t>
            </a:r>
            <a:r>
              <a:rPr sz="2000" dirty="0">
                <a:solidFill>
                  <a:srgbClr val="008F00"/>
                </a:solidFill>
              </a:rPr>
              <a:t>– REQUIRED CASE</a:t>
            </a:r>
          </a:p>
        </p:txBody>
      </p:sp>
      <p:sp>
        <p:nvSpPr>
          <p:cNvPr id="3" name="object 3"/>
          <p:cNvSpPr txBox="1"/>
          <p:nvPr/>
        </p:nvSpPr>
        <p:spPr>
          <a:xfrm>
            <a:off x="36095" y="457200"/>
            <a:ext cx="12155905" cy="6678750"/>
          </a:xfrm>
          <a:prstGeom prst="rect">
            <a:avLst/>
          </a:prstGeom>
        </p:spPr>
        <p:txBody>
          <a:bodyPr vert="horz" wrap="square" lIns="0" tIns="27939" rIns="0" bIns="0" rtlCol="0">
            <a:spAutoFit/>
          </a:bodyPr>
          <a:lstStyle/>
          <a:p>
            <a:pPr marL="63500" marR="259079">
              <a:lnSpc>
                <a:spcPts val="2100"/>
              </a:lnSpc>
              <a:spcBef>
                <a:spcPts val="219"/>
              </a:spcBef>
            </a:pPr>
            <a:r>
              <a:rPr sz="2000" b="1" dirty="0">
                <a:solidFill>
                  <a:srgbClr val="FF0000"/>
                </a:solidFill>
                <a:latin typeface="DejaVu Sans"/>
                <a:cs typeface="DejaVu Sans"/>
              </a:rPr>
              <a:t>Issue</a:t>
            </a:r>
            <a:r>
              <a:rPr sz="2000" b="1" dirty="0">
                <a:latin typeface="DejaVu Sans"/>
                <a:cs typeface="DejaVu Sans"/>
              </a:rPr>
              <a:t>: Did the North Carolina residents’ claim that the 1990 redistricting plan discriminated on the basis of race raise a valid  constitutional issue under the 14</a:t>
            </a:r>
            <a:r>
              <a:rPr sz="2000" b="1" baseline="25462" dirty="0">
                <a:latin typeface="DejaVu Sans"/>
                <a:cs typeface="DejaVu Sans"/>
              </a:rPr>
              <a:t>th </a:t>
            </a:r>
            <a:r>
              <a:rPr sz="2000" b="1" dirty="0">
                <a:latin typeface="DejaVu Sans"/>
                <a:cs typeface="DejaVu Sans"/>
              </a:rPr>
              <a:t>Amendment’s Equal Protection Clause?</a:t>
            </a:r>
            <a:endParaRPr sz="2000" dirty="0">
              <a:latin typeface="DejaVu Sans"/>
              <a:cs typeface="DejaVu Sans"/>
            </a:endParaRPr>
          </a:p>
          <a:p>
            <a:pPr>
              <a:lnSpc>
                <a:spcPct val="100000"/>
              </a:lnSpc>
              <a:spcBef>
                <a:spcPts val="50"/>
              </a:spcBef>
            </a:pPr>
            <a:endParaRPr sz="2000" dirty="0">
              <a:latin typeface="DejaVu Sans"/>
              <a:cs typeface="DejaVu Sans"/>
            </a:endParaRPr>
          </a:p>
          <a:p>
            <a:pPr marL="63500" marR="100330">
              <a:lnSpc>
                <a:spcPct val="99500"/>
              </a:lnSpc>
            </a:pPr>
            <a:r>
              <a:rPr sz="2000" b="1" dirty="0">
                <a:solidFill>
                  <a:srgbClr val="FF0000"/>
                </a:solidFill>
                <a:latin typeface="DejaVu Sans"/>
                <a:cs typeface="DejaVu Sans"/>
              </a:rPr>
              <a:t>Majority: </a:t>
            </a:r>
            <a:r>
              <a:rPr sz="2000" b="1" dirty="0">
                <a:latin typeface="DejaVu Sans"/>
                <a:cs typeface="DejaVu Sans"/>
              </a:rPr>
              <a:t>This case detailed the troublesome history of racial gerrymandering and explained how North Carolina District 12  was similar in many ways to past districts that had been held unconstitutional. The justices said that classiﬁcations of citizens  predominantly on the basis of race are undesirable in a free society and conﬂict with the American political value of equality.</a:t>
            </a:r>
            <a:endParaRPr sz="2000" dirty="0">
              <a:latin typeface="DejaVu Sans"/>
              <a:cs typeface="DejaVu Sans"/>
            </a:endParaRPr>
          </a:p>
          <a:p>
            <a:pPr>
              <a:lnSpc>
                <a:spcPct val="100000"/>
              </a:lnSpc>
              <a:spcBef>
                <a:spcPts val="40"/>
              </a:spcBef>
            </a:pPr>
            <a:endParaRPr sz="2000" dirty="0">
              <a:latin typeface="DejaVu Sans"/>
              <a:cs typeface="DejaVu Sans"/>
            </a:endParaRPr>
          </a:p>
          <a:p>
            <a:pPr marL="63500" marR="30480">
              <a:lnSpc>
                <a:spcPct val="99500"/>
              </a:lnSpc>
            </a:pPr>
            <a:r>
              <a:rPr sz="2000" b="1" dirty="0">
                <a:latin typeface="DejaVu Sans"/>
                <a:cs typeface="DejaVu Sans"/>
              </a:rPr>
              <a:t>The majority said that any redistricting plan that includes people in one district who are geographically disparate and share  li</a:t>
            </a:r>
            <a:r>
              <a:rPr lang="en-US" sz="2000" b="1" dirty="0">
                <a:latin typeface="DejaVu Sans"/>
                <a:cs typeface="DejaVu Sans"/>
              </a:rPr>
              <a:t>tt</a:t>
            </a:r>
            <a:r>
              <a:rPr sz="2000" b="1" dirty="0">
                <a:latin typeface="DejaVu Sans"/>
                <a:cs typeface="DejaVu Sans"/>
              </a:rPr>
              <a:t>le in common with one another but their skin color, bears a strong resemblance to racial segregation. They wrote that  racial classiﬁcations of any sort promotes the belief that individuals should be judged by the color of their skin. They also said  that drawing districts to advance the perceived interests of one racial group may lead elected oﬃcials to see their obligation  as representing only members of that group, rather than their constituency as a whole. The justices concluded that racial  gerrymandering, even for remedial purposes, may “balkanize us into competing racial factions; it threatens to carry us further  from the goal of a political system in which race no longer ma</a:t>
            </a:r>
            <a:r>
              <a:rPr lang="en-US" sz="2000" b="1" dirty="0">
                <a:latin typeface="DejaVu Sans"/>
                <a:cs typeface="DejaVu Sans"/>
              </a:rPr>
              <a:t>tt</a:t>
            </a:r>
            <a:r>
              <a:rPr sz="2000" b="1" dirty="0">
                <a:latin typeface="DejaVu Sans"/>
                <a:cs typeface="DejaVu Sans"/>
              </a:rPr>
              <a:t>ers.”</a:t>
            </a:r>
            <a:endParaRPr sz="2000" dirty="0">
              <a:latin typeface="DejaVu Sans"/>
              <a:cs typeface="DejaVu Sans"/>
            </a:endParaRPr>
          </a:p>
          <a:p>
            <a:pPr>
              <a:lnSpc>
                <a:spcPct val="100000"/>
              </a:lnSpc>
              <a:spcBef>
                <a:spcPts val="55"/>
              </a:spcBef>
            </a:pPr>
            <a:endParaRPr sz="2000" dirty="0">
              <a:latin typeface="DejaVu Sans"/>
              <a:cs typeface="DejaVu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0"/>
            <a:ext cx="8993505" cy="443711"/>
          </a:xfrm>
          <a:prstGeom prst="rect">
            <a:avLst/>
          </a:prstGeom>
        </p:spPr>
        <p:txBody>
          <a:bodyPr vert="horz" wrap="square" lIns="0" tIns="12700" rIns="0" bIns="0" rtlCol="0">
            <a:spAutoFit/>
          </a:bodyPr>
          <a:lstStyle/>
          <a:p>
            <a:pPr marL="12700" algn="ctr">
              <a:lnSpc>
                <a:spcPct val="100000"/>
              </a:lnSpc>
              <a:spcBef>
                <a:spcPts val="100"/>
              </a:spcBef>
            </a:pPr>
            <a:r>
              <a:rPr sz="2800" i="1" dirty="0">
                <a:solidFill>
                  <a:srgbClr val="008000"/>
                </a:solidFill>
                <a:latin typeface="Nimbus Sans L"/>
                <a:cs typeface="Nimbus Sans L"/>
              </a:rPr>
              <a:t>Shaw v. Reno </a:t>
            </a:r>
            <a:r>
              <a:rPr sz="2800" dirty="0">
                <a:solidFill>
                  <a:srgbClr val="008F00"/>
                </a:solidFill>
              </a:rPr>
              <a:t>(1993) – REQUIRED CASE</a:t>
            </a:r>
          </a:p>
        </p:txBody>
      </p:sp>
      <p:sp>
        <p:nvSpPr>
          <p:cNvPr id="3" name="object 3"/>
          <p:cNvSpPr txBox="1"/>
          <p:nvPr/>
        </p:nvSpPr>
        <p:spPr>
          <a:xfrm>
            <a:off x="79057" y="533400"/>
            <a:ext cx="12033885" cy="1874871"/>
          </a:xfrm>
          <a:prstGeom prst="rect">
            <a:avLst/>
          </a:prstGeom>
        </p:spPr>
        <p:txBody>
          <a:bodyPr vert="horz" wrap="square" lIns="0" tIns="27939" rIns="0" bIns="0" rtlCol="0">
            <a:spAutoFit/>
          </a:bodyPr>
          <a:lstStyle/>
          <a:p>
            <a:pPr marL="63500" marR="30480">
              <a:lnSpc>
                <a:spcPct val="99500"/>
              </a:lnSpc>
            </a:pPr>
            <a:r>
              <a:rPr sz="2000" b="1" dirty="0">
                <a:latin typeface="DejaVu Sans"/>
                <a:cs typeface="DejaVu Sans"/>
              </a:rPr>
              <a:t>The Court was tasked with deciding the grounds on which voters could challenge voting districts as racial gerrymanders. They  decided that if a redistricting plan cannot rationally be understood as anything other than an eﬀort to divide voters based on  their race, voters may challenge such a district under the Equal Protection Clause. Therefore, the case was sent back to the  lower court to determine if the North Carolina plan could be justiﬁed in terms other than race.</a:t>
            </a:r>
            <a:endParaRPr sz="2000" dirty="0">
              <a:latin typeface="DejaVu Sans"/>
              <a:cs typeface="DejaVu Sans"/>
            </a:endParaRPr>
          </a:p>
        </p:txBody>
      </p:sp>
      <p:pic>
        <p:nvPicPr>
          <p:cNvPr id="7" name="Picture 6">
            <a:hlinkClick r:id="rId2"/>
            <a:extLst>
              <a:ext uri="{FF2B5EF4-FFF2-40B4-BE49-F238E27FC236}">
                <a16:creationId xmlns:a16="http://schemas.microsoft.com/office/drawing/2014/main" id="{1D2C8F25-13D7-42DA-8F2E-375BD4EBDAF3}"/>
              </a:ext>
            </a:extLst>
          </p:cNvPr>
          <p:cNvPicPr>
            <a:picLocks noChangeAspect="1"/>
          </p:cNvPicPr>
          <p:nvPr/>
        </p:nvPicPr>
        <p:blipFill>
          <a:blip r:embed="rId3"/>
          <a:stretch>
            <a:fillRect/>
          </a:stretch>
        </p:blipFill>
        <p:spPr>
          <a:xfrm>
            <a:off x="39529" y="2667000"/>
            <a:ext cx="12112942" cy="2597320"/>
          </a:xfrm>
          <a:prstGeom prst="rect">
            <a:avLst/>
          </a:prstGeom>
        </p:spPr>
      </p:pic>
      <p:sp>
        <p:nvSpPr>
          <p:cNvPr id="8" name="TextBox 7">
            <a:extLst>
              <a:ext uri="{FF2B5EF4-FFF2-40B4-BE49-F238E27FC236}">
                <a16:creationId xmlns:a16="http://schemas.microsoft.com/office/drawing/2014/main" id="{D83D9369-75A8-4D8A-AA36-FF4A3CC4FF87}"/>
              </a:ext>
            </a:extLst>
          </p:cNvPr>
          <p:cNvSpPr txBox="1"/>
          <p:nvPr/>
        </p:nvSpPr>
        <p:spPr>
          <a:xfrm>
            <a:off x="79057" y="5325343"/>
            <a:ext cx="2564805" cy="523220"/>
          </a:xfrm>
          <a:prstGeom prst="rect">
            <a:avLst/>
          </a:prstGeom>
          <a:noFill/>
        </p:spPr>
        <p:txBody>
          <a:bodyPr wrap="none" rtlCol="0">
            <a:spAutoFit/>
          </a:bodyPr>
          <a:lstStyle/>
          <a:p>
            <a:r>
              <a:rPr lang="en-US" sz="2800" b="1" dirty="0"/>
              <a:t>Why it matters?</a:t>
            </a:r>
          </a:p>
        </p:txBody>
      </p:sp>
    </p:spTree>
    <p:extLst>
      <p:ext uri="{BB962C8B-B14F-4D97-AF65-F5344CB8AC3E}">
        <p14:creationId xmlns:p14="http://schemas.microsoft.com/office/powerpoint/2010/main" val="48933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2DF7-0C62-4FB7-8E70-D5B9D1FA13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93A51EA-D18A-4486-9EFF-E01365A47B03}"/>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C3DDD9F8-18E9-49DF-9A6D-5EDA3EE5DDCF}"/>
              </a:ext>
            </a:extLst>
          </p:cNvPr>
          <p:cNvPicPr>
            <a:picLocks noChangeAspect="1"/>
          </p:cNvPicPr>
          <p:nvPr/>
        </p:nvPicPr>
        <p:blipFill>
          <a:blip r:embed="rId2"/>
          <a:stretch>
            <a:fillRect/>
          </a:stretch>
        </p:blipFill>
        <p:spPr>
          <a:xfrm>
            <a:off x="0" y="0"/>
            <a:ext cx="12192000" cy="6819775"/>
          </a:xfrm>
          <a:prstGeom prst="rect">
            <a:avLst/>
          </a:prstGeom>
        </p:spPr>
      </p:pic>
    </p:spTree>
    <p:extLst>
      <p:ext uri="{BB962C8B-B14F-4D97-AF65-F5344CB8AC3E}">
        <p14:creationId xmlns:p14="http://schemas.microsoft.com/office/powerpoint/2010/main" val="354228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0"/>
            <a:ext cx="11887200" cy="3461696"/>
          </a:xfrm>
          <a:prstGeom prst="rect">
            <a:avLst/>
          </a:prstGeom>
        </p:spPr>
        <p:txBody>
          <a:bodyPr vert="horz" wrap="square" lIns="0" tIns="82973" rIns="0" bIns="0" rtlCol="0">
            <a:spAutoFit/>
          </a:bodyPr>
          <a:lstStyle/>
          <a:p>
            <a:pPr marL="2347748">
              <a:spcBef>
                <a:spcPts val="653"/>
              </a:spcBef>
            </a:pPr>
            <a:r>
              <a:rPr sz="3200" i="1" dirty="0">
                <a:solidFill>
                  <a:srgbClr val="008000"/>
                </a:solidFill>
                <a:latin typeface="Century Schoolbook L"/>
                <a:cs typeface="Century Schoolbook L"/>
              </a:rPr>
              <a:t>Shaw v. Reno </a:t>
            </a:r>
            <a:r>
              <a:rPr sz="3200" dirty="0">
                <a:solidFill>
                  <a:srgbClr val="008000"/>
                </a:solidFill>
              </a:rPr>
              <a:t>(1993)</a:t>
            </a:r>
            <a:endParaRPr sz="3200" dirty="0">
              <a:latin typeface="Century Schoolbook L"/>
              <a:cs typeface="Century Schoolbook L"/>
            </a:endParaRPr>
          </a:p>
          <a:p>
            <a:pPr marL="16933" marR="125304">
              <a:spcBef>
                <a:spcPts val="140"/>
              </a:spcBef>
            </a:pPr>
            <a:r>
              <a:rPr sz="2400" dirty="0">
                <a:solidFill>
                  <a:srgbClr val="FF0000"/>
                </a:solidFill>
              </a:rPr>
              <a:t>Issue</a:t>
            </a:r>
            <a:r>
              <a:rPr sz="2400" dirty="0"/>
              <a:t>: Did the North Carolina residents’ claim that the 1990 redistricting  plan discriminated on the basis of race raise a valid constitutional issue  under the 14</a:t>
            </a:r>
            <a:r>
              <a:rPr sz="2133" baseline="24691" dirty="0"/>
              <a:t>th </a:t>
            </a:r>
            <a:r>
              <a:rPr sz="2400" dirty="0"/>
              <a:t>Amendment’s Equal Protection Clause?</a:t>
            </a:r>
            <a:br>
              <a:rPr lang="en-US" sz="2400" dirty="0"/>
            </a:br>
            <a:r>
              <a:rPr lang="en-US" sz="2400" dirty="0">
                <a:solidFill>
                  <a:srgbClr val="FF0000"/>
                </a:solidFill>
              </a:rPr>
              <a:t>Majority</a:t>
            </a:r>
            <a:r>
              <a:rPr lang="en-US" sz="2400" dirty="0"/>
              <a:t>: Yes. In a 5–4 decision, the U.S. Supreme Court decided in favor  of Shaw, and sent the case back to the lower court to be reheard. </a:t>
            </a:r>
            <a:br>
              <a:rPr lang="en-US" sz="1867" dirty="0"/>
            </a:br>
            <a:endParaRPr sz="1867" dirty="0"/>
          </a:p>
        </p:txBody>
      </p:sp>
      <p:sp>
        <p:nvSpPr>
          <p:cNvPr id="7" name="object 5">
            <a:extLst>
              <a:ext uri="{FF2B5EF4-FFF2-40B4-BE49-F238E27FC236}">
                <a16:creationId xmlns:a16="http://schemas.microsoft.com/office/drawing/2014/main" id="{EB7C5127-DAA2-427B-9CF5-F32745BA1D5E}"/>
              </a:ext>
            </a:extLst>
          </p:cNvPr>
          <p:cNvSpPr/>
          <p:nvPr/>
        </p:nvSpPr>
        <p:spPr>
          <a:xfrm>
            <a:off x="2794000" y="2819400"/>
            <a:ext cx="6604000" cy="3657600"/>
          </a:xfrm>
          <a:prstGeom prst="rect">
            <a:avLst/>
          </a:prstGeom>
          <a:blipFill>
            <a:blip r:embed="rId2" cstate="print"/>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399698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8755" y="766684"/>
            <a:ext cx="12051645" cy="5001113"/>
          </a:xfrm>
          <a:prstGeom prst="rect">
            <a:avLst/>
          </a:prstGeom>
        </p:spPr>
        <p:txBody>
          <a:bodyPr vert="horz" wrap="square" lIns="0" tIns="40640" rIns="0" bIns="0" rtlCol="0">
            <a:spAutoFit/>
          </a:bodyPr>
          <a:lstStyle/>
          <a:p>
            <a:pPr marL="16933" marR="6773">
              <a:lnSpc>
                <a:spcPct val="150000"/>
              </a:lnSpc>
              <a:spcBef>
                <a:spcPts val="800"/>
              </a:spcBef>
            </a:pPr>
            <a:r>
              <a:rPr sz="2133" b="1" dirty="0">
                <a:latin typeface="DejaVu Sans"/>
                <a:cs typeface="DejaVu Sans"/>
              </a:rPr>
              <a:t>The case involved the redistricting of North  Carolina after the 1990 census. North Carolina  submitted to the Department of Justice a map  with one majority-minority black district—that is, a district with a black majority. The </a:t>
            </a:r>
            <a:r>
              <a:rPr sz="2133" b="1" dirty="0" err="1">
                <a:latin typeface="DejaVu Sans"/>
                <a:cs typeface="DejaVu Sans"/>
              </a:rPr>
              <a:t>DoJ</a:t>
            </a:r>
            <a:r>
              <a:rPr sz="2133" b="1" dirty="0">
                <a:latin typeface="DejaVu Sans"/>
                <a:cs typeface="DejaVu Sans"/>
              </a:rPr>
              <a:t> believed that the state could have drawn another such  majority-minority district in order to improve  representation of black voters rather than  including them all within one district. The state  revised its map and submitted a new plan, this  one with two majority-minority districts. Can  districts be created solely on the basis of race?</a:t>
            </a:r>
            <a:endParaRPr sz="2133" dirty="0">
              <a:latin typeface="DejaVu Sans"/>
              <a:cs typeface="DejaVu Sans"/>
            </a:endParaRPr>
          </a:p>
          <a:p>
            <a:pPr marL="16933" marR="191342">
              <a:lnSpc>
                <a:spcPct val="150000"/>
              </a:lnSpc>
              <a:spcBef>
                <a:spcPts val="800"/>
              </a:spcBef>
            </a:pPr>
            <a:r>
              <a:rPr sz="2133" b="1" dirty="0">
                <a:latin typeface="DejaVu Sans"/>
                <a:cs typeface="DejaVu Sans"/>
              </a:rPr>
              <a:t>NO, not even if it favors a minority group. Race  can be a factor, but not the only factor.</a:t>
            </a:r>
            <a:endParaRPr sz="2133" dirty="0">
              <a:latin typeface="DejaVu Sans"/>
              <a:cs typeface="DejaVu Sans"/>
            </a:endParaRPr>
          </a:p>
        </p:txBody>
      </p:sp>
      <p:sp>
        <p:nvSpPr>
          <p:cNvPr id="8" name="Title 7">
            <a:extLst>
              <a:ext uri="{FF2B5EF4-FFF2-40B4-BE49-F238E27FC236}">
                <a16:creationId xmlns:a16="http://schemas.microsoft.com/office/drawing/2014/main" id="{882B0B97-70C6-4820-AEA4-C8C1C47002F9}"/>
              </a:ext>
            </a:extLst>
          </p:cNvPr>
          <p:cNvSpPr>
            <a:spLocks noGrp="1"/>
          </p:cNvSpPr>
          <p:nvPr>
            <p:ph type="title"/>
          </p:nvPr>
        </p:nvSpPr>
        <p:spPr>
          <a:xfrm>
            <a:off x="1625601" y="1"/>
            <a:ext cx="8313588" cy="656655"/>
          </a:xfrm>
        </p:spPr>
        <p:txBody>
          <a:bodyPr/>
          <a:lstStyle/>
          <a:p>
            <a:pPr algn="ctr"/>
            <a:r>
              <a:rPr lang="en-US" sz="4267" i="1" dirty="0">
                <a:solidFill>
                  <a:srgbClr val="008000"/>
                </a:solidFill>
                <a:latin typeface="Garamond" panose="02020404030301010803" pitchFamily="18" charset="0"/>
                <a:cs typeface="Century Schoolbook L"/>
              </a:rPr>
              <a:t>Shaw v. Reno </a:t>
            </a:r>
            <a:r>
              <a:rPr lang="en-US" sz="4267" dirty="0">
                <a:solidFill>
                  <a:srgbClr val="008000"/>
                </a:solidFill>
                <a:latin typeface="Garamond" panose="02020404030301010803" pitchFamily="18" charset="0"/>
              </a:rPr>
              <a:t>(1993)</a:t>
            </a:r>
            <a:endParaRPr lang="en-US" sz="4267" dirty="0">
              <a:latin typeface="Garamond" panose="02020404030301010803" pitchFamily="18" charset="0"/>
            </a:endParaRPr>
          </a:p>
        </p:txBody>
      </p:sp>
    </p:spTree>
    <p:extLst>
      <p:ext uri="{BB962C8B-B14F-4D97-AF65-F5344CB8AC3E}">
        <p14:creationId xmlns:p14="http://schemas.microsoft.com/office/powerpoint/2010/main" val="2263724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03" y="1"/>
            <a:ext cx="12320693" cy="1348360"/>
          </a:xfrm>
          <a:prstGeom prst="rect">
            <a:avLst/>
          </a:prstGeom>
        </p:spPr>
        <p:txBody>
          <a:bodyPr vert="horz" wrap="square" lIns="0" tIns="82973" rIns="0" bIns="0" rtlCol="0">
            <a:spAutoFit/>
          </a:bodyPr>
          <a:lstStyle/>
          <a:p>
            <a:pPr marL="2347748">
              <a:spcBef>
                <a:spcPts val="653"/>
              </a:spcBef>
            </a:pPr>
            <a:r>
              <a:rPr i="1" dirty="0">
                <a:solidFill>
                  <a:srgbClr val="008000"/>
                </a:solidFill>
                <a:latin typeface="Century Schoolbook L"/>
                <a:cs typeface="Century Schoolbook L"/>
              </a:rPr>
              <a:t>Shaw v. Reno </a:t>
            </a:r>
            <a:r>
              <a:rPr dirty="0">
                <a:solidFill>
                  <a:srgbClr val="008000"/>
                </a:solidFill>
              </a:rPr>
              <a:t>(1993)</a:t>
            </a:r>
            <a:endParaRPr dirty="0">
              <a:latin typeface="Century Schoolbook L"/>
              <a:cs typeface="Century Schoolbook L"/>
            </a:endParaRPr>
          </a:p>
          <a:p>
            <a:pPr marL="16933" marR="125304">
              <a:spcBef>
                <a:spcPts val="140"/>
              </a:spcBef>
            </a:pPr>
            <a:br>
              <a:rPr lang="en-US" sz="1867" dirty="0"/>
            </a:br>
            <a:endParaRPr sz="1867" dirty="0"/>
          </a:p>
        </p:txBody>
      </p:sp>
      <p:sp>
        <p:nvSpPr>
          <p:cNvPr id="4" name="object 4"/>
          <p:cNvSpPr txBox="1"/>
          <p:nvPr/>
        </p:nvSpPr>
        <p:spPr>
          <a:xfrm>
            <a:off x="29803" y="707031"/>
            <a:ext cx="12060597" cy="6173592"/>
          </a:xfrm>
          <a:prstGeom prst="rect">
            <a:avLst/>
          </a:prstGeom>
        </p:spPr>
        <p:txBody>
          <a:bodyPr vert="horz" wrap="square" lIns="0" tIns="16933" rIns="0" bIns="0" rtlCol="0">
            <a:spAutoFit/>
          </a:bodyPr>
          <a:lstStyle/>
          <a:p>
            <a:pPr marL="398770" marR="7620" indent="-382684">
              <a:spcBef>
                <a:spcPts val="133"/>
              </a:spcBef>
              <a:buFont typeface="DejaVu Sans"/>
              <a:buChar char="•"/>
              <a:tabLst>
                <a:tab pos="398770" algn="l"/>
                <a:tab pos="399617" algn="l"/>
              </a:tabLst>
            </a:pPr>
            <a:r>
              <a:rPr sz="2667" b="1" dirty="0">
                <a:latin typeface="DejaVu Sans"/>
                <a:cs typeface="DejaVu Sans"/>
              </a:rPr>
              <a:t>Any redistricting plan that includes people in one district who are  geographically disparate and share little in common with one another  but their skin color, bears a strong resemblance to racial segregation.</a:t>
            </a:r>
            <a:endParaRPr sz="2667" dirty="0">
              <a:latin typeface="DejaVu Sans"/>
              <a:cs typeface="DejaVu Sans"/>
            </a:endParaRPr>
          </a:p>
          <a:p>
            <a:pPr marL="398770" marR="6773" indent="-382684">
              <a:buFont typeface="DejaVu Sans"/>
              <a:buChar char="•"/>
              <a:tabLst>
                <a:tab pos="398770" algn="l"/>
                <a:tab pos="399617" algn="l"/>
              </a:tabLst>
            </a:pPr>
            <a:r>
              <a:rPr sz="2667" b="1" dirty="0">
                <a:latin typeface="DejaVu Sans"/>
                <a:cs typeface="DejaVu Sans"/>
              </a:rPr>
              <a:t>They decided that if a redistricting plan cannot rationally be  understood as anything other than an effort to divide voters based on  their race, voters may challenge such a district under the Equal  Protection Clause.</a:t>
            </a:r>
            <a:endParaRPr sz="2667" dirty="0">
              <a:latin typeface="DejaVu Sans"/>
              <a:cs typeface="DejaVu Sans"/>
            </a:endParaRPr>
          </a:p>
          <a:p>
            <a:pPr marL="398770" marR="442796" indent="-382684">
              <a:spcBef>
                <a:spcPts val="7"/>
              </a:spcBef>
              <a:buFont typeface="DejaVu Sans"/>
              <a:buChar char="•"/>
              <a:tabLst>
                <a:tab pos="398770" algn="l"/>
                <a:tab pos="399617" algn="l"/>
              </a:tabLst>
            </a:pPr>
            <a:r>
              <a:rPr sz="2667" b="1" dirty="0">
                <a:latin typeface="DejaVu Sans"/>
                <a:cs typeface="DejaVu Sans"/>
              </a:rPr>
              <a:t>Bodies doing redistricting must be conscious of race to the extent  that they must ensure compliance with the Voting Rights Act.</a:t>
            </a:r>
            <a:endParaRPr sz="2667" dirty="0">
              <a:latin typeface="DejaVu Sans"/>
              <a:cs typeface="DejaVu Sans"/>
            </a:endParaRPr>
          </a:p>
          <a:p>
            <a:pPr marL="398770" indent="-382684">
              <a:buFont typeface="DejaVu Sans"/>
              <a:buChar char="•"/>
              <a:tabLst>
                <a:tab pos="398770" algn="l"/>
                <a:tab pos="399617" algn="l"/>
              </a:tabLst>
            </a:pPr>
            <a:r>
              <a:rPr sz="2667" b="1" dirty="0">
                <a:latin typeface="DejaVu Sans"/>
                <a:cs typeface="DejaVu Sans"/>
              </a:rPr>
              <a:t>Supreme Court announced that states may take race into account,</a:t>
            </a:r>
            <a:endParaRPr sz="2667" dirty="0">
              <a:latin typeface="DejaVu Sans"/>
              <a:cs typeface="DejaVu Sans"/>
            </a:endParaRPr>
          </a:p>
          <a:p>
            <a:pPr marL="398770"/>
            <a:r>
              <a:rPr sz="2667" b="1" dirty="0">
                <a:latin typeface="DejaVu Sans"/>
                <a:cs typeface="DejaVu Sans"/>
              </a:rPr>
              <a:t>they may not make race the sole reason for drawing district lines</a:t>
            </a:r>
            <a:endParaRPr sz="2667" dirty="0">
              <a:latin typeface="DejaVu Sans"/>
              <a:cs typeface="DejaVu Sans"/>
            </a:endParaRPr>
          </a:p>
        </p:txBody>
      </p:sp>
    </p:spTree>
    <p:extLst>
      <p:ext uri="{BB962C8B-B14F-4D97-AF65-F5344CB8AC3E}">
        <p14:creationId xmlns:p14="http://schemas.microsoft.com/office/powerpoint/2010/main" val="7532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03613" y="139380"/>
            <a:ext cx="9541593" cy="509541"/>
          </a:xfrm>
          <a:prstGeom prst="rect">
            <a:avLst/>
          </a:prstGeom>
        </p:spPr>
        <p:txBody>
          <a:bodyPr vert="horz" wrap="square" lIns="0" tIns="16933" rIns="0" bIns="0" rtlCol="0">
            <a:spAutoFit/>
          </a:bodyPr>
          <a:lstStyle/>
          <a:p>
            <a:pPr marL="18626">
              <a:spcBef>
                <a:spcPts val="133"/>
              </a:spcBef>
            </a:pPr>
            <a:r>
              <a:rPr dirty="0"/>
              <a:t>ESSENTIAL QUESTION CFU</a:t>
            </a:r>
          </a:p>
        </p:txBody>
      </p:sp>
      <p:sp>
        <p:nvSpPr>
          <p:cNvPr id="3" name="object 3"/>
          <p:cNvSpPr txBox="1"/>
          <p:nvPr/>
        </p:nvSpPr>
        <p:spPr>
          <a:xfrm>
            <a:off x="431377" y="920555"/>
            <a:ext cx="11329247" cy="1494426"/>
          </a:xfrm>
          <a:prstGeom prst="rect">
            <a:avLst/>
          </a:prstGeom>
        </p:spPr>
        <p:txBody>
          <a:bodyPr vert="horz" wrap="square" lIns="0" tIns="16933" rIns="0" bIns="0" rtlCol="0">
            <a:spAutoFit/>
          </a:bodyPr>
          <a:lstStyle/>
          <a:p>
            <a:pPr marL="16933" marR="6773">
              <a:spcBef>
                <a:spcPts val="133"/>
              </a:spcBef>
            </a:pPr>
            <a:r>
              <a:rPr sz="3200" b="1" dirty="0">
                <a:latin typeface="DejaVu Sans"/>
                <a:cs typeface="DejaVu Sans"/>
              </a:rPr>
              <a:t>Can congressional districts be set up ONLY on the basis  of race (even if it is designed to help minorities)?</a:t>
            </a:r>
            <a:endParaRPr sz="3200" dirty="0">
              <a:latin typeface="DejaVu Sans"/>
              <a:cs typeface="DejaVu Sans"/>
            </a:endParaRPr>
          </a:p>
        </p:txBody>
      </p:sp>
      <p:sp>
        <p:nvSpPr>
          <p:cNvPr id="5" name="object 5"/>
          <p:cNvSpPr/>
          <p:nvPr/>
        </p:nvSpPr>
        <p:spPr>
          <a:xfrm>
            <a:off x="6299201" y="2706269"/>
            <a:ext cx="5722465" cy="3181068"/>
          </a:xfrm>
          <a:prstGeom prst="rect">
            <a:avLst/>
          </a:prstGeom>
          <a:blipFill>
            <a:blip r:embed="rId2" cstate="print"/>
            <a:stretch>
              <a:fillRect/>
            </a:stretch>
          </a:blipFill>
        </p:spPr>
        <p:txBody>
          <a:bodyPr wrap="square" lIns="0" tIns="0" rIns="0" bIns="0" rtlCol="0"/>
          <a:lstStyle/>
          <a:p>
            <a:endParaRPr sz="2400"/>
          </a:p>
        </p:txBody>
      </p:sp>
      <p:pic>
        <p:nvPicPr>
          <p:cNvPr id="6" name="Picture 5">
            <a:extLst>
              <a:ext uri="{FF2B5EF4-FFF2-40B4-BE49-F238E27FC236}">
                <a16:creationId xmlns:a16="http://schemas.microsoft.com/office/drawing/2014/main" id="{D41D74C6-C362-4AF9-990D-4F06CE879D80}"/>
              </a:ext>
            </a:extLst>
          </p:cNvPr>
          <p:cNvPicPr>
            <a:picLocks noChangeAspect="1"/>
          </p:cNvPicPr>
          <p:nvPr/>
        </p:nvPicPr>
        <p:blipFill>
          <a:blip r:embed="rId3"/>
          <a:stretch>
            <a:fillRect/>
          </a:stretch>
        </p:blipFill>
        <p:spPr>
          <a:xfrm>
            <a:off x="166146" y="2706269"/>
            <a:ext cx="5873701" cy="29886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AE801A-9A1A-4381-84C1-0C0421A6710D}"/>
              </a:ext>
            </a:extLst>
          </p:cNvPr>
          <p:cNvSpPr>
            <a:spLocks noGrp="1"/>
          </p:cNvSpPr>
          <p:nvPr>
            <p:ph type="body" idx="1"/>
          </p:nvPr>
        </p:nvSpPr>
        <p:spPr>
          <a:xfrm>
            <a:off x="63302" y="1828800"/>
            <a:ext cx="2333037" cy="3422178"/>
          </a:xfrm>
        </p:spPr>
        <p:txBody>
          <a:bodyPr/>
          <a:lstStyle/>
          <a:p>
            <a:r>
              <a:rPr lang="en-US" sz="2400" b="1" dirty="0"/>
              <a:t>Explain how congressional behavior is influenced by election processes, partisanship, and divided government</a:t>
            </a:r>
          </a:p>
        </p:txBody>
      </p:sp>
      <p:sp>
        <p:nvSpPr>
          <p:cNvPr id="9" name="TextBox 8">
            <a:extLst>
              <a:ext uri="{FF2B5EF4-FFF2-40B4-BE49-F238E27FC236}">
                <a16:creationId xmlns:a16="http://schemas.microsoft.com/office/drawing/2014/main" id="{CED87157-903E-4706-A761-DC721ADD0739}"/>
              </a:ext>
            </a:extLst>
          </p:cNvPr>
          <p:cNvSpPr txBox="1"/>
          <p:nvPr/>
        </p:nvSpPr>
        <p:spPr>
          <a:xfrm>
            <a:off x="0" y="5899"/>
            <a:ext cx="12191999" cy="461665"/>
          </a:xfrm>
          <a:prstGeom prst="rect">
            <a:avLst/>
          </a:prstGeom>
          <a:gradFill>
            <a:gsLst>
              <a:gs pos="42000">
                <a:schemeClr val="tx2">
                  <a:lumMod val="60000"/>
                  <a:lumOff val="40000"/>
                </a:schemeClr>
              </a:gs>
              <a:gs pos="92000">
                <a:schemeClr val="tx2">
                  <a:lumMod val="75000"/>
                </a:schemeClr>
              </a:gs>
              <a:gs pos="18000">
                <a:schemeClr val="tx2">
                  <a:lumMod val="40000"/>
                  <a:lumOff val="60000"/>
                </a:schemeClr>
              </a:gs>
            </a:gsLst>
            <a:lin ang="5400000" scaled="1"/>
          </a:gradFill>
          <a:ln>
            <a:solidFill>
              <a:schemeClr val="tx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TOPIC 2.3 </a:t>
            </a:r>
            <a:r>
              <a:rPr lang="en-US" sz="2400" b="1" dirty="0">
                <a:solidFill>
                  <a:schemeClr val="bg1"/>
                </a:solidFill>
              </a:rPr>
              <a:t>Congressional Behavior</a:t>
            </a: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EF3D62D-76D7-4B0F-BA1C-029A5AE12BC1}"/>
              </a:ext>
            </a:extLst>
          </p:cNvPr>
          <p:cNvSpPr txBox="1"/>
          <p:nvPr/>
        </p:nvSpPr>
        <p:spPr>
          <a:xfrm>
            <a:off x="-42354" y="765305"/>
            <a:ext cx="121661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 republican ideal in the U.S. is manifested in the structure and operation of the legislative branch.</a:t>
            </a:r>
          </a:p>
        </p:txBody>
      </p:sp>
      <p:cxnSp>
        <p:nvCxnSpPr>
          <p:cNvPr id="4" name="Straight Connector 3">
            <a:extLst>
              <a:ext uri="{FF2B5EF4-FFF2-40B4-BE49-F238E27FC236}">
                <a16:creationId xmlns:a16="http://schemas.microsoft.com/office/drawing/2014/main" id="{FB514723-6720-B042-E3C5-18D04F4EC00C}"/>
              </a:ext>
            </a:extLst>
          </p:cNvPr>
          <p:cNvCxnSpPr>
            <a:cxnSpLocks/>
          </p:cNvCxnSpPr>
          <p:nvPr/>
        </p:nvCxnSpPr>
        <p:spPr>
          <a:xfrm>
            <a:off x="2396339" y="1447800"/>
            <a:ext cx="0" cy="5212801"/>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3CFAA8FF-79A7-61AC-3754-0CB5ECC38FD1}"/>
              </a:ext>
            </a:extLst>
          </p:cNvPr>
          <p:cNvSpPr txBox="1"/>
          <p:nvPr/>
        </p:nvSpPr>
        <p:spPr>
          <a:xfrm>
            <a:off x="2743200" y="5891317"/>
            <a:ext cx="6166964" cy="923330"/>
          </a:xfrm>
          <a:prstGeom prst="rect">
            <a:avLst/>
          </a:prstGeom>
          <a:noFill/>
        </p:spPr>
        <p:txBody>
          <a:bodyPr wrap="square">
            <a:spAutoFit/>
          </a:bodyPr>
          <a:lstStyle/>
          <a:p>
            <a:r>
              <a:rPr lang="en-US" b="1" dirty="0"/>
              <a:t>REQUIRED SUPREME COURT CASES</a:t>
            </a:r>
          </a:p>
          <a:p>
            <a:pPr marL="285750" indent="-285750">
              <a:buFont typeface="Arial" panose="020B0604020202020204" pitchFamily="34" charset="0"/>
              <a:buChar char="•"/>
            </a:pPr>
            <a:r>
              <a:rPr lang="en-US" dirty="0"/>
              <a:t>Baker v. </a:t>
            </a:r>
            <a:r>
              <a:rPr lang="en-US" dirty="0" err="1"/>
              <a:t>Carr</a:t>
            </a:r>
            <a:r>
              <a:rPr lang="en-US" dirty="0"/>
              <a:t> (1962)</a:t>
            </a:r>
          </a:p>
          <a:p>
            <a:pPr marL="285750" indent="-285750">
              <a:buFont typeface="Arial" panose="020B0604020202020204" pitchFamily="34" charset="0"/>
              <a:buChar char="•"/>
            </a:pPr>
            <a:r>
              <a:rPr lang="en-US" dirty="0"/>
              <a:t>Shaw v. Reno (1993</a:t>
            </a:r>
          </a:p>
        </p:txBody>
      </p:sp>
      <p:sp>
        <p:nvSpPr>
          <p:cNvPr id="6" name="TextBox 5">
            <a:extLst>
              <a:ext uri="{FF2B5EF4-FFF2-40B4-BE49-F238E27FC236}">
                <a16:creationId xmlns:a16="http://schemas.microsoft.com/office/drawing/2014/main" id="{221F8D93-74C0-47AA-1AE5-2FD5FC134805}"/>
              </a:ext>
            </a:extLst>
          </p:cNvPr>
          <p:cNvSpPr txBox="1"/>
          <p:nvPr/>
        </p:nvSpPr>
        <p:spPr>
          <a:xfrm>
            <a:off x="2438412" y="1346259"/>
            <a:ext cx="9753588" cy="2862322"/>
          </a:xfrm>
          <a:prstGeom prst="rect">
            <a:avLst/>
          </a:prstGeom>
          <a:noFill/>
        </p:spPr>
        <p:txBody>
          <a:bodyPr wrap="square">
            <a:spAutoFit/>
          </a:bodyPr>
          <a:lstStyle/>
          <a:p>
            <a:r>
              <a:rPr lang="en-US" sz="2000" b="1" dirty="0"/>
              <a:t>Accountability to constituents in each chamber is affected by how representatives perceive</a:t>
            </a:r>
          </a:p>
          <a:p>
            <a:r>
              <a:rPr lang="en-US" sz="2000" b="1" dirty="0"/>
              <a:t>their roles.</a:t>
            </a:r>
          </a:p>
          <a:p>
            <a:endParaRPr lang="en-US" sz="2000" b="1" dirty="0"/>
          </a:p>
          <a:p>
            <a:r>
              <a:rPr lang="en-US" sz="2000" b="1" dirty="0" err="1"/>
              <a:t>i</a:t>
            </a:r>
            <a:r>
              <a:rPr lang="en-US" sz="2000" b="1" dirty="0"/>
              <a:t>. A representative who conceives of their role as a trustee will vote on issues based on their own knowledge and judgement.</a:t>
            </a:r>
          </a:p>
          <a:p>
            <a:r>
              <a:rPr lang="en-US" sz="2000" b="1" dirty="0"/>
              <a:t>ii. A representative acting as a delegate sees themselves as an agent of those who elected them and will vote on issues based on the interests of their constituents.</a:t>
            </a:r>
          </a:p>
          <a:p>
            <a:r>
              <a:rPr lang="en-US" sz="2000" b="1" dirty="0"/>
              <a:t>iii. A politico uses a combination of these role conceptions.</a:t>
            </a:r>
          </a:p>
        </p:txBody>
      </p:sp>
    </p:spTree>
    <p:extLst>
      <p:ext uri="{BB962C8B-B14F-4D97-AF65-F5344CB8AC3E}">
        <p14:creationId xmlns:p14="http://schemas.microsoft.com/office/powerpoint/2010/main" val="138047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1DF2-9748-4E91-A9F4-C5D334779C64}"/>
              </a:ext>
            </a:extLst>
          </p:cNvPr>
          <p:cNvSpPr>
            <a:spLocks noGrp="1"/>
          </p:cNvSpPr>
          <p:nvPr>
            <p:ph type="title"/>
          </p:nvPr>
        </p:nvSpPr>
        <p:spPr>
          <a:xfrm>
            <a:off x="1524000" y="66800"/>
            <a:ext cx="6664147" cy="695200"/>
          </a:xfrm>
        </p:spPr>
        <p:txBody>
          <a:bodyPr/>
          <a:lstStyle/>
          <a:p>
            <a:r>
              <a:rPr lang="en-US" dirty="0"/>
              <a:t>2008 AP Gov FRQ #1</a:t>
            </a:r>
          </a:p>
        </p:txBody>
      </p:sp>
      <p:sp>
        <p:nvSpPr>
          <p:cNvPr id="3" name="Text Placeholder 2">
            <a:extLst>
              <a:ext uri="{FF2B5EF4-FFF2-40B4-BE49-F238E27FC236}">
                <a16:creationId xmlns:a16="http://schemas.microsoft.com/office/drawing/2014/main" id="{F36C1AF7-10DE-469F-BBFE-146E2CD94148}"/>
              </a:ext>
            </a:extLst>
          </p:cNvPr>
          <p:cNvSpPr>
            <a:spLocks noGrp="1"/>
          </p:cNvSpPr>
          <p:nvPr>
            <p:ph type="body" idx="1"/>
          </p:nvPr>
        </p:nvSpPr>
        <p:spPr>
          <a:xfrm>
            <a:off x="228600" y="1066800"/>
            <a:ext cx="11887200" cy="3385542"/>
          </a:xfrm>
        </p:spPr>
        <p:txBody>
          <a:bodyPr/>
          <a:lstStyle/>
          <a:p>
            <a:r>
              <a:rPr lang="en-US" sz="2000" b="0" dirty="0">
                <a:solidFill>
                  <a:schemeClr val="tx1"/>
                </a:solidFill>
              </a:rPr>
              <a:t>Congressional reapportionment and redistricting are conducted every ten years. When redistricting is conducted, politicians often engage in gerrymandering. </a:t>
            </a:r>
          </a:p>
          <a:p>
            <a:endParaRPr lang="en-US" sz="2000" b="0" dirty="0">
              <a:solidFill>
                <a:schemeClr val="tx1"/>
              </a:solidFill>
            </a:endParaRPr>
          </a:p>
          <a:p>
            <a:pPr marL="457200" indent="-457200">
              <a:buAutoNum type="alphaLcParenBoth"/>
            </a:pPr>
            <a:r>
              <a:rPr lang="en-US" sz="2000" b="0" dirty="0">
                <a:solidFill>
                  <a:schemeClr val="tx1"/>
                </a:solidFill>
              </a:rPr>
              <a:t>Define congressional reapportionment and explain one reason why it is important to states. </a:t>
            </a:r>
          </a:p>
          <a:p>
            <a:pPr marL="457200" indent="-457200">
              <a:buAutoNum type="alphaLcParenBoth"/>
            </a:pPr>
            <a:r>
              <a:rPr lang="en-US" sz="2000" b="0" dirty="0">
                <a:solidFill>
                  <a:schemeClr val="tx1"/>
                </a:solidFill>
              </a:rPr>
              <a:t>Define congressional redistricting. </a:t>
            </a:r>
          </a:p>
          <a:p>
            <a:pPr marL="457200" indent="-457200">
              <a:buAutoNum type="alphaLcParenBoth"/>
            </a:pPr>
            <a:endParaRPr lang="en-US" sz="2000" b="0" dirty="0">
              <a:solidFill>
                <a:schemeClr val="tx1"/>
              </a:solidFill>
            </a:endParaRPr>
          </a:p>
          <a:p>
            <a:pPr marL="457200" indent="-457200">
              <a:buAutoNum type="alphaLcParenBoth"/>
            </a:pPr>
            <a:r>
              <a:rPr lang="en-US" sz="2000" b="0" dirty="0">
                <a:solidFill>
                  <a:schemeClr val="tx1"/>
                </a:solidFill>
              </a:rPr>
              <a:t>Explain two goals of politicians when they gerrymander during redistricting.  </a:t>
            </a:r>
          </a:p>
          <a:p>
            <a:pPr marL="457200" indent="-457200">
              <a:buAutoNum type="alphaLcParenBoth"/>
            </a:pPr>
            <a:endParaRPr lang="en-US" sz="2000" b="0" dirty="0">
              <a:solidFill>
                <a:schemeClr val="tx1"/>
              </a:solidFill>
            </a:endParaRPr>
          </a:p>
          <a:p>
            <a:pPr marL="457200" indent="-457200">
              <a:buAutoNum type="alphaLcParenBoth"/>
            </a:pPr>
            <a:r>
              <a:rPr lang="en-US" sz="2000" b="0" dirty="0">
                <a:solidFill>
                  <a:schemeClr val="tx1"/>
                </a:solidFill>
              </a:rPr>
              <a:t>Describe two limits that the United States Supreme Court has placed on congressional redistricting. </a:t>
            </a:r>
          </a:p>
        </p:txBody>
      </p:sp>
    </p:spTree>
    <p:extLst>
      <p:ext uri="{BB962C8B-B14F-4D97-AF65-F5344CB8AC3E}">
        <p14:creationId xmlns:p14="http://schemas.microsoft.com/office/powerpoint/2010/main" val="3443394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3303F8-5390-4B0C-9909-008E769633ED}"/>
              </a:ext>
            </a:extLst>
          </p:cNvPr>
          <p:cNvSpPr>
            <a:spLocks noGrp="1"/>
          </p:cNvSpPr>
          <p:nvPr>
            <p:ph type="body" idx="1"/>
          </p:nvPr>
        </p:nvSpPr>
        <p:spPr>
          <a:xfrm>
            <a:off x="228600" y="457200"/>
            <a:ext cx="11469718" cy="6093976"/>
          </a:xfrm>
        </p:spPr>
        <p:txBody>
          <a:bodyPr/>
          <a:lstStyle/>
          <a:p>
            <a:r>
              <a:rPr lang="en-US" sz="1800" dirty="0">
                <a:solidFill>
                  <a:srgbClr val="FF0000"/>
                </a:solidFill>
              </a:rPr>
              <a:t>RUBRIC 2008 #1</a:t>
            </a:r>
          </a:p>
          <a:p>
            <a:endParaRPr lang="en-US" sz="1800" dirty="0">
              <a:solidFill>
                <a:srgbClr val="FF0000"/>
              </a:solidFill>
            </a:endParaRPr>
          </a:p>
          <a:p>
            <a:r>
              <a:rPr lang="en-US" sz="1800" dirty="0">
                <a:solidFill>
                  <a:srgbClr val="FF0000"/>
                </a:solidFill>
              </a:rPr>
              <a:t>congressional reapportionment </a:t>
            </a:r>
            <a:r>
              <a:rPr lang="en-US" sz="1800" dirty="0">
                <a:solidFill>
                  <a:schemeClr val="tx1"/>
                </a:solidFill>
              </a:rPr>
              <a:t>is the reallocation of the number of representatives each state has in the House of Representatives. </a:t>
            </a:r>
          </a:p>
          <a:p>
            <a:endParaRPr lang="en-US" sz="1800" dirty="0">
              <a:solidFill>
                <a:schemeClr val="tx1"/>
              </a:solidFill>
            </a:endParaRPr>
          </a:p>
          <a:p>
            <a:r>
              <a:rPr lang="en-US" sz="1800" dirty="0">
                <a:solidFill>
                  <a:schemeClr val="tx1"/>
                </a:solidFill>
              </a:rPr>
              <a:t>a.  Reapportionment increases or decreases the number of seats a state has in the House/Congress (not the Senate). </a:t>
            </a:r>
          </a:p>
          <a:p>
            <a:r>
              <a:rPr lang="en-US" sz="1800" dirty="0">
                <a:solidFill>
                  <a:schemeClr val="tx1"/>
                </a:solidFill>
              </a:rPr>
              <a:t>• More representatives mean that a state has more influence. </a:t>
            </a:r>
          </a:p>
          <a:p>
            <a:r>
              <a:rPr lang="en-US" sz="1800" dirty="0">
                <a:solidFill>
                  <a:schemeClr val="tx1"/>
                </a:solidFill>
              </a:rPr>
              <a:t>• Reapportionment increases or decreases a state’s number of electoral votes. </a:t>
            </a:r>
          </a:p>
          <a:p>
            <a:r>
              <a:rPr lang="en-US" sz="1800" dirty="0">
                <a:solidFill>
                  <a:srgbClr val="FF0000"/>
                </a:solidFill>
              </a:rPr>
              <a:t>The explanation point must be tied to an appropriate definition of reapportionment. </a:t>
            </a:r>
          </a:p>
          <a:p>
            <a:endParaRPr lang="en-US" sz="1800" dirty="0">
              <a:solidFill>
                <a:srgbClr val="FF0000"/>
              </a:solidFill>
            </a:endParaRPr>
          </a:p>
          <a:p>
            <a:r>
              <a:rPr lang="en-US" sz="1800" dirty="0">
                <a:solidFill>
                  <a:schemeClr val="tx1"/>
                </a:solidFill>
              </a:rPr>
              <a:t>b. congressional redistricting The drawing/redrawing of House/congressional (not Senate) district lines. </a:t>
            </a:r>
          </a:p>
          <a:p>
            <a:endParaRPr lang="en-US" sz="1800" dirty="0">
              <a:solidFill>
                <a:schemeClr val="tx1"/>
              </a:solidFill>
            </a:endParaRPr>
          </a:p>
          <a:p>
            <a:r>
              <a:rPr lang="en-US" sz="1800" dirty="0">
                <a:solidFill>
                  <a:schemeClr val="tx1"/>
                </a:solidFill>
              </a:rPr>
              <a:t>C.  Explanations of the goals of politicians when they gerrymander during redistricting:</a:t>
            </a:r>
          </a:p>
          <a:p>
            <a:r>
              <a:rPr lang="en-US" sz="1800" dirty="0">
                <a:solidFill>
                  <a:schemeClr val="tx1"/>
                </a:solidFill>
              </a:rPr>
              <a:t>• To enhance political party strength/to minimize the strength of the opposition party. </a:t>
            </a:r>
          </a:p>
          <a:p>
            <a:r>
              <a:rPr lang="en-US" sz="1800" dirty="0">
                <a:solidFill>
                  <a:schemeClr val="tx1"/>
                </a:solidFill>
              </a:rPr>
              <a:t>• To protect incumbents/to discourage challengers. </a:t>
            </a:r>
          </a:p>
          <a:p>
            <a:r>
              <a:rPr lang="en-US" sz="1800" dirty="0">
                <a:solidFill>
                  <a:schemeClr val="tx1"/>
                </a:solidFill>
              </a:rPr>
              <a:t>• To increase minority representation/to decrease minority representation. </a:t>
            </a:r>
          </a:p>
          <a:p>
            <a:r>
              <a:rPr lang="en-US" sz="1800" dirty="0">
                <a:solidFill>
                  <a:schemeClr val="tx1"/>
                </a:solidFill>
              </a:rPr>
              <a:t>• To punish foes/to reward friends. </a:t>
            </a:r>
          </a:p>
          <a:p>
            <a:endParaRPr lang="en-US" sz="1800" dirty="0">
              <a:solidFill>
                <a:schemeClr val="tx1"/>
              </a:solidFill>
            </a:endParaRPr>
          </a:p>
          <a:p>
            <a:r>
              <a:rPr lang="en-US" sz="1800" dirty="0">
                <a:solidFill>
                  <a:schemeClr val="tx1"/>
                </a:solidFill>
              </a:rPr>
              <a:t>NOTE: “Cracking” or “packing” must be tied to one of the above in order to earn the explanation point. </a:t>
            </a:r>
          </a:p>
        </p:txBody>
      </p:sp>
    </p:spTree>
    <p:extLst>
      <p:ext uri="{BB962C8B-B14F-4D97-AF65-F5344CB8AC3E}">
        <p14:creationId xmlns:p14="http://schemas.microsoft.com/office/powerpoint/2010/main" val="237833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3303F8-5390-4B0C-9909-008E769633ED}"/>
              </a:ext>
            </a:extLst>
          </p:cNvPr>
          <p:cNvSpPr>
            <a:spLocks noGrp="1"/>
          </p:cNvSpPr>
          <p:nvPr>
            <p:ph type="body" idx="1"/>
          </p:nvPr>
        </p:nvSpPr>
        <p:spPr>
          <a:xfrm>
            <a:off x="228600" y="457200"/>
            <a:ext cx="11469718" cy="4801314"/>
          </a:xfrm>
        </p:spPr>
        <p:txBody>
          <a:bodyPr/>
          <a:lstStyle/>
          <a:p>
            <a:r>
              <a:rPr lang="en-US" sz="2400" dirty="0">
                <a:solidFill>
                  <a:srgbClr val="FF0000"/>
                </a:solidFill>
              </a:rPr>
              <a:t>RUBRIC 2008 #1</a:t>
            </a:r>
          </a:p>
          <a:p>
            <a:r>
              <a:rPr lang="en-US" sz="2400" dirty="0">
                <a:solidFill>
                  <a:schemeClr val="tx1"/>
                </a:solidFill>
              </a:rPr>
              <a:t>Part (d): 2 points One point is earned for each of two descriptions of limits that the United States Supreme Court has placed on congressional redistricting. </a:t>
            </a:r>
          </a:p>
          <a:p>
            <a:endParaRPr lang="en-US" sz="2400" dirty="0">
              <a:solidFill>
                <a:schemeClr val="tx1"/>
              </a:solidFill>
            </a:endParaRPr>
          </a:p>
          <a:p>
            <a:r>
              <a:rPr lang="en-US" sz="2400" dirty="0">
                <a:solidFill>
                  <a:schemeClr val="tx1"/>
                </a:solidFill>
              </a:rPr>
              <a:t>Acceptable descriptions may include: </a:t>
            </a:r>
          </a:p>
          <a:p>
            <a:endParaRPr lang="en-US" sz="2400" dirty="0">
              <a:solidFill>
                <a:schemeClr val="tx1"/>
              </a:solidFill>
            </a:endParaRPr>
          </a:p>
          <a:p>
            <a:r>
              <a:rPr lang="en-US" sz="2400" dirty="0">
                <a:solidFill>
                  <a:schemeClr val="tx1"/>
                </a:solidFill>
              </a:rPr>
              <a:t>• Districts must be equally populated. </a:t>
            </a:r>
          </a:p>
          <a:p>
            <a:r>
              <a:rPr lang="en-US" sz="2400" dirty="0">
                <a:solidFill>
                  <a:schemeClr val="tx1"/>
                </a:solidFill>
              </a:rPr>
              <a:t>• Lines must be contiguous or connected. </a:t>
            </a:r>
          </a:p>
          <a:p>
            <a:r>
              <a:rPr lang="en-US" sz="2400" dirty="0">
                <a:solidFill>
                  <a:schemeClr val="tx1"/>
                </a:solidFill>
              </a:rPr>
              <a:t>• Redistricting cannot dilute minority voting strength. </a:t>
            </a:r>
          </a:p>
          <a:p>
            <a:r>
              <a:rPr lang="en-US" sz="2400" dirty="0">
                <a:solidFill>
                  <a:schemeClr val="tx1"/>
                </a:solidFill>
              </a:rPr>
              <a:t>• District lines cannot be drawn solely based upon race. </a:t>
            </a:r>
          </a:p>
          <a:p>
            <a:r>
              <a:rPr lang="en-US" sz="2400" dirty="0">
                <a:solidFill>
                  <a:schemeClr val="tx1"/>
                </a:solidFill>
              </a:rPr>
              <a:t>• Districts must be compact. </a:t>
            </a:r>
          </a:p>
          <a:p>
            <a:r>
              <a:rPr lang="en-US" sz="2400" dirty="0">
                <a:solidFill>
                  <a:schemeClr val="tx1"/>
                </a:solidFill>
              </a:rPr>
              <a:t>• Communities of interest must be protected.</a:t>
            </a:r>
          </a:p>
        </p:txBody>
      </p:sp>
    </p:spTree>
    <p:extLst>
      <p:ext uri="{BB962C8B-B14F-4D97-AF65-F5344CB8AC3E}">
        <p14:creationId xmlns:p14="http://schemas.microsoft.com/office/powerpoint/2010/main" val="25679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074" y="348616"/>
            <a:ext cx="12190730" cy="6509384"/>
            <a:chOff x="0" y="349134"/>
            <a:chExt cx="12190730" cy="6509384"/>
          </a:xfrm>
        </p:grpSpPr>
        <p:sp>
          <p:nvSpPr>
            <p:cNvPr id="3" name="object 3"/>
            <p:cNvSpPr/>
            <p:nvPr/>
          </p:nvSpPr>
          <p:spPr>
            <a:xfrm>
              <a:off x="0" y="355601"/>
              <a:ext cx="12190614" cy="65023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502919" y="349134"/>
              <a:ext cx="11176461" cy="76477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642545" y="405646"/>
            <a:ext cx="11000740" cy="643766"/>
          </a:xfrm>
          <a:prstGeom prst="rect">
            <a:avLst/>
          </a:prstGeom>
        </p:spPr>
        <p:txBody>
          <a:bodyPr vert="horz" wrap="square" lIns="0" tIns="12700" rIns="0" bIns="0" rtlCol="0">
            <a:spAutoFit/>
          </a:bodyPr>
          <a:lstStyle/>
          <a:p>
            <a:pPr marL="12700">
              <a:lnSpc>
                <a:spcPct val="100000"/>
              </a:lnSpc>
              <a:spcBef>
                <a:spcPts val="100"/>
              </a:spcBef>
              <a:tabLst>
                <a:tab pos="5626735" algn="l"/>
              </a:tabLst>
            </a:pPr>
            <a:r>
              <a:rPr sz="4100" dirty="0">
                <a:solidFill>
                  <a:srgbClr val="370C5A"/>
                </a:solidFill>
                <a:latin typeface="Nimbus Sans L"/>
                <a:cs typeface="Nimbus Sans L"/>
              </a:rPr>
              <a:t>The Trend Towards Party</a:t>
            </a:r>
            <a:r>
              <a:rPr lang="en-US" sz="4100" dirty="0">
                <a:solidFill>
                  <a:srgbClr val="370C5A"/>
                </a:solidFill>
                <a:latin typeface="Nimbus Sans L"/>
                <a:cs typeface="Nimbus Sans L"/>
              </a:rPr>
              <a:t> </a:t>
            </a:r>
            <a:r>
              <a:rPr sz="4100" dirty="0">
                <a:solidFill>
                  <a:srgbClr val="370C5A"/>
                </a:solidFill>
                <a:latin typeface="Nimbus Sans L"/>
                <a:cs typeface="Nimbus Sans L"/>
              </a:rPr>
              <a:t>Polarization in </a:t>
            </a:r>
            <a:r>
              <a:rPr lang="en-US" sz="4100" dirty="0">
                <a:solidFill>
                  <a:srgbClr val="370C5A"/>
                </a:solidFill>
                <a:latin typeface="Nimbus Sans L"/>
                <a:cs typeface="Nimbus Sans L"/>
              </a:rPr>
              <a:t> </a:t>
            </a:r>
            <a:r>
              <a:rPr sz="4100" dirty="0">
                <a:solidFill>
                  <a:srgbClr val="370C5A"/>
                </a:solidFill>
                <a:latin typeface="Nimbus Sans L"/>
                <a:cs typeface="Nimbus Sans L"/>
              </a:rPr>
              <a:t>Congress</a:t>
            </a:r>
            <a:endParaRPr sz="4100" dirty="0">
              <a:latin typeface="Nimbus Sans L"/>
              <a:cs typeface="Nimbus Sans L"/>
            </a:endParaRPr>
          </a:p>
        </p:txBody>
      </p:sp>
      <p:sp>
        <p:nvSpPr>
          <p:cNvPr id="6" name="object 6"/>
          <p:cNvSpPr txBox="1"/>
          <p:nvPr/>
        </p:nvSpPr>
        <p:spPr>
          <a:xfrm>
            <a:off x="3761019" y="1447800"/>
            <a:ext cx="8367692" cy="5634876"/>
          </a:xfrm>
          <a:prstGeom prst="rect">
            <a:avLst/>
          </a:prstGeom>
        </p:spPr>
        <p:txBody>
          <a:bodyPr vert="horz" wrap="square" lIns="0" tIns="63500" rIns="0" bIns="0" rtlCol="0">
            <a:spAutoFit/>
          </a:bodyPr>
          <a:lstStyle/>
          <a:p>
            <a:pPr marL="355600" marR="200025" lvl="0" indent="-342900" algn="l" defTabSz="914400" rtl="0" eaLnBrk="1" fontAlgn="auto" latinLnBrk="0" hangingPunct="1">
              <a:lnSpc>
                <a:spcPts val="3000"/>
              </a:lnSpc>
              <a:spcBef>
                <a:spcPts val="500"/>
              </a:spcBef>
              <a:spcAft>
                <a:spcPts val="0"/>
              </a:spcAft>
              <a:buClrTx/>
              <a:buSzPct val="114285"/>
              <a:buFont typeface="Nimbus Roman No9 L"/>
              <a:buChar char="•"/>
              <a:tabLst>
                <a:tab pos="354965" algn="l"/>
                <a:tab pos="355600" algn="l"/>
              </a:tabLst>
              <a:defRPr/>
            </a:pPr>
            <a:r>
              <a:rPr kumimoji="0" sz="2800" b="1" i="0" u="none" strike="noStrike" kern="1200" cap="none" spc="0" normalizeH="0" baseline="0" noProof="0" dirty="0">
                <a:ln>
                  <a:noFill/>
                </a:ln>
                <a:solidFill>
                  <a:srgbClr val="FFFFFF"/>
                </a:solidFill>
                <a:effectLst/>
                <a:uLnTx/>
                <a:uFillTx/>
                <a:latin typeface="DejaVu Sans"/>
                <a:ea typeface="+mn-ea"/>
                <a:cs typeface="DejaVu Sans"/>
              </a:rPr>
              <a:t>Two parties more ideologically pure (Rep</a:t>
            </a:r>
            <a:r>
              <a:rPr kumimoji="0" lang="en-US" sz="2800" b="1" i="0" u="none" strike="noStrike" kern="1200" cap="none" spc="0" normalizeH="0" baseline="0" noProof="0" dirty="0">
                <a:ln>
                  <a:noFill/>
                </a:ln>
                <a:solidFill>
                  <a:srgbClr val="FFFFFF"/>
                </a:solidFill>
                <a:effectLst/>
                <a:uLnTx/>
                <a:uFillTx/>
                <a:latin typeface="DejaVu Sans"/>
                <a:ea typeface="+mn-ea"/>
                <a:cs typeface="DejaVu Sans"/>
              </a:rPr>
              <a:t>ublicans</a:t>
            </a:r>
            <a:r>
              <a:rPr kumimoji="0" sz="2800" b="1" i="0" u="none" strike="noStrike" kern="1200" cap="none" spc="0" normalizeH="0" baseline="0" noProof="0" dirty="0">
                <a:ln>
                  <a:noFill/>
                </a:ln>
                <a:solidFill>
                  <a:srgbClr val="FFFFFF"/>
                </a:solidFill>
                <a:effectLst/>
                <a:uLnTx/>
                <a:uFillTx/>
                <a:latin typeface="DejaVu Sans"/>
                <a:ea typeface="+mn-ea"/>
                <a:cs typeface="DejaVu Sans"/>
              </a:rPr>
              <a:t> more  conservative, Dems more liberal)</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0" marR="0" lvl="0" indent="0" algn="l" defTabSz="914400" rtl="0" eaLnBrk="1" fontAlgn="auto" latinLnBrk="0" hangingPunct="1">
              <a:lnSpc>
                <a:spcPct val="100000"/>
              </a:lnSpc>
              <a:spcBef>
                <a:spcPts val="40"/>
              </a:spcBef>
              <a:spcAft>
                <a:spcPts val="0"/>
              </a:spcAft>
              <a:buClr>
                <a:srgbClr val="FFFFFF"/>
              </a:buClr>
              <a:buSzTx/>
              <a:buFont typeface="Nimbus Roman No9 L"/>
              <a:buChar char="•"/>
              <a:tabLst/>
              <a:defRPr/>
            </a:pP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355600" marR="255904" lvl="0" indent="-342900" algn="l" defTabSz="914400" rtl="0" eaLnBrk="1" fontAlgn="auto" latinLnBrk="0" hangingPunct="1">
              <a:lnSpc>
                <a:spcPts val="3060"/>
              </a:lnSpc>
              <a:spcBef>
                <a:spcPts val="0"/>
              </a:spcBef>
              <a:spcAft>
                <a:spcPts val="0"/>
              </a:spcAft>
              <a:buClrTx/>
              <a:buSzPct val="114285"/>
              <a:buFont typeface="Nimbus Roman No9 L"/>
              <a:buChar char="•"/>
              <a:tabLst>
                <a:tab pos="354965" algn="l"/>
                <a:tab pos="355600" algn="l"/>
              </a:tabLst>
              <a:defRPr/>
            </a:pPr>
            <a:r>
              <a:rPr kumimoji="0" sz="2800" b="1" i="0" u="none" strike="noStrike" kern="1200" cap="none" spc="0" normalizeH="0" baseline="0" noProof="0" dirty="0">
                <a:ln>
                  <a:noFill/>
                </a:ln>
                <a:solidFill>
                  <a:srgbClr val="FFFFFF"/>
                </a:solidFill>
                <a:effectLst/>
                <a:uLnTx/>
                <a:uFillTx/>
                <a:latin typeface="DejaVu Sans"/>
                <a:ea typeface="+mn-ea"/>
                <a:cs typeface="DejaVu Sans"/>
              </a:rPr>
              <a:t>Strict party-line voting the norm i.e. majority of  Dems oppose majority of Reps/vice versa</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0" marR="0" lvl="0" indent="0" algn="l" defTabSz="914400" rtl="0" eaLnBrk="1" fontAlgn="auto" latinLnBrk="0" hangingPunct="1">
              <a:lnSpc>
                <a:spcPct val="100000"/>
              </a:lnSpc>
              <a:spcBef>
                <a:spcPts val="30"/>
              </a:spcBef>
              <a:spcAft>
                <a:spcPts val="0"/>
              </a:spcAft>
              <a:buClr>
                <a:srgbClr val="FFFFFF"/>
              </a:buClr>
              <a:buSzTx/>
              <a:buFont typeface="Nimbus Roman No9 L"/>
              <a:buChar char="•"/>
              <a:tabLst/>
              <a:defRPr/>
            </a:pP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0"/>
              </a:spcBef>
              <a:spcAft>
                <a:spcPts val="0"/>
              </a:spcAft>
              <a:buClrTx/>
              <a:buSzPct val="114285"/>
              <a:buFont typeface="Nimbus Roman No9 L"/>
              <a:buChar char="•"/>
              <a:tabLst>
                <a:tab pos="354965" algn="l"/>
                <a:tab pos="355600" algn="l"/>
              </a:tabLst>
              <a:defRPr/>
            </a:pPr>
            <a:r>
              <a:rPr kumimoji="0" sz="2800" b="1" i="0" u="none" strike="noStrike" kern="1200" cap="none" spc="0" normalizeH="0" baseline="0" noProof="0" dirty="0">
                <a:ln>
                  <a:noFill/>
                </a:ln>
                <a:solidFill>
                  <a:srgbClr val="FFFFFF"/>
                </a:solidFill>
                <a:effectLst/>
                <a:uLnTx/>
                <a:uFillTx/>
                <a:latin typeface="DejaVu Sans"/>
                <a:ea typeface="+mn-ea"/>
                <a:cs typeface="DejaVu Sans"/>
              </a:rPr>
              <a:t>Fewer moderates in either party (especially GOP)</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0" marR="0" lvl="0" indent="0" algn="l" defTabSz="914400" rtl="0" eaLnBrk="1" fontAlgn="auto" latinLnBrk="0" hangingPunct="1">
              <a:lnSpc>
                <a:spcPct val="100000"/>
              </a:lnSpc>
              <a:spcBef>
                <a:spcPts val="40"/>
              </a:spcBef>
              <a:spcAft>
                <a:spcPts val="0"/>
              </a:spcAft>
              <a:buClr>
                <a:srgbClr val="FFFFFF"/>
              </a:buClr>
              <a:buSzTx/>
              <a:buFont typeface="Nimbus Roman No9 L"/>
              <a:buChar char="•"/>
              <a:tabLst/>
              <a:defRPr/>
            </a:pP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0"/>
              </a:spcBef>
              <a:spcAft>
                <a:spcPts val="0"/>
              </a:spcAft>
              <a:buClrTx/>
              <a:buSzPct val="114285"/>
              <a:buFont typeface="Nimbus Roman No9 L"/>
              <a:buChar char="•"/>
              <a:tabLst>
                <a:tab pos="354965" algn="l"/>
                <a:tab pos="355600" algn="l"/>
              </a:tabLst>
              <a:defRPr/>
            </a:pPr>
            <a:r>
              <a:rPr kumimoji="0" sz="2800" b="1" i="0" u="none" strike="noStrike" kern="1200" cap="none" spc="0" normalizeH="0" baseline="0" noProof="0" dirty="0">
                <a:ln>
                  <a:noFill/>
                </a:ln>
                <a:solidFill>
                  <a:srgbClr val="FFFF00"/>
                </a:solidFill>
                <a:effectLst/>
                <a:uLnTx/>
                <a:uFillTx/>
                <a:latin typeface="DejaVu Sans"/>
                <a:ea typeface="+mn-ea"/>
                <a:cs typeface="DejaVu Sans"/>
              </a:rPr>
              <a:t>Gerrymandered House districts major cause</a:t>
            </a:r>
            <a:endParaRPr kumimoji="0" sz="2800" b="0" i="0" u="none" strike="noStrike" kern="1200" cap="none" spc="0" normalizeH="0" baseline="0" noProof="0" dirty="0">
              <a:ln>
                <a:noFill/>
              </a:ln>
              <a:solidFill>
                <a:srgbClr val="FFFF00"/>
              </a:solidFill>
              <a:effectLst/>
              <a:uLnTx/>
              <a:uFillTx/>
              <a:latin typeface="DejaVu Sans"/>
              <a:ea typeface="+mn-ea"/>
              <a:cs typeface="DejaVu Sans"/>
            </a:endParaRPr>
          </a:p>
        </p:txBody>
      </p:sp>
      <p:grpSp>
        <p:nvGrpSpPr>
          <p:cNvPr id="7" name="object 7"/>
          <p:cNvGrpSpPr/>
          <p:nvPr/>
        </p:nvGrpSpPr>
        <p:grpSpPr>
          <a:xfrm>
            <a:off x="-4762" y="3068327"/>
            <a:ext cx="3730625" cy="2270125"/>
            <a:chOff x="-4762" y="3068327"/>
            <a:chExt cx="3730625" cy="2270125"/>
          </a:xfrm>
        </p:grpSpPr>
        <p:sp>
          <p:nvSpPr>
            <p:cNvPr id="8" name="object 8"/>
            <p:cNvSpPr/>
            <p:nvPr/>
          </p:nvSpPr>
          <p:spPr>
            <a:xfrm>
              <a:off x="0" y="3077852"/>
              <a:ext cx="3716124" cy="225107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0" y="3073090"/>
              <a:ext cx="3721100" cy="2260600"/>
            </a:xfrm>
            <a:custGeom>
              <a:avLst/>
              <a:gdLst/>
              <a:ahLst/>
              <a:cxnLst/>
              <a:rect l="l" t="t" r="r" b="b"/>
              <a:pathLst>
                <a:path w="3721100" h="2260600">
                  <a:moveTo>
                    <a:pt x="0" y="0"/>
                  </a:moveTo>
                  <a:lnTo>
                    <a:pt x="3720886" y="0"/>
                  </a:lnTo>
                  <a:lnTo>
                    <a:pt x="3720886" y="2260599"/>
                  </a:lnTo>
                  <a:lnTo>
                    <a:pt x="0" y="2260599"/>
                  </a:lnTo>
                </a:path>
              </a:pathLst>
            </a:custGeom>
            <a:ln w="9524">
              <a:solidFill>
                <a:srgbClr val="92929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03414"/>
            <a:ext cx="12190730" cy="6555105"/>
            <a:chOff x="0" y="303414"/>
            <a:chExt cx="12190730" cy="6555105"/>
          </a:xfrm>
        </p:grpSpPr>
        <p:sp>
          <p:nvSpPr>
            <p:cNvPr id="3" name="object 3"/>
            <p:cNvSpPr/>
            <p:nvPr/>
          </p:nvSpPr>
          <p:spPr>
            <a:xfrm>
              <a:off x="0" y="355601"/>
              <a:ext cx="12190614" cy="65023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633451" y="303414"/>
              <a:ext cx="8853054" cy="8271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1729559" y="364960"/>
            <a:ext cx="9268229" cy="751488"/>
          </a:xfrm>
          <a:prstGeom prst="rect">
            <a:avLst/>
          </a:prstGeom>
        </p:spPr>
        <p:txBody>
          <a:bodyPr vert="horz" wrap="square" lIns="0" tIns="12700" rIns="0" bIns="0" rtlCol="0">
            <a:spAutoFit/>
          </a:bodyPr>
          <a:lstStyle/>
          <a:p>
            <a:pPr marL="12700" algn="l">
              <a:lnSpc>
                <a:spcPct val="100000"/>
              </a:lnSpc>
              <a:spcBef>
                <a:spcPts val="100"/>
              </a:spcBef>
              <a:tabLst>
                <a:tab pos="5799455" algn="l"/>
              </a:tabLst>
            </a:pPr>
            <a:r>
              <a:rPr sz="4700" dirty="0">
                <a:solidFill>
                  <a:srgbClr val="370C5A"/>
                </a:solidFill>
                <a:latin typeface="Nimbus Sans L"/>
                <a:cs typeface="Nimbus Sans L"/>
              </a:rPr>
              <a:t>Consequences of Party</a:t>
            </a:r>
            <a:r>
              <a:rPr lang="en-US" sz="4700" dirty="0">
                <a:solidFill>
                  <a:srgbClr val="370C5A"/>
                </a:solidFill>
                <a:latin typeface="Nimbus Sans L"/>
                <a:cs typeface="Nimbus Sans L"/>
              </a:rPr>
              <a:t> </a:t>
            </a:r>
            <a:r>
              <a:rPr sz="4700" dirty="0">
                <a:solidFill>
                  <a:srgbClr val="370C5A"/>
                </a:solidFill>
                <a:latin typeface="Nimbus Sans L"/>
                <a:cs typeface="Nimbus Sans L"/>
              </a:rPr>
              <a:t>Polarization</a:t>
            </a:r>
            <a:endParaRPr sz="4700" dirty="0">
              <a:latin typeface="Nimbus Sans L"/>
              <a:cs typeface="Nimbus Sans L"/>
            </a:endParaRPr>
          </a:p>
        </p:txBody>
      </p:sp>
      <p:sp>
        <p:nvSpPr>
          <p:cNvPr id="6" name="object 6"/>
          <p:cNvSpPr txBox="1">
            <a:spLocks noGrp="1"/>
          </p:cNvSpPr>
          <p:nvPr>
            <p:ph type="body" idx="1"/>
          </p:nvPr>
        </p:nvSpPr>
        <p:spPr>
          <a:xfrm>
            <a:off x="361140" y="1792877"/>
            <a:ext cx="11830860" cy="4019049"/>
          </a:xfrm>
          <a:prstGeom prst="rect">
            <a:avLst/>
          </a:prstGeom>
        </p:spPr>
        <p:txBody>
          <a:bodyPr vert="horz" wrap="square" lIns="0" tIns="73660" rIns="0" bIns="0" rtlCol="0">
            <a:spAutoFit/>
          </a:bodyPr>
          <a:lstStyle/>
          <a:p>
            <a:pPr marL="4443095" marR="504190" indent="-469900">
              <a:lnSpc>
                <a:spcPts val="3400"/>
              </a:lnSpc>
              <a:spcBef>
                <a:spcPts val="580"/>
              </a:spcBef>
              <a:buFont typeface="Nimbus Sans L"/>
              <a:buChar char="•"/>
              <a:tabLst>
                <a:tab pos="4436110" algn="l"/>
                <a:tab pos="4436745" algn="l"/>
              </a:tabLst>
            </a:pPr>
            <a:r>
              <a:rPr sz="2800" dirty="0"/>
              <a:t>Toxic atmosphere in Congress &gt; lack of  cooperation</a:t>
            </a:r>
          </a:p>
          <a:p>
            <a:pPr marL="4435475" indent="-462280">
              <a:lnSpc>
                <a:spcPct val="100000"/>
              </a:lnSpc>
              <a:spcBef>
                <a:spcPts val="2860"/>
              </a:spcBef>
              <a:buFont typeface="Nimbus Sans L"/>
              <a:buChar char="•"/>
              <a:tabLst>
                <a:tab pos="4436110" algn="l"/>
                <a:tab pos="4436745" algn="l"/>
              </a:tabLst>
            </a:pPr>
            <a:r>
              <a:rPr sz="2800" dirty="0"/>
              <a:t>Failure to compromise or build consensus</a:t>
            </a:r>
          </a:p>
          <a:p>
            <a:pPr marL="3961129">
              <a:lnSpc>
                <a:spcPct val="100000"/>
              </a:lnSpc>
              <a:spcBef>
                <a:spcPts val="50"/>
              </a:spcBef>
              <a:buClr>
                <a:srgbClr val="FFFFFF"/>
              </a:buClr>
              <a:buFont typeface="Nimbus Sans L"/>
              <a:buChar char="•"/>
            </a:pPr>
            <a:endParaRPr dirty="0"/>
          </a:p>
          <a:p>
            <a:pPr marL="4443095" marR="835660" indent="-469900">
              <a:lnSpc>
                <a:spcPts val="3460"/>
              </a:lnSpc>
              <a:buFont typeface="Nimbus Sans L"/>
              <a:buChar char="•"/>
              <a:tabLst>
                <a:tab pos="4436110" algn="l"/>
                <a:tab pos="4436745" algn="l"/>
              </a:tabLst>
            </a:pPr>
            <a:r>
              <a:rPr sz="2800" dirty="0"/>
              <a:t>More extreme positions on issues by  parties</a:t>
            </a:r>
          </a:p>
          <a:p>
            <a:pPr marL="4435475" indent="-462280">
              <a:lnSpc>
                <a:spcPct val="100000"/>
              </a:lnSpc>
              <a:spcBef>
                <a:spcPts val="3445"/>
              </a:spcBef>
              <a:buFont typeface="Nimbus Sans L"/>
              <a:buChar char="•"/>
              <a:tabLst>
                <a:tab pos="4436110" algn="l"/>
                <a:tab pos="4436745" algn="l"/>
              </a:tabLst>
            </a:pPr>
            <a:r>
              <a:rPr sz="2800" dirty="0"/>
              <a:t>Legislative gridlock &gt; “nothing gets done”</a:t>
            </a:r>
          </a:p>
        </p:txBody>
      </p:sp>
      <p:sp>
        <p:nvSpPr>
          <p:cNvPr id="7" name="object 7"/>
          <p:cNvSpPr/>
          <p:nvPr/>
        </p:nvSpPr>
        <p:spPr>
          <a:xfrm>
            <a:off x="0" y="2501246"/>
            <a:ext cx="4038598" cy="326548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28600"/>
            <a:ext cx="10925032" cy="720710"/>
          </a:xfrm>
          <a:prstGeom prst="rect">
            <a:avLst/>
          </a:prstGeom>
        </p:spPr>
        <p:txBody>
          <a:bodyPr vert="horz" wrap="square" lIns="0" tIns="12700" rIns="0" bIns="0" rtlCol="0">
            <a:spAutoFit/>
          </a:bodyPr>
          <a:lstStyle/>
          <a:p>
            <a:pPr marL="12700">
              <a:lnSpc>
                <a:spcPct val="100000"/>
              </a:lnSpc>
              <a:spcBef>
                <a:spcPts val="100"/>
              </a:spcBef>
            </a:pPr>
            <a:r>
              <a:rPr sz="4600" spc="-5" dirty="0">
                <a:solidFill>
                  <a:srgbClr val="370C5A"/>
                </a:solidFill>
                <a:latin typeface="Nimbus Sans L"/>
                <a:cs typeface="Nimbus Sans L"/>
              </a:rPr>
              <a:t>“There </a:t>
            </a:r>
            <a:r>
              <a:rPr sz="4600" dirty="0">
                <a:solidFill>
                  <a:srgbClr val="370C5A"/>
                </a:solidFill>
                <a:latin typeface="Nimbus Sans L"/>
                <a:cs typeface="Nimbus Sans L"/>
              </a:rPr>
              <a:t>are </a:t>
            </a:r>
            <a:r>
              <a:rPr sz="4600" spc="-5" dirty="0">
                <a:solidFill>
                  <a:srgbClr val="370C5A"/>
                </a:solidFill>
                <a:latin typeface="Nimbus Sans L"/>
                <a:cs typeface="Nimbus Sans L"/>
              </a:rPr>
              <a:t>no moderates left in Congress”</a:t>
            </a:r>
            <a:endParaRPr sz="4600" dirty="0">
              <a:latin typeface="Nimbus Sans L"/>
              <a:cs typeface="Nimbus Sans L"/>
            </a:endParaRPr>
          </a:p>
        </p:txBody>
      </p:sp>
      <p:sp>
        <p:nvSpPr>
          <p:cNvPr id="3" name="object 3"/>
          <p:cNvSpPr/>
          <p:nvPr/>
        </p:nvSpPr>
        <p:spPr>
          <a:xfrm>
            <a:off x="2763624" y="1538926"/>
            <a:ext cx="8114906" cy="519181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2">
            <a:extLst>
              <a:ext uri="{FF2B5EF4-FFF2-40B4-BE49-F238E27FC236}">
                <a16:creationId xmlns:a16="http://schemas.microsoft.com/office/drawing/2014/main" id="{A059031D-87B7-44BD-A81A-CAADCFDEEE5F}"/>
              </a:ext>
            </a:extLst>
          </p:cNvPr>
          <p:cNvSpPr txBox="1">
            <a:spLocks/>
          </p:cNvSpPr>
          <p:nvPr/>
        </p:nvSpPr>
        <p:spPr>
          <a:xfrm>
            <a:off x="5105400" y="818216"/>
            <a:ext cx="2974366" cy="720710"/>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4600" b="1" i="0" u="none" strike="noStrike" kern="0" cap="none" spc="-5" normalizeH="0" baseline="0" noProof="0" dirty="0">
                <a:ln>
                  <a:noFill/>
                </a:ln>
                <a:solidFill>
                  <a:srgbClr val="370C5A"/>
                </a:solidFill>
                <a:effectLst/>
                <a:uLnTx/>
                <a:uFillTx/>
                <a:latin typeface="Nimbus Sans L"/>
                <a:ea typeface="+mj-ea"/>
                <a:cs typeface="Nimbus Sans L"/>
              </a:rPr>
              <a:t>“Gridlock”</a:t>
            </a:r>
            <a:endParaRPr kumimoji="0" lang="en-US" sz="4600" b="1" i="0" u="none" strike="noStrike" kern="0" cap="none" spc="0" normalizeH="0" baseline="0" noProof="0" dirty="0">
              <a:ln>
                <a:noFill/>
              </a:ln>
              <a:solidFill>
                <a:prstClr val="black"/>
              </a:solidFill>
              <a:effectLst/>
              <a:uLnTx/>
              <a:uFillTx/>
              <a:latin typeface="Nimbus Sans L"/>
              <a:ea typeface="+mj-ea"/>
              <a:cs typeface="Nimbus Sans L"/>
            </a:endParaRPr>
          </a:p>
        </p:txBody>
      </p:sp>
      <p:sp>
        <p:nvSpPr>
          <p:cNvPr id="5" name="object 2">
            <a:extLst>
              <a:ext uri="{FF2B5EF4-FFF2-40B4-BE49-F238E27FC236}">
                <a16:creationId xmlns:a16="http://schemas.microsoft.com/office/drawing/2014/main" id="{1268FECD-2538-4B15-BD2A-A6C1A4A31572}"/>
              </a:ext>
            </a:extLst>
          </p:cNvPr>
          <p:cNvSpPr txBox="1">
            <a:spLocks/>
          </p:cNvSpPr>
          <p:nvPr/>
        </p:nvSpPr>
        <p:spPr>
          <a:xfrm>
            <a:off x="58723" y="2677512"/>
            <a:ext cx="2704901" cy="1502976"/>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Party polarization,</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Partisanship, refusal to compromise, = GRIDLOCK</a:t>
            </a:r>
            <a:endParaRPr kumimoji="0" lang="en-US" sz="2400" b="1" i="0" u="none" strike="noStrike" kern="0" cap="none" spc="0" normalizeH="0" baseline="0" noProof="0" dirty="0">
              <a:ln>
                <a:noFill/>
              </a:ln>
              <a:solidFill>
                <a:prstClr val="white"/>
              </a:solidFill>
              <a:effectLst/>
              <a:uLnTx/>
              <a:uFillTx/>
              <a:latin typeface="Nimbus Sans L"/>
              <a:ea typeface="+mj-ea"/>
              <a:cs typeface="Nimbus Sans L"/>
            </a:endParaRPr>
          </a:p>
        </p:txBody>
      </p:sp>
      <p:sp>
        <p:nvSpPr>
          <p:cNvPr id="6" name="object 2">
            <a:extLst>
              <a:ext uri="{FF2B5EF4-FFF2-40B4-BE49-F238E27FC236}">
                <a16:creationId xmlns:a16="http://schemas.microsoft.com/office/drawing/2014/main" id="{AFC9176A-AE6D-4810-9E49-F8A2D6D7FB52}"/>
              </a:ext>
            </a:extLst>
          </p:cNvPr>
          <p:cNvSpPr txBox="1">
            <a:spLocks/>
          </p:cNvSpPr>
          <p:nvPr/>
        </p:nvSpPr>
        <p:spPr>
          <a:xfrm>
            <a:off x="58723" y="4172606"/>
            <a:ext cx="2704901" cy="1146468"/>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How can checks and</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Balances facilitate</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Gridlock?</a:t>
            </a:r>
            <a:endParaRPr kumimoji="0" lang="en-US" sz="2400" b="1" i="0" u="none" strike="noStrike" kern="0" cap="none" spc="0" normalizeH="0" baseline="0" noProof="0" dirty="0">
              <a:ln>
                <a:noFill/>
              </a:ln>
              <a:solidFill>
                <a:prstClr val="white"/>
              </a:solidFill>
              <a:effectLst/>
              <a:uLnTx/>
              <a:uFillTx/>
              <a:latin typeface="Nimbus Sans L"/>
              <a:ea typeface="+mj-ea"/>
              <a:cs typeface="Nimbus Sans L"/>
            </a:endParaRPr>
          </a:p>
        </p:txBody>
      </p:sp>
      <p:sp>
        <p:nvSpPr>
          <p:cNvPr id="7" name="object 2">
            <a:extLst>
              <a:ext uri="{FF2B5EF4-FFF2-40B4-BE49-F238E27FC236}">
                <a16:creationId xmlns:a16="http://schemas.microsoft.com/office/drawing/2014/main" id="{01BF6379-5172-48D3-9AAC-BDF47D5DD09C}"/>
              </a:ext>
            </a:extLst>
          </p:cNvPr>
          <p:cNvSpPr txBox="1">
            <a:spLocks/>
          </p:cNvSpPr>
          <p:nvPr/>
        </p:nvSpPr>
        <p:spPr>
          <a:xfrm>
            <a:off x="58723" y="5319074"/>
            <a:ext cx="2704901" cy="1146468"/>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How can checks and</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Balances facilitate</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Gridlock?</a:t>
            </a:r>
            <a:endParaRPr kumimoji="0" lang="en-US" sz="2400" b="1" i="0" u="none" strike="noStrike" kern="0" cap="none" spc="0" normalizeH="0" baseline="0" noProof="0" dirty="0">
              <a:ln>
                <a:noFill/>
              </a:ln>
              <a:solidFill>
                <a:prstClr val="white"/>
              </a:solidFill>
              <a:effectLst/>
              <a:uLnTx/>
              <a:uFillTx/>
              <a:latin typeface="Nimbus Sans L"/>
              <a:ea typeface="+mj-ea"/>
              <a:cs typeface="Nimbus Sans 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28600"/>
            <a:ext cx="10925032" cy="720710"/>
          </a:xfrm>
          <a:prstGeom prst="rect">
            <a:avLst/>
          </a:prstGeom>
        </p:spPr>
        <p:txBody>
          <a:bodyPr vert="horz" wrap="square" lIns="0" tIns="12700" rIns="0" bIns="0" rtlCol="0">
            <a:spAutoFit/>
          </a:bodyPr>
          <a:lstStyle/>
          <a:p>
            <a:pPr marL="12700">
              <a:lnSpc>
                <a:spcPct val="100000"/>
              </a:lnSpc>
              <a:spcBef>
                <a:spcPts val="100"/>
              </a:spcBef>
            </a:pPr>
            <a:r>
              <a:rPr sz="4600" spc="-5" dirty="0">
                <a:solidFill>
                  <a:srgbClr val="370C5A"/>
                </a:solidFill>
                <a:latin typeface="Nimbus Sans L"/>
                <a:cs typeface="Nimbus Sans L"/>
              </a:rPr>
              <a:t>“There </a:t>
            </a:r>
            <a:r>
              <a:rPr sz="4600" dirty="0">
                <a:solidFill>
                  <a:srgbClr val="370C5A"/>
                </a:solidFill>
                <a:latin typeface="Nimbus Sans L"/>
                <a:cs typeface="Nimbus Sans L"/>
              </a:rPr>
              <a:t>are </a:t>
            </a:r>
            <a:r>
              <a:rPr sz="4600" spc="-5" dirty="0">
                <a:solidFill>
                  <a:srgbClr val="370C5A"/>
                </a:solidFill>
                <a:latin typeface="Nimbus Sans L"/>
                <a:cs typeface="Nimbus Sans L"/>
              </a:rPr>
              <a:t>no moderates left in Congress”</a:t>
            </a:r>
            <a:endParaRPr sz="4600" dirty="0">
              <a:latin typeface="Nimbus Sans L"/>
              <a:cs typeface="Nimbus Sans L"/>
            </a:endParaRPr>
          </a:p>
        </p:txBody>
      </p:sp>
      <p:sp>
        <p:nvSpPr>
          <p:cNvPr id="3" name="object 3"/>
          <p:cNvSpPr/>
          <p:nvPr/>
        </p:nvSpPr>
        <p:spPr>
          <a:xfrm>
            <a:off x="6705600" y="1538926"/>
            <a:ext cx="5392130" cy="42923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2">
            <a:extLst>
              <a:ext uri="{FF2B5EF4-FFF2-40B4-BE49-F238E27FC236}">
                <a16:creationId xmlns:a16="http://schemas.microsoft.com/office/drawing/2014/main" id="{A059031D-87B7-44BD-A81A-CAADCFDEEE5F}"/>
              </a:ext>
            </a:extLst>
          </p:cNvPr>
          <p:cNvSpPr txBox="1">
            <a:spLocks/>
          </p:cNvSpPr>
          <p:nvPr/>
        </p:nvSpPr>
        <p:spPr>
          <a:xfrm>
            <a:off x="5105400" y="818216"/>
            <a:ext cx="2974366" cy="720710"/>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4600" b="1" i="0" u="none" strike="noStrike" kern="0" cap="none" spc="-5" normalizeH="0" baseline="0" noProof="0" dirty="0">
                <a:ln>
                  <a:noFill/>
                </a:ln>
                <a:solidFill>
                  <a:srgbClr val="370C5A"/>
                </a:solidFill>
                <a:effectLst/>
                <a:uLnTx/>
                <a:uFillTx/>
                <a:latin typeface="Nimbus Sans L"/>
                <a:ea typeface="+mj-ea"/>
                <a:cs typeface="Nimbus Sans L"/>
              </a:rPr>
              <a:t>“Gridlock”</a:t>
            </a:r>
            <a:endParaRPr kumimoji="0" lang="en-US" sz="4600" b="1" i="0" u="none" strike="noStrike" kern="0" cap="none" spc="0" normalizeH="0" baseline="0" noProof="0" dirty="0">
              <a:ln>
                <a:noFill/>
              </a:ln>
              <a:solidFill>
                <a:prstClr val="black"/>
              </a:solidFill>
              <a:effectLst/>
              <a:uLnTx/>
              <a:uFillTx/>
              <a:latin typeface="Nimbus Sans L"/>
              <a:ea typeface="+mj-ea"/>
              <a:cs typeface="Nimbus Sans L"/>
            </a:endParaRPr>
          </a:p>
        </p:txBody>
      </p:sp>
      <p:sp>
        <p:nvSpPr>
          <p:cNvPr id="5" name="object 2">
            <a:extLst>
              <a:ext uri="{FF2B5EF4-FFF2-40B4-BE49-F238E27FC236}">
                <a16:creationId xmlns:a16="http://schemas.microsoft.com/office/drawing/2014/main" id="{1268FECD-2538-4B15-BD2A-A6C1A4A31572}"/>
              </a:ext>
            </a:extLst>
          </p:cNvPr>
          <p:cNvSpPr txBox="1">
            <a:spLocks/>
          </p:cNvSpPr>
          <p:nvPr/>
        </p:nvSpPr>
        <p:spPr>
          <a:xfrm>
            <a:off x="1448224" y="1584549"/>
            <a:ext cx="5157829" cy="1133644"/>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Party polarization,</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Partisanship, refusal to compromise, = </a:t>
            </a:r>
            <a:r>
              <a:rPr kumimoji="0" lang="en-US" sz="2400" b="1" i="0" u="none" strike="noStrike" kern="0" cap="none" spc="-5" normalizeH="0" baseline="0" noProof="0" dirty="0">
                <a:ln>
                  <a:noFill/>
                </a:ln>
                <a:solidFill>
                  <a:srgbClr val="FFFF00"/>
                </a:solidFill>
                <a:effectLst/>
                <a:uLnTx/>
                <a:uFillTx/>
                <a:latin typeface="Nimbus Sans L"/>
                <a:ea typeface="+mj-ea"/>
                <a:cs typeface="Nimbus Sans L"/>
              </a:rPr>
              <a:t>GRIDLOCK</a:t>
            </a:r>
            <a:endParaRPr kumimoji="0" lang="en-US" sz="2400" b="1" i="0" u="none" strike="noStrike" kern="0" cap="none" spc="0" normalizeH="0" baseline="0" noProof="0" dirty="0">
              <a:ln>
                <a:noFill/>
              </a:ln>
              <a:solidFill>
                <a:srgbClr val="FFFF00"/>
              </a:solidFill>
              <a:effectLst/>
              <a:uLnTx/>
              <a:uFillTx/>
              <a:latin typeface="Nimbus Sans L"/>
              <a:ea typeface="+mj-ea"/>
              <a:cs typeface="Nimbus Sans L"/>
            </a:endParaRPr>
          </a:p>
        </p:txBody>
      </p:sp>
      <p:sp>
        <p:nvSpPr>
          <p:cNvPr id="6" name="object 2">
            <a:extLst>
              <a:ext uri="{FF2B5EF4-FFF2-40B4-BE49-F238E27FC236}">
                <a16:creationId xmlns:a16="http://schemas.microsoft.com/office/drawing/2014/main" id="{AFC9176A-AE6D-4810-9E49-F8A2D6D7FB52}"/>
              </a:ext>
            </a:extLst>
          </p:cNvPr>
          <p:cNvSpPr txBox="1">
            <a:spLocks/>
          </p:cNvSpPr>
          <p:nvPr/>
        </p:nvSpPr>
        <p:spPr>
          <a:xfrm>
            <a:off x="1469897" y="2872165"/>
            <a:ext cx="5136156" cy="764312"/>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How can checks and Balances facilitate</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5" normalizeH="0" baseline="0" noProof="0" dirty="0">
                <a:ln>
                  <a:noFill/>
                </a:ln>
                <a:solidFill>
                  <a:prstClr val="white"/>
                </a:solidFill>
                <a:effectLst/>
                <a:uLnTx/>
                <a:uFillTx/>
                <a:latin typeface="Nimbus Sans L"/>
                <a:ea typeface="+mj-ea"/>
                <a:cs typeface="Nimbus Sans L"/>
              </a:rPr>
              <a:t>Gridlock?</a:t>
            </a:r>
            <a:endParaRPr kumimoji="0" lang="en-US" sz="2400" b="1" i="0" u="none" strike="noStrike" kern="0" cap="none" spc="0" normalizeH="0" baseline="0" noProof="0" dirty="0">
              <a:ln>
                <a:noFill/>
              </a:ln>
              <a:solidFill>
                <a:prstClr val="white"/>
              </a:solidFill>
              <a:effectLst/>
              <a:uLnTx/>
              <a:uFillTx/>
              <a:latin typeface="Nimbus Sans L"/>
              <a:ea typeface="+mj-ea"/>
              <a:cs typeface="Nimbus Sans L"/>
            </a:endParaRPr>
          </a:p>
        </p:txBody>
      </p:sp>
      <p:sp>
        <p:nvSpPr>
          <p:cNvPr id="7" name="object 2">
            <a:extLst>
              <a:ext uri="{FF2B5EF4-FFF2-40B4-BE49-F238E27FC236}">
                <a16:creationId xmlns:a16="http://schemas.microsoft.com/office/drawing/2014/main" id="{01BF6379-5172-48D3-9AAC-BDF47D5DD09C}"/>
              </a:ext>
            </a:extLst>
          </p:cNvPr>
          <p:cNvSpPr txBox="1">
            <a:spLocks/>
          </p:cNvSpPr>
          <p:nvPr/>
        </p:nvSpPr>
        <p:spPr>
          <a:xfrm>
            <a:off x="1471571" y="4139808"/>
            <a:ext cx="5157830" cy="1490152"/>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earnosityMath"/>
                <a:ea typeface="+mj-ea"/>
              </a:rPr>
              <a:t>Checks and balances limit the ability of one branch of government to carry out its responsibilities and thus facilitate </a:t>
            </a:r>
            <a:r>
              <a:rPr kumimoji="0" lang="en-US" sz="2400" b="1" i="0" u="none" strike="noStrike" kern="1200" cap="none" spc="0" normalizeH="0" baseline="0" noProof="0" dirty="0">
                <a:ln>
                  <a:noFill/>
                </a:ln>
                <a:solidFill>
                  <a:srgbClr val="FFFF00"/>
                </a:solidFill>
                <a:effectLst/>
                <a:uLnTx/>
                <a:uFillTx/>
                <a:latin typeface="LearnosityMath"/>
                <a:ea typeface="+mj-ea"/>
              </a:rPr>
              <a:t>gridlock</a:t>
            </a:r>
            <a:r>
              <a:rPr kumimoji="0" lang="en-US" sz="2400" b="1" i="0" u="none" strike="noStrike" kern="1200" cap="none" spc="0" normalizeH="0" baseline="0" noProof="0" dirty="0">
                <a:ln>
                  <a:noFill/>
                </a:ln>
                <a:solidFill>
                  <a:prstClr val="white"/>
                </a:solidFill>
                <a:effectLst/>
                <a:uLnTx/>
                <a:uFillTx/>
                <a:latin typeface="LearnosityMath"/>
                <a:ea typeface="+mj-ea"/>
              </a:rPr>
              <a:t>.</a:t>
            </a:r>
            <a:endParaRPr kumimoji="0" lang="en-US" sz="5400" b="1" i="0" u="none" strike="noStrike" kern="0" cap="none" spc="0" normalizeH="0" baseline="0" noProof="0" dirty="0">
              <a:ln>
                <a:noFill/>
              </a:ln>
              <a:solidFill>
                <a:prstClr val="white"/>
              </a:solidFill>
              <a:effectLst/>
              <a:uLnTx/>
              <a:uFillTx/>
              <a:latin typeface="Nimbus Sans L"/>
              <a:ea typeface="+mj-ea"/>
              <a:cs typeface="Nimbus Sans L"/>
            </a:endParaRPr>
          </a:p>
        </p:txBody>
      </p:sp>
      <p:sp>
        <p:nvSpPr>
          <p:cNvPr id="8" name="object 2">
            <a:extLst>
              <a:ext uri="{FF2B5EF4-FFF2-40B4-BE49-F238E27FC236}">
                <a16:creationId xmlns:a16="http://schemas.microsoft.com/office/drawing/2014/main" id="{31357493-4A84-4559-8EB0-EF92FDFA3A39}"/>
              </a:ext>
            </a:extLst>
          </p:cNvPr>
          <p:cNvSpPr txBox="1">
            <a:spLocks/>
          </p:cNvSpPr>
          <p:nvPr/>
        </p:nvSpPr>
        <p:spPr>
          <a:xfrm>
            <a:off x="1469897" y="5831263"/>
            <a:ext cx="4473703" cy="382156"/>
          </a:xfrm>
          <a:prstGeom prst="rect">
            <a:avLst/>
          </a:prstGeom>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earnosityMath"/>
                <a:ea typeface="+mj-ea"/>
              </a:rPr>
              <a:t>The Mid-Term elections??</a:t>
            </a:r>
            <a:endParaRPr kumimoji="0" lang="en-US" sz="5400" b="1" i="0" u="none" strike="noStrike" kern="0" cap="none" spc="0" normalizeH="0" baseline="0" noProof="0" dirty="0">
              <a:ln>
                <a:noFill/>
              </a:ln>
              <a:solidFill>
                <a:prstClr val="white"/>
              </a:solidFill>
              <a:effectLst/>
              <a:uLnTx/>
              <a:uFillTx/>
              <a:latin typeface="Nimbus Sans L"/>
              <a:ea typeface="+mj-ea"/>
              <a:cs typeface="Nimbus Sans L"/>
            </a:endParaRPr>
          </a:p>
        </p:txBody>
      </p:sp>
    </p:spTree>
    <p:extLst>
      <p:ext uri="{BB962C8B-B14F-4D97-AF65-F5344CB8AC3E}">
        <p14:creationId xmlns:p14="http://schemas.microsoft.com/office/powerpoint/2010/main" val="3415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767D-4DF9-4585-9E2E-2F5B825E94D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D76B53B-78E0-4BBE-AC43-78BB10910B12}"/>
              </a:ext>
            </a:extLst>
          </p:cNvPr>
          <p:cNvPicPr>
            <a:picLocks noChangeAspect="1"/>
          </p:cNvPicPr>
          <p:nvPr/>
        </p:nvPicPr>
        <p:blipFill>
          <a:blip r:embed="rId2"/>
          <a:stretch>
            <a:fillRect/>
          </a:stretch>
        </p:blipFill>
        <p:spPr>
          <a:xfrm>
            <a:off x="0" y="1"/>
            <a:ext cx="12192000" cy="6832200"/>
          </a:xfrm>
          <a:prstGeom prst="rect">
            <a:avLst/>
          </a:prstGeom>
        </p:spPr>
      </p:pic>
    </p:spTree>
    <p:extLst>
      <p:ext uri="{BB962C8B-B14F-4D97-AF65-F5344CB8AC3E}">
        <p14:creationId xmlns:p14="http://schemas.microsoft.com/office/powerpoint/2010/main" val="2455941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66875" y="1"/>
            <a:ext cx="9001123" cy="674914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0050" y="206829"/>
            <a:ext cx="11534382" cy="6476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AE801A-9A1A-4381-84C1-0C0421A6710D}"/>
              </a:ext>
            </a:extLst>
          </p:cNvPr>
          <p:cNvSpPr>
            <a:spLocks noGrp="1"/>
          </p:cNvSpPr>
          <p:nvPr>
            <p:ph type="body" idx="1"/>
          </p:nvPr>
        </p:nvSpPr>
        <p:spPr>
          <a:xfrm>
            <a:off x="72342" y="2140422"/>
            <a:ext cx="2412568" cy="2954655"/>
          </a:xfrm>
        </p:spPr>
        <p:txBody>
          <a:bodyPr/>
          <a:lstStyle/>
          <a:p>
            <a:r>
              <a:rPr lang="en-US" sz="2400" b="1" dirty="0"/>
              <a:t>Explain how congressional behavior is influenced by election processes, partisanship, and divided government</a:t>
            </a:r>
          </a:p>
        </p:txBody>
      </p:sp>
      <p:sp>
        <p:nvSpPr>
          <p:cNvPr id="9" name="TextBox 8">
            <a:extLst>
              <a:ext uri="{FF2B5EF4-FFF2-40B4-BE49-F238E27FC236}">
                <a16:creationId xmlns:a16="http://schemas.microsoft.com/office/drawing/2014/main" id="{CED87157-903E-4706-A761-DC721ADD0739}"/>
              </a:ext>
            </a:extLst>
          </p:cNvPr>
          <p:cNvSpPr txBox="1"/>
          <p:nvPr/>
        </p:nvSpPr>
        <p:spPr>
          <a:xfrm>
            <a:off x="0" y="5899"/>
            <a:ext cx="12191999" cy="461665"/>
          </a:xfrm>
          <a:prstGeom prst="rect">
            <a:avLst/>
          </a:prstGeom>
          <a:gradFill>
            <a:gsLst>
              <a:gs pos="42000">
                <a:schemeClr val="tx2">
                  <a:lumMod val="60000"/>
                  <a:lumOff val="40000"/>
                </a:schemeClr>
              </a:gs>
              <a:gs pos="92000">
                <a:schemeClr val="tx2">
                  <a:lumMod val="75000"/>
                </a:schemeClr>
              </a:gs>
              <a:gs pos="18000">
                <a:schemeClr val="tx2">
                  <a:lumMod val="40000"/>
                  <a:lumOff val="60000"/>
                </a:schemeClr>
              </a:gs>
            </a:gsLst>
            <a:lin ang="5400000" scaled="1"/>
          </a:gradFill>
          <a:ln>
            <a:solidFill>
              <a:schemeClr val="tx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TOPIC 2.3 </a:t>
            </a:r>
            <a:r>
              <a:rPr lang="en-US" sz="2400" b="1" dirty="0">
                <a:solidFill>
                  <a:schemeClr val="bg1"/>
                </a:solidFill>
              </a:rPr>
              <a:t>Congressional Behavior</a:t>
            </a: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EF3D62D-76D7-4B0F-BA1C-029A5AE12BC1}"/>
              </a:ext>
            </a:extLst>
          </p:cNvPr>
          <p:cNvSpPr txBox="1"/>
          <p:nvPr/>
        </p:nvSpPr>
        <p:spPr>
          <a:xfrm>
            <a:off x="-42354" y="765305"/>
            <a:ext cx="121661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 republican ideal in the U.S. is manifested in the structure and operation of the legislative branch.</a:t>
            </a:r>
          </a:p>
        </p:txBody>
      </p:sp>
      <p:cxnSp>
        <p:nvCxnSpPr>
          <p:cNvPr id="4" name="Straight Connector 3">
            <a:extLst>
              <a:ext uri="{FF2B5EF4-FFF2-40B4-BE49-F238E27FC236}">
                <a16:creationId xmlns:a16="http://schemas.microsoft.com/office/drawing/2014/main" id="{FB514723-6720-B042-E3C5-18D04F4EC00C}"/>
              </a:ext>
            </a:extLst>
          </p:cNvPr>
          <p:cNvCxnSpPr>
            <a:cxnSpLocks/>
          </p:cNvCxnSpPr>
          <p:nvPr/>
        </p:nvCxnSpPr>
        <p:spPr>
          <a:xfrm>
            <a:off x="2574290" y="1416599"/>
            <a:ext cx="0" cy="5212801"/>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480F95A6-3649-1334-705B-3DEF7E0FDA76}"/>
              </a:ext>
            </a:extLst>
          </p:cNvPr>
          <p:cNvSpPr txBox="1"/>
          <p:nvPr/>
        </p:nvSpPr>
        <p:spPr>
          <a:xfrm>
            <a:off x="2643978" y="1388097"/>
            <a:ext cx="9339875"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Congressional behavior and governing effectiveness are influenced by: § Ideological divisions within Congress that can lead to gridlock or create the need for negotiation and compromise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Gerrymandering, redistricting, and unequal representation of constituencies have been partially addressed by the Supreme Court decision in </a:t>
            </a:r>
            <a:r>
              <a:rPr lang="en-US" sz="2000" b="1" i="1" dirty="0"/>
              <a:t>Baker v. </a:t>
            </a:r>
            <a:r>
              <a:rPr lang="en-US" sz="2000" b="1" i="1" dirty="0" err="1"/>
              <a:t>Carr</a:t>
            </a:r>
            <a:r>
              <a:rPr lang="en-US" sz="2000" b="1" i="1" dirty="0"/>
              <a:t> </a:t>
            </a:r>
            <a:r>
              <a:rPr lang="en-US" sz="2000" b="1" dirty="0"/>
              <a:t>(1962), which opened the door to equal protection challenges to redistricting and started the “one person, one vote” doctrine, and the no-racial-gerrymandering decision in </a:t>
            </a:r>
            <a:r>
              <a:rPr lang="en-US" sz="2000" b="1" i="1" dirty="0"/>
              <a:t>Shaw v. Reno </a:t>
            </a:r>
            <a:r>
              <a:rPr lang="en-US" sz="2000" b="1" dirty="0"/>
              <a:t>(1993)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Elections that have led to a divided government, including partisan votes against presidential initiatives and congressional refusal to confirm appointments of “lame-duck” presidents of the opposite party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Different role conceptions of “trustee,” “delegate,” and “politico” as related to constituent accountability in each chamber</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CFAA8FF-79A7-61AC-3754-0CB5ECC38FD1}"/>
              </a:ext>
            </a:extLst>
          </p:cNvPr>
          <p:cNvSpPr txBox="1"/>
          <p:nvPr/>
        </p:nvSpPr>
        <p:spPr>
          <a:xfrm>
            <a:off x="3012517" y="5487923"/>
            <a:ext cx="6166964" cy="923330"/>
          </a:xfrm>
          <a:prstGeom prst="rect">
            <a:avLst/>
          </a:prstGeom>
          <a:noFill/>
        </p:spPr>
        <p:txBody>
          <a:bodyPr wrap="square">
            <a:spAutoFit/>
          </a:bodyPr>
          <a:lstStyle/>
          <a:p>
            <a:r>
              <a:rPr lang="en-US" b="1" dirty="0"/>
              <a:t>REQUIRED SUPREME COURT CASES</a:t>
            </a:r>
          </a:p>
          <a:p>
            <a:pPr marL="285750" indent="-285750">
              <a:buFont typeface="Arial" panose="020B0604020202020204" pitchFamily="34" charset="0"/>
              <a:buChar char="•"/>
            </a:pPr>
            <a:r>
              <a:rPr lang="en-US" dirty="0"/>
              <a:t>Baker v. </a:t>
            </a:r>
            <a:r>
              <a:rPr lang="en-US" dirty="0" err="1"/>
              <a:t>Carr</a:t>
            </a:r>
            <a:r>
              <a:rPr lang="en-US" dirty="0"/>
              <a:t> (1962)</a:t>
            </a:r>
          </a:p>
          <a:p>
            <a:pPr marL="285750" indent="-285750">
              <a:buFont typeface="Arial" panose="020B0604020202020204" pitchFamily="34" charset="0"/>
              <a:buChar char="•"/>
            </a:pPr>
            <a:r>
              <a:rPr lang="en-US" dirty="0"/>
              <a:t>Shaw v. Reno (1993</a:t>
            </a:r>
          </a:p>
        </p:txBody>
      </p:sp>
    </p:spTree>
    <p:extLst>
      <p:ext uri="{BB962C8B-B14F-4D97-AF65-F5344CB8AC3E}">
        <p14:creationId xmlns:p14="http://schemas.microsoft.com/office/powerpoint/2010/main" val="2355754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734" y="34636"/>
            <a:ext cx="12168266" cy="428322"/>
          </a:xfrm>
          <a:prstGeom prst="rect">
            <a:avLst/>
          </a:prstGeom>
        </p:spPr>
        <p:txBody>
          <a:bodyPr vert="horz" wrap="square" lIns="0" tIns="12700" rIns="0" bIns="0" rtlCol="0">
            <a:spAutoFit/>
          </a:bodyPr>
          <a:lstStyle/>
          <a:p>
            <a:pPr marL="12700" algn="ctr">
              <a:lnSpc>
                <a:spcPct val="100000"/>
              </a:lnSpc>
              <a:spcBef>
                <a:spcPts val="100"/>
              </a:spcBef>
            </a:pPr>
            <a:r>
              <a:rPr sz="2700" dirty="0">
                <a:latin typeface="+mj-lt"/>
              </a:rPr>
              <a:t>INCUMBENCY ADVANTAGE: GERRYMANDERING</a:t>
            </a:r>
            <a:r>
              <a:rPr lang="en-US" sz="2700" dirty="0">
                <a:latin typeface="+mj-lt"/>
              </a:rPr>
              <a:t> adds to gridlock.  Better know how?</a:t>
            </a:r>
            <a:endParaRPr sz="2700" dirty="0">
              <a:latin typeface="+mj-lt"/>
            </a:endParaRPr>
          </a:p>
        </p:txBody>
      </p:sp>
      <p:sp>
        <p:nvSpPr>
          <p:cNvPr id="4" name="object 4"/>
          <p:cNvSpPr txBox="1"/>
          <p:nvPr/>
        </p:nvSpPr>
        <p:spPr>
          <a:xfrm>
            <a:off x="23734" y="838200"/>
            <a:ext cx="12192000" cy="5680658"/>
          </a:xfrm>
          <a:prstGeom prst="rect">
            <a:avLst/>
          </a:prstGeom>
        </p:spPr>
        <p:txBody>
          <a:bodyPr vert="horz" wrap="square" lIns="0" tIns="128270" rIns="0" bIns="0" rtlCol="0">
            <a:spAutoFit/>
          </a:bodyPr>
          <a:lstStyle/>
          <a:p>
            <a:pPr marL="355600" indent="-342900">
              <a:lnSpc>
                <a:spcPct val="100000"/>
              </a:lnSpc>
              <a:spcBef>
                <a:spcPts val="1010"/>
              </a:spcBef>
              <a:buFont typeface="DejaVu Sans"/>
              <a:buChar char="•"/>
              <a:tabLst>
                <a:tab pos="354965" algn="l"/>
                <a:tab pos="355600" algn="l"/>
              </a:tabLst>
            </a:pPr>
            <a:r>
              <a:rPr sz="2300" b="1" dirty="0">
                <a:latin typeface="+mj-lt"/>
                <a:cs typeface="DejaVu Sans"/>
              </a:rPr>
              <a:t>Number of Rep's per state is determined by population</a:t>
            </a:r>
            <a:endParaRPr sz="2300" dirty="0">
              <a:latin typeface="+mj-lt"/>
              <a:cs typeface="DejaVu Sans"/>
            </a:endParaRPr>
          </a:p>
          <a:p>
            <a:pPr marL="355600" indent="-342900">
              <a:lnSpc>
                <a:spcPct val="100000"/>
              </a:lnSpc>
              <a:spcBef>
                <a:spcPts val="915"/>
              </a:spcBef>
              <a:buFont typeface="DejaVu Sans"/>
              <a:buChar char="•"/>
              <a:tabLst>
                <a:tab pos="354965" algn="l"/>
                <a:tab pos="355600" algn="l"/>
              </a:tabLst>
            </a:pPr>
            <a:r>
              <a:rPr sz="2300" b="1" dirty="0">
                <a:latin typeface="+mj-lt"/>
                <a:cs typeface="DejaVu Sans"/>
              </a:rPr>
              <a:t>Census conducted every 10 years</a:t>
            </a:r>
            <a:endParaRPr sz="2300" dirty="0">
              <a:latin typeface="+mj-lt"/>
              <a:cs typeface="DejaVu Sans"/>
            </a:endParaRPr>
          </a:p>
          <a:p>
            <a:pPr marL="755650" lvl="1" indent="-286385">
              <a:lnSpc>
                <a:spcPct val="100000"/>
              </a:lnSpc>
              <a:spcBef>
                <a:spcPts val="900"/>
              </a:spcBef>
              <a:buFont typeface="DejaVu Sans"/>
              <a:buChar char="–"/>
              <a:tabLst>
                <a:tab pos="755650" algn="l"/>
              </a:tabLst>
            </a:pPr>
            <a:r>
              <a:rPr sz="2300" b="1" dirty="0">
                <a:latin typeface="+mj-lt"/>
                <a:cs typeface="DejaVu Sans"/>
              </a:rPr>
              <a:t>Census will show population changes in states</a:t>
            </a:r>
            <a:endParaRPr sz="2300" dirty="0">
              <a:latin typeface="+mj-lt"/>
              <a:cs typeface="DejaVu Sans"/>
            </a:endParaRPr>
          </a:p>
          <a:p>
            <a:pPr marL="755650" lvl="1" indent="-286385">
              <a:lnSpc>
                <a:spcPct val="100000"/>
              </a:lnSpc>
              <a:spcBef>
                <a:spcPts val="919"/>
              </a:spcBef>
              <a:buFont typeface="DejaVu Sans"/>
              <a:buChar char="–"/>
              <a:tabLst>
                <a:tab pos="755650" algn="l"/>
              </a:tabLst>
            </a:pPr>
            <a:r>
              <a:rPr sz="2300" b="1" dirty="0">
                <a:latin typeface="+mj-lt"/>
                <a:cs typeface="DejaVu Sans"/>
              </a:rPr>
              <a:t>These changes must be reﬂected in state representation in House</a:t>
            </a:r>
            <a:endParaRPr sz="2300" dirty="0">
              <a:latin typeface="+mj-lt"/>
              <a:cs typeface="DejaVu Sans"/>
            </a:endParaRPr>
          </a:p>
          <a:p>
            <a:pPr marL="1155700" lvl="2" indent="-229235">
              <a:lnSpc>
                <a:spcPct val="100000"/>
              </a:lnSpc>
              <a:spcBef>
                <a:spcPts val="685"/>
              </a:spcBef>
              <a:buFont typeface="DejaVu Sans"/>
              <a:buChar char="•"/>
              <a:tabLst>
                <a:tab pos="1155065" algn="l"/>
                <a:tab pos="1155700" algn="l"/>
              </a:tabLst>
            </a:pPr>
            <a:r>
              <a:rPr sz="2300" b="1" dirty="0">
                <a:latin typeface="+mj-lt"/>
                <a:cs typeface="DejaVu Sans"/>
              </a:rPr>
              <a:t>If a state gains signiﬁcantly in population, it will probably gain some seats</a:t>
            </a:r>
            <a:endParaRPr sz="2300" dirty="0">
              <a:latin typeface="+mj-lt"/>
              <a:cs typeface="DejaVu Sans"/>
            </a:endParaRPr>
          </a:p>
          <a:p>
            <a:pPr marL="1155700" lvl="2" indent="-229235">
              <a:lnSpc>
                <a:spcPct val="100000"/>
              </a:lnSpc>
              <a:spcBef>
                <a:spcPts val="700"/>
              </a:spcBef>
              <a:buFont typeface="DejaVu Sans"/>
              <a:buChar char="•"/>
              <a:tabLst>
                <a:tab pos="1155065" algn="l"/>
                <a:tab pos="1155700" algn="l"/>
              </a:tabLst>
            </a:pPr>
            <a:r>
              <a:rPr sz="2300" b="1" dirty="0">
                <a:latin typeface="+mj-lt"/>
                <a:cs typeface="DejaVu Sans"/>
              </a:rPr>
              <a:t>If a state loses population or does not gain as much as other states, it will probably lose some seats</a:t>
            </a:r>
            <a:endParaRPr sz="2300" dirty="0">
              <a:latin typeface="+mj-lt"/>
              <a:cs typeface="DejaVu Sans"/>
            </a:endParaRPr>
          </a:p>
          <a:p>
            <a:pPr marL="342900" marR="179705" indent="-330200">
              <a:lnSpc>
                <a:spcPct val="111000"/>
              </a:lnSpc>
              <a:spcBef>
                <a:spcPts val="605"/>
              </a:spcBef>
              <a:buFont typeface="DejaVu Sans"/>
              <a:buChar char="•"/>
              <a:tabLst>
                <a:tab pos="351790" algn="l"/>
                <a:tab pos="352425" algn="l"/>
              </a:tabLst>
            </a:pPr>
            <a:r>
              <a:rPr sz="2300" b="1" dirty="0">
                <a:latin typeface="+mj-lt"/>
                <a:cs typeface="DejaVu Sans"/>
              </a:rPr>
              <a:t>Congressional reapportionment - Reallocation of 435 seats in the House of  Representatives based on changes in residency/population found in census</a:t>
            </a:r>
            <a:endParaRPr sz="2300" dirty="0">
              <a:latin typeface="+mj-lt"/>
              <a:cs typeface="DejaVu Sans"/>
            </a:endParaRPr>
          </a:p>
          <a:p>
            <a:pPr marL="755650" lvl="1" indent="-286385">
              <a:lnSpc>
                <a:spcPct val="100000"/>
              </a:lnSpc>
              <a:spcBef>
                <a:spcPts val="635"/>
              </a:spcBef>
              <a:buFont typeface="DejaVu Sans"/>
              <a:buChar char="–"/>
              <a:tabLst>
                <a:tab pos="755650" algn="l"/>
              </a:tabLst>
            </a:pPr>
            <a:r>
              <a:rPr sz="2300" b="1" dirty="0">
                <a:latin typeface="+mj-lt"/>
                <a:cs typeface="DejaVu Sans"/>
              </a:rPr>
              <a:t>Total House seats set at 435 by the </a:t>
            </a:r>
            <a:r>
              <a:rPr sz="2300" b="1" dirty="0">
                <a:solidFill>
                  <a:srgbClr val="FF0000"/>
                </a:solidFill>
                <a:latin typeface="+mj-lt"/>
                <a:cs typeface="DejaVu Sans"/>
              </a:rPr>
              <a:t>Reapportionment Act of 1929</a:t>
            </a:r>
            <a:endParaRPr sz="2300" dirty="0">
              <a:solidFill>
                <a:srgbClr val="FF0000"/>
              </a:solidFill>
              <a:latin typeface="+mj-lt"/>
              <a:cs typeface="DejaVu Sans"/>
            </a:endParaRPr>
          </a:p>
          <a:p>
            <a:pPr marL="1155700" lvl="2" indent="-229235">
              <a:lnSpc>
                <a:spcPct val="100000"/>
              </a:lnSpc>
              <a:spcBef>
                <a:spcPts val="545"/>
              </a:spcBef>
              <a:buFont typeface="DejaVu Sans"/>
              <a:buChar char="•"/>
              <a:tabLst>
                <a:tab pos="1155065" algn="l"/>
                <a:tab pos="1155700" algn="l"/>
              </a:tabLst>
            </a:pPr>
            <a:r>
              <a:rPr sz="2300" b="1" dirty="0">
                <a:latin typeface="+mj-lt"/>
                <a:cs typeface="DejaVu Sans"/>
              </a:rPr>
              <a:t>Increase/decrease state’s electoral vote</a:t>
            </a:r>
            <a:endParaRPr sz="2300" dirty="0">
              <a:latin typeface="+mj-lt"/>
              <a:cs typeface="DejaVu Sans"/>
            </a:endParaRPr>
          </a:p>
          <a:p>
            <a:pPr marL="1155700" lvl="2" indent="-229235">
              <a:lnSpc>
                <a:spcPct val="100000"/>
              </a:lnSpc>
              <a:spcBef>
                <a:spcPts val="480"/>
              </a:spcBef>
              <a:buFont typeface="DejaVu Sans"/>
              <a:buChar char="•"/>
              <a:tabLst>
                <a:tab pos="1155065" algn="l"/>
                <a:tab pos="1155700" algn="l"/>
              </a:tabLst>
            </a:pPr>
            <a:r>
              <a:rPr sz="2300" b="1" dirty="0">
                <a:latin typeface="+mj-lt"/>
                <a:cs typeface="DejaVu Sans"/>
              </a:rPr>
              <a:t>Increase/decrease state’s inﬂuence in Congress</a:t>
            </a:r>
            <a:endParaRPr lang="en-US" sz="2300" b="1" dirty="0">
              <a:latin typeface="+mj-lt"/>
              <a:cs typeface="DejaVu Sans"/>
            </a:endParaRPr>
          </a:p>
          <a:p>
            <a:pPr marL="926465" lvl="2">
              <a:lnSpc>
                <a:spcPct val="100000"/>
              </a:lnSpc>
              <a:spcBef>
                <a:spcPts val="480"/>
              </a:spcBef>
              <a:tabLst>
                <a:tab pos="1155065" algn="l"/>
                <a:tab pos="1155700" algn="l"/>
              </a:tabLst>
            </a:pPr>
            <a:r>
              <a:rPr lang="en-US" sz="2300" b="1" dirty="0">
                <a:solidFill>
                  <a:srgbClr val="FF0000"/>
                </a:solidFill>
                <a:latin typeface="+mj-lt"/>
                <a:cs typeface="DejaVu Sans"/>
              </a:rPr>
              <a:t>For every 710,767 people in a district = 1 Representative (2010 Census)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34636"/>
            <a:ext cx="11811000" cy="382156"/>
          </a:xfrm>
          <a:prstGeom prst="rect">
            <a:avLst/>
          </a:prstGeom>
        </p:spPr>
        <p:txBody>
          <a:bodyPr vert="horz" wrap="square" lIns="0" tIns="12700" rIns="0" bIns="0" rtlCol="0">
            <a:spAutoFit/>
          </a:bodyPr>
          <a:lstStyle/>
          <a:p>
            <a:pPr marL="12700" algn="ctr">
              <a:lnSpc>
                <a:spcPct val="100000"/>
              </a:lnSpc>
              <a:spcBef>
                <a:spcPts val="100"/>
              </a:spcBef>
            </a:pPr>
            <a:r>
              <a:rPr sz="2400" dirty="0"/>
              <a:t>INCUMBENCY ADVANTAGE: GERRYMANDERING</a:t>
            </a:r>
            <a:r>
              <a:rPr lang="en-US" sz="2400" dirty="0"/>
              <a:t> Key Terms Review</a:t>
            </a:r>
            <a:endParaRPr sz="2400" dirty="0"/>
          </a:p>
        </p:txBody>
      </p:sp>
      <p:sp>
        <p:nvSpPr>
          <p:cNvPr id="4" name="object 4"/>
          <p:cNvSpPr txBox="1"/>
          <p:nvPr/>
        </p:nvSpPr>
        <p:spPr>
          <a:xfrm>
            <a:off x="23648" y="533400"/>
            <a:ext cx="12192000" cy="5382243"/>
          </a:xfrm>
          <a:prstGeom prst="rect">
            <a:avLst/>
          </a:prstGeom>
        </p:spPr>
        <p:txBody>
          <a:bodyPr vert="horz" wrap="square" lIns="0" tIns="128270" rIns="0" bIns="0" rtlCol="0">
            <a:spAutoFit/>
          </a:bodyPr>
          <a:lstStyle/>
          <a:p>
            <a:pPr marL="12700">
              <a:lnSpc>
                <a:spcPct val="100000"/>
              </a:lnSpc>
              <a:spcBef>
                <a:spcPts val="1010"/>
              </a:spcBef>
              <a:tabLst>
                <a:tab pos="354965" algn="l"/>
                <a:tab pos="355600" algn="l"/>
              </a:tabLst>
            </a:pPr>
            <a:r>
              <a:rPr lang="en-US" sz="2200" b="1" dirty="0">
                <a:solidFill>
                  <a:srgbClr val="FF0000"/>
                </a:solidFill>
                <a:latin typeface="DejaVu Sans"/>
                <a:cs typeface="DejaVu Sans"/>
              </a:rPr>
              <a:t>Apportionment-</a:t>
            </a:r>
            <a:r>
              <a:rPr lang="en-US" sz="2200" b="1" dirty="0">
                <a:latin typeface="DejaVu Sans"/>
                <a:cs typeface="DejaVu Sans"/>
              </a:rPr>
              <a:t> the distribution of the 435 seats in the HR among the 50 states based on each state’s population.</a:t>
            </a:r>
          </a:p>
          <a:p>
            <a:pPr marL="12700">
              <a:lnSpc>
                <a:spcPct val="100000"/>
              </a:lnSpc>
              <a:spcBef>
                <a:spcPts val="1010"/>
              </a:spcBef>
              <a:tabLst>
                <a:tab pos="354965" algn="l"/>
                <a:tab pos="355600" algn="l"/>
              </a:tabLst>
            </a:pPr>
            <a:r>
              <a:rPr lang="en-US" sz="2200" b="1" dirty="0">
                <a:latin typeface="DejaVu Sans"/>
                <a:cs typeface="DejaVu Sans"/>
              </a:rPr>
              <a:t>-Every state gets at least 1 seat; states with higher populations get additional seats</a:t>
            </a:r>
          </a:p>
          <a:p>
            <a:pPr marL="12700">
              <a:lnSpc>
                <a:spcPct val="100000"/>
              </a:lnSpc>
              <a:spcBef>
                <a:spcPts val="1010"/>
              </a:spcBef>
              <a:tabLst>
                <a:tab pos="354965" algn="l"/>
                <a:tab pos="355600" algn="l"/>
              </a:tabLst>
            </a:pPr>
            <a:r>
              <a:rPr lang="en-US" sz="2200" b="1" dirty="0">
                <a:solidFill>
                  <a:srgbClr val="FF0000"/>
                </a:solidFill>
                <a:latin typeface="DejaVu Sans"/>
              </a:rPr>
              <a:t>Reapportionment</a:t>
            </a:r>
            <a:r>
              <a:rPr lang="en-US" sz="2200" b="1" dirty="0">
                <a:latin typeface="DejaVu Sans"/>
              </a:rPr>
              <a:t>- the process by which congressional districts are redrawn and seats are redistributed among states in the house. </a:t>
            </a:r>
            <a:r>
              <a:rPr lang="en-US" sz="2200" b="1" dirty="0">
                <a:solidFill>
                  <a:srgbClr val="FF0000"/>
                </a:solidFill>
                <a:latin typeface="DejaVu Sans"/>
              </a:rPr>
              <a:t>Reapportionment</a:t>
            </a:r>
            <a:r>
              <a:rPr lang="en-US" sz="2200" b="1" dirty="0">
                <a:latin typeface="DejaVu Sans"/>
              </a:rPr>
              <a:t> occurs every ten years, when census data reports shifts in the population of districts.</a:t>
            </a:r>
          </a:p>
          <a:p>
            <a:pPr marL="12700">
              <a:lnSpc>
                <a:spcPct val="100000"/>
              </a:lnSpc>
              <a:spcBef>
                <a:spcPts val="1010"/>
              </a:spcBef>
              <a:tabLst>
                <a:tab pos="354965" algn="l"/>
                <a:tab pos="355600" algn="l"/>
              </a:tabLst>
            </a:pPr>
            <a:r>
              <a:rPr lang="en-US" sz="2200" b="1" dirty="0">
                <a:solidFill>
                  <a:srgbClr val="FF0000"/>
                </a:solidFill>
                <a:latin typeface="DejaVu Sans"/>
              </a:rPr>
              <a:t>Redistricting</a:t>
            </a:r>
            <a:r>
              <a:rPr lang="en-US" sz="2200" dirty="0">
                <a:latin typeface="DejaVu Sans"/>
              </a:rPr>
              <a:t>. </a:t>
            </a:r>
            <a:r>
              <a:rPr lang="en-US" sz="2200" b="1" dirty="0">
                <a:latin typeface="DejaVu Sans"/>
              </a:rPr>
              <a:t>The redrawing of congressional and other legislative district lines following the census, to accommodate population shifts and keep districts as equal as possible in population. </a:t>
            </a:r>
            <a:r>
              <a:rPr lang="en-US" sz="2200" b="1" dirty="0">
                <a:solidFill>
                  <a:srgbClr val="FF0000"/>
                </a:solidFill>
                <a:latin typeface="DejaVu Sans"/>
              </a:rPr>
              <a:t>Gerrymandering</a:t>
            </a:r>
            <a:r>
              <a:rPr lang="en-US" sz="2200" b="1" dirty="0">
                <a:latin typeface="DejaVu Sans"/>
              </a:rPr>
              <a:t>. The drawing of legislative district boundaries to benefit a party, group, or incumbent.  This is done by states to benefit the party in power.</a:t>
            </a:r>
            <a:endParaRPr lang="en-US" sz="2200" b="1" dirty="0">
              <a:solidFill>
                <a:srgbClr val="FF0000"/>
              </a:solidFill>
              <a:latin typeface="DejaVu Sans"/>
              <a:cs typeface="DejaVu Sans"/>
            </a:endParaRPr>
          </a:p>
          <a:p>
            <a:pPr marL="12700">
              <a:lnSpc>
                <a:spcPct val="100000"/>
              </a:lnSpc>
              <a:spcBef>
                <a:spcPts val="1010"/>
              </a:spcBef>
              <a:tabLst>
                <a:tab pos="354965" algn="l"/>
                <a:tab pos="355600" algn="l"/>
              </a:tabLst>
            </a:pPr>
            <a:r>
              <a:rPr lang="en-US" sz="2200" b="1" dirty="0">
                <a:solidFill>
                  <a:srgbClr val="FF0000"/>
                </a:solidFill>
                <a:latin typeface="DejaVu Sans"/>
                <a:cs typeface="DejaVu Sans"/>
                <a:hlinkClick r:id="rId2"/>
              </a:rPr>
              <a:t>https://www.youtube.com/watch?v=N-dEYhcR2LY</a:t>
            </a:r>
            <a:r>
              <a:rPr lang="en-US" sz="2200" b="1" dirty="0">
                <a:solidFill>
                  <a:srgbClr val="FF0000"/>
                </a:solidFill>
                <a:latin typeface="DejaVu Sans"/>
                <a:cs typeface="DejaVu Sans"/>
              </a:rPr>
              <a:t> 1:35</a:t>
            </a:r>
          </a:p>
        </p:txBody>
      </p:sp>
      <p:sp>
        <p:nvSpPr>
          <p:cNvPr id="5" name="object 5"/>
          <p:cNvSpPr txBox="1"/>
          <p:nvPr/>
        </p:nvSpPr>
        <p:spPr>
          <a:xfrm>
            <a:off x="11406097" y="6434773"/>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DejaVu Sans"/>
                <a:cs typeface="DejaVu Sans"/>
              </a:rPr>
              <a:t>9</a:t>
            </a:r>
            <a:endParaRPr sz="1200">
              <a:latin typeface="DejaVu Sans"/>
              <a:cs typeface="DejaVu Sans"/>
            </a:endParaRPr>
          </a:p>
        </p:txBody>
      </p:sp>
    </p:spTree>
    <p:extLst>
      <p:ext uri="{BB962C8B-B14F-4D97-AF65-F5344CB8AC3E}">
        <p14:creationId xmlns:p14="http://schemas.microsoft.com/office/powerpoint/2010/main" val="4079729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0AD0-45F8-4C18-AF7F-79639F750152}"/>
              </a:ext>
            </a:extLst>
          </p:cNvPr>
          <p:cNvSpPr>
            <a:spLocks noGrp="1"/>
          </p:cNvSpPr>
          <p:nvPr>
            <p:ph type="title"/>
          </p:nvPr>
        </p:nvSpPr>
        <p:spPr>
          <a:xfrm>
            <a:off x="38100" y="0"/>
            <a:ext cx="12115800" cy="369332"/>
          </a:xfrm>
          <a:solidFill>
            <a:schemeClr val="accent1">
              <a:lumMod val="60000"/>
              <a:lumOff val="40000"/>
            </a:schemeClr>
          </a:solidFill>
        </p:spPr>
        <p:txBody>
          <a:bodyPr/>
          <a:lstStyle/>
          <a:p>
            <a:pPr algn="ctr"/>
            <a:r>
              <a:rPr lang="en-US" sz="2400" dirty="0"/>
              <a:t>Congress’s Public Image</a:t>
            </a:r>
          </a:p>
        </p:txBody>
      </p:sp>
      <p:sp>
        <p:nvSpPr>
          <p:cNvPr id="3" name="Text Placeholder 2">
            <a:extLst>
              <a:ext uri="{FF2B5EF4-FFF2-40B4-BE49-F238E27FC236}">
                <a16:creationId xmlns:a16="http://schemas.microsoft.com/office/drawing/2014/main" id="{BA2EE1A9-105D-4B44-B81C-835DE717D7D2}"/>
              </a:ext>
            </a:extLst>
          </p:cNvPr>
          <p:cNvSpPr>
            <a:spLocks noGrp="1"/>
          </p:cNvSpPr>
          <p:nvPr>
            <p:ph type="body" idx="1"/>
          </p:nvPr>
        </p:nvSpPr>
        <p:spPr>
          <a:xfrm>
            <a:off x="190500" y="407432"/>
            <a:ext cx="11811000" cy="1846659"/>
          </a:xfrm>
        </p:spPr>
        <p:txBody>
          <a:bodyPr/>
          <a:lstStyle/>
          <a:p>
            <a:r>
              <a:rPr lang="en-US" sz="2000" dirty="0">
                <a:solidFill>
                  <a:schemeClr val="tx1"/>
                </a:solidFill>
              </a:rPr>
              <a:t>Congress has a very low approval rating among voters.  Seen as do nothing and uncaring. Multiple scandals did not help either.</a:t>
            </a:r>
          </a:p>
          <a:p>
            <a:endParaRPr lang="en-US" sz="2000" dirty="0">
              <a:solidFill>
                <a:schemeClr val="tx1"/>
              </a:solidFill>
            </a:endParaRPr>
          </a:p>
          <a:p>
            <a:r>
              <a:rPr lang="en-US" sz="2000" dirty="0">
                <a:solidFill>
                  <a:schemeClr val="tx1"/>
                </a:solidFill>
              </a:rPr>
              <a:t>Yet Congress receives 60% approval rating from their </a:t>
            </a:r>
            <a:r>
              <a:rPr lang="en-US" sz="2000" dirty="0">
                <a:solidFill>
                  <a:srgbClr val="FF0000"/>
                </a:solidFill>
              </a:rPr>
              <a:t>constituents.</a:t>
            </a:r>
          </a:p>
          <a:p>
            <a:endParaRPr lang="en-US" sz="2000" dirty="0">
              <a:solidFill>
                <a:srgbClr val="FF0000"/>
              </a:solidFill>
            </a:endParaRPr>
          </a:p>
          <a:p>
            <a:r>
              <a:rPr lang="en-US" sz="2000" dirty="0">
                <a:solidFill>
                  <a:srgbClr val="FF0000"/>
                </a:solidFill>
              </a:rPr>
              <a:t>“Not my Rep or Senator is bad, just yours”.  Thus, the high incumbency rate.</a:t>
            </a:r>
          </a:p>
        </p:txBody>
      </p:sp>
      <p:graphicFrame>
        <p:nvGraphicFramePr>
          <p:cNvPr id="4" name="Table 4">
            <a:extLst>
              <a:ext uri="{FF2B5EF4-FFF2-40B4-BE49-F238E27FC236}">
                <a16:creationId xmlns:a16="http://schemas.microsoft.com/office/drawing/2014/main" id="{246FA15B-C8D9-4CC0-AA5B-454BFCAFD994}"/>
              </a:ext>
            </a:extLst>
          </p:cNvPr>
          <p:cNvGraphicFramePr>
            <a:graphicFrameLocks noGrp="1"/>
          </p:cNvGraphicFramePr>
          <p:nvPr>
            <p:extLst>
              <p:ext uri="{D42A27DB-BD31-4B8C-83A1-F6EECF244321}">
                <p14:modId xmlns:p14="http://schemas.microsoft.com/office/powerpoint/2010/main" val="1589184165"/>
              </p:ext>
            </p:extLst>
          </p:nvPr>
        </p:nvGraphicFramePr>
        <p:xfrm>
          <a:off x="914399" y="2427860"/>
          <a:ext cx="10058401" cy="4392040"/>
        </p:xfrm>
        <a:graphic>
          <a:graphicData uri="http://schemas.openxmlformats.org/drawingml/2006/table">
            <a:tbl>
              <a:tblPr firstRow="1" bandRow="1">
                <a:tableStyleId>{5C22544A-7EE6-4342-B048-85BDC9FD1C3A}</a:tableStyleId>
              </a:tblPr>
              <a:tblGrid>
                <a:gridCol w="3218689">
                  <a:extLst>
                    <a:ext uri="{9D8B030D-6E8A-4147-A177-3AD203B41FA5}">
                      <a16:colId xmlns:a16="http://schemas.microsoft.com/office/drawing/2014/main" val="827566629"/>
                    </a:ext>
                  </a:extLst>
                </a:gridCol>
                <a:gridCol w="6839712">
                  <a:extLst>
                    <a:ext uri="{9D8B030D-6E8A-4147-A177-3AD203B41FA5}">
                      <a16:colId xmlns:a16="http://schemas.microsoft.com/office/drawing/2014/main" val="2035291629"/>
                    </a:ext>
                  </a:extLst>
                </a:gridCol>
              </a:tblGrid>
              <a:tr h="79137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dirty="0"/>
                        <a:t>Factors That Influence Congressional Behavior</a:t>
                      </a:r>
                    </a:p>
                  </a:txBody>
                  <a:tcPr/>
                </a:tc>
                <a:tc>
                  <a:txBody>
                    <a:bodyPr/>
                    <a:lstStyle/>
                    <a:p>
                      <a:r>
                        <a:rPr lang="en-US" sz="2200" dirty="0"/>
                        <a:t>Impact Of Congressional Behavior </a:t>
                      </a:r>
                    </a:p>
                  </a:txBody>
                  <a:tcPr/>
                </a:tc>
                <a:extLst>
                  <a:ext uri="{0D108BD9-81ED-4DB2-BD59-A6C34878D82A}">
                    <a16:rowId xmlns:a16="http://schemas.microsoft.com/office/drawing/2014/main" val="3373391644"/>
                  </a:ext>
                </a:extLst>
              </a:tr>
              <a:tr h="1646069">
                <a:tc>
                  <a:txBody>
                    <a:bodyPr/>
                    <a:lstStyle/>
                    <a:p>
                      <a:r>
                        <a:rPr lang="en-US" sz="2000" dirty="0"/>
                        <a:t>Voting Models</a:t>
                      </a:r>
                    </a:p>
                  </a:txBody>
                  <a:tcPr/>
                </a:tc>
                <a:tc>
                  <a:txBody>
                    <a:bodyPr/>
                    <a:lstStyle/>
                    <a:p>
                      <a:pPr marL="285750" indent="-285750">
                        <a:buFont typeface="Arial" panose="020B0604020202020204" pitchFamily="34" charset="0"/>
                        <a:buChar char="•"/>
                      </a:pPr>
                      <a:r>
                        <a:rPr lang="en-US" sz="2000" b="1" dirty="0"/>
                        <a:t>Delegate model </a:t>
                      </a:r>
                      <a:r>
                        <a:rPr lang="en-US" sz="2000" dirty="0"/>
                        <a:t>reflects the constituents will </a:t>
                      </a:r>
                    </a:p>
                    <a:p>
                      <a:pPr marL="285750" indent="-285750">
                        <a:buFont typeface="Arial" panose="020B0604020202020204" pitchFamily="34" charset="0"/>
                        <a:buChar char="•"/>
                      </a:pPr>
                      <a:r>
                        <a:rPr lang="en-US" sz="2000" b="1" dirty="0"/>
                        <a:t>Trustee model </a:t>
                      </a:r>
                      <a:r>
                        <a:rPr lang="en-US" sz="2000" dirty="0"/>
                        <a:t>has the representative voting in the way they feel is best for their constituency </a:t>
                      </a:r>
                    </a:p>
                    <a:p>
                      <a:pPr marL="285750" indent="-285750">
                        <a:buFont typeface="Arial" panose="020B0604020202020204" pitchFamily="34" charset="0"/>
                        <a:buChar char="•"/>
                      </a:pPr>
                      <a:r>
                        <a:rPr lang="en-US" sz="2000" b="1" dirty="0"/>
                        <a:t>Political model </a:t>
                      </a:r>
                      <a:r>
                        <a:rPr lang="en-US" sz="2000" dirty="0"/>
                        <a:t>blend of older models </a:t>
                      </a:r>
                    </a:p>
                    <a:p>
                      <a:endParaRPr lang="en-US" dirty="0"/>
                    </a:p>
                  </a:txBody>
                  <a:tcPr/>
                </a:tc>
                <a:extLst>
                  <a:ext uri="{0D108BD9-81ED-4DB2-BD59-A6C34878D82A}">
                    <a16:rowId xmlns:a16="http://schemas.microsoft.com/office/drawing/2014/main" val="501080074"/>
                  </a:ext>
                </a:extLst>
              </a:tr>
              <a:tr h="1234552">
                <a:tc>
                  <a:txBody>
                    <a:bodyPr/>
                    <a:lstStyle/>
                    <a:p>
                      <a:r>
                        <a:rPr lang="en-US" sz="2000" dirty="0"/>
                        <a:t>Redistricting</a:t>
                      </a:r>
                    </a:p>
                  </a:txBody>
                  <a:tcPr/>
                </a:tc>
                <a:tc>
                  <a:txBody>
                    <a:bodyPr/>
                    <a:lstStyle/>
                    <a:p>
                      <a:r>
                        <a:rPr lang="en-US" dirty="0"/>
                        <a:t>Reshaping of a congressional district based on census data. The Supreme court will intervene in </a:t>
                      </a:r>
                      <a:r>
                        <a:rPr lang="en-US" b="1" dirty="0"/>
                        <a:t>gerrymandering</a:t>
                      </a:r>
                      <a:r>
                        <a:rPr lang="en-US" dirty="0"/>
                        <a:t> created an unfair situation for minorities (like in </a:t>
                      </a:r>
                      <a:r>
                        <a:rPr lang="en-US" b="1" dirty="0"/>
                        <a:t>Baker v </a:t>
                      </a:r>
                      <a:r>
                        <a:rPr lang="en-US" b="1" dirty="0" err="1"/>
                        <a:t>Carr</a:t>
                      </a:r>
                      <a:r>
                        <a:rPr lang="en-US" b="1" dirty="0"/>
                        <a:t> </a:t>
                      </a:r>
                      <a:r>
                        <a:rPr lang="en-US" dirty="0"/>
                        <a:t>and </a:t>
                      </a:r>
                      <a:r>
                        <a:rPr lang="en-US" b="1" dirty="0"/>
                        <a:t>Shaw v Reno</a:t>
                      </a:r>
                      <a:r>
                        <a:rPr lang="en-US" dirty="0"/>
                        <a:t>) or creates an advantage for one party.</a:t>
                      </a:r>
                    </a:p>
                  </a:txBody>
                  <a:tcPr/>
                </a:tc>
                <a:extLst>
                  <a:ext uri="{0D108BD9-81ED-4DB2-BD59-A6C34878D82A}">
                    <a16:rowId xmlns:a16="http://schemas.microsoft.com/office/drawing/2014/main" val="2977063554"/>
                  </a:ext>
                </a:extLst>
              </a:tr>
              <a:tr h="720040">
                <a:tc>
                  <a:txBody>
                    <a:bodyPr/>
                    <a:lstStyle/>
                    <a:p>
                      <a:r>
                        <a:rPr lang="en-US" sz="2000" dirty="0"/>
                        <a:t>Divided Government</a:t>
                      </a:r>
                    </a:p>
                  </a:txBody>
                  <a:tcPr/>
                </a:tc>
                <a:tc>
                  <a:txBody>
                    <a:bodyPr/>
                    <a:lstStyle/>
                    <a:p>
                      <a:r>
                        <a:rPr lang="en-US" dirty="0"/>
                        <a:t>Creates </a:t>
                      </a:r>
                      <a:r>
                        <a:rPr lang="en-US" b="1" dirty="0"/>
                        <a:t>gridlock</a:t>
                      </a:r>
                      <a:r>
                        <a:rPr lang="en-US" dirty="0"/>
                        <a:t> especially in the confirmation process for judicial nominations and in legislation or divisive issues </a:t>
                      </a:r>
                    </a:p>
                  </a:txBody>
                  <a:tcPr/>
                </a:tc>
                <a:extLst>
                  <a:ext uri="{0D108BD9-81ED-4DB2-BD59-A6C34878D82A}">
                    <a16:rowId xmlns:a16="http://schemas.microsoft.com/office/drawing/2014/main" val="544646535"/>
                  </a:ext>
                </a:extLst>
              </a:tr>
            </a:tbl>
          </a:graphicData>
        </a:graphic>
      </p:graphicFrame>
    </p:spTree>
    <p:extLst>
      <p:ext uri="{BB962C8B-B14F-4D97-AF65-F5344CB8AC3E}">
        <p14:creationId xmlns:p14="http://schemas.microsoft.com/office/powerpoint/2010/main" val="3956310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319658" y="245905"/>
            <a:ext cx="7500742" cy="513080"/>
          </a:xfrm>
          <a:prstGeom prst="rect">
            <a:avLst/>
          </a:prstGeom>
        </p:spPr>
        <p:txBody>
          <a:bodyPr vert="horz" wrap="square" lIns="0" tIns="12700" rIns="0" bIns="0" rtlCol="0">
            <a:spAutoFit/>
          </a:bodyPr>
          <a:lstStyle/>
          <a:p>
            <a:pPr marL="17780">
              <a:lnSpc>
                <a:spcPct val="100000"/>
              </a:lnSpc>
              <a:spcBef>
                <a:spcPts val="100"/>
              </a:spcBef>
            </a:pPr>
            <a:r>
              <a:rPr spc="-175" dirty="0"/>
              <a:t>ESSENTIAL </a:t>
            </a:r>
            <a:r>
              <a:rPr spc="-170" dirty="0"/>
              <a:t>QUESTION</a:t>
            </a:r>
            <a:r>
              <a:rPr spc="-254" dirty="0"/>
              <a:t> </a:t>
            </a:r>
            <a:r>
              <a:rPr spc="-260" dirty="0"/>
              <a:t>CFU</a:t>
            </a:r>
          </a:p>
        </p:txBody>
      </p:sp>
      <p:sp>
        <p:nvSpPr>
          <p:cNvPr id="3" name="object 3"/>
          <p:cNvSpPr txBox="1"/>
          <p:nvPr/>
        </p:nvSpPr>
        <p:spPr>
          <a:xfrm>
            <a:off x="76200" y="947420"/>
            <a:ext cx="11963400" cy="747256"/>
          </a:xfrm>
          <a:prstGeom prst="rect">
            <a:avLst/>
          </a:prstGeom>
        </p:spPr>
        <p:txBody>
          <a:bodyPr vert="horz" wrap="square" lIns="0" tIns="15875" rIns="0" bIns="0" rtlCol="0">
            <a:spAutoFit/>
          </a:bodyPr>
          <a:lstStyle/>
          <a:p>
            <a:pPr marL="12700" marR="5080">
              <a:lnSpc>
                <a:spcPct val="99000"/>
              </a:lnSpc>
              <a:spcBef>
                <a:spcPts val="125"/>
              </a:spcBef>
              <a:tabLst>
                <a:tab pos="8949055" algn="l"/>
                <a:tab pos="9648190" algn="l"/>
              </a:tabLst>
            </a:pPr>
            <a:r>
              <a:rPr sz="2400" b="1" spc="-5" dirty="0">
                <a:latin typeface="Nimbus Sans L"/>
                <a:cs typeface="Nimbus Sans L"/>
              </a:rPr>
              <a:t>Explain to your partner three of the advantages of</a:t>
            </a:r>
            <a:r>
              <a:rPr sz="2400" b="1" spc="125" dirty="0">
                <a:latin typeface="Nimbus Sans L"/>
                <a:cs typeface="Nimbus Sans L"/>
              </a:rPr>
              <a:t> </a:t>
            </a:r>
            <a:r>
              <a:rPr sz="2400" b="1" spc="-5" dirty="0">
                <a:latin typeface="Nimbus Sans L"/>
                <a:cs typeface="Nimbus Sans L"/>
              </a:rPr>
              <a:t>the</a:t>
            </a:r>
            <a:r>
              <a:rPr sz="2400" b="1" spc="5" dirty="0">
                <a:latin typeface="Nimbus Sans L"/>
                <a:cs typeface="Nimbus Sans L"/>
              </a:rPr>
              <a:t> </a:t>
            </a:r>
            <a:r>
              <a:rPr sz="2400" b="1" spc="-5" dirty="0">
                <a:latin typeface="Nimbus Sans L"/>
                <a:cs typeface="Nimbus Sans L"/>
              </a:rPr>
              <a:t>incumbent.</a:t>
            </a:r>
            <a:r>
              <a:rPr lang="en-US" sz="2400" b="1" spc="-5" dirty="0">
                <a:latin typeface="Nimbus Sans L"/>
                <a:cs typeface="Nimbus Sans L"/>
              </a:rPr>
              <a:t>  </a:t>
            </a:r>
            <a:r>
              <a:rPr sz="2400" b="1" spc="-5" dirty="0">
                <a:latin typeface="Nimbus Sans L"/>
                <a:cs typeface="Nimbus Sans L"/>
              </a:rPr>
              <a:t>Other  </a:t>
            </a:r>
            <a:r>
              <a:rPr sz="2400" b="1" spc="-20" dirty="0">
                <a:latin typeface="Nimbus Sans L"/>
                <a:cs typeface="Nimbus Sans L"/>
              </a:rPr>
              <a:t>partner, </a:t>
            </a:r>
            <a:r>
              <a:rPr sz="2400" b="1" spc="-5" dirty="0">
                <a:latin typeface="Nimbus Sans L"/>
                <a:cs typeface="Nimbus Sans L"/>
              </a:rPr>
              <a:t>explain three different advantages of</a:t>
            </a:r>
            <a:r>
              <a:rPr sz="2400" b="1" spc="114" dirty="0">
                <a:latin typeface="Nimbus Sans L"/>
                <a:cs typeface="Nimbus Sans L"/>
              </a:rPr>
              <a:t> </a:t>
            </a:r>
            <a:r>
              <a:rPr sz="2400" b="1" spc="-5" dirty="0">
                <a:latin typeface="Nimbus Sans L"/>
                <a:cs typeface="Nimbus Sans L"/>
              </a:rPr>
              <a:t>the</a:t>
            </a:r>
            <a:r>
              <a:rPr sz="2400" b="1" spc="10" dirty="0">
                <a:latin typeface="Nimbus Sans L"/>
                <a:cs typeface="Nimbus Sans L"/>
              </a:rPr>
              <a:t> </a:t>
            </a:r>
            <a:r>
              <a:rPr sz="2400" b="1" spc="-5" dirty="0">
                <a:latin typeface="Nimbus Sans L"/>
                <a:cs typeface="Nimbus Sans L"/>
              </a:rPr>
              <a:t>incumbent.</a:t>
            </a:r>
            <a:r>
              <a:rPr lang="en-US" sz="2400" b="1" spc="-5" dirty="0">
                <a:latin typeface="Nimbus Sans L"/>
                <a:cs typeface="Nimbus Sans L"/>
              </a:rPr>
              <a:t>  </a:t>
            </a:r>
            <a:r>
              <a:rPr sz="2400" b="1" spc="-30" dirty="0">
                <a:latin typeface="Nimbus Sans L"/>
                <a:cs typeface="Nimbus Sans L"/>
              </a:rPr>
              <a:t>Younger </a:t>
            </a:r>
            <a:r>
              <a:rPr sz="2400" b="1" spc="-5" dirty="0">
                <a:latin typeface="Nimbus Sans L"/>
                <a:cs typeface="Nimbus Sans L"/>
              </a:rPr>
              <a:t>student goes</a:t>
            </a:r>
            <a:r>
              <a:rPr sz="2400" b="1" spc="-10" dirty="0">
                <a:latin typeface="Nimbus Sans L"/>
                <a:cs typeface="Nimbus Sans L"/>
              </a:rPr>
              <a:t> </a:t>
            </a:r>
            <a:r>
              <a:rPr sz="2400" b="1" spc="-5" dirty="0">
                <a:latin typeface="Nimbus Sans L"/>
                <a:cs typeface="Nimbus Sans L"/>
              </a:rPr>
              <a:t>first.</a:t>
            </a:r>
            <a:endParaRPr sz="2400" dirty="0">
              <a:latin typeface="Nimbus Sans L"/>
              <a:cs typeface="Nimbus Sans L"/>
            </a:endParaRPr>
          </a:p>
        </p:txBody>
      </p:sp>
      <p:sp>
        <p:nvSpPr>
          <p:cNvPr id="4" name="object 4"/>
          <p:cNvSpPr txBox="1"/>
          <p:nvPr/>
        </p:nvSpPr>
        <p:spPr>
          <a:xfrm>
            <a:off x="11328855" y="6434773"/>
            <a:ext cx="180340"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98989"/>
                </a:solidFill>
                <a:latin typeface="DejaVu Sans"/>
                <a:cs typeface="DejaVu Sans"/>
              </a:rPr>
              <a:t>16</a:t>
            </a:r>
            <a:endParaRPr sz="1200">
              <a:latin typeface="DejaVu Sans"/>
              <a:cs typeface="DejaVu Sans"/>
            </a:endParaRPr>
          </a:p>
        </p:txBody>
      </p:sp>
      <p:sp>
        <p:nvSpPr>
          <p:cNvPr id="5" name="object 5"/>
          <p:cNvSpPr/>
          <p:nvPr/>
        </p:nvSpPr>
        <p:spPr>
          <a:xfrm>
            <a:off x="951002" y="1694676"/>
            <a:ext cx="10213795" cy="51448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829944"/>
          </a:xfrm>
          <a:custGeom>
            <a:avLst/>
            <a:gdLst/>
            <a:ahLst/>
            <a:cxnLst/>
            <a:rect l="l" t="t" r="r" b="b"/>
            <a:pathLst>
              <a:path w="12192000" h="829944">
                <a:moveTo>
                  <a:pt x="12191997" y="0"/>
                </a:moveTo>
                <a:lnTo>
                  <a:pt x="0" y="0"/>
                </a:lnTo>
                <a:lnTo>
                  <a:pt x="0" y="829557"/>
                </a:lnTo>
                <a:lnTo>
                  <a:pt x="12191997" y="829557"/>
                </a:lnTo>
                <a:lnTo>
                  <a:pt x="12191997" y="0"/>
                </a:lnTo>
                <a:close/>
              </a:path>
            </a:pathLst>
          </a:custGeom>
          <a:solidFill>
            <a:srgbClr val="56A4C2"/>
          </a:solidFill>
        </p:spPr>
        <p:txBody>
          <a:bodyPr wrap="square" lIns="0" tIns="0" rIns="0" bIns="0" rtlCol="0"/>
          <a:lstStyle/>
          <a:p>
            <a:endParaRPr/>
          </a:p>
        </p:txBody>
      </p:sp>
      <p:sp>
        <p:nvSpPr>
          <p:cNvPr id="3" name="object 3"/>
          <p:cNvSpPr txBox="1">
            <a:spLocks noGrp="1"/>
          </p:cNvSpPr>
          <p:nvPr>
            <p:ph type="title"/>
          </p:nvPr>
        </p:nvSpPr>
        <p:spPr>
          <a:xfrm>
            <a:off x="2799166" y="70007"/>
            <a:ext cx="6130749" cy="505267"/>
          </a:xfrm>
          <a:prstGeom prst="rect">
            <a:avLst/>
          </a:prstGeom>
        </p:spPr>
        <p:txBody>
          <a:bodyPr vert="horz" wrap="square" lIns="0" tIns="12700" rIns="0" bIns="0" rtlCol="0">
            <a:spAutoFit/>
          </a:bodyPr>
          <a:lstStyle/>
          <a:p>
            <a:pPr marL="18415" algn="ctr">
              <a:lnSpc>
                <a:spcPct val="100000"/>
              </a:lnSpc>
              <a:spcBef>
                <a:spcPts val="100"/>
              </a:spcBef>
            </a:pPr>
            <a:r>
              <a:rPr sz="3200" dirty="0"/>
              <a:t>JOB APPROACHES</a:t>
            </a:r>
          </a:p>
        </p:txBody>
      </p:sp>
      <p:sp>
        <p:nvSpPr>
          <p:cNvPr id="4" name="object 4"/>
          <p:cNvSpPr txBox="1"/>
          <p:nvPr/>
        </p:nvSpPr>
        <p:spPr>
          <a:xfrm>
            <a:off x="1" y="817913"/>
            <a:ext cx="12192000" cy="6077305"/>
          </a:xfrm>
          <a:prstGeom prst="rect">
            <a:avLst/>
          </a:prstGeom>
        </p:spPr>
        <p:txBody>
          <a:bodyPr vert="horz" wrap="square" lIns="0" tIns="90170" rIns="0" bIns="0" rtlCol="0">
            <a:spAutoFit/>
          </a:bodyPr>
          <a:lstStyle/>
          <a:p>
            <a:pPr marL="355600" indent="-342900">
              <a:lnSpc>
                <a:spcPct val="100000"/>
              </a:lnSpc>
              <a:spcBef>
                <a:spcPts val="710"/>
              </a:spcBef>
              <a:buFont typeface="DejaVu Sans"/>
              <a:buChar char="•"/>
              <a:tabLst>
                <a:tab pos="354965" algn="l"/>
                <a:tab pos="355600" algn="l"/>
              </a:tabLst>
            </a:pPr>
            <a:r>
              <a:rPr sz="2800" b="1" dirty="0">
                <a:latin typeface="DejaVu Sans"/>
                <a:cs typeface="DejaVu Sans"/>
              </a:rPr>
              <a:t>Deﬁne direct democracy</a:t>
            </a:r>
            <a:endParaRPr sz="2800" dirty="0">
              <a:latin typeface="DejaVu Sans"/>
              <a:cs typeface="DejaVu Sans"/>
            </a:endParaRPr>
          </a:p>
          <a:p>
            <a:pPr marL="355600" indent="-342900">
              <a:lnSpc>
                <a:spcPct val="100000"/>
              </a:lnSpc>
              <a:spcBef>
                <a:spcPts val="615"/>
              </a:spcBef>
              <a:buFont typeface="DejaVu Sans"/>
              <a:buChar char="•"/>
              <a:tabLst>
                <a:tab pos="354965" algn="l"/>
                <a:tab pos="355600" algn="l"/>
              </a:tabLst>
            </a:pPr>
            <a:r>
              <a:rPr sz="2800" b="1" dirty="0">
                <a:latin typeface="DejaVu Sans"/>
                <a:cs typeface="DejaVu Sans"/>
              </a:rPr>
              <a:t>Deﬁne republican form of government</a:t>
            </a:r>
            <a:endParaRPr sz="2800" dirty="0">
              <a:latin typeface="DejaVu Sans"/>
              <a:cs typeface="DejaVu Sans"/>
            </a:endParaRPr>
          </a:p>
          <a:p>
            <a:pPr marL="355600" indent="-342900">
              <a:lnSpc>
                <a:spcPct val="100000"/>
              </a:lnSpc>
              <a:spcBef>
                <a:spcPts val="640"/>
              </a:spcBef>
              <a:buFont typeface="DejaVu Sans"/>
              <a:buChar char="•"/>
              <a:tabLst>
                <a:tab pos="354965" algn="l"/>
                <a:tab pos="355600" algn="l"/>
              </a:tabLst>
            </a:pPr>
            <a:r>
              <a:rPr sz="2800" b="1" dirty="0">
                <a:latin typeface="DejaVu Sans"/>
                <a:cs typeface="DejaVu Sans"/>
              </a:rPr>
              <a:t>Why did the founders choose a republic?</a:t>
            </a:r>
            <a:endParaRPr sz="2800" dirty="0">
              <a:latin typeface="DejaVu Sans"/>
              <a:cs typeface="DejaVu Sans"/>
            </a:endParaRPr>
          </a:p>
          <a:p>
            <a:pPr marL="355600" indent="-342900">
              <a:lnSpc>
                <a:spcPct val="100000"/>
              </a:lnSpc>
              <a:spcBef>
                <a:spcPts val="740"/>
              </a:spcBef>
              <a:buFont typeface="DejaVu Sans"/>
              <a:buChar char="•"/>
              <a:tabLst>
                <a:tab pos="354965" algn="l"/>
                <a:tab pos="355600" algn="l"/>
              </a:tabLst>
            </a:pPr>
            <a:r>
              <a:rPr sz="2800" b="1" dirty="0">
                <a:latin typeface="DejaVu Sans"/>
                <a:cs typeface="DejaVu Sans"/>
              </a:rPr>
              <a:t>Ways a congressperson can do their job/vote</a:t>
            </a:r>
            <a:endParaRPr sz="2800" dirty="0">
              <a:latin typeface="DejaVu Sans"/>
              <a:cs typeface="DejaVu Sans"/>
            </a:endParaRPr>
          </a:p>
          <a:p>
            <a:pPr marL="755650" lvl="1" indent="-286385">
              <a:lnSpc>
                <a:spcPct val="100000"/>
              </a:lnSpc>
              <a:spcBef>
                <a:spcPts val="540"/>
              </a:spcBef>
              <a:buFont typeface="DejaVu Sans"/>
              <a:buChar char="–"/>
              <a:tabLst>
                <a:tab pos="755650" algn="l"/>
              </a:tabLst>
            </a:pPr>
            <a:r>
              <a:rPr sz="2400" b="1" i="1" u="heavy" dirty="0">
                <a:uFill>
                  <a:solidFill>
                    <a:srgbClr val="000000"/>
                  </a:solidFill>
                </a:uFill>
                <a:latin typeface="Nimbus Sans L"/>
                <a:cs typeface="Nimbus Sans L"/>
              </a:rPr>
              <a:t>Trustee</a:t>
            </a:r>
            <a:r>
              <a:rPr sz="2400" b="1" dirty="0">
                <a:latin typeface="DejaVu Sans"/>
                <a:cs typeface="DejaVu Sans"/>
              </a:rPr>
              <a:t>: based on own idea of what’s best</a:t>
            </a:r>
            <a:endParaRPr sz="2400" dirty="0">
              <a:latin typeface="DejaVu Sans"/>
              <a:cs typeface="DejaVu Sans"/>
            </a:endParaRPr>
          </a:p>
          <a:p>
            <a:pPr marL="755650" lvl="1" indent="-286385">
              <a:lnSpc>
                <a:spcPct val="100000"/>
              </a:lnSpc>
              <a:spcBef>
                <a:spcPts val="620"/>
              </a:spcBef>
              <a:buFont typeface="DejaVu Sans"/>
              <a:buChar char="–"/>
              <a:tabLst>
                <a:tab pos="755650" algn="l"/>
              </a:tabLst>
            </a:pPr>
            <a:r>
              <a:rPr sz="2400" b="1" i="1" u="heavy" dirty="0">
                <a:uFill>
                  <a:solidFill>
                    <a:srgbClr val="000000"/>
                  </a:solidFill>
                </a:uFill>
                <a:latin typeface="Nimbus Sans L"/>
                <a:cs typeface="Nimbus Sans L"/>
              </a:rPr>
              <a:t>Delegate</a:t>
            </a:r>
            <a:r>
              <a:rPr sz="2400" b="1" dirty="0">
                <a:latin typeface="DejaVu Sans"/>
                <a:cs typeface="DejaVu Sans"/>
              </a:rPr>
              <a:t>: based on constituent’s desires</a:t>
            </a:r>
            <a:endParaRPr sz="2400" dirty="0">
              <a:latin typeface="DejaVu Sans"/>
              <a:cs typeface="DejaVu Sans"/>
            </a:endParaRPr>
          </a:p>
          <a:p>
            <a:pPr marL="755650" lvl="1" indent="-286385">
              <a:lnSpc>
                <a:spcPct val="100000"/>
              </a:lnSpc>
              <a:spcBef>
                <a:spcPts val="520"/>
              </a:spcBef>
              <a:buFont typeface="DejaVu Sans"/>
              <a:buChar char="–"/>
              <a:tabLst>
                <a:tab pos="755650" algn="l"/>
              </a:tabLst>
            </a:pPr>
            <a:r>
              <a:rPr sz="2400" b="1" i="1" u="heavy" dirty="0">
                <a:uFill>
                  <a:solidFill>
                    <a:srgbClr val="000000"/>
                  </a:solidFill>
                </a:uFill>
                <a:latin typeface="Nimbus Sans L"/>
                <a:cs typeface="Nimbus Sans L"/>
              </a:rPr>
              <a:t>Partisan</a:t>
            </a:r>
            <a:r>
              <a:rPr sz="2400" b="1" dirty="0">
                <a:latin typeface="DejaVu Sans"/>
                <a:cs typeface="DejaVu Sans"/>
              </a:rPr>
              <a:t>: follow party lines</a:t>
            </a:r>
            <a:endParaRPr sz="2400" dirty="0">
              <a:latin typeface="DejaVu Sans"/>
              <a:cs typeface="DejaVu Sans"/>
            </a:endParaRPr>
          </a:p>
          <a:p>
            <a:pPr marL="755650" lvl="1" indent="-286385">
              <a:lnSpc>
                <a:spcPct val="100000"/>
              </a:lnSpc>
              <a:spcBef>
                <a:spcPts val="620"/>
              </a:spcBef>
              <a:buFont typeface="DejaVu Sans"/>
              <a:buChar char="–"/>
              <a:tabLst>
                <a:tab pos="755650" algn="l"/>
              </a:tabLst>
            </a:pPr>
            <a:r>
              <a:rPr sz="2400" b="1" i="1" u="heavy" dirty="0">
                <a:uFill>
                  <a:solidFill>
                    <a:srgbClr val="000000"/>
                  </a:solidFill>
                </a:uFill>
                <a:latin typeface="Nimbus Sans L"/>
                <a:cs typeface="Nimbus Sans L"/>
              </a:rPr>
              <a:t>Politico</a:t>
            </a:r>
            <a:r>
              <a:rPr sz="2400" b="1" dirty="0">
                <a:latin typeface="DejaVu Sans"/>
                <a:cs typeface="DejaVu Sans"/>
              </a:rPr>
              <a:t>: balance other approaches; depends on issues/circumstances</a:t>
            </a:r>
            <a:endParaRPr sz="2400" dirty="0">
              <a:latin typeface="DejaVu Sans"/>
              <a:cs typeface="DejaVu Sans"/>
            </a:endParaRPr>
          </a:p>
          <a:p>
            <a:pPr marL="355600" indent="-342900">
              <a:lnSpc>
                <a:spcPct val="100000"/>
              </a:lnSpc>
              <a:spcBef>
                <a:spcPts val="620"/>
              </a:spcBef>
              <a:buFont typeface="DejaVu Sans"/>
              <a:buChar char="•"/>
              <a:tabLst>
                <a:tab pos="354965" algn="l"/>
                <a:tab pos="355600" algn="l"/>
              </a:tabLst>
            </a:pPr>
            <a:r>
              <a:rPr sz="2800" b="1" dirty="0">
                <a:latin typeface="DejaVu Sans"/>
                <a:cs typeface="DejaVu Sans"/>
              </a:rPr>
              <a:t>Why might candidate change between approaches at times?</a:t>
            </a:r>
            <a:endParaRPr sz="2800" dirty="0">
              <a:latin typeface="DejaVu Sans"/>
              <a:cs typeface="DejaVu Sans"/>
            </a:endParaRPr>
          </a:p>
          <a:p>
            <a:pPr marL="355600" indent="-342900">
              <a:lnSpc>
                <a:spcPct val="100000"/>
              </a:lnSpc>
              <a:spcBef>
                <a:spcPts val="740"/>
              </a:spcBef>
              <a:buFont typeface="DejaVu Sans"/>
              <a:buChar char="•"/>
              <a:tabLst>
                <a:tab pos="354965" algn="l"/>
                <a:tab pos="355600" algn="l"/>
              </a:tabLst>
            </a:pPr>
            <a:r>
              <a:rPr sz="2800" b="1" dirty="0">
                <a:latin typeface="DejaVu Sans"/>
                <a:cs typeface="DejaVu Sans"/>
              </a:rPr>
              <a:t>How does a </a:t>
            </a:r>
            <a:r>
              <a:rPr sz="2800" b="1" dirty="0">
                <a:solidFill>
                  <a:srgbClr val="FF0000"/>
                </a:solidFill>
                <a:latin typeface="DejaVu Sans"/>
                <a:cs typeface="DejaVu Sans"/>
              </a:rPr>
              <a:t>lame duck</a:t>
            </a:r>
            <a:r>
              <a:rPr sz="2800" b="1" dirty="0">
                <a:latin typeface="DejaVu Sans"/>
                <a:cs typeface="DejaVu Sans"/>
              </a:rPr>
              <a:t> president inﬂuence the way a congress</a:t>
            </a:r>
            <a:r>
              <a:rPr lang="en-US" sz="2800" b="1" dirty="0">
                <a:latin typeface="DejaVu Sans"/>
                <a:cs typeface="DejaVu Sans"/>
              </a:rPr>
              <a:t> </a:t>
            </a:r>
            <a:r>
              <a:rPr sz="2800" b="1" dirty="0">
                <a:latin typeface="DejaVu Sans"/>
                <a:cs typeface="DejaVu Sans"/>
              </a:rPr>
              <a:t>person votes?</a:t>
            </a:r>
            <a:endParaRPr sz="2800" dirty="0">
              <a:latin typeface="DejaVu Sans"/>
              <a:cs typeface="DejaVu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1" y="1"/>
            <a:ext cx="6711823" cy="492443"/>
          </a:xfrm>
        </p:spPr>
        <p:txBody>
          <a:bodyPr/>
          <a:lstStyle/>
          <a:p>
            <a:pPr algn="ctr"/>
            <a:r>
              <a:rPr lang="en-US" sz="3200" dirty="0"/>
              <a:t>Different Role Conception</a:t>
            </a:r>
          </a:p>
        </p:txBody>
      </p:sp>
      <p:sp>
        <p:nvSpPr>
          <p:cNvPr id="5" name="Text Box 19"/>
          <p:cNvSpPr txBox="1">
            <a:spLocks noChangeArrowheads="1"/>
          </p:cNvSpPr>
          <p:nvPr/>
        </p:nvSpPr>
        <p:spPr bwMode="auto">
          <a:xfrm>
            <a:off x="0" y="492444"/>
            <a:ext cx="12192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0" fontAlgn="base" hangingPunct="0">
              <a:spcBef>
                <a:spcPct val="50000"/>
              </a:spcBef>
              <a:spcAft>
                <a:spcPct val="0"/>
              </a:spcAft>
            </a:pPr>
            <a:r>
              <a:rPr lang="en-US" altLang="en-US" sz="2100" u="sng" dirty="0">
                <a:solidFill>
                  <a:srgbClr val="000000"/>
                </a:solidFill>
              </a:rPr>
              <a:t>Senators and representatives are elected to represent people. As legislators, they have four voting options:</a:t>
            </a:r>
          </a:p>
        </p:txBody>
      </p:sp>
      <p:graphicFrame>
        <p:nvGraphicFramePr>
          <p:cNvPr id="6" name="Table 5"/>
          <p:cNvGraphicFramePr>
            <a:graphicFrameLocks noGrp="1"/>
          </p:cNvGraphicFramePr>
          <p:nvPr>
            <p:extLst>
              <p:ext uri="{D42A27DB-BD31-4B8C-83A1-F6EECF244321}">
                <p14:modId xmlns:p14="http://schemas.microsoft.com/office/powerpoint/2010/main" val="3094438461"/>
              </p:ext>
            </p:extLst>
          </p:nvPr>
        </p:nvGraphicFramePr>
        <p:xfrm>
          <a:off x="3124201" y="907943"/>
          <a:ext cx="6172200" cy="5913962"/>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2644455">
                <a:tc>
                  <a:txBody>
                    <a:bodyPr/>
                    <a:lstStyle/>
                    <a:p>
                      <a:pPr fontAlgn="t"/>
                      <a:r>
                        <a:rPr lang="en-US" dirty="0"/>
                        <a:t>Trustee:  </a:t>
                      </a:r>
                      <a:r>
                        <a:rPr lang="en-US" b="0" i="0" dirty="0">
                          <a:latin typeface="+mn-lt"/>
                          <a:cs typeface="Arial" panose="020B0604020202020204" pitchFamily="34" charset="0"/>
                        </a:rPr>
                        <a:t>Decisions made by elected official using their own personal views or decisions made by the elected official based on the public good and not on the basis of constituents’ views</a:t>
                      </a:r>
                      <a:br>
                        <a:rPr lang="en-US" b="0" i="0" dirty="0">
                          <a:solidFill>
                            <a:schemeClr val="lt1"/>
                          </a:solidFill>
                          <a:effectLst/>
                          <a:latin typeface="+mn-lt"/>
                          <a:ea typeface="+mn-ea"/>
                          <a:cs typeface="Arial" panose="020B0604020202020204" pitchFamily="34" charset="0"/>
                        </a:rPr>
                      </a:br>
                      <a:endParaRPr lang="en-US" b="0" i="0" dirty="0">
                        <a:latin typeface="+mn-lt"/>
                        <a:cs typeface="Arial" panose="020B0604020202020204" pitchFamily="34" charset="0"/>
                      </a:endParaRPr>
                    </a:p>
                  </a:txBody>
                  <a:tcPr/>
                </a:tc>
                <a:tc>
                  <a:txBody>
                    <a:bodyPr/>
                    <a:lstStyle/>
                    <a:p>
                      <a:r>
                        <a:rPr lang="en-US" dirty="0"/>
                        <a:t>Delegate:</a:t>
                      </a:r>
                      <a:r>
                        <a:rPr lang="en-US" baseline="0" dirty="0"/>
                        <a:t>  </a:t>
                      </a:r>
                      <a:r>
                        <a:rPr lang="en-US" b="0" dirty="0"/>
                        <a:t>Decisions made by the elected official mirror the constituents’ views, represent constituents’ views, or do what voters tell them to do. </a:t>
                      </a:r>
                    </a:p>
                  </a:txBody>
                  <a:tcPr/>
                </a:tc>
                <a:extLst>
                  <a:ext uri="{0D108BD9-81ED-4DB2-BD59-A6C34878D82A}">
                    <a16:rowId xmlns:a16="http://schemas.microsoft.com/office/drawing/2014/main" val="10000"/>
                  </a:ext>
                </a:extLst>
              </a:tr>
              <a:tr h="3269507">
                <a:tc>
                  <a:txBody>
                    <a:bodyPr/>
                    <a:lstStyle/>
                    <a:p>
                      <a:pPr algn="ctr"/>
                      <a:r>
                        <a:rPr lang="en-US" b="1" dirty="0"/>
                        <a:t>Partisan</a:t>
                      </a:r>
                    </a:p>
                    <a:p>
                      <a:pPr algn="l"/>
                      <a:r>
                        <a:rPr lang="en-US" b="0" dirty="0"/>
                        <a:t>Lawmakers who owe their allegiance to their</a:t>
                      </a:r>
                      <a:r>
                        <a:rPr lang="en-US" b="0" baseline="0" dirty="0"/>
                        <a:t> political party first</a:t>
                      </a:r>
                      <a:endParaRPr lang="en-US" b="0" dirty="0"/>
                    </a:p>
                  </a:txBody>
                  <a:tcPr/>
                </a:tc>
                <a:tc>
                  <a:txBody>
                    <a:bodyPr/>
                    <a:lstStyle/>
                    <a:p>
                      <a:pPr algn="ctr"/>
                      <a:r>
                        <a:rPr lang="en-US" b="1" dirty="0"/>
                        <a:t>Politico</a:t>
                      </a:r>
                    </a:p>
                    <a:p>
                      <a:pPr fontAlgn="t"/>
                      <a:r>
                        <a:rPr lang="en-US" b="0" i="0" u="none" strike="noStrike" dirty="0">
                          <a:solidFill>
                            <a:schemeClr val="dk1"/>
                          </a:solidFill>
                          <a:effectLst/>
                          <a:latin typeface="+mn-lt"/>
                          <a:ea typeface="+mn-ea"/>
                          <a:cs typeface="+mn-cs"/>
                        </a:rPr>
                        <a:t>Legislators should follow their own judgment (that is, act like a trustee) until the public becomes vocal about a particular matter, at which point they should follow the dictates of constituents. </a:t>
                      </a:r>
                    </a:p>
                    <a:p>
                      <a:pPr fontAlgn="t"/>
                      <a:r>
                        <a:rPr lang="en-US" b="1" i="1" u="none" strike="noStrike" dirty="0">
                          <a:solidFill>
                            <a:schemeClr val="dk1"/>
                          </a:solidFill>
                          <a:effectLst/>
                          <a:latin typeface="+mn-lt"/>
                          <a:ea typeface="+mn-ea"/>
                          <a:cs typeface="+mn-cs"/>
                        </a:rPr>
                        <a:t>It’s</a:t>
                      </a:r>
                      <a:r>
                        <a:rPr lang="en-US" b="1" i="1" u="none" strike="noStrike" baseline="0" dirty="0">
                          <a:solidFill>
                            <a:schemeClr val="dk1"/>
                          </a:solidFill>
                          <a:effectLst/>
                          <a:latin typeface="+mn-lt"/>
                          <a:ea typeface="+mn-ea"/>
                          <a:cs typeface="+mn-cs"/>
                        </a:rPr>
                        <a:t> a combo</a:t>
                      </a:r>
                      <a:endParaRPr lang="en-US" b="1" i="1" dirty="0">
                        <a:solidFill>
                          <a:schemeClr val="dk1"/>
                        </a:solidFill>
                        <a:effectLst/>
                        <a:latin typeface="+mn-lt"/>
                        <a:ea typeface="+mn-ea"/>
                        <a:cs typeface="+mn-cs"/>
                      </a:endParaRPr>
                    </a:p>
                    <a:p>
                      <a:br>
                        <a:rPr lang="en-US" b="0" i="0" dirty="0">
                          <a:solidFill>
                            <a:schemeClr val="dk1"/>
                          </a:solidFill>
                          <a:effectLst/>
                          <a:latin typeface="+mn-lt"/>
                          <a:ea typeface="+mn-ea"/>
                          <a:cs typeface="+mn-cs"/>
                        </a:rPr>
                      </a:b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65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7CCB4"/>
            </a:gs>
            <a:gs pos="74000">
              <a:srgbClr val="B5B4A2"/>
            </a:gs>
            <a:gs pos="83000">
              <a:srgbClr val="C8CEB7"/>
            </a:gs>
            <a:gs pos="100000">
              <a:srgbClr val="CAD3C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889" y="503788"/>
            <a:ext cx="4505048" cy="923330"/>
          </a:xfrm>
        </p:spPr>
        <p:txBody>
          <a:bodyPr/>
          <a:lstStyle/>
          <a:p>
            <a:pPr algn="l"/>
            <a:r>
              <a:rPr lang="en-US" sz="3600" dirty="0"/>
              <a:t>The Voting Model </a:t>
            </a:r>
            <a:br>
              <a:rPr lang="en-US" sz="2400" dirty="0"/>
            </a:br>
            <a:r>
              <a:rPr lang="en-US" sz="2400" dirty="0"/>
              <a:t>Different Role Conception</a:t>
            </a:r>
          </a:p>
        </p:txBody>
      </p:sp>
      <p:sp>
        <p:nvSpPr>
          <p:cNvPr id="5" name="Text Box 19"/>
          <p:cNvSpPr txBox="1">
            <a:spLocks noChangeArrowheads="1"/>
          </p:cNvSpPr>
          <p:nvPr/>
        </p:nvSpPr>
        <p:spPr bwMode="auto">
          <a:xfrm>
            <a:off x="160037" y="1427118"/>
            <a:ext cx="427327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defTabSz="914400" rtl="0" eaLnBrk="0" fontAlgn="base" latinLnBrk="0" hangingPunct="0">
              <a:lnSpc>
                <a:spcPct val="100000"/>
              </a:lnSpc>
              <a:spcBef>
                <a:spcPct val="50000"/>
              </a:spcBef>
              <a:spcAft>
                <a:spcPct val="0"/>
              </a:spcAft>
              <a:buClrTx/>
              <a:buSzTx/>
              <a:buFontTx/>
              <a:buNone/>
              <a:tabLst/>
              <a:defRPr/>
            </a:pPr>
            <a:r>
              <a:rPr kumimoji="0" lang="en-US" altLang="en-US" sz="2400" b="0" i="0" strike="noStrike" kern="1200" cap="none" spc="0" normalizeH="0" baseline="0" noProof="0" dirty="0">
                <a:ln>
                  <a:noFill/>
                </a:ln>
                <a:solidFill>
                  <a:srgbClr val="000000"/>
                </a:solidFill>
                <a:effectLst/>
                <a:uLnTx/>
                <a:uFillTx/>
                <a:latin typeface="Calibri"/>
                <a:ea typeface="+mn-ea"/>
                <a:cs typeface="+mn-cs"/>
              </a:rPr>
              <a:t>Senators and representatives are elected to represent people. As legislators, they have four voting options: trustee, delegate,</a:t>
            </a:r>
            <a:r>
              <a:rPr kumimoji="0" lang="en-US" altLang="en-US" sz="2400" b="0" i="0" strike="noStrike" kern="1200" cap="none" spc="0" normalizeH="0" noProof="0" dirty="0">
                <a:ln>
                  <a:noFill/>
                </a:ln>
                <a:solidFill>
                  <a:srgbClr val="000000"/>
                </a:solidFill>
                <a:effectLst/>
                <a:uLnTx/>
                <a:uFillTx/>
                <a:latin typeface="Calibri"/>
                <a:ea typeface="+mn-ea"/>
                <a:cs typeface="+mn-cs"/>
              </a:rPr>
              <a:t> partisan, and politico</a:t>
            </a:r>
            <a:endParaRPr kumimoji="0" lang="en-US" altLang="en-US" sz="2400" b="0" i="0"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505353664"/>
              </p:ext>
            </p:extLst>
          </p:nvPr>
        </p:nvGraphicFramePr>
        <p:xfrm>
          <a:off x="4642120" y="406522"/>
          <a:ext cx="7549880" cy="6553200"/>
        </p:xfrm>
        <a:graphic>
          <a:graphicData uri="http://schemas.openxmlformats.org/drawingml/2006/table">
            <a:tbl>
              <a:tblPr firstRow="1" bandRow="1">
                <a:tableStyleId>{5C22544A-7EE6-4342-B048-85BDC9FD1C3A}</a:tableStyleId>
              </a:tblPr>
              <a:tblGrid>
                <a:gridCol w="3774940">
                  <a:extLst>
                    <a:ext uri="{9D8B030D-6E8A-4147-A177-3AD203B41FA5}">
                      <a16:colId xmlns:a16="http://schemas.microsoft.com/office/drawing/2014/main" val="20000"/>
                    </a:ext>
                  </a:extLst>
                </a:gridCol>
                <a:gridCol w="3774940">
                  <a:extLst>
                    <a:ext uri="{9D8B030D-6E8A-4147-A177-3AD203B41FA5}">
                      <a16:colId xmlns:a16="http://schemas.microsoft.com/office/drawing/2014/main" val="20001"/>
                    </a:ext>
                  </a:extLst>
                </a:gridCol>
              </a:tblGrid>
              <a:tr h="2337033">
                <a:tc>
                  <a:txBody>
                    <a:bodyPr/>
                    <a:lstStyle/>
                    <a:p>
                      <a:pPr fontAlgn="t"/>
                      <a:r>
                        <a:rPr lang="en-US" sz="2200" dirty="0"/>
                        <a:t>1. Trustee:  </a:t>
                      </a:r>
                      <a:r>
                        <a:rPr lang="en-US" sz="2200" b="0" i="0" dirty="0">
                          <a:latin typeface="+mn-lt"/>
                          <a:cs typeface="Arial" panose="020B0604020202020204" pitchFamily="34" charset="0"/>
                        </a:rPr>
                        <a:t>Decisions made by elected official using their own personal views or decisions made by the elected official based on the public good and not on the basis of constituents’ views</a:t>
                      </a:r>
                      <a:br>
                        <a:rPr lang="en-US" sz="2200" b="0" i="0" dirty="0">
                          <a:solidFill>
                            <a:schemeClr val="lt1"/>
                          </a:solidFill>
                          <a:effectLst/>
                          <a:latin typeface="+mn-lt"/>
                          <a:ea typeface="+mn-ea"/>
                          <a:cs typeface="Arial" panose="020B0604020202020204" pitchFamily="34" charset="0"/>
                        </a:rPr>
                      </a:br>
                      <a:endParaRPr lang="en-US" sz="2200" b="0" i="0" dirty="0">
                        <a:latin typeface="+mn-lt"/>
                        <a:cs typeface="Arial" panose="020B0604020202020204" pitchFamily="34" charset="0"/>
                      </a:endParaRPr>
                    </a:p>
                  </a:txBody>
                  <a:tcPr/>
                </a:tc>
                <a:tc>
                  <a:txBody>
                    <a:bodyPr/>
                    <a:lstStyle/>
                    <a:p>
                      <a:r>
                        <a:rPr lang="en-US" sz="2200" dirty="0"/>
                        <a:t>2. Delegate:</a:t>
                      </a:r>
                      <a:r>
                        <a:rPr lang="en-US" sz="2200" baseline="0" dirty="0"/>
                        <a:t>  </a:t>
                      </a:r>
                      <a:r>
                        <a:rPr lang="en-US" sz="2200" b="0" dirty="0"/>
                        <a:t>Decisions made by the elected official mirror the constituents’ views, represent constituents’ views, or do what voters tell them to do. </a:t>
                      </a:r>
                    </a:p>
                  </a:txBody>
                  <a:tcPr/>
                </a:tc>
                <a:extLst>
                  <a:ext uri="{0D108BD9-81ED-4DB2-BD59-A6C34878D82A}">
                    <a16:rowId xmlns:a16="http://schemas.microsoft.com/office/drawing/2014/main" val="10000"/>
                  </a:ext>
                </a:extLst>
              </a:tr>
              <a:tr h="318452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200" b="1" dirty="0"/>
                        <a:t>3. Partisan:  </a:t>
                      </a:r>
                      <a:r>
                        <a:rPr lang="en-US" sz="2200" b="0" dirty="0"/>
                        <a:t>Lawmakers who owe their allegiance to their</a:t>
                      </a:r>
                      <a:r>
                        <a:rPr lang="en-US" sz="2200" b="0" baseline="0" dirty="0"/>
                        <a:t> political party first vote along party lines.</a:t>
                      </a:r>
                      <a:endParaRPr lang="en-US" sz="2200" b="0" dirty="0"/>
                    </a:p>
                    <a:p>
                      <a:pPr algn="l"/>
                      <a:endParaRPr lang="en-US" sz="2200" b="1" dirty="0"/>
                    </a:p>
                  </a:txBody>
                  <a:tcPr/>
                </a:tc>
                <a:tc>
                  <a:txBody>
                    <a:bodyPr/>
                    <a:lstStyle/>
                    <a:p>
                      <a:pPr fontAlgn="t"/>
                      <a:r>
                        <a:rPr lang="en-US" sz="2200" b="1" dirty="0"/>
                        <a:t>4. Politico: </a:t>
                      </a:r>
                      <a:r>
                        <a:rPr lang="en-US" sz="2200" b="0" i="0" u="none" strike="noStrike" dirty="0">
                          <a:solidFill>
                            <a:schemeClr val="dk1"/>
                          </a:solidFill>
                          <a:effectLst/>
                          <a:latin typeface="+mn-lt"/>
                          <a:ea typeface="+mn-ea"/>
                          <a:cs typeface="+mn-cs"/>
                        </a:rPr>
                        <a:t>Legislators should follow their own judgment (that is, act like a trustee) until the public becomes vocal about a particular matter, at which point they should follow the dictates of constituents. </a:t>
                      </a:r>
                    </a:p>
                    <a:p>
                      <a:pPr fontAlgn="t"/>
                      <a:r>
                        <a:rPr lang="en-US" sz="2200" b="1" i="1" u="none" strike="noStrike" dirty="0">
                          <a:solidFill>
                            <a:schemeClr val="dk1"/>
                          </a:solidFill>
                          <a:effectLst/>
                          <a:latin typeface="+mn-lt"/>
                          <a:ea typeface="+mn-ea"/>
                          <a:cs typeface="+mn-cs"/>
                        </a:rPr>
                        <a:t>It’s</a:t>
                      </a:r>
                      <a:r>
                        <a:rPr lang="en-US" sz="2200" b="1" i="1" u="none" strike="noStrike" baseline="0" dirty="0">
                          <a:solidFill>
                            <a:schemeClr val="dk1"/>
                          </a:solidFill>
                          <a:effectLst/>
                          <a:latin typeface="+mn-lt"/>
                          <a:ea typeface="+mn-ea"/>
                          <a:cs typeface="+mn-cs"/>
                        </a:rPr>
                        <a:t> a combo</a:t>
                      </a:r>
                      <a:endParaRPr lang="en-US" sz="2200" b="1" i="1" dirty="0">
                        <a:solidFill>
                          <a:schemeClr val="dk1"/>
                        </a:solidFill>
                        <a:effectLst/>
                        <a:latin typeface="+mn-lt"/>
                        <a:ea typeface="+mn-ea"/>
                        <a:cs typeface="+mn-cs"/>
                      </a:endParaRPr>
                    </a:p>
                    <a:p>
                      <a:pPr algn="l"/>
                      <a:endParaRPr lang="en-US" sz="2200" b="1" dirty="0"/>
                    </a:p>
                    <a:p>
                      <a:br>
                        <a:rPr lang="en-US" sz="2200" b="0" i="0" dirty="0">
                          <a:solidFill>
                            <a:schemeClr val="dk1"/>
                          </a:solidFill>
                          <a:effectLst/>
                          <a:latin typeface="+mn-lt"/>
                          <a:ea typeface="+mn-ea"/>
                          <a:cs typeface="+mn-cs"/>
                        </a:rPr>
                      </a:br>
                      <a:endParaRPr lang="en-US" sz="2200" b="1" dirty="0"/>
                    </a:p>
                  </a:txBody>
                  <a:tcPr/>
                </a:tc>
                <a:extLst>
                  <a:ext uri="{0D108BD9-81ED-4DB2-BD59-A6C34878D82A}">
                    <a16:rowId xmlns:a16="http://schemas.microsoft.com/office/drawing/2014/main" val="10001"/>
                  </a:ext>
                </a:extLst>
              </a:tr>
            </a:tbl>
          </a:graphicData>
        </a:graphic>
      </p:graphicFrame>
      <p:sp>
        <p:nvSpPr>
          <p:cNvPr id="7" name="object 3"/>
          <p:cNvSpPr txBox="1">
            <a:spLocks/>
          </p:cNvSpPr>
          <p:nvPr/>
        </p:nvSpPr>
        <p:spPr>
          <a:xfrm>
            <a:off x="0" y="24366"/>
            <a:ext cx="12192000" cy="382156"/>
          </a:xfrm>
          <a:prstGeom prst="rect">
            <a:avLst/>
          </a:prstGeom>
          <a:solidFill>
            <a:srgbClr val="00B050"/>
          </a:solidFill>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DejaVu Sans"/>
                <a:ea typeface="+mj-ea"/>
              </a:rPr>
              <a:t>INFLUENCES ON CONGRESS </a:t>
            </a:r>
            <a:r>
              <a:rPr kumimoji="0" lang="en-US" sz="2000" b="1" i="0" u="none" strike="noStrike" kern="0" cap="none" spc="0" normalizeH="0" baseline="0" noProof="0" dirty="0">
                <a:ln>
                  <a:noFill/>
                </a:ln>
                <a:solidFill>
                  <a:prstClr val="black"/>
                </a:solidFill>
                <a:effectLst/>
                <a:uLnTx/>
                <a:uFillTx/>
                <a:latin typeface="DejaVu Sans"/>
                <a:ea typeface="+mj-ea"/>
              </a:rPr>
              <a:t>on how they vote on a BILL</a:t>
            </a:r>
            <a:endParaRPr kumimoji="0" lang="en-US" sz="2400" b="1" i="0" u="none" strike="noStrike" kern="0" cap="none" spc="0" normalizeH="0" baseline="0" noProof="0" dirty="0">
              <a:ln>
                <a:noFill/>
              </a:ln>
              <a:solidFill>
                <a:prstClr val="black"/>
              </a:solidFill>
              <a:effectLst/>
              <a:uLnTx/>
              <a:uFillTx/>
              <a:latin typeface="DejaVu Sans"/>
              <a:ea typeface="+mj-e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89" y="3510179"/>
            <a:ext cx="3812911" cy="32223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2133600"/>
            <a:ext cx="1351625" cy="1124552"/>
          </a:xfrm>
          <a:prstGeom prst="rect">
            <a:avLst/>
          </a:prstGeom>
        </p:spPr>
      </p:pic>
    </p:spTree>
    <p:extLst>
      <p:ext uri="{BB962C8B-B14F-4D97-AF65-F5344CB8AC3E}">
        <p14:creationId xmlns:p14="http://schemas.microsoft.com/office/powerpoint/2010/main" val="3392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1555"/>
            <a:ext cx="12192000" cy="443711"/>
          </a:xfrm>
          <a:prstGeom prst="rect">
            <a:avLst/>
          </a:prstGeom>
          <a:solidFill>
            <a:srgbClr val="00B050"/>
          </a:solidFill>
        </p:spPr>
        <p:txBody>
          <a:bodyPr vert="horz" wrap="square" lIns="0" tIns="12700" rIns="0" bIns="0" rtlCol="0">
            <a:spAutoFit/>
          </a:bodyPr>
          <a:lstStyle/>
          <a:p>
            <a:pPr marL="12700" algn="l">
              <a:lnSpc>
                <a:spcPct val="100000"/>
              </a:lnSpc>
              <a:spcBef>
                <a:spcPts val="100"/>
              </a:spcBef>
            </a:pPr>
            <a:r>
              <a:rPr sz="2800" dirty="0"/>
              <a:t>INFLUENCES </a:t>
            </a:r>
            <a:r>
              <a:rPr lang="en-US" sz="2800" dirty="0"/>
              <a:t>ON </a:t>
            </a:r>
            <a:r>
              <a:rPr sz="2800" dirty="0"/>
              <a:t>CONGRESS</a:t>
            </a:r>
            <a:r>
              <a:rPr lang="en-US" sz="2800" dirty="0"/>
              <a:t> </a:t>
            </a:r>
            <a:r>
              <a:rPr lang="en-US" sz="2400" dirty="0"/>
              <a:t>on how they vote on a Bill</a:t>
            </a:r>
            <a:endParaRPr sz="2800" dirty="0"/>
          </a:p>
        </p:txBody>
      </p:sp>
      <p:sp>
        <p:nvSpPr>
          <p:cNvPr id="4" name="object 4"/>
          <p:cNvSpPr txBox="1"/>
          <p:nvPr/>
        </p:nvSpPr>
        <p:spPr>
          <a:xfrm>
            <a:off x="-19878" y="538800"/>
            <a:ext cx="12192000" cy="6093463"/>
          </a:xfrm>
          <a:prstGeom prst="rect">
            <a:avLst/>
          </a:prstGeom>
        </p:spPr>
        <p:txBody>
          <a:bodyPr vert="horz" wrap="square" lIns="0" tIns="73660" rIns="0" bIns="0" rtlCol="0">
            <a:spAutoFit/>
          </a:bodyPr>
          <a:lstStyle/>
          <a:p>
            <a:pPr marL="355600" marR="0" lvl="0" indent="-342900" algn="l" defTabSz="914400" rtl="0" eaLnBrk="1" fontAlgn="auto" latinLnBrk="0" hangingPunct="1">
              <a:lnSpc>
                <a:spcPct val="100000"/>
              </a:lnSpc>
              <a:spcBef>
                <a:spcPts val="580"/>
              </a:spcBef>
              <a:spcAft>
                <a:spcPts val="0"/>
              </a:spcAft>
              <a:buClrTx/>
              <a:buSzTx/>
              <a:buFont typeface="Nimbus Sans L"/>
              <a:buChar char="•"/>
              <a:tabLst>
                <a:tab pos="354965" algn="l"/>
                <a:tab pos="35560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OTHER MEMBERS OF CONGRESS</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749300" marR="5080" lvl="1" indent="-279400" algn="l" defTabSz="914400" rtl="0" eaLnBrk="1" fontAlgn="auto" latinLnBrk="0" hangingPunct="1">
              <a:lnSpc>
                <a:spcPct val="98800"/>
              </a:lnSpc>
              <a:spcBef>
                <a:spcPts val="455"/>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e.g., party leaders, commi</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tt</a:t>
            </a:r>
            <a:r>
              <a:rPr kumimoji="0" sz="2000" b="1" i="0" u="none" strike="noStrike" kern="1200" cap="none" spc="0" normalizeH="0" baseline="0" noProof="0" dirty="0">
                <a:ln>
                  <a:noFill/>
                </a:ln>
                <a:solidFill>
                  <a:prstClr val="black"/>
                </a:solidFill>
                <a:effectLst/>
                <a:uLnTx/>
                <a:uFillTx/>
                <a:latin typeface="DejaVu Sans"/>
                <a:ea typeface="+mn-ea"/>
                <a:cs typeface="DejaVu Sans"/>
              </a:rPr>
              <a:t>ee leaders, state delegations, other members  with a similar ideology, other members with similar districts. If a member  votes according to these, he is said to engage in </a:t>
            </a:r>
            <a:r>
              <a:rPr kumimoji="0" sz="2000" b="1" i="0" u="sng" strike="noStrike" kern="1200" cap="none" spc="0" normalizeH="0" baseline="0" noProof="0" dirty="0">
                <a:ln>
                  <a:noFill/>
                </a:ln>
                <a:solidFill>
                  <a:prstClr val="black"/>
                </a:solidFill>
                <a:effectLst/>
                <a:uLnTx/>
                <a:uFill>
                  <a:solidFill>
                    <a:srgbClr val="000000"/>
                  </a:solidFill>
                </a:uFill>
                <a:latin typeface="DejaVu Sans"/>
                <a:ea typeface="+mn-ea"/>
                <a:cs typeface="DejaVu Sans"/>
              </a:rPr>
              <a:t>organizational</a:t>
            </a:r>
            <a:r>
              <a:rPr kumimoji="0" sz="2000" b="1" i="0" u="none" strike="noStrike" kern="1200" cap="none" spc="0" normalizeH="0" baseline="0" noProof="0" dirty="0">
                <a:ln>
                  <a:noFill/>
                </a:ln>
                <a:solidFill>
                  <a:prstClr val="black"/>
                </a:solidFill>
                <a:effectLst/>
                <a:uLnTx/>
                <a:uFillTx/>
                <a:latin typeface="DejaVu Sans"/>
                <a:ea typeface="+mn-ea"/>
                <a:cs typeface="DejaVu Sans"/>
              </a:rPr>
              <a:t> voting.</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585"/>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Use of </a:t>
            </a:r>
            <a:r>
              <a:rPr kumimoji="0" sz="1800" b="1" i="0" u="none" strike="noStrike" kern="1200" cap="none" spc="0" normalizeH="0" baseline="0" noProof="0" dirty="0">
                <a:ln>
                  <a:noFill/>
                </a:ln>
                <a:solidFill>
                  <a:srgbClr val="FF0000"/>
                </a:solidFill>
                <a:effectLst/>
                <a:uLnTx/>
                <a:uFillTx/>
                <a:latin typeface="DejaVu Sans"/>
                <a:ea typeface="+mn-ea"/>
                <a:cs typeface="DejaVu Sans"/>
              </a:rPr>
              <a:t>reciprocity</a:t>
            </a:r>
            <a:r>
              <a:rPr kumimoji="0" sz="1800" b="1" i="0" u="none" strike="noStrike" kern="1200" cap="none" spc="0" normalizeH="0" baseline="0" noProof="0" dirty="0">
                <a:ln>
                  <a:noFill/>
                </a:ln>
                <a:solidFill>
                  <a:prstClr val="black"/>
                </a:solidFill>
                <a:effectLst/>
                <a:uLnTx/>
                <a:uFillTx/>
                <a:latin typeface="DejaVu Sans"/>
                <a:ea typeface="+mn-ea"/>
                <a:cs typeface="DejaVu Sans"/>
              </a:rPr>
              <a:t> among members (exchange of favors)</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5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Use of </a:t>
            </a:r>
            <a:r>
              <a:rPr kumimoji="0" sz="1800" b="1" i="0" u="none" strike="noStrike" kern="1200" cap="none" spc="0" normalizeH="0" baseline="0" noProof="0" dirty="0">
                <a:ln>
                  <a:noFill/>
                </a:ln>
                <a:solidFill>
                  <a:srgbClr val="FF0000"/>
                </a:solidFill>
                <a:effectLst/>
                <a:uLnTx/>
                <a:uFillTx/>
                <a:latin typeface="DejaVu Sans"/>
                <a:ea typeface="+mn-ea"/>
                <a:cs typeface="DejaVu Sans"/>
              </a:rPr>
              <a:t>logrolling</a:t>
            </a:r>
            <a:r>
              <a:rPr kumimoji="0" sz="1800" b="1" i="0" u="none" strike="noStrike" kern="1200" cap="none" spc="0" normalizeH="0" baseline="0" noProof="0" dirty="0">
                <a:ln>
                  <a:noFill/>
                </a:ln>
                <a:solidFill>
                  <a:prstClr val="black"/>
                </a:solidFill>
                <a:effectLst/>
                <a:uLnTx/>
                <a:uFillTx/>
                <a:latin typeface="DejaVu Sans"/>
                <a:ea typeface="+mn-ea"/>
                <a:cs typeface="DejaVu Sans"/>
              </a:rPr>
              <a:t> among members (exchange of votes)</a:t>
            </a:r>
            <a:r>
              <a:rPr kumimoji="0" lang="en-US" sz="1800" b="1" i="0" u="none" strike="noStrike" kern="1200" cap="none" spc="0" normalizeH="0" baseline="0" noProof="0" dirty="0">
                <a:ln>
                  <a:noFill/>
                </a:ln>
                <a:solidFill>
                  <a:prstClr val="black"/>
                </a:solidFill>
                <a:effectLst/>
                <a:uLnTx/>
                <a:uFillTx/>
                <a:latin typeface="DejaVu Sans"/>
                <a:ea typeface="+mn-ea"/>
                <a:cs typeface="DejaVu Sans"/>
              </a:rPr>
              <a:t>; “You scratch my back &amp; I’ll scratch your back”</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2700" marR="0" lvl="0" algn="l" defTabSz="914400" rtl="0" eaLnBrk="1" fontAlgn="auto" latinLnBrk="0" hangingPunct="1">
              <a:lnSpc>
                <a:spcPct val="100000"/>
              </a:lnSpc>
              <a:spcBef>
                <a:spcPts val="5"/>
              </a:spcBef>
              <a:spcAft>
                <a:spcPts val="0"/>
              </a:spcAft>
              <a:buClrTx/>
              <a:buSzTx/>
              <a:tabLst>
                <a:tab pos="354965" algn="l"/>
                <a:tab pos="355600" algn="l"/>
              </a:tabLst>
              <a:defRPr/>
            </a:pPr>
            <a:endParaRPr kumimoji="0" lang="en-US" sz="2400" b="1"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5"/>
              </a:spcBef>
              <a:spcAft>
                <a:spcPts val="0"/>
              </a:spcAft>
              <a:buClrTx/>
              <a:buSzTx/>
              <a:buFont typeface="Nimbus Sans L"/>
              <a:buChar char="•"/>
              <a:tabLst>
                <a:tab pos="354965" algn="l"/>
                <a:tab pos="35560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CONGRESSIONAL STAFF MEMBERS</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749300" marR="422275" lvl="1" indent="-279400" algn="l" defTabSz="914400" rtl="0" eaLnBrk="1" fontAlgn="auto" latinLnBrk="0" hangingPunct="1">
              <a:lnSpc>
                <a:spcPct val="98800"/>
              </a:lnSpc>
              <a:spcBef>
                <a:spcPts val="475"/>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As society has grown more complex, and Congress has taken on more  responsibilities, Congress has needed to add staﬀ to deal with these  realities. Staﬀ can:</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25"/>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Control information that members receive</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Control access to members</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Help to set commi</a:t>
            </a:r>
            <a:r>
              <a:rPr kumimoji="0" lang="en-US" sz="1800" b="1" i="0" u="none" strike="noStrike" kern="1200" cap="none" spc="0" normalizeH="0" baseline="0" noProof="0" dirty="0">
                <a:ln>
                  <a:noFill/>
                </a:ln>
                <a:solidFill>
                  <a:prstClr val="black"/>
                </a:solidFill>
                <a:effectLst/>
                <a:uLnTx/>
                <a:uFillTx/>
                <a:latin typeface="DejaVu Sans"/>
                <a:ea typeface="+mn-ea"/>
                <a:cs typeface="DejaVu Sans"/>
              </a:rPr>
              <a:t>tt</a:t>
            </a:r>
            <a:r>
              <a:rPr kumimoji="0" sz="1800" b="1" i="0" u="none" strike="noStrike" kern="1200" cap="none" spc="0" normalizeH="0" baseline="0" noProof="0" dirty="0">
                <a:ln>
                  <a:noFill/>
                </a:ln>
                <a:solidFill>
                  <a:prstClr val="black"/>
                </a:solidFill>
                <a:effectLst/>
                <a:uLnTx/>
                <a:uFillTx/>
                <a:latin typeface="DejaVu Sans"/>
                <a:ea typeface="+mn-ea"/>
                <a:cs typeface="DejaVu Sans"/>
              </a:rPr>
              <a:t>ee agenda</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Make recommendations on legislation</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Help to write legislation</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Discuss pros/cons of staﬀers representing an undemocratic aspect of Congress</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5" name="object 5"/>
          <p:cNvSpPr txBox="1"/>
          <p:nvPr/>
        </p:nvSpPr>
        <p:spPr>
          <a:xfrm>
            <a:off x="11328855" y="6434773"/>
            <a:ext cx="18034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898989"/>
                </a:solidFill>
                <a:effectLst/>
                <a:uLnTx/>
                <a:uFillTx/>
                <a:latin typeface="DejaVu Sans"/>
                <a:ea typeface="+mn-ea"/>
                <a:cs typeface="DejaVu Sans"/>
              </a:rPr>
              <a:t>11</a:t>
            </a:r>
            <a:endParaRPr kumimoji="0" sz="1200" b="0" i="0" u="none" strike="noStrike" kern="1200" cap="none" spc="0" normalizeH="0" baseline="0" noProof="0">
              <a:ln>
                <a:noFill/>
              </a:ln>
              <a:solidFill>
                <a:prstClr val="black"/>
              </a:solidFill>
              <a:effectLst/>
              <a:uLnTx/>
              <a:uFillTx/>
              <a:latin typeface="DejaVu Sans"/>
              <a:ea typeface="+mn-ea"/>
              <a:cs typeface="DejaVu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12192000" cy="382156"/>
          </a:xfrm>
          <a:prstGeom prst="rect">
            <a:avLst/>
          </a:prstGeom>
          <a:solidFill>
            <a:srgbClr val="00B050"/>
          </a:solidFill>
        </p:spPr>
        <p:txBody>
          <a:bodyPr vert="horz" wrap="square" lIns="0" tIns="12700" rIns="0" bIns="0" rtlCol="0">
            <a:spAutoFit/>
          </a:bodyPr>
          <a:lstStyle/>
          <a:p>
            <a:pPr marL="12700">
              <a:lnSpc>
                <a:spcPct val="100000"/>
              </a:lnSpc>
              <a:spcBef>
                <a:spcPts val="100"/>
              </a:spcBef>
            </a:pPr>
            <a:r>
              <a:rPr sz="2400" dirty="0"/>
              <a:t>INFLUENCES ON CONGRESS</a:t>
            </a:r>
            <a:r>
              <a:rPr lang="en-US" sz="2400" dirty="0"/>
              <a:t> </a:t>
            </a:r>
            <a:r>
              <a:rPr lang="en-US" sz="2200" dirty="0"/>
              <a:t>on how they vote on a BILL</a:t>
            </a:r>
            <a:endParaRPr sz="2200" dirty="0"/>
          </a:p>
        </p:txBody>
      </p:sp>
      <p:sp>
        <p:nvSpPr>
          <p:cNvPr id="4" name="object 4"/>
          <p:cNvSpPr txBox="1"/>
          <p:nvPr/>
        </p:nvSpPr>
        <p:spPr>
          <a:xfrm>
            <a:off x="0" y="533400"/>
            <a:ext cx="12015108" cy="5958041"/>
          </a:xfrm>
          <a:prstGeom prst="rect">
            <a:avLst/>
          </a:prstGeom>
        </p:spPr>
        <p:txBody>
          <a:bodyPr vert="horz" wrap="square" lIns="0" tIns="73660" rIns="0" bIns="0" rtlCol="0">
            <a:spAutoFit/>
          </a:bodyPr>
          <a:lstStyle/>
          <a:p>
            <a:pPr marL="355600" marR="0" lvl="0" indent="-342900" algn="l" defTabSz="914400" rtl="0" eaLnBrk="1" fontAlgn="auto" latinLnBrk="0" hangingPunct="1">
              <a:lnSpc>
                <a:spcPct val="100000"/>
              </a:lnSpc>
              <a:spcBef>
                <a:spcPts val="580"/>
              </a:spcBef>
              <a:spcAft>
                <a:spcPts val="0"/>
              </a:spcAft>
              <a:buClrTx/>
              <a:buSzTx/>
              <a:buFont typeface="Nimbus Sans L"/>
              <a:buChar char="•"/>
              <a:tabLst>
                <a:tab pos="354965" algn="l"/>
                <a:tab pos="355600" algn="l"/>
              </a:tabLst>
              <a:defRPr/>
            </a:pPr>
            <a:r>
              <a:rPr kumimoji="0" sz="2200" b="1" i="0" u="none" strike="noStrike" kern="1200" cap="none" spc="0" normalizeH="0" baseline="0" noProof="0" dirty="0">
                <a:ln>
                  <a:noFill/>
                </a:ln>
                <a:solidFill>
                  <a:prstClr val="black"/>
                </a:solidFill>
                <a:effectLst/>
                <a:uLnTx/>
                <a:uFillTx/>
                <a:latin typeface="DejaVu Sans"/>
                <a:ea typeface="+mn-ea"/>
                <a:cs typeface="DejaVu Sans"/>
              </a:rPr>
              <a:t>INTEREST GROUPS/LOBBIES/PACS</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a:p>
            <a:pPr marL="755650" marR="0" lvl="1" indent="-285750" algn="l" defTabSz="914400" rtl="0" eaLnBrk="1" fontAlgn="auto" latinLnBrk="0" hangingPunct="1">
              <a:lnSpc>
                <a:spcPct val="100000"/>
              </a:lnSpc>
              <a:spcBef>
                <a:spcPts val="430"/>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Inﬂuence through:</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27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campaign contributions</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 through their PACs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0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"report cards"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0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targeting</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0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providing information</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0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testifying before </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Committee</a:t>
            </a:r>
            <a:r>
              <a:rPr kumimoji="0" sz="2000" b="1" i="0" u="none" strike="noStrike" kern="1200" cap="none" spc="0" normalizeH="0" baseline="0" noProof="0" dirty="0">
                <a:ln>
                  <a:noFill/>
                </a:ln>
                <a:solidFill>
                  <a:prstClr val="black"/>
                </a:solidFill>
                <a:effectLst/>
                <a:uLnTx/>
                <a:uFillTx/>
                <a:latin typeface="DejaVu Sans"/>
                <a:ea typeface="+mn-ea"/>
                <a:cs typeface="DejaVu Sans"/>
              </a:rPr>
              <a:t>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1225"/>
              </a:spcBef>
              <a:spcAft>
                <a:spcPts val="0"/>
              </a:spcAft>
              <a:buClrTx/>
              <a:buSzTx/>
              <a:buFont typeface="Nimbus Sans L"/>
              <a:buChar char="•"/>
              <a:tabLst>
                <a:tab pos="354965" algn="l"/>
                <a:tab pos="355600" algn="l"/>
              </a:tabLst>
              <a:defRPr/>
            </a:pPr>
            <a:r>
              <a:rPr kumimoji="0" sz="2200" b="1" i="0" u="none" strike="noStrike" kern="1200" cap="none" spc="0" normalizeH="0" baseline="0" noProof="0" dirty="0">
                <a:ln>
                  <a:noFill/>
                </a:ln>
                <a:solidFill>
                  <a:prstClr val="black"/>
                </a:solidFill>
                <a:effectLst/>
                <a:uLnTx/>
                <a:uFillTx/>
                <a:latin typeface="DejaVu Sans"/>
                <a:ea typeface="+mn-ea"/>
                <a:cs typeface="DejaVu Sans"/>
              </a:rPr>
              <a:t>CONGRESSIONAL CAUCUSES</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a:p>
            <a:pPr marL="755650" marR="0" lvl="1" indent="-285750" algn="l" defTabSz="914400" rtl="0" eaLnBrk="1" fontAlgn="auto" latinLnBrk="0" hangingPunct="1">
              <a:lnSpc>
                <a:spcPct val="100000"/>
              </a:lnSpc>
              <a:spcBef>
                <a:spcPts val="450"/>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e.g., black caucus, Hispanic caucus, blue collar caucus, women's caucus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5"/>
              </a:spcBef>
              <a:spcAft>
                <a:spcPts val="0"/>
              </a:spcAft>
              <a:buClrTx/>
              <a:buSzTx/>
              <a:buFont typeface="Nimbus Sans L"/>
              <a:buChar char="•"/>
              <a:tabLst>
                <a:tab pos="354965" algn="l"/>
                <a:tab pos="355600" algn="l"/>
              </a:tabLst>
              <a:defRPr/>
            </a:pPr>
            <a:r>
              <a:rPr kumimoji="0" sz="2200" b="1" i="0" u="none" strike="noStrike" kern="1200" cap="none" spc="0" normalizeH="0" baseline="0" noProof="0" dirty="0">
                <a:ln>
                  <a:noFill/>
                </a:ln>
                <a:solidFill>
                  <a:prstClr val="black"/>
                </a:solidFill>
                <a:effectLst/>
                <a:uLnTx/>
                <a:uFillTx/>
                <a:latin typeface="DejaVu Sans"/>
                <a:ea typeface="+mn-ea"/>
                <a:cs typeface="DejaVu Sans"/>
              </a:rPr>
              <a:t>THE PRESIDENT</a:t>
            </a:r>
            <a:endParaRPr kumimoji="0" sz="2200" b="0" i="0" u="none" strike="noStrike" kern="1200" cap="none" spc="0" normalizeH="0" baseline="0" noProof="0" dirty="0">
              <a:ln>
                <a:noFill/>
              </a:ln>
              <a:solidFill>
                <a:prstClr val="black"/>
              </a:solidFill>
              <a:effectLst/>
              <a:uLnTx/>
              <a:uFillTx/>
              <a:latin typeface="DejaVu Sans"/>
              <a:ea typeface="+mn-ea"/>
              <a:cs typeface="DejaVu Sans"/>
            </a:endParaRPr>
          </a:p>
          <a:p>
            <a:pPr marL="755650" marR="0" lvl="1" indent="-285750" algn="l" defTabSz="914400" rtl="0" eaLnBrk="1" fontAlgn="auto" latinLnBrk="0" hangingPunct="1">
              <a:lnSpc>
                <a:spcPct val="100000"/>
              </a:lnSpc>
              <a:spcBef>
                <a:spcPts val="450"/>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Can reward or punish members, particularly those within his own party by:</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7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Campaigning for or against members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0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A</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tt</a:t>
            </a:r>
            <a:r>
              <a:rPr kumimoji="0" sz="2000" b="1" i="0" u="none" strike="noStrike" kern="1200" cap="none" spc="0" normalizeH="0" baseline="0" noProof="0" dirty="0">
                <a:ln>
                  <a:noFill/>
                </a:ln>
                <a:solidFill>
                  <a:prstClr val="black"/>
                </a:solidFill>
                <a:effectLst/>
                <a:uLnTx/>
                <a:uFillTx/>
                <a:latin typeface="DejaVu Sans"/>
                <a:ea typeface="+mn-ea"/>
                <a:cs typeface="DejaVu Sans"/>
              </a:rPr>
              <a:t>ending or not a</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tt</a:t>
            </a:r>
            <a:r>
              <a:rPr kumimoji="0" sz="2000" b="1" i="0" u="none" strike="noStrike" kern="1200" cap="none" spc="0" normalizeH="0" baseline="0" noProof="0" dirty="0">
                <a:ln>
                  <a:noFill/>
                </a:ln>
                <a:solidFill>
                  <a:prstClr val="black"/>
                </a:solidFill>
                <a:effectLst/>
                <a:uLnTx/>
                <a:uFillTx/>
                <a:latin typeface="DejaVu Sans"/>
                <a:ea typeface="+mn-ea"/>
                <a:cs typeface="DejaVu Sans"/>
              </a:rPr>
              <a:t>ending members' fund raisers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0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Speaking out for or against members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00"/>
              </a:spcBef>
              <a:spcAft>
                <a:spcPts val="0"/>
              </a:spcAft>
              <a:buClrTx/>
              <a:buSzTx/>
              <a:buFont typeface="Nimbus Sans L"/>
              <a:buChar char="•"/>
              <a:tabLst>
                <a:tab pos="1155065" algn="l"/>
                <a:tab pos="115570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Using his "electronic throne" to gain leverage (“going public”)</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 </a:t>
            </a:r>
            <a:r>
              <a:rPr kumimoji="0" lang="en-US" sz="2000" b="1" i="0" u="none" strike="noStrike" kern="1200" cap="none" spc="0" normalizeH="0" baseline="0" noProof="0" dirty="0">
                <a:ln>
                  <a:noFill/>
                </a:ln>
                <a:solidFill>
                  <a:srgbClr val="FF0000"/>
                </a:solidFill>
                <a:effectLst/>
                <a:uLnTx/>
                <a:uFillTx/>
                <a:latin typeface="DejaVu Sans"/>
                <a:ea typeface="+mn-ea"/>
                <a:cs typeface="DejaVu Sans"/>
              </a:rPr>
              <a:t>bully pulpit</a:t>
            </a:r>
            <a:endParaRPr kumimoji="0" sz="2000" b="0" i="0" u="none" strike="noStrike" kern="1200" cap="none" spc="0" normalizeH="0" baseline="0" noProof="0" dirty="0">
              <a:ln>
                <a:noFill/>
              </a:ln>
              <a:solidFill>
                <a:srgbClr val="FF0000"/>
              </a:solidFill>
              <a:effectLst/>
              <a:uLnTx/>
              <a:uFillTx/>
              <a:latin typeface="DejaVu Sans"/>
              <a:ea typeface="+mn-ea"/>
              <a:cs typeface="DejaVu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09600" y="609600"/>
            <a:ext cx="9985195" cy="4682436"/>
          </a:xfrm>
          <a:prstGeom prst="rect">
            <a:avLst/>
          </a:prstGeom>
        </p:spPr>
        <p:txBody>
          <a:bodyPr vert="horz" wrap="square" lIns="0" tIns="88900" rIns="0" bIns="0" rtlCol="0">
            <a:spAutoFit/>
          </a:bodyPr>
          <a:lstStyle/>
          <a:p>
            <a:pPr marL="355600" marR="0" lvl="0" indent="-342900" algn="l" defTabSz="914400" rtl="0" eaLnBrk="1" fontAlgn="auto" latinLnBrk="0" hangingPunct="1">
              <a:lnSpc>
                <a:spcPct val="100000"/>
              </a:lnSpc>
              <a:spcBef>
                <a:spcPts val="700"/>
              </a:spcBef>
              <a:spcAft>
                <a:spcPts val="0"/>
              </a:spcAft>
              <a:buClrTx/>
              <a:buSzTx/>
              <a:buFont typeface="Nimbus Sans L"/>
              <a:buChar char="•"/>
              <a:tabLst>
                <a:tab pos="354965" algn="l"/>
                <a:tab pos="355600" algn="l"/>
              </a:tabLst>
              <a:defRPr/>
            </a:pPr>
            <a:r>
              <a:rPr kumimoji="0" sz="2700" b="1" i="0" u="none" strike="noStrike" kern="1200" cap="none" spc="0" normalizeH="0" baseline="0" noProof="0" dirty="0">
                <a:ln>
                  <a:noFill/>
                </a:ln>
                <a:solidFill>
                  <a:prstClr val="black"/>
                </a:solidFill>
                <a:effectLst/>
                <a:uLnTx/>
                <a:uFillTx/>
                <a:latin typeface="DejaVu Sans"/>
                <a:ea typeface="+mn-ea"/>
                <a:cs typeface="DejaVu Sans"/>
              </a:rPr>
              <a:t>CAMPAIGN CONTRIBUTORS</a:t>
            </a:r>
            <a:endParaRPr kumimoji="0" sz="2700" b="0" i="0" u="none" strike="noStrike" kern="1200" cap="none" spc="0" normalizeH="0" baseline="0" noProof="0" dirty="0">
              <a:ln>
                <a:noFill/>
              </a:ln>
              <a:solidFill>
                <a:prstClr val="black"/>
              </a:solidFill>
              <a:effectLst/>
              <a:uLnTx/>
              <a:uFillTx/>
              <a:latin typeface="DejaVu Sans"/>
              <a:ea typeface="+mn-ea"/>
              <a:cs typeface="DejaVu Sans"/>
            </a:endParaRPr>
          </a:p>
          <a:p>
            <a:pPr marL="749300" marR="5080" lvl="1" indent="-279400" algn="l" defTabSz="914400" rtl="0" eaLnBrk="1" fontAlgn="auto" latinLnBrk="0" hangingPunct="1">
              <a:lnSpc>
                <a:spcPct val="99800"/>
              </a:lnSpc>
              <a:spcBef>
                <a:spcPts val="545"/>
              </a:spcBef>
              <a:spcAft>
                <a:spcPts val="0"/>
              </a:spcAft>
              <a:buClrTx/>
              <a:buSzTx/>
              <a:buFont typeface="Nimbus Sans L"/>
              <a:buChar char="–"/>
              <a:tabLst>
                <a:tab pos="75565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Again, the evidence here is mixed. Some studies show  that contributions aﬀect voting behavior, but others have  downplayed this, citing other inﬂuences such as party  membership.</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749300" marR="270510" lvl="1" indent="-279400" algn="l" defTabSz="914400" rtl="0" eaLnBrk="1" fontAlgn="auto" latinLnBrk="0" hangingPunct="1">
              <a:lnSpc>
                <a:spcPct val="99400"/>
              </a:lnSpc>
              <a:spcBef>
                <a:spcPts val="610"/>
              </a:spcBef>
              <a:spcAft>
                <a:spcPts val="0"/>
              </a:spcAft>
              <a:buClrTx/>
              <a:buSzTx/>
              <a:buFont typeface="Nimbus Sans L"/>
              <a:buChar char="–"/>
              <a:tabLst>
                <a:tab pos="75565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If contributions do aﬀect congressional voting, they  probably have the greatest eﬀect on narrow issues that  are not well known or publicized.</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457200" marR="0" lvl="1" indent="0" algn="l" defTabSz="914400" rtl="0" eaLnBrk="1" fontAlgn="auto" latinLnBrk="0" hangingPunct="1">
              <a:lnSpc>
                <a:spcPct val="100000"/>
              </a:lnSpc>
              <a:spcBef>
                <a:spcPts val="30"/>
              </a:spcBef>
              <a:spcAft>
                <a:spcPts val="0"/>
              </a:spcAft>
              <a:buClrTx/>
              <a:buSzTx/>
              <a:buFont typeface="Nimbus Sans L"/>
              <a:buChar char="–"/>
              <a:tabLst/>
              <a:defRPr/>
            </a:pPr>
            <a:endParaRPr kumimoji="0" sz="3900" b="0"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0"/>
              </a:spcBef>
              <a:spcAft>
                <a:spcPts val="0"/>
              </a:spcAft>
              <a:buClrTx/>
              <a:buSzTx/>
              <a:buFont typeface="Nimbus Sans L"/>
              <a:buChar char="•"/>
              <a:tabLst>
                <a:tab pos="354965" algn="l"/>
                <a:tab pos="355600" algn="l"/>
              </a:tabLst>
              <a:defRPr/>
            </a:pPr>
            <a:r>
              <a:rPr kumimoji="0" sz="2700" b="1" i="0" u="none" strike="noStrike" kern="1200" cap="none" spc="0" normalizeH="0" baseline="0" noProof="0" dirty="0">
                <a:ln>
                  <a:noFill/>
                </a:ln>
                <a:solidFill>
                  <a:prstClr val="black"/>
                </a:solidFill>
                <a:effectLst/>
                <a:uLnTx/>
                <a:uFillTx/>
                <a:latin typeface="DejaVu Sans"/>
                <a:ea typeface="+mn-ea"/>
                <a:cs typeface="DejaVu Sans"/>
              </a:rPr>
              <a:t>THE MEDIA</a:t>
            </a:r>
            <a:endParaRPr kumimoji="0" sz="2700" b="0" i="0" u="none" strike="noStrike" kern="1200" cap="none" spc="0" normalizeH="0" baseline="0" noProof="0" dirty="0">
              <a:ln>
                <a:noFill/>
              </a:ln>
              <a:solidFill>
                <a:prstClr val="black"/>
              </a:solidFill>
              <a:effectLst/>
              <a:uLnTx/>
              <a:uFillTx/>
              <a:latin typeface="DejaVu Sans"/>
              <a:ea typeface="+mn-ea"/>
              <a:cs typeface="DejaVu Sans"/>
            </a:endParaRPr>
          </a:p>
          <a:p>
            <a:pPr marL="755650" marR="0" lvl="1" indent="-285750" algn="l" defTabSz="914400" rtl="0" eaLnBrk="1" fontAlgn="auto" latinLnBrk="0" hangingPunct="1">
              <a:lnSpc>
                <a:spcPct val="100000"/>
              </a:lnSpc>
              <a:spcBef>
                <a:spcPts val="590"/>
              </a:spcBef>
              <a:spcAft>
                <a:spcPts val="0"/>
              </a:spcAft>
              <a:buClrTx/>
              <a:buSzTx/>
              <a:buFont typeface="Nimbus Sans L"/>
              <a:buChar char="–"/>
              <a:tabLst>
                <a:tab pos="755650" algn="l"/>
              </a:tabLst>
              <a:defRPr/>
            </a:pPr>
            <a:r>
              <a:rPr kumimoji="0" sz="2400" b="1" i="0" u="none" strike="noStrike" kern="1200" cap="none" spc="0" normalizeH="0" baseline="0" noProof="0" dirty="0">
                <a:ln>
                  <a:noFill/>
                </a:ln>
                <a:solidFill>
                  <a:prstClr val="black"/>
                </a:solidFill>
                <a:effectLst/>
                <a:uLnTx/>
                <a:uFillTx/>
                <a:latin typeface="DejaVu Sans"/>
                <a:ea typeface="+mn-ea"/>
                <a:cs typeface="DejaVu Sans"/>
              </a:rPr>
              <a:t>e.g., through its "watchdog" role</a:t>
            </a: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5" name="object 5"/>
          <p:cNvSpPr txBox="1"/>
          <p:nvPr/>
        </p:nvSpPr>
        <p:spPr>
          <a:xfrm>
            <a:off x="11328855" y="6434773"/>
            <a:ext cx="1803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60" normalizeH="0" baseline="0" noProof="0" dirty="0">
                <a:ln>
                  <a:noFill/>
                </a:ln>
                <a:solidFill>
                  <a:srgbClr val="898989"/>
                </a:solidFill>
                <a:effectLst/>
                <a:uLnTx/>
                <a:uFillTx/>
                <a:latin typeface="DejaVu Sans"/>
                <a:ea typeface="+mn-ea"/>
                <a:cs typeface="DejaVu Sans"/>
              </a:rPr>
              <a:t>13</a:t>
            </a:r>
            <a:endParaRPr kumimoji="0" sz="1200" b="0" i="0" u="none" strike="noStrike" kern="1200" cap="none" spc="0" normalizeH="0" baseline="0" noProof="0">
              <a:ln>
                <a:noFill/>
              </a:ln>
              <a:solidFill>
                <a:prstClr val="black"/>
              </a:solidFill>
              <a:effectLst/>
              <a:uLnTx/>
              <a:uFillTx/>
              <a:latin typeface="DejaVu Sans"/>
              <a:ea typeface="+mn-ea"/>
              <a:cs typeface="DejaVu Sans"/>
            </a:endParaRPr>
          </a:p>
        </p:txBody>
      </p:sp>
      <p:pic>
        <p:nvPicPr>
          <p:cNvPr id="3076" name="Picture 4" descr="Padre Dam Watch Dogs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105306"/>
            <a:ext cx="2743200" cy="2743201"/>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p:cNvSpPr txBox="1">
            <a:spLocks/>
          </p:cNvSpPr>
          <p:nvPr/>
        </p:nvSpPr>
        <p:spPr>
          <a:xfrm>
            <a:off x="15931" y="9493"/>
            <a:ext cx="12192000" cy="382156"/>
          </a:xfrm>
          <a:prstGeom prst="rect">
            <a:avLst/>
          </a:prstGeom>
          <a:solidFill>
            <a:srgbClr val="00B050"/>
          </a:solidFill>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DejaVu Sans"/>
                <a:ea typeface="+mj-ea"/>
              </a:rPr>
              <a:t>INFLUENCES ON MEMBERS OF CONGRESS on how they vote  on a BILL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2032461" y="1392381"/>
            <a:ext cx="7598409" cy="1359535"/>
            <a:chOff x="2032461" y="1392381"/>
            <a:chExt cx="7598409" cy="1359535"/>
          </a:xfrm>
        </p:grpSpPr>
        <p:sp>
          <p:nvSpPr>
            <p:cNvPr id="5" name="object 5"/>
            <p:cNvSpPr/>
            <p:nvPr/>
          </p:nvSpPr>
          <p:spPr>
            <a:xfrm>
              <a:off x="2032461" y="1392381"/>
              <a:ext cx="2585257" cy="49045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493817" y="1749828"/>
              <a:ext cx="6803966" cy="44057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772294" y="2078182"/>
              <a:ext cx="6858000" cy="39485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772294" y="2356657"/>
              <a:ext cx="1600199" cy="39485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object 9"/>
          <p:cNvSpPr txBox="1"/>
          <p:nvPr/>
        </p:nvSpPr>
        <p:spPr>
          <a:xfrm>
            <a:off x="245989" y="652453"/>
            <a:ext cx="11684523" cy="5512022"/>
          </a:xfrm>
          <a:prstGeom prst="rect">
            <a:avLst/>
          </a:prstGeom>
        </p:spPr>
        <p:txBody>
          <a:bodyPr vert="horz" wrap="square" lIns="0" tIns="72390" rIns="0" bIns="0" rtlCol="0">
            <a:spAutoFit/>
          </a:bodyPr>
          <a:lstStyle/>
          <a:p>
            <a:pPr marL="355600" marR="0" lvl="0" indent="-342900" algn="l" defTabSz="914400" rtl="0" eaLnBrk="1" fontAlgn="auto" latinLnBrk="0" hangingPunct="1">
              <a:lnSpc>
                <a:spcPct val="100000"/>
              </a:lnSpc>
              <a:spcBef>
                <a:spcPts val="570"/>
              </a:spcBef>
              <a:spcAft>
                <a:spcPts val="0"/>
              </a:spcAft>
              <a:buClrTx/>
              <a:buSzTx/>
              <a:buFont typeface="Nimbus Sans L"/>
              <a:buChar char="•"/>
              <a:tabLst>
                <a:tab pos="354965" algn="l"/>
                <a:tab pos="355600" algn="l"/>
              </a:tabLst>
              <a:defRPr/>
            </a:pPr>
            <a:r>
              <a:rPr kumimoji="0" sz="2800" b="1" i="0" u="none" strike="noStrike" kern="1200" cap="none" spc="0" normalizeH="0" baseline="0" noProof="0" dirty="0">
                <a:ln>
                  <a:noFill/>
                </a:ln>
                <a:solidFill>
                  <a:prstClr val="black"/>
                </a:solidFill>
                <a:effectLst/>
                <a:uLnTx/>
                <a:uFillTx/>
                <a:latin typeface="DejaVu Sans"/>
                <a:ea typeface="+mn-ea"/>
                <a:cs typeface="DejaVu Sans"/>
              </a:rPr>
              <a:t>IRON TRIANGLES</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749300" marR="527050" lvl="1" indent="-279400" algn="l" defTabSz="914400" rtl="0" eaLnBrk="1" fontAlgn="auto" latinLnBrk="0" hangingPunct="1">
              <a:lnSpc>
                <a:spcPct val="101099"/>
              </a:lnSpc>
              <a:spcBef>
                <a:spcPts val="325"/>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Also known as subgovernments, issue networks, policy networks: a  congressional commi</a:t>
            </a:r>
            <a:r>
              <a:rPr kumimoji="0" lang="en-US" sz="2000" b="1" i="0" u="none" strike="noStrike" kern="1200" cap="none" spc="0" normalizeH="0" baseline="0" noProof="0" dirty="0">
                <a:ln>
                  <a:noFill/>
                </a:ln>
                <a:solidFill>
                  <a:prstClr val="black"/>
                </a:solidFill>
                <a:effectLst/>
                <a:uLnTx/>
                <a:uFillTx/>
                <a:latin typeface="DejaVu Sans"/>
                <a:ea typeface="+mn-ea"/>
                <a:cs typeface="DejaVu Sans"/>
              </a:rPr>
              <a:t>tt</a:t>
            </a:r>
            <a:r>
              <a:rPr kumimoji="0" sz="2000" b="1" i="0" u="none" strike="noStrike" kern="1200" cap="none" spc="0" normalizeH="0" baseline="0" noProof="0" dirty="0">
                <a:ln>
                  <a:noFill/>
                </a:ln>
                <a:solidFill>
                  <a:prstClr val="black"/>
                </a:solidFill>
                <a:effectLst/>
                <a:uLnTx/>
                <a:uFillTx/>
                <a:latin typeface="DejaVu Sans"/>
                <a:ea typeface="+mn-ea"/>
                <a:cs typeface="DejaVu Sans"/>
              </a:rPr>
              <a:t>ee, the related federal agency, and the impacted  interest groups.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749300" marR="520700" lvl="1" indent="-279400" algn="l" defTabSz="914400" rtl="0" eaLnBrk="1" fontAlgn="auto" latinLnBrk="0" hangingPunct="1">
              <a:lnSpc>
                <a:spcPct val="100000"/>
              </a:lnSpc>
              <a:spcBef>
                <a:spcPts val="375"/>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For example, on the issue of airline deregulation, an iron triangle might  consist of:</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43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Public Works and Transportation Commi</a:t>
            </a:r>
            <a:r>
              <a:rPr kumimoji="0" lang="en-US" sz="1800" b="1" i="0" u="none" strike="noStrike" kern="1200" cap="none" spc="0" normalizeH="0" baseline="0" noProof="0" dirty="0">
                <a:ln>
                  <a:noFill/>
                </a:ln>
                <a:solidFill>
                  <a:prstClr val="black"/>
                </a:solidFill>
                <a:effectLst/>
                <a:uLnTx/>
                <a:uFillTx/>
                <a:latin typeface="DejaVu Sans"/>
                <a:ea typeface="+mn-ea"/>
                <a:cs typeface="DejaVu Sans"/>
              </a:rPr>
              <a:t>tt</a:t>
            </a:r>
            <a:r>
              <a:rPr kumimoji="0" sz="1800" b="1" i="0" u="none" strike="noStrike" kern="1200" cap="none" spc="0" normalizeH="0" baseline="0" noProof="0" dirty="0">
                <a:ln>
                  <a:noFill/>
                </a:ln>
                <a:solidFill>
                  <a:prstClr val="black"/>
                </a:solidFill>
                <a:effectLst/>
                <a:uLnTx/>
                <a:uFillTx/>
                <a:latin typeface="DejaVu Sans"/>
                <a:ea typeface="+mn-ea"/>
                <a:cs typeface="DejaVu Sans"/>
              </a:rPr>
              <a:t>ee</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0" lvl="2" indent="-228600" algn="l" defTabSz="914400" rtl="0" eaLnBrk="1" fontAlgn="auto" latinLnBrk="0" hangingPunct="1">
              <a:lnSpc>
                <a:spcPct val="100000"/>
              </a:lnSpc>
              <a:spcBef>
                <a:spcPts val="3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Federal Aviation Administration (FAA)</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1155700" marR="331470" lvl="2" indent="-228600" algn="l" defTabSz="914400" rtl="0" eaLnBrk="1" fontAlgn="auto" latinLnBrk="0" hangingPunct="1">
              <a:lnSpc>
                <a:spcPct val="100000"/>
              </a:lnSpc>
              <a:spcBef>
                <a:spcPts val="380"/>
              </a:spcBef>
              <a:spcAft>
                <a:spcPts val="0"/>
              </a:spcAft>
              <a:buClrTx/>
              <a:buSzTx/>
              <a:buFont typeface="Nimbus Sans L"/>
              <a:buChar char="•"/>
              <a:tabLst>
                <a:tab pos="1155065" algn="l"/>
                <a:tab pos="1155700" algn="l"/>
              </a:tabLst>
              <a:defRPr/>
            </a:pPr>
            <a:r>
              <a:rPr kumimoji="0" sz="1800" b="1" i="0" u="none" strike="noStrike" kern="1200" cap="none" spc="0" normalizeH="0" baseline="0" noProof="0" dirty="0">
                <a:ln>
                  <a:noFill/>
                </a:ln>
                <a:solidFill>
                  <a:prstClr val="black"/>
                </a:solidFill>
                <a:effectLst/>
                <a:uLnTx/>
                <a:uFillTx/>
                <a:latin typeface="DejaVu Sans"/>
                <a:ea typeface="+mn-ea"/>
                <a:cs typeface="DejaVu Sans"/>
              </a:rPr>
              <a:t>Numerous interest groups such as the Air Transport Assn., mechanics' unions,  pilots' unions, etc.</a:t>
            </a:r>
            <a:endParaRPr kumimoji="0" sz="1800" b="0" i="0" u="none" strike="noStrike" kern="1200" cap="none" spc="0" normalizeH="0" baseline="0" noProof="0" dirty="0">
              <a:ln>
                <a:noFill/>
              </a:ln>
              <a:solidFill>
                <a:prstClr val="black"/>
              </a:solidFill>
              <a:effectLst/>
              <a:uLnTx/>
              <a:uFillTx/>
              <a:latin typeface="DejaVu Sans"/>
              <a:ea typeface="+mn-ea"/>
              <a:cs typeface="DejaVu Sans"/>
            </a:endParaRPr>
          </a:p>
          <a:p>
            <a:pPr marL="914400" marR="0" lvl="2" indent="0" algn="l" defTabSz="914400" rtl="0" eaLnBrk="1" fontAlgn="auto" latinLnBrk="0" hangingPunct="1">
              <a:lnSpc>
                <a:spcPct val="100000"/>
              </a:lnSpc>
              <a:spcBef>
                <a:spcPts val="50"/>
              </a:spcBef>
              <a:spcAft>
                <a:spcPts val="0"/>
              </a:spcAft>
              <a:buClrTx/>
              <a:buSzTx/>
              <a:buFont typeface="Nimbus Sans L"/>
              <a:buChar char="•"/>
              <a:tabLst/>
              <a:defRPr/>
            </a:pPr>
            <a:endParaRPr kumimoji="0" sz="2400" b="0" i="0" u="none" strike="noStrike" kern="1200" cap="none" spc="0" normalizeH="0" baseline="0" noProof="0" dirty="0">
              <a:ln>
                <a:noFill/>
              </a:ln>
              <a:solidFill>
                <a:prstClr val="black"/>
              </a:solidFill>
              <a:effectLst/>
              <a:uLnTx/>
              <a:uFillTx/>
              <a:latin typeface="DejaVu Sans"/>
              <a:ea typeface="+mn-ea"/>
              <a:cs typeface="DejaVu Sans"/>
            </a:endParaRPr>
          </a:p>
          <a:p>
            <a:pPr marL="355600" marR="0" lvl="0" indent="-342900" algn="l" defTabSz="914400" rtl="0" eaLnBrk="1" fontAlgn="auto" latinLnBrk="0" hangingPunct="1">
              <a:lnSpc>
                <a:spcPct val="100000"/>
              </a:lnSpc>
              <a:spcBef>
                <a:spcPts val="0"/>
              </a:spcBef>
              <a:spcAft>
                <a:spcPts val="0"/>
              </a:spcAft>
              <a:buClrTx/>
              <a:buSzTx/>
              <a:buFont typeface="Nimbus Sans L"/>
              <a:buChar char="•"/>
              <a:tabLst>
                <a:tab pos="354965" algn="l"/>
                <a:tab pos="355600" algn="l"/>
              </a:tabLst>
              <a:defRPr/>
            </a:pPr>
            <a:r>
              <a:rPr kumimoji="0" sz="2800" b="1" i="0" u="none" strike="noStrike" kern="1200" cap="none" spc="0" normalizeH="0" baseline="0" noProof="0" dirty="0">
                <a:ln>
                  <a:noFill/>
                </a:ln>
                <a:solidFill>
                  <a:prstClr val="black"/>
                </a:solidFill>
                <a:effectLst/>
                <a:uLnTx/>
                <a:uFillTx/>
                <a:latin typeface="DejaVu Sans"/>
                <a:ea typeface="+mn-ea"/>
                <a:cs typeface="DejaVu Sans"/>
              </a:rPr>
              <a:t>PARTY MEMBERSHIP OF MEMBERS</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a:p>
            <a:pPr marL="749300" marR="5080" lvl="1" indent="-279400" algn="l" defTabSz="914400" rtl="0" eaLnBrk="1" fontAlgn="auto" latinLnBrk="0" hangingPunct="1">
              <a:lnSpc>
                <a:spcPct val="99800"/>
              </a:lnSpc>
              <a:spcBef>
                <a:spcPts val="480"/>
              </a:spcBef>
              <a:spcAft>
                <a:spcPts val="0"/>
              </a:spcAft>
              <a:buClrTx/>
              <a:buSzTx/>
              <a:buFont typeface="Nimbus Sans L"/>
              <a:buChar char="–"/>
              <a:tabLst>
                <a:tab pos="755015" algn="l"/>
                <a:tab pos="755650" algn="l"/>
              </a:tabLst>
              <a:defRPr/>
            </a:pPr>
            <a:r>
              <a:rPr kumimoji="0" sz="2000" b="1" i="0" u="none" strike="noStrike" kern="1200" cap="none" spc="0" normalizeH="0" baseline="0" noProof="0" dirty="0">
                <a:ln>
                  <a:noFill/>
                </a:ln>
                <a:solidFill>
                  <a:prstClr val="black"/>
                </a:solidFill>
                <a:effectLst/>
                <a:uLnTx/>
                <a:uFillTx/>
                <a:latin typeface="DejaVu Sans"/>
                <a:ea typeface="+mn-ea"/>
                <a:cs typeface="DejaVu Sans"/>
              </a:rPr>
              <a:t>This seems to be the best predictor of congressional voting – </a:t>
            </a:r>
            <a:r>
              <a:rPr kumimoji="0" sz="2000" b="1" i="0" u="sng" strike="noStrike" kern="1200" cap="none" spc="0" normalizeH="0" baseline="0" noProof="0" dirty="0">
                <a:ln>
                  <a:noFill/>
                </a:ln>
                <a:solidFill>
                  <a:prstClr val="black"/>
                </a:solidFill>
                <a:effectLst/>
                <a:uLnTx/>
                <a:uFill>
                  <a:solidFill>
                    <a:srgbClr val="000000"/>
                  </a:solidFill>
                </a:uFill>
                <a:latin typeface="DejaVu Sans"/>
                <a:ea typeface="+mn-ea"/>
                <a:cs typeface="DejaVu Sans"/>
              </a:rPr>
              <a:t>party unity  scores</a:t>
            </a:r>
            <a:r>
              <a:rPr kumimoji="0" sz="2000" b="1" i="0" u="none" strike="noStrike" kern="1200" cap="none" spc="0" normalizeH="0" baseline="0" noProof="0" dirty="0">
                <a:ln>
                  <a:noFill/>
                </a:ln>
                <a:solidFill>
                  <a:prstClr val="black"/>
                </a:solidFill>
                <a:effectLst/>
                <a:uLnTx/>
                <a:uFillTx/>
                <a:latin typeface="DejaVu Sans"/>
                <a:ea typeface="+mn-ea"/>
                <a:cs typeface="DejaVu Sans"/>
              </a:rPr>
              <a:t> are quite strong. Party aﬃliation is a particularly strong inﬂuence on  economic and social welfare issues, and less of an inﬂuence on foreign policy  and civil liberties issues.</a:t>
            </a:r>
            <a:endParaRPr kumimoji="0" sz="20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10" name="object 10"/>
          <p:cNvSpPr txBox="1"/>
          <p:nvPr/>
        </p:nvSpPr>
        <p:spPr>
          <a:xfrm>
            <a:off x="11328855" y="6434773"/>
            <a:ext cx="1803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60" normalizeH="0" baseline="0" noProof="0" dirty="0">
                <a:ln>
                  <a:noFill/>
                </a:ln>
                <a:solidFill>
                  <a:srgbClr val="898989"/>
                </a:solidFill>
                <a:effectLst/>
                <a:uLnTx/>
                <a:uFillTx/>
                <a:latin typeface="DejaVu Sans"/>
                <a:ea typeface="+mn-ea"/>
                <a:cs typeface="DejaVu Sans"/>
              </a:rPr>
              <a:t>14</a:t>
            </a:r>
            <a:endParaRPr kumimoji="0" sz="1200" b="0" i="0" u="none" strike="noStrike" kern="1200" cap="none" spc="0" normalizeH="0" baseline="0" noProof="0">
              <a:ln>
                <a:noFill/>
              </a:ln>
              <a:solidFill>
                <a:prstClr val="black"/>
              </a:solidFill>
              <a:effectLst/>
              <a:uLnTx/>
              <a:uFillTx/>
              <a:latin typeface="DejaVu Sans"/>
              <a:ea typeface="+mn-ea"/>
              <a:cs typeface="DejaVu Sans"/>
            </a:endParaRPr>
          </a:p>
        </p:txBody>
      </p:sp>
      <p:sp>
        <p:nvSpPr>
          <p:cNvPr id="12" name="object 3"/>
          <p:cNvSpPr txBox="1">
            <a:spLocks/>
          </p:cNvSpPr>
          <p:nvPr/>
        </p:nvSpPr>
        <p:spPr>
          <a:xfrm>
            <a:off x="-7749" y="0"/>
            <a:ext cx="12192000" cy="382156"/>
          </a:xfrm>
          <a:prstGeom prst="rect">
            <a:avLst/>
          </a:prstGeom>
          <a:solidFill>
            <a:srgbClr val="00B050"/>
          </a:solidFill>
        </p:spPr>
        <p:txBody>
          <a:bodyPr vert="horz" wrap="square" lIns="0" tIns="12700" rIns="0" bIns="0" rtlCol="0">
            <a:spAutoFit/>
          </a:bodyPr>
          <a:lstStyle>
            <a:lvl1pPr>
              <a:defRPr sz="4400" b="1" i="0">
                <a:solidFill>
                  <a:schemeClr val="tx1"/>
                </a:solidFill>
                <a:latin typeface="DejaVu Sans"/>
                <a:ea typeface="+mj-ea"/>
                <a:cs typeface="DejaVu San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DejaVu Sans"/>
                <a:ea typeface="+mj-ea"/>
              </a:rPr>
              <a:t>INFLUENCES ON MEMBERS OF CONGRESS </a:t>
            </a:r>
            <a:r>
              <a:rPr kumimoji="0" lang="en-US" sz="2000" b="1" i="0" u="none" strike="noStrike" kern="0" cap="none" spc="0" normalizeH="0" baseline="0" noProof="0" dirty="0">
                <a:ln>
                  <a:noFill/>
                </a:ln>
                <a:solidFill>
                  <a:prstClr val="black"/>
                </a:solidFill>
                <a:effectLst/>
                <a:uLnTx/>
                <a:uFillTx/>
                <a:latin typeface="DejaVu Sans"/>
                <a:ea typeface="+mj-ea"/>
              </a:rPr>
              <a:t>on how they vote  on a BILL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3620</TotalTime>
  <Words>4740</Words>
  <Application>Microsoft Office PowerPoint</Application>
  <PresentationFormat>Widescreen</PresentationFormat>
  <Paragraphs>369</Paragraphs>
  <Slides>45</Slides>
  <Notes>0</Notes>
  <HiddenSlides>4</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45</vt:i4>
      </vt:variant>
    </vt:vector>
  </HeadingPairs>
  <TitlesOfParts>
    <vt:vector size="60" baseType="lpstr">
      <vt:lpstr>Arial</vt:lpstr>
      <vt:lpstr>Calibri</vt:lpstr>
      <vt:lpstr>Century Schoolbook L</vt:lpstr>
      <vt:lpstr>DejaVu Sans</vt:lpstr>
      <vt:lpstr>Garamond</vt:lpstr>
      <vt:lpstr>Helvetica Neue</vt:lpstr>
      <vt:lpstr>LearnosityMath</vt:lpstr>
      <vt:lpstr>Nimbus Roman No9 L</vt:lpstr>
      <vt:lpstr>Nimbus Sans L</vt:lpstr>
      <vt:lpstr>Roboto</vt:lpstr>
      <vt:lpstr>Trebuchet MS</vt:lpstr>
      <vt:lpstr>Office Theme</vt:lpstr>
      <vt:lpstr>1_Office Theme</vt:lpstr>
      <vt:lpstr>2_Office Theme</vt:lpstr>
      <vt:lpstr>4_Office Theme</vt:lpstr>
      <vt:lpstr>UNIT 2</vt:lpstr>
      <vt:lpstr>PowerPoint Presentation</vt:lpstr>
      <vt:lpstr>PowerPoint Presentation</vt:lpstr>
      <vt:lpstr>PowerPoint Presentation</vt:lpstr>
      <vt:lpstr>The Voting Model  Different Role Conception</vt:lpstr>
      <vt:lpstr>INFLUENCES ON CONGRESS on how they vote on a Bill</vt:lpstr>
      <vt:lpstr>INFLUENCES ON CONGRESS on how they vote on a BILL</vt:lpstr>
      <vt:lpstr>PowerPoint Presentation</vt:lpstr>
      <vt:lpstr>PowerPoint Presentation</vt:lpstr>
      <vt:lpstr>PowerPoint Presentation</vt:lpstr>
      <vt:lpstr>AP FRQ Moment 2013 AMSCO pg. 95-96 </vt:lpstr>
      <vt:lpstr>PowerPoint Presentation</vt:lpstr>
      <vt:lpstr>PowerPoint Presentation</vt:lpstr>
      <vt:lpstr>PowerPoint Presentation</vt:lpstr>
      <vt:lpstr>PowerPoint Presentation</vt:lpstr>
      <vt:lpstr>PowerPoint Presentation</vt:lpstr>
      <vt:lpstr>PowerPoint Presentation</vt:lpstr>
      <vt:lpstr>Can you spot the CRACKING and PACKING?</vt:lpstr>
      <vt:lpstr>PowerPoint Presentation</vt:lpstr>
      <vt:lpstr>REDISTRICTING</vt:lpstr>
      <vt:lpstr>Baker v. Carr (1962) – REQUIRED CASE</vt:lpstr>
      <vt:lpstr>PowerPoint Presentation</vt:lpstr>
      <vt:lpstr>Shaw v. Reno (1993) – REQUIRED CASE</vt:lpstr>
      <vt:lpstr>Shaw v. Reno (1993) – REQUIRED CASE</vt:lpstr>
      <vt:lpstr>PowerPoint Presentation</vt:lpstr>
      <vt:lpstr>Shaw v. Reno (1993) Issue: Did the North Carolina residents’ claim that the 1990 redistricting  plan discriminated on the basis of race raise a valid constitutional issue  under the 14th Amendment’s Equal Protection Clause? Majority: Yes. In a 5–4 decision, the U.S. Supreme Court decided in favor  of Shaw, and sent the case back to the lower court to be reheard.  </vt:lpstr>
      <vt:lpstr>Shaw v. Reno (1993)</vt:lpstr>
      <vt:lpstr>Shaw v. Reno (1993)  </vt:lpstr>
      <vt:lpstr>ESSENTIAL QUESTION CFU</vt:lpstr>
      <vt:lpstr>2008 AP Gov FRQ #1</vt:lpstr>
      <vt:lpstr>PowerPoint Presentation</vt:lpstr>
      <vt:lpstr>PowerPoint Presentation</vt:lpstr>
      <vt:lpstr>The Trend Towards Party Polarization in  Congress</vt:lpstr>
      <vt:lpstr>Consequences of Party Polarization</vt:lpstr>
      <vt:lpstr>“There are no moderates left in Congress”</vt:lpstr>
      <vt:lpstr>“There are no moderates left in Congress”</vt:lpstr>
      <vt:lpstr>PowerPoint Presentation</vt:lpstr>
      <vt:lpstr>PowerPoint Presentation</vt:lpstr>
      <vt:lpstr>PowerPoint Presentation</vt:lpstr>
      <vt:lpstr>INCUMBENCY ADVANTAGE: GERRYMANDERING adds to gridlock.  Better know how?</vt:lpstr>
      <vt:lpstr>INCUMBENCY ADVANTAGE: GERRYMANDERING Key Terms Review</vt:lpstr>
      <vt:lpstr>Congress’s Public Image</vt:lpstr>
      <vt:lpstr>ESSENTIAL QUESTION CFU</vt:lpstr>
      <vt:lpstr>JOB APPROACHES</vt:lpstr>
      <vt:lpstr>Different Role Conception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Rodriguez, Adrian</dc:creator>
  <cp:lastModifiedBy>Rodriguez, Adrian</cp:lastModifiedBy>
  <cp:revision>84</cp:revision>
  <dcterms:created xsi:type="dcterms:W3CDTF">2020-11-02T00:50:41Z</dcterms:created>
  <dcterms:modified xsi:type="dcterms:W3CDTF">2023-07-04T22:45:00Z</dcterms:modified>
</cp:coreProperties>
</file>