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 id="2147483678" r:id="rId3"/>
  </p:sldMasterIdLst>
  <p:sldIdLst>
    <p:sldId id="256" r:id="rId4"/>
    <p:sldId id="257" r:id="rId5"/>
    <p:sldId id="419" r:id="rId6"/>
    <p:sldId id="406" r:id="rId7"/>
    <p:sldId id="420" r:id="rId8"/>
    <p:sldId id="416" r:id="rId9"/>
    <p:sldId id="421" r:id="rId10"/>
    <p:sldId id="259" r:id="rId11"/>
    <p:sldId id="297" r:id="rId12"/>
    <p:sldId id="423" r:id="rId13"/>
    <p:sldId id="260" r:id="rId14"/>
    <p:sldId id="261" r:id="rId15"/>
    <p:sldId id="262" r:id="rId16"/>
    <p:sldId id="299" r:id="rId17"/>
    <p:sldId id="298" r:id="rId18"/>
    <p:sldId id="263" r:id="rId19"/>
    <p:sldId id="410" r:id="rId20"/>
    <p:sldId id="264" r:id="rId21"/>
    <p:sldId id="290" r:id="rId22"/>
    <p:sldId id="418" r:id="rId23"/>
    <p:sldId id="417" r:id="rId24"/>
    <p:sldId id="265" r:id="rId25"/>
    <p:sldId id="266" r:id="rId26"/>
    <p:sldId id="301" r:id="rId27"/>
    <p:sldId id="267" r:id="rId28"/>
    <p:sldId id="268" r:id="rId29"/>
    <p:sldId id="269" r:id="rId30"/>
    <p:sldId id="302" r:id="rId31"/>
    <p:sldId id="271" r:id="rId32"/>
    <p:sldId id="270" r:id="rId33"/>
    <p:sldId id="397" r:id="rId34"/>
    <p:sldId id="272" r:id="rId35"/>
    <p:sldId id="273" r:id="rId36"/>
    <p:sldId id="274" r:id="rId37"/>
    <p:sldId id="305" r:id="rId38"/>
    <p:sldId id="275" r:id="rId39"/>
    <p:sldId id="276" r:id="rId40"/>
    <p:sldId id="277" r:id="rId41"/>
    <p:sldId id="387" r:id="rId42"/>
    <p:sldId id="291" r:id="rId43"/>
    <p:sldId id="278" r:id="rId44"/>
    <p:sldId id="279" r:id="rId45"/>
    <p:sldId id="293" r:id="rId46"/>
    <p:sldId id="303" r:id="rId47"/>
    <p:sldId id="280" r:id="rId48"/>
    <p:sldId id="281" r:id="rId49"/>
    <p:sldId id="407" r:id="rId50"/>
    <p:sldId id="398" r:id="rId51"/>
    <p:sldId id="399" r:id="rId52"/>
    <p:sldId id="400" r:id="rId53"/>
    <p:sldId id="401" r:id="rId54"/>
    <p:sldId id="402" r:id="rId55"/>
    <p:sldId id="413" r:id="rId56"/>
    <p:sldId id="403" r:id="rId57"/>
    <p:sldId id="414" r:id="rId58"/>
    <p:sldId id="415" r:id="rId59"/>
    <p:sldId id="404" r:id="rId60"/>
    <p:sldId id="412" r:id="rId61"/>
    <p:sldId id="411" r:id="rId62"/>
    <p:sldId id="284" r:id="rId63"/>
    <p:sldId id="409" r:id="rId64"/>
    <p:sldId id="422" r:id="rId65"/>
    <p:sldId id="296" r:id="rId66"/>
    <p:sldId id="285" r:id="rId67"/>
    <p:sldId id="286" r:id="rId68"/>
    <p:sldId id="287" r:id="rId69"/>
    <p:sldId id="288" r:id="rId70"/>
  </p:sldIdLst>
  <p:sldSz cx="9144000" cy="5143500" type="screen16x9"/>
  <p:notesSz cx="9144000" cy="51435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D1C1"/>
    <a:srgbClr val="E2EF7F"/>
    <a:srgbClr val="CFB68B"/>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09" autoAdjust="0"/>
    <p:restoredTop sz="94660"/>
  </p:normalViewPr>
  <p:slideViewPr>
    <p:cSldViewPr>
      <p:cViewPr varScale="1">
        <p:scale>
          <a:sx n="150" d="100"/>
          <a:sy n="150" d="100"/>
        </p:scale>
        <p:origin x="438" y="12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 Type="http://schemas.openxmlformats.org/officeDocument/2006/relationships/slide" Target="slides/slide4.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1" Type="http://schemas.openxmlformats.org/officeDocument/2006/relationships/slideMaster" Target="slideMasters/slideMaster1.xml"/><Relationship Id="rId6"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37160"/>
            <a:ext cx="9144000" cy="480059"/>
          </a:xfrm>
          <a:custGeom>
            <a:avLst/>
            <a:gdLst/>
            <a:ahLst/>
            <a:cxnLst/>
            <a:rect l="l" t="t" r="r" b="b"/>
            <a:pathLst>
              <a:path w="9144000" h="480059">
                <a:moveTo>
                  <a:pt x="9144000" y="0"/>
                </a:moveTo>
                <a:lnTo>
                  <a:pt x="0" y="0"/>
                </a:lnTo>
                <a:lnTo>
                  <a:pt x="0" y="480060"/>
                </a:lnTo>
                <a:lnTo>
                  <a:pt x="9144000" y="480060"/>
                </a:lnTo>
                <a:lnTo>
                  <a:pt x="9144000" y="0"/>
                </a:lnTo>
                <a:close/>
              </a:path>
            </a:pathLst>
          </a:custGeom>
          <a:solidFill>
            <a:srgbClr val="FF0000"/>
          </a:solidFill>
        </p:spPr>
        <p:txBody>
          <a:bodyPr wrap="square" lIns="0" tIns="0" rIns="0" bIns="0" rtlCol="0"/>
          <a:lstStyle/>
          <a:p>
            <a:endParaRPr/>
          </a:p>
        </p:txBody>
      </p:sp>
      <p:sp>
        <p:nvSpPr>
          <p:cNvPr id="2" name="Holder 2"/>
          <p:cNvSpPr>
            <a:spLocks noGrp="1"/>
          </p:cNvSpPr>
          <p:nvPr>
            <p:ph type="ctrTitle"/>
          </p:nvPr>
        </p:nvSpPr>
        <p:spPr>
          <a:xfrm>
            <a:off x="1454404" y="86995"/>
            <a:ext cx="6235191" cy="574040"/>
          </a:xfrm>
          <a:prstGeom prst="rect">
            <a:avLst/>
          </a:prstGeom>
        </p:spPr>
        <p:txBody>
          <a:bodyPr wrap="square" lIns="0" tIns="0" rIns="0" bIns="0">
            <a:spAutoFit/>
          </a:bodyPr>
          <a:lstStyle>
            <a:lvl1pPr>
              <a:defRPr sz="3600" b="1" i="0">
                <a:solidFill>
                  <a:schemeClr val="tx1"/>
                </a:solidFill>
                <a:latin typeface="DejaVu Sans"/>
                <a:cs typeface="DejaVu Sans"/>
              </a:defRPr>
            </a:lvl1pPr>
          </a:lstStyle>
          <a:p>
            <a:endParaRPr/>
          </a:p>
        </p:txBody>
      </p:sp>
      <p:sp>
        <p:nvSpPr>
          <p:cNvPr id="3" name="Holder 3"/>
          <p:cNvSpPr>
            <a:spLocks noGrp="1"/>
          </p:cNvSpPr>
          <p:nvPr>
            <p:ph type="subTitle" idx="4"/>
          </p:nvPr>
        </p:nvSpPr>
        <p:spPr>
          <a:xfrm>
            <a:off x="1371600" y="2880360"/>
            <a:ext cx="6400800" cy="128587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11/13/2023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CFDF8FF-1BFF-4C9D-85A8-85001152E62A}" type="datetimeFigureOut">
              <a:rPr lang="en-US" smtClean="0"/>
              <a:t>11/13/2023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5F79ED-C1D5-4A70-98C8-30C4A01C224C}" type="slidenum">
              <a:rPr lang="en-US" smtClean="0"/>
              <a:t>‹#›</a:t>
            </a:fld>
            <a:endParaRPr lang="en-US"/>
          </a:p>
        </p:txBody>
      </p:sp>
    </p:spTree>
    <p:extLst>
      <p:ext uri="{BB962C8B-B14F-4D97-AF65-F5344CB8AC3E}">
        <p14:creationId xmlns:p14="http://schemas.microsoft.com/office/powerpoint/2010/main" val="3133265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CFDF8FF-1BFF-4C9D-85A8-85001152E62A}" type="datetimeFigureOut">
              <a:rPr lang="en-US" smtClean="0"/>
              <a:t>11/13/2023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5F79ED-C1D5-4A70-98C8-30C4A01C224C}" type="slidenum">
              <a:rPr lang="en-US" smtClean="0"/>
              <a:t>‹#›</a:t>
            </a:fld>
            <a:endParaRPr lang="en-US"/>
          </a:p>
        </p:txBody>
      </p:sp>
    </p:spTree>
    <p:extLst>
      <p:ext uri="{BB962C8B-B14F-4D97-AF65-F5344CB8AC3E}">
        <p14:creationId xmlns:p14="http://schemas.microsoft.com/office/powerpoint/2010/main" val="380624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FDF8FF-1BFF-4C9D-85A8-85001152E62A}" type="datetimeFigureOut">
              <a:rPr lang="en-US" smtClean="0"/>
              <a:t>11/13/2023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5F79ED-C1D5-4A70-98C8-30C4A01C224C}" type="slidenum">
              <a:rPr lang="en-US" smtClean="0"/>
              <a:t>‹#›</a:t>
            </a:fld>
            <a:endParaRPr lang="en-US"/>
          </a:p>
        </p:txBody>
      </p:sp>
    </p:spTree>
    <p:extLst>
      <p:ext uri="{BB962C8B-B14F-4D97-AF65-F5344CB8AC3E}">
        <p14:creationId xmlns:p14="http://schemas.microsoft.com/office/powerpoint/2010/main" val="1083489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CFDF8FF-1BFF-4C9D-85A8-85001152E62A}" type="datetimeFigureOut">
              <a:rPr lang="en-US" smtClean="0"/>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5F79ED-C1D5-4A70-98C8-30C4A01C224C}" type="slidenum">
              <a:rPr lang="en-US" smtClean="0"/>
              <a:t>‹#›</a:t>
            </a:fld>
            <a:endParaRPr lang="en-US"/>
          </a:p>
        </p:txBody>
      </p:sp>
    </p:spTree>
    <p:extLst>
      <p:ext uri="{BB962C8B-B14F-4D97-AF65-F5344CB8AC3E}">
        <p14:creationId xmlns:p14="http://schemas.microsoft.com/office/powerpoint/2010/main" val="22354915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CFDF8FF-1BFF-4C9D-85A8-85001152E62A}" type="datetimeFigureOut">
              <a:rPr lang="en-US" smtClean="0"/>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5F79ED-C1D5-4A70-98C8-30C4A01C224C}" type="slidenum">
              <a:rPr lang="en-US" smtClean="0"/>
              <a:t>‹#›</a:t>
            </a:fld>
            <a:endParaRPr lang="en-US"/>
          </a:p>
        </p:txBody>
      </p:sp>
    </p:spTree>
    <p:extLst>
      <p:ext uri="{BB962C8B-B14F-4D97-AF65-F5344CB8AC3E}">
        <p14:creationId xmlns:p14="http://schemas.microsoft.com/office/powerpoint/2010/main" val="2646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FDF8FF-1BFF-4C9D-85A8-85001152E62A}"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F79ED-C1D5-4A70-98C8-30C4A01C224C}" type="slidenum">
              <a:rPr lang="en-US" smtClean="0"/>
              <a:t>‹#›</a:t>
            </a:fld>
            <a:endParaRPr lang="en-US"/>
          </a:p>
        </p:txBody>
      </p:sp>
    </p:spTree>
    <p:extLst>
      <p:ext uri="{BB962C8B-B14F-4D97-AF65-F5344CB8AC3E}">
        <p14:creationId xmlns:p14="http://schemas.microsoft.com/office/powerpoint/2010/main" val="2786600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FDF8FF-1BFF-4C9D-85A8-85001152E62A}"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F79ED-C1D5-4A70-98C8-30C4A01C224C}" type="slidenum">
              <a:rPr lang="en-US" smtClean="0"/>
              <a:t>‹#›</a:t>
            </a:fld>
            <a:endParaRPr lang="en-US"/>
          </a:p>
        </p:txBody>
      </p:sp>
    </p:spTree>
    <p:extLst>
      <p:ext uri="{BB962C8B-B14F-4D97-AF65-F5344CB8AC3E}">
        <p14:creationId xmlns:p14="http://schemas.microsoft.com/office/powerpoint/2010/main" val="4080625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5"/>
            <a:ext cx="7772400" cy="108013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2880360"/>
            <a:ext cx="6400800" cy="128587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11/13/2023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170219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11/13/2023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72343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11/13/2023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99826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DejaVu Sans"/>
                <a:cs typeface="DejaVu Sans"/>
              </a:defRPr>
            </a:lvl1pPr>
          </a:lstStyle>
          <a:p>
            <a:endParaRPr/>
          </a:p>
        </p:txBody>
      </p:sp>
      <p:sp>
        <p:nvSpPr>
          <p:cNvPr id="3" name="Holder 3"/>
          <p:cNvSpPr>
            <a:spLocks noGrp="1"/>
          </p:cNvSpPr>
          <p:nvPr>
            <p:ph type="body" idx="1"/>
          </p:nvPr>
        </p:nvSpPr>
        <p:spPr/>
        <p:txBody>
          <a:bodyPr lIns="0" tIns="0" rIns="0" bIns="0"/>
          <a:lstStyle>
            <a:lvl1pPr>
              <a:defRPr sz="1400" b="1" i="0">
                <a:solidFill>
                  <a:schemeClr val="tx1"/>
                </a:solidFill>
                <a:latin typeface="DejaVu Sans"/>
                <a:cs typeface="DejaVu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11/13/2023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11/13/2023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21932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143500"/>
          </a:xfrm>
          <a:custGeom>
            <a:avLst/>
            <a:gdLst/>
            <a:ahLst/>
            <a:cxnLst/>
            <a:rect l="l" t="t" r="r" b="b"/>
            <a:pathLst>
              <a:path w="9144000" h="5143500">
                <a:moveTo>
                  <a:pt x="0" y="5143500"/>
                </a:moveTo>
                <a:lnTo>
                  <a:pt x="9144000" y="5143500"/>
                </a:lnTo>
                <a:lnTo>
                  <a:pt x="9144000" y="0"/>
                </a:lnTo>
                <a:lnTo>
                  <a:pt x="0" y="0"/>
                </a:lnTo>
                <a:lnTo>
                  <a:pt x="0" y="5143500"/>
                </a:lnTo>
                <a:close/>
              </a:path>
            </a:pathLst>
          </a:custGeom>
          <a:solidFill>
            <a:srgbClr val="000000"/>
          </a:solidFill>
        </p:spPr>
        <p:txBody>
          <a:bodyPr wrap="square" lIns="0" tIns="0" rIns="0" bIns="0" rtlCol="0"/>
          <a:lstStyle/>
          <a:p>
            <a:endParaRPr/>
          </a:p>
        </p:txBody>
      </p:sp>
      <p:sp>
        <p:nvSpPr>
          <p:cNvPr id="17" name="bk object 17"/>
          <p:cNvSpPr/>
          <p:nvPr/>
        </p:nvSpPr>
        <p:spPr>
          <a:xfrm>
            <a:off x="1150619" y="914399"/>
            <a:ext cx="6858000" cy="4229098"/>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11/13/2023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41429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DejaVu Sans"/>
                <a:cs typeface="DejaVu Sans"/>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11/13/2023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DejaVu Sans"/>
                <a:cs typeface="DejaVu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11/13/2023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11/13/2023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CFDF8FF-1BFF-4C9D-85A8-85001152E62A}"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F79ED-C1D5-4A70-98C8-30C4A01C224C}" type="slidenum">
              <a:rPr lang="en-US" smtClean="0"/>
              <a:t>‹#›</a:t>
            </a:fld>
            <a:endParaRPr lang="en-US"/>
          </a:p>
        </p:txBody>
      </p:sp>
    </p:spTree>
    <p:extLst>
      <p:ext uri="{BB962C8B-B14F-4D97-AF65-F5344CB8AC3E}">
        <p14:creationId xmlns:p14="http://schemas.microsoft.com/office/powerpoint/2010/main" val="4271589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FDF8FF-1BFF-4C9D-85A8-85001152E62A}"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F79ED-C1D5-4A70-98C8-30C4A01C224C}" type="slidenum">
              <a:rPr lang="en-US" smtClean="0"/>
              <a:t>‹#›</a:t>
            </a:fld>
            <a:endParaRPr lang="en-US"/>
          </a:p>
        </p:txBody>
      </p:sp>
    </p:spTree>
    <p:extLst>
      <p:ext uri="{BB962C8B-B14F-4D97-AF65-F5344CB8AC3E}">
        <p14:creationId xmlns:p14="http://schemas.microsoft.com/office/powerpoint/2010/main" val="4273044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FDF8FF-1BFF-4C9D-85A8-85001152E62A}"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F79ED-C1D5-4A70-98C8-30C4A01C224C}" type="slidenum">
              <a:rPr lang="en-US" smtClean="0"/>
              <a:t>‹#›</a:t>
            </a:fld>
            <a:endParaRPr lang="en-US"/>
          </a:p>
        </p:txBody>
      </p:sp>
    </p:spTree>
    <p:extLst>
      <p:ext uri="{BB962C8B-B14F-4D97-AF65-F5344CB8AC3E}">
        <p14:creationId xmlns:p14="http://schemas.microsoft.com/office/powerpoint/2010/main" val="4046273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CFDF8FF-1BFF-4C9D-85A8-85001152E62A}" type="datetimeFigureOut">
              <a:rPr lang="en-US" smtClean="0"/>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5F79ED-C1D5-4A70-98C8-30C4A01C224C}" type="slidenum">
              <a:rPr lang="en-US" smtClean="0"/>
              <a:t>‹#›</a:t>
            </a:fld>
            <a:endParaRPr lang="en-US"/>
          </a:p>
        </p:txBody>
      </p:sp>
    </p:spTree>
    <p:extLst>
      <p:ext uri="{BB962C8B-B14F-4D97-AF65-F5344CB8AC3E}">
        <p14:creationId xmlns:p14="http://schemas.microsoft.com/office/powerpoint/2010/main" val="18040569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454404" y="86995"/>
            <a:ext cx="6235191" cy="574040"/>
          </a:xfrm>
          <a:prstGeom prst="rect">
            <a:avLst/>
          </a:prstGeom>
        </p:spPr>
        <p:txBody>
          <a:bodyPr wrap="square" lIns="0" tIns="0" rIns="0" bIns="0">
            <a:spAutoFit/>
          </a:bodyPr>
          <a:lstStyle>
            <a:lvl1pPr>
              <a:defRPr sz="3600" b="1" i="0">
                <a:solidFill>
                  <a:schemeClr val="tx1"/>
                </a:solidFill>
                <a:latin typeface="DejaVu Sans"/>
                <a:cs typeface="DejaVu Sans"/>
              </a:defRPr>
            </a:lvl1pPr>
          </a:lstStyle>
          <a:p>
            <a:endParaRPr/>
          </a:p>
        </p:txBody>
      </p:sp>
      <p:sp>
        <p:nvSpPr>
          <p:cNvPr id="3" name="Holder 3"/>
          <p:cNvSpPr>
            <a:spLocks noGrp="1"/>
          </p:cNvSpPr>
          <p:nvPr>
            <p:ph type="body" idx="1"/>
          </p:nvPr>
        </p:nvSpPr>
        <p:spPr>
          <a:xfrm>
            <a:off x="55880" y="1492122"/>
            <a:ext cx="5427980" cy="1092835"/>
          </a:xfrm>
          <a:prstGeom prst="rect">
            <a:avLst/>
          </a:prstGeom>
        </p:spPr>
        <p:txBody>
          <a:bodyPr wrap="square" lIns="0" tIns="0" rIns="0" bIns="0">
            <a:spAutoFit/>
          </a:bodyPr>
          <a:lstStyle>
            <a:lvl1pPr>
              <a:defRPr sz="1400" b="1" i="0">
                <a:solidFill>
                  <a:schemeClr val="tx1"/>
                </a:solidFill>
                <a:latin typeface="DejaVu Sans"/>
                <a:cs typeface="DejaVu Sans"/>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11/13/2023</a:t>
            </a:fld>
            <a:endParaRPr lang="en-US"/>
          </a:p>
        </p:txBody>
      </p:sp>
      <p:sp>
        <p:nvSpPr>
          <p:cNvPr id="6" name="Holder 6"/>
          <p:cNvSpPr>
            <a:spLocks noGrp="1"/>
          </p:cNvSpPr>
          <p:nvPr>
            <p:ph type="sldNum" sz="quarter" idx="7"/>
          </p:nvPr>
        </p:nvSpPr>
        <p:spPr>
          <a:xfrm>
            <a:off x="6583680" y="4783455"/>
            <a:ext cx="2103120" cy="25717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88D91C6-784A-4691-936F-E3ABD7D579E7}" type="slidenum">
              <a:rPr lang="en-US" altLang="en-US" smtClean="0"/>
              <a:pPr/>
              <a:t>‹#›</a:t>
            </a:fld>
            <a:endParaRPr lang="en-US" altLang="en-US"/>
          </a:p>
        </p:txBody>
      </p:sp>
    </p:spTree>
    <p:extLst>
      <p:ext uri="{BB962C8B-B14F-4D97-AF65-F5344CB8AC3E}">
        <p14:creationId xmlns:p14="http://schemas.microsoft.com/office/powerpoint/2010/main" val="33762869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229992" y="134823"/>
            <a:ext cx="4684014" cy="437515"/>
          </a:xfrm>
          <a:prstGeom prst="rect">
            <a:avLst/>
          </a:prstGeom>
        </p:spPr>
        <p:txBody>
          <a:bodyPr wrap="square" lIns="0" tIns="0" rIns="0" bIns="0">
            <a:spAutoFit/>
          </a:bodyPr>
          <a:lstStyle>
            <a:lvl1pPr>
              <a:defRPr sz="2700" b="1" i="0">
                <a:solidFill>
                  <a:schemeClr val="tx1"/>
                </a:solidFill>
                <a:latin typeface="Tahoma"/>
                <a:cs typeface="Tahoma"/>
              </a:defRPr>
            </a:lvl1pPr>
          </a:lstStyle>
          <a:p>
            <a:endParaRPr/>
          </a:p>
        </p:txBody>
      </p:sp>
      <p:sp>
        <p:nvSpPr>
          <p:cNvPr id="3" name="Holder 3"/>
          <p:cNvSpPr>
            <a:spLocks noGrp="1"/>
          </p:cNvSpPr>
          <p:nvPr>
            <p:ph type="body" idx="1"/>
          </p:nvPr>
        </p:nvSpPr>
        <p:spPr>
          <a:xfrm>
            <a:off x="66675" y="1495425"/>
            <a:ext cx="9010650" cy="276225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11/13/2023</a:t>
            </a:fld>
            <a:endParaRPr lang="en-US"/>
          </a:p>
        </p:txBody>
      </p:sp>
      <p:sp>
        <p:nvSpPr>
          <p:cNvPr id="6" name="Holder 6"/>
          <p:cNvSpPr>
            <a:spLocks noGrp="1"/>
          </p:cNvSpPr>
          <p:nvPr>
            <p:ph type="sldNum" sz="quarter" idx="7"/>
          </p:nvPr>
        </p:nvSpPr>
        <p:spPr>
          <a:xfrm>
            <a:off x="6583680" y="4783455"/>
            <a:ext cx="2103120" cy="25717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9118386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chnm.gmu.edu/courses/nclc375/harlan.html"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hyperlink" Target="https://study.com/learn/lesson/strict-vs-loose-construction-outline-analysis.html"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youtube.com/watch?v=neGpIQQAMKI"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www.youtube.com/watch?v=nvHcWmC4_eM"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kinginstitute.stanford.edu/king-papers/documents/give-us-ballot-address-delivered-prayer-pilgrimage-freedom#fn5"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www.tshaonline.org/handbook/entries/white-primary"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4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thirteen.org/wnet/jimcrow/voting_literacy.html"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object 2"/>
          <p:cNvSpPr/>
          <p:nvPr/>
        </p:nvSpPr>
        <p:spPr>
          <a:xfrm>
            <a:off x="0" y="-7717"/>
            <a:ext cx="9144000" cy="5143500"/>
          </a:xfrm>
          <a:custGeom>
            <a:avLst/>
            <a:gdLst/>
            <a:ahLst/>
            <a:cxnLst/>
            <a:rect l="l" t="t" r="r" b="b"/>
            <a:pathLst>
              <a:path w="9144000" h="5143500">
                <a:moveTo>
                  <a:pt x="9144000" y="0"/>
                </a:moveTo>
                <a:lnTo>
                  <a:pt x="6096000" y="0"/>
                </a:lnTo>
                <a:lnTo>
                  <a:pt x="6096000" y="3829812"/>
                </a:lnTo>
                <a:lnTo>
                  <a:pt x="0" y="3829812"/>
                </a:lnTo>
                <a:lnTo>
                  <a:pt x="0" y="5143500"/>
                </a:lnTo>
                <a:lnTo>
                  <a:pt x="9144000" y="5143500"/>
                </a:lnTo>
                <a:lnTo>
                  <a:pt x="9144000" y="3829812"/>
                </a:lnTo>
                <a:lnTo>
                  <a:pt x="9144000" y="0"/>
                </a:lnTo>
                <a:close/>
              </a:path>
            </a:pathLst>
          </a:custGeom>
          <a:solidFill>
            <a:srgbClr val="000000"/>
          </a:solidFill>
        </p:spPr>
        <p:txBody>
          <a:bodyPr wrap="square" lIns="0" tIns="0" rIns="0" bIns="0" rtlCol="0"/>
          <a:lstStyle/>
          <a:p>
            <a:endParaRPr/>
          </a:p>
        </p:txBody>
      </p:sp>
      <p:sp>
        <p:nvSpPr>
          <p:cNvPr id="3" name="object 3"/>
          <p:cNvSpPr txBox="1"/>
          <p:nvPr/>
        </p:nvSpPr>
        <p:spPr>
          <a:xfrm>
            <a:off x="6296173" y="-32059"/>
            <a:ext cx="1756257" cy="505908"/>
          </a:xfrm>
          <a:prstGeom prst="rect">
            <a:avLst/>
          </a:prstGeom>
        </p:spPr>
        <p:txBody>
          <a:bodyPr vert="horz" wrap="square" lIns="0" tIns="13335" rIns="0" bIns="0" rtlCol="0">
            <a:spAutoFit/>
          </a:bodyPr>
          <a:lstStyle/>
          <a:p>
            <a:pPr marL="12700">
              <a:lnSpc>
                <a:spcPct val="100000"/>
              </a:lnSpc>
              <a:spcBef>
                <a:spcPts val="105"/>
              </a:spcBef>
            </a:pPr>
            <a:r>
              <a:rPr sz="3200" b="1" dirty="0">
                <a:solidFill>
                  <a:srgbClr val="FFFF00"/>
                </a:solidFill>
                <a:latin typeface="DejaVu Sans"/>
                <a:cs typeface="DejaVu Sans"/>
              </a:rPr>
              <a:t>UNIT 3</a:t>
            </a:r>
            <a:endParaRPr sz="3200" dirty="0">
              <a:latin typeface="DejaVu Sans"/>
              <a:cs typeface="DejaVu Sans"/>
            </a:endParaRPr>
          </a:p>
        </p:txBody>
      </p:sp>
      <p:sp>
        <p:nvSpPr>
          <p:cNvPr id="4" name="object 4"/>
          <p:cNvSpPr txBox="1">
            <a:spLocks noGrp="1"/>
          </p:cNvSpPr>
          <p:nvPr>
            <p:ph type="title"/>
          </p:nvPr>
        </p:nvSpPr>
        <p:spPr>
          <a:xfrm>
            <a:off x="5160753" y="615419"/>
            <a:ext cx="3983247" cy="321242"/>
          </a:xfrm>
          <a:prstGeom prst="rect">
            <a:avLst/>
          </a:prstGeom>
        </p:spPr>
        <p:txBody>
          <a:bodyPr vert="horz" wrap="square" lIns="0" tIns="13335" rIns="0" bIns="0" rtlCol="0">
            <a:spAutoFit/>
          </a:bodyPr>
          <a:lstStyle/>
          <a:p>
            <a:pPr marL="12700" algn="ctr">
              <a:lnSpc>
                <a:spcPct val="100000"/>
              </a:lnSpc>
              <a:spcBef>
                <a:spcPts val="105"/>
              </a:spcBef>
            </a:pPr>
            <a:r>
              <a:rPr lang="en-US" sz="2000" dirty="0" err="1">
                <a:solidFill>
                  <a:srgbClr val="FFFF00"/>
                </a:solidFill>
              </a:rPr>
              <a:t>Chpt</a:t>
            </a:r>
            <a:r>
              <a:rPr lang="en-US" sz="2000" dirty="0">
                <a:solidFill>
                  <a:srgbClr val="FFFF00"/>
                </a:solidFill>
              </a:rPr>
              <a:t>. 11 Topics 3.10-3.13</a:t>
            </a:r>
            <a:endParaRPr sz="2000" dirty="0"/>
          </a:p>
        </p:txBody>
      </p:sp>
      <p:sp>
        <p:nvSpPr>
          <p:cNvPr id="5" name="object 5"/>
          <p:cNvSpPr txBox="1"/>
          <p:nvPr/>
        </p:nvSpPr>
        <p:spPr>
          <a:xfrm>
            <a:off x="5529282" y="1200150"/>
            <a:ext cx="2789963" cy="289182"/>
          </a:xfrm>
          <a:prstGeom prst="rect">
            <a:avLst/>
          </a:prstGeom>
        </p:spPr>
        <p:txBody>
          <a:bodyPr vert="horz" wrap="square" lIns="0" tIns="12065" rIns="0" bIns="0" rtlCol="0">
            <a:spAutoFit/>
          </a:bodyPr>
          <a:lstStyle/>
          <a:p>
            <a:pPr marL="12700">
              <a:lnSpc>
                <a:spcPct val="100000"/>
              </a:lnSpc>
              <a:spcBef>
                <a:spcPts val="95"/>
              </a:spcBef>
            </a:pPr>
            <a:r>
              <a:rPr lang="en-US" b="1" dirty="0">
                <a:solidFill>
                  <a:srgbClr val="FFFF00"/>
                </a:solidFill>
                <a:latin typeface="DejaVu Sans"/>
                <a:cs typeface="DejaVu Sans"/>
              </a:rPr>
              <a:t>AMSCO pg. 341-391</a:t>
            </a:r>
            <a:endParaRPr dirty="0">
              <a:latin typeface="DejaVu Sans"/>
              <a:cs typeface="DejaVu Sans"/>
            </a:endParaRPr>
          </a:p>
        </p:txBody>
      </p:sp>
      <p:sp>
        <p:nvSpPr>
          <p:cNvPr id="6" name="object 6"/>
          <p:cNvSpPr txBox="1"/>
          <p:nvPr/>
        </p:nvSpPr>
        <p:spPr>
          <a:xfrm>
            <a:off x="5292033" y="1885750"/>
            <a:ext cx="3717591" cy="1489510"/>
          </a:xfrm>
          <a:prstGeom prst="rect">
            <a:avLst/>
          </a:prstGeom>
        </p:spPr>
        <p:txBody>
          <a:bodyPr vert="horz" wrap="square" lIns="0" tIns="12065" rIns="0" bIns="0" rtlCol="0">
            <a:spAutoFit/>
          </a:bodyPr>
          <a:lstStyle/>
          <a:p>
            <a:pPr marL="1905" algn="ctr">
              <a:lnSpc>
                <a:spcPct val="100000"/>
              </a:lnSpc>
              <a:spcBef>
                <a:spcPts val="95"/>
              </a:spcBef>
            </a:pPr>
            <a:r>
              <a:rPr lang="en-US" sz="1600" b="1" dirty="0">
                <a:solidFill>
                  <a:srgbClr val="FFFF00"/>
                </a:solidFill>
                <a:latin typeface="DejaVu Sans"/>
                <a:cs typeface="DejaVu Sans"/>
              </a:rPr>
              <a:t>Supreme </a:t>
            </a:r>
            <a:r>
              <a:rPr sz="1600" b="1" dirty="0">
                <a:solidFill>
                  <a:srgbClr val="FFFF00"/>
                </a:solidFill>
                <a:latin typeface="DejaVu Sans"/>
                <a:cs typeface="DejaVu Sans"/>
              </a:rPr>
              <a:t>Court Case</a:t>
            </a:r>
            <a:endParaRPr lang="en-US" sz="1600" b="1" dirty="0">
              <a:solidFill>
                <a:srgbClr val="FFFF00"/>
              </a:solidFill>
              <a:latin typeface="DejaVu Sans"/>
              <a:cs typeface="DejaVu Sans"/>
            </a:endParaRPr>
          </a:p>
          <a:p>
            <a:pPr marL="3175" algn="ctr">
              <a:lnSpc>
                <a:spcPct val="100000"/>
              </a:lnSpc>
            </a:pPr>
            <a:r>
              <a:rPr sz="2000" b="1" i="1" dirty="0">
                <a:solidFill>
                  <a:srgbClr val="FFFF00"/>
                </a:solidFill>
                <a:latin typeface="Nimbus Mono L"/>
                <a:cs typeface="Nimbus Mono L"/>
              </a:rPr>
              <a:t>Brown v. Board of Education</a:t>
            </a:r>
            <a:endParaRPr sz="2000" dirty="0">
              <a:latin typeface="Nimbus Mono L"/>
              <a:cs typeface="Nimbus Mono L"/>
            </a:endParaRPr>
          </a:p>
          <a:p>
            <a:pPr>
              <a:lnSpc>
                <a:spcPct val="100000"/>
              </a:lnSpc>
            </a:pPr>
            <a:endParaRPr sz="2000" dirty="0">
              <a:latin typeface="Nimbus Mono L"/>
              <a:cs typeface="Nimbus Mono L"/>
            </a:endParaRPr>
          </a:p>
          <a:p>
            <a:pPr algn="ctr">
              <a:lnSpc>
                <a:spcPct val="100000"/>
              </a:lnSpc>
            </a:pPr>
            <a:r>
              <a:rPr sz="2000" b="1" dirty="0">
                <a:solidFill>
                  <a:srgbClr val="FFFF00"/>
                </a:solidFill>
                <a:latin typeface="DejaVu Sans"/>
                <a:cs typeface="DejaVu Sans"/>
              </a:rPr>
              <a:t>Foundational Document</a:t>
            </a:r>
            <a:endParaRPr sz="2000" dirty="0">
              <a:latin typeface="DejaVu Sans"/>
              <a:cs typeface="DejaVu Sans"/>
            </a:endParaRPr>
          </a:p>
          <a:p>
            <a:pPr algn="ctr">
              <a:lnSpc>
                <a:spcPct val="100000"/>
              </a:lnSpc>
            </a:pPr>
            <a:r>
              <a:rPr sz="2000" b="1" i="1" dirty="0">
                <a:solidFill>
                  <a:srgbClr val="FFFF00"/>
                </a:solidFill>
                <a:latin typeface="Nimbus Mono L"/>
                <a:cs typeface="Nimbus Mono L"/>
              </a:rPr>
              <a:t>Letter from a Birmingham Jail</a:t>
            </a:r>
            <a:endParaRPr sz="2000" dirty="0">
              <a:latin typeface="Nimbus Mono L"/>
              <a:cs typeface="Nimbus Mono L"/>
            </a:endParaRPr>
          </a:p>
        </p:txBody>
      </p:sp>
      <p:sp>
        <p:nvSpPr>
          <p:cNvPr id="7" name="object 7"/>
          <p:cNvSpPr txBox="1"/>
          <p:nvPr/>
        </p:nvSpPr>
        <p:spPr>
          <a:xfrm>
            <a:off x="76200" y="4324350"/>
            <a:ext cx="9067800" cy="635495"/>
          </a:xfrm>
          <a:prstGeom prst="rect">
            <a:avLst/>
          </a:prstGeom>
        </p:spPr>
        <p:txBody>
          <a:bodyPr vert="horz" wrap="square" lIns="0" tIns="12700" rIns="0" bIns="0" rtlCol="0">
            <a:spAutoFit/>
          </a:bodyPr>
          <a:lstStyle/>
          <a:p>
            <a:pPr marL="12700">
              <a:lnSpc>
                <a:spcPts val="5700"/>
              </a:lnSpc>
              <a:spcBef>
                <a:spcPts val="100"/>
              </a:spcBef>
            </a:pPr>
            <a:r>
              <a:rPr lang="en-US" sz="2800" b="1" dirty="0">
                <a:solidFill>
                  <a:srgbClr val="FFFF00"/>
                </a:solidFill>
                <a:latin typeface="DejaVu Sans"/>
                <a:cs typeface="DejaVu Sans"/>
              </a:rPr>
              <a:t>3.10 Social Movements and Equal Protection</a:t>
            </a:r>
            <a:endParaRPr sz="800" dirty="0">
              <a:latin typeface="DejaVu Sans"/>
              <a:cs typeface="DejaVu Sans"/>
            </a:endParaRPr>
          </a:p>
        </p:txBody>
      </p:sp>
      <p:sp>
        <p:nvSpPr>
          <p:cNvPr id="8" name="object 8"/>
          <p:cNvSpPr/>
          <p:nvPr/>
        </p:nvSpPr>
        <p:spPr>
          <a:xfrm>
            <a:off x="0" y="0"/>
            <a:ext cx="5181600" cy="3582162"/>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286265"/>
            <a:ext cx="9143999" cy="4800085"/>
            <a:chOff x="0" y="725830"/>
            <a:chExt cx="9144000" cy="4407000"/>
          </a:xfrm>
        </p:grpSpPr>
        <p:sp>
          <p:nvSpPr>
            <p:cNvPr id="3" name="object 3"/>
            <p:cNvSpPr/>
            <p:nvPr/>
          </p:nvSpPr>
          <p:spPr>
            <a:xfrm>
              <a:off x="0" y="725830"/>
              <a:ext cx="9144000" cy="360578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4248911"/>
              <a:ext cx="9144000" cy="883919"/>
            </a:xfrm>
            <a:custGeom>
              <a:avLst/>
              <a:gdLst/>
              <a:ahLst/>
              <a:cxnLst/>
              <a:rect l="l" t="t" r="r" b="b"/>
              <a:pathLst>
                <a:path w="9144000" h="883920">
                  <a:moveTo>
                    <a:pt x="0" y="883919"/>
                  </a:moveTo>
                  <a:lnTo>
                    <a:pt x="9144000" y="883919"/>
                  </a:lnTo>
                  <a:lnTo>
                    <a:pt x="9144000" y="0"/>
                  </a:lnTo>
                  <a:lnTo>
                    <a:pt x="0" y="0"/>
                  </a:lnTo>
                  <a:lnTo>
                    <a:pt x="0" y="883919"/>
                  </a:lnTo>
                  <a:close/>
                </a:path>
              </a:pathLst>
            </a:custGeom>
            <a:ln w="12192">
              <a:solidFill>
                <a:srgbClr val="000000"/>
              </a:solidFill>
            </a:ln>
          </p:spPr>
          <p:txBody>
            <a:bodyPr wrap="square" lIns="0" tIns="0" rIns="0" bIns="0" rtlCol="0"/>
            <a:lstStyle/>
            <a:p>
              <a:endParaRPr/>
            </a:p>
          </p:txBody>
        </p:sp>
      </p:grpSp>
      <p:sp>
        <p:nvSpPr>
          <p:cNvPr id="5" name="object 5"/>
          <p:cNvSpPr txBox="1">
            <a:spLocks noGrp="1"/>
          </p:cNvSpPr>
          <p:nvPr>
            <p:ph type="title"/>
          </p:nvPr>
        </p:nvSpPr>
        <p:spPr>
          <a:xfrm>
            <a:off x="1" y="-95250"/>
            <a:ext cx="9144000" cy="381515"/>
          </a:xfrm>
          <a:prstGeom prst="rect">
            <a:avLst/>
          </a:prstGeom>
        </p:spPr>
        <p:txBody>
          <a:bodyPr vert="horz" wrap="square" lIns="0" tIns="12065" rIns="0" bIns="0" rtlCol="0">
            <a:spAutoFit/>
          </a:bodyPr>
          <a:lstStyle/>
          <a:p>
            <a:pPr marL="12700" algn="ctr">
              <a:lnSpc>
                <a:spcPct val="100000"/>
              </a:lnSpc>
              <a:spcBef>
                <a:spcPts val="95"/>
              </a:spcBef>
            </a:pPr>
            <a:r>
              <a:rPr sz="2400" dirty="0">
                <a:latin typeface="+mj-lt"/>
              </a:rPr>
              <a:t>Slavery and Involuntary Servitude</a:t>
            </a:r>
          </a:p>
        </p:txBody>
      </p:sp>
      <p:sp>
        <p:nvSpPr>
          <p:cNvPr id="6" name="object 6"/>
          <p:cNvSpPr txBox="1"/>
          <p:nvPr/>
        </p:nvSpPr>
        <p:spPr>
          <a:xfrm>
            <a:off x="0" y="4171950"/>
            <a:ext cx="9037320" cy="856645"/>
          </a:xfrm>
          <a:prstGeom prst="rect">
            <a:avLst/>
          </a:prstGeom>
        </p:spPr>
        <p:txBody>
          <a:bodyPr vert="horz" wrap="square" lIns="0" tIns="12700" rIns="0" bIns="0" rtlCol="0">
            <a:spAutoFit/>
          </a:bodyPr>
          <a:lstStyle/>
          <a:p>
            <a:pPr marL="38100" marR="30480">
              <a:lnSpc>
                <a:spcPct val="100000"/>
              </a:lnSpc>
              <a:spcBef>
                <a:spcPts val="100"/>
              </a:spcBef>
            </a:pPr>
            <a:r>
              <a:rPr lang="en-US" b="1" dirty="0">
                <a:latin typeface="+mj-lt"/>
                <a:cs typeface="DejaVu Sans"/>
              </a:rPr>
              <a:t>The Emancipation Proclamation was an </a:t>
            </a:r>
            <a:r>
              <a:rPr lang="en-US" b="1" dirty="0">
                <a:solidFill>
                  <a:srgbClr val="FF0000"/>
                </a:solidFill>
                <a:latin typeface="+mj-lt"/>
                <a:cs typeface="DejaVu Sans"/>
              </a:rPr>
              <a:t>executive order </a:t>
            </a:r>
            <a:r>
              <a:rPr lang="en-US" b="1" dirty="0">
                <a:latin typeface="+mj-lt"/>
                <a:cs typeface="DejaVu Sans"/>
              </a:rPr>
              <a:t>that Pres. Lincoln issued. Lincoln feared that the Emancipation Proclamation would one day be overturned by a court or</a:t>
            </a:r>
          </a:p>
          <a:p>
            <a:pPr marL="38100" marR="30480">
              <a:lnSpc>
                <a:spcPct val="100000"/>
              </a:lnSpc>
              <a:spcBef>
                <a:spcPts val="100"/>
              </a:spcBef>
            </a:pPr>
            <a:r>
              <a:rPr lang="en-US" b="1" dirty="0">
                <a:latin typeface="+mj-lt"/>
                <a:cs typeface="DejaVu Sans"/>
              </a:rPr>
              <a:t>Congress would pass a law making the Proclamation illegal and thus usher a return of slavery.</a:t>
            </a:r>
            <a:endParaRPr dirty="0">
              <a:latin typeface="+mj-lt"/>
              <a:cs typeface="DejaVu Sans"/>
            </a:endParaRPr>
          </a:p>
        </p:txBody>
      </p:sp>
    </p:spTree>
    <p:extLst>
      <p:ext uri="{BB962C8B-B14F-4D97-AF65-F5344CB8AC3E}">
        <p14:creationId xmlns:p14="http://schemas.microsoft.com/office/powerpoint/2010/main" val="332401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147" y="286265"/>
            <a:ext cx="9078053" cy="5045720"/>
            <a:chOff x="0" y="725830"/>
            <a:chExt cx="9144000" cy="4407000"/>
          </a:xfrm>
        </p:grpSpPr>
        <p:sp>
          <p:nvSpPr>
            <p:cNvPr id="3" name="object 3"/>
            <p:cNvSpPr/>
            <p:nvPr/>
          </p:nvSpPr>
          <p:spPr>
            <a:xfrm>
              <a:off x="0" y="725830"/>
              <a:ext cx="9144000" cy="360578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4248911"/>
              <a:ext cx="9144000" cy="883919"/>
            </a:xfrm>
            <a:custGeom>
              <a:avLst/>
              <a:gdLst/>
              <a:ahLst/>
              <a:cxnLst/>
              <a:rect l="l" t="t" r="r" b="b"/>
              <a:pathLst>
                <a:path w="9144000" h="883920">
                  <a:moveTo>
                    <a:pt x="0" y="883919"/>
                  </a:moveTo>
                  <a:lnTo>
                    <a:pt x="9144000" y="883919"/>
                  </a:lnTo>
                  <a:lnTo>
                    <a:pt x="9144000" y="0"/>
                  </a:lnTo>
                  <a:lnTo>
                    <a:pt x="0" y="0"/>
                  </a:lnTo>
                  <a:lnTo>
                    <a:pt x="0" y="883919"/>
                  </a:lnTo>
                  <a:close/>
                </a:path>
              </a:pathLst>
            </a:custGeom>
            <a:ln w="12192">
              <a:solidFill>
                <a:srgbClr val="000000"/>
              </a:solidFill>
            </a:ln>
          </p:spPr>
          <p:txBody>
            <a:bodyPr wrap="square" lIns="0" tIns="0" rIns="0" bIns="0" rtlCol="0"/>
            <a:lstStyle/>
            <a:p>
              <a:endParaRPr/>
            </a:p>
          </p:txBody>
        </p:sp>
      </p:grpSp>
      <p:sp>
        <p:nvSpPr>
          <p:cNvPr id="5" name="object 5"/>
          <p:cNvSpPr txBox="1">
            <a:spLocks noGrp="1"/>
          </p:cNvSpPr>
          <p:nvPr>
            <p:ph type="title"/>
          </p:nvPr>
        </p:nvSpPr>
        <p:spPr>
          <a:xfrm>
            <a:off x="1" y="-95250"/>
            <a:ext cx="9144000" cy="381515"/>
          </a:xfrm>
          <a:prstGeom prst="rect">
            <a:avLst/>
          </a:prstGeom>
        </p:spPr>
        <p:txBody>
          <a:bodyPr vert="horz" wrap="square" lIns="0" tIns="12065" rIns="0" bIns="0" rtlCol="0">
            <a:spAutoFit/>
          </a:bodyPr>
          <a:lstStyle/>
          <a:p>
            <a:pPr marL="12700" algn="ctr">
              <a:lnSpc>
                <a:spcPct val="100000"/>
              </a:lnSpc>
              <a:spcBef>
                <a:spcPts val="95"/>
              </a:spcBef>
            </a:pPr>
            <a:r>
              <a:rPr sz="2400" dirty="0">
                <a:latin typeface="+mj-lt"/>
              </a:rPr>
              <a:t>Slavery and Involuntary Servitude</a:t>
            </a:r>
          </a:p>
        </p:txBody>
      </p:sp>
      <p:sp>
        <p:nvSpPr>
          <p:cNvPr id="6" name="object 6"/>
          <p:cNvSpPr txBox="1"/>
          <p:nvPr/>
        </p:nvSpPr>
        <p:spPr>
          <a:xfrm>
            <a:off x="53340" y="4386241"/>
            <a:ext cx="9037320" cy="566822"/>
          </a:xfrm>
          <a:prstGeom prst="rect">
            <a:avLst/>
          </a:prstGeom>
        </p:spPr>
        <p:txBody>
          <a:bodyPr vert="horz" wrap="square" lIns="0" tIns="12700" rIns="0" bIns="0" rtlCol="0">
            <a:spAutoFit/>
          </a:bodyPr>
          <a:lstStyle/>
          <a:p>
            <a:pPr marL="38100" marR="30480">
              <a:lnSpc>
                <a:spcPct val="100000"/>
              </a:lnSpc>
              <a:spcBef>
                <a:spcPts val="100"/>
              </a:spcBef>
            </a:pPr>
            <a:r>
              <a:rPr b="1" dirty="0">
                <a:latin typeface="+mj-lt"/>
                <a:cs typeface="DejaVu Sans"/>
              </a:rPr>
              <a:t>The 13</a:t>
            </a:r>
            <a:r>
              <a:rPr b="1" baseline="24305" dirty="0">
                <a:latin typeface="+mj-lt"/>
                <a:cs typeface="DejaVu Sans"/>
              </a:rPr>
              <a:t>th </a:t>
            </a:r>
            <a:r>
              <a:rPr b="1" dirty="0">
                <a:latin typeface="+mj-lt"/>
                <a:cs typeface="DejaVu Sans"/>
              </a:rPr>
              <a:t>Amendment </a:t>
            </a:r>
            <a:r>
              <a:rPr lang="en-US" b="1" dirty="0">
                <a:latin typeface="+mj-lt"/>
                <a:cs typeface="DejaVu Sans"/>
              </a:rPr>
              <a:t>made</a:t>
            </a:r>
            <a:r>
              <a:rPr b="1" dirty="0">
                <a:latin typeface="+mj-lt"/>
                <a:cs typeface="DejaVu Sans"/>
              </a:rPr>
              <a:t> </a:t>
            </a:r>
            <a:r>
              <a:rPr b="1" dirty="0">
                <a:solidFill>
                  <a:srgbClr val="FF0000"/>
                </a:solidFill>
                <a:latin typeface="+mj-lt"/>
                <a:cs typeface="DejaVu Sans"/>
              </a:rPr>
              <a:t>slavery</a:t>
            </a:r>
            <a:r>
              <a:rPr lang="en-US" b="1" dirty="0">
                <a:solidFill>
                  <a:srgbClr val="FF0000"/>
                </a:solidFill>
                <a:latin typeface="+mj-lt"/>
                <a:cs typeface="DejaVu Sans"/>
              </a:rPr>
              <a:t> illegal </a:t>
            </a:r>
            <a:r>
              <a:rPr b="1" dirty="0">
                <a:latin typeface="+mj-lt"/>
                <a:cs typeface="DejaVu Sans"/>
              </a:rPr>
              <a:t>in the United States and it also protects against </a:t>
            </a:r>
            <a:r>
              <a:rPr b="1" dirty="0">
                <a:solidFill>
                  <a:srgbClr val="FF0000"/>
                </a:solidFill>
                <a:latin typeface="+mj-lt"/>
                <a:cs typeface="DejaVu Sans"/>
              </a:rPr>
              <a:t>involuntary</a:t>
            </a:r>
            <a:r>
              <a:rPr b="1" dirty="0">
                <a:latin typeface="+mj-lt"/>
                <a:cs typeface="DejaVu Sans"/>
              </a:rPr>
              <a:t> servitude.</a:t>
            </a:r>
            <a:r>
              <a:rPr lang="en-US" b="1" dirty="0">
                <a:latin typeface="+mj-lt"/>
                <a:cs typeface="DejaVu Sans"/>
              </a:rPr>
              <a:t>  13</a:t>
            </a:r>
            <a:r>
              <a:rPr lang="en-US" b="1" baseline="30000" dirty="0">
                <a:latin typeface="+mj-lt"/>
                <a:cs typeface="DejaVu Sans"/>
              </a:rPr>
              <a:t>th</a:t>
            </a:r>
            <a:r>
              <a:rPr lang="en-US" b="1" dirty="0">
                <a:latin typeface="+mj-lt"/>
                <a:cs typeface="DejaVu Sans"/>
              </a:rPr>
              <a:t> amendment was done to </a:t>
            </a:r>
            <a:r>
              <a:rPr lang="en-US" b="1" dirty="0">
                <a:solidFill>
                  <a:srgbClr val="FF0000"/>
                </a:solidFill>
                <a:latin typeface="+mj-lt"/>
                <a:cs typeface="DejaVu Sans"/>
              </a:rPr>
              <a:t>codify</a:t>
            </a:r>
            <a:r>
              <a:rPr lang="en-US" b="1" dirty="0">
                <a:latin typeface="+mj-lt"/>
                <a:cs typeface="DejaVu Sans"/>
              </a:rPr>
              <a:t> the Emancipation Proclamation.</a:t>
            </a:r>
            <a:endParaRPr dirty="0">
              <a:latin typeface="+mj-lt"/>
              <a:cs typeface="DejaVu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82" y="971550"/>
            <a:ext cx="7036306" cy="2167260"/>
          </a:xfrm>
          <a:prstGeom prst="rect">
            <a:avLst/>
          </a:prstGeom>
        </p:spPr>
        <p:txBody>
          <a:bodyPr vert="horz" wrap="square" lIns="0" tIns="12700" rIns="0" bIns="0" rtlCol="0">
            <a:spAutoFit/>
          </a:bodyPr>
          <a:lstStyle/>
          <a:p>
            <a:pPr marL="12700" marR="5080" indent="1905" algn="ctr">
              <a:lnSpc>
                <a:spcPct val="100000"/>
              </a:lnSpc>
              <a:spcBef>
                <a:spcPts val="100"/>
              </a:spcBef>
            </a:pPr>
            <a:r>
              <a:rPr sz="2000" i="1" dirty="0">
                <a:latin typeface="URW Chancery L"/>
                <a:cs typeface="URW Chancery L"/>
              </a:rPr>
              <a:t>All persons born or naturalized in the United States and  subject to the jurisdiction thereof, are citizens of the United  States and of the State wherein they reside. No State shall  make or enforce any law which shall abridge the privileges or  immunities of citizens of the United States; </a:t>
            </a:r>
            <a:r>
              <a:rPr sz="2000" i="1" u="heavy" dirty="0">
                <a:uFill>
                  <a:solidFill>
                    <a:srgbClr val="000000"/>
                  </a:solidFill>
                </a:uFill>
                <a:latin typeface="URW Chancery L"/>
                <a:cs typeface="URW Chancery L"/>
              </a:rPr>
              <a:t>nor shall any </a:t>
            </a:r>
            <a:r>
              <a:rPr sz="2000" i="1" dirty="0">
                <a:latin typeface="URW Chancery L"/>
                <a:cs typeface="URW Chancery L"/>
              </a:rPr>
              <a:t> </a:t>
            </a:r>
            <a:r>
              <a:rPr sz="2000" i="1" u="heavy" dirty="0">
                <a:uFill>
                  <a:solidFill>
                    <a:srgbClr val="000000"/>
                  </a:solidFill>
                </a:uFill>
                <a:latin typeface="URW Chancery L"/>
                <a:cs typeface="URW Chancery L"/>
              </a:rPr>
              <a:t>State deprive any person of life, liberty, or property, without </a:t>
            </a:r>
            <a:r>
              <a:rPr sz="2000" i="1" dirty="0">
                <a:latin typeface="URW Chancery L"/>
                <a:cs typeface="URW Chancery L"/>
              </a:rPr>
              <a:t> </a:t>
            </a:r>
            <a:r>
              <a:rPr sz="2000" b="1" i="1" u="heavy" dirty="0">
                <a:solidFill>
                  <a:srgbClr val="FF0000"/>
                </a:solidFill>
                <a:uFill>
                  <a:solidFill>
                    <a:srgbClr val="000000"/>
                  </a:solidFill>
                </a:uFill>
                <a:latin typeface="Nimbus Mono L"/>
                <a:cs typeface="Nimbus Mono L"/>
              </a:rPr>
              <a:t>due process of law</a:t>
            </a:r>
            <a:r>
              <a:rPr sz="2000" b="1" i="1" u="heavy" dirty="0">
                <a:uFill>
                  <a:solidFill>
                    <a:srgbClr val="000000"/>
                  </a:solidFill>
                </a:uFill>
                <a:latin typeface="Nimbus Mono L"/>
                <a:cs typeface="Nimbus Mono L"/>
              </a:rPr>
              <a:t>; </a:t>
            </a:r>
            <a:r>
              <a:rPr sz="2000" i="1" u="heavy" dirty="0">
                <a:uFill>
                  <a:solidFill>
                    <a:srgbClr val="000000"/>
                  </a:solidFill>
                </a:uFill>
                <a:latin typeface="URW Chancery L"/>
                <a:cs typeface="URW Chancery L"/>
              </a:rPr>
              <a:t>nor deny to any person within its </a:t>
            </a:r>
            <a:r>
              <a:rPr sz="2000" i="1" dirty="0">
                <a:latin typeface="URW Chancery L"/>
                <a:cs typeface="URW Chancery L"/>
              </a:rPr>
              <a:t> </a:t>
            </a:r>
            <a:r>
              <a:rPr sz="2000" i="1" u="heavy" dirty="0">
                <a:uFill>
                  <a:solidFill>
                    <a:srgbClr val="000000"/>
                  </a:solidFill>
                </a:uFill>
                <a:latin typeface="URW Chancery L"/>
                <a:cs typeface="URW Chancery L"/>
              </a:rPr>
              <a:t>jurisdiction the </a:t>
            </a:r>
            <a:r>
              <a:rPr sz="2000" b="1" i="1" u="heavy" dirty="0">
                <a:solidFill>
                  <a:srgbClr val="FF0000"/>
                </a:solidFill>
                <a:uFill>
                  <a:solidFill>
                    <a:srgbClr val="000000"/>
                  </a:solidFill>
                </a:uFill>
                <a:latin typeface="Nimbus Mono L"/>
                <a:cs typeface="Nimbus Mono L"/>
              </a:rPr>
              <a:t>equal protection </a:t>
            </a:r>
            <a:r>
              <a:rPr sz="2000" i="1" u="heavy" dirty="0">
                <a:uFill>
                  <a:solidFill>
                    <a:srgbClr val="000000"/>
                  </a:solidFill>
                </a:uFill>
                <a:latin typeface="URW Chancery L"/>
                <a:cs typeface="URW Chancery L"/>
              </a:rPr>
              <a:t>of the laws</a:t>
            </a:r>
            <a:r>
              <a:rPr sz="2000" i="1" dirty="0">
                <a:latin typeface="URW Chancery L"/>
                <a:cs typeface="URW Chancery L"/>
              </a:rPr>
              <a:t>.</a:t>
            </a:r>
            <a:endParaRPr sz="2000" dirty="0">
              <a:latin typeface="URW Chancery L"/>
              <a:cs typeface="URW Chancery L"/>
            </a:endParaRPr>
          </a:p>
        </p:txBody>
      </p:sp>
      <p:sp>
        <p:nvSpPr>
          <p:cNvPr id="3" name="object 3"/>
          <p:cNvSpPr/>
          <p:nvPr/>
        </p:nvSpPr>
        <p:spPr>
          <a:xfrm>
            <a:off x="-4482" y="-5603"/>
            <a:ext cx="9144000" cy="707390"/>
          </a:xfrm>
          <a:custGeom>
            <a:avLst/>
            <a:gdLst/>
            <a:ahLst/>
            <a:cxnLst/>
            <a:rect l="l" t="t" r="r" b="b"/>
            <a:pathLst>
              <a:path w="9144000" h="707390">
                <a:moveTo>
                  <a:pt x="9144000" y="0"/>
                </a:moveTo>
                <a:lnTo>
                  <a:pt x="0" y="0"/>
                </a:lnTo>
                <a:lnTo>
                  <a:pt x="0" y="707136"/>
                </a:lnTo>
                <a:lnTo>
                  <a:pt x="9144000" y="707136"/>
                </a:lnTo>
                <a:lnTo>
                  <a:pt x="9144000" y="0"/>
                </a:lnTo>
                <a:close/>
              </a:path>
            </a:pathLst>
          </a:custGeom>
          <a:solidFill>
            <a:srgbClr val="000000"/>
          </a:solidFill>
        </p:spPr>
        <p:txBody>
          <a:bodyPr wrap="square" lIns="0" tIns="0" rIns="0" bIns="0" rtlCol="0"/>
          <a:lstStyle/>
          <a:p>
            <a:endParaRPr/>
          </a:p>
        </p:txBody>
      </p:sp>
      <p:sp>
        <p:nvSpPr>
          <p:cNvPr id="4" name="object 4"/>
          <p:cNvSpPr txBox="1">
            <a:spLocks noGrp="1"/>
          </p:cNvSpPr>
          <p:nvPr>
            <p:ph type="title"/>
          </p:nvPr>
        </p:nvSpPr>
        <p:spPr>
          <a:xfrm>
            <a:off x="1152550" y="57988"/>
            <a:ext cx="6837680" cy="443070"/>
          </a:xfrm>
          <a:prstGeom prst="rect">
            <a:avLst/>
          </a:prstGeom>
        </p:spPr>
        <p:txBody>
          <a:bodyPr vert="horz" wrap="square" lIns="0" tIns="12065" rIns="0" bIns="0" rtlCol="0">
            <a:spAutoFit/>
          </a:bodyPr>
          <a:lstStyle/>
          <a:p>
            <a:pPr marL="12700">
              <a:lnSpc>
                <a:spcPct val="100000"/>
              </a:lnSpc>
              <a:spcBef>
                <a:spcPts val="95"/>
              </a:spcBef>
            </a:pPr>
            <a:r>
              <a:rPr sz="2800" dirty="0">
                <a:solidFill>
                  <a:srgbClr val="FFFFFF"/>
                </a:solidFill>
              </a:rPr>
              <a:t>THE FOURTEENTH AMENDMENT</a:t>
            </a:r>
            <a:endParaRPr sz="2800" dirty="0"/>
          </a:p>
        </p:txBody>
      </p:sp>
      <p:sp>
        <p:nvSpPr>
          <p:cNvPr id="5" name="object 5"/>
          <p:cNvSpPr/>
          <p:nvPr/>
        </p:nvSpPr>
        <p:spPr>
          <a:xfrm>
            <a:off x="7046668" y="755208"/>
            <a:ext cx="2107692" cy="2599944"/>
          </a:xfrm>
          <a:prstGeom prst="rect">
            <a:avLst/>
          </a:prstGeom>
          <a:blipFill>
            <a:blip r:embed="rId2" cstate="print"/>
            <a:stretch>
              <a:fillRect/>
            </a:stretch>
          </a:blipFill>
        </p:spPr>
        <p:txBody>
          <a:bodyPr wrap="square" lIns="0" tIns="0" rIns="0" bIns="0" rtlCol="0"/>
          <a:lstStyle/>
          <a:p>
            <a:endParaRPr/>
          </a:p>
        </p:txBody>
      </p:sp>
      <p:sp>
        <p:nvSpPr>
          <p:cNvPr id="7" name="TextBox 6">
            <a:extLst>
              <a:ext uri="{FF2B5EF4-FFF2-40B4-BE49-F238E27FC236}">
                <a16:creationId xmlns:a16="http://schemas.microsoft.com/office/drawing/2014/main" id="{4C61AAEB-CFC8-CD81-BE79-064C98A92B94}"/>
              </a:ext>
            </a:extLst>
          </p:cNvPr>
          <p:cNvSpPr txBox="1"/>
          <p:nvPr/>
        </p:nvSpPr>
        <p:spPr>
          <a:xfrm>
            <a:off x="-4482" y="3624915"/>
            <a:ext cx="8229600" cy="461665"/>
          </a:xfrm>
          <a:prstGeom prst="rect">
            <a:avLst/>
          </a:prstGeom>
          <a:noFill/>
        </p:spPr>
        <p:txBody>
          <a:bodyPr wrap="square">
            <a:spAutoFit/>
          </a:bodyPr>
          <a:lstStyle/>
          <a:p>
            <a:r>
              <a:rPr lang="en-US" sz="2400" b="1" dirty="0"/>
              <a:t>Does treating people equal mean  treating people the same?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201" y="0"/>
            <a:ext cx="8405088" cy="381515"/>
          </a:xfrm>
          <a:prstGeom prst="rect">
            <a:avLst/>
          </a:prstGeom>
        </p:spPr>
        <p:txBody>
          <a:bodyPr vert="horz" wrap="square" lIns="0" tIns="12065" rIns="0" bIns="0" rtlCol="0">
            <a:spAutoFit/>
          </a:bodyPr>
          <a:lstStyle/>
          <a:p>
            <a:pPr marL="12700">
              <a:lnSpc>
                <a:spcPct val="100000"/>
              </a:lnSpc>
              <a:spcBef>
                <a:spcPts val="95"/>
              </a:spcBef>
            </a:pPr>
            <a:r>
              <a:rPr sz="2400" dirty="0"/>
              <a:t>Jim Crow Era and Separate, but Equal</a:t>
            </a:r>
          </a:p>
        </p:txBody>
      </p:sp>
      <p:sp>
        <p:nvSpPr>
          <p:cNvPr id="3" name="object 3"/>
          <p:cNvSpPr/>
          <p:nvPr/>
        </p:nvSpPr>
        <p:spPr>
          <a:xfrm>
            <a:off x="0" y="819150"/>
            <a:ext cx="2438400" cy="1972764"/>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2158314" y="560983"/>
            <a:ext cx="7010400" cy="4584973"/>
          </a:xfrm>
          <a:prstGeom prst="rect">
            <a:avLst/>
          </a:prstGeom>
        </p:spPr>
        <p:txBody>
          <a:bodyPr vert="horz" wrap="square" lIns="0" tIns="12065" rIns="0" bIns="0" rtlCol="0">
            <a:spAutoFit/>
          </a:bodyPr>
          <a:lstStyle/>
          <a:p>
            <a:pPr marL="135890" marR="127000">
              <a:lnSpc>
                <a:spcPct val="100000"/>
              </a:lnSpc>
              <a:spcBef>
                <a:spcPts val="95"/>
              </a:spcBef>
            </a:pPr>
            <a:r>
              <a:rPr sz="1600" b="1" dirty="0">
                <a:latin typeface="DejaVu Sans"/>
                <a:cs typeface="DejaVu Sans"/>
              </a:rPr>
              <a:t>13</a:t>
            </a:r>
            <a:r>
              <a:rPr sz="1575" b="1" baseline="26455" dirty="0">
                <a:latin typeface="DejaVu Sans"/>
                <a:cs typeface="DejaVu Sans"/>
              </a:rPr>
              <a:t>th</a:t>
            </a:r>
            <a:r>
              <a:rPr sz="1600" b="1" dirty="0">
                <a:latin typeface="DejaVu Sans"/>
                <a:cs typeface="DejaVu Sans"/>
              </a:rPr>
              <a:t>, 14</a:t>
            </a:r>
            <a:r>
              <a:rPr sz="1575" b="1" baseline="26455" dirty="0">
                <a:latin typeface="DejaVu Sans"/>
                <a:cs typeface="DejaVu Sans"/>
              </a:rPr>
              <a:t>th</a:t>
            </a:r>
            <a:r>
              <a:rPr sz="1600" b="1" dirty="0">
                <a:latin typeface="DejaVu Sans"/>
                <a:cs typeface="DejaVu Sans"/>
              </a:rPr>
              <a:t>, and 15</a:t>
            </a:r>
            <a:r>
              <a:rPr sz="1575" b="1" baseline="26455" dirty="0">
                <a:latin typeface="DejaVu Sans"/>
                <a:cs typeface="DejaVu Sans"/>
              </a:rPr>
              <a:t>th </a:t>
            </a:r>
            <a:r>
              <a:rPr sz="1600" b="1" dirty="0">
                <a:latin typeface="DejaVu Sans"/>
                <a:cs typeface="DejaVu Sans"/>
              </a:rPr>
              <a:t>Amendments were known as the Civil </a:t>
            </a:r>
            <a:r>
              <a:rPr sz="1600" b="1">
                <a:latin typeface="DejaVu Sans"/>
                <a:cs typeface="DejaVu Sans"/>
              </a:rPr>
              <a:t>War </a:t>
            </a:r>
            <a:r>
              <a:rPr lang="en-US" sz="1600" b="1">
                <a:latin typeface="DejaVu Sans"/>
                <a:cs typeface="DejaVu Sans"/>
              </a:rPr>
              <a:t>Reconstruction) </a:t>
            </a:r>
            <a:r>
              <a:rPr sz="1600" b="1">
                <a:latin typeface="DejaVu Sans"/>
                <a:cs typeface="DejaVu Sans"/>
              </a:rPr>
              <a:t>amendments </a:t>
            </a:r>
            <a:r>
              <a:rPr sz="1600" b="1" dirty="0">
                <a:latin typeface="DejaVu Sans"/>
                <a:cs typeface="DejaVu Sans"/>
              </a:rPr>
              <a:t>and were designed to help African Americans.</a:t>
            </a:r>
            <a:endParaRPr sz="1600" dirty="0">
              <a:latin typeface="DejaVu Sans"/>
              <a:cs typeface="DejaVu Sans"/>
            </a:endParaRPr>
          </a:p>
          <a:p>
            <a:pPr>
              <a:lnSpc>
                <a:spcPct val="100000"/>
              </a:lnSpc>
              <a:spcBef>
                <a:spcPts val="50"/>
              </a:spcBef>
            </a:pPr>
            <a:endParaRPr lang="en-US" sz="1600" dirty="0">
              <a:latin typeface="DejaVu Sans"/>
              <a:cs typeface="DejaVu Sans"/>
            </a:endParaRPr>
          </a:p>
          <a:p>
            <a:pPr marL="242570" marR="235585">
              <a:lnSpc>
                <a:spcPct val="100600"/>
              </a:lnSpc>
            </a:pPr>
            <a:r>
              <a:rPr sz="1600" b="1" dirty="0">
                <a:latin typeface="DejaVu Sans"/>
                <a:cs typeface="DejaVu Sans"/>
              </a:rPr>
              <a:t>When Reconstruction ended in 1877 and the North left the  South, the South responded.</a:t>
            </a:r>
            <a:endParaRPr sz="1600" dirty="0">
              <a:latin typeface="DejaVu Sans"/>
              <a:cs typeface="DejaVu Sans"/>
            </a:endParaRPr>
          </a:p>
          <a:p>
            <a:pPr>
              <a:lnSpc>
                <a:spcPct val="100000"/>
              </a:lnSpc>
              <a:spcBef>
                <a:spcPts val="45"/>
              </a:spcBef>
            </a:pPr>
            <a:endParaRPr sz="1600" dirty="0">
              <a:latin typeface="DejaVu Sans"/>
              <a:cs typeface="DejaVu Sans"/>
            </a:endParaRPr>
          </a:p>
          <a:p>
            <a:pPr>
              <a:lnSpc>
                <a:spcPct val="100000"/>
              </a:lnSpc>
            </a:pPr>
            <a:r>
              <a:rPr sz="1600" b="1" dirty="0">
                <a:latin typeface="DejaVu Sans"/>
                <a:cs typeface="DejaVu Sans"/>
              </a:rPr>
              <a:t>The Southern states would pass Jim Crow Laws, which were</a:t>
            </a:r>
            <a:endParaRPr sz="1600" dirty="0">
              <a:latin typeface="DejaVu Sans"/>
              <a:cs typeface="DejaVu Sans"/>
            </a:endParaRPr>
          </a:p>
          <a:p>
            <a:pPr>
              <a:lnSpc>
                <a:spcPct val="100000"/>
              </a:lnSpc>
              <a:spcBef>
                <a:spcPts val="10"/>
              </a:spcBef>
            </a:pPr>
            <a:r>
              <a:rPr sz="1600" b="1" dirty="0">
                <a:latin typeface="DejaVu Sans"/>
                <a:cs typeface="DejaVu Sans"/>
              </a:rPr>
              <a:t>laws aimed at separating minorities from the white population.</a:t>
            </a:r>
            <a:r>
              <a:rPr lang="en-US" sz="1600" b="1" dirty="0">
                <a:latin typeface="DejaVu Sans"/>
                <a:cs typeface="DejaVu Sans"/>
              </a:rPr>
              <a:t> They wanted to place black Americans in a system close to slavery as the law would permit.</a:t>
            </a:r>
            <a:endParaRPr sz="1600" dirty="0">
              <a:latin typeface="DejaVu Sans"/>
              <a:cs typeface="DejaVu Sans"/>
            </a:endParaRPr>
          </a:p>
          <a:p>
            <a:pPr>
              <a:lnSpc>
                <a:spcPct val="100000"/>
              </a:lnSpc>
              <a:spcBef>
                <a:spcPts val="40"/>
              </a:spcBef>
            </a:pPr>
            <a:endParaRPr sz="1600" dirty="0">
              <a:latin typeface="DejaVu Sans"/>
              <a:cs typeface="DejaVu Sans"/>
            </a:endParaRPr>
          </a:p>
          <a:p>
            <a:pPr marL="147955" marR="139065">
              <a:lnSpc>
                <a:spcPct val="100299"/>
              </a:lnSpc>
              <a:spcBef>
                <a:spcPts val="5"/>
              </a:spcBef>
            </a:pPr>
            <a:r>
              <a:rPr sz="1600" b="1" dirty="0">
                <a:latin typeface="DejaVu Sans"/>
                <a:cs typeface="DejaVu Sans"/>
              </a:rPr>
              <a:t>Almost twenty years later, the Supreme Court under Melville Fuller would listen to the famous case of </a:t>
            </a:r>
            <a:r>
              <a:rPr sz="2000" b="1" i="1" dirty="0">
                <a:solidFill>
                  <a:srgbClr val="FF0000"/>
                </a:solidFill>
                <a:latin typeface="Nimbus Mono L"/>
                <a:cs typeface="Nimbus Mono L"/>
              </a:rPr>
              <a:t>Plessy v. Ferguson</a:t>
            </a:r>
            <a:r>
              <a:rPr sz="1600" b="1" i="1" dirty="0">
                <a:latin typeface="Nimbus Mono L"/>
                <a:cs typeface="Nimbus Mono L"/>
              </a:rPr>
              <a:t>  </a:t>
            </a:r>
            <a:r>
              <a:rPr sz="1600" b="1" dirty="0">
                <a:latin typeface="DejaVu Sans"/>
                <a:cs typeface="DejaVu Sans"/>
              </a:rPr>
              <a:t>(1896). They ruled 7-1 that separate facilities were NOT UNCONSTITUTIONAL provided they were equal.</a:t>
            </a:r>
            <a:endParaRPr sz="1600" dirty="0">
              <a:latin typeface="DejaVu Sans"/>
              <a:cs typeface="DejaVu Sans"/>
            </a:endParaRPr>
          </a:p>
          <a:p>
            <a:pPr>
              <a:lnSpc>
                <a:spcPct val="100000"/>
              </a:lnSpc>
              <a:spcBef>
                <a:spcPts val="40"/>
              </a:spcBef>
            </a:pPr>
            <a:endParaRPr sz="1600" dirty="0">
              <a:latin typeface="DejaVu Sans"/>
              <a:cs typeface="DejaVu Sans"/>
            </a:endParaRPr>
          </a:p>
          <a:p>
            <a:pPr>
              <a:lnSpc>
                <a:spcPct val="100000"/>
              </a:lnSpc>
              <a:spcBef>
                <a:spcPts val="5"/>
              </a:spcBef>
            </a:pPr>
            <a:r>
              <a:rPr sz="1600" b="1" dirty="0">
                <a:latin typeface="DejaVu Sans"/>
                <a:cs typeface="DejaVu Sans"/>
              </a:rPr>
              <a:t>This motto would be known as “</a:t>
            </a:r>
            <a:r>
              <a:rPr sz="1600" b="1" dirty="0">
                <a:solidFill>
                  <a:srgbClr val="FF0000"/>
                </a:solidFill>
                <a:latin typeface="DejaVu Sans"/>
                <a:cs typeface="DejaVu Sans"/>
              </a:rPr>
              <a:t>Separate, but Equal</a:t>
            </a:r>
            <a:r>
              <a:rPr sz="1600" b="1" dirty="0">
                <a:latin typeface="DejaVu Sans"/>
                <a:cs typeface="DejaVu Sans"/>
              </a:rPr>
              <a:t>.”</a:t>
            </a:r>
            <a:endParaRPr sz="1600" dirty="0">
              <a:latin typeface="DejaVu Sans"/>
              <a:cs typeface="DejaVu Sans"/>
            </a:endParaRPr>
          </a:p>
        </p:txBody>
      </p:sp>
      <p:sp>
        <p:nvSpPr>
          <p:cNvPr id="7" name="TextBox 6">
            <a:extLst>
              <a:ext uri="{FF2B5EF4-FFF2-40B4-BE49-F238E27FC236}">
                <a16:creationId xmlns:a16="http://schemas.microsoft.com/office/drawing/2014/main" id="{E2BC4B79-C66A-CF93-819C-FA7E5502316B}"/>
              </a:ext>
            </a:extLst>
          </p:cNvPr>
          <p:cNvSpPr txBox="1"/>
          <p:nvPr/>
        </p:nvSpPr>
        <p:spPr>
          <a:xfrm>
            <a:off x="101678" y="2607248"/>
            <a:ext cx="1954959" cy="369332"/>
          </a:xfrm>
          <a:prstGeom prst="rect">
            <a:avLst/>
          </a:prstGeom>
          <a:noFill/>
        </p:spPr>
        <p:txBody>
          <a:bodyPr wrap="none" rtlCol="0">
            <a:spAutoFit/>
          </a:bodyPr>
          <a:lstStyle/>
          <a:p>
            <a:r>
              <a:rPr lang="en-US" b="1" dirty="0"/>
              <a:t>Chief Justice Fuller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150A263-7288-4FB3-B7EB-DAAEA384602D}"/>
              </a:ext>
            </a:extLst>
          </p:cNvPr>
          <p:cNvPicPr>
            <a:picLocks noChangeAspect="1"/>
          </p:cNvPicPr>
          <p:nvPr/>
        </p:nvPicPr>
        <p:blipFill rotWithShape="1">
          <a:blip r:embed="rId2">
            <a:alphaModFix/>
          </a:blip>
          <a:srcRect r="1" b="4708"/>
          <a:stretch/>
        </p:blipFill>
        <p:spPr>
          <a:xfrm>
            <a:off x="-228" y="10"/>
            <a:ext cx="4817289" cy="5143490"/>
          </a:xfrm>
          <a:prstGeom prst="rect">
            <a:avLst/>
          </a:prstGeom>
        </p:spPr>
      </p:pic>
      <p:pic>
        <p:nvPicPr>
          <p:cNvPr id="21" name="Picture 20">
            <a:extLst>
              <a:ext uri="{FF2B5EF4-FFF2-40B4-BE49-F238E27FC236}">
                <a16:creationId xmlns:a16="http://schemas.microsoft.com/office/drawing/2014/main" id="{24F266AD-725B-4A9D-B448-4C000F95CB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20C4E7BC-35E9-44ED-9484-EA9BF87823C9}"/>
              </a:ext>
            </a:extLst>
          </p:cNvPr>
          <p:cNvSpPr>
            <a:spLocks noGrp="1"/>
          </p:cNvSpPr>
          <p:nvPr>
            <p:ph type="title"/>
          </p:nvPr>
        </p:nvSpPr>
        <p:spPr>
          <a:xfrm>
            <a:off x="4114800" y="4476750"/>
            <a:ext cx="4969159" cy="457200"/>
          </a:xfrm>
        </p:spPr>
        <p:txBody>
          <a:bodyPr vert="horz" lIns="91440" tIns="45720" rIns="91440" bIns="45720" rtlCol="0" anchor="t">
            <a:normAutofit fontScale="90000"/>
          </a:bodyPr>
          <a:lstStyle/>
          <a:p>
            <a:pPr algn="l" rtl="0">
              <a:lnSpc>
                <a:spcPct val="90000"/>
              </a:lnSpc>
              <a:spcBef>
                <a:spcPct val="0"/>
              </a:spcBef>
            </a:pPr>
            <a:r>
              <a:rPr lang="en-US" sz="3200" kern="1200" dirty="0">
                <a:solidFill>
                  <a:srgbClr val="000000"/>
                </a:solidFill>
                <a:latin typeface="+mj-lt"/>
                <a:cs typeface="+mj-cs"/>
              </a:rPr>
              <a:t>Justice John Marshall Harlan</a:t>
            </a:r>
          </a:p>
        </p:txBody>
      </p:sp>
      <p:sp>
        <p:nvSpPr>
          <p:cNvPr id="3" name="Text Placeholder 2">
            <a:extLst>
              <a:ext uri="{FF2B5EF4-FFF2-40B4-BE49-F238E27FC236}">
                <a16:creationId xmlns:a16="http://schemas.microsoft.com/office/drawing/2014/main" id="{20E7CFAE-CAE6-404B-8E73-202D4B5ABF4C}"/>
              </a:ext>
            </a:extLst>
          </p:cNvPr>
          <p:cNvSpPr>
            <a:spLocks noGrp="1"/>
          </p:cNvSpPr>
          <p:nvPr>
            <p:ph type="body" idx="1"/>
          </p:nvPr>
        </p:nvSpPr>
        <p:spPr>
          <a:xfrm>
            <a:off x="3017979" y="1095375"/>
            <a:ext cx="5257800" cy="1143000"/>
          </a:xfrm>
        </p:spPr>
        <p:txBody>
          <a:bodyPr vert="horz" lIns="91440" tIns="45720" rIns="91440" bIns="45720" rtlCol="0" anchor="b">
            <a:normAutofit/>
          </a:bodyPr>
          <a:lstStyle/>
          <a:p>
            <a:pPr algn="l" rtl="0">
              <a:lnSpc>
                <a:spcPct val="90000"/>
              </a:lnSpc>
              <a:spcBef>
                <a:spcPts val="1000"/>
              </a:spcBef>
              <a:spcAft>
                <a:spcPts val="600"/>
              </a:spcAft>
            </a:pPr>
            <a:r>
              <a:rPr lang="en-US" sz="2400" b="0" i="1" kern="1200" dirty="0">
                <a:solidFill>
                  <a:srgbClr val="000000"/>
                </a:solidFill>
                <a:latin typeface="+mn-lt"/>
                <a:cs typeface="+mn-cs"/>
              </a:rPr>
              <a:t>  “</a:t>
            </a:r>
            <a:r>
              <a:rPr lang="en-US" sz="2400" i="1" kern="1200" dirty="0">
                <a:solidFill>
                  <a:srgbClr val="000000"/>
                </a:solidFill>
                <a:latin typeface="+mn-lt"/>
                <a:cs typeface="+mn-cs"/>
              </a:rPr>
              <a:t>Our Constitution is color-blind and neither knows nor tolerates classes among citizens.”</a:t>
            </a:r>
            <a:r>
              <a:rPr lang="en-US" sz="2400" b="0" i="1" kern="1200" dirty="0">
                <a:solidFill>
                  <a:srgbClr val="000000"/>
                </a:solidFill>
                <a:latin typeface="+mn-lt"/>
                <a:cs typeface="+mn-cs"/>
              </a:rPr>
              <a:t> </a:t>
            </a:r>
            <a:endParaRPr lang="en-US" sz="2400" i="1" kern="1200" dirty="0">
              <a:solidFill>
                <a:srgbClr val="000000"/>
              </a:solidFill>
              <a:latin typeface="+mn-lt"/>
              <a:cs typeface="+mn-cs"/>
            </a:endParaRPr>
          </a:p>
        </p:txBody>
      </p:sp>
      <p:sp>
        <p:nvSpPr>
          <p:cNvPr id="6" name="TextBox 5">
            <a:extLst>
              <a:ext uri="{FF2B5EF4-FFF2-40B4-BE49-F238E27FC236}">
                <a16:creationId xmlns:a16="http://schemas.microsoft.com/office/drawing/2014/main" id="{A9E1FA1E-D6DA-427B-9E40-0C3D1111C502}"/>
              </a:ext>
            </a:extLst>
          </p:cNvPr>
          <p:cNvSpPr txBox="1"/>
          <p:nvPr/>
        </p:nvSpPr>
        <p:spPr>
          <a:xfrm>
            <a:off x="1874979" y="-33976"/>
            <a:ext cx="7543800" cy="523220"/>
          </a:xfrm>
          <a:prstGeom prst="rect">
            <a:avLst/>
          </a:prstGeom>
          <a:noFill/>
        </p:spPr>
        <p:txBody>
          <a:bodyPr wrap="square" rtlCol="0">
            <a:spAutoFit/>
          </a:bodyPr>
          <a:lstStyle/>
          <a:p>
            <a:r>
              <a:rPr lang="en-US" sz="2800" b="1" dirty="0"/>
              <a:t>The lone dissenter in the Plessy v. Ferguson case</a:t>
            </a:r>
          </a:p>
        </p:txBody>
      </p:sp>
    </p:spTree>
    <p:extLst>
      <p:ext uri="{BB962C8B-B14F-4D97-AF65-F5344CB8AC3E}">
        <p14:creationId xmlns:p14="http://schemas.microsoft.com/office/powerpoint/2010/main" val="1542216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4E7BC-35E9-44ED-9484-EA9BF87823C9}"/>
              </a:ext>
            </a:extLst>
          </p:cNvPr>
          <p:cNvSpPr>
            <a:spLocks noGrp="1"/>
          </p:cNvSpPr>
          <p:nvPr>
            <p:ph type="title"/>
          </p:nvPr>
        </p:nvSpPr>
        <p:spPr>
          <a:xfrm>
            <a:off x="0" y="57150"/>
            <a:ext cx="9144000" cy="615553"/>
          </a:xfrm>
        </p:spPr>
        <p:txBody>
          <a:bodyPr/>
          <a:lstStyle/>
          <a:p>
            <a:pPr algn="ctr"/>
            <a:r>
              <a:rPr lang="en-US" sz="2000" dirty="0"/>
              <a:t>Justice John Marshall Harlan: lone dissenter on Plessy</a:t>
            </a:r>
          </a:p>
        </p:txBody>
      </p:sp>
      <p:sp>
        <p:nvSpPr>
          <p:cNvPr id="3" name="Text Placeholder 2">
            <a:extLst>
              <a:ext uri="{FF2B5EF4-FFF2-40B4-BE49-F238E27FC236}">
                <a16:creationId xmlns:a16="http://schemas.microsoft.com/office/drawing/2014/main" id="{20E7CFAE-CAE6-404B-8E73-202D4B5ABF4C}"/>
              </a:ext>
            </a:extLst>
          </p:cNvPr>
          <p:cNvSpPr>
            <a:spLocks noGrp="1"/>
          </p:cNvSpPr>
          <p:nvPr>
            <p:ph type="body" idx="1"/>
          </p:nvPr>
        </p:nvSpPr>
        <p:spPr>
          <a:xfrm>
            <a:off x="0" y="590550"/>
            <a:ext cx="9067800" cy="4431983"/>
          </a:xfrm>
        </p:spPr>
        <p:txBody>
          <a:bodyPr/>
          <a:lstStyle/>
          <a:p>
            <a:r>
              <a:rPr lang="en-US" sz="1800" b="0" dirty="0"/>
              <a:t>The white race deems itself to be the dominant race in this country.  And so it is, in prestige, in achievements, in education, in wealth, and in power.  So, I doubt not, it will continue to be for all time, if it remains true to its great heritage and holds fast to the principles of constitutional liberty.  But in the view of the Constitution, in the eye of the law, there is in this country no superior, dominant, ruling class of citizens.  There is no caste here.  </a:t>
            </a:r>
            <a:r>
              <a:rPr lang="en-US" sz="1800" dirty="0"/>
              <a:t>Our Constitution is color-blind and neither knows nor tolerates classes among citizens.</a:t>
            </a:r>
            <a:r>
              <a:rPr lang="en-US" sz="1800" b="0" dirty="0"/>
              <a:t>  </a:t>
            </a:r>
            <a:r>
              <a:rPr lang="en-US" sz="1800" dirty="0"/>
              <a:t>In respect of civil rights, all citizens are equal before the law. </a:t>
            </a:r>
            <a:r>
              <a:rPr lang="en-US" sz="1800" b="0" dirty="0"/>
              <a:t>  The humblest is the peer of the most powerful.  The law regards man as man and takes no account of his surroundings or of his color when his civil rights as guaranteed by the supreme law of the land are involved....</a:t>
            </a:r>
          </a:p>
          <a:p>
            <a:r>
              <a:rPr lang="en-US" sz="1800" b="0" dirty="0"/>
              <a:t>The arbitrary separation of citizens, on the basis of race, while they are on a public highway, is a badge of servitude wholly inconsistent with the civil freedom and the equality before the law established by the Constitution.  It cannot be justified upon any legal grounds</a:t>
            </a:r>
          </a:p>
          <a:p>
            <a:endParaRPr lang="en-US" sz="1800" dirty="0"/>
          </a:p>
        </p:txBody>
      </p:sp>
      <p:sp>
        <p:nvSpPr>
          <p:cNvPr id="4" name="Rectangle 3">
            <a:extLst>
              <a:ext uri="{FF2B5EF4-FFF2-40B4-BE49-F238E27FC236}">
                <a16:creationId xmlns:a16="http://schemas.microsoft.com/office/drawing/2014/main" id="{9C469916-1F1A-45E0-8FC8-7F9C64AECF07}"/>
              </a:ext>
            </a:extLst>
          </p:cNvPr>
          <p:cNvSpPr/>
          <p:nvPr/>
        </p:nvSpPr>
        <p:spPr>
          <a:xfrm>
            <a:off x="5181600" y="4714756"/>
            <a:ext cx="3962400" cy="307777"/>
          </a:xfrm>
          <a:prstGeom prst="rect">
            <a:avLst/>
          </a:prstGeom>
        </p:spPr>
        <p:txBody>
          <a:bodyPr wrap="square">
            <a:spAutoFit/>
          </a:bodyPr>
          <a:lstStyle/>
          <a:p>
            <a:r>
              <a:rPr lang="en-US" sz="1400" dirty="0">
                <a:hlinkClick r:id="rId2"/>
              </a:rPr>
              <a:t>http://chnm.gmu.edu/courses/nclc375/harlan.html</a:t>
            </a:r>
            <a:endParaRPr lang="en-US" sz="1400" dirty="0"/>
          </a:p>
        </p:txBody>
      </p:sp>
    </p:spTree>
    <p:extLst>
      <p:ext uri="{BB962C8B-B14F-4D97-AF65-F5344CB8AC3E}">
        <p14:creationId xmlns:p14="http://schemas.microsoft.com/office/powerpoint/2010/main" val="2989924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77" y="22139"/>
            <a:ext cx="2106295" cy="5143500"/>
          </a:xfrm>
          <a:custGeom>
            <a:avLst/>
            <a:gdLst/>
            <a:ahLst/>
            <a:cxnLst/>
            <a:rect l="l" t="t" r="r" b="b"/>
            <a:pathLst>
              <a:path w="2106295" h="5143500">
                <a:moveTo>
                  <a:pt x="2106168" y="0"/>
                </a:moveTo>
                <a:lnTo>
                  <a:pt x="0" y="0"/>
                </a:lnTo>
                <a:lnTo>
                  <a:pt x="0" y="5143500"/>
                </a:lnTo>
                <a:lnTo>
                  <a:pt x="2106168" y="5143500"/>
                </a:lnTo>
                <a:lnTo>
                  <a:pt x="2106168" y="0"/>
                </a:lnTo>
                <a:close/>
              </a:path>
            </a:pathLst>
          </a:custGeom>
          <a:solidFill>
            <a:srgbClr val="BEBEBE"/>
          </a:solidFill>
        </p:spPr>
        <p:txBody>
          <a:bodyPr wrap="square" lIns="0" tIns="0" rIns="0" bIns="0" rtlCol="0"/>
          <a:lstStyle/>
          <a:p>
            <a:endParaRPr sz="1400"/>
          </a:p>
        </p:txBody>
      </p:sp>
      <p:sp>
        <p:nvSpPr>
          <p:cNvPr id="3" name="object 3"/>
          <p:cNvSpPr txBox="1">
            <a:spLocks noGrp="1"/>
          </p:cNvSpPr>
          <p:nvPr>
            <p:ph type="title"/>
          </p:nvPr>
        </p:nvSpPr>
        <p:spPr>
          <a:xfrm>
            <a:off x="203326" y="1461452"/>
            <a:ext cx="1754505" cy="1859483"/>
          </a:xfrm>
          <a:prstGeom prst="rect">
            <a:avLst/>
          </a:prstGeom>
        </p:spPr>
        <p:txBody>
          <a:bodyPr vert="horz" wrap="square" lIns="0" tIns="12700" rIns="0" bIns="0" rtlCol="0">
            <a:spAutoFit/>
          </a:bodyPr>
          <a:lstStyle/>
          <a:p>
            <a:pPr marL="12065" marR="5080" indent="-635" algn="ctr">
              <a:lnSpc>
                <a:spcPct val="100000"/>
              </a:lnSpc>
              <a:spcBef>
                <a:spcPts val="100"/>
              </a:spcBef>
            </a:pPr>
            <a:r>
              <a:rPr sz="2000" dirty="0"/>
              <a:t>Educational  segregation  in the U.S.  prior to  </a:t>
            </a:r>
            <a:r>
              <a:rPr sz="2000" i="1" dirty="0">
                <a:latin typeface="Century Schoolbook L"/>
                <a:cs typeface="Century Schoolbook L"/>
              </a:rPr>
              <a:t>Brown v.</a:t>
            </a:r>
            <a:endParaRPr sz="2000" dirty="0">
              <a:latin typeface="Century Schoolbook L"/>
              <a:cs typeface="Century Schoolbook L"/>
            </a:endParaRPr>
          </a:p>
          <a:p>
            <a:pPr algn="ctr">
              <a:lnSpc>
                <a:spcPct val="100000"/>
              </a:lnSpc>
            </a:pPr>
            <a:r>
              <a:rPr sz="2000" i="1" dirty="0">
                <a:latin typeface="Century Schoolbook L"/>
                <a:cs typeface="Century Schoolbook L"/>
              </a:rPr>
              <a:t>Board</a:t>
            </a:r>
            <a:endParaRPr sz="2000" dirty="0">
              <a:latin typeface="Century Schoolbook L"/>
              <a:cs typeface="Century Schoolbook L"/>
            </a:endParaRPr>
          </a:p>
        </p:txBody>
      </p:sp>
      <p:sp>
        <p:nvSpPr>
          <p:cNvPr id="4" name="object 4"/>
          <p:cNvSpPr/>
          <p:nvPr/>
        </p:nvSpPr>
        <p:spPr>
          <a:xfrm>
            <a:off x="2247006" y="383640"/>
            <a:ext cx="6864431" cy="4627092"/>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D928-DB45-4926-B5D4-FDB4FC38F7B1}"/>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29BF7BBC-9A89-4F8D-8CD3-D8EC5DB9871D}"/>
              </a:ext>
            </a:extLst>
          </p:cNvPr>
          <p:cNvSpPr txBox="1"/>
          <p:nvPr/>
        </p:nvSpPr>
        <p:spPr>
          <a:xfrm>
            <a:off x="0" y="-10190"/>
            <a:ext cx="9144000" cy="1246495"/>
          </a:xfrm>
          <a:prstGeom prst="rect">
            <a:avLst/>
          </a:prstGeom>
          <a:solidFill>
            <a:srgbClr val="E2D1C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Calibri"/>
                <a:ea typeface="+mn-ea"/>
                <a:cs typeface="+mn-cs"/>
              </a:rPr>
              <a:t>3.12 </a:t>
            </a:r>
            <a:r>
              <a:rPr lang="en-US" sz="2100" b="1" dirty="0"/>
              <a:t>Balancing Minority and Majority Rights</a:t>
            </a:r>
          </a:p>
          <a:p>
            <a:pPr marL="0" marR="0" lvl="0" indent="0" defTabSz="914400" rtl="0" eaLnBrk="1" fontAlgn="auto" latinLnBrk="0" hangingPunct="1">
              <a:lnSpc>
                <a:spcPct val="100000"/>
              </a:lnSpc>
              <a:spcBef>
                <a:spcPts val="0"/>
              </a:spcBef>
              <a:spcAft>
                <a:spcPts val="0"/>
              </a:spcAft>
              <a:buClrTx/>
              <a:buSzTx/>
              <a:buFontTx/>
              <a:buNone/>
              <a:tabLst/>
              <a:defRPr/>
            </a:pPr>
            <a:r>
              <a:rPr lang="en-US" b="1" dirty="0"/>
              <a:t>The Court’s interpretation of the U.S. Constitution is influenced by the composition of the Court and citizen-state interactions. At times, it has restricted minority rights and, at others, protected them</a:t>
            </a:r>
          </a:p>
        </p:txBody>
      </p:sp>
      <p:sp>
        <p:nvSpPr>
          <p:cNvPr id="5" name="TextBox 4">
            <a:extLst>
              <a:ext uri="{FF2B5EF4-FFF2-40B4-BE49-F238E27FC236}">
                <a16:creationId xmlns:a16="http://schemas.microsoft.com/office/drawing/2014/main" id="{86D4ED9D-BB82-458C-84E4-D60EC04DB157}"/>
              </a:ext>
            </a:extLst>
          </p:cNvPr>
          <p:cNvSpPr txBox="1"/>
          <p:nvPr/>
        </p:nvSpPr>
        <p:spPr>
          <a:xfrm>
            <a:off x="83050" y="1504950"/>
            <a:ext cx="9067800" cy="646331"/>
          </a:xfrm>
          <a:prstGeom prst="rect">
            <a:avLst/>
          </a:prstGeom>
          <a:noFill/>
        </p:spPr>
        <p:txBody>
          <a:bodyPr wrap="square">
            <a:spAutoFit/>
          </a:bodyPr>
          <a:lstStyle/>
          <a:p>
            <a:r>
              <a:rPr lang="en-US" b="1" dirty="0"/>
              <a:t>Explain why a change in the composition of the United States Supreme Court could change the interpretation of the Constitution used in the Plessy and Brown case?</a:t>
            </a:r>
          </a:p>
        </p:txBody>
      </p:sp>
      <p:sp>
        <p:nvSpPr>
          <p:cNvPr id="9" name="TextBox 8">
            <a:extLst>
              <a:ext uri="{FF2B5EF4-FFF2-40B4-BE49-F238E27FC236}">
                <a16:creationId xmlns:a16="http://schemas.microsoft.com/office/drawing/2014/main" id="{8ED6A2D7-BBE0-4AFA-975E-51B771B6DBDC}"/>
              </a:ext>
            </a:extLst>
          </p:cNvPr>
          <p:cNvSpPr txBox="1"/>
          <p:nvPr/>
        </p:nvSpPr>
        <p:spPr>
          <a:xfrm>
            <a:off x="533401" y="2387084"/>
            <a:ext cx="8610599" cy="369332"/>
          </a:xfrm>
          <a:prstGeom prst="rect">
            <a:avLst/>
          </a:prstGeom>
          <a:noFill/>
        </p:spPr>
        <p:txBody>
          <a:bodyPr wrap="square">
            <a:spAutoFit/>
          </a:bodyPr>
          <a:lstStyle/>
          <a:p>
            <a:r>
              <a:rPr lang="en-US" dirty="0">
                <a:hlinkClick r:id="rId2"/>
              </a:rPr>
              <a:t>https://study.com/learn/lesson/strict-vs-loose-construction-outline-analysis.html</a:t>
            </a:r>
            <a:endParaRPr lang="en-US" dirty="0"/>
          </a:p>
        </p:txBody>
      </p:sp>
    </p:spTree>
    <p:extLst>
      <p:ext uri="{BB962C8B-B14F-4D97-AF65-F5344CB8AC3E}">
        <p14:creationId xmlns:p14="http://schemas.microsoft.com/office/powerpoint/2010/main" val="3953420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1373" y="0"/>
            <a:ext cx="8602980" cy="381515"/>
          </a:xfrm>
          <a:prstGeom prst="rect">
            <a:avLst/>
          </a:prstGeom>
        </p:spPr>
        <p:txBody>
          <a:bodyPr vert="horz" wrap="square" lIns="0" tIns="12065" rIns="0" bIns="0" rtlCol="0">
            <a:spAutoFit/>
          </a:bodyPr>
          <a:lstStyle/>
          <a:p>
            <a:pPr marL="12700" algn="ctr">
              <a:lnSpc>
                <a:spcPct val="100000"/>
              </a:lnSpc>
              <a:spcBef>
                <a:spcPts val="95"/>
              </a:spcBef>
            </a:pPr>
            <a:r>
              <a:rPr sz="2400" i="1" dirty="0">
                <a:solidFill>
                  <a:srgbClr val="008000"/>
                </a:solidFill>
                <a:latin typeface="Century Schoolbook L"/>
                <a:cs typeface="Century Schoolbook L"/>
              </a:rPr>
              <a:t>Brown v. Board of Education </a:t>
            </a:r>
            <a:r>
              <a:rPr sz="2400" dirty="0">
                <a:solidFill>
                  <a:srgbClr val="008000"/>
                </a:solidFill>
              </a:rPr>
              <a:t>(1954)</a:t>
            </a:r>
            <a:endParaRPr sz="2400" dirty="0">
              <a:latin typeface="Century Schoolbook L"/>
              <a:cs typeface="Century Schoolbook L"/>
            </a:endParaRPr>
          </a:p>
        </p:txBody>
      </p:sp>
      <p:sp>
        <p:nvSpPr>
          <p:cNvPr id="3" name="object 3"/>
          <p:cNvSpPr txBox="1"/>
          <p:nvPr/>
        </p:nvSpPr>
        <p:spPr>
          <a:xfrm>
            <a:off x="94525" y="438150"/>
            <a:ext cx="8956675" cy="4026743"/>
          </a:xfrm>
          <a:prstGeom prst="rect">
            <a:avLst/>
          </a:prstGeom>
        </p:spPr>
        <p:txBody>
          <a:bodyPr vert="horz" wrap="square" lIns="0" tIns="12700" rIns="0" bIns="0" rtlCol="0">
            <a:spAutoFit/>
          </a:bodyPr>
          <a:lstStyle/>
          <a:p>
            <a:pPr marL="12700">
              <a:lnSpc>
                <a:spcPct val="100000"/>
              </a:lnSpc>
              <a:spcBef>
                <a:spcPts val="100"/>
              </a:spcBef>
            </a:pPr>
            <a:r>
              <a:rPr b="1" dirty="0">
                <a:solidFill>
                  <a:srgbClr val="FF0000"/>
                </a:solidFill>
                <a:latin typeface="DejaVu Sans"/>
                <a:cs typeface="DejaVu Sans"/>
              </a:rPr>
              <a:t>Issue</a:t>
            </a:r>
            <a:r>
              <a:rPr b="1" dirty="0">
                <a:latin typeface="DejaVu Sans"/>
                <a:cs typeface="DejaVu Sans"/>
              </a:rPr>
              <a:t>: Does segregation of public schools by race violate the Equal Protection Clause of the 14th Amendment?</a:t>
            </a:r>
            <a:endParaRPr dirty="0">
              <a:latin typeface="DejaVu Sans"/>
              <a:cs typeface="DejaVu Sans"/>
            </a:endParaRPr>
          </a:p>
          <a:p>
            <a:pPr>
              <a:lnSpc>
                <a:spcPct val="100000"/>
              </a:lnSpc>
              <a:spcBef>
                <a:spcPts val="5"/>
              </a:spcBef>
            </a:pPr>
            <a:endParaRPr sz="1600" dirty="0">
              <a:latin typeface="DejaVu Sans"/>
              <a:cs typeface="DejaVu Sans"/>
            </a:endParaRPr>
          </a:p>
          <a:p>
            <a:pPr marL="12700" marR="125095">
              <a:lnSpc>
                <a:spcPct val="100000"/>
              </a:lnSpc>
            </a:pPr>
            <a:r>
              <a:rPr sz="1600" b="1" dirty="0">
                <a:solidFill>
                  <a:srgbClr val="FF0000"/>
                </a:solidFill>
                <a:latin typeface="DejaVu Sans"/>
                <a:cs typeface="DejaVu Sans"/>
              </a:rPr>
              <a:t>Majority</a:t>
            </a:r>
            <a:r>
              <a:rPr sz="1600" b="1" dirty="0">
                <a:latin typeface="DejaVu Sans"/>
                <a:cs typeface="DejaVu Sans"/>
              </a:rPr>
              <a:t>: Chief Justice Earl Warren delivered the unanimous opinion of the Court, ruling that segregation in public schools violates the 14th  Amendment’s Equal Protection Clause.</a:t>
            </a:r>
            <a:endParaRPr sz="1600" dirty="0">
              <a:latin typeface="DejaVu Sans"/>
              <a:cs typeface="DejaVu Sans"/>
            </a:endParaRPr>
          </a:p>
          <a:p>
            <a:pPr>
              <a:lnSpc>
                <a:spcPct val="100000"/>
              </a:lnSpc>
              <a:spcBef>
                <a:spcPts val="50"/>
              </a:spcBef>
            </a:pPr>
            <a:endParaRPr sz="1600" dirty="0">
              <a:latin typeface="DejaVu Sans"/>
              <a:cs typeface="DejaVu Sans"/>
            </a:endParaRPr>
          </a:p>
          <a:p>
            <a:pPr marL="12700" marR="5080">
              <a:lnSpc>
                <a:spcPct val="100000"/>
              </a:lnSpc>
            </a:pPr>
            <a:r>
              <a:rPr sz="1600" b="1" dirty="0">
                <a:latin typeface="DejaVu Sans"/>
                <a:cs typeface="DejaVu Sans"/>
              </a:rPr>
              <a:t>The Court noted that public education was central to American life. Calling it “the very foundation of good citizenship,” they acknowledged  that public education was not only necessary to prepare children for their future professions and to enable them to actively participate in the  democratic process, but that it was also “a principal instrument in awakening the child to cultural values” present in their communities. The  justices found it very unlikely that a child would be able to succeed in life without a good education. Access to such an education was thus “a  right which must be made available to all on equal terms.”</a:t>
            </a:r>
            <a:endParaRPr sz="1600" dirty="0">
              <a:latin typeface="DejaVu Sans"/>
              <a:cs typeface="DejaVu Sans"/>
            </a:endParaRPr>
          </a:p>
          <a:p>
            <a:pPr>
              <a:lnSpc>
                <a:spcPct val="100000"/>
              </a:lnSpc>
              <a:spcBef>
                <a:spcPts val="45"/>
              </a:spcBef>
            </a:pPr>
            <a:endParaRPr sz="1600" dirty="0">
              <a:latin typeface="DejaVu Sans"/>
              <a:cs typeface="DejaVu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1373" y="0"/>
            <a:ext cx="8602980" cy="381515"/>
          </a:xfrm>
          <a:prstGeom prst="rect">
            <a:avLst/>
          </a:prstGeom>
        </p:spPr>
        <p:txBody>
          <a:bodyPr vert="horz" wrap="square" lIns="0" tIns="12065" rIns="0" bIns="0" rtlCol="0">
            <a:spAutoFit/>
          </a:bodyPr>
          <a:lstStyle/>
          <a:p>
            <a:pPr marL="12700" algn="ctr">
              <a:lnSpc>
                <a:spcPct val="100000"/>
              </a:lnSpc>
              <a:spcBef>
                <a:spcPts val="95"/>
              </a:spcBef>
            </a:pPr>
            <a:r>
              <a:rPr sz="2400" i="1" dirty="0">
                <a:solidFill>
                  <a:srgbClr val="008000"/>
                </a:solidFill>
                <a:latin typeface="Century Schoolbook L"/>
                <a:cs typeface="Century Schoolbook L"/>
              </a:rPr>
              <a:t>Brown v. Board of Education </a:t>
            </a:r>
            <a:r>
              <a:rPr sz="2400" dirty="0">
                <a:solidFill>
                  <a:srgbClr val="008000"/>
                </a:solidFill>
              </a:rPr>
              <a:t>(1954)</a:t>
            </a:r>
            <a:endParaRPr sz="2400" dirty="0">
              <a:latin typeface="Century Schoolbook L"/>
              <a:cs typeface="Century Schoolbook L"/>
            </a:endParaRPr>
          </a:p>
        </p:txBody>
      </p:sp>
      <p:sp>
        <p:nvSpPr>
          <p:cNvPr id="3" name="object 3"/>
          <p:cNvSpPr txBox="1"/>
          <p:nvPr/>
        </p:nvSpPr>
        <p:spPr>
          <a:xfrm>
            <a:off x="94525" y="185809"/>
            <a:ext cx="8956675" cy="2228815"/>
          </a:xfrm>
          <a:prstGeom prst="rect">
            <a:avLst/>
          </a:prstGeom>
        </p:spPr>
        <p:txBody>
          <a:bodyPr vert="horz" wrap="square" lIns="0" tIns="12700" rIns="0" bIns="0" rtlCol="0">
            <a:spAutoFit/>
          </a:bodyPr>
          <a:lstStyle/>
          <a:p>
            <a:pPr>
              <a:lnSpc>
                <a:spcPct val="100000"/>
              </a:lnSpc>
              <a:spcBef>
                <a:spcPts val="45"/>
              </a:spcBef>
            </a:pPr>
            <a:endParaRPr dirty="0">
              <a:latin typeface="DejaVu Sans"/>
              <a:cs typeface="DejaVu Sans"/>
            </a:endParaRPr>
          </a:p>
          <a:p>
            <a:pPr marL="12700" marR="83820">
              <a:lnSpc>
                <a:spcPct val="100000"/>
              </a:lnSpc>
            </a:pPr>
            <a:r>
              <a:rPr b="1" dirty="0">
                <a:latin typeface="DejaVu Sans"/>
                <a:cs typeface="DejaVu Sans"/>
              </a:rPr>
              <a:t>The justices then said that separating children solely on the basis of race created a feeling of inferiority in the “hearts and minds” of African-American children. Segregating children in public education created and perpetuated the idea that African-American children held a lower  status in the community than white children, even if their separate educational facilities were substantially equal in “tangible” factors.</a:t>
            </a:r>
            <a:endParaRPr dirty="0">
              <a:latin typeface="DejaVu Sans"/>
              <a:cs typeface="DejaVu Sans"/>
            </a:endParaRPr>
          </a:p>
        </p:txBody>
      </p:sp>
      <p:sp>
        <p:nvSpPr>
          <p:cNvPr id="5" name="object 5"/>
          <p:cNvSpPr/>
          <p:nvPr/>
        </p:nvSpPr>
        <p:spPr>
          <a:xfrm>
            <a:off x="2743200" y="2495550"/>
            <a:ext cx="6131153" cy="2133600"/>
          </a:xfrm>
          <a:prstGeom prst="rect">
            <a:avLst/>
          </a:prstGeom>
          <a:blipFill>
            <a:blip r:embed="rId2" cstate="print"/>
            <a:stretch>
              <a:fillRect/>
            </a:stretch>
          </a:blipFill>
        </p:spPr>
        <p:txBody>
          <a:bodyPr wrap="square" lIns="0" tIns="0" rIns="0" bIns="0" rtlCol="0"/>
          <a:lstStyle/>
          <a:p>
            <a:endParaRPr/>
          </a:p>
        </p:txBody>
      </p:sp>
      <p:sp>
        <p:nvSpPr>
          <p:cNvPr id="4" name="TextBox 3"/>
          <p:cNvSpPr txBox="1"/>
          <p:nvPr/>
        </p:nvSpPr>
        <p:spPr>
          <a:xfrm>
            <a:off x="94525" y="3239184"/>
            <a:ext cx="2590800" cy="646331"/>
          </a:xfrm>
          <a:prstGeom prst="rect">
            <a:avLst/>
          </a:prstGeom>
          <a:noFill/>
        </p:spPr>
        <p:txBody>
          <a:bodyPr wrap="square" rtlCol="0">
            <a:spAutoFit/>
          </a:bodyPr>
          <a:lstStyle/>
          <a:p>
            <a:r>
              <a:rPr lang="en-US" b="1" dirty="0">
                <a:solidFill>
                  <a:srgbClr val="008000"/>
                </a:solidFill>
              </a:rPr>
              <a:t>(1954) Brown case was the end of segregation</a:t>
            </a:r>
          </a:p>
        </p:txBody>
      </p:sp>
    </p:spTree>
    <p:extLst>
      <p:ext uri="{BB962C8B-B14F-4D97-AF65-F5344CB8AC3E}">
        <p14:creationId xmlns:p14="http://schemas.microsoft.com/office/powerpoint/2010/main" val="1767674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object 4"/>
          <p:cNvSpPr txBox="1"/>
          <p:nvPr/>
        </p:nvSpPr>
        <p:spPr>
          <a:xfrm>
            <a:off x="2467710" y="1005274"/>
            <a:ext cx="6705598" cy="289823"/>
          </a:xfrm>
          <a:prstGeom prst="rect">
            <a:avLst/>
          </a:prstGeom>
        </p:spPr>
        <p:txBody>
          <a:bodyPr vert="horz" wrap="square" lIns="0" tIns="12700" rIns="0" bIns="0" rtlCol="0">
            <a:spAutoFit/>
          </a:bodyPr>
          <a:lstStyle/>
          <a:p>
            <a:pPr marL="12700" marR="9525">
              <a:lnSpc>
                <a:spcPct val="100000"/>
              </a:lnSpc>
              <a:spcBef>
                <a:spcPts val="100"/>
              </a:spcBef>
              <a:tabLst>
                <a:tab pos="354965" algn="l"/>
                <a:tab pos="355600" algn="l"/>
              </a:tabLst>
            </a:pPr>
            <a:endParaRPr b="1" dirty="0">
              <a:latin typeface="+mj-lt"/>
              <a:cs typeface="DejaVu Sans"/>
            </a:endParaRPr>
          </a:p>
        </p:txBody>
      </p:sp>
      <p:sp>
        <p:nvSpPr>
          <p:cNvPr id="8" name="TextBox 7">
            <a:extLst>
              <a:ext uri="{FF2B5EF4-FFF2-40B4-BE49-F238E27FC236}">
                <a16:creationId xmlns:a16="http://schemas.microsoft.com/office/drawing/2014/main" id="{5008C9AA-90D2-4BF8-B86F-ADB7E185F798}"/>
              </a:ext>
            </a:extLst>
          </p:cNvPr>
          <p:cNvSpPr txBox="1"/>
          <p:nvPr/>
        </p:nvSpPr>
        <p:spPr>
          <a:xfrm>
            <a:off x="0" y="-14079"/>
            <a:ext cx="9144000" cy="677108"/>
          </a:xfrm>
          <a:prstGeom prst="rect">
            <a:avLst/>
          </a:prstGeom>
          <a:solidFill>
            <a:schemeClr val="accent2">
              <a:lumMod val="60000"/>
              <a:lumOff val="40000"/>
            </a:schemeClr>
          </a:solidFill>
        </p:spPr>
        <p:txBody>
          <a:bodyPr wrap="square">
            <a:spAutoFit/>
          </a:bodyPr>
          <a:lstStyle/>
          <a:p>
            <a:pPr algn="ctr"/>
            <a:r>
              <a:rPr lang="en-US" sz="1900" b="1" dirty="0"/>
              <a:t>3.10 The Fourteenth Amendment’s equal protection clause as well as other constitutional provisions have often been used to support the advancement of equality.</a:t>
            </a:r>
          </a:p>
        </p:txBody>
      </p:sp>
      <p:sp>
        <p:nvSpPr>
          <p:cNvPr id="10" name="TextBox 9">
            <a:extLst>
              <a:ext uri="{FF2B5EF4-FFF2-40B4-BE49-F238E27FC236}">
                <a16:creationId xmlns:a16="http://schemas.microsoft.com/office/drawing/2014/main" id="{1A6750EF-18E6-4519-8F1E-0E78327F5B96}"/>
              </a:ext>
            </a:extLst>
          </p:cNvPr>
          <p:cNvSpPr txBox="1"/>
          <p:nvPr/>
        </p:nvSpPr>
        <p:spPr>
          <a:xfrm>
            <a:off x="1" y="1047750"/>
            <a:ext cx="1905000" cy="2246769"/>
          </a:xfrm>
          <a:prstGeom prst="rect">
            <a:avLst/>
          </a:prstGeom>
          <a:noFill/>
        </p:spPr>
        <p:txBody>
          <a:bodyPr wrap="square">
            <a:spAutoFit/>
          </a:bodyPr>
          <a:lstStyle/>
          <a:p>
            <a:r>
              <a:rPr lang="en-US" sz="2000" b="1" dirty="0"/>
              <a:t>Explain how constitutional </a:t>
            </a:r>
          </a:p>
          <a:p>
            <a:r>
              <a:rPr lang="en-US" sz="2000" b="1" dirty="0"/>
              <a:t>provisions have </a:t>
            </a:r>
          </a:p>
          <a:p>
            <a:r>
              <a:rPr lang="en-US" sz="2000" b="1" dirty="0"/>
              <a:t>supported and motivated </a:t>
            </a:r>
          </a:p>
          <a:p>
            <a:r>
              <a:rPr lang="en-US" sz="2000" b="1" dirty="0"/>
              <a:t>social movements.</a:t>
            </a:r>
          </a:p>
        </p:txBody>
      </p:sp>
      <p:cxnSp>
        <p:nvCxnSpPr>
          <p:cNvPr id="12" name="Straight Connector 11">
            <a:extLst>
              <a:ext uri="{FF2B5EF4-FFF2-40B4-BE49-F238E27FC236}">
                <a16:creationId xmlns:a16="http://schemas.microsoft.com/office/drawing/2014/main" id="{769E89F6-504E-424B-84CA-4337C9B2CECA}"/>
              </a:ext>
            </a:extLst>
          </p:cNvPr>
          <p:cNvCxnSpPr>
            <a:cxnSpLocks/>
          </p:cNvCxnSpPr>
          <p:nvPr/>
        </p:nvCxnSpPr>
        <p:spPr>
          <a:xfrm>
            <a:off x="1828800" y="819150"/>
            <a:ext cx="0" cy="4099685"/>
          </a:xfrm>
          <a:prstGeom prst="line">
            <a:avLst/>
          </a:prstGeom>
        </p:spPr>
        <p:style>
          <a:lnRef idx="3">
            <a:schemeClr val="accent2"/>
          </a:lnRef>
          <a:fillRef idx="0">
            <a:schemeClr val="accent2"/>
          </a:fillRef>
          <a:effectRef idx="2">
            <a:schemeClr val="accent2"/>
          </a:effectRef>
          <a:fontRef idx="minor">
            <a:schemeClr val="tx1"/>
          </a:fontRef>
        </p:style>
      </p:cxnSp>
      <p:sp>
        <p:nvSpPr>
          <p:cNvPr id="3" name="TextBox 2">
            <a:extLst>
              <a:ext uri="{FF2B5EF4-FFF2-40B4-BE49-F238E27FC236}">
                <a16:creationId xmlns:a16="http://schemas.microsoft.com/office/drawing/2014/main" id="{614E40F5-DF7D-A2F6-46E6-105863B3714B}"/>
              </a:ext>
            </a:extLst>
          </p:cNvPr>
          <p:cNvSpPr txBox="1"/>
          <p:nvPr/>
        </p:nvSpPr>
        <p:spPr>
          <a:xfrm>
            <a:off x="1828800" y="742950"/>
            <a:ext cx="7344505" cy="3693319"/>
          </a:xfrm>
          <a:prstGeom prst="rect">
            <a:avLst/>
          </a:prstGeom>
          <a:noFill/>
        </p:spPr>
        <p:txBody>
          <a:bodyPr wrap="square">
            <a:spAutoFit/>
          </a:bodyPr>
          <a:lstStyle/>
          <a:p>
            <a:r>
              <a:rPr lang="en-US" b="1" dirty="0"/>
              <a:t>Civil rights protect individuals from discrimination based on characteristics such as race, national origin, religion, and sex; these rights are guaranteed to all persons under the </a:t>
            </a:r>
            <a:r>
              <a:rPr lang="en-US" b="1" dirty="0">
                <a:solidFill>
                  <a:srgbClr val="FF0000"/>
                </a:solidFill>
              </a:rPr>
              <a:t>due process </a:t>
            </a:r>
            <a:r>
              <a:rPr lang="en-US" b="1" dirty="0"/>
              <a:t>and </a:t>
            </a:r>
            <a:r>
              <a:rPr lang="en-US" b="1" dirty="0">
                <a:solidFill>
                  <a:srgbClr val="FF0000"/>
                </a:solidFill>
              </a:rPr>
              <a:t>equal protection clauses </a:t>
            </a:r>
            <a:r>
              <a:rPr lang="en-US" b="1" dirty="0"/>
              <a:t>of the U.S. Constitution, as well as acts of Congress.</a:t>
            </a:r>
          </a:p>
          <a:p>
            <a:endParaRPr lang="en-US" b="1" dirty="0"/>
          </a:p>
          <a:p>
            <a:r>
              <a:rPr lang="en-US" b="1" dirty="0"/>
              <a:t>The civil rights movement, the women’s rights movement, and advocacy for LGBTQ rights are evidence of how the equal protection clause can support and motivate social movements, as represented by:</a:t>
            </a:r>
          </a:p>
          <a:p>
            <a:r>
              <a:rPr lang="en-US" b="1" dirty="0" err="1"/>
              <a:t>i</a:t>
            </a:r>
            <a:r>
              <a:rPr lang="en-US" b="1" dirty="0"/>
              <a:t>. Dr. Martin Luther King’s “</a:t>
            </a:r>
            <a:r>
              <a:rPr lang="en-US" b="1" dirty="0">
                <a:solidFill>
                  <a:srgbClr val="FF0000"/>
                </a:solidFill>
              </a:rPr>
              <a:t>Letter from a Birmingham Jail</a:t>
            </a:r>
            <a:r>
              <a:rPr lang="en-US" b="1" dirty="0"/>
              <a:t>” and the civil rights movement of the 1960s</a:t>
            </a:r>
          </a:p>
          <a:p>
            <a:r>
              <a:rPr lang="en-US" b="1" dirty="0"/>
              <a:t>ii. The National Organization for Women and</a:t>
            </a:r>
          </a:p>
          <a:p>
            <a:r>
              <a:rPr lang="en-US" b="1" dirty="0"/>
              <a:t>the women’s rights movement</a:t>
            </a:r>
          </a:p>
          <a:p>
            <a:r>
              <a:rPr lang="en-US" b="1" dirty="0"/>
              <a:t>iii. The pro-life and pro-choice movements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20090" y="0"/>
            <a:ext cx="8413995" cy="51435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065186" y="0"/>
            <a:ext cx="8078814" cy="51435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0DD624D2-3613-3CCA-E0EB-8DED383AE2A2}"/>
              </a:ext>
            </a:extLst>
          </p:cNvPr>
          <p:cNvPicPr>
            <a:picLocks noChangeAspect="1"/>
          </p:cNvPicPr>
          <p:nvPr/>
        </p:nvPicPr>
        <p:blipFill>
          <a:blip r:embed="rId2"/>
          <a:stretch>
            <a:fillRect/>
          </a:stretch>
        </p:blipFill>
        <p:spPr>
          <a:xfrm>
            <a:off x="360045" y="646875"/>
            <a:ext cx="2569467" cy="3849388"/>
          </a:xfrm>
          <a:prstGeom prst="rect">
            <a:avLst/>
          </a:prstGeom>
        </p:spPr>
      </p:pic>
      <p:sp>
        <p:nvSpPr>
          <p:cNvPr id="3" name="Text Placeholder 2">
            <a:extLst>
              <a:ext uri="{FF2B5EF4-FFF2-40B4-BE49-F238E27FC236}">
                <a16:creationId xmlns:a16="http://schemas.microsoft.com/office/drawing/2014/main" id="{72C16677-968C-F9C2-7077-E53DF4071091}"/>
              </a:ext>
            </a:extLst>
          </p:cNvPr>
          <p:cNvSpPr>
            <a:spLocks noGrp="1"/>
          </p:cNvSpPr>
          <p:nvPr>
            <p:ph type="body" idx="1"/>
          </p:nvPr>
        </p:nvSpPr>
        <p:spPr>
          <a:xfrm>
            <a:off x="3124199" y="0"/>
            <a:ext cx="6009885" cy="4857750"/>
          </a:xfrm>
        </p:spPr>
        <p:txBody>
          <a:bodyPr>
            <a:noAutofit/>
          </a:bodyPr>
          <a:lstStyle/>
          <a:p>
            <a:pPr>
              <a:spcAft>
                <a:spcPts val="600"/>
              </a:spcAft>
            </a:pPr>
            <a:r>
              <a:rPr lang="en-US" sz="2100" dirty="0">
                <a:latin typeface="+mj-lt"/>
              </a:rPr>
              <a:t>In writing the opinion for the Court, Chief Justice Warren said, “Does segregation of children in public schools solely on the basis of race, even though the physical facilities and other tangible factors may be equal, deprive the children of the minority group of equal educational opportunities? We believe that it does</a:t>
            </a:r>
          </a:p>
          <a:p>
            <a:pPr>
              <a:spcAft>
                <a:spcPts val="600"/>
              </a:spcAft>
            </a:pPr>
            <a:r>
              <a:rPr lang="en-US" sz="2100" dirty="0">
                <a:latin typeface="+mj-lt"/>
              </a:rPr>
              <a:t>. . . . To separate them from others of similar age and qualifications solely because of their race generates a feeling of inferiority as to their status in the community that may affect their hearts and minds in a way unlikely ever to be undone. . . . </a:t>
            </a:r>
            <a:r>
              <a:rPr lang="en-US" sz="2100" i="1" dirty="0">
                <a:latin typeface="+mj-lt"/>
              </a:rPr>
              <a:t>Separate educational facilities are </a:t>
            </a:r>
            <a:r>
              <a:rPr lang="en-US" sz="2100" i="1" dirty="0">
                <a:solidFill>
                  <a:srgbClr val="FFFF00"/>
                </a:solidFill>
                <a:latin typeface="+mj-lt"/>
              </a:rPr>
              <a:t>inherently</a:t>
            </a:r>
            <a:r>
              <a:rPr lang="en-US" sz="2100" i="1" dirty="0">
                <a:latin typeface="+mj-lt"/>
              </a:rPr>
              <a:t> unequal</a:t>
            </a:r>
            <a:r>
              <a:rPr lang="en-US" sz="2100" dirty="0">
                <a:latin typeface="+mj-lt"/>
              </a:rPr>
              <a:t>.” </a:t>
            </a:r>
          </a:p>
          <a:p>
            <a:pPr>
              <a:spcAft>
                <a:spcPts val="600"/>
              </a:spcAft>
            </a:pPr>
            <a:r>
              <a:rPr lang="en-US" sz="2100" dirty="0">
                <a:latin typeface="+mj-lt"/>
              </a:rPr>
              <a:t>-Chief Justice Earl Warren</a:t>
            </a:r>
          </a:p>
        </p:txBody>
      </p:sp>
    </p:spTree>
    <p:extLst>
      <p:ext uri="{BB962C8B-B14F-4D97-AF65-F5344CB8AC3E}">
        <p14:creationId xmlns:p14="http://schemas.microsoft.com/office/powerpoint/2010/main" val="555640159"/>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39441753-C52C-3E5F-B7F9-9C8B31D10995}"/>
              </a:ext>
            </a:extLst>
          </p:cNvPr>
          <p:cNvGraphicFramePr>
            <a:graphicFrameLocks noGrp="1"/>
          </p:cNvGraphicFramePr>
          <p:nvPr>
            <p:extLst>
              <p:ext uri="{D42A27DB-BD31-4B8C-83A1-F6EECF244321}">
                <p14:modId xmlns:p14="http://schemas.microsoft.com/office/powerpoint/2010/main" val="2788202109"/>
              </p:ext>
            </p:extLst>
          </p:nvPr>
        </p:nvGraphicFramePr>
        <p:xfrm>
          <a:off x="152400" y="57150"/>
          <a:ext cx="8534400" cy="4667655"/>
        </p:xfrm>
        <a:graphic>
          <a:graphicData uri="http://schemas.openxmlformats.org/drawingml/2006/table">
            <a:tbl>
              <a:tblPr firstRow="1" firstCol="1" bandRow="1">
                <a:tableStyleId>{616DA210-FB5B-4158-B5E0-FEB733F419BA}</a:tableStyleId>
              </a:tblPr>
              <a:tblGrid>
                <a:gridCol w="4267200">
                  <a:extLst>
                    <a:ext uri="{9D8B030D-6E8A-4147-A177-3AD203B41FA5}">
                      <a16:colId xmlns:a16="http://schemas.microsoft.com/office/drawing/2014/main" val="1623582625"/>
                    </a:ext>
                  </a:extLst>
                </a:gridCol>
                <a:gridCol w="4267200">
                  <a:extLst>
                    <a:ext uri="{9D8B030D-6E8A-4147-A177-3AD203B41FA5}">
                      <a16:colId xmlns:a16="http://schemas.microsoft.com/office/drawing/2014/main" val="1744816567"/>
                    </a:ext>
                  </a:extLst>
                </a:gridCol>
              </a:tblGrid>
              <a:tr h="457200">
                <a:tc gridSpan="2">
                  <a:txBody>
                    <a:bodyPr/>
                    <a:lstStyle/>
                    <a:p>
                      <a:pPr marL="0" marR="0" algn="ctr" fontAlgn="base">
                        <a:spcBef>
                          <a:spcPts val="0"/>
                        </a:spcBef>
                        <a:spcAft>
                          <a:spcPts val="0"/>
                        </a:spcAft>
                      </a:pPr>
                      <a:r>
                        <a:rPr lang="en-US" sz="2000" u="sng" dirty="0">
                          <a:effectLst/>
                          <a:hlinkClick r:id="rId2"/>
                        </a:rPr>
                        <a:t>Brown v. Board of Education (1954)</a:t>
                      </a:r>
                      <a:endParaRPr lang="en-US" sz="2000" dirty="0">
                        <a:effectLst/>
                      </a:endParaRPr>
                    </a:p>
                    <a:p>
                      <a:pPr marL="0" marR="0">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3061" marR="23061" marT="0" marB="0"/>
                </a:tc>
                <a:tc hMerge="1">
                  <a:txBody>
                    <a:bodyPr/>
                    <a:lstStyle/>
                    <a:p>
                      <a:endParaRPr lang="en-US"/>
                    </a:p>
                  </a:txBody>
                  <a:tcPr/>
                </a:tc>
                <a:extLst>
                  <a:ext uri="{0D108BD9-81ED-4DB2-BD59-A6C34878D82A}">
                    <a16:rowId xmlns:a16="http://schemas.microsoft.com/office/drawing/2014/main" val="4147225350"/>
                  </a:ext>
                </a:extLst>
              </a:tr>
              <a:tr h="1344943">
                <a:tc gridSpan="2">
                  <a:txBody>
                    <a:bodyPr/>
                    <a:lstStyle/>
                    <a:p>
                      <a:pPr marL="0" marR="0">
                        <a:lnSpc>
                          <a:spcPct val="107000"/>
                        </a:lnSpc>
                        <a:spcBef>
                          <a:spcPts val="0"/>
                        </a:spcBef>
                        <a:spcAft>
                          <a:spcPts val="0"/>
                        </a:spcAft>
                      </a:pPr>
                      <a:r>
                        <a:rPr lang="en-US" sz="2000" dirty="0">
                          <a:effectLst/>
                        </a:rPr>
                        <a:t>FACTS: </a:t>
                      </a:r>
                      <a:r>
                        <a:rPr lang="en-US" sz="2000" b="0" dirty="0">
                          <a:effectLst/>
                        </a:rPr>
                        <a:t>Black students in many states were denied admittance into public schools based on race (ethnicity).  Resulting from Plessy v. Ferguson (1896)- Separate but equal doctrine.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3061" marR="23061" marT="0" marB="0"/>
                </a:tc>
                <a:tc hMerge="1">
                  <a:txBody>
                    <a:bodyPr/>
                    <a:lstStyle/>
                    <a:p>
                      <a:endParaRPr lang="en-US"/>
                    </a:p>
                  </a:txBody>
                  <a:tcPr/>
                </a:tc>
                <a:extLst>
                  <a:ext uri="{0D108BD9-81ED-4DB2-BD59-A6C34878D82A}">
                    <a16:rowId xmlns:a16="http://schemas.microsoft.com/office/drawing/2014/main" val="3372571476"/>
                  </a:ext>
                </a:extLst>
              </a:tr>
              <a:tr h="1010399">
                <a:tc>
                  <a:txBody>
                    <a:bodyPr/>
                    <a:lstStyle/>
                    <a:p>
                      <a:pPr marL="0" marR="0">
                        <a:lnSpc>
                          <a:spcPct val="107000"/>
                        </a:lnSpc>
                        <a:spcBef>
                          <a:spcPts val="0"/>
                        </a:spcBef>
                        <a:spcAft>
                          <a:spcPts val="0"/>
                        </a:spcAft>
                      </a:pPr>
                      <a:r>
                        <a:rPr lang="en-US" sz="2000" dirty="0">
                          <a:effectLst/>
                        </a:rPr>
                        <a:t>Decision: </a:t>
                      </a:r>
                      <a:r>
                        <a:rPr lang="en-US" sz="2000" b="0" dirty="0">
                          <a:effectLst/>
                        </a:rPr>
                        <a:t>Racial segregation in public schools permitted by </a:t>
                      </a:r>
                      <a:r>
                        <a:rPr lang="en-US" sz="2000" b="0" dirty="0" err="1">
                          <a:effectLst/>
                        </a:rPr>
                        <a:t>sep</a:t>
                      </a:r>
                      <a:r>
                        <a:rPr lang="en-US" sz="2000" b="0" dirty="0">
                          <a:effectLst/>
                        </a:rPr>
                        <a:t> but equal of Plessy v. Ferguson was found to be unconstitutional.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3061" marR="23061" marT="0" marB="0"/>
                </a:tc>
                <a:tc>
                  <a:txBody>
                    <a:bodyPr/>
                    <a:lstStyle/>
                    <a:p>
                      <a:pPr marL="0" marR="0">
                        <a:lnSpc>
                          <a:spcPct val="107000"/>
                        </a:lnSpc>
                        <a:spcBef>
                          <a:spcPts val="0"/>
                        </a:spcBef>
                        <a:spcAft>
                          <a:spcPts val="0"/>
                        </a:spcAft>
                      </a:pPr>
                      <a:r>
                        <a:rPr lang="en-US" sz="2000" b="1" dirty="0">
                          <a:effectLst/>
                        </a:rPr>
                        <a:t>Constitutional Principle: </a:t>
                      </a:r>
                      <a:r>
                        <a:rPr lang="en-US" sz="2000" b="0" dirty="0">
                          <a:effectLst/>
                        </a:rPr>
                        <a:t>Racially segregated schools was a violation of the 14</a:t>
                      </a:r>
                      <a:r>
                        <a:rPr lang="en-US" sz="2000" b="0" baseline="30000" dirty="0">
                          <a:effectLst/>
                        </a:rPr>
                        <a:t>th</a:t>
                      </a:r>
                      <a:r>
                        <a:rPr lang="en-US" sz="2000" b="0" dirty="0">
                          <a:effectLst/>
                        </a:rPr>
                        <a:t> am equal protection clause.</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23061" marR="23061" marT="0" marB="0"/>
                </a:tc>
                <a:extLst>
                  <a:ext uri="{0D108BD9-81ED-4DB2-BD59-A6C34878D82A}">
                    <a16:rowId xmlns:a16="http://schemas.microsoft.com/office/drawing/2014/main" val="3114124952"/>
                  </a:ext>
                </a:extLst>
              </a:tr>
              <a:tr h="1416188">
                <a:tc gridSpan="2">
                  <a:txBody>
                    <a:bodyPr/>
                    <a:lstStyle/>
                    <a:p>
                      <a:pPr marL="0" marR="0">
                        <a:lnSpc>
                          <a:spcPct val="107000"/>
                        </a:lnSpc>
                        <a:spcBef>
                          <a:spcPts val="0"/>
                        </a:spcBef>
                        <a:spcAft>
                          <a:spcPts val="0"/>
                        </a:spcAft>
                      </a:pPr>
                      <a:r>
                        <a:rPr lang="en-US" sz="2000" dirty="0">
                          <a:effectLst/>
                        </a:rPr>
                        <a:t>Why it matters? </a:t>
                      </a:r>
                      <a:r>
                        <a:rPr lang="en-US" sz="2000" b="0" dirty="0">
                          <a:effectLst/>
                        </a:rPr>
                        <a:t>It required the desegregation of public schools.  It furthered the civil rights movements goals of integration in all aspects of society.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3061" marR="23061" marT="0" marB="0"/>
                </a:tc>
                <a:tc hMerge="1">
                  <a:txBody>
                    <a:bodyPr/>
                    <a:lstStyle/>
                    <a:p>
                      <a:endParaRPr lang="en-US"/>
                    </a:p>
                  </a:txBody>
                  <a:tcPr/>
                </a:tc>
                <a:extLst>
                  <a:ext uri="{0D108BD9-81ED-4DB2-BD59-A6C34878D82A}">
                    <a16:rowId xmlns:a16="http://schemas.microsoft.com/office/drawing/2014/main" val="960598879"/>
                  </a:ext>
                </a:extLst>
              </a:tr>
            </a:tbl>
          </a:graphicData>
        </a:graphic>
      </p:graphicFrame>
    </p:spTree>
    <p:extLst>
      <p:ext uri="{BB962C8B-B14F-4D97-AF65-F5344CB8AC3E}">
        <p14:creationId xmlns:p14="http://schemas.microsoft.com/office/powerpoint/2010/main" val="4160475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201" y="68462"/>
            <a:ext cx="6172200" cy="382797"/>
          </a:xfrm>
          <a:prstGeom prst="rect">
            <a:avLst/>
          </a:prstGeom>
        </p:spPr>
        <p:txBody>
          <a:bodyPr vert="horz" wrap="square" lIns="0" tIns="13335" rIns="0" bIns="0" rtlCol="0">
            <a:spAutoFit/>
          </a:bodyPr>
          <a:lstStyle/>
          <a:p>
            <a:pPr marL="12700" algn="ctr">
              <a:lnSpc>
                <a:spcPct val="100000"/>
              </a:lnSpc>
              <a:spcBef>
                <a:spcPts val="105"/>
              </a:spcBef>
            </a:pPr>
            <a:r>
              <a:rPr sz="2400" i="1" dirty="0">
                <a:latin typeface="Nimbus Mono L"/>
                <a:cs typeface="Nimbus Mono L"/>
              </a:rPr>
              <a:t>Brown v. Board of Education</a:t>
            </a:r>
            <a:r>
              <a:rPr sz="2400" dirty="0"/>
              <a:t>, 1954</a:t>
            </a:r>
            <a:endParaRPr sz="2400" dirty="0">
              <a:latin typeface="Nimbus Mono L"/>
              <a:cs typeface="Nimbus Mono L"/>
            </a:endParaRPr>
          </a:p>
        </p:txBody>
      </p:sp>
      <p:sp>
        <p:nvSpPr>
          <p:cNvPr id="3" name="object 3"/>
          <p:cNvSpPr txBox="1"/>
          <p:nvPr/>
        </p:nvSpPr>
        <p:spPr>
          <a:xfrm>
            <a:off x="0" y="590550"/>
            <a:ext cx="6000726" cy="3378489"/>
          </a:xfrm>
          <a:prstGeom prst="rect">
            <a:avLst/>
          </a:prstGeom>
        </p:spPr>
        <p:txBody>
          <a:bodyPr vert="horz" wrap="square" lIns="0" tIns="13335" rIns="0" bIns="0" rtlCol="0">
            <a:spAutoFit/>
          </a:bodyPr>
          <a:lstStyle/>
          <a:p>
            <a:pPr marL="355600" indent="-342900">
              <a:lnSpc>
                <a:spcPct val="100000"/>
              </a:lnSpc>
              <a:spcBef>
                <a:spcPts val="105"/>
              </a:spcBef>
              <a:buFont typeface="DejaVu Sans"/>
              <a:buChar char="•"/>
              <a:tabLst>
                <a:tab pos="354965" algn="l"/>
                <a:tab pos="355600" algn="l"/>
              </a:tabLst>
            </a:pPr>
            <a:r>
              <a:rPr sz="2000" b="1" dirty="0">
                <a:latin typeface="DejaVu Sans"/>
                <a:cs typeface="DejaVu Sans"/>
              </a:rPr>
              <a:t>Thurgood Marshall, NAACP</a:t>
            </a:r>
            <a:r>
              <a:rPr lang="en-US" sz="2000" b="1" dirty="0">
                <a:latin typeface="DejaVu Sans"/>
                <a:cs typeface="DejaVu Sans"/>
              </a:rPr>
              <a:t>- used the courts (</a:t>
            </a:r>
            <a:r>
              <a:rPr lang="en-US" sz="2000" b="1" dirty="0">
                <a:solidFill>
                  <a:srgbClr val="FF0000"/>
                </a:solidFill>
                <a:latin typeface="DejaVu Sans"/>
                <a:cs typeface="DejaVu Sans"/>
              </a:rPr>
              <a:t>litigation</a:t>
            </a:r>
            <a:r>
              <a:rPr lang="en-US" sz="2000" b="1" dirty="0">
                <a:latin typeface="DejaVu Sans"/>
                <a:cs typeface="DejaVu Sans"/>
              </a:rPr>
              <a:t>) to end segregation</a:t>
            </a:r>
            <a:endParaRPr sz="2000" dirty="0">
              <a:latin typeface="DejaVu Sans"/>
              <a:cs typeface="DejaVu Sans"/>
            </a:endParaRPr>
          </a:p>
          <a:p>
            <a:pPr>
              <a:lnSpc>
                <a:spcPct val="100000"/>
              </a:lnSpc>
              <a:spcBef>
                <a:spcPts val="10"/>
              </a:spcBef>
              <a:buFont typeface="DejaVu Sans"/>
              <a:buChar char="•"/>
            </a:pPr>
            <a:endParaRPr sz="2000" dirty="0">
              <a:latin typeface="DejaVu Sans"/>
              <a:cs typeface="DejaVu Sans"/>
            </a:endParaRPr>
          </a:p>
          <a:p>
            <a:pPr marL="355600" marR="5080" indent="-342900">
              <a:lnSpc>
                <a:spcPct val="90000"/>
              </a:lnSpc>
              <a:buFont typeface="DejaVu Sans"/>
              <a:buChar char="•"/>
              <a:tabLst>
                <a:tab pos="354965" algn="l"/>
                <a:tab pos="355600" algn="l"/>
              </a:tabLst>
            </a:pPr>
            <a:r>
              <a:rPr sz="2000" b="1" dirty="0">
                <a:latin typeface="DejaVu Sans"/>
                <a:cs typeface="DejaVu Sans"/>
              </a:rPr>
              <a:t>Declared state laws establishing separate  public schools for black and white students unconstitutional and ordered them to be integrated</a:t>
            </a:r>
            <a:endParaRPr sz="2000" dirty="0">
              <a:latin typeface="DejaVu Sans"/>
              <a:cs typeface="DejaVu Sans"/>
            </a:endParaRPr>
          </a:p>
          <a:p>
            <a:pPr marL="355600" indent="-342900">
              <a:lnSpc>
                <a:spcPct val="100000"/>
              </a:lnSpc>
              <a:spcBef>
                <a:spcPts val="1695"/>
              </a:spcBef>
              <a:buFont typeface="DejaVu Sans"/>
              <a:buChar char="•"/>
              <a:tabLst>
                <a:tab pos="354965" algn="l"/>
                <a:tab pos="355600" algn="l"/>
              </a:tabLst>
            </a:pPr>
            <a:r>
              <a:rPr sz="2000" b="1" dirty="0">
                <a:latin typeface="DejaVu Sans"/>
                <a:cs typeface="DejaVu Sans"/>
              </a:rPr>
              <a:t>Overturned the </a:t>
            </a:r>
            <a:r>
              <a:rPr sz="2000" b="1" i="1" dirty="0">
                <a:latin typeface="Nimbus Mono L"/>
                <a:cs typeface="Nimbus Mono L"/>
              </a:rPr>
              <a:t>Plessy </a:t>
            </a:r>
            <a:r>
              <a:rPr sz="2000" b="1" dirty="0">
                <a:latin typeface="DejaVu Sans"/>
                <a:cs typeface="DejaVu Sans"/>
              </a:rPr>
              <a:t>case</a:t>
            </a:r>
            <a:endParaRPr sz="2000" dirty="0">
              <a:latin typeface="DejaVu Sans"/>
              <a:cs typeface="DejaVu Sans"/>
            </a:endParaRPr>
          </a:p>
          <a:p>
            <a:pPr marL="355600" indent="-342900">
              <a:lnSpc>
                <a:spcPts val="2280"/>
              </a:lnSpc>
              <a:spcBef>
                <a:spcPts val="1689"/>
              </a:spcBef>
              <a:buFont typeface="DejaVu Sans"/>
              <a:buChar char="•"/>
              <a:tabLst>
                <a:tab pos="354965" algn="l"/>
                <a:tab pos="355600" algn="l"/>
              </a:tabLst>
            </a:pPr>
            <a:r>
              <a:rPr sz="2000" b="1" dirty="0">
                <a:latin typeface="DejaVu Sans"/>
                <a:cs typeface="DejaVu Sans"/>
              </a:rPr>
              <a:t>“Separate educational facilities are</a:t>
            </a:r>
            <a:endParaRPr sz="2000" dirty="0">
              <a:latin typeface="DejaVu Sans"/>
              <a:cs typeface="DejaVu Sans"/>
            </a:endParaRPr>
          </a:p>
          <a:p>
            <a:pPr marL="355600">
              <a:lnSpc>
                <a:spcPts val="2280"/>
              </a:lnSpc>
            </a:pPr>
            <a:r>
              <a:rPr sz="2000" b="1" dirty="0">
                <a:latin typeface="DejaVu Sans"/>
                <a:cs typeface="DejaVu Sans"/>
              </a:rPr>
              <a:t>inherently unequal"</a:t>
            </a:r>
            <a:endParaRPr sz="2000" dirty="0">
              <a:latin typeface="DejaVu Sans"/>
              <a:cs typeface="DejaVu Sans"/>
            </a:endParaRPr>
          </a:p>
        </p:txBody>
      </p:sp>
      <p:sp>
        <p:nvSpPr>
          <p:cNvPr id="4" name="object 4"/>
          <p:cNvSpPr txBox="1"/>
          <p:nvPr/>
        </p:nvSpPr>
        <p:spPr>
          <a:xfrm>
            <a:off x="21377" y="4191874"/>
            <a:ext cx="7217623" cy="894476"/>
          </a:xfrm>
          <a:prstGeom prst="rect">
            <a:avLst/>
          </a:prstGeom>
        </p:spPr>
        <p:txBody>
          <a:bodyPr vert="horz" wrap="square" lIns="0" tIns="47625" rIns="0" bIns="0" rtlCol="0">
            <a:spAutoFit/>
          </a:bodyPr>
          <a:lstStyle/>
          <a:p>
            <a:pPr marL="355600" marR="5080" indent="-342900">
              <a:lnSpc>
                <a:spcPts val="2160"/>
              </a:lnSpc>
              <a:spcBef>
                <a:spcPts val="375"/>
              </a:spcBef>
              <a:buFont typeface="DejaVu Sans"/>
              <a:buChar char="•"/>
              <a:tabLst>
                <a:tab pos="354965" algn="l"/>
                <a:tab pos="355600" algn="l"/>
              </a:tabLst>
            </a:pPr>
            <a:r>
              <a:rPr sz="2000" b="1" dirty="0">
                <a:latin typeface="DejaVu Sans"/>
                <a:cs typeface="DejaVu Sans"/>
              </a:rPr>
              <a:t>The Supreme Court was the institution  most responsible for advancing the African  American Civil Rights Movement</a:t>
            </a:r>
            <a:endParaRPr sz="2000" dirty="0">
              <a:latin typeface="DejaVu Sans"/>
              <a:cs typeface="DejaVu Sans"/>
            </a:endParaRPr>
          </a:p>
        </p:txBody>
      </p:sp>
      <p:grpSp>
        <p:nvGrpSpPr>
          <p:cNvPr id="5" name="object 5"/>
          <p:cNvGrpSpPr/>
          <p:nvPr/>
        </p:nvGrpSpPr>
        <p:grpSpPr>
          <a:xfrm>
            <a:off x="6324600" y="0"/>
            <a:ext cx="2819400" cy="5143798"/>
            <a:chOff x="5334000" y="685800"/>
            <a:chExt cx="3651885" cy="4388104"/>
          </a:xfrm>
        </p:grpSpPr>
        <p:sp>
          <p:nvSpPr>
            <p:cNvPr id="6" name="object 6"/>
            <p:cNvSpPr/>
            <p:nvPr/>
          </p:nvSpPr>
          <p:spPr>
            <a:xfrm>
              <a:off x="5334000" y="685800"/>
              <a:ext cx="3427476" cy="285750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6248400" y="2859023"/>
              <a:ext cx="2737104" cy="2113788"/>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6248400" y="4672584"/>
              <a:ext cx="2737485" cy="401320"/>
            </a:xfrm>
            <a:custGeom>
              <a:avLst/>
              <a:gdLst/>
              <a:ahLst/>
              <a:cxnLst/>
              <a:rect l="l" t="t" r="r" b="b"/>
              <a:pathLst>
                <a:path w="2737484" h="401320">
                  <a:moveTo>
                    <a:pt x="2737104" y="0"/>
                  </a:moveTo>
                  <a:lnTo>
                    <a:pt x="0" y="0"/>
                  </a:lnTo>
                  <a:lnTo>
                    <a:pt x="0" y="400811"/>
                  </a:lnTo>
                  <a:lnTo>
                    <a:pt x="2737104" y="400811"/>
                  </a:lnTo>
                  <a:lnTo>
                    <a:pt x="2737104" y="0"/>
                  </a:lnTo>
                  <a:close/>
                </a:path>
              </a:pathLst>
            </a:custGeom>
            <a:solidFill>
              <a:srgbClr val="000000"/>
            </a:solidFill>
          </p:spPr>
          <p:txBody>
            <a:bodyPr wrap="square" lIns="0" tIns="0" rIns="0" bIns="0" rtlCol="0"/>
            <a:lstStyle/>
            <a:p>
              <a:endParaRPr/>
            </a:p>
          </p:txBody>
        </p:sp>
      </p:grpSp>
      <p:sp>
        <p:nvSpPr>
          <p:cNvPr id="9" name="object 9"/>
          <p:cNvSpPr txBox="1"/>
          <p:nvPr/>
        </p:nvSpPr>
        <p:spPr>
          <a:xfrm>
            <a:off x="7232073" y="4810434"/>
            <a:ext cx="1828800" cy="182742"/>
          </a:xfrm>
          <a:prstGeom prst="rect">
            <a:avLst/>
          </a:prstGeom>
        </p:spPr>
        <p:txBody>
          <a:bodyPr vert="horz" wrap="square" lIns="0" tIns="13335" rIns="0" bIns="0" rtlCol="0">
            <a:spAutoFit/>
          </a:bodyPr>
          <a:lstStyle/>
          <a:p>
            <a:pPr marL="12700">
              <a:lnSpc>
                <a:spcPct val="100000"/>
              </a:lnSpc>
              <a:spcBef>
                <a:spcPts val="105"/>
              </a:spcBef>
            </a:pPr>
            <a:r>
              <a:rPr sz="1100" b="1" dirty="0">
                <a:solidFill>
                  <a:srgbClr val="FFFFFF"/>
                </a:solidFill>
                <a:latin typeface="DejaVu Sans"/>
                <a:cs typeface="DejaVu Sans"/>
              </a:rPr>
              <a:t>Movie worth watching!</a:t>
            </a:r>
            <a:endParaRPr sz="1100" dirty="0">
              <a:latin typeface="DejaVu Sans"/>
              <a:cs typeface="DejaVu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p:nvPr/>
        </p:nvSpPr>
        <p:spPr>
          <a:xfrm>
            <a:off x="20782" y="438349"/>
            <a:ext cx="9120157" cy="4279092"/>
          </a:xfrm>
          <a:prstGeom prst="rect">
            <a:avLst/>
          </a:prstGeom>
          <a:blipFill>
            <a:blip r:embed="rId2" cstate="print"/>
            <a:stretch>
              <a:fillRect/>
            </a:stretch>
          </a:blipFill>
        </p:spPr>
        <p:txBody>
          <a:bodyPr wrap="square" lIns="0" tIns="0" rIns="0" bIns="0" rtlCol="0"/>
          <a:lstStyle/>
          <a:p>
            <a:endParaRPr/>
          </a:p>
        </p:txBody>
      </p:sp>
      <p:sp>
        <p:nvSpPr>
          <p:cNvPr id="2" name="object 2"/>
          <p:cNvSpPr txBox="1">
            <a:spLocks noGrp="1"/>
          </p:cNvSpPr>
          <p:nvPr>
            <p:ph type="title"/>
          </p:nvPr>
        </p:nvSpPr>
        <p:spPr>
          <a:xfrm>
            <a:off x="76200" y="-33408"/>
            <a:ext cx="9206863" cy="382156"/>
          </a:xfrm>
          <a:prstGeom prst="rect">
            <a:avLst/>
          </a:prstGeom>
        </p:spPr>
        <p:txBody>
          <a:bodyPr vert="horz" wrap="square" lIns="0" tIns="12700" rIns="0" bIns="0" rtlCol="0">
            <a:spAutoFit/>
          </a:bodyPr>
          <a:lstStyle/>
          <a:p>
            <a:pPr marL="12700" algn="ctr">
              <a:lnSpc>
                <a:spcPct val="100000"/>
              </a:lnSpc>
              <a:spcBef>
                <a:spcPts val="100"/>
              </a:spcBef>
            </a:pPr>
            <a:r>
              <a:rPr sz="2400" i="1" dirty="0">
                <a:solidFill>
                  <a:srgbClr val="008000"/>
                </a:solidFill>
                <a:latin typeface="Nimbus Mono L"/>
                <a:cs typeface="Nimbus Mono L"/>
              </a:rPr>
              <a:t>BROWN V. BOARD OF EDUCATION II (1955)</a:t>
            </a:r>
          </a:p>
        </p:txBody>
      </p:sp>
      <p:sp>
        <p:nvSpPr>
          <p:cNvPr id="6" name="Rectangle 5">
            <a:extLst>
              <a:ext uri="{FF2B5EF4-FFF2-40B4-BE49-F238E27FC236}">
                <a16:creationId xmlns:a16="http://schemas.microsoft.com/office/drawing/2014/main" id="{431DA2E2-049C-7FCC-682E-8BC8D65A71C5}"/>
              </a:ext>
            </a:extLst>
          </p:cNvPr>
          <p:cNvSpPr/>
          <p:nvPr/>
        </p:nvSpPr>
        <p:spPr>
          <a:xfrm>
            <a:off x="13748" y="403546"/>
            <a:ext cx="9134223" cy="4762468"/>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bject 3"/>
          <p:cNvSpPr txBox="1"/>
          <p:nvPr/>
        </p:nvSpPr>
        <p:spPr>
          <a:xfrm>
            <a:off x="152400" y="315843"/>
            <a:ext cx="8977534" cy="4669227"/>
          </a:xfrm>
          <a:prstGeom prst="rect">
            <a:avLst/>
          </a:prstGeom>
        </p:spPr>
        <p:txBody>
          <a:bodyPr vert="horz" wrap="square" lIns="0" tIns="39370" rIns="0" bIns="0" rtlCol="0">
            <a:spAutoFit/>
          </a:bodyPr>
          <a:lstStyle/>
          <a:p>
            <a:pPr marL="12700" marR="5080">
              <a:spcBef>
                <a:spcPts val="310"/>
              </a:spcBef>
            </a:pPr>
            <a:r>
              <a:rPr sz="2000" b="1" dirty="0">
                <a:latin typeface="+mj-lt"/>
                <a:cs typeface="DejaVu Sans"/>
              </a:rPr>
              <a:t>One year later, the Court addressed the implementation of its decision in a case known as </a:t>
            </a:r>
            <a:r>
              <a:rPr sz="2000" b="1" i="1" dirty="0">
                <a:latin typeface="+mj-lt"/>
                <a:cs typeface="Nimbus Mono L"/>
              </a:rPr>
              <a:t>Brown v.  Board of Education II. </a:t>
            </a:r>
            <a:r>
              <a:rPr sz="2000" b="1" dirty="0">
                <a:latin typeface="+mj-lt"/>
                <a:cs typeface="DejaVu Sans"/>
              </a:rPr>
              <a:t>Chief Justice Warren once again wrote an opinion for the unanimous court.</a:t>
            </a:r>
            <a:endParaRPr lang="en-US" sz="2000" b="1" dirty="0">
              <a:latin typeface="+mj-lt"/>
              <a:cs typeface="DejaVu Sans"/>
            </a:endParaRPr>
          </a:p>
          <a:p>
            <a:pPr marL="12700" marR="5080">
              <a:lnSpc>
                <a:spcPts val="1730"/>
              </a:lnSpc>
              <a:spcBef>
                <a:spcPts val="310"/>
              </a:spcBef>
            </a:pPr>
            <a:endParaRPr sz="2000" b="1" dirty="0">
              <a:latin typeface="+mj-lt"/>
              <a:cs typeface="DejaVu Sans"/>
            </a:endParaRPr>
          </a:p>
          <a:p>
            <a:pPr marL="12700"/>
            <a:r>
              <a:rPr sz="2000" b="1" kern="0" dirty="0">
                <a:latin typeface="+mj-lt"/>
                <a:cs typeface="DejaVu Sans"/>
              </a:rPr>
              <a:t>The Court acknowledged that desegregating public schools would take place in various ways,</a:t>
            </a:r>
            <a:r>
              <a:rPr lang="en-US" sz="2000" b="1" kern="0" dirty="0">
                <a:latin typeface="+mj-lt"/>
                <a:cs typeface="DejaVu Sans"/>
              </a:rPr>
              <a:t> </a:t>
            </a:r>
            <a:r>
              <a:rPr sz="2000" b="1" kern="0" dirty="0">
                <a:latin typeface="+mj-lt"/>
                <a:cs typeface="DejaVu Sans"/>
              </a:rPr>
              <a:t>depending on the unique problems faced by individual school districts. After charging local school  authorities with the responsibility for solving these problems, the Court instructed federal trial courts to oversee the process and determine whether local authorities were desegregating schools  in good faith, mandating that desegregation take place with “with all deliberate speed.”</a:t>
            </a:r>
            <a:endParaRPr lang="en-US" sz="2000" b="1" kern="0" dirty="0">
              <a:latin typeface="+mj-lt"/>
              <a:cs typeface="DejaVu Sans"/>
            </a:endParaRPr>
          </a:p>
          <a:p>
            <a:pPr marL="12700"/>
            <a:endParaRPr sz="2000" b="1" kern="0" dirty="0">
              <a:latin typeface="+mj-lt"/>
              <a:cs typeface="DejaVu Sans"/>
            </a:endParaRPr>
          </a:p>
          <a:p>
            <a:pPr marL="355600" marR="123825" indent="-342900">
              <a:spcBef>
                <a:spcPts val="409"/>
              </a:spcBef>
              <a:buFont typeface="DejaVu Sans"/>
              <a:buChar char="•"/>
              <a:tabLst>
                <a:tab pos="354965" algn="l"/>
                <a:tab pos="355600" algn="l"/>
              </a:tabLst>
            </a:pPr>
            <a:r>
              <a:rPr sz="2000" b="1" dirty="0">
                <a:latin typeface="+mj-lt"/>
                <a:cs typeface="DejaVu Sans"/>
              </a:rPr>
              <a:t>Title VI of the Civil Rights Act of 1964 stipulates that federal dollars under any grant or project  be withdrawn from a school that discriminates (Civil Rights Act of 1964 essentially ends Jim Crow laws)</a:t>
            </a:r>
          </a:p>
          <a:p>
            <a:pPr marL="845185">
              <a:spcBef>
                <a:spcPts val="95"/>
              </a:spcBef>
            </a:pPr>
            <a:r>
              <a:rPr sz="2000" b="1" i="1" dirty="0">
                <a:solidFill>
                  <a:srgbClr val="008000"/>
                </a:solidFill>
                <a:latin typeface="+mj-lt"/>
                <a:cs typeface="Nimbus Mono L"/>
              </a:rPr>
              <a:t>Brown II (1955) </a:t>
            </a:r>
            <a:r>
              <a:rPr sz="2000" b="1" dirty="0">
                <a:solidFill>
                  <a:srgbClr val="008000"/>
                </a:solidFill>
                <a:latin typeface="+mj-lt"/>
                <a:cs typeface="DejaVu Sans"/>
              </a:rPr>
              <a:t>was the process of integration</a:t>
            </a:r>
            <a:endParaRPr sz="2000" b="1" dirty="0">
              <a:latin typeface="+mj-lt"/>
              <a:cs typeface="DejaVu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7FB45A-DEAB-4D83-8595-E4BC95219E03}"/>
              </a:ext>
            </a:extLst>
          </p:cNvPr>
          <p:cNvSpPr/>
          <p:nvPr/>
        </p:nvSpPr>
        <p:spPr>
          <a:xfrm>
            <a:off x="38100" y="0"/>
            <a:ext cx="9067800" cy="707886"/>
          </a:xfrm>
          <a:prstGeom prst="rect">
            <a:avLst/>
          </a:prstGeom>
        </p:spPr>
        <p:txBody>
          <a:bodyPr wrap="square">
            <a:spAutoFit/>
          </a:bodyPr>
          <a:lstStyle/>
          <a:p>
            <a:r>
              <a:rPr lang="en-US" sz="2000" b="1" dirty="0">
                <a:latin typeface="Garamond" panose="02020404030301010803" pitchFamily="18" charset="0"/>
                <a:ea typeface="Calibri" panose="020F0502020204030204" pitchFamily="34" charset="0"/>
                <a:cs typeface="Times New Roman" panose="02020603050405020304" pitchFamily="18" charset="0"/>
              </a:rPr>
              <a:t>When the Supreme Court overturned the Plessy decision with the Brown decision was this judicial activism or judicial restraint?  Explain</a:t>
            </a:r>
            <a:endParaRPr lang="en-US" sz="2000" dirty="0"/>
          </a:p>
        </p:txBody>
      </p:sp>
      <p:sp>
        <p:nvSpPr>
          <p:cNvPr id="3" name="TextBox 2">
            <a:extLst>
              <a:ext uri="{FF2B5EF4-FFF2-40B4-BE49-F238E27FC236}">
                <a16:creationId xmlns:a16="http://schemas.microsoft.com/office/drawing/2014/main" id="{EF54EFE9-D092-4EB4-953B-D64A133E327A}"/>
              </a:ext>
            </a:extLst>
          </p:cNvPr>
          <p:cNvSpPr txBox="1"/>
          <p:nvPr/>
        </p:nvSpPr>
        <p:spPr>
          <a:xfrm>
            <a:off x="76200" y="971550"/>
            <a:ext cx="9067800" cy="707886"/>
          </a:xfrm>
          <a:prstGeom prst="rect">
            <a:avLst/>
          </a:prstGeom>
          <a:noFill/>
        </p:spPr>
        <p:txBody>
          <a:bodyPr wrap="square">
            <a:spAutoFit/>
          </a:bodyPr>
          <a:lstStyle/>
          <a:p>
            <a:r>
              <a:rPr lang="en-US" sz="2000" b="1" dirty="0"/>
              <a:t>Explain why a change in the composition of the United States Supreme Court could change the interpretation of the Constitution used in the Plessy and Brown case?</a:t>
            </a:r>
          </a:p>
        </p:txBody>
      </p:sp>
      <p:sp>
        <p:nvSpPr>
          <p:cNvPr id="4" name="TextBox 3">
            <a:extLst>
              <a:ext uri="{FF2B5EF4-FFF2-40B4-BE49-F238E27FC236}">
                <a16:creationId xmlns:a16="http://schemas.microsoft.com/office/drawing/2014/main" id="{F65870B9-201E-4CFF-B0F3-ABF45048A7AF}"/>
              </a:ext>
            </a:extLst>
          </p:cNvPr>
          <p:cNvSpPr txBox="1"/>
          <p:nvPr/>
        </p:nvSpPr>
        <p:spPr>
          <a:xfrm>
            <a:off x="304800" y="1679436"/>
            <a:ext cx="8382000" cy="1323439"/>
          </a:xfrm>
          <a:prstGeom prst="rect">
            <a:avLst/>
          </a:prstGeom>
          <a:noFill/>
        </p:spPr>
        <p:txBody>
          <a:bodyPr wrap="square">
            <a:spAutoFit/>
          </a:bodyPr>
          <a:lstStyle/>
          <a:p>
            <a:pPr marL="285750" indent="-285750">
              <a:buFont typeface="Arial" panose="020B0604020202020204" pitchFamily="34" charset="0"/>
              <a:buChar char="•"/>
            </a:pPr>
            <a:r>
              <a:rPr lang="en-US" sz="2000" dirty="0"/>
              <a:t>If there is an ideological shift and the Court went from being a majority liberal to a majority conservative</a:t>
            </a:r>
          </a:p>
          <a:p>
            <a:pPr marL="285750" indent="-285750">
              <a:buFont typeface="Arial" panose="020B0604020202020204" pitchFamily="34" charset="0"/>
              <a:buChar char="•"/>
            </a:pPr>
            <a:r>
              <a:rPr lang="en-US" sz="2000" dirty="0"/>
              <a:t>Strict constructionist v loose constructionist view</a:t>
            </a:r>
          </a:p>
          <a:p>
            <a:pPr marL="285750" indent="-285750">
              <a:buFont typeface="Arial" panose="020B0604020202020204" pitchFamily="34" charset="0"/>
              <a:buChar char="•"/>
            </a:pPr>
            <a:r>
              <a:rPr lang="en-US" sz="2000" dirty="0"/>
              <a:t>Judicial activism v. Judicial restraint</a:t>
            </a:r>
          </a:p>
        </p:txBody>
      </p:sp>
      <p:sp>
        <p:nvSpPr>
          <p:cNvPr id="6" name="TextBox 5">
            <a:extLst>
              <a:ext uri="{FF2B5EF4-FFF2-40B4-BE49-F238E27FC236}">
                <a16:creationId xmlns:a16="http://schemas.microsoft.com/office/drawing/2014/main" id="{7832E5FF-1C43-40A4-BCAB-F1026EE2063C}"/>
              </a:ext>
            </a:extLst>
          </p:cNvPr>
          <p:cNvSpPr txBox="1"/>
          <p:nvPr/>
        </p:nvSpPr>
        <p:spPr>
          <a:xfrm>
            <a:off x="1828800" y="3257550"/>
            <a:ext cx="6248400" cy="369332"/>
          </a:xfrm>
          <a:prstGeom prst="rect">
            <a:avLst/>
          </a:prstGeom>
          <a:noFill/>
        </p:spPr>
        <p:txBody>
          <a:bodyPr wrap="square">
            <a:spAutoFit/>
          </a:bodyPr>
          <a:lstStyle/>
          <a:p>
            <a:r>
              <a:rPr lang="en-US" dirty="0">
                <a:hlinkClick r:id="rId2"/>
              </a:rPr>
              <a:t>https://www.youtube.com/watch?v=nvHcWmC4_eM</a:t>
            </a:r>
            <a:endParaRPr lang="en-US" dirty="0"/>
          </a:p>
        </p:txBody>
      </p:sp>
    </p:spTree>
    <p:extLst>
      <p:ext uri="{BB962C8B-B14F-4D97-AF65-F5344CB8AC3E}">
        <p14:creationId xmlns:p14="http://schemas.microsoft.com/office/powerpoint/2010/main" val="36059996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200" y="73609"/>
            <a:ext cx="8991600" cy="752129"/>
          </a:xfrm>
          <a:prstGeom prst="rect">
            <a:avLst/>
          </a:prstGeom>
        </p:spPr>
        <p:txBody>
          <a:bodyPr vert="horz" wrap="square" lIns="0" tIns="13335" rIns="0" bIns="0" rtlCol="0">
            <a:spAutoFit/>
          </a:bodyPr>
          <a:lstStyle/>
          <a:p>
            <a:pPr marL="12700" marR="5080" indent="234315">
              <a:lnSpc>
                <a:spcPct val="100000"/>
              </a:lnSpc>
              <a:spcBef>
                <a:spcPts val="105"/>
              </a:spcBef>
            </a:pPr>
            <a:r>
              <a:rPr sz="2400" dirty="0"/>
              <a:t>Percentage of Black Students Attending  School with any Whites in Southern States</a:t>
            </a:r>
          </a:p>
        </p:txBody>
      </p:sp>
      <p:sp>
        <p:nvSpPr>
          <p:cNvPr id="3" name="object 3"/>
          <p:cNvSpPr/>
          <p:nvPr/>
        </p:nvSpPr>
        <p:spPr>
          <a:xfrm>
            <a:off x="76200" y="1123950"/>
            <a:ext cx="8915400" cy="38100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51435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A4C4D2"/>
          </a:solidFill>
        </p:spPr>
        <p:txBody>
          <a:bodyPr wrap="square" lIns="0" tIns="0" rIns="0" bIns="0" rtlCol="0"/>
          <a:lstStyle/>
          <a:p>
            <a:endParaRPr/>
          </a:p>
        </p:txBody>
      </p:sp>
      <p:sp>
        <p:nvSpPr>
          <p:cNvPr id="3" name="object 3"/>
          <p:cNvSpPr/>
          <p:nvPr/>
        </p:nvSpPr>
        <p:spPr>
          <a:xfrm>
            <a:off x="409223" y="3401137"/>
            <a:ext cx="3048000" cy="1485899"/>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539292" y="34544"/>
            <a:ext cx="8035925" cy="382156"/>
          </a:xfrm>
          <a:prstGeom prst="rect">
            <a:avLst/>
          </a:prstGeom>
        </p:spPr>
        <p:txBody>
          <a:bodyPr vert="horz" wrap="square" lIns="0" tIns="12700" rIns="0" bIns="0" rtlCol="0">
            <a:spAutoFit/>
          </a:bodyPr>
          <a:lstStyle/>
          <a:p>
            <a:pPr marL="12700">
              <a:lnSpc>
                <a:spcPct val="100000"/>
              </a:lnSpc>
              <a:spcBef>
                <a:spcPts val="100"/>
              </a:spcBef>
            </a:pPr>
            <a:r>
              <a:rPr sz="2400" dirty="0"/>
              <a:t>FROM SEGREGATION TO DESEGREGATION</a:t>
            </a:r>
          </a:p>
        </p:txBody>
      </p:sp>
      <p:sp>
        <p:nvSpPr>
          <p:cNvPr id="5" name="object 5"/>
          <p:cNvSpPr txBox="1"/>
          <p:nvPr/>
        </p:nvSpPr>
        <p:spPr>
          <a:xfrm>
            <a:off x="8384540" y="4712309"/>
            <a:ext cx="223520" cy="239395"/>
          </a:xfrm>
          <a:prstGeom prst="rect">
            <a:avLst/>
          </a:prstGeom>
        </p:spPr>
        <p:txBody>
          <a:bodyPr vert="horz" wrap="square" lIns="0" tIns="12700" rIns="0" bIns="0" rtlCol="0">
            <a:spAutoFit/>
          </a:bodyPr>
          <a:lstStyle/>
          <a:p>
            <a:pPr marL="12700">
              <a:lnSpc>
                <a:spcPct val="100000"/>
              </a:lnSpc>
              <a:spcBef>
                <a:spcPts val="100"/>
              </a:spcBef>
            </a:pPr>
            <a:r>
              <a:rPr sz="1400" spc="-120" dirty="0">
                <a:latin typeface="DejaVu Sans"/>
                <a:cs typeface="DejaVu Sans"/>
              </a:rPr>
              <a:t>13</a:t>
            </a:r>
            <a:endParaRPr sz="1400">
              <a:latin typeface="DejaVu Sans"/>
              <a:cs typeface="DejaVu Sans"/>
            </a:endParaRPr>
          </a:p>
        </p:txBody>
      </p:sp>
      <p:sp>
        <p:nvSpPr>
          <p:cNvPr id="6" name="object 6"/>
          <p:cNvSpPr txBox="1"/>
          <p:nvPr/>
        </p:nvSpPr>
        <p:spPr>
          <a:xfrm>
            <a:off x="141536" y="514344"/>
            <a:ext cx="4801870" cy="2701381"/>
          </a:xfrm>
          <a:prstGeom prst="rect">
            <a:avLst/>
          </a:prstGeom>
        </p:spPr>
        <p:txBody>
          <a:bodyPr vert="horz" wrap="square" lIns="0" tIns="13335" rIns="0" bIns="0" rtlCol="0">
            <a:spAutoFit/>
          </a:bodyPr>
          <a:lstStyle/>
          <a:p>
            <a:pPr marL="355600" indent="-342900">
              <a:lnSpc>
                <a:spcPct val="100000"/>
              </a:lnSpc>
              <a:spcBef>
                <a:spcPts val="105"/>
              </a:spcBef>
              <a:buFont typeface="DejaVu Sans"/>
              <a:buChar char="•"/>
              <a:tabLst>
                <a:tab pos="354965" algn="l"/>
                <a:tab pos="355600" algn="l"/>
                <a:tab pos="4661535" algn="l"/>
              </a:tabLst>
            </a:pPr>
            <a:r>
              <a:rPr sz="2000" b="1" i="1" dirty="0">
                <a:latin typeface="Nimbus Mono L"/>
                <a:cs typeface="Nimbus Mono L"/>
              </a:rPr>
              <a:t>de jure </a:t>
            </a:r>
            <a:r>
              <a:rPr sz="2000" b="1" dirty="0">
                <a:latin typeface="DejaVu Sans"/>
                <a:cs typeface="DejaVu Sans"/>
              </a:rPr>
              <a:t>segregation – segregation	</a:t>
            </a:r>
            <a:endParaRPr sz="2000" dirty="0">
              <a:latin typeface="DejaVu Sans"/>
              <a:cs typeface="DejaVu Sans"/>
            </a:endParaRPr>
          </a:p>
          <a:p>
            <a:pPr marL="355600">
              <a:lnSpc>
                <a:spcPct val="100000"/>
              </a:lnSpc>
              <a:spcBef>
                <a:spcPts val="5"/>
              </a:spcBef>
            </a:pPr>
            <a:r>
              <a:rPr sz="2000" b="1" dirty="0">
                <a:latin typeface="DejaVu Sans"/>
                <a:cs typeface="DejaVu Sans"/>
              </a:rPr>
              <a:t>imposed by law</a:t>
            </a:r>
            <a:endParaRPr sz="2000" dirty="0">
              <a:latin typeface="DejaVu Sans"/>
              <a:cs typeface="DejaVu Sans"/>
            </a:endParaRPr>
          </a:p>
          <a:p>
            <a:pPr marL="756285" marR="533400" lvl="1" indent="-287020">
              <a:lnSpc>
                <a:spcPct val="100000"/>
              </a:lnSpc>
              <a:spcBef>
                <a:spcPts val="439"/>
              </a:spcBef>
              <a:buFont typeface="DejaVu Sans"/>
              <a:buChar char="–"/>
              <a:tabLst>
                <a:tab pos="756285" algn="l"/>
                <a:tab pos="756920" algn="l"/>
              </a:tabLst>
            </a:pPr>
            <a:r>
              <a:rPr sz="1800" b="1" dirty="0">
                <a:latin typeface="DejaVu Sans"/>
                <a:cs typeface="DejaVu Sans"/>
              </a:rPr>
              <a:t>Supreme Court sustained the right of  judges to order busing to overcome  </a:t>
            </a:r>
            <a:r>
              <a:rPr sz="1800" b="1" i="1" dirty="0">
                <a:latin typeface="Nimbus Mono L"/>
                <a:cs typeface="Nimbus Mono L"/>
              </a:rPr>
              <a:t>de jure </a:t>
            </a:r>
            <a:r>
              <a:rPr sz="1800" b="1" dirty="0">
                <a:latin typeface="DejaVu Sans"/>
                <a:cs typeface="DejaVu Sans"/>
              </a:rPr>
              <a:t>segregation</a:t>
            </a:r>
            <a:endParaRPr sz="1800" dirty="0">
              <a:latin typeface="DejaVu Sans"/>
              <a:cs typeface="DejaVu Sans"/>
            </a:endParaRPr>
          </a:p>
          <a:p>
            <a:pPr marL="756285" marR="728980" lvl="1" indent="-287020">
              <a:lnSpc>
                <a:spcPct val="100000"/>
              </a:lnSpc>
              <a:spcBef>
                <a:spcPts val="430"/>
              </a:spcBef>
              <a:buFont typeface="DejaVu Sans"/>
              <a:buChar char="–"/>
              <a:tabLst>
                <a:tab pos="756285" algn="l"/>
                <a:tab pos="756920" algn="l"/>
              </a:tabLst>
            </a:pPr>
            <a:r>
              <a:rPr sz="1800" b="1" i="1" dirty="0">
                <a:latin typeface="Nimbus Mono L"/>
                <a:cs typeface="Nimbus Mono L"/>
              </a:rPr>
              <a:t>de jure </a:t>
            </a:r>
            <a:r>
              <a:rPr sz="1800" b="1" dirty="0">
                <a:latin typeface="DejaVu Sans"/>
                <a:cs typeface="DejaVu Sans"/>
              </a:rPr>
              <a:t>segregation doesn’t exist in  America today</a:t>
            </a:r>
            <a:endParaRPr sz="1800" dirty="0">
              <a:latin typeface="DejaVu Sans"/>
              <a:cs typeface="DejaVu Sans"/>
            </a:endParaRPr>
          </a:p>
        </p:txBody>
      </p:sp>
      <p:sp>
        <p:nvSpPr>
          <p:cNvPr id="7" name="object 7"/>
          <p:cNvSpPr txBox="1"/>
          <p:nvPr/>
        </p:nvSpPr>
        <p:spPr>
          <a:xfrm>
            <a:off x="5019040" y="512799"/>
            <a:ext cx="4016375" cy="4147930"/>
          </a:xfrm>
          <a:prstGeom prst="rect">
            <a:avLst/>
          </a:prstGeom>
        </p:spPr>
        <p:txBody>
          <a:bodyPr vert="horz" wrap="square" lIns="0" tIns="13335" rIns="0" bIns="0" rtlCol="0">
            <a:spAutoFit/>
          </a:bodyPr>
          <a:lstStyle/>
          <a:p>
            <a:pPr marL="355600" marR="149225" indent="-342900">
              <a:lnSpc>
                <a:spcPct val="100000"/>
              </a:lnSpc>
              <a:spcBef>
                <a:spcPts val="105"/>
              </a:spcBef>
              <a:buFont typeface="Arial" panose="020B0604020202020204" pitchFamily="34" charset="0"/>
              <a:buChar char="•"/>
            </a:pPr>
            <a:r>
              <a:rPr sz="2000" b="1" i="1" dirty="0">
                <a:latin typeface="Nimbus Mono L"/>
                <a:cs typeface="Nimbus Mono L"/>
              </a:rPr>
              <a:t>de facto </a:t>
            </a:r>
            <a:r>
              <a:rPr sz="2000" b="1" dirty="0">
                <a:latin typeface="DejaVu Sans"/>
                <a:cs typeface="DejaVu Sans"/>
              </a:rPr>
              <a:t>segregation – segregation  resulting from economic or social  conditions or personal choice</a:t>
            </a:r>
            <a:r>
              <a:rPr lang="en-US" sz="2000" b="1" dirty="0">
                <a:latin typeface="DejaVu Sans"/>
                <a:cs typeface="DejaVu Sans"/>
              </a:rPr>
              <a:t>/ tradition</a:t>
            </a:r>
            <a:endParaRPr sz="2000" dirty="0">
              <a:latin typeface="DejaVu Sans"/>
              <a:cs typeface="DejaVu Sans"/>
            </a:endParaRPr>
          </a:p>
          <a:p>
            <a:pPr marL="413384" marR="5080" indent="-287020">
              <a:lnSpc>
                <a:spcPct val="100000"/>
              </a:lnSpc>
              <a:spcBef>
                <a:spcPts val="445"/>
              </a:spcBef>
              <a:buFont typeface="DejaVu Sans"/>
              <a:buChar char="–"/>
              <a:tabLst>
                <a:tab pos="413384" algn="l"/>
                <a:tab pos="414020" algn="l"/>
              </a:tabLst>
            </a:pPr>
            <a:r>
              <a:rPr sz="1800" b="1" dirty="0">
                <a:latin typeface="DejaVu Sans"/>
                <a:cs typeface="DejaVu Sans"/>
              </a:rPr>
              <a:t>The Court has refused to permit  judges to order busing to overcome  the effects of </a:t>
            </a:r>
            <a:r>
              <a:rPr sz="1800" b="1" i="1" dirty="0">
                <a:latin typeface="Nimbus Mono L"/>
                <a:cs typeface="Nimbus Mono L"/>
              </a:rPr>
              <a:t>de facto </a:t>
            </a:r>
            <a:r>
              <a:rPr sz="1800" b="1" dirty="0">
                <a:latin typeface="DejaVu Sans"/>
                <a:cs typeface="DejaVu Sans"/>
              </a:rPr>
              <a:t>segregation</a:t>
            </a:r>
            <a:endParaRPr sz="1800" dirty="0">
              <a:latin typeface="DejaVu Sans"/>
              <a:cs typeface="DejaVu Sans"/>
            </a:endParaRPr>
          </a:p>
          <a:p>
            <a:pPr marL="413384" marR="236220" indent="-287020">
              <a:lnSpc>
                <a:spcPct val="100000"/>
              </a:lnSpc>
              <a:spcBef>
                <a:spcPts val="430"/>
              </a:spcBef>
              <a:buFont typeface="DejaVu Sans"/>
              <a:buChar char="–"/>
              <a:tabLst>
                <a:tab pos="413384" algn="l"/>
                <a:tab pos="414020" algn="l"/>
              </a:tabLst>
            </a:pPr>
            <a:r>
              <a:rPr sz="1800" b="1" i="1" dirty="0">
                <a:latin typeface="Nimbus Mono L"/>
                <a:cs typeface="Nimbus Mono L"/>
              </a:rPr>
              <a:t>de facto </a:t>
            </a:r>
            <a:r>
              <a:rPr sz="1800" b="1" dirty="0">
                <a:latin typeface="DejaVu Sans"/>
                <a:cs typeface="DejaVu Sans"/>
              </a:rPr>
              <a:t>segregation still exists in  America legally today (i.e.  neighborhoods)</a:t>
            </a:r>
            <a:endParaRPr sz="1800" dirty="0">
              <a:latin typeface="DejaVu Sans"/>
              <a:cs typeface="DejaVu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37160"/>
            <a:ext cx="9144000" cy="480059"/>
          </a:xfrm>
          <a:custGeom>
            <a:avLst/>
            <a:gdLst/>
            <a:ahLst/>
            <a:cxnLst/>
            <a:rect l="l" t="t" r="r" b="b"/>
            <a:pathLst>
              <a:path w="9144000" h="480059">
                <a:moveTo>
                  <a:pt x="9144000" y="0"/>
                </a:moveTo>
                <a:lnTo>
                  <a:pt x="0" y="0"/>
                </a:lnTo>
                <a:lnTo>
                  <a:pt x="0" y="480060"/>
                </a:lnTo>
                <a:lnTo>
                  <a:pt x="9144000" y="480060"/>
                </a:lnTo>
                <a:lnTo>
                  <a:pt x="9144000" y="0"/>
                </a:lnTo>
                <a:close/>
              </a:path>
            </a:pathLst>
          </a:custGeom>
          <a:solidFill>
            <a:srgbClr val="FF0000"/>
          </a:solidFill>
        </p:spPr>
        <p:txBody>
          <a:bodyPr wrap="square" lIns="0" tIns="0" rIns="0" bIns="0" rtlCol="0"/>
          <a:lstStyle/>
          <a:p>
            <a:endParaRPr/>
          </a:p>
        </p:txBody>
      </p:sp>
      <p:sp>
        <p:nvSpPr>
          <p:cNvPr id="3" name="object 3"/>
          <p:cNvSpPr txBox="1">
            <a:spLocks noGrp="1"/>
          </p:cNvSpPr>
          <p:nvPr>
            <p:ph type="title"/>
          </p:nvPr>
        </p:nvSpPr>
        <p:spPr>
          <a:xfrm>
            <a:off x="152400" y="86995"/>
            <a:ext cx="7537195" cy="574040"/>
          </a:xfrm>
          <a:prstGeom prst="rect">
            <a:avLst/>
          </a:prstGeom>
        </p:spPr>
        <p:txBody>
          <a:bodyPr vert="horz" wrap="square" lIns="0" tIns="12700" rIns="0" bIns="0" rtlCol="0">
            <a:spAutoFit/>
          </a:bodyPr>
          <a:lstStyle/>
          <a:p>
            <a:pPr marL="13970">
              <a:lnSpc>
                <a:spcPct val="100000"/>
              </a:lnSpc>
              <a:spcBef>
                <a:spcPts val="100"/>
              </a:spcBef>
            </a:pPr>
            <a:r>
              <a:rPr dirty="0"/>
              <a:t>ESSENTIAL QUESTION CFU</a:t>
            </a:r>
          </a:p>
        </p:txBody>
      </p:sp>
      <p:sp>
        <p:nvSpPr>
          <p:cNvPr id="4" name="object 4"/>
          <p:cNvSpPr txBox="1"/>
          <p:nvPr/>
        </p:nvSpPr>
        <p:spPr>
          <a:xfrm>
            <a:off x="116838" y="748029"/>
            <a:ext cx="4016121" cy="2680221"/>
          </a:xfrm>
          <a:prstGeom prst="rect">
            <a:avLst/>
          </a:prstGeom>
        </p:spPr>
        <p:txBody>
          <a:bodyPr vert="horz" wrap="square" lIns="0" tIns="83820" rIns="0" bIns="0" rtlCol="0">
            <a:spAutoFit/>
          </a:bodyPr>
          <a:lstStyle/>
          <a:p>
            <a:pPr marL="508000" marR="55880" indent="-457200">
              <a:lnSpc>
                <a:spcPts val="2300"/>
              </a:lnSpc>
              <a:spcBef>
                <a:spcPts val="660"/>
              </a:spcBef>
              <a:buAutoNum type="arabicPeriod"/>
              <a:tabLst>
                <a:tab pos="507365" algn="l"/>
                <a:tab pos="508000" algn="l"/>
              </a:tabLst>
            </a:pPr>
            <a:r>
              <a:rPr sz="2000" b="1" dirty="0">
                <a:latin typeface="DejaVu Sans"/>
                <a:cs typeface="DejaVu Sans"/>
              </a:rPr>
              <a:t>What role did the 14</a:t>
            </a:r>
            <a:r>
              <a:rPr sz="2000" b="1" baseline="24305" dirty="0">
                <a:latin typeface="DejaVu Sans"/>
                <a:cs typeface="DejaVu Sans"/>
              </a:rPr>
              <a:t>th </a:t>
            </a:r>
            <a:r>
              <a:rPr sz="1400" b="1" dirty="0">
                <a:latin typeface="DejaVu Sans"/>
                <a:cs typeface="DejaVu Sans"/>
              </a:rPr>
              <a:t> </a:t>
            </a:r>
            <a:r>
              <a:rPr sz="2000" b="1" dirty="0">
                <a:latin typeface="DejaVu Sans"/>
                <a:cs typeface="DejaVu Sans"/>
              </a:rPr>
              <a:t>Amendment play in </a:t>
            </a:r>
            <a:r>
              <a:rPr sz="2000" b="1" i="1" dirty="0">
                <a:latin typeface="Nimbus Mono L"/>
                <a:cs typeface="Nimbus Mono L"/>
              </a:rPr>
              <a:t>Brown</a:t>
            </a:r>
            <a:r>
              <a:rPr lang="en-US" sz="2000" b="1" i="1" dirty="0">
                <a:latin typeface="Nimbus Mono L"/>
                <a:cs typeface="Nimbus Mono L"/>
              </a:rPr>
              <a:t> </a:t>
            </a:r>
            <a:r>
              <a:rPr sz="2000" b="1" i="1" dirty="0">
                <a:latin typeface="Nimbus Mono L"/>
                <a:cs typeface="Nimbus Mono L"/>
              </a:rPr>
              <a:t>v. Board of Education</a:t>
            </a:r>
            <a:r>
              <a:rPr lang="en-US" sz="2000" b="1" i="1" dirty="0">
                <a:latin typeface="Nimbus Mono L"/>
                <a:cs typeface="Nimbus Mono L"/>
              </a:rPr>
              <a:t> </a:t>
            </a:r>
            <a:r>
              <a:rPr sz="2000" b="1" dirty="0">
                <a:latin typeface="DejaVu Sans"/>
                <a:cs typeface="DejaVu Sans"/>
              </a:rPr>
              <a:t>(1954)?</a:t>
            </a:r>
            <a:endParaRPr sz="2000" dirty="0">
              <a:latin typeface="DejaVu Sans"/>
              <a:cs typeface="DejaVu Sans"/>
            </a:endParaRPr>
          </a:p>
          <a:p>
            <a:pPr>
              <a:lnSpc>
                <a:spcPct val="100000"/>
              </a:lnSpc>
              <a:spcBef>
                <a:spcPts val="20"/>
              </a:spcBef>
            </a:pPr>
            <a:endParaRPr sz="2800" dirty="0">
              <a:latin typeface="DejaVu Sans"/>
              <a:cs typeface="DejaVu Sans"/>
            </a:endParaRPr>
          </a:p>
          <a:p>
            <a:pPr marL="508000" marR="328295" indent="-457200">
              <a:lnSpc>
                <a:spcPct val="80000"/>
              </a:lnSpc>
              <a:buAutoNum type="arabicPeriod" startAt="2"/>
              <a:tabLst>
                <a:tab pos="507365" algn="l"/>
                <a:tab pos="508000" algn="l"/>
              </a:tabLst>
            </a:pPr>
            <a:r>
              <a:rPr sz="2000" b="1" dirty="0">
                <a:latin typeface="DejaVu Sans"/>
                <a:cs typeface="DejaVu Sans"/>
              </a:rPr>
              <a:t>Which case was</a:t>
            </a:r>
            <a:r>
              <a:rPr lang="en-US" sz="2000" b="1" dirty="0">
                <a:latin typeface="DejaVu Sans"/>
                <a:cs typeface="DejaVu Sans"/>
              </a:rPr>
              <a:t> </a:t>
            </a:r>
            <a:r>
              <a:rPr sz="2000" b="1" dirty="0">
                <a:latin typeface="DejaVu Sans"/>
                <a:cs typeface="DejaVu Sans"/>
              </a:rPr>
              <a:t>overturned as a result of  </a:t>
            </a:r>
            <a:r>
              <a:rPr sz="2000" b="1" i="1" dirty="0">
                <a:latin typeface="Nimbus Mono L"/>
                <a:cs typeface="Nimbus Mono L"/>
              </a:rPr>
              <a:t>Brown v. Board of  Education</a:t>
            </a:r>
            <a:r>
              <a:rPr sz="2000" b="1" dirty="0">
                <a:latin typeface="DejaVu Sans"/>
                <a:cs typeface="DejaVu Sans"/>
              </a:rPr>
              <a:t>?</a:t>
            </a:r>
            <a:endParaRPr sz="2000" dirty="0">
              <a:latin typeface="DejaVu Sans"/>
              <a:cs typeface="DejaVu Sans"/>
            </a:endParaRPr>
          </a:p>
        </p:txBody>
      </p:sp>
      <p:sp>
        <p:nvSpPr>
          <p:cNvPr id="5" name="object 5"/>
          <p:cNvSpPr txBox="1"/>
          <p:nvPr/>
        </p:nvSpPr>
        <p:spPr>
          <a:xfrm>
            <a:off x="20699" y="3933792"/>
            <a:ext cx="4112261" cy="825226"/>
          </a:xfrm>
          <a:prstGeom prst="rect">
            <a:avLst/>
          </a:prstGeom>
        </p:spPr>
        <p:txBody>
          <a:bodyPr vert="horz" wrap="square" lIns="0" tIns="85725" rIns="0" bIns="0" rtlCol="0">
            <a:spAutoFit/>
          </a:bodyPr>
          <a:lstStyle/>
          <a:p>
            <a:pPr marL="469900" marR="5080" indent="-457200">
              <a:lnSpc>
                <a:spcPct val="80000"/>
              </a:lnSpc>
              <a:spcBef>
                <a:spcPts val="675"/>
              </a:spcBef>
              <a:tabLst>
                <a:tab pos="469265" algn="l"/>
              </a:tabLst>
            </a:pPr>
            <a:r>
              <a:rPr sz="2000" b="1" dirty="0">
                <a:latin typeface="DejaVu Sans"/>
                <a:cs typeface="DejaVu Sans"/>
              </a:rPr>
              <a:t>3.	How did </a:t>
            </a:r>
            <a:r>
              <a:rPr sz="2000" b="1" i="1" dirty="0">
                <a:latin typeface="Nimbus Mono L"/>
                <a:cs typeface="Nimbus Mono L"/>
              </a:rPr>
              <a:t>Brown v. Board of  Education </a:t>
            </a:r>
            <a:r>
              <a:rPr sz="2000" b="1" dirty="0">
                <a:latin typeface="DejaVu Sans"/>
                <a:cs typeface="DejaVu Sans"/>
              </a:rPr>
              <a:t>strengthen  minority rights?</a:t>
            </a:r>
            <a:endParaRPr sz="2000" dirty="0">
              <a:latin typeface="DejaVu Sans"/>
              <a:cs typeface="DejaVu Sans"/>
            </a:endParaRPr>
          </a:p>
        </p:txBody>
      </p:sp>
      <p:sp>
        <p:nvSpPr>
          <p:cNvPr id="6" name="object 6"/>
          <p:cNvSpPr txBox="1"/>
          <p:nvPr/>
        </p:nvSpPr>
        <p:spPr>
          <a:xfrm>
            <a:off x="8427211" y="4709261"/>
            <a:ext cx="180975"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DejaVu Sans"/>
                <a:cs typeface="DejaVu Sans"/>
              </a:rPr>
              <a:t>14</a:t>
            </a:r>
            <a:endParaRPr sz="1200">
              <a:latin typeface="DejaVu Sans"/>
              <a:cs typeface="DejaVu Sans"/>
            </a:endParaRPr>
          </a:p>
        </p:txBody>
      </p:sp>
      <p:sp>
        <p:nvSpPr>
          <p:cNvPr id="7" name="object 7"/>
          <p:cNvSpPr/>
          <p:nvPr/>
        </p:nvSpPr>
        <p:spPr>
          <a:xfrm>
            <a:off x="4191127" y="819873"/>
            <a:ext cx="4835779" cy="417296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5A92BC41-5AE1-432E-87C7-12BF9E03D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6061" y="357583"/>
            <a:ext cx="5409337" cy="4440490"/>
          </a:xfrm>
          <a:prstGeom prst="rect">
            <a:avLst/>
          </a:prstGeom>
          <a:solidFill>
            <a:srgbClr val="355149">
              <a:alpha val="9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DE966D7-709D-45BA-A07C-A5C6C90A9765}"/>
              </a:ext>
            </a:extLst>
          </p:cNvPr>
          <p:cNvSpPr>
            <a:spLocks noGrp="1"/>
          </p:cNvSpPr>
          <p:nvPr>
            <p:ph type="title"/>
          </p:nvPr>
        </p:nvSpPr>
        <p:spPr>
          <a:xfrm>
            <a:off x="3920443" y="1428750"/>
            <a:ext cx="4320571" cy="1932734"/>
          </a:xfrm>
        </p:spPr>
        <p:txBody>
          <a:bodyPr vert="horz" lIns="91440" tIns="45720" rIns="91440" bIns="45720" rtlCol="0" anchor="b">
            <a:normAutofit fontScale="90000"/>
          </a:bodyPr>
          <a:lstStyle/>
          <a:p>
            <a:pPr algn="l" rtl="0">
              <a:lnSpc>
                <a:spcPct val="90000"/>
              </a:lnSpc>
              <a:spcBef>
                <a:spcPct val="0"/>
              </a:spcBef>
            </a:pPr>
            <a:r>
              <a:rPr lang="en-US" sz="3300" kern="1200" dirty="0">
                <a:solidFill>
                  <a:srgbClr val="FFFFFF"/>
                </a:solidFill>
                <a:latin typeface="+mj-lt"/>
                <a:cs typeface="+mj-cs"/>
              </a:rPr>
              <a:t>A dramatization of the American court case that destroyed the legal validity of racial segregation.</a:t>
            </a:r>
          </a:p>
        </p:txBody>
      </p:sp>
      <p:cxnSp>
        <p:nvCxnSpPr>
          <p:cNvPr id="78" name="Straight Connector 77">
            <a:extLst>
              <a:ext uri="{FF2B5EF4-FFF2-40B4-BE49-F238E27FC236}">
                <a16:creationId xmlns:a16="http://schemas.microsoft.com/office/drawing/2014/main" id="{DC0E1208-0B30-4396-AE7C-AEBFFAEE66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65608" y="3535246"/>
            <a:ext cx="27432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3076" name="Picture 4" descr="Sidney Poitier in Separate But Equal (1991)">
            <a:extLst>
              <a:ext uri="{FF2B5EF4-FFF2-40B4-BE49-F238E27FC236}">
                <a16:creationId xmlns:a16="http://schemas.microsoft.com/office/drawing/2014/main" id="{DA265A50-B951-4FC9-B61B-FF89DD992C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45" r="-2" b="-2"/>
          <a:stretch/>
        </p:blipFill>
        <p:spPr bwMode="auto">
          <a:xfrm>
            <a:off x="356616" y="357582"/>
            <a:ext cx="2898287" cy="4440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649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733800" y="0"/>
            <a:ext cx="5410200" cy="5143500"/>
            <a:chOff x="3733800" y="0"/>
            <a:chExt cx="5410200" cy="5143500"/>
          </a:xfrm>
        </p:grpSpPr>
        <p:sp>
          <p:nvSpPr>
            <p:cNvPr id="3" name="object 3"/>
            <p:cNvSpPr/>
            <p:nvPr/>
          </p:nvSpPr>
          <p:spPr>
            <a:xfrm>
              <a:off x="3733800" y="667512"/>
              <a:ext cx="2715768" cy="88849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400800" y="0"/>
              <a:ext cx="2743199" cy="14859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566916" y="3601211"/>
              <a:ext cx="2577083" cy="1542287"/>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3733800" y="3636263"/>
              <a:ext cx="2895600" cy="1507235"/>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3733800" y="1371600"/>
              <a:ext cx="5410199" cy="2269236"/>
            </a:xfrm>
            <a:prstGeom prst="rect">
              <a:avLst/>
            </a:prstGeom>
            <a:blipFill>
              <a:blip r:embed="rId6" cstate="print"/>
              <a:stretch>
                <a:fillRect/>
              </a:stretch>
            </a:blipFill>
          </p:spPr>
          <p:txBody>
            <a:bodyPr wrap="square" lIns="0" tIns="0" rIns="0" bIns="0" rtlCol="0"/>
            <a:lstStyle/>
            <a:p>
              <a:endParaRPr/>
            </a:p>
          </p:txBody>
        </p:sp>
      </p:grpSp>
      <p:sp>
        <p:nvSpPr>
          <p:cNvPr id="8" name="object 8"/>
          <p:cNvSpPr txBox="1">
            <a:spLocks noGrp="1"/>
          </p:cNvSpPr>
          <p:nvPr>
            <p:ph type="title"/>
          </p:nvPr>
        </p:nvSpPr>
        <p:spPr>
          <a:xfrm>
            <a:off x="2059" y="-16542"/>
            <a:ext cx="6188863" cy="382797"/>
          </a:xfrm>
          <a:prstGeom prst="rect">
            <a:avLst/>
          </a:prstGeom>
        </p:spPr>
        <p:txBody>
          <a:bodyPr vert="horz" wrap="square" lIns="0" tIns="13335" rIns="0" bIns="0" rtlCol="0">
            <a:spAutoFit/>
          </a:bodyPr>
          <a:lstStyle/>
          <a:p>
            <a:pPr marL="12700" algn="ctr">
              <a:lnSpc>
                <a:spcPct val="100000"/>
              </a:lnSpc>
              <a:spcBef>
                <a:spcPts val="105"/>
              </a:spcBef>
            </a:pPr>
            <a:r>
              <a:rPr lang="en-US" sz="2400" dirty="0"/>
              <a:t>MLK and the </a:t>
            </a:r>
            <a:r>
              <a:rPr sz="2400" dirty="0"/>
              <a:t>Civil Rights Movement</a:t>
            </a:r>
          </a:p>
        </p:txBody>
      </p:sp>
      <p:sp>
        <p:nvSpPr>
          <p:cNvPr id="9" name="object 9"/>
          <p:cNvSpPr txBox="1"/>
          <p:nvPr/>
        </p:nvSpPr>
        <p:spPr>
          <a:xfrm>
            <a:off x="54482" y="427810"/>
            <a:ext cx="3679318" cy="4401205"/>
          </a:xfrm>
          <a:prstGeom prst="rect">
            <a:avLst/>
          </a:prstGeom>
        </p:spPr>
        <p:txBody>
          <a:bodyPr vert="horz" wrap="square" lIns="0" tIns="12700" rIns="0" bIns="0" rtlCol="0">
            <a:spAutoFit/>
          </a:bodyPr>
          <a:lstStyle/>
          <a:p>
            <a:pPr marL="12700">
              <a:lnSpc>
                <a:spcPct val="100000"/>
              </a:lnSpc>
              <a:spcBef>
                <a:spcPts val="100"/>
              </a:spcBef>
              <a:tabLst>
                <a:tab pos="354965" algn="l"/>
                <a:tab pos="355600" algn="l"/>
              </a:tabLst>
            </a:pPr>
            <a:r>
              <a:rPr sz="1800" b="1" dirty="0">
                <a:latin typeface="DejaVu Sans"/>
                <a:cs typeface="DejaVu Sans"/>
              </a:rPr>
              <a:t>Dr. Martin Luther King Jr.</a:t>
            </a:r>
            <a:endParaRPr sz="1800" dirty="0">
              <a:latin typeface="DejaVu Sans"/>
              <a:cs typeface="DejaVu Sans"/>
            </a:endParaRPr>
          </a:p>
          <a:p>
            <a:pPr marL="756285" lvl="1" indent="-287020">
              <a:lnSpc>
                <a:spcPct val="100000"/>
              </a:lnSpc>
              <a:spcBef>
                <a:spcPts val="5"/>
              </a:spcBef>
              <a:buFont typeface="DejaVu Sans"/>
              <a:buChar char="–"/>
              <a:tabLst>
                <a:tab pos="756285" algn="l"/>
                <a:tab pos="756920" algn="l"/>
              </a:tabLst>
            </a:pPr>
            <a:r>
              <a:rPr sz="1800" b="1" dirty="0">
                <a:latin typeface="DejaVu Sans"/>
                <a:cs typeface="DejaVu Sans"/>
              </a:rPr>
              <a:t>Montgomery bus boycott</a:t>
            </a:r>
            <a:endParaRPr sz="1800" dirty="0">
              <a:latin typeface="DejaVu Sans"/>
              <a:cs typeface="DejaVu Sans"/>
            </a:endParaRPr>
          </a:p>
          <a:p>
            <a:pPr marL="756285" lvl="1" indent="-287020">
              <a:lnSpc>
                <a:spcPct val="100000"/>
              </a:lnSpc>
              <a:buFont typeface="DejaVu Sans"/>
              <a:buChar char="–"/>
              <a:tabLst>
                <a:tab pos="756285" algn="l"/>
                <a:tab pos="756920" algn="l"/>
              </a:tabLst>
            </a:pPr>
            <a:r>
              <a:rPr sz="1800" b="1" dirty="0">
                <a:latin typeface="DejaVu Sans"/>
                <a:cs typeface="DejaVu Sans"/>
              </a:rPr>
              <a:t>Birmingham March</a:t>
            </a:r>
            <a:endParaRPr sz="1800" dirty="0">
              <a:latin typeface="DejaVu Sans"/>
              <a:cs typeface="DejaVu Sans"/>
            </a:endParaRPr>
          </a:p>
          <a:p>
            <a:pPr marL="756285" lvl="1" indent="-287020">
              <a:lnSpc>
                <a:spcPct val="100000"/>
              </a:lnSpc>
              <a:buFont typeface="DejaVu Sans"/>
              <a:buChar char="–"/>
              <a:tabLst>
                <a:tab pos="756285" algn="l"/>
                <a:tab pos="756920" algn="l"/>
              </a:tabLst>
            </a:pPr>
            <a:r>
              <a:rPr sz="1800" b="1" dirty="0">
                <a:latin typeface="DejaVu Sans"/>
                <a:cs typeface="DejaVu Sans"/>
              </a:rPr>
              <a:t>March on Washington</a:t>
            </a:r>
            <a:endParaRPr sz="1800" dirty="0">
              <a:latin typeface="DejaVu Sans"/>
              <a:cs typeface="DejaVu Sans"/>
            </a:endParaRPr>
          </a:p>
          <a:p>
            <a:pPr marL="756285" lvl="1" indent="-287020">
              <a:lnSpc>
                <a:spcPct val="100000"/>
              </a:lnSpc>
              <a:buFont typeface="DejaVu Sans"/>
              <a:buChar char="–"/>
              <a:tabLst>
                <a:tab pos="756285" algn="l"/>
                <a:tab pos="756920" algn="l"/>
              </a:tabLst>
            </a:pPr>
            <a:r>
              <a:rPr sz="1800" b="1" dirty="0">
                <a:latin typeface="DejaVu Sans"/>
                <a:cs typeface="DejaVu Sans"/>
              </a:rPr>
              <a:t>Civil disobedience</a:t>
            </a:r>
            <a:endParaRPr sz="1800" dirty="0">
              <a:latin typeface="DejaVu Sans"/>
              <a:cs typeface="DejaVu Sans"/>
            </a:endParaRPr>
          </a:p>
          <a:p>
            <a:pPr lvl="1">
              <a:lnSpc>
                <a:spcPct val="100000"/>
              </a:lnSpc>
              <a:spcBef>
                <a:spcPts val="5"/>
              </a:spcBef>
              <a:buFont typeface="DejaVu Sans"/>
              <a:buChar char="–"/>
            </a:pPr>
            <a:endParaRPr sz="1850" dirty="0">
              <a:latin typeface="DejaVu Sans"/>
              <a:cs typeface="DejaVu Sans"/>
            </a:endParaRPr>
          </a:p>
          <a:p>
            <a:pPr marL="12700">
              <a:lnSpc>
                <a:spcPct val="100000"/>
              </a:lnSpc>
              <a:tabLst>
                <a:tab pos="354965" algn="l"/>
                <a:tab pos="355600" algn="l"/>
              </a:tabLst>
            </a:pPr>
            <a:r>
              <a:rPr sz="1800" b="1" dirty="0">
                <a:latin typeface="DejaVu Sans"/>
                <a:cs typeface="DejaVu Sans"/>
              </a:rPr>
              <a:t>Woolworth sit-ins</a:t>
            </a:r>
            <a:endParaRPr sz="1800" dirty="0">
              <a:latin typeface="DejaVu Sans"/>
              <a:cs typeface="DejaVu Sans"/>
            </a:endParaRPr>
          </a:p>
          <a:p>
            <a:pPr>
              <a:lnSpc>
                <a:spcPct val="100000"/>
              </a:lnSpc>
              <a:spcBef>
                <a:spcPts val="10"/>
              </a:spcBef>
              <a:buFont typeface="DejaVu Sans"/>
              <a:buChar char="•"/>
            </a:pPr>
            <a:endParaRPr sz="1850" dirty="0">
              <a:latin typeface="DejaVu Sans"/>
              <a:cs typeface="DejaVu Sans"/>
            </a:endParaRPr>
          </a:p>
          <a:p>
            <a:pPr marR="1336040" algn="r">
              <a:lnSpc>
                <a:spcPct val="100000"/>
              </a:lnSpc>
              <a:tabLst>
                <a:tab pos="342265" algn="l"/>
                <a:tab pos="355600" algn="l"/>
              </a:tabLst>
            </a:pPr>
            <a:r>
              <a:rPr sz="1800" b="1" dirty="0">
                <a:latin typeface="DejaVu Sans"/>
                <a:cs typeface="DejaVu Sans"/>
              </a:rPr>
              <a:t>Freedom</a:t>
            </a:r>
            <a:r>
              <a:rPr lang="en-US" sz="1800" b="1" dirty="0">
                <a:latin typeface="DejaVu Sans"/>
                <a:cs typeface="DejaVu Sans"/>
              </a:rPr>
              <a:t> </a:t>
            </a:r>
            <a:r>
              <a:rPr sz="1800" b="1" dirty="0">
                <a:latin typeface="DejaVu Sans"/>
                <a:cs typeface="DejaVu Sans"/>
              </a:rPr>
              <a:t>Summer</a:t>
            </a:r>
            <a:endParaRPr sz="1800" dirty="0">
              <a:latin typeface="DejaVu Sans"/>
              <a:cs typeface="DejaVu Sans"/>
            </a:endParaRPr>
          </a:p>
          <a:p>
            <a:pPr marL="286385" marR="1370965" lvl="1" indent="-286385" algn="r">
              <a:lnSpc>
                <a:spcPct val="100000"/>
              </a:lnSpc>
              <a:buFont typeface="DejaVu Sans"/>
              <a:buChar char="–"/>
              <a:tabLst>
                <a:tab pos="286385" algn="l"/>
                <a:tab pos="287020" algn="l"/>
              </a:tabLst>
            </a:pPr>
            <a:r>
              <a:rPr sz="1800" b="1" dirty="0">
                <a:latin typeface="DejaVu Sans"/>
                <a:cs typeface="DejaVu Sans"/>
              </a:rPr>
              <a:t>Voting Rights</a:t>
            </a:r>
            <a:endParaRPr sz="1800" dirty="0">
              <a:latin typeface="DejaVu Sans"/>
              <a:cs typeface="DejaVu Sans"/>
            </a:endParaRPr>
          </a:p>
          <a:p>
            <a:pPr lvl="1">
              <a:lnSpc>
                <a:spcPct val="100000"/>
              </a:lnSpc>
              <a:spcBef>
                <a:spcPts val="5"/>
              </a:spcBef>
              <a:buFont typeface="DejaVu Sans"/>
              <a:buChar char="–"/>
            </a:pPr>
            <a:endParaRPr sz="1850" dirty="0">
              <a:latin typeface="DejaVu Sans"/>
              <a:cs typeface="DejaVu Sans"/>
            </a:endParaRPr>
          </a:p>
          <a:p>
            <a:pPr marL="12700">
              <a:lnSpc>
                <a:spcPct val="100000"/>
              </a:lnSpc>
              <a:spcBef>
                <a:spcPts val="5"/>
              </a:spcBef>
              <a:tabLst>
                <a:tab pos="354965" algn="l"/>
                <a:tab pos="355600" algn="l"/>
              </a:tabLst>
            </a:pPr>
            <a:r>
              <a:rPr sz="1800" b="1" dirty="0">
                <a:latin typeface="DejaVu Sans"/>
                <a:cs typeface="DejaVu Sans"/>
              </a:rPr>
              <a:t>Militant Movement</a:t>
            </a:r>
            <a:endParaRPr sz="1800" dirty="0">
              <a:latin typeface="DejaVu Sans"/>
              <a:cs typeface="DejaVu Sans"/>
            </a:endParaRPr>
          </a:p>
          <a:p>
            <a:pPr marL="756285" marR="5080" lvl="1" indent="-287020">
              <a:lnSpc>
                <a:spcPts val="1730"/>
              </a:lnSpc>
              <a:spcBef>
                <a:spcPts val="415"/>
              </a:spcBef>
              <a:buFont typeface="DejaVu Sans"/>
              <a:buChar char="–"/>
              <a:tabLst>
                <a:tab pos="756285" algn="l"/>
                <a:tab pos="756920" algn="l"/>
              </a:tabLst>
            </a:pPr>
            <a:r>
              <a:rPr sz="1800" b="1" dirty="0">
                <a:latin typeface="DejaVu Sans"/>
                <a:cs typeface="DejaVu Sans"/>
              </a:rPr>
              <a:t>Malcolm X, Nation of Islam, separatist</a:t>
            </a:r>
            <a:endParaRPr sz="1800" dirty="0">
              <a:latin typeface="DejaVu Sans"/>
              <a:cs typeface="DejaVu Sans"/>
            </a:endParaRPr>
          </a:p>
          <a:p>
            <a:pPr marL="756285" lvl="1" indent="-287020">
              <a:lnSpc>
                <a:spcPct val="100000"/>
              </a:lnSpc>
              <a:spcBef>
                <a:spcPts val="15"/>
              </a:spcBef>
              <a:buFont typeface="DejaVu Sans"/>
              <a:buChar char="–"/>
              <a:tabLst>
                <a:tab pos="756285" algn="l"/>
                <a:tab pos="756920" algn="l"/>
              </a:tabLst>
            </a:pPr>
            <a:r>
              <a:rPr sz="1800" b="1" dirty="0">
                <a:latin typeface="DejaVu Sans"/>
                <a:cs typeface="DejaVu Sans"/>
              </a:rPr>
              <a:t>Black Panthers</a:t>
            </a:r>
            <a:endParaRPr sz="1800" dirty="0">
              <a:latin typeface="DejaVu Sans"/>
              <a:cs typeface="DejaVu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show="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object 4"/>
          <p:cNvSpPr txBox="1"/>
          <p:nvPr/>
        </p:nvSpPr>
        <p:spPr>
          <a:xfrm>
            <a:off x="2467710" y="1005274"/>
            <a:ext cx="6705598" cy="3767698"/>
          </a:xfrm>
          <a:prstGeom prst="rect">
            <a:avLst/>
          </a:prstGeom>
        </p:spPr>
        <p:txBody>
          <a:bodyPr vert="horz" wrap="square" lIns="0" tIns="12700" rIns="0" bIns="0" rtlCol="0">
            <a:spAutoFit/>
          </a:bodyPr>
          <a:lstStyle/>
          <a:p>
            <a:pPr marL="355600" marR="9525" indent="-342900">
              <a:lnSpc>
                <a:spcPct val="100000"/>
              </a:lnSpc>
              <a:spcBef>
                <a:spcPts val="100"/>
              </a:spcBef>
              <a:buAutoNum type="arabicPeriod"/>
              <a:tabLst>
                <a:tab pos="354965" algn="l"/>
                <a:tab pos="355600" algn="l"/>
              </a:tabLst>
            </a:pPr>
            <a:r>
              <a:rPr b="1" dirty="0">
                <a:latin typeface="+mj-lt"/>
                <a:cs typeface="DejaVu Sans"/>
              </a:rPr>
              <a:t>Civil rights protect individuals </a:t>
            </a:r>
            <a:r>
              <a:rPr lang="en-US" b="1" dirty="0">
                <a:latin typeface="+mj-lt"/>
                <a:cs typeface="DejaVu Sans"/>
              </a:rPr>
              <a:t>(</a:t>
            </a:r>
            <a:r>
              <a:rPr lang="en-US" b="1" dirty="0">
                <a:solidFill>
                  <a:srgbClr val="FF0000"/>
                </a:solidFill>
                <a:latin typeface="+mj-lt"/>
                <a:cs typeface="DejaVu Sans"/>
              </a:rPr>
              <a:t>applied to groups</a:t>
            </a:r>
            <a:r>
              <a:rPr lang="en-US" b="1" dirty="0">
                <a:latin typeface="+mj-lt"/>
                <a:cs typeface="DejaVu Sans"/>
              </a:rPr>
              <a:t>) </a:t>
            </a:r>
            <a:r>
              <a:rPr b="1" dirty="0">
                <a:latin typeface="+mj-lt"/>
                <a:cs typeface="DejaVu Sans"/>
              </a:rPr>
              <a:t>from discrimination based on characteristics such as race, national origin, religion, and sex; these rights are guaranteed to all citizens under the </a:t>
            </a:r>
            <a:r>
              <a:rPr b="1" i="1" dirty="0">
                <a:solidFill>
                  <a:srgbClr val="FF0000"/>
                </a:solidFill>
                <a:latin typeface="+mj-lt"/>
                <a:cs typeface="DejaVu Sans"/>
              </a:rPr>
              <a:t>due process </a:t>
            </a:r>
            <a:r>
              <a:rPr b="1" dirty="0">
                <a:latin typeface="+mj-lt"/>
                <a:cs typeface="DejaVu Sans"/>
              </a:rPr>
              <a:t>and </a:t>
            </a:r>
            <a:r>
              <a:rPr b="1" i="1" dirty="0">
                <a:solidFill>
                  <a:srgbClr val="FF0000"/>
                </a:solidFill>
                <a:latin typeface="+mj-lt"/>
                <a:cs typeface="DejaVu Sans"/>
              </a:rPr>
              <a:t>equal protection </a:t>
            </a:r>
            <a:r>
              <a:rPr b="1" dirty="0">
                <a:latin typeface="+mj-lt"/>
                <a:cs typeface="DejaVu Sans"/>
              </a:rPr>
              <a:t>clauses of the U.S. Constitution, as well as acts of  Congress</a:t>
            </a:r>
            <a:endParaRPr dirty="0">
              <a:latin typeface="+mj-lt"/>
              <a:cs typeface="DejaVu Sans"/>
            </a:endParaRPr>
          </a:p>
          <a:p>
            <a:pPr marL="355600" indent="-342900">
              <a:lnSpc>
                <a:spcPct val="100000"/>
              </a:lnSpc>
              <a:spcBef>
                <a:spcPts val="285"/>
              </a:spcBef>
              <a:buAutoNum type="arabicPeriod"/>
              <a:tabLst>
                <a:tab pos="354965" algn="l"/>
                <a:tab pos="355600" algn="l"/>
              </a:tabLst>
            </a:pPr>
            <a:r>
              <a:rPr lang="en-US" b="1" dirty="0"/>
              <a:t>The leadership and events associated with civil, women’s, and LGBT rights are evidence of how the equal protection clause can support and motivate social movements, as represented by</a:t>
            </a:r>
            <a:r>
              <a:rPr b="1" dirty="0">
                <a:latin typeface="+mj-lt"/>
                <a:cs typeface="DejaVu Sans"/>
              </a:rPr>
              <a:t>:</a:t>
            </a:r>
          </a:p>
          <a:p>
            <a:pPr marL="756285" lvl="1" indent="-287020">
              <a:lnSpc>
                <a:spcPct val="100000"/>
              </a:lnSpc>
              <a:spcBef>
                <a:spcPts val="290"/>
              </a:spcBef>
              <a:buFont typeface="DejaVu Sans"/>
              <a:buChar char="–"/>
              <a:tabLst>
                <a:tab pos="756285" algn="l"/>
                <a:tab pos="756920" algn="l"/>
              </a:tabLst>
            </a:pPr>
            <a:r>
              <a:rPr b="1" dirty="0">
                <a:latin typeface="+mj-lt"/>
                <a:cs typeface="DejaVu Sans"/>
              </a:rPr>
              <a:t>Dr. Martin Luther King’s </a:t>
            </a:r>
            <a:r>
              <a:rPr b="1" dirty="0">
                <a:solidFill>
                  <a:srgbClr val="FF0000"/>
                </a:solidFill>
                <a:latin typeface="+mj-lt"/>
                <a:cs typeface="DejaVu Sans"/>
              </a:rPr>
              <a:t>“Letter from a Birmingham Jail”</a:t>
            </a:r>
            <a:r>
              <a:rPr b="1" dirty="0">
                <a:latin typeface="+mj-lt"/>
                <a:cs typeface="DejaVu Sans"/>
              </a:rPr>
              <a:t> and the civil rights movements of the 1960s</a:t>
            </a:r>
            <a:endParaRPr lang="en-US" b="1" dirty="0">
              <a:latin typeface="+mj-lt"/>
              <a:cs typeface="DejaVu Sans"/>
            </a:endParaRPr>
          </a:p>
          <a:p>
            <a:pPr marL="756285" lvl="1" indent="-287020">
              <a:lnSpc>
                <a:spcPct val="100000"/>
              </a:lnSpc>
              <a:spcBef>
                <a:spcPts val="290"/>
              </a:spcBef>
              <a:buFont typeface="DejaVu Sans"/>
              <a:buChar char="–"/>
              <a:tabLst>
                <a:tab pos="756285" algn="l"/>
                <a:tab pos="756920" algn="l"/>
              </a:tabLst>
            </a:pPr>
            <a:r>
              <a:rPr lang="en-US" b="1" dirty="0">
                <a:latin typeface="+mj-lt"/>
                <a:cs typeface="DejaVu Sans"/>
              </a:rPr>
              <a:t>The National Organization for Women and the women’s rights movement</a:t>
            </a:r>
          </a:p>
          <a:p>
            <a:pPr marL="756285" lvl="1" indent="-287020">
              <a:lnSpc>
                <a:spcPct val="100000"/>
              </a:lnSpc>
              <a:spcBef>
                <a:spcPts val="290"/>
              </a:spcBef>
              <a:buFont typeface="DejaVu Sans"/>
              <a:buChar char="–"/>
              <a:tabLst>
                <a:tab pos="756285" algn="l"/>
                <a:tab pos="756920" algn="l"/>
              </a:tabLst>
            </a:pPr>
            <a:r>
              <a:rPr lang="en-US" b="1" dirty="0">
                <a:latin typeface="+mj-lt"/>
                <a:cs typeface="DejaVu Sans"/>
              </a:rPr>
              <a:t>The pro-life (anti-abortion) movement</a:t>
            </a:r>
            <a:endParaRPr b="1" dirty="0">
              <a:latin typeface="+mj-lt"/>
              <a:cs typeface="DejaVu Sans"/>
            </a:endParaRPr>
          </a:p>
        </p:txBody>
      </p:sp>
      <p:sp>
        <p:nvSpPr>
          <p:cNvPr id="8" name="TextBox 7">
            <a:extLst>
              <a:ext uri="{FF2B5EF4-FFF2-40B4-BE49-F238E27FC236}">
                <a16:creationId xmlns:a16="http://schemas.microsoft.com/office/drawing/2014/main" id="{5008C9AA-90D2-4BF8-B86F-ADB7E185F798}"/>
              </a:ext>
            </a:extLst>
          </p:cNvPr>
          <p:cNvSpPr txBox="1"/>
          <p:nvPr/>
        </p:nvSpPr>
        <p:spPr>
          <a:xfrm>
            <a:off x="0" y="-14079"/>
            <a:ext cx="9144000" cy="677108"/>
          </a:xfrm>
          <a:prstGeom prst="rect">
            <a:avLst/>
          </a:prstGeom>
          <a:solidFill>
            <a:schemeClr val="accent2">
              <a:lumMod val="60000"/>
              <a:lumOff val="40000"/>
            </a:schemeClr>
          </a:solidFill>
        </p:spPr>
        <p:txBody>
          <a:bodyPr wrap="square">
            <a:spAutoFit/>
          </a:bodyPr>
          <a:lstStyle/>
          <a:p>
            <a:pPr algn="ctr"/>
            <a:r>
              <a:rPr lang="en-US" sz="1900" b="1" dirty="0"/>
              <a:t>3.10 The Fourteenth Amendment’s equal protection clause as well as other constitutional provisions have often been used to support the advancement of equality.</a:t>
            </a:r>
          </a:p>
        </p:txBody>
      </p:sp>
      <p:sp>
        <p:nvSpPr>
          <p:cNvPr id="10" name="TextBox 9">
            <a:extLst>
              <a:ext uri="{FF2B5EF4-FFF2-40B4-BE49-F238E27FC236}">
                <a16:creationId xmlns:a16="http://schemas.microsoft.com/office/drawing/2014/main" id="{1A6750EF-18E6-4519-8F1E-0E78327F5B96}"/>
              </a:ext>
            </a:extLst>
          </p:cNvPr>
          <p:cNvSpPr txBox="1"/>
          <p:nvPr/>
        </p:nvSpPr>
        <p:spPr>
          <a:xfrm>
            <a:off x="0" y="1047750"/>
            <a:ext cx="2362193" cy="2677656"/>
          </a:xfrm>
          <a:prstGeom prst="rect">
            <a:avLst/>
          </a:prstGeom>
          <a:noFill/>
        </p:spPr>
        <p:txBody>
          <a:bodyPr wrap="square">
            <a:spAutoFit/>
          </a:bodyPr>
          <a:lstStyle/>
          <a:p>
            <a:r>
              <a:rPr lang="en-US" sz="2400" b="1" dirty="0"/>
              <a:t>Explain how constitutional </a:t>
            </a:r>
          </a:p>
          <a:p>
            <a:r>
              <a:rPr lang="en-US" sz="2400" b="1" dirty="0"/>
              <a:t>provisions have </a:t>
            </a:r>
          </a:p>
          <a:p>
            <a:r>
              <a:rPr lang="en-US" sz="2400" b="1" dirty="0"/>
              <a:t>supported and motivated </a:t>
            </a:r>
          </a:p>
          <a:p>
            <a:r>
              <a:rPr lang="en-US" sz="2400" b="1" dirty="0"/>
              <a:t>social movements.</a:t>
            </a:r>
          </a:p>
        </p:txBody>
      </p:sp>
      <p:cxnSp>
        <p:nvCxnSpPr>
          <p:cNvPr id="12" name="Straight Connector 11">
            <a:extLst>
              <a:ext uri="{FF2B5EF4-FFF2-40B4-BE49-F238E27FC236}">
                <a16:creationId xmlns:a16="http://schemas.microsoft.com/office/drawing/2014/main" id="{769E89F6-504E-424B-84CA-4337C9B2CECA}"/>
              </a:ext>
            </a:extLst>
          </p:cNvPr>
          <p:cNvCxnSpPr>
            <a:cxnSpLocks/>
          </p:cNvCxnSpPr>
          <p:nvPr/>
        </p:nvCxnSpPr>
        <p:spPr>
          <a:xfrm>
            <a:off x="2362200" y="819150"/>
            <a:ext cx="0" cy="4099685"/>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7088188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42867"/>
            <a:ext cx="9144000" cy="5143498"/>
          </a:xfrm>
          <a:prstGeom prst="rect">
            <a:avLst/>
          </a:prstGeom>
          <a:blipFill>
            <a:blip r:embed="rId2" cstate="print">
              <a:alphaModFix amt="15000"/>
            </a:blip>
            <a:stretch>
              <a:fillRect/>
            </a:stretch>
          </a:blipFill>
        </p:spPr>
        <p:txBody>
          <a:bodyPr wrap="square" lIns="0" tIns="0" rIns="0" bIns="0" rtlCol="0"/>
          <a:lstStyle/>
          <a:p>
            <a:endParaRPr/>
          </a:p>
        </p:txBody>
      </p:sp>
      <p:sp>
        <p:nvSpPr>
          <p:cNvPr id="3" name="object 3"/>
          <p:cNvSpPr txBox="1">
            <a:spLocks noGrp="1"/>
          </p:cNvSpPr>
          <p:nvPr>
            <p:ph type="title"/>
          </p:nvPr>
        </p:nvSpPr>
        <p:spPr>
          <a:xfrm>
            <a:off x="0" y="7263"/>
            <a:ext cx="9144000" cy="813684"/>
          </a:xfrm>
          <a:prstGeom prst="rect">
            <a:avLst/>
          </a:prstGeom>
        </p:spPr>
        <p:txBody>
          <a:bodyPr vert="horz" wrap="square" lIns="0" tIns="13335" rIns="0" bIns="0" rtlCol="0">
            <a:spAutoFit/>
          </a:bodyPr>
          <a:lstStyle/>
          <a:p>
            <a:pPr marL="12700" algn="ctr">
              <a:lnSpc>
                <a:spcPct val="100000"/>
              </a:lnSpc>
              <a:spcBef>
                <a:spcPts val="105"/>
              </a:spcBef>
            </a:pPr>
            <a:r>
              <a:rPr sz="2600" spc="200" dirty="0"/>
              <a:t>MLK</a:t>
            </a:r>
            <a:r>
              <a:rPr lang="en-US" sz="2600" spc="200" dirty="0"/>
              <a:t> </a:t>
            </a:r>
            <a:r>
              <a:rPr sz="2600" spc="-190" dirty="0"/>
              <a:t>and </a:t>
            </a:r>
            <a:r>
              <a:rPr sz="2600" spc="-240" dirty="0"/>
              <a:t>the </a:t>
            </a:r>
            <a:r>
              <a:rPr sz="2600" spc="-70" dirty="0"/>
              <a:t>Civil </a:t>
            </a:r>
            <a:r>
              <a:rPr sz="2600" spc="-135" dirty="0"/>
              <a:t>Rights</a:t>
            </a:r>
            <a:r>
              <a:rPr sz="2600" spc="-95" dirty="0"/>
              <a:t> </a:t>
            </a:r>
            <a:r>
              <a:rPr sz="2600" spc="-229" dirty="0"/>
              <a:t>Movement</a:t>
            </a:r>
            <a:r>
              <a:rPr lang="en-US" sz="2600" spc="-229" dirty="0"/>
              <a:t>: </a:t>
            </a:r>
            <a:br>
              <a:rPr lang="en-US" sz="2600" spc="-229" dirty="0"/>
            </a:br>
            <a:r>
              <a:rPr lang="en-US" sz="2600" spc="-229" dirty="0"/>
              <a:t>The March on Washington, </a:t>
            </a:r>
            <a:r>
              <a:rPr lang="en-US" sz="2600" i="0" dirty="0">
                <a:solidFill>
                  <a:srgbClr val="222222"/>
                </a:solidFill>
                <a:effectLst/>
              </a:rPr>
              <a:t>August 28, 1963</a:t>
            </a:r>
            <a:endParaRPr sz="2600" dirty="0"/>
          </a:p>
        </p:txBody>
      </p:sp>
      <p:sp>
        <p:nvSpPr>
          <p:cNvPr id="4" name="object 3">
            <a:extLst>
              <a:ext uri="{FF2B5EF4-FFF2-40B4-BE49-F238E27FC236}">
                <a16:creationId xmlns:a16="http://schemas.microsoft.com/office/drawing/2014/main" id="{3AFA3E91-744B-4356-ABE8-F1812AB3461F}"/>
              </a:ext>
            </a:extLst>
          </p:cNvPr>
          <p:cNvSpPr txBox="1">
            <a:spLocks/>
          </p:cNvSpPr>
          <p:nvPr/>
        </p:nvSpPr>
        <p:spPr>
          <a:xfrm>
            <a:off x="7357" y="1037913"/>
            <a:ext cx="5722562" cy="382797"/>
          </a:xfrm>
          <a:prstGeom prst="rect">
            <a:avLst/>
          </a:prstGeom>
        </p:spPr>
        <p:txBody>
          <a:bodyPr vert="horz" wrap="square" lIns="0" tIns="13335" rIns="0" bIns="0" rtlCol="0">
            <a:spAutoFit/>
          </a:bodyPr>
          <a:lstStyle>
            <a:lvl1pPr>
              <a:defRPr sz="3600" b="1" i="0">
                <a:solidFill>
                  <a:schemeClr val="tx1"/>
                </a:solidFill>
                <a:latin typeface="DejaVu Sans"/>
                <a:ea typeface="+mj-ea"/>
                <a:cs typeface="DejaVu Sans"/>
              </a:defRPr>
            </a:lvl1pPr>
          </a:lstStyle>
          <a:p>
            <a:pPr marL="12700">
              <a:spcBef>
                <a:spcPts val="105"/>
              </a:spcBef>
            </a:pPr>
            <a:r>
              <a:rPr lang="en-US" sz="2400" kern="0" spc="200" dirty="0"/>
              <a:t>Why did MLK go to DC?</a:t>
            </a:r>
            <a:endParaRPr lang="en-US" sz="2400" kern="0" dirty="0"/>
          </a:p>
        </p:txBody>
      </p:sp>
      <p:sp>
        <p:nvSpPr>
          <p:cNvPr id="5" name="object 3">
            <a:extLst>
              <a:ext uri="{FF2B5EF4-FFF2-40B4-BE49-F238E27FC236}">
                <a16:creationId xmlns:a16="http://schemas.microsoft.com/office/drawing/2014/main" id="{1A303260-D751-46AB-BFD6-D4A4CE2E2CE2}"/>
              </a:ext>
            </a:extLst>
          </p:cNvPr>
          <p:cNvSpPr txBox="1">
            <a:spLocks/>
          </p:cNvSpPr>
          <p:nvPr/>
        </p:nvSpPr>
        <p:spPr>
          <a:xfrm>
            <a:off x="7357" y="1727961"/>
            <a:ext cx="9107936" cy="2821926"/>
          </a:xfrm>
          <a:prstGeom prst="rect">
            <a:avLst/>
          </a:prstGeom>
        </p:spPr>
        <p:txBody>
          <a:bodyPr vert="horz" wrap="square" lIns="0" tIns="13335" rIns="0" bIns="0" rtlCol="0">
            <a:spAutoFit/>
          </a:bodyPr>
          <a:lstStyle>
            <a:lvl1pPr>
              <a:defRPr sz="3600" b="1" i="0">
                <a:solidFill>
                  <a:schemeClr val="tx1"/>
                </a:solidFill>
                <a:latin typeface="DejaVu Sans"/>
                <a:ea typeface="+mj-ea"/>
                <a:cs typeface="DejaVu Sans"/>
              </a:defRPr>
            </a:lvl1pPr>
          </a:lstStyle>
          <a:p>
            <a:pPr marL="12700">
              <a:spcBef>
                <a:spcPts val="105"/>
              </a:spcBef>
            </a:pPr>
            <a:r>
              <a:rPr lang="en-US" sz="2000" kern="0" dirty="0">
                <a:latin typeface="+mj-lt"/>
              </a:rPr>
              <a:t>Since most African Americans were prevented form voting, many took to other forms of </a:t>
            </a:r>
            <a:r>
              <a:rPr lang="en-US" sz="2000" kern="0" dirty="0">
                <a:solidFill>
                  <a:srgbClr val="FF0000"/>
                </a:solidFill>
                <a:latin typeface="+mj-lt"/>
              </a:rPr>
              <a:t>political participation-mainly demonstrations</a:t>
            </a:r>
            <a:r>
              <a:rPr lang="en-US" sz="2000" kern="0" dirty="0">
                <a:latin typeface="+mj-lt"/>
              </a:rPr>
              <a:t>. Mass public demonstrations put pressure on politicians to act.  They need the votes.  Many protesters were white northerners.  Public opinion was turning against segregation. </a:t>
            </a:r>
          </a:p>
          <a:p>
            <a:pPr marL="12700">
              <a:spcBef>
                <a:spcPts val="105"/>
              </a:spcBef>
            </a:pPr>
            <a:r>
              <a:rPr lang="en-US" sz="2000" kern="0" dirty="0">
                <a:latin typeface="+mj-lt"/>
              </a:rPr>
              <a:t>Because the CR Bill was stuck in Congress. The protest was meant to put pressure on Cong to get the bill to JFK.  The march was broadcasted live around the world.</a:t>
            </a:r>
          </a:p>
          <a:p>
            <a:pPr marL="12700">
              <a:spcBef>
                <a:spcPts val="105"/>
              </a:spcBef>
            </a:pPr>
            <a:endParaRPr lang="en-US" sz="2000" kern="0" dirty="0">
              <a:latin typeface="+mj-lt"/>
            </a:endParaRPr>
          </a:p>
          <a:p>
            <a:pPr marL="12700">
              <a:spcBef>
                <a:spcPts val="105"/>
              </a:spcBef>
            </a:pPr>
            <a:r>
              <a:rPr lang="en-US" sz="2000" kern="0" dirty="0">
                <a:latin typeface="+mj-lt"/>
              </a:rPr>
              <a:t>JFK was murdered Nov 1963.  The bill remained in Congress.  LBJ would push this bill and sign it into law as the CR Act of 1964.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3" name="Picture 2">
            <a:extLst>
              <a:ext uri="{FF2B5EF4-FFF2-40B4-BE49-F238E27FC236}">
                <a16:creationId xmlns:a16="http://schemas.microsoft.com/office/drawing/2014/main" id="{CC808DB4-3995-4E48-99A0-41827C0BD774}"/>
              </a:ext>
            </a:extLst>
          </p:cNvPr>
          <p:cNvPicPr>
            <a:picLocks noChangeAspect="1"/>
          </p:cNvPicPr>
          <p:nvPr/>
        </p:nvPicPr>
        <p:blipFill rotWithShape="1">
          <a:blip r:embed="rId2">
            <a:alphaModFix amt="35000"/>
          </a:blip>
          <a:srcRect/>
          <a:stretch/>
        </p:blipFill>
        <p:spPr>
          <a:xfrm>
            <a:off x="15" y="7"/>
            <a:ext cx="9143985" cy="5143493"/>
          </a:xfrm>
          <a:prstGeom prst="rect">
            <a:avLst/>
          </a:prstGeom>
        </p:spPr>
      </p:pic>
      <p:sp>
        <p:nvSpPr>
          <p:cNvPr id="4" name="TextBox 3">
            <a:extLst>
              <a:ext uri="{FF2B5EF4-FFF2-40B4-BE49-F238E27FC236}">
                <a16:creationId xmlns:a16="http://schemas.microsoft.com/office/drawing/2014/main" id="{8E3E05FB-A090-4E29-B6BB-EDB7853E6903}"/>
              </a:ext>
            </a:extLst>
          </p:cNvPr>
          <p:cNvSpPr txBox="1"/>
          <p:nvPr/>
        </p:nvSpPr>
        <p:spPr>
          <a:xfrm>
            <a:off x="0" y="1"/>
            <a:ext cx="9143985" cy="3690461"/>
          </a:xfrm>
          <a:prstGeom prst="rect">
            <a:avLst/>
          </a:prstGeom>
        </p:spPr>
        <p:txBody>
          <a:bodyPr vert="horz" lIns="68580" tIns="34290" rIns="68580" bIns="34290" rtlCol="0">
            <a:noAutofit/>
          </a:bodyPr>
          <a:lstStyle/>
          <a:p>
            <a:pPr defTabSz="685800">
              <a:lnSpc>
                <a:spcPct val="90000"/>
              </a:lnSpc>
              <a:spcAft>
                <a:spcPts val="450"/>
              </a:spcAft>
            </a:pPr>
            <a:r>
              <a:rPr lang="en-US" sz="2000" b="1" dirty="0">
                <a:solidFill>
                  <a:srgbClr val="FFFFFF"/>
                </a:solidFill>
                <a:latin typeface="Garamond" panose="02020404030301010803" pitchFamily="18" charset="0"/>
              </a:rPr>
              <a:t>“In a sense, we have come to our nation's capital to cash a check. When the architects of our republic wrote the magnificent words of the Constitution and the Declaration of Independence, they were signing a promissory note to which every American was to fall heir.</a:t>
            </a:r>
          </a:p>
          <a:p>
            <a:pPr defTabSz="685800">
              <a:lnSpc>
                <a:spcPct val="90000"/>
              </a:lnSpc>
              <a:spcAft>
                <a:spcPts val="450"/>
              </a:spcAft>
            </a:pPr>
            <a:endParaRPr lang="en-US" sz="2000" b="1" dirty="0">
              <a:solidFill>
                <a:srgbClr val="FFFFFF"/>
              </a:solidFill>
              <a:latin typeface="Garamond" panose="02020404030301010803" pitchFamily="18" charset="0"/>
            </a:endParaRPr>
          </a:p>
          <a:p>
            <a:pPr defTabSz="685800">
              <a:lnSpc>
                <a:spcPct val="90000"/>
              </a:lnSpc>
              <a:spcAft>
                <a:spcPts val="450"/>
              </a:spcAft>
            </a:pPr>
            <a:r>
              <a:rPr lang="en-US" sz="2000" b="1" dirty="0">
                <a:solidFill>
                  <a:srgbClr val="FFFFFF"/>
                </a:solidFill>
                <a:latin typeface="Garamond" panose="02020404030301010803" pitchFamily="18" charset="0"/>
              </a:rPr>
              <a:t>This note was a promise that all men, yes, black men as well as white men, would be guaranteed the inalienable rights of life, liberty, and the pursuit of happiness.</a:t>
            </a:r>
          </a:p>
          <a:p>
            <a:pPr indent="-171450" defTabSz="685800">
              <a:lnSpc>
                <a:spcPct val="90000"/>
              </a:lnSpc>
              <a:spcAft>
                <a:spcPts val="450"/>
              </a:spcAft>
              <a:buFont typeface="Arial" panose="020B0604020202020204" pitchFamily="34" charset="0"/>
              <a:buChar char="•"/>
            </a:pPr>
            <a:endParaRPr lang="en-US" sz="2000" b="1" dirty="0">
              <a:solidFill>
                <a:srgbClr val="FFFFFF"/>
              </a:solidFill>
              <a:latin typeface="Garamond" panose="02020404030301010803" pitchFamily="18" charset="0"/>
            </a:endParaRPr>
          </a:p>
          <a:p>
            <a:pPr defTabSz="685800">
              <a:lnSpc>
                <a:spcPct val="90000"/>
              </a:lnSpc>
              <a:spcAft>
                <a:spcPts val="450"/>
              </a:spcAft>
            </a:pPr>
            <a:r>
              <a:rPr lang="en-US" sz="2000" b="1" dirty="0">
                <a:solidFill>
                  <a:srgbClr val="FFFFFF"/>
                </a:solidFill>
                <a:latin typeface="Garamond" panose="02020404030301010803" pitchFamily="18" charset="0"/>
              </a:rPr>
              <a:t>It is obvious today that America has defaulted on this promissory note insofar as her citizens of color are concerned. Instead of honoring this sacred obligation, America has given the Negro people a bad check, a check which has come back marked "insufficient funds." But we refuse to believe that the bank of justice is bankrupt. We refuse to believe that there are insufficient funds in the great vaults of opportunity of this nation. So we have come to cash this check — a check that will give us upon demand the riches of freedom and the security of justice.” </a:t>
            </a:r>
          </a:p>
          <a:p>
            <a:pPr defTabSz="685800">
              <a:lnSpc>
                <a:spcPct val="90000"/>
              </a:lnSpc>
              <a:spcAft>
                <a:spcPts val="450"/>
              </a:spcAft>
            </a:pPr>
            <a:r>
              <a:rPr lang="en-US" sz="2100" dirty="0">
                <a:solidFill>
                  <a:srgbClr val="FFFFFF"/>
                </a:solidFill>
                <a:latin typeface="Calibri" panose="020F0502020204030204"/>
              </a:rPr>
              <a:t>                                                                                    </a:t>
            </a:r>
            <a:r>
              <a:rPr lang="en-US" sz="2100" b="1" i="1" dirty="0">
                <a:solidFill>
                  <a:srgbClr val="FFFFFF"/>
                </a:solidFill>
                <a:latin typeface="Calibri" panose="020F0502020204030204"/>
              </a:rPr>
              <a:t>MLK, 1963 March on Washington</a:t>
            </a:r>
          </a:p>
        </p:txBody>
      </p:sp>
    </p:spTree>
    <p:extLst>
      <p:ext uri="{BB962C8B-B14F-4D97-AF65-F5344CB8AC3E}">
        <p14:creationId xmlns:p14="http://schemas.microsoft.com/office/powerpoint/2010/main" val="4232307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51435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D9D9D9"/>
          </a:solidFill>
        </p:spPr>
        <p:txBody>
          <a:bodyPr wrap="square" lIns="0" tIns="0" rIns="0" bIns="0" rtlCol="0"/>
          <a:lstStyle/>
          <a:p>
            <a:endParaRPr/>
          </a:p>
        </p:txBody>
      </p:sp>
      <p:sp>
        <p:nvSpPr>
          <p:cNvPr id="3" name="object 3"/>
          <p:cNvSpPr/>
          <p:nvPr/>
        </p:nvSpPr>
        <p:spPr>
          <a:xfrm>
            <a:off x="0" y="896111"/>
            <a:ext cx="3428999" cy="3051048"/>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38049" y="50368"/>
            <a:ext cx="9220100" cy="397545"/>
          </a:xfrm>
          <a:prstGeom prst="rect">
            <a:avLst/>
          </a:prstGeom>
        </p:spPr>
        <p:txBody>
          <a:bodyPr vert="horz" wrap="square" lIns="0" tIns="12700" rIns="0" bIns="0" rtlCol="0">
            <a:spAutoFit/>
          </a:bodyPr>
          <a:lstStyle/>
          <a:p>
            <a:pPr marL="12700">
              <a:lnSpc>
                <a:spcPct val="100000"/>
              </a:lnSpc>
              <a:spcBef>
                <a:spcPts val="100"/>
              </a:spcBef>
            </a:pPr>
            <a:r>
              <a:rPr sz="2500" dirty="0">
                <a:latin typeface="+mj-lt"/>
              </a:rPr>
              <a:t>In 1963, MLK organized a march to integrate Birmingham, Alabama</a:t>
            </a:r>
          </a:p>
        </p:txBody>
      </p:sp>
      <p:sp>
        <p:nvSpPr>
          <p:cNvPr id="5" name="object 5"/>
          <p:cNvSpPr txBox="1"/>
          <p:nvPr/>
        </p:nvSpPr>
        <p:spPr>
          <a:xfrm>
            <a:off x="-38050" y="3947159"/>
            <a:ext cx="3543250" cy="1051312"/>
          </a:xfrm>
          <a:prstGeom prst="rect">
            <a:avLst/>
          </a:prstGeom>
        </p:spPr>
        <p:txBody>
          <a:bodyPr vert="horz" wrap="square" lIns="0" tIns="42544" rIns="0" bIns="0" rtlCol="0">
            <a:spAutoFit/>
          </a:bodyPr>
          <a:lstStyle/>
          <a:p>
            <a:pPr marL="12065" marR="5080" algn="ctr">
              <a:lnSpc>
                <a:spcPct val="90800"/>
              </a:lnSpc>
              <a:spcBef>
                <a:spcPts val="334"/>
              </a:spcBef>
            </a:pPr>
            <a:r>
              <a:rPr sz="2400" b="1" dirty="0">
                <a:latin typeface="+mj-lt"/>
                <a:cs typeface="DejaVu Sans"/>
              </a:rPr>
              <a:t>Dr. King called Birmingham  “the most segregated big  city in the South</a:t>
            </a:r>
            <a:r>
              <a:rPr sz="2400" dirty="0">
                <a:latin typeface="+mj-lt"/>
                <a:cs typeface="DejaVu Sans"/>
              </a:rPr>
              <a:t>”</a:t>
            </a:r>
          </a:p>
        </p:txBody>
      </p:sp>
      <p:sp>
        <p:nvSpPr>
          <p:cNvPr id="6" name="object 6"/>
          <p:cNvSpPr txBox="1"/>
          <p:nvPr/>
        </p:nvSpPr>
        <p:spPr>
          <a:xfrm>
            <a:off x="3428999" y="747521"/>
            <a:ext cx="5715001" cy="710451"/>
          </a:xfrm>
          <a:prstGeom prst="rect">
            <a:avLst/>
          </a:prstGeom>
        </p:spPr>
        <p:txBody>
          <a:bodyPr vert="horz" wrap="square" lIns="0" tIns="68580" rIns="0" bIns="0" rtlCol="0">
            <a:spAutoFit/>
          </a:bodyPr>
          <a:lstStyle/>
          <a:p>
            <a:pPr marL="12700" marR="5080" indent="2540">
              <a:lnSpc>
                <a:spcPts val="2450"/>
              </a:lnSpc>
              <a:spcBef>
                <a:spcPts val="540"/>
              </a:spcBef>
            </a:pPr>
            <a:r>
              <a:rPr sz="2300" b="1" dirty="0">
                <a:latin typeface="+mj-lt"/>
                <a:cs typeface="DejaVu Sans"/>
              </a:rPr>
              <a:t>MLK’s strategy was to confront  segregation through peaceful </a:t>
            </a:r>
            <a:r>
              <a:rPr sz="2300" b="1" dirty="0">
                <a:solidFill>
                  <a:srgbClr val="FF0000"/>
                </a:solidFill>
                <a:latin typeface="+mj-lt"/>
                <a:cs typeface="DejaVu Sans"/>
              </a:rPr>
              <a:t>marches</a:t>
            </a:r>
            <a:r>
              <a:rPr sz="2300" b="1" dirty="0">
                <a:latin typeface="+mj-lt"/>
                <a:cs typeface="DejaVu Sans"/>
              </a:rPr>
              <a:t>,  </a:t>
            </a:r>
            <a:r>
              <a:rPr sz="2300" b="1" dirty="0">
                <a:solidFill>
                  <a:srgbClr val="FF0000"/>
                </a:solidFill>
                <a:latin typeface="+mj-lt"/>
                <a:cs typeface="DejaVu Sans"/>
              </a:rPr>
              <a:t>rallies</a:t>
            </a:r>
            <a:r>
              <a:rPr sz="2300" b="1" dirty="0">
                <a:latin typeface="+mj-lt"/>
                <a:cs typeface="DejaVu Sans"/>
              </a:rPr>
              <a:t>, &amp; </a:t>
            </a:r>
            <a:r>
              <a:rPr sz="2300" b="1" dirty="0">
                <a:solidFill>
                  <a:srgbClr val="FF0000"/>
                </a:solidFill>
                <a:latin typeface="+mj-lt"/>
                <a:cs typeface="DejaVu Sans"/>
              </a:rPr>
              <a:t>boycotts</a:t>
            </a:r>
            <a:endParaRPr sz="2300" dirty="0">
              <a:solidFill>
                <a:srgbClr val="FF0000"/>
              </a:solidFill>
              <a:latin typeface="+mj-lt"/>
              <a:cs typeface="DejaVu Sans"/>
            </a:endParaRPr>
          </a:p>
        </p:txBody>
      </p:sp>
      <p:sp>
        <p:nvSpPr>
          <p:cNvPr id="7" name="object 7"/>
          <p:cNvSpPr/>
          <p:nvPr/>
        </p:nvSpPr>
        <p:spPr>
          <a:xfrm>
            <a:off x="3581400" y="1809750"/>
            <a:ext cx="5410200" cy="3207255"/>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 y="-3"/>
            <a:ext cx="9144000" cy="51435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BEBEBE"/>
          </a:solidFill>
        </p:spPr>
        <p:txBody>
          <a:bodyPr wrap="square" lIns="0" tIns="0" rIns="0" bIns="0" rtlCol="0"/>
          <a:lstStyle/>
          <a:p>
            <a:pPr algn="ctr"/>
            <a:endParaRPr dirty="0"/>
          </a:p>
        </p:txBody>
      </p:sp>
      <p:sp>
        <p:nvSpPr>
          <p:cNvPr id="3" name="object 3"/>
          <p:cNvSpPr txBox="1">
            <a:spLocks noGrp="1"/>
          </p:cNvSpPr>
          <p:nvPr>
            <p:ph type="title"/>
          </p:nvPr>
        </p:nvSpPr>
        <p:spPr>
          <a:xfrm>
            <a:off x="67867" y="-47776"/>
            <a:ext cx="9008263" cy="382797"/>
          </a:xfrm>
          <a:prstGeom prst="rect">
            <a:avLst/>
          </a:prstGeom>
        </p:spPr>
        <p:txBody>
          <a:bodyPr vert="horz" wrap="square" lIns="0" tIns="13335" rIns="0" bIns="0" rtlCol="0">
            <a:spAutoFit/>
          </a:bodyPr>
          <a:lstStyle/>
          <a:p>
            <a:pPr marL="12700">
              <a:lnSpc>
                <a:spcPct val="100000"/>
              </a:lnSpc>
              <a:spcBef>
                <a:spcPts val="105"/>
              </a:spcBef>
            </a:pPr>
            <a:r>
              <a:rPr sz="2400" dirty="0"/>
              <a:t>During the march in Birmingham, MLK was arrested</a:t>
            </a:r>
          </a:p>
        </p:txBody>
      </p:sp>
      <p:sp>
        <p:nvSpPr>
          <p:cNvPr id="4" name="object 4"/>
          <p:cNvSpPr/>
          <p:nvPr/>
        </p:nvSpPr>
        <p:spPr>
          <a:xfrm>
            <a:off x="5943600" y="800099"/>
            <a:ext cx="3200399" cy="4343398"/>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31630" y="2736757"/>
            <a:ext cx="6019800" cy="2263120"/>
          </a:xfrm>
          <a:prstGeom prst="rect">
            <a:avLst/>
          </a:prstGeom>
        </p:spPr>
        <p:txBody>
          <a:bodyPr vert="horz" wrap="square" lIns="0" tIns="62230" rIns="0" bIns="0" rtlCol="0">
            <a:spAutoFit/>
          </a:bodyPr>
          <a:lstStyle/>
          <a:p>
            <a:pPr marL="12700" marR="5080" indent="-635">
              <a:lnSpc>
                <a:spcPct val="85000"/>
              </a:lnSpc>
              <a:spcBef>
                <a:spcPts val="490"/>
              </a:spcBef>
            </a:pPr>
            <a:r>
              <a:rPr sz="2400" b="1" dirty="0">
                <a:latin typeface="+mj-lt"/>
                <a:cs typeface="DejaVu Sans"/>
              </a:rPr>
              <a:t>MLK was arrested and jailed on April 16, 1963,  during anti-segregation protests in Birmingham,  Alabama. While in jail, MLK wrote an open letter  called </a:t>
            </a:r>
            <a:r>
              <a:rPr sz="2400" b="1" dirty="0">
                <a:solidFill>
                  <a:srgbClr val="FF0000"/>
                </a:solidFill>
                <a:latin typeface="+mj-lt"/>
                <a:cs typeface="DejaVu Sans"/>
              </a:rPr>
              <a:t>“</a:t>
            </a:r>
            <a:r>
              <a:rPr sz="2400" b="1" i="1" dirty="0">
                <a:solidFill>
                  <a:srgbClr val="FF0000"/>
                </a:solidFill>
                <a:latin typeface="+mj-lt"/>
                <a:cs typeface="Nimbus Mono L"/>
              </a:rPr>
              <a:t>Letter from a Birmingham Jail</a:t>
            </a:r>
            <a:r>
              <a:rPr sz="2400" b="1" dirty="0">
                <a:solidFill>
                  <a:srgbClr val="FF0000"/>
                </a:solidFill>
                <a:latin typeface="+mj-lt"/>
                <a:cs typeface="DejaVu Sans"/>
              </a:rPr>
              <a:t>” </a:t>
            </a:r>
            <a:r>
              <a:rPr sz="2400" b="1" dirty="0">
                <a:latin typeface="+mj-lt"/>
                <a:cs typeface="DejaVu Sans"/>
              </a:rPr>
              <a:t>in  response to white leaders who believed King was  pushing too fast towards civil rights.</a:t>
            </a:r>
            <a:endParaRPr sz="2400" dirty="0">
              <a:latin typeface="+mj-lt"/>
              <a:cs typeface="DejaVu Sans"/>
            </a:endParaRPr>
          </a:p>
        </p:txBody>
      </p:sp>
      <p:sp>
        <p:nvSpPr>
          <p:cNvPr id="6" name="object 6"/>
          <p:cNvSpPr/>
          <p:nvPr/>
        </p:nvSpPr>
        <p:spPr>
          <a:xfrm>
            <a:off x="152400" y="332824"/>
            <a:ext cx="5486400" cy="23622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8288" y="115823"/>
            <a:ext cx="9182100" cy="628015"/>
            <a:chOff x="-18288" y="115823"/>
            <a:chExt cx="9182100" cy="628015"/>
          </a:xfrm>
        </p:grpSpPr>
        <p:sp>
          <p:nvSpPr>
            <p:cNvPr id="3" name="object 3"/>
            <p:cNvSpPr/>
            <p:nvPr/>
          </p:nvSpPr>
          <p:spPr>
            <a:xfrm>
              <a:off x="761" y="134619"/>
              <a:ext cx="9144000" cy="590550"/>
            </a:xfrm>
            <a:custGeom>
              <a:avLst/>
              <a:gdLst/>
              <a:ahLst/>
              <a:cxnLst/>
              <a:rect l="l" t="t" r="r" b="b"/>
              <a:pathLst>
                <a:path w="9144000" h="590550">
                  <a:moveTo>
                    <a:pt x="9144000" y="0"/>
                  </a:moveTo>
                  <a:lnTo>
                    <a:pt x="0" y="0"/>
                  </a:lnTo>
                  <a:lnTo>
                    <a:pt x="0" y="318770"/>
                  </a:lnTo>
                  <a:lnTo>
                    <a:pt x="0" y="344170"/>
                  </a:lnTo>
                  <a:lnTo>
                    <a:pt x="0" y="590550"/>
                  </a:lnTo>
                  <a:lnTo>
                    <a:pt x="9144000" y="590550"/>
                  </a:lnTo>
                  <a:lnTo>
                    <a:pt x="9144000" y="344170"/>
                  </a:lnTo>
                  <a:lnTo>
                    <a:pt x="9144000" y="318770"/>
                  </a:lnTo>
                  <a:lnTo>
                    <a:pt x="9144000" y="0"/>
                  </a:lnTo>
                  <a:close/>
                </a:path>
              </a:pathLst>
            </a:custGeom>
            <a:solidFill>
              <a:srgbClr val="000000"/>
            </a:solidFill>
          </p:spPr>
          <p:txBody>
            <a:bodyPr wrap="square" lIns="0" tIns="0" rIns="0" bIns="0" rtlCol="0"/>
            <a:lstStyle/>
            <a:p>
              <a:endParaRPr/>
            </a:p>
          </p:txBody>
        </p:sp>
        <p:sp>
          <p:nvSpPr>
            <p:cNvPr id="4" name="object 4"/>
            <p:cNvSpPr/>
            <p:nvPr/>
          </p:nvSpPr>
          <p:spPr>
            <a:xfrm>
              <a:off x="761" y="134873"/>
              <a:ext cx="9144000" cy="589915"/>
            </a:xfrm>
            <a:custGeom>
              <a:avLst/>
              <a:gdLst/>
              <a:ahLst/>
              <a:cxnLst/>
              <a:rect l="l" t="t" r="r" b="b"/>
              <a:pathLst>
                <a:path w="9144000" h="589915">
                  <a:moveTo>
                    <a:pt x="0" y="0"/>
                  </a:moveTo>
                  <a:lnTo>
                    <a:pt x="1524000" y="0"/>
                  </a:lnTo>
                  <a:lnTo>
                    <a:pt x="3810000" y="0"/>
                  </a:lnTo>
                  <a:lnTo>
                    <a:pt x="9144000" y="0"/>
                  </a:lnTo>
                  <a:lnTo>
                    <a:pt x="9144000" y="344042"/>
                  </a:lnTo>
                  <a:lnTo>
                    <a:pt x="9144000" y="491489"/>
                  </a:lnTo>
                  <a:lnTo>
                    <a:pt x="9144000" y="589788"/>
                  </a:lnTo>
                  <a:lnTo>
                    <a:pt x="3810000" y="589788"/>
                  </a:lnTo>
                  <a:lnTo>
                    <a:pt x="1524000" y="589788"/>
                  </a:lnTo>
                  <a:lnTo>
                    <a:pt x="0" y="589788"/>
                  </a:lnTo>
                  <a:lnTo>
                    <a:pt x="0" y="491489"/>
                  </a:lnTo>
                  <a:lnTo>
                    <a:pt x="0" y="317880"/>
                  </a:lnTo>
                  <a:lnTo>
                    <a:pt x="0" y="344042"/>
                  </a:lnTo>
                  <a:lnTo>
                    <a:pt x="0" y="0"/>
                  </a:lnTo>
                  <a:close/>
                </a:path>
              </a:pathLst>
            </a:custGeom>
            <a:ln w="38100">
              <a:solidFill>
                <a:srgbClr val="000000"/>
              </a:solidFill>
            </a:ln>
          </p:spPr>
          <p:txBody>
            <a:bodyPr wrap="square" lIns="0" tIns="0" rIns="0" bIns="0" rtlCol="0"/>
            <a:lstStyle/>
            <a:p>
              <a:endParaRPr/>
            </a:p>
          </p:txBody>
        </p:sp>
      </p:grpSp>
      <p:sp>
        <p:nvSpPr>
          <p:cNvPr id="5" name="object 5"/>
          <p:cNvSpPr txBox="1">
            <a:spLocks noGrp="1"/>
          </p:cNvSpPr>
          <p:nvPr>
            <p:ph type="title"/>
          </p:nvPr>
        </p:nvSpPr>
        <p:spPr>
          <a:xfrm>
            <a:off x="761" y="166242"/>
            <a:ext cx="9219439" cy="319959"/>
          </a:xfrm>
          <a:prstGeom prst="rect">
            <a:avLst/>
          </a:prstGeom>
        </p:spPr>
        <p:txBody>
          <a:bodyPr vert="horz" wrap="square" lIns="0" tIns="12065" rIns="0" bIns="0" rtlCol="0">
            <a:spAutoFit/>
          </a:bodyPr>
          <a:lstStyle/>
          <a:p>
            <a:pPr marL="12700" algn="ctr">
              <a:lnSpc>
                <a:spcPct val="100000"/>
              </a:lnSpc>
              <a:spcBef>
                <a:spcPts val="95"/>
              </a:spcBef>
            </a:pPr>
            <a:r>
              <a:rPr sz="2000" dirty="0">
                <a:solidFill>
                  <a:srgbClr val="FFFF00"/>
                </a:solidFill>
              </a:rPr>
              <a:t>YOU MUST READ King’s “Letter from a Birmingham Jail”</a:t>
            </a:r>
            <a:endParaRPr sz="2000" dirty="0"/>
          </a:p>
        </p:txBody>
      </p:sp>
      <p:sp>
        <p:nvSpPr>
          <p:cNvPr id="6" name="object 6"/>
          <p:cNvSpPr/>
          <p:nvPr/>
        </p:nvSpPr>
        <p:spPr>
          <a:xfrm>
            <a:off x="333328" y="1277111"/>
            <a:ext cx="8349753" cy="305666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8766" y="12213"/>
            <a:ext cx="9182100" cy="628015"/>
            <a:chOff x="-18288" y="115823"/>
            <a:chExt cx="9182100" cy="628015"/>
          </a:xfrm>
        </p:grpSpPr>
        <p:sp>
          <p:nvSpPr>
            <p:cNvPr id="3" name="object 3"/>
            <p:cNvSpPr/>
            <p:nvPr/>
          </p:nvSpPr>
          <p:spPr>
            <a:xfrm>
              <a:off x="761" y="134619"/>
              <a:ext cx="9144000" cy="590550"/>
            </a:xfrm>
            <a:custGeom>
              <a:avLst/>
              <a:gdLst/>
              <a:ahLst/>
              <a:cxnLst/>
              <a:rect l="l" t="t" r="r" b="b"/>
              <a:pathLst>
                <a:path w="9144000" h="590550">
                  <a:moveTo>
                    <a:pt x="9144000" y="0"/>
                  </a:moveTo>
                  <a:lnTo>
                    <a:pt x="0" y="0"/>
                  </a:lnTo>
                  <a:lnTo>
                    <a:pt x="0" y="318770"/>
                  </a:lnTo>
                  <a:lnTo>
                    <a:pt x="0" y="344170"/>
                  </a:lnTo>
                  <a:lnTo>
                    <a:pt x="0" y="590550"/>
                  </a:lnTo>
                  <a:lnTo>
                    <a:pt x="9144000" y="590550"/>
                  </a:lnTo>
                  <a:lnTo>
                    <a:pt x="9144000" y="344170"/>
                  </a:lnTo>
                  <a:lnTo>
                    <a:pt x="9144000" y="318770"/>
                  </a:lnTo>
                  <a:lnTo>
                    <a:pt x="9144000" y="0"/>
                  </a:lnTo>
                  <a:close/>
                </a:path>
              </a:pathLst>
            </a:custGeom>
            <a:solidFill>
              <a:srgbClr val="000000"/>
            </a:solidFill>
          </p:spPr>
          <p:txBody>
            <a:bodyPr wrap="square" lIns="0" tIns="0" rIns="0" bIns="0" rtlCol="0"/>
            <a:lstStyle/>
            <a:p>
              <a:endParaRPr/>
            </a:p>
          </p:txBody>
        </p:sp>
        <p:sp>
          <p:nvSpPr>
            <p:cNvPr id="4" name="object 4"/>
            <p:cNvSpPr/>
            <p:nvPr/>
          </p:nvSpPr>
          <p:spPr>
            <a:xfrm>
              <a:off x="761" y="134873"/>
              <a:ext cx="9144000" cy="589915"/>
            </a:xfrm>
            <a:custGeom>
              <a:avLst/>
              <a:gdLst/>
              <a:ahLst/>
              <a:cxnLst/>
              <a:rect l="l" t="t" r="r" b="b"/>
              <a:pathLst>
                <a:path w="9144000" h="589915">
                  <a:moveTo>
                    <a:pt x="0" y="0"/>
                  </a:moveTo>
                  <a:lnTo>
                    <a:pt x="1524000" y="0"/>
                  </a:lnTo>
                  <a:lnTo>
                    <a:pt x="3810000" y="0"/>
                  </a:lnTo>
                  <a:lnTo>
                    <a:pt x="9144000" y="0"/>
                  </a:lnTo>
                  <a:lnTo>
                    <a:pt x="9144000" y="344042"/>
                  </a:lnTo>
                  <a:lnTo>
                    <a:pt x="9144000" y="491489"/>
                  </a:lnTo>
                  <a:lnTo>
                    <a:pt x="9144000" y="589788"/>
                  </a:lnTo>
                  <a:lnTo>
                    <a:pt x="3810000" y="589788"/>
                  </a:lnTo>
                  <a:lnTo>
                    <a:pt x="1524000" y="589788"/>
                  </a:lnTo>
                  <a:lnTo>
                    <a:pt x="0" y="589788"/>
                  </a:lnTo>
                  <a:lnTo>
                    <a:pt x="0" y="491489"/>
                  </a:lnTo>
                  <a:lnTo>
                    <a:pt x="0" y="317880"/>
                  </a:lnTo>
                  <a:lnTo>
                    <a:pt x="0" y="344042"/>
                  </a:lnTo>
                  <a:lnTo>
                    <a:pt x="0" y="0"/>
                  </a:lnTo>
                  <a:close/>
                </a:path>
              </a:pathLst>
            </a:custGeom>
            <a:ln w="38100">
              <a:solidFill>
                <a:srgbClr val="000000"/>
              </a:solidFill>
            </a:ln>
          </p:spPr>
          <p:txBody>
            <a:bodyPr wrap="square" lIns="0" tIns="0" rIns="0" bIns="0" rtlCol="0"/>
            <a:lstStyle/>
            <a:p>
              <a:endParaRPr/>
            </a:p>
          </p:txBody>
        </p:sp>
      </p:grpSp>
      <p:sp>
        <p:nvSpPr>
          <p:cNvPr id="5" name="object 5"/>
          <p:cNvSpPr txBox="1">
            <a:spLocks noGrp="1"/>
          </p:cNvSpPr>
          <p:nvPr>
            <p:ph type="title"/>
          </p:nvPr>
        </p:nvSpPr>
        <p:spPr>
          <a:xfrm>
            <a:off x="761" y="166242"/>
            <a:ext cx="9219439" cy="319959"/>
          </a:xfrm>
          <a:prstGeom prst="rect">
            <a:avLst/>
          </a:prstGeom>
        </p:spPr>
        <p:txBody>
          <a:bodyPr vert="horz" wrap="square" lIns="0" tIns="12065" rIns="0" bIns="0" rtlCol="0">
            <a:spAutoFit/>
          </a:bodyPr>
          <a:lstStyle/>
          <a:p>
            <a:pPr marL="12700" algn="ctr">
              <a:lnSpc>
                <a:spcPct val="100000"/>
              </a:lnSpc>
              <a:spcBef>
                <a:spcPts val="95"/>
              </a:spcBef>
            </a:pPr>
            <a:r>
              <a:rPr sz="2000" dirty="0">
                <a:solidFill>
                  <a:srgbClr val="FFFF00"/>
                </a:solidFill>
              </a:rPr>
              <a:t>YOU MUST READ King’s “Letter from a Birmingham Jail”</a:t>
            </a:r>
            <a:endParaRPr sz="2000" dirty="0"/>
          </a:p>
        </p:txBody>
      </p:sp>
      <p:sp>
        <p:nvSpPr>
          <p:cNvPr id="7" name="TextBox 6">
            <a:extLst>
              <a:ext uri="{FF2B5EF4-FFF2-40B4-BE49-F238E27FC236}">
                <a16:creationId xmlns:a16="http://schemas.microsoft.com/office/drawing/2014/main" id="{2FA2ADBA-BF05-4C95-AF02-835E3EAA953C}"/>
              </a:ext>
            </a:extLst>
          </p:cNvPr>
          <p:cNvSpPr txBox="1"/>
          <p:nvPr/>
        </p:nvSpPr>
        <p:spPr>
          <a:xfrm>
            <a:off x="0" y="753029"/>
            <a:ext cx="3642815" cy="646331"/>
          </a:xfrm>
          <a:prstGeom prst="rect">
            <a:avLst/>
          </a:prstGeom>
          <a:noFill/>
        </p:spPr>
        <p:txBody>
          <a:bodyPr wrap="square" rtlCol="0">
            <a:spAutoFit/>
          </a:bodyPr>
          <a:lstStyle/>
          <a:p>
            <a:r>
              <a:rPr lang="en-US" dirty="0"/>
              <a:t>It is a thesis for a social movement for policy changes</a:t>
            </a:r>
          </a:p>
        </p:txBody>
      </p:sp>
      <p:sp>
        <p:nvSpPr>
          <p:cNvPr id="9" name="TextBox 8">
            <a:extLst>
              <a:ext uri="{FF2B5EF4-FFF2-40B4-BE49-F238E27FC236}">
                <a16:creationId xmlns:a16="http://schemas.microsoft.com/office/drawing/2014/main" id="{E42A0682-BA33-425A-8CBF-2377530BD5DD}"/>
              </a:ext>
            </a:extLst>
          </p:cNvPr>
          <p:cNvSpPr txBox="1"/>
          <p:nvPr/>
        </p:nvSpPr>
        <p:spPr>
          <a:xfrm>
            <a:off x="27992" y="3061353"/>
            <a:ext cx="4370427" cy="1200329"/>
          </a:xfrm>
          <a:prstGeom prst="rect">
            <a:avLst/>
          </a:prstGeom>
          <a:noFill/>
        </p:spPr>
        <p:txBody>
          <a:bodyPr wrap="square">
            <a:spAutoFit/>
          </a:bodyPr>
          <a:lstStyle/>
          <a:p>
            <a:r>
              <a:rPr lang="en-US" dirty="0"/>
              <a:t>“… secure the Blessings of Liberty to ourselves and our Posterity, do ordain and establish this Constitution…”  US Constitution</a:t>
            </a:r>
          </a:p>
        </p:txBody>
      </p:sp>
      <p:sp>
        <p:nvSpPr>
          <p:cNvPr id="11" name="TextBox 10">
            <a:extLst>
              <a:ext uri="{FF2B5EF4-FFF2-40B4-BE49-F238E27FC236}">
                <a16:creationId xmlns:a16="http://schemas.microsoft.com/office/drawing/2014/main" id="{7212710F-8936-480B-8EC8-992F4E7C38AE}"/>
              </a:ext>
            </a:extLst>
          </p:cNvPr>
          <p:cNvSpPr txBox="1"/>
          <p:nvPr/>
        </p:nvSpPr>
        <p:spPr>
          <a:xfrm>
            <a:off x="27992" y="4261682"/>
            <a:ext cx="4544008" cy="646331"/>
          </a:xfrm>
          <a:prstGeom prst="rect">
            <a:avLst/>
          </a:prstGeom>
          <a:noFill/>
        </p:spPr>
        <p:txBody>
          <a:bodyPr wrap="square">
            <a:spAutoFit/>
          </a:bodyPr>
          <a:lstStyle/>
          <a:p>
            <a:r>
              <a:rPr lang="en-US" dirty="0"/>
              <a:t>“All men are created equal…” Dec. of Independence</a:t>
            </a:r>
          </a:p>
        </p:txBody>
      </p:sp>
      <p:sp>
        <p:nvSpPr>
          <p:cNvPr id="13" name="TextBox 12">
            <a:extLst>
              <a:ext uri="{FF2B5EF4-FFF2-40B4-BE49-F238E27FC236}">
                <a16:creationId xmlns:a16="http://schemas.microsoft.com/office/drawing/2014/main" id="{2094A10B-5F28-4E8C-8B1B-758E74954728}"/>
              </a:ext>
            </a:extLst>
          </p:cNvPr>
          <p:cNvSpPr txBox="1"/>
          <p:nvPr/>
        </p:nvSpPr>
        <p:spPr>
          <a:xfrm>
            <a:off x="0" y="1575221"/>
            <a:ext cx="4014554" cy="1477328"/>
          </a:xfrm>
          <a:prstGeom prst="rect">
            <a:avLst/>
          </a:prstGeom>
          <a:noFill/>
        </p:spPr>
        <p:txBody>
          <a:bodyPr wrap="square">
            <a:spAutoFit/>
          </a:bodyPr>
          <a:lstStyle/>
          <a:p>
            <a:r>
              <a:rPr lang="en-US" dirty="0"/>
              <a:t>Can be interpreted as demanding the fulfillment of the Declaration of Independence and the constitution’s 14th amendment equal protection clause</a:t>
            </a:r>
          </a:p>
        </p:txBody>
      </p:sp>
      <p:sp>
        <p:nvSpPr>
          <p:cNvPr id="15" name="TextBox 14">
            <a:extLst>
              <a:ext uri="{FF2B5EF4-FFF2-40B4-BE49-F238E27FC236}">
                <a16:creationId xmlns:a16="http://schemas.microsoft.com/office/drawing/2014/main" id="{E5123677-0686-4C58-B6C3-9E0E5AA8D756}"/>
              </a:ext>
            </a:extLst>
          </p:cNvPr>
          <p:cNvSpPr txBox="1"/>
          <p:nvPr/>
        </p:nvSpPr>
        <p:spPr>
          <a:xfrm>
            <a:off x="4506685" y="998891"/>
            <a:ext cx="4468301" cy="923330"/>
          </a:xfrm>
          <a:prstGeom prst="rect">
            <a:avLst/>
          </a:prstGeom>
          <a:noFill/>
        </p:spPr>
        <p:txBody>
          <a:bodyPr wrap="square">
            <a:spAutoFit/>
          </a:bodyPr>
          <a:lstStyle/>
          <a:p>
            <a:r>
              <a:rPr lang="en-US" dirty="0"/>
              <a:t>freedom is never voluntarily given by the oppressor; it must be demanded by the oppressed.</a:t>
            </a:r>
          </a:p>
        </p:txBody>
      </p:sp>
      <p:sp>
        <p:nvSpPr>
          <p:cNvPr id="17" name="TextBox 16">
            <a:extLst>
              <a:ext uri="{FF2B5EF4-FFF2-40B4-BE49-F238E27FC236}">
                <a16:creationId xmlns:a16="http://schemas.microsoft.com/office/drawing/2014/main" id="{169F4887-D69F-4D5B-ACE3-F9CC215D9842}"/>
              </a:ext>
            </a:extLst>
          </p:cNvPr>
          <p:cNvSpPr txBox="1"/>
          <p:nvPr/>
        </p:nvSpPr>
        <p:spPr>
          <a:xfrm>
            <a:off x="4604656" y="3494623"/>
            <a:ext cx="4402987" cy="646331"/>
          </a:xfrm>
          <a:prstGeom prst="rect">
            <a:avLst/>
          </a:prstGeom>
          <a:noFill/>
        </p:spPr>
        <p:txBody>
          <a:bodyPr wrap="square">
            <a:spAutoFit/>
          </a:bodyPr>
          <a:lstStyle/>
          <a:p>
            <a:r>
              <a:rPr lang="en-US" dirty="0"/>
              <a:t>We have waited for more than 340 years for our constitutional and God-given rights.</a:t>
            </a:r>
          </a:p>
        </p:txBody>
      </p:sp>
      <p:sp>
        <p:nvSpPr>
          <p:cNvPr id="18" name="TextBox 17">
            <a:extLst>
              <a:ext uri="{FF2B5EF4-FFF2-40B4-BE49-F238E27FC236}">
                <a16:creationId xmlns:a16="http://schemas.microsoft.com/office/drawing/2014/main" id="{A30FBED0-22AB-48F4-B9D6-D823CCCA6CE1}"/>
              </a:ext>
            </a:extLst>
          </p:cNvPr>
          <p:cNvSpPr txBox="1"/>
          <p:nvPr/>
        </p:nvSpPr>
        <p:spPr>
          <a:xfrm>
            <a:off x="5410200" y="618635"/>
            <a:ext cx="2842125" cy="369332"/>
          </a:xfrm>
          <a:prstGeom prst="rect">
            <a:avLst/>
          </a:prstGeom>
          <a:noFill/>
        </p:spPr>
        <p:txBody>
          <a:bodyPr wrap="none" rtlCol="0">
            <a:spAutoFit/>
          </a:bodyPr>
          <a:lstStyle/>
          <a:p>
            <a:r>
              <a:rPr lang="en-US" b="1" dirty="0"/>
              <a:t>Letter from Birmingham Jail</a:t>
            </a:r>
          </a:p>
        </p:txBody>
      </p:sp>
      <p:sp>
        <p:nvSpPr>
          <p:cNvPr id="20" name="TextBox 19">
            <a:extLst>
              <a:ext uri="{FF2B5EF4-FFF2-40B4-BE49-F238E27FC236}">
                <a16:creationId xmlns:a16="http://schemas.microsoft.com/office/drawing/2014/main" id="{01E746A0-7DE6-4962-BBEC-3E33CD6B1DCB}"/>
              </a:ext>
            </a:extLst>
          </p:cNvPr>
          <p:cNvSpPr txBox="1"/>
          <p:nvPr/>
        </p:nvSpPr>
        <p:spPr>
          <a:xfrm>
            <a:off x="4506686" y="1971585"/>
            <a:ext cx="4637314" cy="1200329"/>
          </a:xfrm>
          <a:prstGeom prst="rect">
            <a:avLst/>
          </a:prstGeom>
          <a:noFill/>
        </p:spPr>
        <p:txBody>
          <a:bodyPr wrap="square">
            <a:spAutoFit/>
          </a:bodyPr>
          <a:lstStyle/>
          <a:p>
            <a:r>
              <a:rPr lang="en-US" dirty="0"/>
              <a:t>On the basis of these conditions, Negro leaders sought to negotiate with the city fathers. But the latter consistently refused to engage in good faith negotiation.</a:t>
            </a:r>
          </a:p>
        </p:txBody>
      </p:sp>
      <p:cxnSp>
        <p:nvCxnSpPr>
          <p:cNvPr id="22" name="Straight Connector 21">
            <a:extLst>
              <a:ext uri="{FF2B5EF4-FFF2-40B4-BE49-F238E27FC236}">
                <a16:creationId xmlns:a16="http://schemas.microsoft.com/office/drawing/2014/main" id="{01443771-8685-4B10-9D2D-567ACF727856}"/>
              </a:ext>
            </a:extLst>
          </p:cNvPr>
          <p:cNvCxnSpPr>
            <a:cxnSpLocks/>
          </p:cNvCxnSpPr>
          <p:nvPr/>
        </p:nvCxnSpPr>
        <p:spPr>
          <a:xfrm>
            <a:off x="4343400" y="753029"/>
            <a:ext cx="0" cy="4257121"/>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791133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0"/>
            <a:ext cx="9144000" cy="259045"/>
          </a:xfrm>
          <a:prstGeom prst="rect">
            <a:avLst/>
          </a:prstGeom>
        </p:spPr>
        <p:txBody>
          <a:bodyPr vert="horz" wrap="square" lIns="0" tIns="12700" rIns="0" bIns="0" rtlCol="0">
            <a:spAutoFit/>
          </a:bodyPr>
          <a:lstStyle/>
          <a:p>
            <a:pPr marL="12700" algn="ctr">
              <a:lnSpc>
                <a:spcPct val="100000"/>
              </a:lnSpc>
              <a:spcBef>
                <a:spcPts val="100"/>
              </a:spcBef>
            </a:pPr>
            <a:r>
              <a:rPr sz="1600" dirty="0"/>
              <a:t>CIVIL RIGHTS ACT OF 1964</a:t>
            </a:r>
            <a:r>
              <a:rPr lang="en-US" sz="1600" dirty="0"/>
              <a:t> March on Washington Pays off</a:t>
            </a:r>
            <a:endParaRPr sz="1600" dirty="0"/>
          </a:p>
        </p:txBody>
      </p:sp>
      <p:sp>
        <p:nvSpPr>
          <p:cNvPr id="3" name="object 3"/>
          <p:cNvSpPr txBox="1"/>
          <p:nvPr/>
        </p:nvSpPr>
        <p:spPr>
          <a:xfrm>
            <a:off x="12700" y="285750"/>
            <a:ext cx="9044400" cy="4769896"/>
          </a:xfrm>
          <a:prstGeom prst="rect">
            <a:avLst/>
          </a:prstGeom>
        </p:spPr>
        <p:txBody>
          <a:bodyPr vert="horz" wrap="square" lIns="0" tIns="12065" rIns="0" bIns="0" rtlCol="0">
            <a:spAutoFit/>
          </a:bodyPr>
          <a:lstStyle/>
          <a:p>
            <a:pPr marL="12700" marR="5080">
              <a:lnSpc>
                <a:spcPct val="100000"/>
              </a:lnSpc>
              <a:spcBef>
                <a:spcPts val="95"/>
              </a:spcBef>
            </a:pPr>
            <a:r>
              <a:rPr sz="1900" b="1" dirty="0">
                <a:cs typeface="DejaVu Sans"/>
              </a:rPr>
              <a:t>Ended segregation in public places (i.e. hotels and restaurants)  and banned employment discrimination on the basis of race, color, religion, sex or national origin &gt;&gt; ended Jim Crow Laws</a:t>
            </a:r>
            <a:endParaRPr sz="1900" dirty="0">
              <a:cs typeface="DejaVu Sans"/>
            </a:endParaRPr>
          </a:p>
          <a:p>
            <a:pPr marL="355600" marR="692785" indent="-342900">
              <a:lnSpc>
                <a:spcPct val="100000"/>
              </a:lnSpc>
              <a:spcBef>
                <a:spcPts val="1395"/>
              </a:spcBef>
              <a:buFont typeface="DejaVu Sans"/>
              <a:buChar char="•"/>
              <a:tabLst>
                <a:tab pos="354965" algn="l"/>
                <a:tab pos="355600" algn="l"/>
              </a:tabLst>
            </a:pPr>
            <a:r>
              <a:rPr sz="1900" b="1" dirty="0">
                <a:cs typeface="DejaVu Sans"/>
              </a:rPr>
              <a:t>Title II (of Civil Rights Act of 1964): Places of public  accommodation</a:t>
            </a:r>
            <a:endParaRPr sz="1900" dirty="0">
              <a:cs typeface="DejaVu Sans"/>
            </a:endParaRPr>
          </a:p>
          <a:p>
            <a:pPr marL="756285" marR="347345" lvl="1" indent="-287020" algn="just">
              <a:lnSpc>
                <a:spcPct val="100000"/>
              </a:lnSpc>
              <a:spcBef>
                <a:spcPts val="320"/>
              </a:spcBef>
              <a:buFont typeface="DejaVu Sans"/>
              <a:buChar char="–"/>
              <a:tabLst>
                <a:tab pos="756920" algn="l"/>
              </a:tabLst>
            </a:pPr>
            <a:r>
              <a:rPr sz="1900" b="1" dirty="0">
                <a:cs typeface="DejaVu Sans"/>
              </a:rPr>
              <a:t>Makes it a federal offense to discriminate against any customer or  patron in a place of public accommodation because of race, color,</a:t>
            </a:r>
            <a:r>
              <a:rPr lang="en-US" sz="1900" b="1" dirty="0">
                <a:cs typeface="DejaVu Sans"/>
              </a:rPr>
              <a:t> </a:t>
            </a:r>
            <a:r>
              <a:rPr sz="1900" b="1" dirty="0">
                <a:cs typeface="DejaVu Sans"/>
              </a:rPr>
              <a:t>religion,</a:t>
            </a:r>
            <a:r>
              <a:rPr lang="en-US" sz="1900" b="1" dirty="0">
                <a:cs typeface="DejaVu Sans"/>
              </a:rPr>
              <a:t> </a:t>
            </a:r>
            <a:r>
              <a:rPr sz="1900" b="1" dirty="0">
                <a:cs typeface="DejaVu Sans"/>
              </a:rPr>
              <a:t>or national origin</a:t>
            </a:r>
            <a:endParaRPr sz="1900" dirty="0">
              <a:cs typeface="DejaVu Sans"/>
            </a:endParaRPr>
          </a:p>
          <a:p>
            <a:pPr marL="756285" marR="92710" lvl="1" indent="-287020" algn="just">
              <a:lnSpc>
                <a:spcPct val="100000"/>
              </a:lnSpc>
              <a:spcBef>
                <a:spcPts val="285"/>
              </a:spcBef>
              <a:buFont typeface="DejaVu Sans"/>
              <a:buChar char="–"/>
              <a:tabLst>
                <a:tab pos="756920" algn="l"/>
              </a:tabLst>
            </a:pPr>
            <a:r>
              <a:rPr sz="1900" b="1" i="1" dirty="0">
                <a:cs typeface="Nimbus Mono L"/>
              </a:rPr>
              <a:t>Heart of Atlanta Motel v. U.S. </a:t>
            </a:r>
            <a:r>
              <a:rPr sz="1900" b="1" dirty="0">
                <a:cs typeface="DejaVu Sans"/>
              </a:rPr>
              <a:t>(1964) - Congress has a right to regulate</a:t>
            </a:r>
            <a:r>
              <a:rPr lang="en-US" sz="1900" b="1" dirty="0">
                <a:cs typeface="DejaVu Sans"/>
              </a:rPr>
              <a:t> </a:t>
            </a:r>
            <a:r>
              <a:rPr sz="1900" b="1" dirty="0">
                <a:cs typeface="DejaVu Sans"/>
              </a:rPr>
              <a:t>individual</a:t>
            </a:r>
            <a:r>
              <a:rPr lang="en-US" sz="1900" b="1" dirty="0">
                <a:cs typeface="DejaVu Sans"/>
              </a:rPr>
              <a:t> </a:t>
            </a:r>
            <a:r>
              <a:rPr sz="1900" b="1" dirty="0">
                <a:cs typeface="DejaVu Sans"/>
              </a:rPr>
              <a:t>businesses in the interest of promoting interstate travel</a:t>
            </a:r>
            <a:r>
              <a:rPr lang="en-US" sz="1900" b="1" dirty="0">
                <a:cs typeface="DejaVu Sans"/>
              </a:rPr>
              <a:t>/ commerce</a:t>
            </a:r>
            <a:endParaRPr sz="1900" dirty="0">
              <a:cs typeface="DejaVu Sans"/>
            </a:endParaRPr>
          </a:p>
          <a:p>
            <a:pPr marL="469265" lvl="1" algn="just">
              <a:lnSpc>
                <a:spcPct val="100000"/>
              </a:lnSpc>
              <a:spcBef>
                <a:spcPts val="290"/>
              </a:spcBef>
              <a:tabLst>
                <a:tab pos="756920" algn="l"/>
              </a:tabLst>
            </a:pPr>
            <a:r>
              <a:rPr lang="en-US" sz="1900" b="1">
                <a:cs typeface="DejaVu Sans"/>
              </a:rPr>
              <a:t>     </a:t>
            </a:r>
            <a:r>
              <a:rPr sz="1900" b="1">
                <a:cs typeface="DejaVu Sans"/>
              </a:rPr>
              <a:t>Commerce </a:t>
            </a:r>
            <a:r>
              <a:rPr sz="1900" b="1" dirty="0">
                <a:cs typeface="DejaVu Sans"/>
              </a:rPr>
              <a:t>Clause used to justify</a:t>
            </a:r>
            <a:endParaRPr sz="1900" dirty="0">
              <a:cs typeface="DejaVu Sans"/>
            </a:endParaRPr>
          </a:p>
          <a:p>
            <a:pPr marL="355600" indent="-342900">
              <a:lnSpc>
                <a:spcPct val="100000"/>
              </a:lnSpc>
              <a:buFont typeface="DejaVu Sans"/>
              <a:buChar char="•"/>
              <a:tabLst>
                <a:tab pos="354965" algn="l"/>
                <a:tab pos="355600" algn="l"/>
              </a:tabLst>
            </a:pPr>
            <a:r>
              <a:rPr sz="1900" b="1" dirty="0">
                <a:cs typeface="DejaVu Sans"/>
              </a:rPr>
              <a:t>Title VII (of Civil Rights Act of 1964): Employment</a:t>
            </a:r>
            <a:endParaRPr sz="1900" dirty="0">
              <a:cs typeface="DejaVu Sans"/>
            </a:endParaRPr>
          </a:p>
          <a:p>
            <a:pPr marL="756285" marR="233679" lvl="1" indent="-287020">
              <a:lnSpc>
                <a:spcPct val="100000"/>
              </a:lnSpc>
              <a:spcBef>
                <a:spcPts val="315"/>
              </a:spcBef>
              <a:buFont typeface="DejaVu Sans"/>
              <a:buChar char="–"/>
              <a:tabLst>
                <a:tab pos="756285" algn="l"/>
                <a:tab pos="756920" algn="l"/>
              </a:tabLst>
            </a:pPr>
            <a:r>
              <a:rPr sz="1900" b="1" dirty="0">
                <a:cs typeface="DejaVu Sans"/>
              </a:rPr>
              <a:t>Makes it illegal for any employer in any industry affecting interstate  commerce and employing 15 or more people to discriminate in  employment practices against any person because of race, color,  national origin, religion, or sex</a:t>
            </a:r>
            <a:endParaRPr sz="1900" dirty="0">
              <a:cs typeface="DejaVu Sans"/>
            </a:endParaRPr>
          </a:p>
          <a:p>
            <a:pPr marL="756285" lvl="1" indent="-287020">
              <a:lnSpc>
                <a:spcPct val="100000"/>
              </a:lnSpc>
              <a:spcBef>
                <a:spcPts val="290"/>
              </a:spcBef>
              <a:buFont typeface="DejaVu Sans"/>
              <a:buChar char="–"/>
              <a:tabLst>
                <a:tab pos="756285" algn="l"/>
                <a:tab pos="756920" algn="l"/>
              </a:tabLst>
            </a:pPr>
            <a:r>
              <a:rPr sz="1900" b="1" dirty="0">
                <a:cs typeface="DejaVu Sans"/>
              </a:rPr>
              <a:t>14th Amendment equal protection clause used to justify</a:t>
            </a:r>
            <a:endParaRPr sz="1900" dirty="0">
              <a:cs typeface="DejaVu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6041" y="-278"/>
            <a:ext cx="9144000" cy="480059"/>
          </a:xfrm>
          <a:custGeom>
            <a:avLst/>
            <a:gdLst/>
            <a:ahLst/>
            <a:cxnLst/>
            <a:rect l="l" t="t" r="r" b="b"/>
            <a:pathLst>
              <a:path w="9144000" h="480059">
                <a:moveTo>
                  <a:pt x="9144000" y="0"/>
                </a:moveTo>
                <a:lnTo>
                  <a:pt x="0" y="0"/>
                </a:lnTo>
                <a:lnTo>
                  <a:pt x="0" y="480060"/>
                </a:lnTo>
                <a:lnTo>
                  <a:pt x="9144000" y="480060"/>
                </a:lnTo>
                <a:lnTo>
                  <a:pt x="9144000" y="0"/>
                </a:lnTo>
                <a:close/>
              </a:path>
            </a:pathLst>
          </a:custGeom>
          <a:solidFill>
            <a:srgbClr val="FF0000"/>
          </a:solidFill>
        </p:spPr>
        <p:txBody>
          <a:bodyPr wrap="square" lIns="0" tIns="0" rIns="0" bIns="0" rtlCol="0"/>
          <a:lstStyle/>
          <a:p>
            <a:endParaRPr dirty="0"/>
          </a:p>
        </p:txBody>
      </p:sp>
      <p:sp>
        <p:nvSpPr>
          <p:cNvPr id="3" name="object 3"/>
          <p:cNvSpPr txBox="1">
            <a:spLocks noGrp="1"/>
          </p:cNvSpPr>
          <p:nvPr>
            <p:ph type="title"/>
          </p:nvPr>
        </p:nvSpPr>
        <p:spPr>
          <a:xfrm>
            <a:off x="1091184" y="-94259"/>
            <a:ext cx="8052815" cy="574040"/>
          </a:xfrm>
          <a:prstGeom prst="rect">
            <a:avLst/>
          </a:prstGeom>
        </p:spPr>
        <p:txBody>
          <a:bodyPr vert="horz" wrap="square" lIns="0" tIns="12700" rIns="0" bIns="0" rtlCol="0">
            <a:spAutoFit/>
          </a:bodyPr>
          <a:lstStyle/>
          <a:p>
            <a:pPr marL="13970">
              <a:lnSpc>
                <a:spcPct val="100000"/>
              </a:lnSpc>
              <a:spcBef>
                <a:spcPts val="100"/>
              </a:spcBef>
            </a:pPr>
            <a:r>
              <a:rPr dirty="0"/>
              <a:t>ESSENTIAL QUESTION</a:t>
            </a:r>
          </a:p>
        </p:txBody>
      </p:sp>
      <p:sp>
        <p:nvSpPr>
          <p:cNvPr id="4" name="object 4"/>
          <p:cNvSpPr txBox="1"/>
          <p:nvPr/>
        </p:nvSpPr>
        <p:spPr>
          <a:xfrm>
            <a:off x="187959" y="479781"/>
            <a:ext cx="8702040" cy="1049655"/>
          </a:xfrm>
          <a:prstGeom prst="rect">
            <a:avLst/>
          </a:prstGeom>
        </p:spPr>
        <p:txBody>
          <a:bodyPr vert="horz" wrap="square" lIns="0" tIns="12065" rIns="0" bIns="0" rtlCol="0">
            <a:spAutoFit/>
          </a:bodyPr>
          <a:lstStyle/>
          <a:p>
            <a:pPr marL="355600" marR="19685" indent="-342900">
              <a:lnSpc>
                <a:spcPct val="100000"/>
              </a:lnSpc>
              <a:spcBef>
                <a:spcPts val="95"/>
              </a:spcBef>
              <a:buAutoNum type="arabicPeriod"/>
              <a:tabLst>
                <a:tab pos="354965" algn="l"/>
                <a:tab pos="355600" algn="l"/>
              </a:tabLst>
            </a:pPr>
            <a:r>
              <a:rPr sz="1600" b="1" dirty="0">
                <a:latin typeface="DejaVu Sans"/>
                <a:cs typeface="DejaVu Sans"/>
              </a:rPr>
              <a:t>How did Dr. Martin Luther King’s “Letter from a Birmingham Jail” help the civil rights movement of  the 1960s?</a:t>
            </a:r>
            <a:endParaRPr sz="1600" dirty="0">
              <a:latin typeface="DejaVu Sans"/>
              <a:cs typeface="DejaVu Sans"/>
            </a:endParaRPr>
          </a:p>
          <a:p>
            <a:pPr marL="355600" marR="5080" indent="-342900">
              <a:lnSpc>
                <a:spcPct val="100000"/>
              </a:lnSpc>
              <a:spcBef>
                <a:spcPts val="385"/>
              </a:spcBef>
              <a:buAutoNum type="arabicPeriod"/>
              <a:tabLst>
                <a:tab pos="354965" algn="l"/>
                <a:tab pos="355600" algn="l"/>
              </a:tabLst>
            </a:pPr>
            <a:r>
              <a:rPr sz="1600" b="1" dirty="0">
                <a:latin typeface="DejaVu Sans"/>
                <a:cs typeface="DejaVu Sans"/>
              </a:rPr>
              <a:t>Why was the Civil Rights Act of 1964 so monumental? What did many Southern Democrats do as a  result of the legislation?</a:t>
            </a:r>
            <a:endParaRPr sz="1600" dirty="0">
              <a:latin typeface="DejaVu Sans"/>
              <a:cs typeface="DejaVu Sans"/>
            </a:endParaRPr>
          </a:p>
        </p:txBody>
      </p:sp>
      <p:sp>
        <p:nvSpPr>
          <p:cNvPr id="5" name="object 5"/>
          <p:cNvSpPr txBox="1"/>
          <p:nvPr/>
        </p:nvSpPr>
        <p:spPr>
          <a:xfrm>
            <a:off x="8438899" y="4760061"/>
            <a:ext cx="163476" cy="282129"/>
          </a:xfrm>
          <a:prstGeom prst="rect">
            <a:avLst/>
          </a:prstGeom>
        </p:spPr>
        <p:txBody>
          <a:bodyPr vert="horz" wrap="square" lIns="0" tIns="0" rIns="0" bIns="0" rtlCol="0">
            <a:spAutoFit/>
          </a:bodyPr>
          <a:lstStyle/>
          <a:p>
            <a:pPr>
              <a:lnSpc>
                <a:spcPts val="1140"/>
              </a:lnSpc>
            </a:pPr>
            <a:r>
              <a:rPr sz="1200" dirty="0">
                <a:solidFill>
                  <a:srgbClr val="888888"/>
                </a:solidFill>
                <a:latin typeface="DejaVu Sans"/>
                <a:cs typeface="DejaVu Sans"/>
              </a:rPr>
              <a:t>21</a:t>
            </a:r>
            <a:endParaRPr sz="1200">
              <a:latin typeface="DejaVu Sans"/>
              <a:cs typeface="DejaVu Sans"/>
            </a:endParaRPr>
          </a:p>
        </p:txBody>
      </p:sp>
      <p:grpSp>
        <p:nvGrpSpPr>
          <p:cNvPr id="6" name="object 6"/>
          <p:cNvGrpSpPr/>
          <p:nvPr/>
        </p:nvGrpSpPr>
        <p:grpSpPr>
          <a:xfrm>
            <a:off x="0" y="1529437"/>
            <a:ext cx="9144000" cy="3723882"/>
            <a:chOff x="0" y="1810511"/>
            <a:chExt cx="9144000" cy="3333115"/>
          </a:xfrm>
        </p:grpSpPr>
        <p:sp>
          <p:nvSpPr>
            <p:cNvPr id="7" name="object 7"/>
            <p:cNvSpPr/>
            <p:nvPr/>
          </p:nvSpPr>
          <p:spPr>
            <a:xfrm>
              <a:off x="0" y="1810511"/>
              <a:ext cx="9144000" cy="3332986"/>
            </a:xfrm>
            <a:prstGeom prst="rect">
              <a:avLst/>
            </a:prstGeom>
            <a:blipFill>
              <a:blip r:embed="rId2" cstate="print">
                <a:alphaModFix/>
              </a:blip>
              <a:stretch>
                <a:fillRect/>
              </a:stretch>
            </a:blipFill>
          </p:spPr>
          <p:txBody>
            <a:bodyPr wrap="square" lIns="0" tIns="0" rIns="0" bIns="0" rtlCol="0"/>
            <a:lstStyle/>
            <a:p>
              <a:endParaRPr/>
            </a:p>
          </p:txBody>
        </p:sp>
        <p:sp>
          <p:nvSpPr>
            <p:cNvPr id="8" name="object 8"/>
            <p:cNvSpPr/>
            <p:nvPr/>
          </p:nvSpPr>
          <p:spPr>
            <a:xfrm>
              <a:off x="21335" y="3639311"/>
              <a:ext cx="9123045" cy="1504315"/>
            </a:xfrm>
            <a:custGeom>
              <a:avLst/>
              <a:gdLst/>
              <a:ahLst/>
              <a:cxnLst/>
              <a:rect l="l" t="t" r="r" b="b"/>
              <a:pathLst>
                <a:path w="9123045" h="1504314">
                  <a:moveTo>
                    <a:pt x="9122664" y="0"/>
                  </a:moveTo>
                  <a:lnTo>
                    <a:pt x="0" y="0"/>
                  </a:lnTo>
                  <a:lnTo>
                    <a:pt x="0" y="1504186"/>
                  </a:lnTo>
                  <a:lnTo>
                    <a:pt x="9122664" y="1504186"/>
                  </a:lnTo>
                  <a:lnTo>
                    <a:pt x="9122664" y="0"/>
                  </a:lnTo>
                  <a:close/>
                </a:path>
              </a:pathLst>
            </a:custGeom>
            <a:solidFill>
              <a:srgbClr val="000000">
                <a:alpha val="78823"/>
              </a:srgbClr>
            </a:solidFill>
          </p:spPr>
          <p:txBody>
            <a:bodyPr wrap="square" lIns="0" tIns="0" rIns="0" bIns="0" rtlCol="0"/>
            <a:lstStyle/>
            <a:p>
              <a:endParaRPr/>
            </a:p>
          </p:txBody>
        </p:sp>
      </p:grpSp>
      <p:sp>
        <p:nvSpPr>
          <p:cNvPr id="9" name="object 9"/>
          <p:cNvSpPr txBox="1"/>
          <p:nvPr/>
        </p:nvSpPr>
        <p:spPr>
          <a:xfrm>
            <a:off x="21335" y="1529436"/>
            <a:ext cx="9144190" cy="3559949"/>
          </a:xfrm>
          <a:prstGeom prst="rect">
            <a:avLst/>
          </a:prstGeom>
        </p:spPr>
        <p:txBody>
          <a:bodyPr vert="horz" wrap="square" lIns="0" tIns="12700" rIns="0" bIns="0" rtlCol="0">
            <a:spAutoFit/>
          </a:bodyPr>
          <a:lstStyle/>
          <a:p>
            <a:pPr marL="12700" marR="5080">
              <a:lnSpc>
                <a:spcPct val="100000"/>
              </a:lnSpc>
              <a:spcBef>
                <a:spcPts val="100"/>
              </a:spcBef>
            </a:pPr>
            <a:r>
              <a:rPr sz="1900" b="1" dirty="0">
                <a:solidFill>
                  <a:srgbClr val="FFFFFF"/>
                </a:solidFill>
                <a:latin typeface="DejaVu Sans"/>
                <a:cs typeface="DejaVu Sans"/>
              </a:rPr>
              <a:t>After the death of President Kennedy in November 1963, it was the new president’s job, Lyndon Johnson, to continue  Kennedy’s legacy.</a:t>
            </a:r>
            <a:endParaRPr sz="1900" dirty="0">
              <a:latin typeface="DejaVu Sans"/>
              <a:cs typeface="DejaVu Sans"/>
            </a:endParaRPr>
          </a:p>
          <a:p>
            <a:pPr>
              <a:lnSpc>
                <a:spcPct val="100000"/>
              </a:lnSpc>
              <a:spcBef>
                <a:spcPts val="50"/>
              </a:spcBef>
            </a:pPr>
            <a:endParaRPr lang="en-US" sz="1900" dirty="0">
              <a:latin typeface="DejaVu Sans"/>
              <a:cs typeface="DejaVu Sans"/>
            </a:endParaRPr>
          </a:p>
          <a:p>
            <a:pPr>
              <a:lnSpc>
                <a:spcPct val="100000"/>
              </a:lnSpc>
              <a:spcBef>
                <a:spcPts val="50"/>
              </a:spcBef>
            </a:pPr>
            <a:endParaRPr lang="en-US" sz="1900" dirty="0">
              <a:latin typeface="DejaVu Sans"/>
              <a:cs typeface="DejaVu Sans"/>
            </a:endParaRPr>
          </a:p>
          <a:p>
            <a:pPr>
              <a:lnSpc>
                <a:spcPct val="100000"/>
              </a:lnSpc>
              <a:spcBef>
                <a:spcPts val="50"/>
              </a:spcBef>
            </a:pPr>
            <a:endParaRPr sz="1900" dirty="0">
              <a:latin typeface="DejaVu Sans"/>
              <a:cs typeface="DejaVu Sans"/>
            </a:endParaRPr>
          </a:p>
          <a:p>
            <a:pPr marL="12700">
              <a:lnSpc>
                <a:spcPct val="100000"/>
              </a:lnSpc>
            </a:pPr>
            <a:r>
              <a:rPr sz="1900" b="1" dirty="0">
                <a:solidFill>
                  <a:srgbClr val="FFFFFF"/>
                </a:solidFill>
                <a:latin typeface="DejaVu Sans"/>
                <a:cs typeface="DejaVu Sans"/>
              </a:rPr>
              <a:t>During his term in office (63-69), Johnson signed two important legislative laws:</a:t>
            </a:r>
            <a:endParaRPr sz="1900" dirty="0">
              <a:latin typeface="DejaVu Sans"/>
              <a:cs typeface="DejaVu Sans"/>
            </a:endParaRPr>
          </a:p>
          <a:p>
            <a:pPr marL="355600" indent="-342900">
              <a:lnSpc>
                <a:spcPct val="100000"/>
              </a:lnSpc>
              <a:buFont typeface="DejaVu Sans"/>
              <a:buChar char="•"/>
              <a:tabLst>
                <a:tab pos="354965" algn="l"/>
                <a:tab pos="355600" algn="l"/>
              </a:tabLst>
            </a:pPr>
            <a:r>
              <a:rPr sz="1900" b="1" dirty="0">
                <a:solidFill>
                  <a:srgbClr val="FFFFFF"/>
                </a:solidFill>
                <a:latin typeface="DejaVu Sans"/>
                <a:cs typeface="DejaVu Sans"/>
              </a:rPr>
              <a:t>Civil Rights Act of 1964: Made discrimination by private business and state and local governments illegal.</a:t>
            </a:r>
            <a:endParaRPr sz="1900" dirty="0">
              <a:latin typeface="DejaVu Sans"/>
              <a:cs typeface="DejaVu Sans"/>
            </a:endParaRPr>
          </a:p>
          <a:p>
            <a:pPr marL="355600" indent="-342900">
              <a:lnSpc>
                <a:spcPct val="100000"/>
              </a:lnSpc>
              <a:spcBef>
                <a:spcPts val="5"/>
              </a:spcBef>
              <a:buFont typeface="DejaVu Sans"/>
              <a:buChar char="•"/>
              <a:tabLst>
                <a:tab pos="354965" algn="l"/>
                <a:tab pos="355600" algn="l"/>
              </a:tabLst>
            </a:pPr>
            <a:r>
              <a:rPr sz="1900" b="1" dirty="0">
                <a:solidFill>
                  <a:srgbClr val="FFFFFF"/>
                </a:solidFill>
                <a:latin typeface="DejaVu Sans"/>
                <a:cs typeface="DejaVu Sans"/>
              </a:rPr>
              <a:t>Civil Rights Act of 1968: Prohibited racial discrimination in the sale and rental of housing.</a:t>
            </a:r>
            <a:endParaRPr sz="1900" dirty="0">
              <a:latin typeface="DejaVu Sans"/>
              <a:cs typeface="DejaVu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72088" cy="51435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object 2"/>
          <p:cNvSpPr txBox="1">
            <a:spLocks noGrp="1"/>
          </p:cNvSpPr>
          <p:nvPr>
            <p:ph type="title"/>
          </p:nvPr>
        </p:nvSpPr>
        <p:spPr>
          <a:xfrm>
            <a:off x="23714" y="-28509"/>
            <a:ext cx="4648200" cy="1350394"/>
          </a:xfrm>
          <a:prstGeom prst="rect">
            <a:avLst/>
          </a:prstGeom>
        </p:spPr>
        <p:txBody>
          <a:bodyPr vert="horz" lIns="91440" tIns="45720" rIns="91440" bIns="45720" rtlCol="0" anchor="ctr">
            <a:normAutofit/>
          </a:bodyPr>
          <a:lstStyle/>
          <a:p>
            <a:pPr marL="12700" algn="l" rtl="0">
              <a:lnSpc>
                <a:spcPct val="90000"/>
              </a:lnSpc>
              <a:spcBef>
                <a:spcPct val="0"/>
              </a:spcBef>
            </a:pPr>
            <a:r>
              <a:rPr lang="en-US" sz="2800" kern="1200" dirty="0">
                <a:solidFill>
                  <a:schemeClr val="tx1"/>
                </a:solidFill>
                <a:latin typeface="+mj-lt"/>
                <a:ea typeface="+mj-ea"/>
                <a:cs typeface="+mj-cs"/>
              </a:rPr>
              <a:t>VOTING RIGHTS – PROTECTING VOTING RIGHTS</a:t>
            </a:r>
          </a:p>
        </p:txBody>
      </p:sp>
      <p:sp>
        <p:nvSpPr>
          <p:cNvPr id="3" name="object 3"/>
          <p:cNvSpPr txBox="1"/>
          <p:nvPr/>
        </p:nvSpPr>
        <p:spPr>
          <a:xfrm>
            <a:off x="-28914" y="1276350"/>
            <a:ext cx="5058114" cy="3046186"/>
          </a:xfrm>
          <a:prstGeom prst="rect">
            <a:avLst/>
          </a:prstGeom>
        </p:spPr>
        <p:txBody>
          <a:bodyPr vert="horz" lIns="91440" tIns="45720" rIns="91440" bIns="45720" rtlCol="0">
            <a:normAutofit/>
          </a:bodyPr>
          <a:lstStyle/>
          <a:p>
            <a:pPr marL="368300" indent="-228600">
              <a:lnSpc>
                <a:spcPct val="90000"/>
              </a:lnSpc>
              <a:spcBef>
                <a:spcPts val="100"/>
              </a:spcBef>
              <a:buFont typeface="Arial" panose="020B0604020202020204" pitchFamily="34" charset="0"/>
              <a:buChar char="•"/>
              <a:tabLst>
                <a:tab pos="368300" algn="l"/>
              </a:tabLst>
            </a:pPr>
            <a:r>
              <a:rPr lang="en-US" sz="2000" b="1" dirty="0"/>
              <a:t>After federal troops withdrew from the South in 1877</a:t>
            </a:r>
            <a:r>
              <a:rPr lang="en-US" sz="2000" b="1" i="1" dirty="0"/>
              <a:t>, </a:t>
            </a:r>
            <a:r>
              <a:rPr lang="en-US" sz="2000" b="1" dirty="0"/>
              <a:t>southern Democrats used social pressure, violence, and terrorist activities to keep African-Americans from voting</a:t>
            </a:r>
            <a:endParaRPr lang="en-US" sz="2000" dirty="0"/>
          </a:p>
          <a:p>
            <a:pPr marL="368300" indent="-228600">
              <a:lnSpc>
                <a:spcPct val="90000"/>
              </a:lnSpc>
              <a:spcBef>
                <a:spcPts val="1440"/>
              </a:spcBef>
              <a:buFont typeface="Arial" panose="020B0604020202020204" pitchFamily="34" charset="0"/>
              <a:buChar char="•"/>
              <a:tabLst>
                <a:tab pos="368300" algn="l"/>
              </a:tabLst>
            </a:pPr>
            <a:r>
              <a:rPr lang="en-US" sz="2000" b="1" dirty="0"/>
              <a:t>Southern States created Jim Crow laws that made it difficult or impossible for African-Americans to vote; use of grandfather clause to keep white people voting</a:t>
            </a:r>
            <a:endParaRPr lang="en-US" sz="2000" dirty="0"/>
          </a:p>
        </p:txBody>
      </p:sp>
      <p:pic>
        <p:nvPicPr>
          <p:cNvPr id="4" name="Picture 3" descr="A black and white poster&#10;&#10;Description automatically generated with low confidence">
            <a:extLst>
              <a:ext uri="{FF2B5EF4-FFF2-40B4-BE49-F238E27FC236}">
                <a16:creationId xmlns:a16="http://schemas.microsoft.com/office/drawing/2014/main" id="{87128013-1FD6-4537-9109-7BD68C270068}"/>
              </a:ext>
            </a:extLst>
          </p:cNvPr>
          <p:cNvPicPr>
            <a:picLocks noChangeAspect="1"/>
          </p:cNvPicPr>
          <p:nvPr/>
        </p:nvPicPr>
        <p:blipFill>
          <a:blip r:embed="rId2"/>
          <a:stretch>
            <a:fillRect/>
          </a:stretch>
        </p:blipFill>
        <p:spPr>
          <a:xfrm>
            <a:off x="5077088" y="30349"/>
            <a:ext cx="3886200" cy="488830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0A3FA1-7146-4C88-A329-BB1113C7F2D0}"/>
              </a:ext>
            </a:extLst>
          </p:cNvPr>
          <p:cNvPicPr>
            <a:picLocks noChangeAspect="1"/>
          </p:cNvPicPr>
          <p:nvPr/>
        </p:nvPicPr>
        <p:blipFill>
          <a:blip r:embed="rId2">
            <a:alphaModFix amt="45000"/>
          </a:blip>
          <a:stretch>
            <a:fillRect/>
          </a:stretch>
        </p:blipFill>
        <p:spPr>
          <a:xfrm>
            <a:off x="13262" y="-20159"/>
            <a:ext cx="9130738" cy="5143500"/>
          </a:xfrm>
          <a:prstGeom prst="rect">
            <a:avLst/>
          </a:prstGeom>
        </p:spPr>
      </p:pic>
      <p:sp>
        <p:nvSpPr>
          <p:cNvPr id="4" name="Rectangle 3">
            <a:extLst>
              <a:ext uri="{FF2B5EF4-FFF2-40B4-BE49-F238E27FC236}">
                <a16:creationId xmlns:a16="http://schemas.microsoft.com/office/drawing/2014/main" id="{5D88E4AF-45B4-4925-A2B0-1D905E844475}"/>
              </a:ext>
            </a:extLst>
          </p:cNvPr>
          <p:cNvSpPr/>
          <p:nvPr/>
        </p:nvSpPr>
        <p:spPr>
          <a:xfrm>
            <a:off x="0" y="409635"/>
            <a:ext cx="9144000" cy="4524315"/>
          </a:xfrm>
          <a:prstGeom prst="rect">
            <a:avLst/>
          </a:prstGeom>
        </p:spPr>
        <p:txBody>
          <a:bodyPr wrap="square">
            <a:spAutoFit/>
          </a:bodyPr>
          <a:lstStyle/>
          <a:p>
            <a:pPr algn="just" defTabSz="685800"/>
            <a:r>
              <a:rPr lang="en-US" sz="1600" b="1" dirty="0">
                <a:solidFill>
                  <a:schemeClr val="bg1"/>
                </a:solidFill>
                <a:latin typeface="Garamond" panose="02020404030301010803" pitchFamily="18" charset="0"/>
              </a:rPr>
              <a:t>“Give us the ballot, and we will no longer have to worry the federal government about our basic rights.</a:t>
            </a:r>
          </a:p>
          <a:p>
            <a:pPr algn="just" defTabSz="685800"/>
            <a:r>
              <a:rPr lang="en-US" sz="1600" b="1" dirty="0">
                <a:solidFill>
                  <a:schemeClr val="bg1"/>
                </a:solidFill>
                <a:latin typeface="Garamond" panose="02020404030301010803" pitchFamily="18" charset="0"/>
              </a:rPr>
              <a:t>Give us the ballot (</a:t>
            </a:r>
            <a:r>
              <a:rPr lang="en-US" sz="1600" b="1" i="1" dirty="0">
                <a:solidFill>
                  <a:schemeClr val="bg1"/>
                </a:solidFill>
                <a:latin typeface="Garamond" panose="02020404030301010803" pitchFamily="18" charset="0"/>
              </a:rPr>
              <a:t>Yes</a:t>
            </a:r>
            <a:r>
              <a:rPr lang="en-US" sz="1600" b="1" dirty="0">
                <a:solidFill>
                  <a:schemeClr val="bg1"/>
                </a:solidFill>
                <a:latin typeface="Garamond" panose="02020404030301010803" pitchFamily="18" charset="0"/>
              </a:rPr>
              <a:t>), and we will no longer plead to the federal government for passage of an anti-lynching law; we will by the power of our vote write the law on the statute books of the South (</a:t>
            </a:r>
            <a:r>
              <a:rPr lang="en-US" sz="1600" b="1" i="1" dirty="0">
                <a:solidFill>
                  <a:schemeClr val="bg1"/>
                </a:solidFill>
                <a:latin typeface="Garamond" panose="02020404030301010803" pitchFamily="18" charset="0"/>
              </a:rPr>
              <a:t>All right</a:t>
            </a:r>
            <a:r>
              <a:rPr lang="en-US" sz="1600" b="1" dirty="0">
                <a:solidFill>
                  <a:schemeClr val="bg1"/>
                </a:solidFill>
                <a:latin typeface="Garamond" panose="02020404030301010803" pitchFamily="18" charset="0"/>
              </a:rPr>
              <a:t>) and bring an end to the dastardly acts of the hooded perpetrators of violence.</a:t>
            </a:r>
          </a:p>
          <a:p>
            <a:pPr algn="just" defTabSz="685800"/>
            <a:endParaRPr lang="en-US" sz="1600" b="1" dirty="0">
              <a:solidFill>
                <a:schemeClr val="bg1"/>
              </a:solidFill>
              <a:latin typeface="Garamond" panose="02020404030301010803" pitchFamily="18" charset="0"/>
            </a:endParaRPr>
          </a:p>
          <a:p>
            <a:pPr algn="just" defTabSz="685800"/>
            <a:r>
              <a:rPr lang="en-US" sz="1600" b="1" dirty="0">
                <a:solidFill>
                  <a:schemeClr val="bg1"/>
                </a:solidFill>
                <a:latin typeface="Garamond" panose="02020404030301010803" pitchFamily="18" charset="0"/>
              </a:rPr>
              <a:t>Give us the ballot (</a:t>
            </a:r>
            <a:r>
              <a:rPr lang="en-US" sz="1600" b="1" i="1" dirty="0">
                <a:solidFill>
                  <a:schemeClr val="bg1"/>
                </a:solidFill>
                <a:latin typeface="Garamond" panose="02020404030301010803" pitchFamily="18" charset="0"/>
              </a:rPr>
              <a:t>Give us the ballot</a:t>
            </a:r>
            <a:r>
              <a:rPr lang="en-US" sz="1600" b="1" dirty="0">
                <a:solidFill>
                  <a:schemeClr val="bg1"/>
                </a:solidFill>
                <a:latin typeface="Garamond" panose="02020404030301010803" pitchFamily="18" charset="0"/>
              </a:rPr>
              <a:t>), and we will transform the salient misdeeds of bloodthirsty mobs (</a:t>
            </a:r>
            <a:r>
              <a:rPr lang="en-US" sz="1600" b="1" i="1" dirty="0">
                <a:solidFill>
                  <a:schemeClr val="bg1"/>
                </a:solidFill>
                <a:latin typeface="Garamond" panose="02020404030301010803" pitchFamily="18" charset="0"/>
              </a:rPr>
              <a:t>Yeah</a:t>
            </a:r>
            <a:r>
              <a:rPr lang="en-US" sz="1600" b="1" dirty="0">
                <a:solidFill>
                  <a:schemeClr val="bg1"/>
                </a:solidFill>
                <a:latin typeface="Garamond" panose="02020404030301010803" pitchFamily="18" charset="0"/>
              </a:rPr>
              <a:t>) into the calculated good deeds of orderly citizens.</a:t>
            </a:r>
          </a:p>
          <a:p>
            <a:pPr algn="just" defTabSz="685800"/>
            <a:endParaRPr lang="en-US" sz="1600" b="1" dirty="0">
              <a:solidFill>
                <a:schemeClr val="bg1"/>
              </a:solidFill>
              <a:latin typeface="Garamond" panose="02020404030301010803" pitchFamily="18" charset="0"/>
            </a:endParaRPr>
          </a:p>
          <a:p>
            <a:pPr algn="just" defTabSz="685800"/>
            <a:r>
              <a:rPr lang="en-US" sz="1600" b="1" dirty="0">
                <a:solidFill>
                  <a:schemeClr val="bg1"/>
                </a:solidFill>
                <a:latin typeface="Garamond" panose="02020404030301010803" pitchFamily="18" charset="0"/>
              </a:rPr>
              <a:t>Give us the ballot (</a:t>
            </a:r>
            <a:r>
              <a:rPr lang="en-US" sz="1600" b="1" i="1" dirty="0">
                <a:solidFill>
                  <a:schemeClr val="bg1"/>
                </a:solidFill>
                <a:latin typeface="Garamond" panose="02020404030301010803" pitchFamily="18" charset="0"/>
              </a:rPr>
              <a:t>Give us the ballot</a:t>
            </a:r>
            <a:r>
              <a:rPr lang="en-US" sz="1600" b="1" dirty="0">
                <a:solidFill>
                  <a:schemeClr val="bg1"/>
                </a:solidFill>
                <a:latin typeface="Garamond" panose="02020404030301010803" pitchFamily="18" charset="0"/>
              </a:rPr>
              <a:t>), and we will fill our legislative halls with men of goodwill (</a:t>
            </a:r>
            <a:r>
              <a:rPr lang="en-US" sz="1600" b="1" i="1" dirty="0">
                <a:solidFill>
                  <a:schemeClr val="bg1"/>
                </a:solidFill>
                <a:latin typeface="Garamond" panose="02020404030301010803" pitchFamily="18" charset="0"/>
              </a:rPr>
              <a:t>All right now</a:t>
            </a:r>
            <a:r>
              <a:rPr lang="en-US" sz="1600" b="1" dirty="0">
                <a:solidFill>
                  <a:schemeClr val="bg1"/>
                </a:solidFill>
                <a:latin typeface="Garamond" panose="02020404030301010803" pitchFamily="18" charset="0"/>
              </a:rPr>
              <a:t>) and send to the sacred halls of Congress men who will not sign a “Southern Manifesto” because of their devotion to the manifesto of justice. </a:t>
            </a:r>
            <a:r>
              <a:rPr lang="en-US" sz="1600" b="1" baseline="30000" dirty="0">
                <a:solidFill>
                  <a:schemeClr val="bg1"/>
                </a:solidFill>
                <a:latin typeface="Garamond" panose="02020404030301010803" pitchFamily="18" charset="0"/>
                <a:hlinkClick r:id="rId3">
                  <a:extLst>
                    <a:ext uri="{A12FA001-AC4F-418D-AE19-62706E023703}">
                      <ahyp:hlinkClr xmlns:ahyp="http://schemas.microsoft.com/office/drawing/2018/hyperlinkcolor" val="tx"/>
                    </a:ext>
                  </a:extLst>
                </a:hlinkClick>
              </a:rPr>
              <a:t>5</a:t>
            </a:r>
            <a:r>
              <a:rPr lang="en-US" sz="1600" b="1" dirty="0">
                <a:solidFill>
                  <a:schemeClr val="bg1"/>
                </a:solidFill>
                <a:latin typeface="Garamond" panose="02020404030301010803" pitchFamily="18" charset="0"/>
              </a:rPr>
              <a:t>(</a:t>
            </a:r>
            <a:r>
              <a:rPr lang="en-US" sz="1600" b="1" i="1" dirty="0">
                <a:solidFill>
                  <a:schemeClr val="bg1"/>
                </a:solidFill>
                <a:latin typeface="Garamond" panose="02020404030301010803" pitchFamily="18" charset="0"/>
              </a:rPr>
              <a:t>Tell ’</a:t>
            </a:r>
            <a:r>
              <a:rPr lang="en-US" sz="1600" b="1" i="1" dirty="0" err="1">
                <a:solidFill>
                  <a:schemeClr val="bg1"/>
                </a:solidFill>
                <a:latin typeface="Garamond" panose="02020404030301010803" pitchFamily="18" charset="0"/>
              </a:rPr>
              <a:t>em</a:t>
            </a:r>
            <a:r>
              <a:rPr lang="en-US" sz="1600" b="1" i="1" dirty="0">
                <a:solidFill>
                  <a:schemeClr val="bg1"/>
                </a:solidFill>
                <a:latin typeface="Garamond" panose="02020404030301010803" pitchFamily="18" charset="0"/>
              </a:rPr>
              <a:t> about it</a:t>
            </a:r>
            <a:r>
              <a:rPr lang="en-US" sz="1600" b="1" dirty="0">
                <a:solidFill>
                  <a:schemeClr val="bg1"/>
                </a:solidFill>
                <a:latin typeface="Garamond" panose="02020404030301010803" pitchFamily="18" charset="0"/>
              </a:rPr>
              <a:t>) </a:t>
            </a:r>
          </a:p>
          <a:p>
            <a:pPr algn="just" defTabSz="685800"/>
            <a:endParaRPr lang="en-US" sz="1600" b="1" dirty="0">
              <a:solidFill>
                <a:schemeClr val="bg1"/>
              </a:solidFill>
              <a:latin typeface="Garamond" panose="02020404030301010803" pitchFamily="18" charset="0"/>
            </a:endParaRPr>
          </a:p>
          <a:p>
            <a:pPr algn="just" defTabSz="685800"/>
            <a:r>
              <a:rPr lang="en-US" sz="1600" b="1" dirty="0">
                <a:solidFill>
                  <a:schemeClr val="bg1"/>
                </a:solidFill>
                <a:latin typeface="Garamond" panose="02020404030301010803" pitchFamily="18" charset="0"/>
              </a:rPr>
              <a:t>Give us the ballot (</a:t>
            </a:r>
            <a:r>
              <a:rPr lang="en-US" sz="1600" b="1" i="1" dirty="0">
                <a:solidFill>
                  <a:schemeClr val="bg1"/>
                </a:solidFill>
                <a:latin typeface="Garamond" panose="02020404030301010803" pitchFamily="18" charset="0"/>
              </a:rPr>
              <a:t>Yeah</a:t>
            </a:r>
            <a:r>
              <a:rPr lang="en-US" sz="1600" b="1" dirty="0">
                <a:solidFill>
                  <a:schemeClr val="bg1"/>
                </a:solidFill>
                <a:latin typeface="Garamond" panose="02020404030301010803" pitchFamily="18" charset="0"/>
              </a:rPr>
              <a:t>), and we will place judges on the benches of the South who will do justly and love mercy (</a:t>
            </a:r>
            <a:r>
              <a:rPr lang="en-US" sz="1600" b="1" i="1" dirty="0">
                <a:solidFill>
                  <a:schemeClr val="bg1"/>
                </a:solidFill>
                <a:latin typeface="Garamond" panose="02020404030301010803" pitchFamily="18" charset="0"/>
              </a:rPr>
              <a:t>Yeah</a:t>
            </a:r>
            <a:r>
              <a:rPr lang="en-US" sz="1600" b="1" dirty="0">
                <a:solidFill>
                  <a:schemeClr val="bg1"/>
                </a:solidFill>
                <a:latin typeface="Garamond" panose="02020404030301010803" pitchFamily="18" charset="0"/>
              </a:rPr>
              <a:t>), and we will place at the head of the southern states governors who will, who have felt not only the tang of the human, but the glow of the Divine.</a:t>
            </a:r>
          </a:p>
          <a:p>
            <a:pPr algn="just" defTabSz="685800"/>
            <a:endParaRPr lang="en-US" sz="1600" b="1" dirty="0">
              <a:solidFill>
                <a:schemeClr val="bg1"/>
              </a:solidFill>
              <a:latin typeface="Garamond" panose="02020404030301010803" pitchFamily="18" charset="0"/>
            </a:endParaRPr>
          </a:p>
          <a:p>
            <a:pPr algn="just" defTabSz="685800"/>
            <a:r>
              <a:rPr lang="en-US" sz="1600" b="1" dirty="0">
                <a:solidFill>
                  <a:schemeClr val="bg1"/>
                </a:solidFill>
                <a:latin typeface="Garamond" panose="02020404030301010803" pitchFamily="18" charset="0"/>
              </a:rPr>
              <a:t>Give us the ballot (</a:t>
            </a:r>
            <a:r>
              <a:rPr lang="en-US" sz="1600" b="1" i="1" dirty="0">
                <a:solidFill>
                  <a:schemeClr val="bg1"/>
                </a:solidFill>
                <a:latin typeface="Garamond" panose="02020404030301010803" pitchFamily="18" charset="0"/>
              </a:rPr>
              <a:t>Yes</a:t>
            </a:r>
            <a:r>
              <a:rPr lang="en-US" sz="1600" b="1" dirty="0">
                <a:solidFill>
                  <a:schemeClr val="bg1"/>
                </a:solidFill>
                <a:latin typeface="Garamond" panose="02020404030301010803" pitchFamily="18" charset="0"/>
              </a:rPr>
              <a:t>), and we will quietly and nonviolently, without rancor or bitterness, implement the Supreme Court’s decision of May seventeenth, 1954. (</a:t>
            </a:r>
            <a:r>
              <a:rPr lang="en-US" sz="1600" b="1" i="1" dirty="0">
                <a:solidFill>
                  <a:schemeClr val="bg1"/>
                </a:solidFill>
                <a:latin typeface="Garamond" panose="02020404030301010803" pitchFamily="18" charset="0"/>
              </a:rPr>
              <a:t>That’s right</a:t>
            </a:r>
            <a:r>
              <a:rPr lang="en-US" sz="1600" b="1" dirty="0">
                <a:solidFill>
                  <a:schemeClr val="bg1"/>
                </a:solidFill>
                <a:latin typeface="Garamond" panose="02020404030301010803" pitchFamily="18" charset="0"/>
              </a:rPr>
              <a:t>)”</a:t>
            </a:r>
          </a:p>
        </p:txBody>
      </p:sp>
      <p:sp>
        <p:nvSpPr>
          <p:cNvPr id="5" name="TextBox 4">
            <a:extLst>
              <a:ext uri="{FF2B5EF4-FFF2-40B4-BE49-F238E27FC236}">
                <a16:creationId xmlns:a16="http://schemas.microsoft.com/office/drawing/2014/main" id="{2E3E5B6B-446B-4C7E-BB24-FBDBA6D1D007}"/>
              </a:ext>
            </a:extLst>
          </p:cNvPr>
          <p:cNvSpPr txBox="1"/>
          <p:nvPr/>
        </p:nvSpPr>
        <p:spPr>
          <a:xfrm>
            <a:off x="2590800" y="20159"/>
            <a:ext cx="4267200" cy="369332"/>
          </a:xfrm>
          <a:prstGeom prst="rect">
            <a:avLst/>
          </a:prstGeom>
          <a:noFill/>
        </p:spPr>
        <p:txBody>
          <a:bodyPr wrap="square" rtlCol="0">
            <a:spAutoFit/>
          </a:bodyPr>
          <a:lstStyle/>
          <a:p>
            <a:pPr defTabSz="685800"/>
            <a:r>
              <a:rPr lang="en-US" b="1" dirty="0">
                <a:solidFill>
                  <a:schemeClr val="bg1"/>
                </a:solidFill>
                <a:latin typeface="Calibri" panose="020F0502020204030204"/>
              </a:rPr>
              <a:t>Give Us the Ballot…. MLK, 1957</a:t>
            </a:r>
          </a:p>
        </p:txBody>
      </p:sp>
    </p:spTree>
    <p:extLst>
      <p:ext uri="{BB962C8B-B14F-4D97-AF65-F5344CB8AC3E}">
        <p14:creationId xmlns:p14="http://schemas.microsoft.com/office/powerpoint/2010/main" val="3710122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08C9AA-90D2-4BF8-B86F-ADB7E185F798}"/>
              </a:ext>
            </a:extLst>
          </p:cNvPr>
          <p:cNvSpPr txBox="1"/>
          <p:nvPr/>
        </p:nvSpPr>
        <p:spPr>
          <a:xfrm>
            <a:off x="0" y="-14079"/>
            <a:ext cx="9144000" cy="1031051"/>
          </a:xfrm>
          <a:prstGeom prst="rect">
            <a:avLst/>
          </a:prstGeom>
          <a:solidFill>
            <a:srgbClr val="E2EF7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Calibri"/>
                <a:ea typeface="+mn-ea"/>
                <a:cs typeface="+mn-cs"/>
              </a:rPr>
              <a:t>3.11 </a:t>
            </a:r>
            <a:r>
              <a:rPr lang="en-US" sz="2100" b="1" dirty="0"/>
              <a:t>Government Responses to Social Movements</a:t>
            </a:r>
          </a:p>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a:t>Public policy promoting civil rights is influenced by citizen-state interactions and constitutional interpretation over time.</a:t>
            </a:r>
            <a:endParaRPr kumimoji="0" lang="en-US" sz="1900" b="1"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1A6750EF-18E6-4519-8F1E-0E78327F5B96}"/>
              </a:ext>
            </a:extLst>
          </p:cNvPr>
          <p:cNvSpPr txBox="1"/>
          <p:nvPr/>
        </p:nvSpPr>
        <p:spPr>
          <a:xfrm>
            <a:off x="-4394" y="1029558"/>
            <a:ext cx="1909383"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Explain how the government has responded to social movements.</a:t>
            </a:r>
            <a:endParaRPr kumimoji="0" lang="en-US"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2" name="Straight Connector 11">
            <a:extLst>
              <a:ext uri="{FF2B5EF4-FFF2-40B4-BE49-F238E27FC236}">
                <a16:creationId xmlns:a16="http://schemas.microsoft.com/office/drawing/2014/main" id="{769E89F6-504E-424B-84CA-4337C9B2CECA}"/>
              </a:ext>
            </a:extLst>
          </p:cNvPr>
          <p:cNvCxnSpPr>
            <a:cxnSpLocks/>
          </p:cNvCxnSpPr>
          <p:nvPr/>
        </p:nvCxnSpPr>
        <p:spPr>
          <a:xfrm>
            <a:off x="1752601" y="1123950"/>
            <a:ext cx="0" cy="3791164"/>
          </a:xfrm>
          <a:prstGeom prst="line">
            <a:avLst/>
          </a:prstGeom>
        </p:spPr>
        <p:style>
          <a:lnRef idx="3">
            <a:schemeClr val="accent2"/>
          </a:lnRef>
          <a:fillRef idx="0">
            <a:schemeClr val="accent2"/>
          </a:fillRef>
          <a:effectRef idx="2">
            <a:schemeClr val="accent2"/>
          </a:effectRef>
          <a:fontRef idx="minor">
            <a:schemeClr val="tx1"/>
          </a:fontRef>
        </p:style>
      </p:cxnSp>
      <p:sp>
        <p:nvSpPr>
          <p:cNvPr id="7" name="TextBox 6">
            <a:extLst>
              <a:ext uri="{FF2B5EF4-FFF2-40B4-BE49-F238E27FC236}">
                <a16:creationId xmlns:a16="http://schemas.microsoft.com/office/drawing/2014/main" id="{74A81181-6029-4E37-8BE3-954E0A2CA114}"/>
              </a:ext>
            </a:extLst>
          </p:cNvPr>
          <p:cNvSpPr txBox="1"/>
          <p:nvPr/>
        </p:nvSpPr>
        <p:spPr>
          <a:xfrm>
            <a:off x="1752601" y="1055944"/>
            <a:ext cx="7315200" cy="4247317"/>
          </a:xfrm>
          <a:prstGeom prst="rect">
            <a:avLst/>
          </a:prstGeom>
          <a:noFill/>
        </p:spPr>
        <p:txBody>
          <a:bodyPr wrap="square">
            <a:spAutoFit/>
          </a:bodyPr>
          <a:lstStyle/>
          <a:p>
            <a:r>
              <a:rPr lang="en-US" b="1" dirty="0"/>
              <a:t>The government can respond to social movements through court rulings and/or policies.</a:t>
            </a:r>
          </a:p>
          <a:p>
            <a:r>
              <a:rPr lang="en-US" b="1" dirty="0" err="1"/>
              <a:t>i</a:t>
            </a:r>
            <a:r>
              <a:rPr lang="en-US" b="1" dirty="0"/>
              <a:t>. Supreme Court decisions which declared that race-based school segregation violates the Fourteenth Amendment’s equal protection clause.</a:t>
            </a:r>
          </a:p>
          <a:p>
            <a:r>
              <a:rPr lang="en-US" b="1" dirty="0"/>
              <a:t>ii. The Civil Rights Act of 1964 prohibits discrimination in public places, provides for the integration of schools and other public facilities, and makes employment discrimination illegal.</a:t>
            </a:r>
          </a:p>
          <a:p>
            <a:r>
              <a:rPr lang="en-US" b="1" dirty="0"/>
              <a:t>iii. Title IX of the Education Amendments Act of 1972 prohibits sex discrimination in any education program or activity receiving federal financial assistance.</a:t>
            </a:r>
          </a:p>
          <a:p>
            <a:r>
              <a:rPr lang="en-US" b="1" dirty="0"/>
              <a:t>iv. The Voting Rights Act of 1965 prohibits racial discrimination in voting.</a:t>
            </a:r>
          </a:p>
          <a:p>
            <a:r>
              <a:rPr lang="en-US" sz="1600" b="1" dirty="0"/>
              <a:t>REQUIRED FOUNDATIONAL DOCUMENT </a:t>
            </a:r>
          </a:p>
          <a:p>
            <a:pPr marL="285750" indent="-285750">
              <a:buFont typeface="Arial" panose="020B0604020202020204" pitchFamily="34" charset="0"/>
              <a:buChar char="•"/>
            </a:pPr>
            <a:r>
              <a:rPr lang="en-US" sz="1600" b="1" dirty="0"/>
              <a:t>The Constitution of the United States </a:t>
            </a:r>
          </a:p>
          <a:p>
            <a:r>
              <a:rPr lang="en-US" sz="1600" b="1" dirty="0"/>
              <a:t>REQUIRED SUPREME COURT CASE </a:t>
            </a:r>
          </a:p>
          <a:p>
            <a:pPr marL="285750" indent="-285750">
              <a:buFont typeface="Arial" panose="020B0604020202020204" pitchFamily="34" charset="0"/>
              <a:buChar char="•"/>
            </a:pPr>
            <a:r>
              <a:rPr lang="en-US" sz="1600" b="1" dirty="0"/>
              <a:t>Brown v. Board of Education (1954</a:t>
            </a:r>
          </a:p>
        </p:txBody>
      </p:sp>
    </p:spTree>
    <p:extLst>
      <p:ext uri="{BB962C8B-B14F-4D97-AF65-F5344CB8AC3E}">
        <p14:creationId xmlns:p14="http://schemas.microsoft.com/office/powerpoint/2010/main" val="37232969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9600" y="0"/>
            <a:ext cx="8054975" cy="321242"/>
          </a:xfrm>
          <a:prstGeom prst="rect">
            <a:avLst/>
          </a:prstGeom>
        </p:spPr>
        <p:txBody>
          <a:bodyPr vert="horz" wrap="square" lIns="0" tIns="13335" rIns="0" bIns="0" rtlCol="0">
            <a:spAutoFit/>
          </a:bodyPr>
          <a:lstStyle/>
          <a:p>
            <a:pPr marL="12700">
              <a:lnSpc>
                <a:spcPct val="100000"/>
              </a:lnSpc>
              <a:spcBef>
                <a:spcPts val="105"/>
              </a:spcBef>
            </a:pPr>
            <a:r>
              <a:rPr sz="2000" dirty="0"/>
              <a:t>VOTING RIGHTS – PROTECTING VOTING RIGHTS</a:t>
            </a:r>
          </a:p>
        </p:txBody>
      </p:sp>
      <p:sp>
        <p:nvSpPr>
          <p:cNvPr id="3" name="object 3"/>
          <p:cNvSpPr txBox="1"/>
          <p:nvPr/>
        </p:nvSpPr>
        <p:spPr>
          <a:xfrm>
            <a:off x="11723" y="819150"/>
            <a:ext cx="9067800" cy="3852337"/>
          </a:xfrm>
          <a:prstGeom prst="rect">
            <a:avLst/>
          </a:prstGeom>
        </p:spPr>
        <p:txBody>
          <a:bodyPr vert="horz" wrap="square" lIns="0" tIns="12700" rIns="0" bIns="0" rtlCol="0">
            <a:spAutoFit/>
          </a:bodyPr>
          <a:lstStyle/>
          <a:p>
            <a:pPr marL="368300" indent="-342900" algn="just">
              <a:lnSpc>
                <a:spcPct val="100000"/>
              </a:lnSpc>
              <a:spcBef>
                <a:spcPts val="100"/>
              </a:spcBef>
              <a:buFont typeface="DejaVu Sans"/>
              <a:buChar char="•"/>
              <a:tabLst>
                <a:tab pos="368300" algn="l"/>
              </a:tabLst>
            </a:pPr>
            <a:r>
              <a:rPr sz="2000" b="1" dirty="0">
                <a:latin typeface="+mj-lt"/>
                <a:cs typeface="DejaVu Sans"/>
              </a:rPr>
              <a:t>Other devices used to keep African Americans from voting</a:t>
            </a:r>
            <a:endParaRPr sz="2000" dirty="0">
              <a:latin typeface="+mj-lt"/>
              <a:cs typeface="DejaVu Sans"/>
            </a:endParaRPr>
          </a:p>
          <a:p>
            <a:pPr marL="768985" marR="254000" lvl="1" indent="-287020" algn="just">
              <a:lnSpc>
                <a:spcPct val="100099"/>
              </a:lnSpc>
              <a:spcBef>
                <a:spcPts val="405"/>
              </a:spcBef>
              <a:buFont typeface="DejaVu Sans"/>
              <a:buChar char="–"/>
              <a:tabLst>
                <a:tab pos="769620" algn="l"/>
              </a:tabLst>
            </a:pPr>
            <a:r>
              <a:rPr sz="2000" b="1" dirty="0">
                <a:latin typeface="+mj-lt"/>
                <a:cs typeface="DejaVu Sans"/>
              </a:rPr>
              <a:t>White primary - </a:t>
            </a:r>
            <a:r>
              <a:rPr lang="en-US" sz="2000" b="1" dirty="0">
                <a:solidFill>
                  <a:srgbClr val="202124"/>
                </a:solidFill>
                <a:latin typeface="+mj-lt"/>
              </a:rPr>
              <a:t>were primary elections held in the Southern United States in which only white voters were permitted to participate</a:t>
            </a:r>
            <a:r>
              <a:rPr lang="en-US" sz="2000" dirty="0">
                <a:solidFill>
                  <a:srgbClr val="202124"/>
                </a:solidFill>
                <a:latin typeface="+mj-lt"/>
              </a:rPr>
              <a:t>. </a:t>
            </a:r>
            <a:r>
              <a:rPr sz="2000" b="1" dirty="0">
                <a:latin typeface="+mj-lt"/>
                <a:cs typeface="DejaVu Sans"/>
              </a:rPr>
              <a:t>Primary operated by the Democratic party in southern states</a:t>
            </a:r>
            <a:r>
              <a:rPr lang="en-US" sz="2000" b="1" dirty="0">
                <a:latin typeface="+mj-lt"/>
                <a:cs typeface="DejaVu Sans"/>
              </a:rPr>
              <a:t>; </a:t>
            </a:r>
            <a:r>
              <a:rPr sz="2000" b="1" dirty="0">
                <a:latin typeface="+mj-lt"/>
                <a:cs typeface="DejaVu Sans"/>
              </a:rPr>
              <a:t>ruled unconstitutional</a:t>
            </a:r>
            <a:r>
              <a:rPr lang="en-US" sz="2000" b="1" dirty="0">
                <a:latin typeface="+mj-lt"/>
                <a:cs typeface="DejaVu Sans"/>
              </a:rPr>
              <a:t> by Sup Court. </a:t>
            </a:r>
            <a:r>
              <a:rPr lang="en-US" sz="1600" b="1" dirty="0">
                <a:latin typeface="+mj-lt"/>
                <a:cs typeface="DejaVu Sans"/>
                <a:hlinkClick r:id="rId2"/>
              </a:rPr>
              <a:t>https://www.tshaonline.org/handbook/entries/white-primary</a:t>
            </a:r>
            <a:endParaRPr lang="en-US" sz="1600" b="1" dirty="0">
              <a:latin typeface="+mj-lt"/>
              <a:cs typeface="DejaVu Sans"/>
            </a:endParaRPr>
          </a:p>
          <a:p>
            <a:pPr marL="768985" marR="280670" lvl="1" indent="-287020">
              <a:lnSpc>
                <a:spcPct val="100000"/>
              </a:lnSpc>
              <a:spcBef>
                <a:spcPts val="380"/>
              </a:spcBef>
              <a:buFont typeface="DejaVu Sans"/>
              <a:buChar char="–"/>
              <a:tabLst>
                <a:tab pos="768985" algn="l"/>
                <a:tab pos="769620" algn="l"/>
              </a:tabLst>
            </a:pPr>
            <a:r>
              <a:rPr sz="2000" b="1" dirty="0">
                <a:latin typeface="+mj-lt"/>
                <a:cs typeface="DejaVu Sans"/>
              </a:rPr>
              <a:t>Racial gerrymandering - the drawing of election districts to ensure that African Americans  would be a minority in all districts – unconstitutional (15</a:t>
            </a:r>
            <a:r>
              <a:rPr sz="2000" b="1" baseline="26455" dirty="0">
                <a:latin typeface="+mj-lt"/>
                <a:cs typeface="DejaVu Sans"/>
              </a:rPr>
              <a:t>th </a:t>
            </a:r>
            <a:r>
              <a:rPr sz="2000" b="1" dirty="0">
                <a:latin typeface="+mj-lt"/>
                <a:cs typeface="DejaVu Sans"/>
              </a:rPr>
              <a:t>Amendment)</a:t>
            </a:r>
            <a:endParaRPr sz="2000" dirty="0">
              <a:latin typeface="+mj-lt"/>
              <a:cs typeface="DejaVu Sans"/>
            </a:endParaRPr>
          </a:p>
          <a:p>
            <a:pPr marL="768985" lvl="1" indent="-287020">
              <a:lnSpc>
                <a:spcPct val="100000"/>
              </a:lnSpc>
              <a:spcBef>
                <a:spcPts val="385"/>
              </a:spcBef>
              <a:buFont typeface="DejaVu Sans"/>
              <a:buChar char="–"/>
              <a:tabLst>
                <a:tab pos="768985" algn="l"/>
                <a:tab pos="769620" algn="l"/>
              </a:tabLst>
            </a:pPr>
            <a:r>
              <a:rPr sz="2000" b="1" dirty="0">
                <a:solidFill>
                  <a:srgbClr val="FF0000"/>
                </a:solidFill>
                <a:latin typeface="+mj-lt"/>
                <a:cs typeface="DejaVu Sans"/>
              </a:rPr>
              <a:t>Poll tax</a:t>
            </a:r>
            <a:endParaRPr sz="2000" dirty="0">
              <a:solidFill>
                <a:srgbClr val="FF0000"/>
              </a:solidFill>
              <a:latin typeface="+mj-lt"/>
              <a:cs typeface="DejaVu Sans"/>
            </a:endParaRPr>
          </a:p>
          <a:p>
            <a:pPr marL="768985" lvl="1" indent="-287020">
              <a:lnSpc>
                <a:spcPct val="100000"/>
              </a:lnSpc>
              <a:spcBef>
                <a:spcPts val="390"/>
              </a:spcBef>
              <a:buFont typeface="DejaVu Sans"/>
              <a:buChar char="–"/>
              <a:tabLst>
                <a:tab pos="768985" algn="l"/>
                <a:tab pos="769620" algn="l"/>
              </a:tabLst>
            </a:pPr>
            <a:r>
              <a:rPr sz="2000" b="1" dirty="0">
                <a:latin typeface="+mj-lt"/>
                <a:cs typeface="DejaVu Sans"/>
              </a:rPr>
              <a:t>Registration requirements</a:t>
            </a:r>
            <a:endParaRPr sz="2000" dirty="0">
              <a:latin typeface="+mj-lt"/>
              <a:cs typeface="DejaVu Sans"/>
            </a:endParaRPr>
          </a:p>
          <a:p>
            <a:pPr marL="768985" lvl="1" indent="-287020">
              <a:lnSpc>
                <a:spcPct val="100000"/>
              </a:lnSpc>
              <a:spcBef>
                <a:spcPts val="380"/>
              </a:spcBef>
              <a:buFont typeface="DejaVu Sans"/>
              <a:buChar char="–"/>
              <a:tabLst>
                <a:tab pos="768985" algn="l"/>
                <a:tab pos="769620" algn="l"/>
              </a:tabLst>
            </a:pPr>
            <a:r>
              <a:rPr sz="2000" b="1" dirty="0">
                <a:solidFill>
                  <a:srgbClr val="FF0000"/>
                </a:solidFill>
                <a:latin typeface="+mj-lt"/>
                <a:cs typeface="DejaVu Sans"/>
              </a:rPr>
              <a:t>Literacy tests</a:t>
            </a:r>
            <a:endParaRPr sz="2000" dirty="0">
              <a:solidFill>
                <a:srgbClr val="FF0000"/>
              </a:solidFill>
              <a:latin typeface="+mj-lt"/>
              <a:cs typeface="DejaVu Sans"/>
            </a:endParaRPr>
          </a:p>
          <a:p>
            <a:pPr marL="8178800">
              <a:lnSpc>
                <a:spcPct val="100000"/>
              </a:lnSpc>
              <a:spcBef>
                <a:spcPts val="130"/>
              </a:spcBef>
            </a:pPr>
            <a:endParaRPr sz="1200" dirty="0">
              <a:latin typeface="DejaVu Sans"/>
              <a:cs typeface="DejaVu Sans"/>
            </a:endParaRPr>
          </a:p>
        </p:txBody>
      </p:sp>
    </p:spTree>
    <p:extLst>
      <p:ext uri="{BB962C8B-B14F-4D97-AF65-F5344CB8AC3E}">
        <p14:creationId xmlns:p14="http://schemas.microsoft.com/office/powerpoint/2010/main" val="8818971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1352" y="0"/>
            <a:ext cx="8115934" cy="382797"/>
          </a:xfrm>
          <a:prstGeom prst="rect">
            <a:avLst/>
          </a:prstGeom>
        </p:spPr>
        <p:txBody>
          <a:bodyPr vert="horz" wrap="square" lIns="0" tIns="13335" rIns="0" bIns="0" rtlCol="0">
            <a:spAutoFit/>
          </a:bodyPr>
          <a:lstStyle/>
          <a:p>
            <a:pPr marL="25400" algn="ctr">
              <a:lnSpc>
                <a:spcPct val="100000"/>
              </a:lnSpc>
              <a:spcBef>
                <a:spcPts val="105"/>
              </a:spcBef>
            </a:pPr>
            <a:r>
              <a:rPr sz="2400" dirty="0"/>
              <a:t>24</a:t>
            </a:r>
            <a:r>
              <a:rPr sz="2400" baseline="24904" dirty="0"/>
              <a:t>th </a:t>
            </a:r>
            <a:r>
              <a:rPr sz="2400" dirty="0"/>
              <a:t>Amendment – NO POLL TAXES</a:t>
            </a:r>
          </a:p>
        </p:txBody>
      </p:sp>
      <p:sp>
        <p:nvSpPr>
          <p:cNvPr id="3" name="object 3"/>
          <p:cNvSpPr txBox="1"/>
          <p:nvPr/>
        </p:nvSpPr>
        <p:spPr>
          <a:xfrm>
            <a:off x="0" y="393055"/>
            <a:ext cx="9144000" cy="2926442"/>
          </a:xfrm>
          <a:prstGeom prst="rect">
            <a:avLst/>
          </a:prstGeom>
        </p:spPr>
        <p:txBody>
          <a:bodyPr vert="horz" wrap="square" lIns="0" tIns="12700" rIns="0" bIns="0" rtlCol="0">
            <a:spAutoFit/>
          </a:bodyPr>
          <a:lstStyle/>
          <a:p>
            <a:pPr marL="355600" indent="-342900">
              <a:lnSpc>
                <a:spcPct val="100000"/>
              </a:lnSpc>
              <a:spcBef>
                <a:spcPts val="100"/>
              </a:spcBef>
              <a:buFont typeface="DejaVu Sans"/>
              <a:buChar char="•"/>
              <a:tabLst>
                <a:tab pos="354965" algn="l"/>
                <a:tab pos="355600" algn="l"/>
              </a:tabLst>
            </a:pPr>
            <a:r>
              <a:rPr sz="1600" b="1" dirty="0">
                <a:latin typeface="DejaVu Sans"/>
                <a:cs typeface="DejaVu Sans"/>
              </a:rPr>
              <a:t>After the Fifteenth Amendment to the Constitution extended the vote to black</a:t>
            </a:r>
            <a:r>
              <a:rPr lang="en-US" sz="1600" b="1" dirty="0">
                <a:latin typeface="DejaVu Sans"/>
                <a:cs typeface="DejaVu Sans"/>
              </a:rPr>
              <a:t> men</a:t>
            </a:r>
            <a:r>
              <a:rPr sz="1600" b="1" dirty="0">
                <a:latin typeface="DejaVu Sans"/>
                <a:cs typeface="DejaVu Sans"/>
              </a:rPr>
              <a:t> in 1870,</a:t>
            </a:r>
            <a:r>
              <a:rPr lang="en-US" sz="1600" b="1" dirty="0">
                <a:latin typeface="DejaVu Sans"/>
                <a:cs typeface="DejaVu Sans"/>
              </a:rPr>
              <a:t> </a:t>
            </a:r>
            <a:r>
              <a:rPr sz="1600" b="1" dirty="0">
                <a:latin typeface="DejaVu Sans"/>
                <a:cs typeface="DejaVu Sans"/>
              </a:rPr>
              <a:t>many southern states instituted poll taxes to prevent blacks from voting.</a:t>
            </a:r>
            <a:endParaRPr sz="1600" dirty="0">
              <a:latin typeface="DejaVu Sans"/>
              <a:cs typeface="DejaVu Sans"/>
            </a:endParaRPr>
          </a:p>
          <a:p>
            <a:pPr marL="355600" indent="-342900">
              <a:lnSpc>
                <a:spcPct val="100000"/>
              </a:lnSpc>
              <a:spcBef>
                <a:spcPts val="434"/>
              </a:spcBef>
              <a:buFont typeface="DejaVu Sans"/>
              <a:buChar char="•"/>
              <a:tabLst>
                <a:tab pos="354965" algn="l"/>
                <a:tab pos="355600" algn="l"/>
              </a:tabLst>
            </a:pPr>
            <a:r>
              <a:rPr sz="1600" b="1" dirty="0">
                <a:latin typeface="DejaVu Sans"/>
                <a:cs typeface="DejaVu Sans"/>
              </a:rPr>
              <a:t>Eligible voters were required to pay their poll tax before they could cast a ballot.</a:t>
            </a:r>
            <a:endParaRPr sz="1600" dirty="0">
              <a:latin typeface="DejaVu Sans"/>
              <a:cs typeface="DejaVu Sans"/>
            </a:endParaRPr>
          </a:p>
          <a:p>
            <a:pPr marL="355600" indent="-342900">
              <a:lnSpc>
                <a:spcPct val="100000"/>
              </a:lnSpc>
              <a:spcBef>
                <a:spcPts val="430"/>
              </a:spcBef>
              <a:buFont typeface="DejaVu Sans"/>
              <a:buChar char="•"/>
              <a:tabLst>
                <a:tab pos="354965" algn="l"/>
                <a:tab pos="355600" algn="l"/>
              </a:tabLst>
            </a:pPr>
            <a:r>
              <a:rPr sz="1600" b="1" dirty="0">
                <a:latin typeface="DejaVu Sans"/>
                <a:cs typeface="DejaVu Sans"/>
              </a:rPr>
              <a:t>A “grandfather clause” excused some poor whites from payment if they had an ancestor</a:t>
            </a:r>
            <a:r>
              <a:rPr lang="en-US" sz="1600" b="1" dirty="0">
                <a:latin typeface="DejaVu Sans"/>
                <a:cs typeface="DejaVu Sans"/>
              </a:rPr>
              <a:t> </a:t>
            </a:r>
            <a:r>
              <a:rPr sz="1600" b="1" dirty="0">
                <a:latin typeface="DejaVu Sans"/>
                <a:cs typeface="DejaVu Sans"/>
              </a:rPr>
              <a:t>who voted before the Civil War, but there were no exemptions for African Americans.</a:t>
            </a:r>
            <a:endParaRPr sz="1600" dirty="0">
              <a:latin typeface="DejaVu Sans"/>
              <a:cs typeface="DejaVu Sans"/>
            </a:endParaRPr>
          </a:p>
          <a:p>
            <a:pPr marL="355600" indent="-342900">
              <a:lnSpc>
                <a:spcPct val="100000"/>
              </a:lnSpc>
              <a:spcBef>
                <a:spcPts val="434"/>
              </a:spcBef>
              <a:buFont typeface="DejaVu Sans"/>
              <a:buChar char="•"/>
              <a:tabLst>
                <a:tab pos="354965" algn="l"/>
                <a:tab pos="355600" algn="l"/>
              </a:tabLst>
            </a:pPr>
            <a:r>
              <a:rPr sz="1600" b="1" dirty="0">
                <a:latin typeface="DejaVu Sans"/>
                <a:cs typeface="DejaVu Sans"/>
              </a:rPr>
              <a:t>24th Amendment (1964) - Banned poll taxes</a:t>
            </a:r>
            <a:endParaRPr sz="1600" dirty="0">
              <a:latin typeface="DejaVu Sans"/>
              <a:cs typeface="DejaVu Sans"/>
            </a:endParaRPr>
          </a:p>
          <a:p>
            <a:pPr marL="355600" indent="-342900">
              <a:lnSpc>
                <a:spcPct val="100000"/>
              </a:lnSpc>
              <a:spcBef>
                <a:spcPts val="430"/>
              </a:spcBef>
              <a:buFont typeface="DejaVu Sans"/>
              <a:buChar char="•"/>
              <a:tabLst>
                <a:tab pos="354965" algn="l"/>
                <a:tab pos="355600" algn="l"/>
              </a:tabLst>
            </a:pPr>
            <a:r>
              <a:rPr sz="1600" b="1" dirty="0">
                <a:latin typeface="DejaVu Sans"/>
                <a:cs typeface="DejaVu Sans"/>
              </a:rPr>
              <a:t>Modern-day question: Does having to show ID at a polling place constitute a “poll tax”?</a:t>
            </a:r>
            <a:endParaRPr sz="1600" dirty="0">
              <a:latin typeface="DejaVu Sans"/>
              <a:cs typeface="DejaVu Sans"/>
            </a:endParaRPr>
          </a:p>
        </p:txBody>
      </p:sp>
      <p:grpSp>
        <p:nvGrpSpPr>
          <p:cNvPr id="4" name="object 4"/>
          <p:cNvGrpSpPr/>
          <p:nvPr/>
        </p:nvGrpSpPr>
        <p:grpSpPr>
          <a:xfrm>
            <a:off x="511352" y="3319497"/>
            <a:ext cx="8077199" cy="1824003"/>
            <a:chOff x="0" y="2724911"/>
            <a:chExt cx="9097010" cy="2418715"/>
          </a:xfrm>
        </p:grpSpPr>
        <p:sp>
          <p:nvSpPr>
            <p:cNvPr id="5" name="object 5"/>
            <p:cNvSpPr/>
            <p:nvPr/>
          </p:nvSpPr>
          <p:spPr>
            <a:xfrm>
              <a:off x="0" y="3006851"/>
              <a:ext cx="4671059" cy="2136646"/>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5195315" y="2724911"/>
              <a:ext cx="3901440" cy="2263516"/>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4671059" y="3372611"/>
              <a:ext cx="1222248" cy="1065276"/>
            </a:xfrm>
            <a:prstGeom prst="rect">
              <a:avLst/>
            </a:prstGeom>
            <a:blipFill>
              <a:blip r:embed="rId4" cstate="print"/>
              <a:stretch>
                <a:fillRect/>
              </a:stretch>
            </a:blipFill>
          </p:spPr>
          <p:txBody>
            <a:bodyPr wrap="square" lIns="0" tIns="0" rIns="0" bIns="0" rtlCol="0"/>
            <a:lstStyle/>
            <a:p>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2000" y="56881"/>
            <a:ext cx="7197471" cy="382156"/>
          </a:xfrm>
          <a:prstGeom prst="rect">
            <a:avLst/>
          </a:prstGeom>
        </p:spPr>
        <p:txBody>
          <a:bodyPr vert="horz" wrap="square" lIns="0" tIns="12700" rIns="0" bIns="0" rtlCol="0">
            <a:spAutoFit/>
          </a:bodyPr>
          <a:lstStyle/>
          <a:p>
            <a:pPr marL="12700" algn="ctr">
              <a:lnSpc>
                <a:spcPct val="100000"/>
              </a:lnSpc>
              <a:spcBef>
                <a:spcPts val="100"/>
              </a:spcBef>
            </a:pPr>
            <a:r>
              <a:rPr sz="2400" dirty="0"/>
              <a:t>VOTING RIGHTS ACT OF 1965</a:t>
            </a:r>
          </a:p>
        </p:txBody>
      </p:sp>
      <p:sp>
        <p:nvSpPr>
          <p:cNvPr id="3" name="object 3"/>
          <p:cNvSpPr txBox="1"/>
          <p:nvPr/>
        </p:nvSpPr>
        <p:spPr>
          <a:xfrm>
            <a:off x="-23446" y="490339"/>
            <a:ext cx="6043246" cy="4662815"/>
          </a:xfrm>
          <a:prstGeom prst="rect">
            <a:avLst/>
          </a:prstGeom>
        </p:spPr>
        <p:txBody>
          <a:bodyPr vert="horz" wrap="square" lIns="0" tIns="60960" rIns="0" bIns="0" rtlCol="0">
            <a:spAutoFit/>
          </a:bodyPr>
          <a:lstStyle/>
          <a:p>
            <a:pPr marL="355600" indent="-342900">
              <a:lnSpc>
                <a:spcPct val="100000"/>
              </a:lnSpc>
              <a:spcBef>
                <a:spcPts val="480"/>
              </a:spcBef>
              <a:buFont typeface="DejaVu Sans"/>
              <a:buChar char="•"/>
              <a:tabLst>
                <a:tab pos="354965" algn="l"/>
                <a:tab pos="355600" algn="l"/>
              </a:tabLst>
            </a:pPr>
            <a:r>
              <a:rPr b="1" dirty="0">
                <a:latin typeface="DejaVu Sans"/>
                <a:cs typeface="DejaVu Sans"/>
              </a:rPr>
              <a:t>Provisions</a:t>
            </a:r>
            <a:endParaRPr dirty="0">
              <a:latin typeface="DejaVu Sans"/>
              <a:cs typeface="DejaVu Sans"/>
            </a:endParaRPr>
          </a:p>
          <a:p>
            <a:pPr marL="756285" marR="13335" lvl="1" indent="-287020">
              <a:lnSpc>
                <a:spcPct val="100000"/>
              </a:lnSpc>
              <a:spcBef>
                <a:spcPts val="345"/>
              </a:spcBef>
              <a:buFont typeface="DejaVu Sans"/>
              <a:buChar char="–"/>
              <a:tabLst>
                <a:tab pos="756285" algn="l"/>
                <a:tab pos="756920" algn="l"/>
              </a:tabLst>
            </a:pPr>
            <a:r>
              <a:rPr sz="1600" b="1" dirty="0">
                <a:latin typeface="DejaVu Sans"/>
                <a:cs typeface="DejaVu Sans"/>
              </a:rPr>
              <a:t>Requires that states that had a history of denying African-Americans  the right to vote must clear any changes in any voting practice or  laws that might result in dilution of voting power with the  Department of Justice (some has since been struck down)</a:t>
            </a:r>
            <a:endParaRPr sz="1600" dirty="0">
              <a:latin typeface="DejaVu Sans"/>
              <a:cs typeface="DejaVu Sans"/>
            </a:endParaRPr>
          </a:p>
          <a:p>
            <a:pPr marL="756285" lvl="1" indent="-287020">
              <a:lnSpc>
                <a:spcPct val="100000"/>
              </a:lnSpc>
              <a:spcBef>
                <a:spcPts val="335"/>
              </a:spcBef>
              <a:buFont typeface="DejaVu Sans"/>
              <a:buChar char="–"/>
              <a:tabLst>
                <a:tab pos="756285" algn="l"/>
                <a:tab pos="756920" algn="l"/>
              </a:tabLst>
            </a:pPr>
            <a:r>
              <a:rPr sz="1600" b="1" dirty="0">
                <a:solidFill>
                  <a:srgbClr val="FF0000"/>
                </a:solidFill>
                <a:latin typeface="DejaVu Sans"/>
                <a:cs typeface="DejaVu Sans"/>
              </a:rPr>
              <a:t>Eliminated literacy tests</a:t>
            </a:r>
            <a:endParaRPr sz="1600" dirty="0">
              <a:solidFill>
                <a:srgbClr val="FF0000"/>
              </a:solidFill>
              <a:latin typeface="DejaVu Sans"/>
              <a:cs typeface="DejaVu Sans"/>
            </a:endParaRPr>
          </a:p>
          <a:p>
            <a:pPr marL="756285" lvl="1" indent="-287020">
              <a:lnSpc>
                <a:spcPct val="100000"/>
              </a:lnSpc>
              <a:spcBef>
                <a:spcPts val="340"/>
              </a:spcBef>
              <a:buFont typeface="DejaVu Sans"/>
              <a:buChar char="–"/>
              <a:tabLst>
                <a:tab pos="756285" algn="l"/>
                <a:tab pos="756920" algn="l"/>
              </a:tabLst>
            </a:pPr>
            <a:r>
              <a:rPr sz="1600" b="1" dirty="0">
                <a:solidFill>
                  <a:srgbClr val="FF0000"/>
                </a:solidFill>
                <a:latin typeface="DejaVu Sans"/>
                <a:cs typeface="DejaVu Sans"/>
              </a:rPr>
              <a:t>Empowered federal officials to register voters</a:t>
            </a:r>
            <a:endParaRPr sz="1600" dirty="0">
              <a:solidFill>
                <a:srgbClr val="FF0000"/>
              </a:solidFill>
              <a:latin typeface="DejaVu Sans"/>
              <a:cs typeface="DejaVu Sans"/>
            </a:endParaRPr>
          </a:p>
          <a:p>
            <a:pPr marL="756285" marR="198120" lvl="1" indent="-287020">
              <a:lnSpc>
                <a:spcPct val="100000"/>
              </a:lnSpc>
              <a:spcBef>
                <a:spcPts val="335"/>
              </a:spcBef>
              <a:buFont typeface="DejaVu Sans"/>
              <a:buChar char="–"/>
              <a:tabLst>
                <a:tab pos="756285" algn="l"/>
                <a:tab pos="756920" algn="l"/>
              </a:tabLst>
            </a:pPr>
            <a:r>
              <a:rPr sz="1600" b="1" dirty="0">
                <a:solidFill>
                  <a:srgbClr val="FF0000"/>
                </a:solidFill>
                <a:latin typeface="DejaVu Sans"/>
                <a:cs typeface="DejaVu Sans"/>
              </a:rPr>
              <a:t>Empowered federal officials to ensure that </a:t>
            </a:r>
            <a:r>
              <a:rPr sz="1600" b="1" dirty="0">
                <a:latin typeface="DejaVu Sans"/>
                <a:cs typeface="DejaVu Sans"/>
              </a:rPr>
              <a:t>citizens could vote (w/  marshals)</a:t>
            </a:r>
            <a:endParaRPr sz="1600" dirty="0">
              <a:latin typeface="DejaVu Sans"/>
              <a:cs typeface="DejaVu Sans"/>
            </a:endParaRPr>
          </a:p>
          <a:p>
            <a:pPr marL="756285" lvl="1" indent="-287020">
              <a:lnSpc>
                <a:spcPct val="100000"/>
              </a:lnSpc>
              <a:spcBef>
                <a:spcPts val="335"/>
              </a:spcBef>
              <a:buFont typeface="DejaVu Sans"/>
              <a:buChar char="–"/>
              <a:tabLst>
                <a:tab pos="756285" algn="l"/>
                <a:tab pos="756920" algn="l"/>
              </a:tabLst>
            </a:pPr>
            <a:r>
              <a:rPr sz="1600" b="1" dirty="0">
                <a:latin typeface="DejaVu Sans"/>
                <a:cs typeface="DejaVu Sans"/>
              </a:rPr>
              <a:t>Empowered federal officials to count ballots</a:t>
            </a:r>
            <a:endParaRPr sz="1600" dirty="0">
              <a:latin typeface="DejaVu Sans"/>
              <a:cs typeface="DejaVu Sans"/>
            </a:endParaRPr>
          </a:p>
          <a:p>
            <a:pPr marL="756285" lvl="1" indent="-287020">
              <a:lnSpc>
                <a:spcPct val="100000"/>
              </a:lnSpc>
              <a:spcBef>
                <a:spcPts val="340"/>
              </a:spcBef>
              <a:buFont typeface="DejaVu Sans"/>
              <a:buChar char="–"/>
              <a:tabLst>
                <a:tab pos="756285" algn="l"/>
                <a:tab pos="756920" algn="l"/>
              </a:tabLst>
            </a:pPr>
            <a:r>
              <a:rPr sz="1600" b="1" dirty="0">
                <a:latin typeface="DejaVu Sans"/>
                <a:cs typeface="DejaVu Sans"/>
              </a:rPr>
              <a:t>Requires states to include ballots in languages other than English if a</a:t>
            </a:r>
            <a:r>
              <a:rPr lang="en-US" sz="1600" b="1" dirty="0">
                <a:latin typeface="DejaVu Sans"/>
                <a:cs typeface="DejaVu Sans"/>
              </a:rPr>
              <a:t> </a:t>
            </a:r>
            <a:r>
              <a:rPr sz="1600" b="1" dirty="0">
                <a:latin typeface="DejaVu Sans"/>
                <a:cs typeface="DejaVu Sans"/>
              </a:rPr>
              <a:t>significant number of non-English speakers reside in an area</a:t>
            </a:r>
            <a:endParaRPr sz="1600" dirty="0">
              <a:latin typeface="DejaVu Sans"/>
              <a:cs typeface="DejaVu Sans"/>
            </a:endParaRPr>
          </a:p>
          <a:p>
            <a:pPr>
              <a:lnSpc>
                <a:spcPct val="100000"/>
              </a:lnSpc>
            </a:pPr>
            <a:endParaRPr sz="1600" dirty="0">
              <a:latin typeface="DejaVu Sans"/>
              <a:cs typeface="DejaVu Sans"/>
            </a:endParaRPr>
          </a:p>
        </p:txBody>
      </p:sp>
      <p:sp>
        <p:nvSpPr>
          <p:cNvPr id="5" name="object 5"/>
          <p:cNvSpPr txBox="1"/>
          <p:nvPr/>
        </p:nvSpPr>
        <p:spPr>
          <a:xfrm>
            <a:off x="8384540" y="4712309"/>
            <a:ext cx="223520" cy="239395"/>
          </a:xfrm>
          <a:prstGeom prst="rect">
            <a:avLst/>
          </a:prstGeom>
        </p:spPr>
        <p:txBody>
          <a:bodyPr vert="horz" wrap="square" lIns="0" tIns="12700" rIns="0" bIns="0" rtlCol="0">
            <a:spAutoFit/>
          </a:bodyPr>
          <a:lstStyle/>
          <a:p>
            <a:pPr marL="12700">
              <a:lnSpc>
                <a:spcPct val="100000"/>
              </a:lnSpc>
              <a:spcBef>
                <a:spcPts val="100"/>
              </a:spcBef>
            </a:pPr>
            <a:r>
              <a:rPr sz="1400" spc="-120" dirty="0">
                <a:latin typeface="DejaVu Sans"/>
                <a:cs typeface="DejaVu Sans"/>
              </a:rPr>
              <a:t>24</a:t>
            </a:r>
            <a:endParaRPr sz="1400">
              <a:latin typeface="DejaVu Sans"/>
              <a:cs typeface="DejaVu Sans"/>
            </a:endParaRPr>
          </a:p>
        </p:txBody>
      </p:sp>
      <p:sp>
        <p:nvSpPr>
          <p:cNvPr id="6" name="object 6"/>
          <p:cNvSpPr/>
          <p:nvPr/>
        </p:nvSpPr>
        <p:spPr>
          <a:xfrm>
            <a:off x="6019800" y="981455"/>
            <a:ext cx="3124200" cy="3479291"/>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79894" y="-44497"/>
            <a:ext cx="5715000" cy="320601"/>
          </a:xfrm>
          <a:prstGeom prst="rect">
            <a:avLst/>
          </a:prstGeom>
        </p:spPr>
        <p:txBody>
          <a:bodyPr vert="horz" wrap="square" lIns="0" tIns="12700" rIns="0" bIns="0" rtlCol="0">
            <a:spAutoFit/>
          </a:bodyPr>
          <a:lstStyle/>
          <a:p>
            <a:pPr marL="12700" algn="ctr">
              <a:lnSpc>
                <a:spcPct val="100000"/>
              </a:lnSpc>
              <a:spcBef>
                <a:spcPts val="100"/>
              </a:spcBef>
            </a:pPr>
            <a:r>
              <a:rPr sz="2000" dirty="0"/>
              <a:t>VOTING RIGHTS ACT OF 1965</a:t>
            </a:r>
          </a:p>
        </p:txBody>
      </p:sp>
      <p:sp>
        <p:nvSpPr>
          <p:cNvPr id="3" name="object 3"/>
          <p:cNvSpPr txBox="1"/>
          <p:nvPr/>
        </p:nvSpPr>
        <p:spPr>
          <a:xfrm>
            <a:off x="152400" y="124840"/>
            <a:ext cx="8183992" cy="1574790"/>
          </a:xfrm>
          <a:prstGeom prst="rect">
            <a:avLst/>
          </a:prstGeom>
        </p:spPr>
        <p:txBody>
          <a:bodyPr vert="horz" wrap="square" lIns="0" tIns="60960" rIns="0" bIns="0" rtlCol="0">
            <a:spAutoFit/>
          </a:bodyPr>
          <a:lstStyle/>
          <a:p>
            <a:pPr marL="355600" indent="-342900">
              <a:lnSpc>
                <a:spcPct val="100000"/>
              </a:lnSpc>
              <a:spcBef>
                <a:spcPts val="1050"/>
              </a:spcBef>
              <a:buFont typeface="DejaVu Sans"/>
              <a:buChar char="•"/>
              <a:tabLst>
                <a:tab pos="354965" algn="l"/>
                <a:tab pos="355600" algn="l"/>
              </a:tabLst>
            </a:pPr>
            <a:r>
              <a:rPr b="1" dirty="0">
                <a:latin typeface="DejaVu Sans"/>
                <a:cs typeface="DejaVu Sans"/>
              </a:rPr>
              <a:t>Effects</a:t>
            </a:r>
            <a:endParaRPr lang="en-US" b="1" dirty="0">
              <a:latin typeface="DejaVu Sans"/>
              <a:cs typeface="DejaVu Sans"/>
            </a:endParaRPr>
          </a:p>
          <a:p>
            <a:pPr marL="299085" indent="-287020">
              <a:lnSpc>
                <a:spcPct val="100000"/>
              </a:lnSpc>
              <a:spcBef>
                <a:spcPts val="440"/>
              </a:spcBef>
              <a:buFont typeface="DejaVu Sans"/>
              <a:buChar char="–"/>
              <a:tabLst>
                <a:tab pos="299085" algn="l"/>
                <a:tab pos="299720" algn="l"/>
              </a:tabLst>
            </a:pPr>
            <a:r>
              <a:rPr lang="en-US" b="1" dirty="0">
                <a:solidFill>
                  <a:srgbClr val="FF0000"/>
                </a:solidFill>
                <a:latin typeface="DejaVu Sans"/>
                <a:cs typeface="DejaVu Sans"/>
              </a:rPr>
              <a:t>Huge increase in black voter turnout</a:t>
            </a:r>
            <a:endParaRPr lang="en-US" dirty="0">
              <a:solidFill>
                <a:srgbClr val="FF0000"/>
              </a:solidFill>
              <a:latin typeface="DejaVu Sans"/>
              <a:cs typeface="DejaVu Sans"/>
            </a:endParaRPr>
          </a:p>
          <a:p>
            <a:pPr marL="299085" indent="-287020">
              <a:lnSpc>
                <a:spcPct val="100000"/>
              </a:lnSpc>
              <a:spcBef>
                <a:spcPts val="335"/>
              </a:spcBef>
              <a:buFont typeface="DejaVu Sans"/>
              <a:buChar char="–"/>
              <a:tabLst>
                <a:tab pos="299085" algn="l"/>
                <a:tab pos="299720" algn="l"/>
              </a:tabLst>
            </a:pPr>
            <a:r>
              <a:rPr lang="en-US" b="1" dirty="0">
                <a:latin typeface="DejaVu Sans"/>
                <a:cs typeface="DejaVu Sans"/>
              </a:rPr>
              <a:t>Large increase in number of black elected officials</a:t>
            </a:r>
            <a:endParaRPr lang="en-US" dirty="0">
              <a:latin typeface="DejaVu Sans"/>
              <a:cs typeface="DejaVu Sans"/>
            </a:endParaRPr>
          </a:p>
          <a:p>
            <a:pPr marL="299085" marR="5080" indent="-287020">
              <a:lnSpc>
                <a:spcPct val="100000"/>
              </a:lnSpc>
              <a:spcBef>
                <a:spcPts val="340"/>
              </a:spcBef>
              <a:buFont typeface="DejaVu Sans"/>
              <a:buChar char="–"/>
              <a:tabLst>
                <a:tab pos="299085" algn="l"/>
                <a:tab pos="299720" algn="l"/>
              </a:tabLst>
            </a:pPr>
            <a:r>
              <a:rPr lang="en-US" b="1" dirty="0">
                <a:latin typeface="DejaVu Sans"/>
                <a:cs typeface="DejaVu Sans"/>
              </a:rPr>
              <a:t>Forced white elected officials to take into account the needs of blacks</a:t>
            </a:r>
            <a:endParaRPr lang="en-US" dirty="0">
              <a:latin typeface="DejaVu Sans"/>
              <a:cs typeface="DejaVu Sans"/>
            </a:endParaRPr>
          </a:p>
        </p:txBody>
      </p:sp>
      <p:pic>
        <p:nvPicPr>
          <p:cNvPr id="7" name="Picture 4">
            <a:extLst>
              <a:ext uri="{FF2B5EF4-FFF2-40B4-BE49-F238E27FC236}">
                <a16:creationId xmlns:a16="http://schemas.microsoft.com/office/drawing/2014/main" id="{352FEE87-A890-4936-86BC-012EC9A1F4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504950"/>
            <a:ext cx="5910691" cy="3522746"/>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5176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CFB68B"/>
            </a:gs>
            <a:gs pos="74000">
              <a:srgbClr val="E2D1C1"/>
            </a:gs>
            <a:gs pos="83000">
              <a:srgbClr val="CFB68B"/>
            </a:gs>
            <a:gs pos="100000">
              <a:srgbClr val="CFB68B"/>
            </a:gs>
          </a:gsLst>
          <a:lin ang="540000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258A9C-F32A-411B-B41A-78BD30F4B68B}"/>
              </a:ext>
            </a:extLst>
          </p:cNvPr>
          <p:cNvSpPr/>
          <p:nvPr/>
        </p:nvSpPr>
        <p:spPr>
          <a:xfrm>
            <a:off x="304800" y="4774168"/>
            <a:ext cx="7086600" cy="369332"/>
          </a:xfrm>
          <a:prstGeom prst="rect">
            <a:avLst/>
          </a:prstGeom>
        </p:spPr>
        <p:txBody>
          <a:bodyPr wrap="square">
            <a:spAutoFit/>
          </a:bodyPr>
          <a:lstStyle/>
          <a:p>
            <a:r>
              <a:rPr lang="en-US" dirty="0">
                <a:hlinkClick r:id="rId2"/>
              </a:rPr>
              <a:t>https://www.thirteen.org/wnet/jimcrow/voting_literacy.html</a:t>
            </a:r>
            <a:endParaRPr lang="en-US" dirty="0"/>
          </a:p>
        </p:txBody>
      </p:sp>
      <p:sp>
        <p:nvSpPr>
          <p:cNvPr id="5" name="TextBox 4">
            <a:extLst>
              <a:ext uri="{FF2B5EF4-FFF2-40B4-BE49-F238E27FC236}">
                <a16:creationId xmlns:a16="http://schemas.microsoft.com/office/drawing/2014/main" id="{902A71E0-EE7D-4265-99B2-2EB2CB71CD85}"/>
              </a:ext>
            </a:extLst>
          </p:cNvPr>
          <p:cNvSpPr txBox="1"/>
          <p:nvPr/>
        </p:nvSpPr>
        <p:spPr>
          <a:xfrm>
            <a:off x="40458" y="0"/>
            <a:ext cx="1905000" cy="2308324"/>
          </a:xfrm>
          <a:prstGeom prst="rect">
            <a:avLst/>
          </a:prstGeom>
          <a:noFill/>
        </p:spPr>
        <p:txBody>
          <a:bodyPr wrap="square" rtlCol="0">
            <a:spAutoFit/>
          </a:bodyPr>
          <a:lstStyle/>
          <a:p>
            <a:r>
              <a:rPr lang="en-US" sz="3600" b="1" dirty="0"/>
              <a:t>Play the Literacy Test Game</a:t>
            </a:r>
          </a:p>
        </p:txBody>
      </p:sp>
      <p:pic>
        <p:nvPicPr>
          <p:cNvPr id="6" name="Picture 5">
            <a:extLst>
              <a:ext uri="{FF2B5EF4-FFF2-40B4-BE49-F238E27FC236}">
                <a16:creationId xmlns:a16="http://schemas.microsoft.com/office/drawing/2014/main" id="{2E069452-4037-490D-923D-27FDBAA6CBBF}"/>
              </a:ext>
            </a:extLst>
          </p:cNvPr>
          <p:cNvPicPr>
            <a:picLocks noChangeAspect="1"/>
          </p:cNvPicPr>
          <p:nvPr/>
        </p:nvPicPr>
        <p:blipFill>
          <a:blip r:embed="rId3"/>
          <a:stretch>
            <a:fillRect/>
          </a:stretch>
        </p:blipFill>
        <p:spPr>
          <a:xfrm>
            <a:off x="2133600" y="111026"/>
            <a:ext cx="4567954" cy="4572000"/>
          </a:xfrm>
          <a:prstGeom prst="rect">
            <a:avLst/>
          </a:prstGeom>
        </p:spPr>
      </p:pic>
    </p:spTree>
    <p:extLst>
      <p:ext uri="{BB962C8B-B14F-4D97-AF65-F5344CB8AC3E}">
        <p14:creationId xmlns:p14="http://schemas.microsoft.com/office/powerpoint/2010/main" val="7013128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0"/>
            <a:ext cx="9065261" cy="382797"/>
          </a:xfrm>
          <a:prstGeom prst="rect">
            <a:avLst/>
          </a:prstGeom>
        </p:spPr>
        <p:txBody>
          <a:bodyPr vert="horz" wrap="square" lIns="0" tIns="13335" rIns="0" bIns="0" rtlCol="0">
            <a:spAutoFit/>
          </a:bodyPr>
          <a:lstStyle/>
          <a:p>
            <a:pPr marL="12700" algn="ctr">
              <a:lnSpc>
                <a:spcPct val="100000"/>
              </a:lnSpc>
              <a:spcBef>
                <a:spcPts val="105"/>
              </a:spcBef>
            </a:pPr>
            <a:r>
              <a:rPr sz="2400" dirty="0"/>
              <a:t>CIVIL RIGHTS ACT OF 1968 (FAIR HOUSING ACT)</a:t>
            </a:r>
          </a:p>
        </p:txBody>
      </p:sp>
      <p:sp>
        <p:nvSpPr>
          <p:cNvPr id="3" name="object 3"/>
          <p:cNvSpPr txBox="1"/>
          <p:nvPr/>
        </p:nvSpPr>
        <p:spPr>
          <a:xfrm>
            <a:off x="78739" y="474726"/>
            <a:ext cx="8404860" cy="880110"/>
          </a:xfrm>
          <a:prstGeom prst="rect">
            <a:avLst/>
          </a:prstGeom>
        </p:spPr>
        <p:txBody>
          <a:bodyPr vert="horz" wrap="square" lIns="0" tIns="43180" rIns="0" bIns="0" rtlCol="0">
            <a:spAutoFit/>
          </a:bodyPr>
          <a:lstStyle/>
          <a:p>
            <a:pPr marL="355600" marR="5080" indent="-342900" algn="just">
              <a:lnSpc>
                <a:spcPct val="90000"/>
              </a:lnSpc>
              <a:spcBef>
                <a:spcPts val="340"/>
              </a:spcBef>
              <a:buFont typeface="DejaVu Sans"/>
              <a:buChar char="•"/>
              <a:tabLst>
                <a:tab pos="355600" algn="l"/>
              </a:tabLst>
            </a:pPr>
            <a:r>
              <a:rPr sz="2000" b="1" dirty="0">
                <a:latin typeface="DejaVu Sans"/>
                <a:cs typeface="DejaVu Sans"/>
              </a:rPr>
              <a:t>Forbids owners to refuse to sell or rent to any person because of race, color,  religion, national origin, sex (since 1978), handicap, or because a person has  children (since 1988)</a:t>
            </a:r>
            <a:endParaRPr sz="2000" dirty="0">
              <a:latin typeface="DejaVu Sans"/>
              <a:cs typeface="DejaVu Sans"/>
            </a:endParaRPr>
          </a:p>
        </p:txBody>
      </p:sp>
      <p:sp>
        <p:nvSpPr>
          <p:cNvPr id="4" name="object 4"/>
          <p:cNvSpPr txBox="1"/>
          <p:nvPr/>
        </p:nvSpPr>
        <p:spPr>
          <a:xfrm>
            <a:off x="8384540" y="4712309"/>
            <a:ext cx="223520" cy="228268"/>
          </a:xfrm>
          <a:prstGeom prst="rect">
            <a:avLst/>
          </a:prstGeom>
        </p:spPr>
        <p:txBody>
          <a:bodyPr vert="horz" wrap="square" lIns="0" tIns="12700" rIns="0" bIns="0" rtlCol="0">
            <a:spAutoFit/>
          </a:bodyPr>
          <a:lstStyle/>
          <a:p>
            <a:pPr marL="12700">
              <a:lnSpc>
                <a:spcPct val="100000"/>
              </a:lnSpc>
              <a:spcBef>
                <a:spcPts val="100"/>
              </a:spcBef>
            </a:pPr>
            <a:r>
              <a:rPr sz="1400" dirty="0">
                <a:latin typeface="DejaVu Sans"/>
                <a:cs typeface="DejaVu Sans"/>
              </a:rPr>
              <a:t>25</a:t>
            </a:r>
            <a:endParaRPr sz="1400">
              <a:latin typeface="DejaVu Sans"/>
              <a:cs typeface="DejaVu Sans"/>
            </a:endParaRPr>
          </a:p>
        </p:txBody>
      </p:sp>
      <p:grpSp>
        <p:nvGrpSpPr>
          <p:cNvPr id="5" name="object 5"/>
          <p:cNvGrpSpPr/>
          <p:nvPr/>
        </p:nvGrpSpPr>
        <p:grpSpPr>
          <a:xfrm>
            <a:off x="0" y="1354836"/>
            <a:ext cx="9088707" cy="3703320"/>
            <a:chOff x="149352" y="1350263"/>
            <a:chExt cx="8693150" cy="3703320"/>
          </a:xfrm>
        </p:grpSpPr>
        <p:sp>
          <p:nvSpPr>
            <p:cNvPr id="6" name="object 6"/>
            <p:cNvSpPr/>
            <p:nvPr/>
          </p:nvSpPr>
          <p:spPr>
            <a:xfrm>
              <a:off x="149352" y="2801111"/>
              <a:ext cx="4110228" cy="224028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231648" y="2316479"/>
              <a:ext cx="4532376" cy="2695956"/>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5196840" y="1440179"/>
              <a:ext cx="3613404" cy="3613404"/>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4524755" y="1371599"/>
              <a:ext cx="3822192" cy="3529584"/>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4919472" y="1350263"/>
              <a:ext cx="3922776" cy="3334512"/>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265176" y="1885187"/>
              <a:ext cx="4511040" cy="2500884"/>
            </a:xfrm>
            <a:prstGeom prst="rect">
              <a:avLst/>
            </a:prstGeom>
            <a:blipFill>
              <a:blip r:embed="rId7" cstate="print"/>
              <a:stretch>
                <a:fillRect/>
              </a:stretch>
            </a:blipFill>
          </p:spPr>
          <p:txBody>
            <a:bodyPr wrap="square" lIns="0" tIns="0" rIns="0" bIns="0" rtlCol="0"/>
            <a:lstStyle/>
            <a:p>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228600" y="86995"/>
            <a:ext cx="7460995" cy="574040"/>
          </a:xfrm>
          <a:prstGeom prst="rect">
            <a:avLst/>
          </a:prstGeom>
        </p:spPr>
        <p:txBody>
          <a:bodyPr vert="horz" wrap="square" lIns="0" tIns="12700" rIns="0" bIns="0" rtlCol="0">
            <a:spAutoFit/>
          </a:bodyPr>
          <a:lstStyle/>
          <a:p>
            <a:pPr marL="13970" algn="ctr">
              <a:lnSpc>
                <a:spcPct val="100000"/>
              </a:lnSpc>
              <a:spcBef>
                <a:spcPts val="100"/>
              </a:spcBef>
            </a:pPr>
            <a:r>
              <a:rPr dirty="0"/>
              <a:t>ESSENTIAL QUESTION CFU</a:t>
            </a:r>
          </a:p>
        </p:txBody>
      </p:sp>
      <p:sp>
        <p:nvSpPr>
          <p:cNvPr id="3" name="object 3"/>
          <p:cNvSpPr txBox="1"/>
          <p:nvPr/>
        </p:nvSpPr>
        <p:spPr>
          <a:xfrm>
            <a:off x="381000" y="648163"/>
            <a:ext cx="7743190" cy="757555"/>
          </a:xfrm>
          <a:prstGeom prst="rect">
            <a:avLst/>
          </a:prstGeom>
        </p:spPr>
        <p:txBody>
          <a:bodyPr vert="horz" wrap="square" lIns="0" tIns="12700" rIns="0" bIns="0" rtlCol="0">
            <a:spAutoFit/>
          </a:bodyPr>
          <a:lstStyle/>
          <a:p>
            <a:pPr marL="38100" marR="30480">
              <a:lnSpc>
                <a:spcPct val="100000"/>
              </a:lnSpc>
              <a:spcBef>
                <a:spcPts val="100"/>
              </a:spcBef>
            </a:pPr>
            <a:r>
              <a:rPr sz="2400" b="1" dirty="0">
                <a:latin typeface="DejaVu Sans"/>
                <a:cs typeface="DejaVu Sans"/>
              </a:rPr>
              <a:t>What was the impact of the 24</a:t>
            </a:r>
            <a:r>
              <a:rPr sz="2400" b="1" baseline="24305" dirty="0">
                <a:latin typeface="DejaVu Sans"/>
                <a:cs typeface="DejaVu Sans"/>
              </a:rPr>
              <a:t>th </a:t>
            </a:r>
            <a:r>
              <a:rPr sz="2400" b="1" dirty="0">
                <a:latin typeface="DejaVu Sans"/>
                <a:cs typeface="DejaVu Sans"/>
              </a:rPr>
              <a:t>Amendment and the Voting  Rights Act of 1965?</a:t>
            </a:r>
            <a:endParaRPr sz="2400" dirty="0">
              <a:latin typeface="DejaVu Sans"/>
              <a:cs typeface="DejaVu Sans"/>
            </a:endParaRPr>
          </a:p>
        </p:txBody>
      </p:sp>
      <p:sp>
        <p:nvSpPr>
          <p:cNvPr id="4" name="object 4"/>
          <p:cNvSpPr txBox="1"/>
          <p:nvPr/>
        </p:nvSpPr>
        <p:spPr>
          <a:xfrm>
            <a:off x="8427211" y="4709261"/>
            <a:ext cx="180975" cy="208279"/>
          </a:xfrm>
          <a:prstGeom prst="rect">
            <a:avLst/>
          </a:prstGeom>
        </p:spPr>
        <p:txBody>
          <a:bodyPr vert="horz" wrap="square" lIns="0" tIns="12700" rIns="0" bIns="0" rtlCol="0">
            <a:spAutoFit/>
          </a:bodyPr>
          <a:lstStyle/>
          <a:p>
            <a:pPr marL="12700">
              <a:lnSpc>
                <a:spcPct val="100000"/>
              </a:lnSpc>
              <a:spcBef>
                <a:spcPts val="100"/>
              </a:spcBef>
            </a:pPr>
            <a:r>
              <a:rPr sz="1200" spc="-160" dirty="0">
                <a:solidFill>
                  <a:srgbClr val="888888"/>
                </a:solidFill>
                <a:latin typeface="DejaVu Sans"/>
                <a:cs typeface="DejaVu Sans"/>
              </a:rPr>
              <a:t>26</a:t>
            </a:r>
            <a:endParaRPr sz="1200">
              <a:latin typeface="DejaVu Sans"/>
              <a:cs typeface="DejaVu Sans"/>
            </a:endParaRPr>
          </a:p>
        </p:txBody>
      </p:sp>
      <p:grpSp>
        <p:nvGrpSpPr>
          <p:cNvPr id="5" name="object 5"/>
          <p:cNvGrpSpPr/>
          <p:nvPr/>
        </p:nvGrpSpPr>
        <p:grpSpPr>
          <a:xfrm>
            <a:off x="152400" y="1471007"/>
            <a:ext cx="9081770" cy="3637915"/>
            <a:chOff x="62582" y="1505711"/>
            <a:chExt cx="9081770" cy="3637915"/>
          </a:xfrm>
        </p:grpSpPr>
        <p:sp>
          <p:nvSpPr>
            <p:cNvPr id="6" name="object 6"/>
            <p:cNvSpPr/>
            <p:nvPr/>
          </p:nvSpPr>
          <p:spPr>
            <a:xfrm>
              <a:off x="4724399" y="1505711"/>
              <a:ext cx="3645407" cy="345948"/>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62582" y="1788582"/>
              <a:ext cx="3942698" cy="3201977"/>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4038599" y="1822703"/>
              <a:ext cx="5105399" cy="3320794"/>
            </a:xfrm>
            <a:prstGeom prst="rect">
              <a:avLst/>
            </a:prstGeom>
            <a:blipFill>
              <a:blip r:embed="rId4" cstate="print"/>
              <a:stretch>
                <a:fillRect/>
              </a:stretch>
            </a:blipFill>
          </p:spPr>
          <p:txBody>
            <a:bodyPr wrap="square" lIns="0" tIns="0" rIns="0" bIns="0" rtlCol="0"/>
            <a:lstStyle/>
            <a:p>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81DAF735-E744-4F0C-8984-B1988FFAB031}"/>
              </a:ext>
            </a:extLst>
          </p:cNvPr>
          <p:cNvGraphicFramePr>
            <a:graphicFrameLocks noGrp="1"/>
          </p:cNvGraphicFramePr>
          <p:nvPr>
            <p:extLst>
              <p:ext uri="{D42A27DB-BD31-4B8C-83A1-F6EECF244321}">
                <p14:modId xmlns:p14="http://schemas.microsoft.com/office/powerpoint/2010/main" val="1015866340"/>
              </p:ext>
            </p:extLst>
          </p:nvPr>
        </p:nvGraphicFramePr>
        <p:xfrm>
          <a:off x="0" y="1"/>
          <a:ext cx="9144000" cy="5120640"/>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671735556"/>
                    </a:ext>
                  </a:extLst>
                </a:gridCol>
                <a:gridCol w="7239000">
                  <a:extLst>
                    <a:ext uri="{9D8B030D-6E8A-4147-A177-3AD203B41FA5}">
                      <a16:colId xmlns:a16="http://schemas.microsoft.com/office/drawing/2014/main" val="3751555129"/>
                    </a:ext>
                  </a:extLst>
                </a:gridCol>
              </a:tblGrid>
              <a:tr h="502444">
                <a:tc>
                  <a:txBody>
                    <a:bodyPr/>
                    <a:lstStyle/>
                    <a:p>
                      <a:r>
                        <a:rPr lang="en-US" dirty="0"/>
                        <a:t>Social Movements</a:t>
                      </a:r>
                    </a:p>
                  </a:txBody>
                  <a:tcPr/>
                </a:tc>
                <a:tc>
                  <a:txBody>
                    <a:bodyPr/>
                    <a:lstStyle/>
                    <a:p>
                      <a:r>
                        <a:rPr lang="en-US" dirty="0"/>
                        <a:t>Constitutional and Legal Provisions for Social Movements</a:t>
                      </a:r>
                    </a:p>
                  </a:txBody>
                  <a:tcPr/>
                </a:tc>
                <a:extLst>
                  <a:ext uri="{0D108BD9-81ED-4DB2-BD59-A6C34878D82A}">
                    <a16:rowId xmlns:a16="http://schemas.microsoft.com/office/drawing/2014/main" val="4269580812"/>
                  </a:ext>
                </a:extLst>
              </a:tr>
              <a:tr h="3517105">
                <a:tc>
                  <a:txBody>
                    <a:bodyPr/>
                    <a:lstStyle/>
                    <a:p>
                      <a:r>
                        <a:rPr lang="en-US" sz="1800" dirty="0"/>
                        <a:t>• African American civil rights </a:t>
                      </a:r>
                    </a:p>
                    <a:p>
                      <a:endParaRPr lang="en-US" sz="1800" dirty="0"/>
                    </a:p>
                    <a:p>
                      <a:r>
                        <a:rPr lang="en-US" sz="1800" dirty="0"/>
                        <a:t>• Women’s rights </a:t>
                      </a:r>
                    </a:p>
                    <a:p>
                      <a:endParaRPr lang="en-US" sz="1800" dirty="0"/>
                    </a:p>
                    <a:p>
                      <a:r>
                        <a:rPr lang="en-US" sz="1800" dirty="0"/>
                        <a:t>• LGBTQ rights</a:t>
                      </a:r>
                    </a:p>
                  </a:txBody>
                  <a:tcPr/>
                </a:tc>
                <a:tc>
                  <a:txBody>
                    <a:bodyPr/>
                    <a:lstStyle/>
                    <a:p>
                      <a:r>
                        <a:rPr lang="en-US" sz="1800" dirty="0"/>
                        <a:t>The Fourteenth Amendment’s equal protection clause and the due process clause of the Fifth and Fourteenth Amendments are the foundation for all of the movement’s actions. </a:t>
                      </a:r>
                    </a:p>
                    <a:p>
                      <a:r>
                        <a:rPr lang="en-US" sz="1800" dirty="0"/>
                        <a:t>• The </a:t>
                      </a:r>
                      <a:r>
                        <a:rPr lang="en-US" sz="1800" b="1" dirty="0"/>
                        <a:t>Nineteenth Amendment </a:t>
                      </a:r>
                      <a:r>
                        <a:rPr lang="en-US" sz="1800" dirty="0"/>
                        <a:t>(1920) granted women the right to vote. </a:t>
                      </a:r>
                    </a:p>
                    <a:p>
                      <a:r>
                        <a:rPr lang="en-US" sz="1800" dirty="0"/>
                        <a:t>• The Equal Pay Act (1963) required employers to pay men and women the same wage for the same job. </a:t>
                      </a:r>
                    </a:p>
                    <a:p>
                      <a:r>
                        <a:rPr lang="en-US" sz="1800" dirty="0"/>
                        <a:t>• The Civil Rights Act of 1964 guaranteed all citizens due process and equal protection clauses in the Constitution. </a:t>
                      </a:r>
                    </a:p>
                    <a:p>
                      <a:r>
                        <a:rPr lang="en-US" sz="1800" dirty="0"/>
                        <a:t>• Title IX of the Education Amendments Act of 1972 guaranteed that women have the same educational opportunities as men in programs receiving federal government funding. </a:t>
                      </a:r>
                    </a:p>
                    <a:p>
                      <a:r>
                        <a:rPr lang="en-US" sz="1800" dirty="0"/>
                        <a:t>• Lawrence v. Texas (2003) struck down a law that criminalized homosexual behavior. The equal protection clause voided this law because the statute specifically singled out gays and lesbians. </a:t>
                      </a:r>
                    </a:p>
                    <a:p>
                      <a:r>
                        <a:rPr lang="en-US" sz="1800" dirty="0"/>
                        <a:t>• In Obergefell v. Hodges (2015) the Court ruled 5:4 that states preventing same-sex marriage violated the Constitution.</a:t>
                      </a:r>
                    </a:p>
                  </a:txBody>
                  <a:tcPr/>
                </a:tc>
                <a:extLst>
                  <a:ext uri="{0D108BD9-81ED-4DB2-BD59-A6C34878D82A}">
                    <a16:rowId xmlns:a16="http://schemas.microsoft.com/office/drawing/2014/main" val="432629957"/>
                  </a:ext>
                </a:extLst>
              </a:tr>
            </a:tbl>
          </a:graphicData>
        </a:graphic>
      </p:graphicFrame>
    </p:spTree>
    <p:extLst>
      <p:ext uri="{BB962C8B-B14F-4D97-AF65-F5344CB8AC3E}">
        <p14:creationId xmlns:p14="http://schemas.microsoft.com/office/powerpoint/2010/main" val="1194327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953000" y="0"/>
            <a:ext cx="4191000" cy="3891279"/>
          </a:xfrm>
          <a:custGeom>
            <a:avLst/>
            <a:gdLst/>
            <a:ahLst/>
            <a:cxnLst/>
            <a:rect l="l" t="t" r="r" b="b"/>
            <a:pathLst>
              <a:path w="3048000" h="3891279">
                <a:moveTo>
                  <a:pt x="0" y="3890772"/>
                </a:moveTo>
                <a:lnTo>
                  <a:pt x="3048000" y="3890772"/>
                </a:lnTo>
                <a:lnTo>
                  <a:pt x="3048000" y="0"/>
                </a:lnTo>
                <a:lnTo>
                  <a:pt x="0" y="0"/>
                </a:lnTo>
                <a:lnTo>
                  <a:pt x="0" y="3890772"/>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0" y="3890771"/>
            <a:ext cx="9144000" cy="1252855"/>
          </a:xfrm>
          <a:custGeom>
            <a:avLst/>
            <a:gdLst/>
            <a:ahLst/>
            <a:cxnLst/>
            <a:rect l="l" t="t" r="r" b="b"/>
            <a:pathLst>
              <a:path w="9144000" h="1252854">
                <a:moveTo>
                  <a:pt x="9144000" y="1252726"/>
                </a:moveTo>
                <a:lnTo>
                  <a:pt x="9144000" y="0"/>
                </a:lnTo>
                <a:lnTo>
                  <a:pt x="0" y="0"/>
                </a:lnTo>
                <a:lnTo>
                  <a:pt x="0" y="1252726"/>
                </a:lnTo>
                <a:lnTo>
                  <a:pt x="9144000" y="1252726"/>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CFF4CADD-1DC7-419D-8B9D-207DEEBA17F0}"/>
              </a:ext>
            </a:extLst>
          </p:cNvPr>
          <p:cNvPicPr>
            <a:picLocks noChangeAspect="1"/>
          </p:cNvPicPr>
          <p:nvPr/>
        </p:nvPicPr>
        <p:blipFill>
          <a:blip r:embed="rId2"/>
          <a:stretch>
            <a:fillRect/>
          </a:stretch>
        </p:blipFill>
        <p:spPr>
          <a:xfrm>
            <a:off x="0" y="0"/>
            <a:ext cx="4953000" cy="3890771"/>
          </a:xfrm>
          <a:prstGeom prst="rect">
            <a:avLst/>
          </a:prstGeom>
        </p:spPr>
      </p:pic>
      <p:sp>
        <p:nvSpPr>
          <p:cNvPr id="11" name="object 6">
            <a:extLst>
              <a:ext uri="{FF2B5EF4-FFF2-40B4-BE49-F238E27FC236}">
                <a16:creationId xmlns:a16="http://schemas.microsoft.com/office/drawing/2014/main" id="{3D630EF4-3E44-47F4-B134-B3250F8090AF}"/>
              </a:ext>
            </a:extLst>
          </p:cNvPr>
          <p:cNvSpPr txBox="1"/>
          <p:nvPr/>
        </p:nvSpPr>
        <p:spPr>
          <a:xfrm>
            <a:off x="597814" y="4139895"/>
            <a:ext cx="8010525" cy="861060"/>
          </a:xfrm>
          <a:prstGeom prst="rect">
            <a:avLst/>
          </a:prstGeom>
        </p:spPr>
        <p:txBody>
          <a:bodyPr vert="horz" wrap="square" lIns="0" tIns="13335" rIns="0" bIns="0" rtlCol="0">
            <a:spAutoFit/>
          </a:bodyPr>
          <a:lstStyle/>
          <a:p>
            <a:pPr marL="12700">
              <a:lnSpc>
                <a:spcPts val="5205"/>
              </a:lnSpc>
              <a:spcBef>
                <a:spcPts val="105"/>
              </a:spcBef>
            </a:pPr>
            <a:r>
              <a:rPr lang="en-US" sz="4400" b="1" spc="-5" dirty="0">
                <a:solidFill>
                  <a:srgbClr val="FFFF00"/>
                </a:solidFill>
                <a:latin typeface="Calibri"/>
                <a:cs typeface="Calibri"/>
              </a:rPr>
              <a:t>Women’s Civil Rights</a:t>
            </a:r>
            <a:endParaRPr sz="4400" dirty="0">
              <a:latin typeface="Calibri"/>
              <a:cs typeface="Calibri"/>
            </a:endParaRPr>
          </a:p>
          <a:p>
            <a:pPr marR="5080" algn="r">
              <a:lnSpc>
                <a:spcPts val="1365"/>
              </a:lnSpc>
            </a:pPr>
            <a:endParaRPr sz="1200" dirty="0">
              <a:latin typeface="Calibri"/>
              <a:cs typeface="Calibri"/>
            </a:endParaRPr>
          </a:p>
        </p:txBody>
      </p:sp>
      <p:sp>
        <p:nvSpPr>
          <p:cNvPr id="17" name="object 3">
            <a:extLst>
              <a:ext uri="{FF2B5EF4-FFF2-40B4-BE49-F238E27FC236}">
                <a16:creationId xmlns:a16="http://schemas.microsoft.com/office/drawing/2014/main" id="{BF9DC46B-2E5F-4B92-BE67-89A0D27C7DB8}"/>
              </a:ext>
            </a:extLst>
          </p:cNvPr>
          <p:cNvSpPr txBox="1">
            <a:spLocks noGrp="1"/>
          </p:cNvSpPr>
          <p:nvPr>
            <p:ph type="title"/>
          </p:nvPr>
        </p:nvSpPr>
        <p:spPr>
          <a:xfrm>
            <a:off x="5334000" y="146941"/>
            <a:ext cx="3581400" cy="505908"/>
          </a:xfrm>
          <a:prstGeom prst="rect">
            <a:avLst/>
          </a:prstGeom>
        </p:spPr>
        <p:txBody>
          <a:bodyPr vert="horz" wrap="square" lIns="0" tIns="13335" rIns="0" bIns="0" rtlCol="0">
            <a:spAutoFit/>
          </a:bodyPr>
          <a:lstStyle/>
          <a:p>
            <a:pPr marL="12700">
              <a:lnSpc>
                <a:spcPct val="100000"/>
              </a:lnSpc>
              <a:spcBef>
                <a:spcPts val="105"/>
              </a:spcBef>
            </a:pPr>
            <a:r>
              <a:rPr lang="en-US" sz="3200" dirty="0">
                <a:solidFill>
                  <a:srgbClr val="FFFF00"/>
                </a:solidFill>
                <a:latin typeface="Calibri"/>
                <a:cs typeface="Calibri"/>
              </a:rPr>
              <a:t>Topic 3.11-3.12</a:t>
            </a:r>
            <a:endParaRPr sz="3200" dirty="0">
              <a:latin typeface="Calibri"/>
              <a:cs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3500"/>
          </a:xfrm>
          <a:custGeom>
            <a:avLst/>
            <a:gdLst/>
            <a:ahLst/>
            <a:cxnLst/>
            <a:rect l="l" t="t" r="r" b="b"/>
            <a:pathLst>
              <a:path w="9144000" h="5143500">
                <a:moveTo>
                  <a:pt x="0" y="5143500"/>
                </a:moveTo>
                <a:lnTo>
                  <a:pt x="9144000" y="5143500"/>
                </a:lnTo>
                <a:lnTo>
                  <a:pt x="9144000" y="0"/>
                </a:lnTo>
                <a:lnTo>
                  <a:pt x="0" y="0"/>
                </a:lnTo>
                <a:lnTo>
                  <a:pt x="0" y="5143500"/>
                </a:lnTo>
                <a:close/>
              </a:path>
            </a:pathLst>
          </a:custGeom>
          <a:solidFill>
            <a:srgbClr val="FFD5E9"/>
          </a:solidFill>
        </p:spPr>
        <p:txBody>
          <a:bodyPr wrap="square" lIns="0" tIns="0" rIns="0" bIns="0" rtlCol="0"/>
          <a:lstStyle/>
          <a:p>
            <a:endParaRPr/>
          </a:p>
        </p:txBody>
      </p:sp>
      <p:sp>
        <p:nvSpPr>
          <p:cNvPr id="3" name="object 3"/>
          <p:cNvSpPr txBox="1">
            <a:spLocks noGrp="1"/>
          </p:cNvSpPr>
          <p:nvPr>
            <p:ph type="title"/>
          </p:nvPr>
        </p:nvSpPr>
        <p:spPr>
          <a:xfrm>
            <a:off x="2815589" y="0"/>
            <a:ext cx="3510279" cy="574040"/>
          </a:xfrm>
          <a:prstGeom prst="rect">
            <a:avLst/>
          </a:prstGeom>
        </p:spPr>
        <p:txBody>
          <a:bodyPr vert="horz" wrap="square" lIns="0" tIns="12700" rIns="0" bIns="0" rtlCol="0">
            <a:spAutoFit/>
          </a:bodyPr>
          <a:lstStyle/>
          <a:p>
            <a:pPr marL="12700">
              <a:lnSpc>
                <a:spcPct val="100000"/>
              </a:lnSpc>
              <a:spcBef>
                <a:spcPts val="100"/>
              </a:spcBef>
            </a:pPr>
            <a:r>
              <a:rPr sz="3600" spc="-5" dirty="0">
                <a:latin typeface="Calibri"/>
                <a:cs typeface="Calibri"/>
              </a:rPr>
              <a:t>WOMEN’S</a:t>
            </a:r>
            <a:r>
              <a:rPr sz="3600" spc="-90" dirty="0">
                <a:latin typeface="Calibri"/>
                <a:cs typeface="Calibri"/>
              </a:rPr>
              <a:t> </a:t>
            </a:r>
            <a:r>
              <a:rPr sz="3600" dirty="0">
                <a:latin typeface="Calibri"/>
                <a:cs typeface="Calibri"/>
              </a:rPr>
              <a:t>RIGHTS</a:t>
            </a:r>
          </a:p>
        </p:txBody>
      </p:sp>
      <p:sp>
        <p:nvSpPr>
          <p:cNvPr id="4" name="object 4"/>
          <p:cNvSpPr txBox="1"/>
          <p:nvPr/>
        </p:nvSpPr>
        <p:spPr>
          <a:xfrm>
            <a:off x="193039" y="834575"/>
            <a:ext cx="3361054" cy="1350645"/>
          </a:xfrm>
          <a:prstGeom prst="rect">
            <a:avLst/>
          </a:prstGeom>
        </p:spPr>
        <p:txBody>
          <a:bodyPr vert="horz" wrap="square" lIns="0" tIns="102235" rIns="0" bIns="0" rtlCol="0">
            <a:spAutoFit/>
          </a:bodyPr>
          <a:lstStyle/>
          <a:p>
            <a:pPr marL="50800">
              <a:lnSpc>
                <a:spcPct val="100000"/>
              </a:lnSpc>
              <a:spcBef>
                <a:spcPts val="805"/>
              </a:spcBef>
            </a:pPr>
            <a:r>
              <a:rPr sz="2800" b="1" spc="-5" dirty="0">
                <a:latin typeface="Calibri"/>
                <a:cs typeface="Calibri"/>
              </a:rPr>
              <a:t>First </a:t>
            </a:r>
            <a:r>
              <a:rPr sz="2800" b="1" spc="-10" dirty="0">
                <a:latin typeface="Calibri"/>
                <a:cs typeface="Calibri"/>
              </a:rPr>
              <a:t>feminist</a:t>
            </a:r>
            <a:r>
              <a:rPr sz="2800" b="1" spc="5" dirty="0">
                <a:latin typeface="Calibri"/>
                <a:cs typeface="Calibri"/>
              </a:rPr>
              <a:t> </a:t>
            </a:r>
            <a:r>
              <a:rPr sz="2800" b="1" spc="-10" dirty="0">
                <a:latin typeface="Calibri"/>
                <a:cs typeface="Calibri"/>
              </a:rPr>
              <a:t>wave</a:t>
            </a:r>
            <a:endParaRPr sz="2800" dirty="0">
              <a:latin typeface="Calibri"/>
              <a:cs typeface="Calibri"/>
            </a:endParaRPr>
          </a:p>
          <a:p>
            <a:pPr marL="393700" marR="55880" indent="-342900">
              <a:lnSpc>
                <a:spcPct val="100000"/>
              </a:lnSpc>
              <a:spcBef>
                <a:spcPts val="605"/>
              </a:spcBef>
              <a:buFont typeface="Calibri"/>
              <a:buChar char="•"/>
              <a:tabLst>
                <a:tab pos="393065" algn="l"/>
                <a:tab pos="393700" algn="l"/>
              </a:tabLst>
            </a:pPr>
            <a:r>
              <a:rPr sz="2400" b="1" dirty="0">
                <a:latin typeface="Calibri"/>
                <a:cs typeface="Calibri"/>
              </a:rPr>
              <a:t>Struggle </a:t>
            </a:r>
            <a:r>
              <a:rPr sz="2400" b="1" spc="-5" dirty="0">
                <a:latin typeface="Calibri"/>
                <a:cs typeface="Calibri"/>
              </a:rPr>
              <a:t>for suffrage </a:t>
            </a:r>
            <a:r>
              <a:rPr sz="2400" b="1" dirty="0">
                <a:latin typeface="Calibri"/>
                <a:cs typeface="Calibri"/>
              </a:rPr>
              <a:t>–  </a:t>
            </a:r>
            <a:r>
              <a:rPr sz="2400" b="1" spc="-5" dirty="0">
                <a:latin typeface="Calibri"/>
                <a:cs typeface="Calibri"/>
              </a:rPr>
              <a:t>19</a:t>
            </a:r>
            <a:r>
              <a:rPr sz="2400" b="1" spc="-7" baseline="24305" dirty="0">
                <a:latin typeface="Calibri"/>
                <a:cs typeface="Calibri"/>
              </a:rPr>
              <a:t>th </a:t>
            </a:r>
            <a:r>
              <a:rPr sz="2400" b="1" spc="-5" dirty="0">
                <a:latin typeface="Calibri"/>
                <a:cs typeface="Calibri"/>
              </a:rPr>
              <a:t>Amendment,</a:t>
            </a:r>
            <a:r>
              <a:rPr sz="2400" b="1" spc="-235" dirty="0">
                <a:latin typeface="Calibri"/>
                <a:cs typeface="Calibri"/>
              </a:rPr>
              <a:t> </a:t>
            </a:r>
            <a:r>
              <a:rPr sz="2400" b="1" spc="-5" dirty="0">
                <a:latin typeface="Calibri"/>
                <a:cs typeface="Calibri"/>
              </a:rPr>
              <a:t>1920</a:t>
            </a:r>
            <a:endParaRPr sz="2400" dirty="0">
              <a:latin typeface="Calibri"/>
              <a:cs typeface="Calibri"/>
            </a:endParaRPr>
          </a:p>
        </p:txBody>
      </p:sp>
      <p:sp>
        <p:nvSpPr>
          <p:cNvPr id="5" name="object 5"/>
          <p:cNvSpPr txBox="1"/>
          <p:nvPr/>
        </p:nvSpPr>
        <p:spPr>
          <a:xfrm>
            <a:off x="8483600" y="4712309"/>
            <a:ext cx="125095" cy="239395"/>
          </a:xfrm>
          <a:prstGeom prst="rect">
            <a:avLst/>
          </a:prstGeom>
        </p:spPr>
        <p:txBody>
          <a:bodyPr vert="horz" wrap="square" lIns="0" tIns="12700" rIns="0" bIns="0" rtlCol="0">
            <a:spAutoFit/>
          </a:bodyPr>
          <a:lstStyle/>
          <a:p>
            <a:pPr marL="12700">
              <a:lnSpc>
                <a:spcPct val="100000"/>
              </a:lnSpc>
              <a:spcBef>
                <a:spcPts val="100"/>
              </a:spcBef>
            </a:pPr>
            <a:r>
              <a:rPr sz="1400" dirty="0">
                <a:latin typeface="Arial"/>
                <a:cs typeface="Arial"/>
              </a:rPr>
              <a:t>5</a:t>
            </a:r>
            <a:endParaRPr sz="1400">
              <a:latin typeface="Arial"/>
              <a:cs typeface="Arial"/>
            </a:endParaRPr>
          </a:p>
        </p:txBody>
      </p:sp>
      <p:sp>
        <p:nvSpPr>
          <p:cNvPr id="6" name="object 6"/>
          <p:cNvSpPr/>
          <p:nvPr/>
        </p:nvSpPr>
        <p:spPr>
          <a:xfrm>
            <a:off x="3887470" y="682999"/>
            <a:ext cx="5181599" cy="2286000"/>
          </a:xfrm>
          <a:prstGeom prst="rect">
            <a:avLst/>
          </a:prstGeom>
          <a:blipFill>
            <a:blip r:embed="rId2" cstate="print"/>
            <a:stretch>
              <a:fillRect/>
            </a:stretch>
          </a:blipFill>
        </p:spPr>
        <p:txBody>
          <a:bodyPr wrap="square" lIns="0" tIns="0" rIns="0" bIns="0" rtlCol="0"/>
          <a:lstStyle/>
          <a:p>
            <a:endParaRPr/>
          </a:p>
        </p:txBody>
      </p:sp>
      <p:sp>
        <p:nvSpPr>
          <p:cNvPr id="7" name="object 7"/>
          <p:cNvSpPr txBox="1"/>
          <p:nvPr/>
        </p:nvSpPr>
        <p:spPr>
          <a:xfrm>
            <a:off x="4114801" y="1050797"/>
            <a:ext cx="4499610" cy="936154"/>
          </a:xfrm>
          <a:prstGeom prst="rect">
            <a:avLst/>
          </a:prstGeom>
        </p:spPr>
        <p:txBody>
          <a:bodyPr vert="horz" wrap="square" lIns="0" tIns="12700" rIns="0" bIns="0" rtlCol="0">
            <a:spAutoFit/>
          </a:bodyPr>
          <a:lstStyle/>
          <a:p>
            <a:pPr marL="12700" marR="5080">
              <a:lnSpc>
                <a:spcPct val="100000"/>
              </a:lnSpc>
              <a:spcBef>
                <a:spcPts val="100"/>
              </a:spcBef>
            </a:pPr>
            <a:r>
              <a:rPr sz="2000" b="1" i="1" spc="5" dirty="0">
                <a:solidFill>
                  <a:srgbClr val="212121"/>
                </a:solidFill>
                <a:latin typeface="Monotype Corsiva"/>
                <a:cs typeface="Monotype Corsiva"/>
              </a:rPr>
              <a:t>The right </a:t>
            </a:r>
            <a:r>
              <a:rPr sz="2000" b="1" i="1" dirty="0">
                <a:solidFill>
                  <a:srgbClr val="212121"/>
                </a:solidFill>
                <a:latin typeface="Monotype Corsiva"/>
                <a:cs typeface="Monotype Corsiva"/>
              </a:rPr>
              <a:t>of citizens of </a:t>
            </a:r>
            <a:r>
              <a:rPr sz="2000" b="1" i="1" spc="5" dirty="0">
                <a:solidFill>
                  <a:srgbClr val="212121"/>
                </a:solidFill>
                <a:latin typeface="Monotype Corsiva"/>
                <a:cs typeface="Monotype Corsiva"/>
              </a:rPr>
              <a:t>the United </a:t>
            </a:r>
            <a:r>
              <a:rPr sz="2000" b="1" i="1" dirty="0">
                <a:solidFill>
                  <a:srgbClr val="212121"/>
                </a:solidFill>
                <a:latin typeface="Monotype Corsiva"/>
                <a:cs typeface="Monotype Corsiva"/>
              </a:rPr>
              <a:t>States to </a:t>
            </a:r>
            <a:r>
              <a:rPr sz="2000" b="1" i="1" spc="5" dirty="0">
                <a:solidFill>
                  <a:srgbClr val="212121"/>
                </a:solidFill>
                <a:latin typeface="Monotype Corsiva"/>
                <a:cs typeface="Monotype Corsiva"/>
              </a:rPr>
              <a:t>vote  shall not </a:t>
            </a:r>
            <a:r>
              <a:rPr sz="2000" b="1" i="1" dirty="0">
                <a:solidFill>
                  <a:srgbClr val="212121"/>
                </a:solidFill>
                <a:latin typeface="Monotype Corsiva"/>
                <a:cs typeface="Monotype Corsiva"/>
              </a:rPr>
              <a:t>be denied or abridged by </a:t>
            </a:r>
            <a:r>
              <a:rPr sz="2000" b="1" i="1" spc="5" dirty="0">
                <a:solidFill>
                  <a:srgbClr val="212121"/>
                </a:solidFill>
                <a:latin typeface="Monotype Corsiva"/>
                <a:cs typeface="Monotype Corsiva"/>
              </a:rPr>
              <a:t>the </a:t>
            </a:r>
            <a:r>
              <a:rPr sz="2000" b="1" i="1" dirty="0">
                <a:solidFill>
                  <a:srgbClr val="212121"/>
                </a:solidFill>
                <a:latin typeface="Monotype Corsiva"/>
                <a:cs typeface="Monotype Corsiva"/>
              </a:rPr>
              <a:t>United</a:t>
            </a:r>
            <a:r>
              <a:rPr sz="2000" b="1" i="1" spc="-180" dirty="0">
                <a:solidFill>
                  <a:srgbClr val="212121"/>
                </a:solidFill>
                <a:latin typeface="Monotype Corsiva"/>
                <a:cs typeface="Monotype Corsiva"/>
              </a:rPr>
              <a:t> </a:t>
            </a:r>
            <a:r>
              <a:rPr sz="2000" b="1" i="1" dirty="0">
                <a:solidFill>
                  <a:srgbClr val="212121"/>
                </a:solidFill>
                <a:latin typeface="Monotype Corsiva"/>
                <a:cs typeface="Monotype Corsiva"/>
              </a:rPr>
              <a:t>States  or by </a:t>
            </a:r>
            <a:r>
              <a:rPr sz="2000" b="1" i="1" spc="5" dirty="0">
                <a:solidFill>
                  <a:srgbClr val="212121"/>
                </a:solidFill>
                <a:latin typeface="Monotype Corsiva"/>
                <a:cs typeface="Monotype Corsiva"/>
              </a:rPr>
              <a:t>any State </a:t>
            </a:r>
            <a:r>
              <a:rPr sz="2000" b="1" i="1" dirty="0">
                <a:solidFill>
                  <a:srgbClr val="212121"/>
                </a:solidFill>
                <a:latin typeface="Monotype Corsiva"/>
                <a:cs typeface="Monotype Corsiva"/>
              </a:rPr>
              <a:t>on account of</a:t>
            </a:r>
            <a:r>
              <a:rPr sz="2000" b="1" i="1" spc="-130" dirty="0">
                <a:solidFill>
                  <a:srgbClr val="212121"/>
                </a:solidFill>
                <a:latin typeface="Monotype Corsiva"/>
                <a:cs typeface="Monotype Corsiva"/>
              </a:rPr>
              <a:t> </a:t>
            </a:r>
            <a:r>
              <a:rPr sz="2000" b="1" i="1" spc="5" dirty="0">
                <a:solidFill>
                  <a:srgbClr val="212121"/>
                </a:solidFill>
                <a:latin typeface="Monotype Corsiva"/>
                <a:cs typeface="Monotype Corsiva"/>
              </a:rPr>
              <a:t>sex.</a:t>
            </a:r>
            <a:endParaRPr sz="2000" dirty="0">
              <a:latin typeface="Monotype Corsiva"/>
              <a:cs typeface="Monotype Corsiva"/>
            </a:endParaRPr>
          </a:p>
        </p:txBody>
      </p:sp>
      <p:sp>
        <p:nvSpPr>
          <p:cNvPr id="8" name="object 8"/>
          <p:cNvSpPr txBox="1"/>
          <p:nvPr/>
        </p:nvSpPr>
        <p:spPr>
          <a:xfrm>
            <a:off x="4138247" y="2048084"/>
            <a:ext cx="4800599" cy="628377"/>
          </a:xfrm>
          <a:prstGeom prst="rect">
            <a:avLst/>
          </a:prstGeom>
        </p:spPr>
        <p:txBody>
          <a:bodyPr vert="horz" wrap="square" lIns="0" tIns="12700" rIns="0" bIns="0" rtlCol="0">
            <a:spAutoFit/>
          </a:bodyPr>
          <a:lstStyle/>
          <a:p>
            <a:pPr marL="12700" marR="5080">
              <a:lnSpc>
                <a:spcPct val="100000"/>
              </a:lnSpc>
              <a:spcBef>
                <a:spcPts val="100"/>
              </a:spcBef>
            </a:pPr>
            <a:r>
              <a:rPr sz="2000" b="1" i="1" dirty="0">
                <a:solidFill>
                  <a:srgbClr val="212121"/>
                </a:solidFill>
                <a:latin typeface="Monotype Corsiva"/>
                <a:cs typeface="Monotype Corsiva"/>
              </a:rPr>
              <a:t>Congress </a:t>
            </a:r>
            <a:r>
              <a:rPr sz="2000" b="1" i="1" spc="5" dirty="0">
                <a:solidFill>
                  <a:srgbClr val="212121"/>
                </a:solidFill>
                <a:latin typeface="Monotype Corsiva"/>
                <a:cs typeface="Monotype Corsiva"/>
              </a:rPr>
              <a:t>shall have power </a:t>
            </a:r>
            <a:r>
              <a:rPr sz="2000" b="1" i="1" dirty="0">
                <a:solidFill>
                  <a:srgbClr val="212121"/>
                </a:solidFill>
                <a:latin typeface="Monotype Corsiva"/>
                <a:cs typeface="Monotype Corsiva"/>
              </a:rPr>
              <a:t>to enforce this article</a:t>
            </a:r>
            <a:r>
              <a:rPr sz="2000" b="1" i="1" spc="-220" dirty="0">
                <a:solidFill>
                  <a:srgbClr val="212121"/>
                </a:solidFill>
                <a:latin typeface="Monotype Corsiva"/>
                <a:cs typeface="Monotype Corsiva"/>
              </a:rPr>
              <a:t> </a:t>
            </a:r>
            <a:r>
              <a:rPr sz="2000" b="1" i="1" dirty="0">
                <a:solidFill>
                  <a:srgbClr val="212121"/>
                </a:solidFill>
                <a:latin typeface="Monotype Corsiva"/>
                <a:cs typeface="Monotype Corsiva"/>
              </a:rPr>
              <a:t>by  appropriate</a:t>
            </a:r>
            <a:r>
              <a:rPr sz="2000" b="1" i="1" spc="-30" dirty="0">
                <a:solidFill>
                  <a:srgbClr val="212121"/>
                </a:solidFill>
                <a:latin typeface="Monotype Corsiva"/>
                <a:cs typeface="Monotype Corsiva"/>
              </a:rPr>
              <a:t> </a:t>
            </a:r>
            <a:r>
              <a:rPr sz="2000" b="1" i="1" dirty="0">
                <a:solidFill>
                  <a:srgbClr val="212121"/>
                </a:solidFill>
                <a:latin typeface="Monotype Corsiva"/>
                <a:cs typeface="Monotype Corsiva"/>
              </a:rPr>
              <a:t>legislation.</a:t>
            </a:r>
            <a:endParaRPr sz="2000" dirty="0">
              <a:latin typeface="Monotype Corsiva"/>
              <a:cs typeface="Monotype Corsiva"/>
            </a:endParaRPr>
          </a:p>
        </p:txBody>
      </p:sp>
      <p:sp>
        <p:nvSpPr>
          <p:cNvPr id="9" name="object 9"/>
          <p:cNvSpPr/>
          <p:nvPr/>
        </p:nvSpPr>
        <p:spPr>
          <a:xfrm>
            <a:off x="0" y="3233927"/>
            <a:ext cx="5181600" cy="1900427"/>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show="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08C9AA-90D2-4BF8-B86F-ADB7E185F798}"/>
              </a:ext>
            </a:extLst>
          </p:cNvPr>
          <p:cNvSpPr txBox="1"/>
          <p:nvPr/>
        </p:nvSpPr>
        <p:spPr>
          <a:xfrm>
            <a:off x="0" y="-14079"/>
            <a:ext cx="9144000" cy="1031051"/>
          </a:xfrm>
          <a:prstGeom prst="rect">
            <a:avLst/>
          </a:prstGeom>
          <a:solidFill>
            <a:srgbClr val="E2EF7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Calibri"/>
                <a:ea typeface="+mn-ea"/>
                <a:cs typeface="+mn-cs"/>
              </a:rPr>
              <a:t>3.11 </a:t>
            </a:r>
            <a:r>
              <a:rPr lang="en-US" sz="2100" b="1" dirty="0"/>
              <a:t>Government Responses to Social Movements</a:t>
            </a:r>
          </a:p>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a:t>Public policy promoting civil rights is influenced by citizen-state interactions and constitutional interpretation over time.</a:t>
            </a:r>
            <a:endParaRPr kumimoji="0" lang="en-US" sz="1900" b="1"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1A6750EF-18E6-4519-8F1E-0E78327F5B96}"/>
              </a:ext>
            </a:extLst>
          </p:cNvPr>
          <p:cNvSpPr txBox="1"/>
          <p:nvPr/>
        </p:nvSpPr>
        <p:spPr>
          <a:xfrm>
            <a:off x="-4393" y="1029558"/>
            <a:ext cx="1756994"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Explain how the government has responded to social movements.</a:t>
            </a:r>
            <a:endParaRPr kumimoji="0" lang="en-US"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2" name="Straight Connector 11">
            <a:extLst>
              <a:ext uri="{FF2B5EF4-FFF2-40B4-BE49-F238E27FC236}">
                <a16:creationId xmlns:a16="http://schemas.microsoft.com/office/drawing/2014/main" id="{769E89F6-504E-424B-84CA-4337C9B2CECA}"/>
              </a:ext>
            </a:extLst>
          </p:cNvPr>
          <p:cNvCxnSpPr>
            <a:cxnSpLocks/>
          </p:cNvCxnSpPr>
          <p:nvPr/>
        </p:nvCxnSpPr>
        <p:spPr>
          <a:xfrm>
            <a:off x="1752601" y="1123950"/>
            <a:ext cx="0" cy="3791164"/>
          </a:xfrm>
          <a:prstGeom prst="line">
            <a:avLst/>
          </a:prstGeom>
        </p:spPr>
        <p:style>
          <a:lnRef idx="3">
            <a:schemeClr val="accent2"/>
          </a:lnRef>
          <a:fillRef idx="0">
            <a:schemeClr val="accent2"/>
          </a:fillRef>
          <a:effectRef idx="2">
            <a:schemeClr val="accent2"/>
          </a:effectRef>
          <a:fontRef idx="minor">
            <a:schemeClr val="tx1"/>
          </a:fontRef>
        </p:style>
      </p:cxnSp>
      <p:sp>
        <p:nvSpPr>
          <p:cNvPr id="7" name="TextBox 6">
            <a:extLst>
              <a:ext uri="{FF2B5EF4-FFF2-40B4-BE49-F238E27FC236}">
                <a16:creationId xmlns:a16="http://schemas.microsoft.com/office/drawing/2014/main" id="{74A81181-6029-4E37-8BE3-954E0A2CA114}"/>
              </a:ext>
            </a:extLst>
          </p:cNvPr>
          <p:cNvSpPr txBox="1"/>
          <p:nvPr/>
        </p:nvSpPr>
        <p:spPr>
          <a:xfrm>
            <a:off x="1828800" y="1057400"/>
            <a:ext cx="7315200" cy="3970318"/>
          </a:xfrm>
          <a:prstGeom prst="rect">
            <a:avLst/>
          </a:prstGeom>
          <a:noFill/>
        </p:spPr>
        <p:txBody>
          <a:bodyPr wrap="square">
            <a:spAutoFit/>
          </a:bodyPr>
          <a:lstStyle/>
          <a:p>
            <a:r>
              <a:rPr lang="en-US" b="1" dirty="0"/>
              <a:t>The government can respond to social movements through court rulings and/ or policies. </a:t>
            </a:r>
          </a:p>
          <a:p>
            <a:pPr marL="285750" indent="-285750">
              <a:buFont typeface="Arial" panose="020B0604020202020204" pitchFamily="34" charset="0"/>
              <a:buChar char="•"/>
            </a:pPr>
            <a:r>
              <a:rPr lang="en-US" b="1" dirty="0"/>
              <a:t>Brown v. Board of Education (1954), which declared that race-based school segregation violates the Fourteenth Amendment’s equal protection clause </a:t>
            </a:r>
          </a:p>
          <a:p>
            <a:pPr marL="285750" indent="-285750">
              <a:buFont typeface="Arial" panose="020B0604020202020204" pitchFamily="34" charset="0"/>
              <a:buChar char="•"/>
            </a:pPr>
            <a:r>
              <a:rPr lang="en-US" b="1" dirty="0"/>
              <a:t> The Civil Rights Act of 1964 </a:t>
            </a:r>
          </a:p>
          <a:p>
            <a:pPr marL="285750" indent="-285750">
              <a:buFont typeface="Arial" panose="020B0604020202020204" pitchFamily="34" charset="0"/>
              <a:buChar char="•"/>
            </a:pPr>
            <a:r>
              <a:rPr lang="en-US" b="1" dirty="0"/>
              <a:t> Title IX of the Education Amendments Act of 1972 </a:t>
            </a:r>
          </a:p>
          <a:p>
            <a:pPr marL="285750" indent="-285750">
              <a:buFont typeface="Arial" panose="020B0604020202020204" pitchFamily="34" charset="0"/>
              <a:buChar char="•"/>
            </a:pPr>
            <a:r>
              <a:rPr lang="en-US" b="1" dirty="0"/>
              <a:t> The Voting Rights Act of 1965 </a:t>
            </a:r>
          </a:p>
          <a:p>
            <a:endParaRPr lang="en-US" b="1" dirty="0"/>
          </a:p>
          <a:p>
            <a:r>
              <a:rPr lang="en-US" b="1" dirty="0"/>
              <a:t>REQUIRED FOUNDATIONAL DOCUMENT </a:t>
            </a:r>
          </a:p>
          <a:p>
            <a:pPr marL="285750" indent="-285750">
              <a:buFont typeface="Arial" panose="020B0604020202020204" pitchFamily="34" charset="0"/>
              <a:buChar char="•"/>
            </a:pPr>
            <a:r>
              <a:rPr lang="en-US" b="1" dirty="0"/>
              <a:t>The Constitution of the United States </a:t>
            </a:r>
          </a:p>
          <a:p>
            <a:pPr marL="285750" indent="-285750">
              <a:buFont typeface="Arial" panose="020B0604020202020204" pitchFamily="34" charset="0"/>
              <a:buChar char="•"/>
            </a:pPr>
            <a:endParaRPr lang="en-US" b="1" dirty="0"/>
          </a:p>
          <a:p>
            <a:r>
              <a:rPr lang="en-US" b="1" dirty="0"/>
              <a:t>REQUIRED SUPREME COURT CASE </a:t>
            </a:r>
          </a:p>
          <a:p>
            <a:pPr marL="285750" indent="-285750">
              <a:buFont typeface="Arial" panose="020B0604020202020204" pitchFamily="34" charset="0"/>
              <a:buChar char="•"/>
            </a:pPr>
            <a:r>
              <a:rPr lang="en-US" b="1" dirty="0"/>
              <a:t>Brown v. Board of Education (1954</a:t>
            </a:r>
          </a:p>
        </p:txBody>
      </p:sp>
    </p:spTree>
    <p:extLst>
      <p:ext uri="{BB962C8B-B14F-4D97-AF65-F5344CB8AC3E}">
        <p14:creationId xmlns:p14="http://schemas.microsoft.com/office/powerpoint/2010/main" val="19983828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3500"/>
          </a:xfrm>
          <a:custGeom>
            <a:avLst/>
            <a:gdLst/>
            <a:ahLst/>
            <a:cxnLst/>
            <a:rect l="l" t="t" r="r" b="b"/>
            <a:pathLst>
              <a:path w="9144000" h="5143500">
                <a:moveTo>
                  <a:pt x="0" y="5143500"/>
                </a:moveTo>
                <a:lnTo>
                  <a:pt x="9144000" y="5143500"/>
                </a:lnTo>
                <a:lnTo>
                  <a:pt x="9144000" y="0"/>
                </a:lnTo>
                <a:lnTo>
                  <a:pt x="0" y="0"/>
                </a:lnTo>
                <a:lnTo>
                  <a:pt x="0" y="5143500"/>
                </a:lnTo>
                <a:close/>
              </a:path>
            </a:pathLst>
          </a:custGeom>
          <a:solidFill>
            <a:srgbClr val="FDD4E9"/>
          </a:solidFill>
        </p:spPr>
        <p:txBody>
          <a:bodyPr wrap="square" lIns="0" tIns="0" rIns="0" bIns="0" rtlCol="0"/>
          <a:lstStyle/>
          <a:p>
            <a:endParaRPr/>
          </a:p>
        </p:txBody>
      </p:sp>
      <p:sp>
        <p:nvSpPr>
          <p:cNvPr id="3" name="object 3"/>
          <p:cNvSpPr/>
          <p:nvPr/>
        </p:nvSpPr>
        <p:spPr>
          <a:xfrm>
            <a:off x="1676399" y="724949"/>
            <a:ext cx="5486400" cy="4454651"/>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2971800" y="-6914"/>
            <a:ext cx="3510279" cy="382156"/>
          </a:xfrm>
          <a:prstGeom prst="rect">
            <a:avLst/>
          </a:prstGeom>
        </p:spPr>
        <p:txBody>
          <a:bodyPr vert="horz" wrap="square" lIns="0" tIns="12700" rIns="0" bIns="0" rtlCol="0">
            <a:spAutoFit/>
          </a:bodyPr>
          <a:lstStyle/>
          <a:p>
            <a:pPr marL="12700" algn="ctr">
              <a:lnSpc>
                <a:spcPct val="100000"/>
              </a:lnSpc>
              <a:spcBef>
                <a:spcPts val="100"/>
              </a:spcBef>
            </a:pPr>
            <a:r>
              <a:rPr sz="2400" spc="-5" dirty="0">
                <a:latin typeface="Calibri"/>
                <a:cs typeface="Calibri"/>
              </a:rPr>
              <a:t>WOMEN’S</a:t>
            </a:r>
            <a:r>
              <a:rPr sz="2400" spc="-90" dirty="0">
                <a:latin typeface="Calibri"/>
                <a:cs typeface="Calibri"/>
              </a:rPr>
              <a:t> </a:t>
            </a:r>
            <a:r>
              <a:rPr sz="2400" dirty="0">
                <a:latin typeface="Calibri"/>
                <a:cs typeface="Calibri"/>
              </a:rPr>
              <a:t>RIGHTS</a:t>
            </a:r>
          </a:p>
        </p:txBody>
      </p:sp>
      <p:sp>
        <p:nvSpPr>
          <p:cNvPr id="5" name="object 5"/>
          <p:cNvSpPr txBox="1"/>
          <p:nvPr/>
        </p:nvSpPr>
        <p:spPr>
          <a:xfrm>
            <a:off x="169636" y="290522"/>
            <a:ext cx="7239000" cy="804066"/>
          </a:xfrm>
          <a:prstGeom prst="rect">
            <a:avLst/>
          </a:prstGeom>
        </p:spPr>
        <p:txBody>
          <a:bodyPr vert="horz" wrap="square" lIns="0" tIns="74930" rIns="0" bIns="0" rtlCol="0">
            <a:spAutoFit/>
          </a:bodyPr>
          <a:lstStyle/>
          <a:p>
            <a:pPr marL="12700">
              <a:lnSpc>
                <a:spcPct val="100000"/>
              </a:lnSpc>
              <a:spcBef>
                <a:spcPts val="590"/>
              </a:spcBef>
            </a:pPr>
            <a:r>
              <a:rPr sz="2400" b="1" dirty="0">
                <a:latin typeface="Calibri"/>
                <a:cs typeface="Calibri"/>
              </a:rPr>
              <a:t>Second </a:t>
            </a:r>
            <a:r>
              <a:rPr sz="2400" b="1" spc="-5" dirty="0">
                <a:latin typeface="Calibri"/>
                <a:cs typeface="Calibri"/>
              </a:rPr>
              <a:t>feminist wave:</a:t>
            </a:r>
            <a:r>
              <a:rPr sz="2400" b="1" spc="-35" dirty="0">
                <a:latin typeface="Calibri"/>
                <a:cs typeface="Calibri"/>
              </a:rPr>
              <a:t> </a:t>
            </a:r>
            <a:r>
              <a:rPr sz="2400" b="1" dirty="0">
                <a:latin typeface="Calibri"/>
                <a:cs typeface="Calibri"/>
              </a:rPr>
              <a:t>1960-present</a:t>
            </a:r>
            <a:endParaRPr sz="2400" dirty="0">
              <a:latin typeface="Calibri"/>
              <a:cs typeface="Calibri"/>
            </a:endParaRPr>
          </a:p>
          <a:p>
            <a:pPr marL="355600" indent="-342900">
              <a:lnSpc>
                <a:spcPct val="100000"/>
              </a:lnSpc>
              <a:spcBef>
                <a:spcPts val="440"/>
              </a:spcBef>
              <a:buFont typeface="Calibri"/>
              <a:buChar char="•"/>
              <a:tabLst>
                <a:tab pos="354965" algn="l"/>
                <a:tab pos="355600" algn="l"/>
              </a:tabLst>
            </a:pPr>
            <a:r>
              <a:rPr sz="2000" b="1" dirty="0">
                <a:solidFill>
                  <a:srgbClr val="008000"/>
                </a:solidFill>
                <a:latin typeface="Calibri"/>
                <a:cs typeface="Calibri"/>
              </a:rPr>
              <a:t>National </a:t>
            </a:r>
            <a:r>
              <a:rPr sz="2000" b="1" spc="-5" dirty="0">
                <a:solidFill>
                  <a:srgbClr val="008000"/>
                </a:solidFill>
                <a:latin typeface="Calibri"/>
                <a:cs typeface="Calibri"/>
              </a:rPr>
              <a:t>Organization for Women </a:t>
            </a:r>
            <a:r>
              <a:rPr sz="2000" b="1" dirty="0">
                <a:solidFill>
                  <a:srgbClr val="008000"/>
                </a:solidFill>
                <a:latin typeface="Calibri"/>
                <a:cs typeface="Calibri"/>
              </a:rPr>
              <a:t>(NOW),</a:t>
            </a:r>
            <a:r>
              <a:rPr sz="2000" b="1" spc="-80" dirty="0">
                <a:solidFill>
                  <a:srgbClr val="008000"/>
                </a:solidFill>
                <a:latin typeface="Calibri"/>
                <a:cs typeface="Calibri"/>
              </a:rPr>
              <a:t> </a:t>
            </a:r>
            <a:r>
              <a:rPr sz="2000" b="1" spc="-5" dirty="0">
                <a:solidFill>
                  <a:srgbClr val="008000"/>
                </a:solidFill>
                <a:latin typeface="Calibri"/>
                <a:cs typeface="Calibri"/>
              </a:rPr>
              <a:t>1966</a:t>
            </a:r>
            <a:endParaRPr sz="2000" dirty="0">
              <a:latin typeface="Calibri"/>
              <a:cs typeface="Calibri"/>
            </a:endParaRPr>
          </a:p>
        </p:txBody>
      </p:sp>
      <p:sp>
        <p:nvSpPr>
          <p:cNvPr id="6" name="object 6"/>
          <p:cNvSpPr txBox="1"/>
          <p:nvPr/>
        </p:nvSpPr>
        <p:spPr>
          <a:xfrm>
            <a:off x="115251" y="1094588"/>
            <a:ext cx="8608695" cy="3988271"/>
          </a:xfrm>
          <a:prstGeom prst="rect">
            <a:avLst/>
          </a:prstGeom>
        </p:spPr>
        <p:txBody>
          <a:bodyPr vert="horz" wrap="square" lIns="0" tIns="12700" rIns="0" bIns="0" rtlCol="0">
            <a:spAutoFit/>
          </a:bodyPr>
          <a:lstStyle/>
          <a:p>
            <a:pPr marL="756285" marR="5080" indent="-287020">
              <a:lnSpc>
                <a:spcPct val="100000"/>
              </a:lnSpc>
              <a:spcBef>
                <a:spcPts val="100"/>
              </a:spcBef>
              <a:tabLst>
                <a:tab pos="756285" algn="l"/>
              </a:tabLst>
            </a:pPr>
            <a:r>
              <a:rPr sz="1400" dirty="0">
                <a:latin typeface="Calibri"/>
                <a:cs typeface="Calibri"/>
              </a:rPr>
              <a:t>–	</a:t>
            </a:r>
            <a:r>
              <a:rPr sz="2000" b="1" dirty="0">
                <a:latin typeface="Calibri"/>
                <a:cs typeface="Calibri"/>
              </a:rPr>
              <a:t>NOW’s purpose is to take </a:t>
            </a:r>
            <a:r>
              <a:rPr sz="2000" b="1" spc="-5" dirty="0">
                <a:latin typeface="Calibri"/>
                <a:cs typeface="Calibri"/>
              </a:rPr>
              <a:t>action </a:t>
            </a:r>
            <a:r>
              <a:rPr sz="2000" b="1" dirty="0">
                <a:latin typeface="Calibri"/>
                <a:cs typeface="Calibri"/>
              </a:rPr>
              <a:t>through intersectional </a:t>
            </a:r>
            <a:r>
              <a:rPr sz="2000" b="1" spc="-5" dirty="0">
                <a:latin typeface="Calibri"/>
                <a:cs typeface="Calibri"/>
              </a:rPr>
              <a:t>grassroots activism </a:t>
            </a:r>
            <a:r>
              <a:rPr sz="2000" b="1" dirty="0">
                <a:latin typeface="Calibri"/>
                <a:cs typeface="Calibri"/>
              </a:rPr>
              <a:t>to promote </a:t>
            </a:r>
            <a:r>
              <a:rPr sz="2000" b="1" spc="-5" dirty="0">
                <a:latin typeface="Calibri"/>
                <a:cs typeface="Calibri"/>
              </a:rPr>
              <a:t>feminist ideals, lead societal change,  eliminate </a:t>
            </a:r>
            <a:r>
              <a:rPr sz="2000" b="1" dirty="0">
                <a:latin typeface="Calibri"/>
                <a:cs typeface="Calibri"/>
              </a:rPr>
              <a:t>discrimination, </a:t>
            </a:r>
            <a:r>
              <a:rPr sz="2000" b="1" spc="-5" dirty="0">
                <a:latin typeface="Calibri"/>
                <a:cs typeface="Calibri"/>
              </a:rPr>
              <a:t>and achieve and protect </a:t>
            </a:r>
            <a:r>
              <a:rPr sz="2000" b="1" dirty="0">
                <a:latin typeface="Calibri"/>
                <a:cs typeface="Calibri"/>
              </a:rPr>
              <a:t>the </a:t>
            </a:r>
            <a:r>
              <a:rPr sz="2000" b="1" spc="-5" dirty="0">
                <a:latin typeface="Calibri"/>
                <a:cs typeface="Calibri"/>
              </a:rPr>
              <a:t>equal rights </a:t>
            </a:r>
            <a:r>
              <a:rPr sz="2000" b="1" dirty="0">
                <a:latin typeface="Calibri"/>
                <a:cs typeface="Calibri"/>
              </a:rPr>
              <a:t>of </a:t>
            </a:r>
            <a:r>
              <a:rPr sz="2000" b="1" spc="-5" dirty="0">
                <a:latin typeface="Calibri"/>
                <a:cs typeface="Calibri"/>
              </a:rPr>
              <a:t>all women and girls </a:t>
            </a:r>
            <a:r>
              <a:rPr sz="2000" b="1" dirty="0">
                <a:latin typeface="Calibri"/>
                <a:cs typeface="Calibri"/>
              </a:rPr>
              <a:t>in </a:t>
            </a:r>
            <a:r>
              <a:rPr sz="2000" b="1" spc="-5" dirty="0">
                <a:latin typeface="Calibri"/>
                <a:cs typeface="Calibri"/>
              </a:rPr>
              <a:t>all aspects </a:t>
            </a:r>
            <a:r>
              <a:rPr sz="2000" b="1" dirty="0">
                <a:latin typeface="Calibri"/>
                <a:cs typeface="Calibri"/>
              </a:rPr>
              <a:t>of </a:t>
            </a:r>
            <a:r>
              <a:rPr sz="2000" b="1" spc="-5" dirty="0">
                <a:latin typeface="Calibri"/>
                <a:cs typeface="Calibri"/>
              </a:rPr>
              <a:t>social, </a:t>
            </a:r>
            <a:r>
              <a:rPr sz="2000" b="1" spc="5" dirty="0">
                <a:latin typeface="Calibri"/>
                <a:cs typeface="Calibri"/>
              </a:rPr>
              <a:t>political,  </a:t>
            </a:r>
            <a:r>
              <a:rPr sz="2000" b="1" spc="-5" dirty="0">
                <a:latin typeface="Calibri"/>
                <a:cs typeface="Calibri"/>
              </a:rPr>
              <a:t>and economic</a:t>
            </a:r>
            <a:r>
              <a:rPr sz="2000" b="1" spc="10" dirty="0">
                <a:latin typeface="Calibri"/>
                <a:cs typeface="Calibri"/>
              </a:rPr>
              <a:t> </a:t>
            </a:r>
            <a:r>
              <a:rPr sz="2000" b="1" spc="-5" dirty="0">
                <a:latin typeface="Calibri"/>
                <a:cs typeface="Calibri"/>
              </a:rPr>
              <a:t>life.</a:t>
            </a:r>
            <a:endParaRPr sz="2000" dirty="0">
              <a:latin typeface="Calibri"/>
              <a:cs typeface="Calibri"/>
            </a:endParaRPr>
          </a:p>
          <a:p>
            <a:pPr marL="355600" indent="-342900">
              <a:lnSpc>
                <a:spcPct val="100000"/>
              </a:lnSpc>
              <a:spcBef>
                <a:spcPts val="385"/>
              </a:spcBef>
              <a:buFont typeface="Calibri"/>
              <a:buChar char="•"/>
              <a:tabLst>
                <a:tab pos="354965" algn="l"/>
                <a:tab pos="355600" algn="l"/>
              </a:tabLst>
            </a:pPr>
            <a:r>
              <a:rPr sz="2000" b="1" dirty="0">
                <a:solidFill>
                  <a:srgbClr val="008000"/>
                </a:solidFill>
                <a:latin typeface="Calibri"/>
                <a:cs typeface="Calibri"/>
              </a:rPr>
              <a:t>National </a:t>
            </a:r>
            <a:r>
              <a:rPr sz="2000" b="1" spc="-5" dirty="0">
                <a:solidFill>
                  <a:srgbClr val="008000"/>
                </a:solidFill>
                <a:latin typeface="Calibri"/>
                <a:cs typeface="Calibri"/>
              </a:rPr>
              <a:t>Right </a:t>
            </a:r>
            <a:r>
              <a:rPr sz="2000" b="1" dirty="0">
                <a:solidFill>
                  <a:srgbClr val="008000"/>
                </a:solidFill>
                <a:latin typeface="Calibri"/>
                <a:cs typeface="Calibri"/>
              </a:rPr>
              <a:t>to Life,</a:t>
            </a:r>
            <a:r>
              <a:rPr sz="2000" b="1" spc="-35" dirty="0">
                <a:solidFill>
                  <a:srgbClr val="008000"/>
                </a:solidFill>
                <a:latin typeface="Calibri"/>
                <a:cs typeface="Calibri"/>
              </a:rPr>
              <a:t> </a:t>
            </a:r>
            <a:r>
              <a:rPr sz="2000" b="1" dirty="0">
                <a:solidFill>
                  <a:srgbClr val="008000"/>
                </a:solidFill>
                <a:latin typeface="Calibri"/>
                <a:cs typeface="Calibri"/>
              </a:rPr>
              <a:t>1968</a:t>
            </a:r>
            <a:endParaRPr sz="2000" dirty="0">
              <a:latin typeface="Calibri"/>
              <a:cs typeface="Calibri"/>
            </a:endParaRPr>
          </a:p>
          <a:p>
            <a:pPr marL="756285" marR="71755" lvl="1" indent="-287020">
              <a:lnSpc>
                <a:spcPct val="100000"/>
              </a:lnSpc>
              <a:spcBef>
                <a:spcPts val="335"/>
              </a:spcBef>
              <a:buFont typeface="Calibri"/>
              <a:buChar char="–"/>
              <a:tabLst>
                <a:tab pos="756285" algn="l"/>
                <a:tab pos="756920" algn="l"/>
              </a:tabLst>
            </a:pPr>
            <a:r>
              <a:rPr sz="2000" b="1" dirty="0">
                <a:latin typeface="Calibri"/>
                <a:cs typeface="Calibri"/>
              </a:rPr>
              <a:t>National </a:t>
            </a:r>
            <a:r>
              <a:rPr sz="2000" b="1" spc="-5" dirty="0">
                <a:latin typeface="Calibri"/>
                <a:cs typeface="Calibri"/>
              </a:rPr>
              <a:t>Right </a:t>
            </a:r>
            <a:r>
              <a:rPr sz="2000" b="1" dirty="0">
                <a:latin typeface="Calibri"/>
                <a:cs typeface="Calibri"/>
              </a:rPr>
              <a:t>to </a:t>
            </a:r>
            <a:r>
              <a:rPr sz="2000" b="1" spc="-5" dirty="0">
                <a:latin typeface="Calibri"/>
                <a:cs typeface="Calibri"/>
              </a:rPr>
              <a:t>Life carries </a:t>
            </a:r>
            <a:r>
              <a:rPr sz="2000" b="1" dirty="0">
                <a:latin typeface="Calibri"/>
                <a:cs typeface="Calibri"/>
              </a:rPr>
              <a:t>out its </a:t>
            </a:r>
            <a:r>
              <a:rPr sz="2000" b="1" spc="-5" dirty="0">
                <a:latin typeface="Calibri"/>
                <a:cs typeface="Calibri"/>
              </a:rPr>
              <a:t>lifesaving </a:t>
            </a:r>
            <a:r>
              <a:rPr sz="2000" b="1" dirty="0">
                <a:latin typeface="Calibri"/>
                <a:cs typeface="Calibri"/>
              </a:rPr>
              <a:t>mission by promoting </a:t>
            </a:r>
            <a:r>
              <a:rPr sz="2000" b="1" spc="-5" dirty="0">
                <a:latin typeface="Calibri"/>
                <a:cs typeface="Calibri"/>
              </a:rPr>
              <a:t>respect </a:t>
            </a:r>
            <a:r>
              <a:rPr sz="2000" b="1" dirty="0">
                <a:latin typeface="Calibri"/>
                <a:cs typeface="Calibri"/>
              </a:rPr>
              <a:t>for the worth </a:t>
            </a:r>
            <a:r>
              <a:rPr sz="2000" b="1" spc="-5" dirty="0">
                <a:latin typeface="Calibri"/>
                <a:cs typeface="Calibri"/>
              </a:rPr>
              <a:t>and dignity </a:t>
            </a:r>
            <a:r>
              <a:rPr sz="2000" b="1" dirty="0">
                <a:latin typeface="Calibri"/>
                <a:cs typeface="Calibri"/>
              </a:rPr>
              <a:t>of </a:t>
            </a:r>
            <a:r>
              <a:rPr sz="2000" b="1" spc="-5" dirty="0">
                <a:latin typeface="Calibri"/>
                <a:cs typeface="Calibri"/>
              </a:rPr>
              <a:t>every individual  human being, </a:t>
            </a:r>
            <a:r>
              <a:rPr sz="2000" b="1" dirty="0">
                <a:latin typeface="Calibri"/>
                <a:cs typeface="Calibri"/>
              </a:rPr>
              <a:t>born or unborn, including unborn </a:t>
            </a:r>
            <a:r>
              <a:rPr sz="2000" b="1" spc="-5" dirty="0">
                <a:latin typeface="Calibri"/>
                <a:cs typeface="Calibri"/>
              </a:rPr>
              <a:t>children </a:t>
            </a:r>
            <a:r>
              <a:rPr sz="2000" b="1" dirty="0">
                <a:latin typeface="Calibri"/>
                <a:cs typeface="Calibri"/>
              </a:rPr>
              <a:t>from </a:t>
            </a:r>
            <a:r>
              <a:rPr sz="2000" b="1" spc="-5" dirty="0">
                <a:latin typeface="Calibri"/>
                <a:cs typeface="Calibri"/>
              </a:rPr>
              <a:t>their beginning; </a:t>
            </a:r>
            <a:r>
              <a:rPr sz="2000" b="1" dirty="0">
                <a:latin typeface="Calibri"/>
                <a:cs typeface="Calibri"/>
              </a:rPr>
              <a:t>those newly born; persons with disabilities;  older </a:t>
            </a:r>
            <a:r>
              <a:rPr sz="2000" b="1" spc="-5" dirty="0">
                <a:latin typeface="Calibri"/>
                <a:cs typeface="Calibri"/>
              </a:rPr>
              <a:t>people; and </a:t>
            </a:r>
            <a:r>
              <a:rPr sz="2000" b="1" dirty="0">
                <a:latin typeface="Calibri"/>
                <a:cs typeface="Calibri"/>
              </a:rPr>
              <a:t>other </a:t>
            </a:r>
            <a:r>
              <a:rPr sz="2000" b="1" spc="-5" dirty="0">
                <a:latin typeface="Calibri"/>
                <a:cs typeface="Calibri"/>
              </a:rPr>
              <a:t>vulnerable people, especially </a:t>
            </a:r>
            <a:r>
              <a:rPr sz="2000" b="1" dirty="0">
                <a:latin typeface="Calibri"/>
                <a:cs typeface="Calibri"/>
              </a:rPr>
              <a:t>those who </a:t>
            </a:r>
            <a:r>
              <a:rPr sz="2000" b="1" spc="-5" dirty="0">
                <a:latin typeface="Calibri"/>
                <a:cs typeface="Calibri"/>
              </a:rPr>
              <a:t>cannot defend themselves. </a:t>
            </a:r>
            <a:r>
              <a:rPr sz="2000" b="1" dirty="0">
                <a:latin typeface="Calibri"/>
                <a:cs typeface="Calibri"/>
              </a:rPr>
              <a:t>Our </a:t>
            </a:r>
            <a:r>
              <a:rPr sz="2000" b="1" spc="-5" dirty="0">
                <a:latin typeface="Calibri"/>
                <a:cs typeface="Calibri"/>
              </a:rPr>
              <a:t>areas </a:t>
            </a:r>
            <a:r>
              <a:rPr sz="2000" b="1" dirty="0">
                <a:latin typeface="Calibri"/>
                <a:cs typeface="Calibri"/>
              </a:rPr>
              <a:t>of </a:t>
            </a:r>
            <a:r>
              <a:rPr sz="2000" b="1" spc="-5" dirty="0">
                <a:latin typeface="Calibri"/>
                <a:cs typeface="Calibri"/>
              </a:rPr>
              <a:t>concern </a:t>
            </a:r>
            <a:r>
              <a:rPr sz="2000" b="1" dirty="0">
                <a:latin typeface="Calibri"/>
                <a:cs typeface="Calibri"/>
              </a:rPr>
              <a:t>include  abortion, </a:t>
            </a:r>
            <a:r>
              <a:rPr sz="2000" b="1" spc="-5" dirty="0">
                <a:latin typeface="Calibri"/>
                <a:cs typeface="Calibri"/>
              </a:rPr>
              <a:t>infanticide, euthanasia, assisted suicide, and </a:t>
            </a:r>
            <a:r>
              <a:rPr sz="2000" b="1" dirty="0">
                <a:latin typeface="Calibri"/>
                <a:cs typeface="Calibri"/>
              </a:rPr>
              <a:t>the killing of unborn </a:t>
            </a:r>
            <a:r>
              <a:rPr sz="2000" b="1" spc="-5" dirty="0">
                <a:latin typeface="Calibri"/>
                <a:cs typeface="Calibri"/>
              </a:rPr>
              <a:t>children </a:t>
            </a:r>
            <a:r>
              <a:rPr sz="2000" b="1" dirty="0">
                <a:latin typeface="Calibri"/>
                <a:cs typeface="Calibri"/>
              </a:rPr>
              <a:t>for their </a:t>
            </a:r>
            <a:r>
              <a:rPr sz="2000" b="1" spc="-5" dirty="0">
                <a:latin typeface="Calibri"/>
                <a:cs typeface="Calibri"/>
              </a:rPr>
              <a:t>stem</a:t>
            </a:r>
            <a:r>
              <a:rPr sz="2000" b="1" spc="25" dirty="0">
                <a:latin typeface="Calibri"/>
                <a:cs typeface="Calibri"/>
              </a:rPr>
              <a:t> </a:t>
            </a:r>
            <a:r>
              <a:rPr sz="2000" b="1" spc="-5" dirty="0">
                <a:latin typeface="Calibri"/>
                <a:cs typeface="Calibri"/>
              </a:rPr>
              <a:t>cells.</a:t>
            </a:r>
            <a:endParaRPr sz="2000" dirty="0">
              <a:latin typeface="Calibri"/>
              <a:cs typeface="Calibri"/>
            </a:endParaRPr>
          </a:p>
          <a:p>
            <a:pPr marR="236220" algn="r">
              <a:lnSpc>
                <a:spcPts val="1480"/>
              </a:lnSpc>
            </a:pPr>
            <a:endParaRPr sz="1600" dirty="0">
              <a:latin typeface="Arial"/>
              <a:cs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82" y="-5397"/>
            <a:ext cx="9144000" cy="5143500"/>
          </a:xfrm>
          <a:custGeom>
            <a:avLst/>
            <a:gdLst/>
            <a:ahLst/>
            <a:cxnLst/>
            <a:rect l="l" t="t" r="r" b="b"/>
            <a:pathLst>
              <a:path w="9144000" h="5143500">
                <a:moveTo>
                  <a:pt x="0" y="5143500"/>
                </a:moveTo>
                <a:lnTo>
                  <a:pt x="9144000" y="5143500"/>
                </a:lnTo>
                <a:lnTo>
                  <a:pt x="9144000" y="0"/>
                </a:lnTo>
                <a:lnTo>
                  <a:pt x="0" y="0"/>
                </a:lnTo>
                <a:lnTo>
                  <a:pt x="0" y="5143500"/>
                </a:lnTo>
                <a:close/>
              </a:path>
            </a:pathLst>
          </a:custGeom>
          <a:solidFill>
            <a:srgbClr val="FDD4E9"/>
          </a:solidFill>
        </p:spPr>
        <p:txBody>
          <a:bodyPr wrap="square" lIns="0" tIns="0" rIns="0" bIns="0" rtlCol="0"/>
          <a:lstStyle/>
          <a:p>
            <a:endParaRPr/>
          </a:p>
        </p:txBody>
      </p:sp>
      <p:sp>
        <p:nvSpPr>
          <p:cNvPr id="3" name="object 3"/>
          <p:cNvSpPr/>
          <p:nvPr/>
        </p:nvSpPr>
        <p:spPr>
          <a:xfrm>
            <a:off x="1676400" y="688847"/>
            <a:ext cx="5486400" cy="4454651"/>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3505200" y="0"/>
            <a:ext cx="3512185" cy="443711"/>
          </a:xfrm>
          <a:prstGeom prst="rect">
            <a:avLst/>
          </a:prstGeom>
        </p:spPr>
        <p:txBody>
          <a:bodyPr vert="horz" wrap="square" lIns="0" tIns="12700" rIns="0" bIns="0" rtlCol="0">
            <a:spAutoFit/>
          </a:bodyPr>
          <a:lstStyle/>
          <a:p>
            <a:pPr marL="12700" algn="ctr">
              <a:lnSpc>
                <a:spcPct val="100000"/>
              </a:lnSpc>
              <a:spcBef>
                <a:spcPts val="100"/>
              </a:spcBef>
            </a:pPr>
            <a:r>
              <a:rPr sz="2800" spc="-5" dirty="0">
                <a:latin typeface="Calibri"/>
                <a:cs typeface="Calibri"/>
              </a:rPr>
              <a:t>WOMEN’S</a:t>
            </a:r>
            <a:r>
              <a:rPr sz="2800" spc="-80" dirty="0">
                <a:latin typeface="Calibri"/>
                <a:cs typeface="Calibri"/>
              </a:rPr>
              <a:t> </a:t>
            </a:r>
            <a:r>
              <a:rPr sz="2800" dirty="0">
                <a:latin typeface="Calibri"/>
                <a:cs typeface="Calibri"/>
              </a:rPr>
              <a:t>RIGHTS</a:t>
            </a:r>
          </a:p>
        </p:txBody>
      </p:sp>
      <p:sp>
        <p:nvSpPr>
          <p:cNvPr id="5" name="object 5"/>
          <p:cNvSpPr txBox="1"/>
          <p:nvPr/>
        </p:nvSpPr>
        <p:spPr>
          <a:xfrm>
            <a:off x="72530" y="171814"/>
            <a:ext cx="8694139" cy="4985339"/>
          </a:xfrm>
          <a:prstGeom prst="rect">
            <a:avLst/>
          </a:prstGeom>
        </p:spPr>
        <p:txBody>
          <a:bodyPr vert="horz" wrap="square" lIns="0" tIns="75565" rIns="0" bIns="0" rtlCol="0">
            <a:spAutoFit/>
          </a:bodyPr>
          <a:lstStyle/>
          <a:p>
            <a:pPr marL="12700">
              <a:lnSpc>
                <a:spcPct val="100000"/>
              </a:lnSpc>
              <a:spcBef>
                <a:spcPts val="595"/>
              </a:spcBef>
            </a:pPr>
            <a:r>
              <a:rPr sz="1900" b="1" dirty="0">
                <a:latin typeface="Calibri"/>
                <a:cs typeface="Calibri"/>
              </a:rPr>
              <a:t>Second </a:t>
            </a:r>
            <a:r>
              <a:rPr sz="1900" b="1" spc="-5" dirty="0">
                <a:latin typeface="Calibri"/>
                <a:cs typeface="Calibri"/>
              </a:rPr>
              <a:t>feminist wave:</a:t>
            </a:r>
            <a:r>
              <a:rPr sz="1900" b="1" spc="-30" dirty="0">
                <a:latin typeface="Calibri"/>
                <a:cs typeface="Calibri"/>
              </a:rPr>
              <a:t> </a:t>
            </a:r>
            <a:r>
              <a:rPr sz="1900" b="1" dirty="0">
                <a:latin typeface="Calibri"/>
                <a:cs typeface="Calibri"/>
              </a:rPr>
              <a:t>1960-present</a:t>
            </a:r>
            <a:endParaRPr sz="1900" dirty="0">
              <a:latin typeface="Calibri"/>
              <a:cs typeface="Calibri"/>
            </a:endParaRPr>
          </a:p>
          <a:p>
            <a:pPr marL="355600" indent="-342900">
              <a:lnSpc>
                <a:spcPct val="100000"/>
              </a:lnSpc>
              <a:spcBef>
                <a:spcPts val="445"/>
              </a:spcBef>
              <a:buFont typeface="Calibri"/>
              <a:buChar char="•"/>
              <a:tabLst>
                <a:tab pos="354965" algn="l"/>
                <a:tab pos="355600" algn="l"/>
              </a:tabLst>
            </a:pPr>
            <a:r>
              <a:rPr sz="1900" b="1" spc="-5" dirty="0">
                <a:latin typeface="Calibri"/>
                <a:cs typeface="Calibri"/>
              </a:rPr>
              <a:t>Legislation</a:t>
            </a:r>
            <a:endParaRPr sz="1900" dirty="0">
              <a:latin typeface="Calibri"/>
              <a:cs typeface="Calibri"/>
            </a:endParaRPr>
          </a:p>
          <a:p>
            <a:pPr marL="756285" lvl="1" indent="-287020">
              <a:lnSpc>
                <a:spcPct val="100000"/>
              </a:lnSpc>
              <a:spcBef>
                <a:spcPts val="430"/>
              </a:spcBef>
              <a:buFont typeface="Calibri"/>
              <a:buChar char="–"/>
              <a:tabLst>
                <a:tab pos="756285" algn="l"/>
                <a:tab pos="756920" algn="l"/>
              </a:tabLst>
            </a:pPr>
            <a:r>
              <a:rPr sz="1900" b="1" dirty="0">
                <a:latin typeface="Calibri"/>
                <a:cs typeface="Calibri"/>
              </a:rPr>
              <a:t>Equal </a:t>
            </a:r>
            <a:r>
              <a:rPr sz="1900" b="1" spc="-5" dirty="0">
                <a:latin typeface="Calibri"/>
                <a:cs typeface="Calibri"/>
              </a:rPr>
              <a:t>Pay </a:t>
            </a:r>
            <a:r>
              <a:rPr sz="1900" b="1" dirty="0">
                <a:latin typeface="Calibri"/>
                <a:cs typeface="Calibri"/>
              </a:rPr>
              <a:t>Act of</a:t>
            </a:r>
            <a:r>
              <a:rPr sz="1900" b="1" spc="-15" dirty="0">
                <a:latin typeface="Calibri"/>
                <a:cs typeface="Calibri"/>
              </a:rPr>
              <a:t> </a:t>
            </a:r>
            <a:r>
              <a:rPr sz="1900" b="1" dirty="0">
                <a:latin typeface="Calibri"/>
                <a:cs typeface="Calibri"/>
              </a:rPr>
              <a:t>1963</a:t>
            </a:r>
            <a:endParaRPr sz="1900" dirty="0">
              <a:latin typeface="Calibri"/>
              <a:cs typeface="Calibri"/>
            </a:endParaRPr>
          </a:p>
          <a:p>
            <a:pPr marL="1155700" marR="88265" lvl="2" indent="-228600">
              <a:lnSpc>
                <a:spcPct val="100000"/>
              </a:lnSpc>
              <a:spcBef>
                <a:spcPts val="335"/>
              </a:spcBef>
              <a:buFont typeface="Calibri"/>
              <a:buChar char="•"/>
              <a:tabLst>
                <a:tab pos="1155700" algn="l"/>
                <a:tab pos="1156335" algn="l"/>
              </a:tabLst>
            </a:pPr>
            <a:r>
              <a:rPr sz="1900" b="1" dirty="0">
                <a:latin typeface="Calibri"/>
                <a:cs typeface="Calibri"/>
              </a:rPr>
              <a:t>The Equal </a:t>
            </a:r>
            <a:r>
              <a:rPr sz="1900" b="1" spc="-5" dirty="0">
                <a:latin typeface="Calibri"/>
                <a:cs typeface="Calibri"/>
              </a:rPr>
              <a:t>Pay Act requires </a:t>
            </a:r>
            <a:r>
              <a:rPr sz="1900" b="1" dirty="0">
                <a:latin typeface="Calibri"/>
                <a:cs typeface="Calibri"/>
              </a:rPr>
              <a:t>that </a:t>
            </a:r>
            <a:r>
              <a:rPr sz="1900" b="1" spc="-5" dirty="0">
                <a:latin typeface="Calibri"/>
                <a:cs typeface="Calibri"/>
              </a:rPr>
              <a:t>men and women </a:t>
            </a:r>
            <a:r>
              <a:rPr sz="1900" b="1" dirty="0">
                <a:latin typeface="Calibri"/>
                <a:cs typeface="Calibri"/>
              </a:rPr>
              <a:t>be </a:t>
            </a:r>
            <a:r>
              <a:rPr sz="1900" b="1" spc="-5" dirty="0">
                <a:latin typeface="Calibri"/>
                <a:cs typeface="Calibri"/>
              </a:rPr>
              <a:t>given equal pay </a:t>
            </a:r>
            <a:r>
              <a:rPr sz="1900" b="1" dirty="0">
                <a:latin typeface="Calibri"/>
                <a:cs typeface="Calibri"/>
              </a:rPr>
              <a:t>for </a:t>
            </a:r>
            <a:r>
              <a:rPr sz="1900" b="1" spc="-5" dirty="0">
                <a:latin typeface="Calibri"/>
                <a:cs typeface="Calibri"/>
              </a:rPr>
              <a:t>equal </a:t>
            </a:r>
            <a:r>
              <a:rPr sz="1900" b="1" dirty="0">
                <a:latin typeface="Calibri"/>
                <a:cs typeface="Calibri"/>
              </a:rPr>
              <a:t>work in the </a:t>
            </a:r>
            <a:r>
              <a:rPr sz="1900" b="1" spc="-5" dirty="0">
                <a:latin typeface="Calibri"/>
                <a:cs typeface="Calibri"/>
              </a:rPr>
              <a:t>same establishment. </a:t>
            </a:r>
            <a:r>
              <a:rPr sz="1900" b="1" dirty="0">
                <a:latin typeface="Calibri"/>
                <a:cs typeface="Calibri"/>
              </a:rPr>
              <a:t>The  jobs </a:t>
            </a:r>
            <a:r>
              <a:rPr sz="1900" b="1" spc="-5" dirty="0">
                <a:latin typeface="Calibri"/>
                <a:cs typeface="Calibri"/>
              </a:rPr>
              <a:t>need </a:t>
            </a:r>
            <a:r>
              <a:rPr sz="1900" b="1" dirty="0">
                <a:latin typeface="Calibri"/>
                <a:cs typeface="Calibri"/>
              </a:rPr>
              <a:t>not be </a:t>
            </a:r>
            <a:r>
              <a:rPr sz="1900" b="1" spc="-5" dirty="0">
                <a:latin typeface="Calibri"/>
                <a:cs typeface="Calibri"/>
              </a:rPr>
              <a:t>identical, </a:t>
            </a:r>
            <a:r>
              <a:rPr sz="1900" b="1" dirty="0">
                <a:latin typeface="Calibri"/>
                <a:cs typeface="Calibri"/>
              </a:rPr>
              <a:t>but they </a:t>
            </a:r>
            <a:r>
              <a:rPr sz="1900" b="1" spc="-5" dirty="0">
                <a:latin typeface="Calibri"/>
                <a:cs typeface="Calibri"/>
              </a:rPr>
              <a:t>must </a:t>
            </a:r>
            <a:r>
              <a:rPr sz="1900" b="1" dirty="0">
                <a:latin typeface="Calibri"/>
                <a:cs typeface="Calibri"/>
              </a:rPr>
              <a:t>be </a:t>
            </a:r>
            <a:r>
              <a:rPr sz="1900" b="1" spc="-5" dirty="0">
                <a:latin typeface="Calibri"/>
                <a:cs typeface="Calibri"/>
              </a:rPr>
              <a:t>substantially equal. </a:t>
            </a:r>
            <a:r>
              <a:rPr sz="1900" b="1" dirty="0">
                <a:latin typeface="Calibri"/>
                <a:cs typeface="Calibri"/>
              </a:rPr>
              <a:t>It is job </a:t>
            </a:r>
            <a:r>
              <a:rPr sz="1900" b="1" spc="-5" dirty="0">
                <a:latin typeface="Calibri"/>
                <a:cs typeface="Calibri"/>
              </a:rPr>
              <a:t>content, </a:t>
            </a:r>
            <a:r>
              <a:rPr sz="1900" b="1" dirty="0">
                <a:latin typeface="Calibri"/>
                <a:cs typeface="Calibri"/>
              </a:rPr>
              <a:t>not job titles, that </a:t>
            </a:r>
            <a:r>
              <a:rPr sz="1900" b="1" spc="-5" dirty="0">
                <a:latin typeface="Calibri"/>
                <a:cs typeface="Calibri"/>
              </a:rPr>
              <a:t>determines  </a:t>
            </a:r>
            <a:r>
              <a:rPr sz="1900" b="1" dirty="0">
                <a:latin typeface="Calibri"/>
                <a:cs typeface="Calibri"/>
              </a:rPr>
              <a:t>whether jobs </a:t>
            </a:r>
            <a:r>
              <a:rPr sz="1900" b="1" spc="-5" dirty="0">
                <a:latin typeface="Calibri"/>
                <a:cs typeface="Calibri"/>
              </a:rPr>
              <a:t>are </a:t>
            </a:r>
            <a:r>
              <a:rPr sz="1900" b="1" dirty="0">
                <a:latin typeface="Calibri"/>
                <a:cs typeface="Calibri"/>
              </a:rPr>
              <a:t>substantially </a:t>
            </a:r>
            <a:r>
              <a:rPr sz="1900" b="1" spc="-5" dirty="0">
                <a:latin typeface="Calibri"/>
                <a:cs typeface="Calibri"/>
              </a:rPr>
              <a:t>equal. Specifically, </a:t>
            </a:r>
            <a:r>
              <a:rPr sz="1900" b="1" dirty="0">
                <a:latin typeface="Calibri"/>
                <a:cs typeface="Calibri"/>
              </a:rPr>
              <a:t>the EPA provides </a:t>
            </a:r>
            <a:r>
              <a:rPr sz="1900" b="1" spc="-5" dirty="0">
                <a:latin typeface="Calibri"/>
                <a:cs typeface="Calibri"/>
              </a:rPr>
              <a:t>that employers </a:t>
            </a:r>
            <a:r>
              <a:rPr sz="1900" b="1" spc="-10" dirty="0">
                <a:latin typeface="Calibri"/>
                <a:cs typeface="Calibri"/>
              </a:rPr>
              <a:t>may </a:t>
            </a:r>
            <a:r>
              <a:rPr sz="1900" b="1" dirty="0">
                <a:latin typeface="Calibri"/>
                <a:cs typeface="Calibri"/>
              </a:rPr>
              <a:t>not </a:t>
            </a:r>
            <a:r>
              <a:rPr sz="1900" b="1" spc="-5" dirty="0">
                <a:latin typeface="Calibri"/>
                <a:cs typeface="Calibri"/>
              </a:rPr>
              <a:t>pay unequal wages </a:t>
            </a:r>
            <a:r>
              <a:rPr sz="1900" b="1" dirty="0">
                <a:latin typeface="Calibri"/>
                <a:cs typeface="Calibri"/>
              </a:rPr>
              <a:t>to  </a:t>
            </a:r>
            <a:r>
              <a:rPr sz="1900" b="1" spc="-5" dirty="0">
                <a:latin typeface="Calibri"/>
                <a:cs typeface="Calibri"/>
              </a:rPr>
              <a:t>men and women </a:t>
            </a:r>
            <a:r>
              <a:rPr sz="1900" b="1" dirty="0">
                <a:latin typeface="Calibri"/>
                <a:cs typeface="Calibri"/>
              </a:rPr>
              <a:t>who perform jobs that </a:t>
            </a:r>
            <a:r>
              <a:rPr sz="1900" b="1" spc="-5" dirty="0">
                <a:latin typeface="Calibri"/>
                <a:cs typeface="Calibri"/>
              </a:rPr>
              <a:t>require substantially equal </a:t>
            </a:r>
            <a:r>
              <a:rPr sz="1900" b="1" dirty="0">
                <a:latin typeface="Calibri"/>
                <a:cs typeface="Calibri"/>
              </a:rPr>
              <a:t>skill, effort </a:t>
            </a:r>
            <a:r>
              <a:rPr sz="1900" b="1" spc="-5" dirty="0">
                <a:latin typeface="Calibri"/>
                <a:cs typeface="Calibri"/>
              </a:rPr>
              <a:t>and </a:t>
            </a:r>
            <a:r>
              <a:rPr sz="1900" b="1" dirty="0">
                <a:latin typeface="Calibri"/>
                <a:cs typeface="Calibri"/>
              </a:rPr>
              <a:t>responsibility, </a:t>
            </a:r>
            <a:r>
              <a:rPr sz="1900" b="1" spc="-5" dirty="0">
                <a:latin typeface="Calibri"/>
                <a:cs typeface="Calibri"/>
              </a:rPr>
              <a:t>and </a:t>
            </a:r>
            <a:r>
              <a:rPr sz="1900" b="1" dirty="0">
                <a:latin typeface="Calibri"/>
                <a:cs typeface="Calibri"/>
              </a:rPr>
              <a:t>that </a:t>
            </a:r>
            <a:r>
              <a:rPr sz="1900" b="1" spc="-5" dirty="0">
                <a:latin typeface="Calibri"/>
                <a:cs typeface="Calibri"/>
              </a:rPr>
              <a:t>are  performed under similar </a:t>
            </a:r>
            <a:r>
              <a:rPr sz="1900" b="1" dirty="0">
                <a:latin typeface="Calibri"/>
                <a:cs typeface="Calibri"/>
              </a:rPr>
              <a:t>working conditions within the </a:t>
            </a:r>
            <a:r>
              <a:rPr sz="1900" b="1" spc="-5" dirty="0">
                <a:latin typeface="Calibri"/>
                <a:cs typeface="Calibri"/>
              </a:rPr>
              <a:t>same</a:t>
            </a:r>
            <a:r>
              <a:rPr sz="1900" b="1" spc="-15" dirty="0">
                <a:latin typeface="Calibri"/>
                <a:cs typeface="Calibri"/>
              </a:rPr>
              <a:t> </a:t>
            </a:r>
            <a:r>
              <a:rPr sz="1900" b="1" spc="-5" dirty="0">
                <a:latin typeface="Calibri"/>
                <a:cs typeface="Calibri"/>
              </a:rPr>
              <a:t>establishment.</a:t>
            </a:r>
            <a:endParaRPr sz="1900" dirty="0">
              <a:latin typeface="Calibri"/>
              <a:cs typeface="Calibri"/>
            </a:endParaRPr>
          </a:p>
          <a:p>
            <a:pPr marL="756285" lvl="1" indent="-287020">
              <a:lnSpc>
                <a:spcPct val="100000"/>
              </a:lnSpc>
              <a:spcBef>
                <a:spcPts val="385"/>
              </a:spcBef>
              <a:buFont typeface="Calibri"/>
              <a:buChar char="–"/>
              <a:tabLst>
                <a:tab pos="756285" algn="l"/>
                <a:tab pos="756920" algn="l"/>
              </a:tabLst>
            </a:pPr>
            <a:r>
              <a:rPr sz="1900" b="1" spc="-5" dirty="0">
                <a:latin typeface="Calibri"/>
                <a:cs typeface="Calibri"/>
              </a:rPr>
              <a:t>Title VII </a:t>
            </a:r>
            <a:r>
              <a:rPr sz="1900" b="1" dirty="0">
                <a:latin typeface="Calibri"/>
                <a:cs typeface="Calibri"/>
              </a:rPr>
              <a:t>of </a:t>
            </a:r>
            <a:r>
              <a:rPr sz="1900" b="1" spc="-5" dirty="0">
                <a:latin typeface="Calibri"/>
                <a:cs typeface="Calibri"/>
              </a:rPr>
              <a:t>Civil Rights </a:t>
            </a:r>
            <a:r>
              <a:rPr sz="1900" b="1" dirty="0">
                <a:latin typeface="Calibri"/>
                <a:cs typeface="Calibri"/>
              </a:rPr>
              <a:t>Act of</a:t>
            </a:r>
            <a:r>
              <a:rPr sz="1900" b="1" spc="-35" dirty="0">
                <a:latin typeface="Calibri"/>
                <a:cs typeface="Calibri"/>
              </a:rPr>
              <a:t> </a:t>
            </a:r>
            <a:r>
              <a:rPr sz="1900" b="1" spc="-5" dirty="0">
                <a:latin typeface="Calibri"/>
                <a:cs typeface="Calibri"/>
              </a:rPr>
              <a:t>1964</a:t>
            </a:r>
            <a:endParaRPr sz="1900" dirty="0">
              <a:latin typeface="Calibri"/>
              <a:cs typeface="Calibri"/>
            </a:endParaRPr>
          </a:p>
          <a:p>
            <a:pPr marL="1155700" marR="5080" lvl="2" indent="-228600">
              <a:lnSpc>
                <a:spcPct val="100000"/>
              </a:lnSpc>
              <a:spcBef>
                <a:spcPts val="340"/>
              </a:spcBef>
              <a:buFont typeface="Calibri"/>
              <a:buChar char="•"/>
              <a:tabLst>
                <a:tab pos="1155700" algn="l"/>
                <a:tab pos="1156335" algn="l"/>
              </a:tabLst>
            </a:pPr>
            <a:r>
              <a:rPr sz="1900" b="1" dirty="0">
                <a:latin typeface="Calibri"/>
                <a:cs typeface="Calibri"/>
              </a:rPr>
              <a:t>It </a:t>
            </a:r>
            <a:r>
              <a:rPr sz="1900" b="1" spc="-5" dirty="0">
                <a:latin typeface="Calibri"/>
                <a:cs typeface="Calibri"/>
              </a:rPr>
              <a:t>shall </a:t>
            </a:r>
            <a:r>
              <a:rPr sz="1900" b="1" dirty="0">
                <a:latin typeface="Calibri"/>
                <a:cs typeface="Calibri"/>
              </a:rPr>
              <a:t>be </a:t>
            </a:r>
            <a:r>
              <a:rPr sz="1900" b="1" spc="-5" dirty="0">
                <a:latin typeface="Calibri"/>
                <a:cs typeface="Calibri"/>
              </a:rPr>
              <a:t>an unlawful employment practice </a:t>
            </a:r>
            <a:r>
              <a:rPr sz="1900" b="1" dirty="0">
                <a:latin typeface="Calibri"/>
                <a:cs typeface="Calibri"/>
              </a:rPr>
              <a:t>for </a:t>
            </a:r>
            <a:r>
              <a:rPr sz="1900" b="1" spc="-5" dirty="0">
                <a:latin typeface="Calibri"/>
                <a:cs typeface="Calibri"/>
              </a:rPr>
              <a:t>an employer </a:t>
            </a:r>
            <a:r>
              <a:rPr sz="1900" b="1" dirty="0">
                <a:latin typeface="Calibri"/>
                <a:cs typeface="Calibri"/>
              </a:rPr>
              <a:t>… to </a:t>
            </a:r>
            <a:r>
              <a:rPr sz="1900" b="1" spc="-5" dirty="0">
                <a:latin typeface="Calibri"/>
                <a:cs typeface="Calibri"/>
              </a:rPr>
              <a:t>discriminate against any individual </a:t>
            </a:r>
            <a:r>
              <a:rPr sz="1900" b="1" dirty="0">
                <a:latin typeface="Calibri"/>
                <a:cs typeface="Calibri"/>
              </a:rPr>
              <a:t>with </a:t>
            </a:r>
            <a:r>
              <a:rPr sz="1900" b="1" spc="-5" dirty="0">
                <a:latin typeface="Calibri"/>
                <a:cs typeface="Calibri"/>
              </a:rPr>
              <a:t>respect </a:t>
            </a:r>
            <a:r>
              <a:rPr sz="1900" b="1" dirty="0">
                <a:latin typeface="Calibri"/>
                <a:cs typeface="Calibri"/>
              </a:rPr>
              <a:t>to  his </a:t>
            </a:r>
            <a:r>
              <a:rPr sz="1900" b="1" spc="-5" dirty="0">
                <a:latin typeface="Calibri"/>
                <a:cs typeface="Calibri"/>
              </a:rPr>
              <a:t>compensation, </a:t>
            </a:r>
            <a:r>
              <a:rPr sz="1900" b="1" dirty="0">
                <a:latin typeface="Calibri"/>
                <a:cs typeface="Calibri"/>
              </a:rPr>
              <a:t>terms, conditions, or </a:t>
            </a:r>
            <a:r>
              <a:rPr sz="1900" b="1" spc="-5" dirty="0">
                <a:latin typeface="Calibri"/>
                <a:cs typeface="Calibri"/>
              </a:rPr>
              <a:t>privileges </a:t>
            </a:r>
            <a:r>
              <a:rPr sz="1900" b="1" dirty="0">
                <a:latin typeface="Calibri"/>
                <a:cs typeface="Calibri"/>
              </a:rPr>
              <a:t>of </a:t>
            </a:r>
            <a:r>
              <a:rPr sz="1900" b="1" spc="-5" dirty="0">
                <a:latin typeface="Calibri"/>
                <a:cs typeface="Calibri"/>
              </a:rPr>
              <a:t>employment, because </a:t>
            </a:r>
            <a:r>
              <a:rPr sz="1900" b="1" dirty="0">
                <a:latin typeface="Calibri"/>
                <a:cs typeface="Calibri"/>
              </a:rPr>
              <a:t>of such </a:t>
            </a:r>
            <a:r>
              <a:rPr sz="1900" b="1" spc="-5" dirty="0">
                <a:latin typeface="Calibri"/>
                <a:cs typeface="Calibri"/>
              </a:rPr>
              <a:t>individual’s race, </a:t>
            </a:r>
            <a:r>
              <a:rPr sz="1900" b="1" dirty="0">
                <a:latin typeface="Calibri"/>
                <a:cs typeface="Calibri"/>
              </a:rPr>
              <a:t>color, </a:t>
            </a:r>
            <a:r>
              <a:rPr sz="1900" b="1" spc="-5" dirty="0">
                <a:latin typeface="Calibri"/>
                <a:cs typeface="Calibri"/>
              </a:rPr>
              <a:t>religion,  </a:t>
            </a:r>
            <a:r>
              <a:rPr sz="1900" b="1" dirty="0">
                <a:latin typeface="Calibri"/>
                <a:cs typeface="Calibri"/>
              </a:rPr>
              <a:t>sex, or national origin.</a:t>
            </a:r>
            <a:endParaRPr sz="1900" dirty="0">
              <a:latin typeface="Calibri"/>
              <a:cs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3500"/>
          </a:xfrm>
          <a:custGeom>
            <a:avLst/>
            <a:gdLst/>
            <a:ahLst/>
            <a:cxnLst/>
            <a:rect l="l" t="t" r="r" b="b"/>
            <a:pathLst>
              <a:path w="9144000" h="5143500">
                <a:moveTo>
                  <a:pt x="0" y="5143500"/>
                </a:moveTo>
                <a:lnTo>
                  <a:pt x="9144000" y="5143500"/>
                </a:lnTo>
                <a:lnTo>
                  <a:pt x="9144000" y="0"/>
                </a:lnTo>
                <a:lnTo>
                  <a:pt x="0" y="0"/>
                </a:lnTo>
                <a:lnTo>
                  <a:pt x="0" y="5143500"/>
                </a:lnTo>
                <a:close/>
              </a:path>
            </a:pathLst>
          </a:custGeom>
          <a:solidFill>
            <a:srgbClr val="FDD4E9"/>
          </a:solidFill>
        </p:spPr>
        <p:txBody>
          <a:bodyPr wrap="square" lIns="0" tIns="0" rIns="0" bIns="0" rtlCol="0"/>
          <a:lstStyle/>
          <a:p>
            <a:endParaRPr/>
          </a:p>
        </p:txBody>
      </p:sp>
      <p:sp>
        <p:nvSpPr>
          <p:cNvPr id="4" name="object 4"/>
          <p:cNvSpPr txBox="1">
            <a:spLocks noGrp="1"/>
          </p:cNvSpPr>
          <p:nvPr>
            <p:ph type="title"/>
          </p:nvPr>
        </p:nvSpPr>
        <p:spPr>
          <a:xfrm>
            <a:off x="2815589" y="0"/>
            <a:ext cx="3512185" cy="443711"/>
          </a:xfrm>
          <a:prstGeom prst="rect">
            <a:avLst/>
          </a:prstGeom>
        </p:spPr>
        <p:txBody>
          <a:bodyPr vert="horz" wrap="square" lIns="0" tIns="12700" rIns="0" bIns="0" rtlCol="0">
            <a:spAutoFit/>
          </a:bodyPr>
          <a:lstStyle/>
          <a:p>
            <a:pPr marL="12700" algn="ctr">
              <a:lnSpc>
                <a:spcPct val="100000"/>
              </a:lnSpc>
              <a:spcBef>
                <a:spcPts val="100"/>
              </a:spcBef>
            </a:pPr>
            <a:r>
              <a:rPr sz="2800" spc="-5" dirty="0">
                <a:latin typeface="Calibri"/>
                <a:cs typeface="Calibri"/>
              </a:rPr>
              <a:t>WOMEN’S</a:t>
            </a:r>
            <a:r>
              <a:rPr sz="2800" spc="-80" dirty="0">
                <a:latin typeface="Calibri"/>
                <a:cs typeface="Calibri"/>
              </a:rPr>
              <a:t> </a:t>
            </a:r>
            <a:r>
              <a:rPr sz="2800" dirty="0">
                <a:latin typeface="Calibri"/>
                <a:cs typeface="Calibri"/>
              </a:rPr>
              <a:t>RIGHTS</a:t>
            </a:r>
          </a:p>
        </p:txBody>
      </p:sp>
      <p:sp>
        <p:nvSpPr>
          <p:cNvPr id="5" name="object 5"/>
          <p:cNvSpPr txBox="1"/>
          <p:nvPr/>
        </p:nvSpPr>
        <p:spPr>
          <a:xfrm>
            <a:off x="0" y="816593"/>
            <a:ext cx="9143999" cy="3702937"/>
          </a:xfrm>
          <a:prstGeom prst="rect">
            <a:avLst/>
          </a:prstGeom>
        </p:spPr>
        <p:txBody>
          <a:bodyPr vert="horz" wrap="square" lIns="0" tIns="75565" rIns="0" bIns="0" rtlCol="0">
            <a:spAutoFit/>
          </a:bodyPr>
          <a:lstStyle/>
          <a:p>
            <a:pPr marL="12700">
              <a:lnSpc>
                <a:spcPct val="100000"/>
              </a:lnSpc>
              <a:spcBef>
                <a:spcPts val="595"/>
              </a:spcBef>
            </a:pPr>
            <a:r>
              <a:rPr sz="2800" b="1" dirty="0">
                <a:latin typeface="Calibri"/>
                <a:cs typeface="Calibri"/>
              </a:rPr>
              <a:t>Second </a:t>
            </a:r>
            <a:r>
              <a:rPr sz="2800" b="1" spc="-5" dirty="0">
                <a:latin typeface="Calibri"/>
                <a:cs typeface="Calibri"/>
              </a:rPr>
              <a:t>feminist wave:</a:t>
            </a:r>
            <a:r>
              <a:rPr sz="2800" b="1" spc="-30" dirty="0">
                <a:latin typeface="Calibri"/>
                <a:cs typeface="Calibri"/>
              </a:rPr>
              <a:t> </a:t>
            </a:r>
            <a:r>
              <a:rPr sz="2800" b="1" dirty="0">
                <a:latin typeface="Calibri"/>
                <a:cs typeface="Calibri"/>
              </a:rPr>
              <a:t>1960-present</a:t>
            </a:r>
            <a:endParaRPr sz="2800" dirty="0">
              <a:latin typeface="Calibri"/>
              <a:cs typeface="Calibri"/>
            </a:endParaRPr>
          </a:p>
          <a:p>
            <a:pPr marL="756285" lvl="1" indent="-287020">
              <a:lnSpc>
                <a:spcPct val="100000"/>
              </a:lnSpc>
              <a:spcBef>
                <a:spcPts val="385"/>
              </a:spcBef>
              <a:buFont typeface="Calibri"/>
              <a:buChar char="–"/>
              <a:tabLst>
                <a:tab pos="756285" algn="l"/>
                <a:tab pos="756920" algn="l"/>
              </a:tabLst>
            </a:pPr>
            <a:r>
              <a:rPr sz="2800" b="1" spc="-5" dirty="0">
                <a:solidFill>
                  <a:srgbClr val="008000"/>
                </a:solidFill>
                <a:latin typeface="Calibri"/>
                <a:cs typeface="Calibri"/>
              </a:rPr>
              <a:t>Title </a:t>
            </a:r>
            <a:r>
              <a:rPr sz="2800" b="1" dirty="0">
                <a:solidFill>
                  <a:srgbClr val="008000"/>
                </a:solidFill>
                <a:latin typeface="Calibri"/>
                <a:cs typeface="Calibri"/>
              </a:rPr>
              <a:t>IX of </a:t>
            </a:r>
            <a:r>
              <a:rPr sz="2800" b="1" spc="-5" dirty="0">
                <a:solidFill>
                  <a:srgbClr val="008000"/>
                </a:solidFill>
                <a:latin typeface="Calibri"/>
                <a:cs typeface="Calibri"/>
              </a:rPr>
              <a:t>Education </a:t>
            </a:r>
            <a:r>
              <a:rPr sz="2800" b="1" dirty="0">
                <a:solidFill>
                  <a:srgbClr val="008000"/>
                </a:solidFill>
                <a:latin typeface="Calibri"/>
                <a:cs typeface="Calibri"/>
              </a:rPr>
              <a:t>Act of</a:t>
            </a:r>
            <a:r>
              <a:rPr sz="2800" b="1" spc="-55" dirty="0">
                <a:solidFill>
                  <a:srgbClr val="008000"/>
                </a:solidFill>
                <a:latin typeface="Calibri"/>
                <a:cs typeface="Calibri"/>
              </a:rPr>
              <a:t> </a:t>
            </a:r>
            <a:r>
              <a:rPr sz="2800" b="1" spc="-5" dirty="0">
                <a:solidFill>
                  <a:srgbClr val="008000"/>
                </a:solidFill>
                <a:latin typeface="Calibri"/>
                <a:cs typeface="Calibri"/>
              </a:rPr>
              <a:t>1972</a:t>
            </a:r>
            <a:endParaRPr sz="2800" dirty="0">
              <a:latin typeface="Calibri"/>
              <a:cs typeface="Calibri"/>
            </a:endParaRPr>
          </a:p>
          <a:p>
            <a:pPr marL="1155700" lvl="2" indent="-229235">
              <a:lnSpc>
                <a:spcPct val="100000"/>
              </a:lnSpc>
              <a:spcBef>
                <a:spcPts val="365"/>
              </a:spcBef>
              <a:buFont typeface="Calibri"/>
              <a:buChar char="•"/>
              <a:tabLst>
                <a:tab pos="1155700" algn="l"/>
                <a:tab pos="1156335" algn="l"/>
              </a:tabLst>
            </a:pPr>
            <a:r>
              <a:rPr sz="2400" b="1" dirty="0">
                <a:latin typeface="Calibri"/>
                <a:cs typeface="Calibri"/>
              </a:rPr>
              <a:t>Prohibited </a:t>
            </a:r>
            <a:r>
              <a:rPr sz="2400" b="1" spc="-5" dirty="0">
                <a:latin typeface="Calibri"/>
                <a:cs typeface="Calibri"/>
              </a:rPr>
              <a:t>gender </a:t>
            </a:r>
            <a:r>
              <a:rPr sz="2400" b="1" dirty="0">
                <a:latin typeface="Calibri"/>
                <a:cs typeface="Calibri"/>
              </a:rPr>
              <a:t>discrimination in </a:t>
            </a:r>
            <a:r>
              <a:rPr sz="2400" b="1" spc="-5" dirty="0">
                <a:latin typeface="Calibri"/>
                <a:cs typeface="Calibri"/>
              </a:rPr>
              <a:t>federally </a:t>
            </a:r>
            <a:r>
              <a:rPr sz="2400" b="1" dirty="0">
                <a:latin typeface="Calibri"/>
                <a:cs typeface="Calibri"/>
              </a:rPr>
              <a:t>subsidized education programs, including</a:t>
            </a:r>
            <a:r>
              <a:rPr sz="2400" b="1" spc="-200" dirty="0">
                <a:latin typeface="Calibri"/>
                <a:cs typeface="Calibri"/>
              </a:rPr>
              <a:t> </a:t>
            </a:r>
            <a:r>
              <a:rPr sz="2400" b="1" dirty="0">
                <a:latin typeface="Calibri"/>
                <a:cs typeface="Calibri"/>
              </a:rPr>
              <a:t>athletics</a:t>
            </a:r>
            <a:endParaRPr sz="2400" dirty="0">
              <a:latin typeface="Calibri"/>
              <a:cs typeface="Calibri"/>
            </a:endParaRPr>
          </a:p>
          <a:p>
            <a:pPr marL="1155700" marR="211454" lvl="2" indent="-228600">
              <a:lnSpc>
                <a:spcPct val="100000"/>
              </a:lnSpc>
              <a:spcBef>
                <a:spcPts val="335"/>
              </a:spcBef>
              <a:buFont typeface="Calibri"/>
              <a:buChar char="•"/>
              <a:tabLst>
                <a:tab pos="1155700" algn="l"/>
                <a:tab pos="1156335" algn="l"/>
              </a:tabLst>
            </a:pPr>
            <a:r>
              <a:rPr sz="2400" b="1" spc="-5" dirty="0">
                <a:solidFill>
                  <a:srgbClr val="008000"/>
                </a:solidFill>
                <a:latin typeface="Calibri"/>
                <a:cs typeface="Calibri"/>
              </a:rPr>
              <a:t>"No </a:t>
            </a:r>
            <a:r>
              <a:rPr sz="2400" b="1" dirty="0">
                <a:solidFill>
                  <a:srgbClr val="008000"/>
                </a:solidFill>
                <a:latin typeface="Calibri"/>
                <a:cs typeface="Calibri"/>
              </a:rPr>
              <a:t>person in the United States shall, on the basis of sex, be </a:t>
            </a:r>
            <a:r>
              <a:rPr sz="2400" b="1" spc="-5" dirty="0">
                <a:solidFill>
                  <a:srgbClr val="008000"/>
                </a:solidFill>
                <a:latin typeface="Calibri"/>
                <a:cs typeface="Calibri"/>
              </a:rPr>
              <a:t>excluded </a:t>
            </a:r>
            <a:r>
              <a:rPr sz="2400" b="1" dirty="0">
                <a:solidFill>
                  <a:srgbClr val="008000"/>
                </a:solidFill>
                <a:latin typeface="Calibri"/>
                <a:cs typeface="Calibri"/>
              </a:rPr>
              <a:t>from participation in, be  denied</a:t>
            </a:r>
            <a:r>
              <a:rPr sz="2400" b="1" spc="-40" dirty="0">
                <a:solidFill>
                  <a:srgbClr val="008000"/>
                </a:solidFill>
                <a:latin typeface="Calibri"/>
                <a:cs typeface="Calibri"/>
              </a:rPr>
              <a:t> </a:t>
            </a:r>
            <a:r>
              <a:rPr sz="2400" b="1" dirty="0">
                <a:solidFill>
                  <a:srgbClr val="008000"/>
                </a:solidFill>
                <a:latin typeface="Calibri"/>
                <a:cs typeface="Calibri"/>
              </a:rPr>
              <a:t>the</a:t>
            </a:r>
            <a:r>
              <a:rPr sz="2400" b="1" spc="-10" dirty="0">
                <a:solidFill>
                  <a:srgbClr val="008000"/>
                </a:solidFill>
                <a:latin typeface="Calibri"/>
                <a:cs typeface="Calibri"/>
              </a:rPr>
              <a:t> </a:t>
            </a:r>
            <a:r>
              <a:rPr sz="2400" b="1" dirty="0">
                <a:solidFill>
                  <a:srgbClr val="008000"/>
                </a:solidFill>
                <a:latin typeface="Calibri"/>
                <a:cs typeface="Calibri"/>
              </a:rPr>
              <a:t>benefits</a:t>
            </a:r>
            <a:r>
              <a:rPr sz="2400" b="1" spc="-35" dirty="0">
                <a:solidFill>
                  <a:srgbClr val="008000"/>
                </a:solidFill>
                <a:latin typeface="Calibri"/>
                <a:cs typeface="Calibri"/>
              </a:rPr>
              <a:t> </a:t>
            </a:r>
            <a:r>
              <a:rPr sz="2400" b="1" dirty="0">
                <a:solidFill>
                  <a:srgbClr val="008000"/>
                </a:solidFill>
                <a:latin typeface="Calibri"/>
                <a:cs typeface="Calibri"/>
              </a:rPr>
              <a:t>of,</a:t>
            </a:r>
            <a:r>
              <a:rPr sz="2400" b="1" spc="-20" dirty="0">
                <a:solidFill>
                  <a:srgbClr val="008000"/>
                </a:solidFill>
                <a:latin typeface="Calibri"/>
                <a:cs typeface="Calibri"/>
              </a:rPr>
              <a:t> </a:t>
            </a:r>
            <a:r>
              <a:rPr sz="2400" b="1" dirty="0">
                <a:solidFill>
                  <a:srgbClr val="008000"/>
                </a:solidFill>
                <a:latin typeface="Calibri"/>
                <a:cs typeface="Calibri"/>
              </a:rPr>
              <a:t>or</a:t>
            </a:r>
            <a:r>
              <a:rPr sz="2400" b="1" spc="-10" dirty="0">
                <a:solidFill>
                  <a:srgbClr val="008000"/>
                </a:solidFill>
                <a:latin typeface="Calibri"/>
                <a:cs typeface="Calibri"/>
              </a:rPr>
              <a:t> </a:t>
            </a:r>
            <a:r>
              <a:rPr sz="2400" b="1" dirty="0">
                <a:solidFill>
                  <a:srgbClr val="008000"/>
                </a:solidFill>
                <a:latin typeface="Calibri"/>
                <a:cs typeface="Calibri"/>
              </a:rPr>
              <a:t>be</a:t>
            </a:r>
            <a:r>
              <a:rPr sz="2400" b="1" spc="-10" dirty="0">
                <a:solidFill>
                  <a:srgbClr val="008000"/>
                </a:solidFill>
                <a:latin typeface="Calibri"/>
                <a:cs typeface="Calibri"/>
              </a:rPr>
              <a:t> </a:t>
            </a:r>
            <a:r>
              <a:rPr sz="2400" b="1" dirty="0">
                <a:solidFill>
                  <a:srgbClr val="008000"/>
                </a:solidFill>
                <a:latin typeface="Calibri"/>
                <a:cs typeface="Calibri"/>
              </a:rPr>
              <a:t>subjected</a:t>
            </a:r>
            <a:r>
              <a:rPr sz="2400" b="1" spc="-35" dirty="0">
                <a:solidFill>
                  <a:srgbClr val="008000"/>
                </a:solidFill>
                <a:latin typeface="Calibri"/>
                <a:cs typeface="Calibri"/>
              </a:rPr>
              <a:t> </a:t>
            </a:r>
            <a:r>
              <a:rPr sz="2400" b="1" dirty="0">
                <a:solidFill>
                  <a:srgbClr val="008000"/>
                </a:solidFill>
                <a:latin typeface="Calibri"/>
                <a:cs typeface="Calibri"/>
              </a:rPr>
              <a:t>to</a:t>
            </a:r>
            <a:r>
              <a:rPr sz="2400" b="1" spc="-15" dirty="0">
                <a:solidFill>
                  <a:srgbClr val="008000"/>
                </a:solidFill>
                <a:latin typeface="Calibri"/>
                <a:cs typeface="Calibri"/>
              </a:rPr>
              <a:t> </a:t>
            </a:r>
            <a:r>
              <a:rPr sz="2400" b="1" dirty="0">
                <a:solidFill>
                  <a:srgbClr val="008000"/>
                </a:solidFill>
                <a:latin typeface="Calibri"/>
                <a:cs typeface="Calibri"/>
              </a:rPr>
              <a:t>discrimination</a:t>
            </a:r>
            <a:r>
              <a:rPr sz="2400" b="1" spc="-35" dirty="0">
                <a:solidFill>
                  <a:srgbClr val="008000"/>
                </a:solidFill>
                <a:latin typeface="Calibri"/>
                <a:cs typeface="Calibri"/>
              </a:rPr>
              <a:t> </a:t>
            </a:r>
            <a:r>
              <a:rPr sz="2400" b="1" dirty="0">
                <a:solidFill>
                  <a:srgbClr val="008000"/>
                </a:solidFill>
                <a:latin typeface="Calibri"/>
                <a:cs typeface="Calibri"/>
              </a:rPr>
              <a:t>under</a:t>
            </a:r>
            <a:r>
              <a:rPr sz="2400" b="1" spc="-20" dirty="0">
                <a:solidFill>
                  <a:srgbClr val="008000"/>
                </a:solidFill>
                <a:latin typeface="Calibri"/>
                <a:cs typeface="Calibri"/>
              </a:rPr>
              <a:t> </a:t>
            </a:r>
            <a:r>
              <a:rPr sz="2400" b="1" dirty="0">
                <a:solidFill>
                  <a:srgbClr val="008000"/>
                </a:solidFill>
                <a:latin typeface="Calibri"/>
                <a:cs typeface="Calibri"/>
              </a:rPr>
              <a:t>any</a:t>
            </a:r>
            <a:r>
              <a:rPr sz="2400" b="1" spc="-20" dirty="0">
                <a:solidFill>
                  <a:srgbClr val="008000"/>
                </a:solidFill>
                <a:latin typeface="Calibri"/>
                <a:cs typeface="Calibri"/>
              </a:rPr>
              <a:t> </a:t>
            </a:r>
            <a:r>
              <a:rPr sz="2400" b="1" spc="-5" dirty="0">
                <a:solidFill>
                  <a:srgbClr val="008000"/>
                </a:solidFill>
                <a:latin typeface="Calibri"/>
                <a:cs typeface="Calibri"/>
              </a:rPr>
              <a:t>education</a:t>
            </a:r>
            <a:r>
              <a:rPr sz="2400" b="1" spc="-40" dirty="0">
                <a:solidFill>
                  <a:srgbClr val="008000"/>
                </a:solidFill>
                <a:latin typeface="Calibri"/>
                <a:cs typeface="Calibri"/>
              </a:rPr>
              <a:t> </a:t>
            </a:r>
            <a:r>
              <a:rPr sz="2400" b="1" dirty="0">
                <a:solidFill>
                  <a:srgbClr val="008000"/>
                </a:solidFill>
                <a:latin typeface="Calibri"/>
                <a:cs typeface="Calibri"/>
              </a:rPr>
              <a:t>program</a:t>
            </a:r>
            <a:r>
              <a:rPr sz="2400" b="1" spc="-25" dirty="0">
                <a:solidFill>
                  <a:srgbClr val="008000"/>
                </a:solidFill>
                <a:latin typeface="Calibri"/>
                <a:cs typeface="Calibri"/>
              </a:rPr>
              <a:t> </a:t>
            </a:r>
            <a:r>
              <a:rPr sz="2400" b="1" dirty="0">
                <a:solidFill>
                  <a:srgbClr val="008000"/>
                </a:solidFill>
                <a:latin typeface="Calibri"/>
                <a:cs typeface="Calibri"/>
              </a:rPr>
              <a:t>or</a:t>
            </a:r>
            <a:r>
              <a:rPr sz="2400" b="1" spc="-10" dirty="0">
                <a:solidFill>
                  <a:srgbClr val="008000"/>
                </a:solidFill>
                <a:latin typeface="Calibri"/>
                <a:cs typeface="Calibri"/>
              </a:rPr>
              <a:t> </a:t>
            </a:r>
            <a:r>
              <a:rPr sz="2400" b="1" dirty="0">
                <a:solidFill>
                  <a:srgbClr val="008000"/>
                </a:solidFill>
                <a:latin typeface="Calibri"/>
                <a:cs typeface="Calibri"/>
              </a:rPr>
              <a:t>activity  receiving Federal </a:t>
            </a:r>
            <a:r>
              <a:rPr sz="2400" b="1" spc="-5" dirty="0">
                <a:solidFill>
                  <a:srgbClr val="008000"/>
                </a:solidFill>
                <a:latin typeface="Calibri"/>
                <a:cs typeface="Calibri"/>
              </a:rPr>
              <a:t>financial</a:t>
            </a:r>
            <a:r>
              <a:rPr sz="2400" b="1" spc="-90" dirty="0">
                <a:solidFill>
                  <a:srgbClr val="008000"/>
                </a:solidFill>
                <a:latin typeface="Calibri"/>
                <a:cs typeface="Calibri"/>
              </a:rPr>
              <a:t> </a:t>
            </a:r>
            <a:r>
              <a:rPr sz="2400" b="1" dirty="0">
                <a:solidFill>
                  <a:srgbClr val="008000"/>
                </a:solidFill>
                <a:latin typeface="Calibri"/>
                <a:cs typeface="Calibri"/>
              </a:rPr>
              <a:t>assistance."</a:t>
            </a:r>
            <a:endParaRPr lang="en-US" sz="2400" b="1" dirty="0">
              <a:solidFill>
                <a:srgbClr val="008000"/>
              </a:solidFill>
              <a:latin typeface="Calibri"/>
              <a:cs typeface="Calibri"/>
            </a:endParaRPr>
          </a:p>
          <a:p>
            <a:pPr marL="927100" marR="211454" lvl="2">
              <a:lnSpc>
                <a:spcPct val="100000"/>
              </a:lnSpc>
              <a:spcBef>
                <a:spcPts val="335"/>
              </a:spcBef>
              <a:tabLst>
                <a:tab pos="1155700" algn="l"/>
                <a:tab pos="1156335" algn="l"/>
              </a:tabLst>
            </a:pPr>
            <a:r>
              <a:rPr lang="en-US" sz="2400" b="1" u="sng" dirty="0">
                <a:latin typeface="Calibri"/>
                <a:cs typeface="Calibri"/>
              </a:rPr>
              <a:t>Did you see any mention of GRANTS?</a:t>
            </a:r>
          </a:p>
        </p:txBody>
      </p:sp>
      <p:sp>
        <p:nvSpPr>
          <p:cNvPr id="7" name="object 7"/>
          <p:cNvSpPr txBox="1"/>
          <p:nvPr/>
        </p:nvSpPr>
        <p:spPr>
          <a:xfrm>
            <a:off x="8483600" y="4712309"/>
            <a:ext cx="125095" cy="239395"/>
          </a:xfrm>
          <a:prstGeom prst="rect">
            <a:avLst/>
          </a:prstGeom>
        </p:spPr>
        <p:txBody>
          <a:bodyPr vert="horz" wrap="square" lIns="0" tIns="12700" rIns="0" bIns="0" rtlCol="0">
            <a:spAutoFit/>
          </a:bodyPr>
          <a:lstStyle/>
          <a:p>
            <a:pPr marL="12700">
              <a:lnSpc>
                <a:spcPct val="100000"/>
              </a:lnSpc>
              <a:spcBef>
                <a:spcPts val="100"/>
              </a:spcBef>
            </a:pPr>
            <a:r>
              <a:rPr sz="1400" dirty="0">
                <a:latin typeface="Arial"/>
                <a:cs typeface="Arial"/>
              </a:rPr>
              <a:t>7</a:t>
            </a:r>
            <a:endParaRPr sz="1400">
              <a:latin typeface="Arial"/>
              <a:cs typeface="Arial"/>
            </a:endParaRPr>
          </a:p>
        </p:txBody>
      </p:sp>
    </p:spTree>
    <p:extLst>
      <p:ext uri="{BB962C8B-B14F-4D97-AF65-F5344CB8AC3E}">
        <p14:creationId xmlns:p14="http://schemas.microsoft.com/office/powerpoint/2010/main" val="4455491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3500"/>
          </a:xfrm>
          <a:custGeom>
            <a:avLst/>
            <a:gdLst/>
            <a:ahLst/>
            <a:cxnLst/>
            <a:rect l="l" t="t" r="r" b="b"/>
            <a:pathLst>
              <a:path w="9144000" h="5143500">
                <a:moveTo>
                  <a:pt x="0" y="5143500"/>
                </a:moveTo>
                <a:lnTo>
                  <a:pt x="9144000" y="5143500"/>
                </a:lnTo>
                <a:lnTo>
                  <a:pt x="9144000" y="0"/>
                </a:lnTo>
                <a:lnTo>
                  <a:pt x="0" y="0"/>
                </a:lnTo>
                <a:lnTo>
                  <a:pt x="0" y="5143500"/>
                </a:lnTo>
                <a:close/>
              </a:path>
            </a:pathLst>
          </a:custGeom>
          <a:solidFill>
            <a:srgbClr val="FAE4D5"/>
          </a:solidFill>
        </p:spPr>
        <p:txBody>
          <a:bodyPr wrap="square" lIns="0" tIns="0" rIns="0" bIns="0" rtlCol="0"/>
          <a:lstStyle/>
          <a:p>
            <a:endParaRPr/>
          </a:p>
        </p:txBody>
      </p:sp>
      <p:sp>
        <p:nvSpPr>
          <p:cNvPr id="3" name="object 3"/>
          <p:cNvSpPr txBox="1">
            <a:spLocks noGrp="1"/>
          </p:cNvSpPr>
          <p:nvPr>
            <p:ph type="title"/>
          </p:nvPr>
        </p:nvSpPr>
        <p:spPr>
          <a:xfrm>
            <a:off x="231749" y="0"/>
            <a:ext cx="8604250" cy="513715"/>
          </a:xfrm>
          <a:prstGeom prst="rect">
            <a:avLst/>
          </a:prstGeom>
        </p:spPr>
        <p:txBody>
          <a:bodyPr vert="horz" wrap="square" lIns="0" tIns="13335" rIns="0" bIns="0" rtlCol="0">
            <a:spAutoFit/>
          </a:bodyPr>
          <a:lstStyle/>
          <a:p>
            <a:pPr marL="12700">
              <a:lnSpc>
                <a:spcPct val="100000"/>
              </a:lnSpc>
              <a:spcBef>
                <a:spcPts val="105"/>
              </a:spcBef>
            </a:pPr>
            <a:r>
              <a:rPr sz="3200" dirty="0">
                <a:latin typeface="Calibri"/>
                <a:cs typeface="Calibri"/>
              </a:rPr>
              <a:t>Roe Revisited: </a:t>
            </a:r>
            <a:r>
              <a:rPr sz="3200" i="1" spc="-5" dirty="0">
                <a:latin typeface="Calibri"/>
                <a:cs typeface="Calibri"/>
              </a:rPr>
              <a:t>Planned Parenthood v. Casey</a:t>
            </a:r>
            <a:r>
              <a:rPr sz="3200" i="1" spc="-55" dirty="0">
                <a:latin typeface="Calibri"/>
                <a:cs typeface="Calibri"/>
              </a:rPr>
              <a:t> </a:t>
            </a:r>
            <a:r>
              <a:rPr sz="3200" i="1" dirty="0">
                <a:latin typeface="Calibri"/>
                <a:cs typeface="Calibri"/>
              </a:rPr>
              <a:t>(1992)</a:t>
            </a:r>
            <a:endParaRPr sz="3200" dirty="0">
              <a:latin typeface="Calibri"/>
              <a:cs typeface="Calibri"/>
            </a:endParaRPr>
          </a:p>
        </p:txBody>
      </p:sp>
      <p:sp>
        <p:nvSpPr>
          <p:cNvPr id="4" name="object 4"/>
          <p:cNvSpPr txBox="1"/>
          <p:nvPr/>
        </p:nvSpPr>
        <p:spPr>
          <a:xfrm>
            <a:off x="193039" y="531876"/>
            <a:ext cx="8743315" cy="4258310"/>
          </a:xfrm>
          <a:prstGeom prst="rect">
            <a:avLst/>
          </a:prstGeom>
        </p:spPr>
        <p:txBody>
          <a:bodyPr vert="horz" wrap="square" lIns="0" tIns="114935" rIns="0" bIns="0" rtlCol="0">
            <a:spAutoFit/>
          </a:bodyPr>
          <a:lstStyle/>
          <a:p>
            <a:pPr marL="12700">
              <a:lnSpc>
                <a:spcPct val="100000"/>
              </a:lnSpc>
              <a:spcBef>
                <a:spcPts val="905"/>
              </a:spcBef>
            </a:pPr>
            <a:r>
              <a:rPr sz="1800" b="1" spc="-5" dirty="0">
                <a:latin typeface="Calibri"/>
                <a:cs typeface="Calibri"/>
              </a:rPr>
              <a:t>The issue: Was </a:t>
            </a:r>
            <a:r>
              <a:rPr sz="1800" b="1" dirty="0">
                <a:latin typeface="Calibri"/>
                <a:cs typeface="Calibri"/>
              </a:rPr>
              <a:t>the </a:t>
            </a:r>
            <a:r>
              <a:rPr sz="1800" b="1" spc="-5" dirty="0">
                <a:latin typeface="Calibri"/>
                <a:cs typeface="Calibri"/>
              </a:rPr>
              <a:t>Pennsylvania </a:t>
            </a:r>
            <a:r>
              <a:rPr sz="1800" b="1" dirty="0">
                <a:latin typeface="Calibri"/>
                <a:cs typeface="Calibri"/>
              </a:rPr>
              <a:t>Abortion </a:t>
            </a:r>
            <a:r>
              <a:rPr sz="1800" b="1" spc="-5" dirty="0">
                <a:latin typeface="Calibri"/>
                <a:cs typeface="Calibri"/>
              </a:rPr>
              <a:t>Control </a:t>
            </a:r>
            <a:r>
              <a:rPr sz="1800" b="1" dirty="0">
                <a:latin typeface="Calibri"/>
                <a:cs typeface="Calibri"/>
              </a:rPr>
              <a:t>Act of 1982</a:t>
            </a:r>
            <a:r>
              <a:rPr sz="1800" b="1" spc="-75" dirty="0">
                <a:latin typeface="Calibri"/>
                <a:cs typeface="Calibri"/>
              </a:rPr>
              <a:t> </a:t>
            </a:r>
            <a:r>
              <a:rPr sz="1800" b="1" spc="-5" dirty="0">
                <a:latin typeface="Calibri"/>
                <a:cs typeface="Calibri"/>
              </a:rPr>
              <a:t>constitutional?</a:t>
            </a:r>
            <a:endParaRPr sz="1800" dirty="0">
              <a:latin typeface="Calibri"/>
              <a:cs typeface="Calibri"/>
            </a:endParaRPr>
          </a:p>
          <a:p>
            <a:pPr marL="317500" indent="-304800">
              <a:lnSpc>
                <a:spcPct val="100000"/>
              </a:lnSpc>
              <a:spcBef>
                <a:spcPts val="805"/>
              </a:spcBef>
              <a:buFont typeface="Wingdings"/>
              <a:buChar char=""/>
              <a:tabLst>
                <a:tab pos="316865" algn="l"/>
                <a:tab pos="317500" algn="l"/>
              </a:tabLst>
            </a:pPr>
            <a:r>
              <a:rPr sz="1800" b="1" spc="-5" dirty="0">
                <a:latin typeface="Calibri"/>
                <a:cs typeface="Calibri"/>
              </a:rPr>
              <a:t>Law required </a:t>
            </a:r>
            <a:r>
              <a:rPr sz="1800" b="1" dirty="0">
                <a:latin typeface="Calibri"/>
                <a:cs typeface="Calibri"/>
              </a:rPr>
              <a:t>that a woman </a:t>
            </a:r>
            <a:r>
              <a:rPr sz="1800" b="1" spc="-5" dirty="0">
                <a:latin typeface="Calibri"/>
                <a:cs typeface="Calibri"/>
              </a:rPr>
              <a:t>seeking </a:t>
            </a:r>
            <a:r>
              <a:rPr sz="1800" b="1" dirty="0">
                <a:latin typeface="Calibri"/>
                <a:cs typeface="Calibri"/>
              </a:rPr>
              <a:t>an </a:t>
            </a:r>
            <a:r>
              <a:rPr sz="1800" b="1" spc="-5" dirty="0">
                <a:latin typeface="Calibri"/>
                <a:cs typeface="Calibri"/>
              </a:rPr>
              <a:t>abortion meet several</a:t>
            </a:r>
            <a:r>
              <a:rPr sz="1800" b="1" spc="-114" dirty="0">
                <a:latin typeface="Calibri"/>
                <a:cs typeface="Calibri"/>
              </a:rPr>
              <a:t> </a:t>
            </a:r>
            <a:r>
              <a:rPr sz="1800" b="1" spc="-5" dirty="0">
                <a:latin typeface="Calibri"/>
                <a:cs typeface="Calibri"/>
              </a:rPr>
              <a:t>conditions</a:t>
            </a:r>
            <a:endParaRPr sz="1800" dirty="0">
              <a:latin typeface="Calibri"/>
              <a:cs typeface="Calibri"/>
            </a:endParaRPr>
          </a:p>
          <a:p>
            <a:pPr marL="317500" indent="-304800">
              <a:lnSpc>
                <a:spcPct val="100000"/>
              </a:lnSpc>
              <a:spcBef>
                <a:spcPts val="795"/>
              </a:spcBef>
              <a:buFont typeface="Wingdings"/>
              <a:buChar char=""/>
              <a:tabLst>
                <a:tab pos="316865" algn="l"/>
                <a:tab pos="317500" algn="l"/>
              </a:tabLst>
            </a:pPr>
            <a:r>
              <a:rPr sz="1800" b="1" spc="-5" dirty="0">
                <a:latin typeface="Calibri"/>
                <a:cs typeface="Calibri"/>
              </a:rPr>
              <a:t>Would Roe </a:t>
            </a:r>
            <a:r>
              <a:rPr sz="1800" b="1" dirty="0">
                <a:latin typeface="Calibri"/>
                <a:cs typeface="Calibri"/>
              </a:rPr>
              <a:t>be</a:t>
            </a:r>
            <a:r>
              <a:rPr sz="1800" b="1" spc="-30" dirty="0">
                <a:latin typeface="Calibri"/>
                <a:cs typeface="Calibri"/>
              </a:rPr>
              <a:t> </a:t>
            </a:r>
            <a:r>
              <a:rPr sz="1800" b="1" spc="-5" dirty="0">
                <a:latin typeface="Calibri"/>
                <a:cs typeface="Calibri"/>
              </a:rPr>
              <a:t>overturned?</a:t>
            </a:r>
            <a:endParaRPr sz="1800" dirty="0">
              <a:latin typeface="Calibri"/>
              <a:cs typeface="Calibri"/>
            </a:endParaRPr>
          </a:p>
          <a:p>
            <a:pPr marL="660400" lvl="1" indent="-285115">
              <a:lnSpc>
                <a:spcPct val="100000"/>
              </a:lnSpc>
              <a:spcBef>
                <a:spcPts val="415"/>
              </a:spcBef>
              <a:buFont typeface="Courier New"/>
              <a:buChar char="o"/>
              <a:tabLst>
                <a:tab pos="660400" algn="l"/>
              </a:tabLst>
            </a:pPr>
            <a:r>
              <a:rPr sz="1600" b="1" spc="-5" dirty="0">
                <a:latin typeface="Calibri"/>
                <a:cs typeface="Calibri"/>
              </a:rPr>
              <a:t>No… Justice </a:t>
            </a:r>
            <a:r>
              <a:rPr sz="1600" b="1" spc="-10" dirty="0">
                <a:latin typeface="Calibri"/>
                <a:cs typeface="Calibri"/>
              </a:rPr>
              <a:t>O’Connor </a:t>
            </a:r>
            <a:r>
              <a:rPr sz="1600" b="1" spc="-5" dirty="0">
                <a:latin typeface="Calibri"/>
                <a:cs typeface="Calibri"/>
              </a:rPr>
              <a:t>argued that stare decisis </a:t>
            </a:r>
            <a:r>
              <a:rPr sz="1600" b="1" spc="-10" dirty="0">
                <a:latin typeface="Calibri"/>
                <a:cs typeface="Calibri"/>
              </a:rPr>
              <a:t>(precedent </a:t>
            </a:r>
            <a:r>
              <a:rPr sz="1600" b="1" spc="-5" dirty="0">
                <a:latin typeface="Calibri"/>
                <a:cs typeface="Calibri"/>
              </a:rPr>
              <a:t>of </a:t>
            </a:r>
            <a:r>
              <a:rPr sz="1600" b="1" spc="-10" dirty="0">
                <a:latin typeface="Calibri"/>
                <a:cs typeface="Calibri"/>
              </a:rPr>
              <a:t>the Court) </a:t>
            </a:r>
            <a:r>
              <a:rPr sz="1600" b="1" spc="-5" dirty="0">
                <a:latin typeface="Calibri"/>
                <a:cs typeface="Calibri"/>
              </a:rPr>
              <a:t>required </a:t>
            </a:r>
            <a:r>
              <a:rPr sz="1600" b="1" spc="-10" dirty="0">
                <a:latin typeface="Calibri"/>
                <a:cs typeface="Calibri"/>
              </a:rPr>
              <a:t>the Court</a:t>
            </a:r>
            <a:r>
              <a:rPr sz="1600" b="1" spc="10" dirty="0">
                <a:latin typeface="Calibri"/>
                <a:cs typeface="Calibri"/>
              </a:rPr>
              <a:t> </a:t>
            </a:r>
            <a:r>
              <a:rPr sz="1600" b="1" spc="-5" dirty="0">
                <a:latin typeface="Calibri"/>
                <a:cs typeface="Calibri"/>
              </a:rPr>
              <a:t>to</a:t>
            </a:r>
            <a:endParaRPr sz="1600" dirty="0">
              <a:latin typeface="Calibri"/>
              <a:cs typeface="Calibri"/>
            </a:endParaRPr>
          </a:p>
          <a:p>
            <a:pPr marL="660400">
              <a:lnSpc>
                <a:spcPct val="100000"/>
              </a:lnSpc>
            </a:pPr>
            <a:r>
              <a:rPr sz="1600" b="1" spc="-5" dirty="0">
                <a:latin typeface="Calibri"/>
                <a:cs typeface="Calibri"/>
              </a:rPr>
              <a:t>not overturn</a:t>
            </a:r>
            <a:r>
              <a:rPr sz="1600" b="1" spc="30" dirty="0">
                <a:latin typeface="Calibri"/>
                <a:cs typeface="Calibri"/>
              </a:rPr>
              <a:t> </a:t>
            </a:r>
            <a:r>
              <a:rPr sz="1600" b="1" spc="-5" dirty="0">
                <a:latin typeface="Calibri"/>
                <a:cs typeface="Calibri"/>
              </a:rPr>
              <a:t>Roe.</a:t>
            </a:r>
            <a:endParaRPr sz="1600" dirty="0">
              <a:latin typeface="Calibri"/>
              <a:cs typeface="Calibri"/>
            </a:endParaRPr>
          </a:p>
          <a:p>
            <a:pPr marL="660400" lvl="1" indent="-285115">
              <a:lnSpc>
                <a:spcPct val="100000"/>
              </a:lnSpc>
              <a:spcBef>
                <a:spcPts val="409"/>
              </a:spcBef>
              <a:buFont typeface="Courier New"/>
              <a:buChar char="o"/>
              <a:tabLst>
                <a:tab pos="660400" algn="l"/>
              </a:tabLst>
            </a:pPr>
            <a:r>
              <a:rPr sz="1600" b="1" spc="-5" dirty="0">
                <a:latin typeface="Calibri"/>
                <a:cs typeface="Calibri"/>
              </a:rPr>
              <a:t>“A generation of </a:t>
            </a:r>
            <a:r>
              <a:rPr sz="1600" b="1" spc="-10" dirty="0">
                <a:latin typeface="Calibri"/>
                <a:cs typeface="Calibri"/>
              </a:rPr>
              <a:t>women </a:t>
            </a:r>
            <a:r>
              <a:rPr sz="1600" b="1" spc="-5" dirty="0">
                <a:latin typeface="Calibri"/>
                <a:cs typeface="Calibri"/>
              </a:rPr>
              <a:t>had come to </a:t>
            </a:r>
            <a:r>
              <a:rPr sz="1600" b="1" spc="-10" dirty="0">
                <a:latin typeface="Calibri"/>
                <a:cs typeface="Calibri"/>
              </a:rPr>
              <a:t>depend </a:t>
            </a:r>
            <a:r>
              <a:rPr sz="1600" b="1" spc="-5" dirty="0">
                <a:latin typeface="Calibri"/>
                <a:cs typeface="Calibri"/>
              </a:rPr>
              <a:t>on </a:t>
            </a:r>
            <a:r>
              <a:rPr sz="1600" b="1" spc="-10" dirty="0">
                <a:latin typeface="Calibri"/>
                <a:cs typeface="Calibri"/>
              </a:rPr>
              <a:t>the right </a:t>
            </a:r>
            <a:r>
              <a:rPr sz="1600" b="1" spc="-5" dirty="0">
                <a:latin typeface="Calibri"/>
                <a:cs typeface="Calibri"/>
              </a:rPr>
              <a:t>to </a:t>
            </a:r>
            <a:r>
              <a:rPr sz="1600" b="1" dirty="0">
                <a:latin typeface="Calibri"/>
                <a:cs typeface="Calibri"/>
              </a:rPr>
              <a:t>an</a:t>
            </a:r>
            <a:r>
              <a:rPr sz="1600" b="1" spc="145" dirty="0">
                <a:latin typeface="Calibri"/>
                <a:cs typeface="Calibri"/>
              </a:rPr>
              <a:t> </a:t>
            </a:r>
            <a:r>
              <a:rPr sz="1600" b="1" spc="-5" dirty="0">
                <a:latin typeface="Calibri"/>
                <a:cs typeface="Calibri"/>
              </a:rPr>
              <a:t>abortion.”</a:t>
            </a:r>
            <a:endParaRPr sz="1600" dirty="0">
              <a:latin typeface="Calibri"/>
              <a:cs typeface="Calibri"/>
            </a:endParaRPr>
          </a:p>
          <a:p>
            <a:pPr marL="660400" marR="36830" lvl="1" indent="-285115">
              <a:lnSpc>
                <a:spcPct val="100000"/>
              </a:lnSpc>
              <a:spcBef>
                <a:spcPts val="395"/>
              </a:spcBef>
              <a:buFont typeface="Courier New"/>
              <a:buChar char="o"/>
              <a:tabLst>
                <a:tab pos="660400" algn="l"/>
              </a:tabLst>
            </a:pPr>
            <a:r>
              <a:rPr sz="1600" b="1" spc="-10" dirty="0">
                <a:latin typeface="Calibri"/>
                <a:cs typeface="Calibri"/>
              </a:rPr>
              <a:t>The Court held </a:t>
            </a:r>
            <a:r>
              <a:rPr sz="1600" b="1" spc="-5" dirty="0">
                <a:latin typeface="Calibri"/>
                <a:cs typeface="Calibri"/>
              </a:rPr>
              <a:t>that states cannot </a:t>
            </a:r>
            <a:r>
              <a:rPr sz="1600" b="1" spc="-10" dirty="0">
                <a:latin typeface="Calibri"/>
                <a:cs typeface="Calibri"/>
              </a:rPr>
              <a:t>prohibit </a:t>
            </a:r>
            <a:r>
              <a:rPr sz="1600" b="1" spc="-5" dirty="0">
                <a:latin typeface="Calibri"/>
                <a:cs typeface="Calibri"/>
              </a:rPr>
              <a:t>abortion prior to viability </a:t>
            </a:r>
            <a:r>
              <a:rPr sz="1600" b="1" spc="-10" dirty="0">
                <a:latin typeface="Calibri"/>
                <a:cs typeface="Calibri"/>
              </a:rPr>
              <a:t>(before the fetus </a:t>
            </a:r>
            <a:r>
              <a:rPr sz="1600" b="1" spc="-5" dirty="0">
                <a:latin typeface="Calibri"/>
                <a:cs typeface="Calibri"/>
              </a:rPr>
              <a:t>could live  </a:t>
            </a:r>
            <a:r>
              <a:rPr sz="1600" b="1" spc="-10" dirty="0">
                <a:latin typeface="Calibri"/>
                <a:cs typeface="Calibri"/>
              </a:rPr>
              <a:t>independently </a:t>
            </a:r>
            <a:r>
              <a:rPr sz="1600" b="1" spc="-5" dirty="0">
                <a:latin typeface="Calibri"/>
                <a:cs typeface="Calibri"/>
              </a:rPr>
              <a:t>outside of </a:t>
            </a:r>
            <a:r>
              <a:rPr sz="1600" b="1" spc="-10" dirty="0">
                <a:latin typeface="Calibri"/>
                <a:cs typeface="Calibri"/>
              </a:rPr>
              <a:t>the mother’s</a:t>
            </a:r>
            <a:r>
              <a:rPr sz="1600" b="1" spc="100" dirty="0">
                <a:latin typeface="Calibri"/>
                <a:cs typeface="Calibri"/>
              </a:rPr>
              <a:t> </a:t>
            </a:r>
            <a:r>
              <a:rPr sz="1600" b="1" spc="-10" dirty="0">
                <a:latin typeface="Calibri"/>
                <a:cs typeface="Calibri"/>
              </a:rPr>
              <a:t>womb).</a:t>
            </a:r>
            <a:endParaRPr sz="1600" dirty="0">
              <a:latin typeface="Calibri"/>
              <a:cs typeface="Calibri"/>
            </a:endParaRPr>
          </a:p>
          <a:p>
            <a:pPr marL="660400" lvl="1" indent="-285115">
              <a:lnSpc>
                <a:spcPct val="100000"/>
              </a:lnSpc>
              <a:spcBef>
                <a:spcPts val="400"/>
              </a:spcBef>
              <a:buFont typeface="Courier New"/>
              <a:buChar char="o"/>
              <a:tabLst>
                <a:tab pos="660400" algn="l"/>
              </a:tabLst>
            </a:pPr>
            <a:r>
              <a:rPr sz="1600" b="1" spc="-5" dirty="0">
                <a:latin typeface="Calibri"/>
                <a:cs typeface="Calibri"/>
              </a:rPr>
              <a:t>HOWEVER, </a:t>
            </a:r>
            <a:r>
              <a:rPr sz="1600" b="1" spc="-10" dirty="0">
                <a:latin typeface="Calibri"/>
                <a:cs typeface="Calibri"/>
              </a:rPr>
              <a:t>the Court </a:t>
            </a:r>
            <a:r>
              <a:rPr sz="1600" b="1" spc="-5" dirty="0">
                <a:latin typeface="Calibri"/>
                <a:cs typeface="Calibri"/>
              </a:rPr>
              <a:t>allowed </a:t>
            </a:r>
            <a:r>
              <a:rPr sz="1600" b="1" spc="-10" dirty="0">
                <a:latin typeface="Calibri"/>
                <a:cs typeface="Calibri"/>
              </a:rPr>
              <a:t>certain </a:t>
            </a:r>
            <a:r>
              <a:rPr sz="1600" b="1" spc="-5" dirty="0">
                <a:latin typeface="Calibri"/>
                <a:cs typeface="Calibri"/>
              </a:rPr>
              <a:t>restrictions on</a:t>
            </a:r>
            <a:r>
              <a:rPr sz="1600" b="1" spc="75" dirty="0">
                <a:latin typeface="Calibri"/>
                <a:cs typeface="Calibri"/>
              </a:rPr>
              <a:t> </a:t>
            </a:r>
            <a:r>
              <a:rPr sz="1600" b="1" spc="-5" dirty="0">
                <a:latin typeface="Calibri"/>
                <a:cs typeface="Calibri"/>
              </a:rPr>
              <a:t>abortions</a:t>
            </a:r>
            <a:endParaRPr sz="1600" dirty="0">
              <a:latin typeface="Calibri"/>
              <a:cs typeface="Calibri"/>
            </a:endParaRPr>
          </a:p>
          <a:p>
            <a:pPr marL="1003300" marR="5080" lvl="2" indent="-267335">
              <a:lnSpc>
                <a:spcPct val="100000"/>
              </a:lnSpc>
              <a:spcBef>
                <a:spcPts val="415"/>
              </a:spcBef>
              <a:buFont typeface="Wingdings"/>
              <a:buChar char=""/>
              <a:tabLst>
                <a:tab pos="1003935" algn="l"/>
              </a:tabLst>
            </a:pPr>
            <a:r>
              <a:rPr sz="1400" b="1" dirty="0">
                <a:latin typeface="Calibri"/>
                <a:cs typeface="Calibri"/>
              </a:rPr>
              <a:t>States</a:t>
            </a:r>
            <a:r>
              <a:rPr sz="1400" b="1" spc="-25" dirty="0">
                <a:latin typeface="Calibri"/>
                <a:cs typeface="Calibri"/>
              </a:rPr>
              <a:t> </a:t>
            </a:r>
            <a:r>
              <a:rPr sz="1400" b="1" spc="-5" dirty="0">
                <a:latin typeface="Calibri"/>
                <a:cs typeface="Calibri"/>
              </a:rPr>
              <a:t>can regulate</a:t>
            </a:r>
            <a:r>
              <a:rPr sz="1400" b="1" spc="-35" dirty="0">
                <a:latin typeface="Calibri"/>
                <a:cs typeface="Calibri"/>
              </a:rPr>
              <a:t> </a:t>
            </a:r>
            <a:r>
              <a:rPr sz="1400" b="1" dirty="0">
                <a:latin typeface="Calibri"/>
                <a:cs typeface="Calibri"/>
              </a:rPr>
              <a:t>abortions</a:t>
            </a:r>
            <a:r>
              <a:rPr sz="1400" b="1" spc="-30" dirty="0">
                <a:latin typeface="Calibri"/>
                <a:cs typeface="Calibri"/>
              </a:rPr>
              <a:t> </a:t>
            </a:r>
            <a:r>
              <a:rPr sz="1400" b="1" dirty="0">
                <a:latin typeface="Calibri"/>
                <a:cs typeface="Calibri"/>
              </a:rPr>
              <a:t>before</a:t>
            </a:r>
            <a:r>
              <a:rPr sz="1400" b="1" spc="-50" dirty="0">
                <a:latin typeface="Calibri"/>
                <a:cs typeface="Calibri"/>
              </a:rPr>
              <a:t> </a:t>
            </a:r>
            <a:r>
              <a:rPr sz="1400" b="1" spc="-5" dirty="0">
                <a:latin typeface="Calibri"/>
                <a:cs typeface="Calibri"/>
              </a:rPr>
              <a:t>viability</a:t>
            </a:r>
            <a:r>
              <a:rPr sz="1400" b="1" dirty="0">
                <a:latin typeface="Calibri"/>
                <a:cs typeface="Calibri"/>
              </a:rPr>
              <a:t> as</a:t>
            </a:r>
            <a:r>
              <a:rPr sz="1400" b="1" spc="-5" dirty="0">
                <a:latin typeface="Calibri"/>
                <a:cs typeface="Calibri"/>
              </a:rPr>
              <a:t> </a:t>
            </a:r>
            <a:r>
              <a:rPr sz="1400" b="1" dirty="0">
                <a:latin typeface="Calibri"/>
                <a:cs typeface="Calibri"/>
              </a:rPr>
              <a:t>long</a:t>
            </a:r>
            <a:r>
              <a:rPr sz="1400" b="1" spc="-10" dirty="0">
                <a:latin typeface="Calibri"/>
                <a:cs typeface="Calibri"/>
              </a:rPr>
              <a:t> </a:t>
            </a:r>
            <a:r>
              <a:rPr sz="1400" b="1" dirty="0">
                <a:latin typeface="Calibri"/>
                <a:cs typeface="Calibri"/>
              </a:rPr>
              <a:t>as</a:t>
            </a:r>
            <a:r>
              <a:rPr sz="1400" b="1" spc="-5" dirty="0">
                <a:latin typeface="Calibri"/>
                <a:cs typeface="Calibri"/>
              </a:rPr>
              <a:t> </a:t>
            </a:r>
            <a:r>
              <a:rPr sz="1400" b="1" dirty="0">
                <a:latin typeface="Calibri"/>
                <a:cs typeface="Calibri"/>
              </a:rPr>
              <a:t>the</a:t>
            </a:r>
            <a:r>
              <a:rPr sz="1400" b="1" spc="-15" dirty="0">
                <a:latin typeface="Calibri"/>
                <a:cs typeface="Calibri"/>
              </a:rPr>
              <a:t> </a:t>
            </a:r>
            <a:r>
              <a:rPr sz="1400" b="1" spc="-5" dirty="0">
                <a:latin typeface="Calibri"/>
                <a:cs typeface="Calibri"/>
              </a:rPr>
              <a:t>regulation</a:t>
            </a:r>
            <a:r>
              <a:rPr sz="1400" b="1" spc="-35" dirty="0">
                <a:latin typeface="Calibri"/>
                <a:cs typeface="Calibri"/>
              </a:rPr>
              <a:t> </a:t>
            </a:r>
            <a:r>
              <a:rPr sz="1400" b="1" dirty="0">
                <a:latin typeface="Calibri"/>
                <a:cs typeface="Calibri"/>
              </a:rPr>
              <a:t>does</a:t>
            </a:r>
            <a:r>
              <a:rPr sz="1400" b="1" spc="-5" dirty="0">
                <a:latin typeface="Calibri"/>
                <a:cs typeface="Calibri"/>
              </a:rPr>
              <a:t> </a:t>
            </a:r>
            <a:r>
              <a:rPr sz="1400" b="1" dirty="0">
                <a:latin typeface="Calibri"/>
                <a:cs typeface="Calibri"/>
              </a:rPr>
              <a:t>not</a:t>
            </a:r>
            <a:r>
              <a:rPr sz="1400" b="1" spc="-20" dirty="0">
                <a:latin typeface="Calibri"/>
                <a:cs typeface="Calibri"/>
              </a:rPr>
              <a:t> </a:t>
            </a:r>
            <a:r>
              <a:rPr sz="1400" b="1" dirty="0">
                <a:latin typeface="Calibri"/>
                <a:cs typeface="Calibri"/>
              </a:rPr>
              <a:t>place</a:t>
            </a:r>
            <a:r>
              <a:rPr sz="1400" b="1" spc="-5" dirty="0">
                <a:latin typeface="Calibri"/>
                <a:cs typeface="Calibri"/>
              </a:rPr>
              <a:t> </a:t>
            </a:r>
            <a:r>
              <a:rPr sz="1400" b="1" dirty="0">
                <a:latin typeface="Calibri"/>
                <a:cs typeface="Calibri"/>
              </a:rPr>
              <a:t>an</a:t>
            </a:r>
            <a:r>
              <a:rPr sz="1400" b="1" spc="-20" dirty="0">
                <a:latin typeface="Calibri"/>
                <a:cs typeface="Calibri"/>
              </a:rPr>
              <a:t> </a:t>
            </a:r>
            <a:r>
              <a:rPr sz="1400" b="1" dirty="0">
                <a:latin typeface="Calibri"/>
                <a:cs typeface="Calibri"/>
              </a:rPr>
              <a:t>“undue</a:t>
            </a:r>
            <a:r>
              <a:rPr sz="1400" b="1" spc="-20" dirty="0">
                <a:latin typeface="Calibri"/>
                <a:cs typeface="Calibri"/>
              </a:rPr>
              <a:t> </a:t>
            </a:r>
            <a:r>
              <a:rPr sz="1400" b="1" dirty="0">
                <a:latin typeface="Calibri"/>
                <a:cs typeface="Calibri"/>
              </a:rPr>
              <a:t>burden”  (substantial obstacle) on the access to</a:t>
            </a:r>
            <a:r>
              <a:rPr sz="1400" b="1" spc="-150" dirty="0">
                <a:latin typeface="Calibri"/>
                <a:cs typeface="Calibri"/>
              </a:rPr>
              <a:t> </a:t>
            </a:r>
            <a:r>
              <a:rPr sz="1400" b="1" dirty="0">
                <a:latin typeface="Calibri"/>
                <a:cs typeface="Calibri"/>
              </a:rPr>
              <a:t>abortion.</a:t>
            </a:r>
            <a:endParaRPr sz="1400" dirty="0">
              <a:latin typeface="Calibri"/>
              <a:cs typeface="Calibri"/>
            </a:endParaRPr>
          </a:p>
          <a:p>
            <a:pPr marL="1003300" lvl="2" indent="-267335">
              <a:lnSpc>
                <a:spcPct val="100000"/>
              </a:lnSpc>
              <a:spcBef>
                <a:spcPts val="395"/>
              </a:spcBef>
              <a:buFont typeface="Wingdings"/>
              <a:buChar char=""/>
              <a:tabLst>
                <a:tab pos="1003935" algn="l"/>
              </a:tabLst>
            </a:pPr>
            <a:r>
              <a:rPr sz="1400" b="1" dirty="0">
                <a:latin typeface="Calibri"/>
                <a:cs typeface="Calibri"/>
              </a:rPr>
              <a:t>After</a:t>
            </a:r>
            <a:r>
              <a:rPr sz="1400" b="1" spc="-25" dirty="0">
                <a:latin typeface="Calibri"/>
                <a:cs typeface="Calibri"/>
              </a:rPr>
              <a:t> </a:t>
            </a:r>
            <a:r>
              <a:rPr sz="1400" b="1" dirty="0">
                <a:latin typeface="Calibri"/>
                <a:cs typeface="Calibri"/>
              </a:rPr>
              <a:t>fetal</a:t>
            </a:r>
            <a:r>
              <a:rPr sz="1400" b="1" spc="-20" dirty="0">
                <a:latin typeface="Calibri"/>
                <a:cs typeface="Calibri"/>
              </a:rPr>
              <a:t> </a:t>
            </a:r>
            <a:r>
              <a:rPr sz="1400" b="1" spc="-5" dirty="0">
                <a:latin typeface="Calibri"/>
                <a:cs typeface="Calibri"/>
              </a:rPr>
              <a:t>viability,</a:t>
            </a:r>
            <a:r>
              <a:rPr sz="1400" b="1" spc="-10" dirty="0">
                <a:latin typeface="Calibri"/>
                <a:cs typeface="Calibri"/>
              </a:rPr>
              <a:t> </a:t>
            </a:r>
            <a:r>
              <a:rPr sz="1400" b="1" dirty="0">
                <a:latin typeface="Calibri"/>
                <a:cs typeface="Calibri"/>
              </a:rPr>
              <a:t>however,</a:t>
            </a:r>
            <a:r>
              <a:rPr sz="1400" b="1" spc="-45" dirty="0">
                <a:latin typeface="Calibri"/>
                <a:cs typeface="Calibri"/>
              </a:rPr>
              <a:t> </a:t>
            </a:r>
            <a:r>
              <a:rPr sz="1400" b="1" dirty="0">
                <a:latin typeface="Calibri"/>
                <a:cs typeface="Calibri"/>
              </a:rPr>
              <a:t>states</a:t>
            </a:r>
            <a:r>
              <a:rPr sz="1400" b="1" spc="-25" dirty="0">
                <a:latin typeface="Calibri"/>
                <a:cs typeface="Calibri"/>
              </a:rPr>
              <a:t> </a:t>
            </a:r>
            <a:r>
              <a:rPr sz="1400" b="1" dirty="0">
                <a:latin typeface="Calibri"/>
                <a:cs typeface="Calibri"/>
              </a:rPr>
              <a:t>have</a:t>
            </a:r>
            <a:r>
              <a:rPr sz="1400" b="1" spc="-35" dirty="0">
                <a:latin typeface="Calibri"/>
                <a:cs typeface="Calibri"/>
              </a:rPr>
              <a:t> </a:t>
            </a:r>
            <a:r>
              <a:rPr sz="1400" b="1" dirty="0">
                <a:latin typeface="Calibri"/>
                <a:cs typeface="Calibri"/>
              </a:rPr>
              <a:t>increased</a:t>
            </a:r>
            <a:r>
              <a:rPr sz="1400" b="1" spc="-35" dirty="0">
                <a:latin typeface="Calibri"/>
                <a:cs typeface="Calibri"/>
              </a:rPr>
              <a:t> </a:t>
            </a:r>
            <a:r>
              <a:rPr sz="1400" b="1" dirty="0">
                <a:latin typeface="Calibri"/>
                <a:cs typeface="Calibri"/>
              </a:rPr>
              <a:t>power</a:t>
            </a:r>
            <a:r>
              <a:rPr sz="1400" b="1" spc="-35" dirty="0">
                <a:latin typeface="Calibri"/>
                <a:cs typeface="Calibri"/>
              </a:rPr>
              <a:t> </a:t>
            </a:r>
            <a:r>
              <a:rPr sz="1400" b="1" dirty="0">
                <a:latin typeface="Calibri"/>
                <a:cs typeface="Calibri"/>
              </a:rPr>
              <a:t>to</a:t>
            </a:r>
            <a:r>
              <a:rPr sz="1400" b="1" spc="-10" dirty="0">
                <a:latin typeface="Calibri"/>
                <a:cs typeface="Calibri"/>
              </a:rPr>
              <a:t> </a:t>
            </a:r>
            <a:r>
              <a:rPr sz="1400" b="1" dirty="0">
                <a:latin typeface="Calibri"/>
                <a:cs typeface="Calibri"/>
              </a:rPr>
              <a:t>restrict</a:t>
            </a:r>
            <a:r>
              <a:rPr sz="1400" b="1" spc="-25" dirty="0">
                <a:latin typeface="Calibri"/>
                <a:cs typeface="Calibri"/>
              </a:rPr>
              <a:t> </a:t>
            </a:r>
            <a:r>
              <a:rPr sz="1400" b="1" dirty="0">
                <a:latin typeface="Calibri"/>
                <a:cs typeface="Calibri"/>
              </a:rPr>
              <a:t>the</a:t>
            </a:r>
            <a:r>
              <a:rPr sz="1400" b="1" spc="-10" dirty="0">
                <a:latin typeface="Calibri"/>
                <a:cs typeface="Calibri"/>
              </a:rPr>
              <a:t> </a:t>
            </a:r>
            <a:r>
              <a:rPr sz="1400" b="1" dirty="0">
                <a:latin typeface="Calibri"/>
                <a:cs typeface="Calibri"/>
              </a:rPr>
              <a:t>availability</a:t>
            </a:r>
            <a:r>
              <a:rPr sz="1400" b="1" spc="-35" dirty="0">
                <a:latin typeface="Calibri"/>
                <a:cs typeface="Calibri"/>
              </a:rPr>
              <a:t> </a:t>
            </a:r>
            <a:r>
              <a:rPr sz="1400" b="1" dirty="0">
                <a:latin typeface="Calibri"/>
                <a:cs typeface="Calibri"/>
              </a:rPr>
              <a:t>of</a:t>
            </a:r>
            <a:r>
              <a:rPr sz="1400" b="1" spc="-10" dirty="0">
                <a:latin typeface="Calibri"/>
                <a:cs typeface="Calibri"/>
              </a:rPr>
              <a:t> </a:t>
            </a:r>
            <a:r>
              <a:rPr sz="1400" b="1" dirty="0">
                <a:latin typeface="Calibri"/>
                <a:cs typeface="Calibri"/>
              </a:rPr>
              <a:t>abortions</a:t>
            </a:r>
            <a:r>
              <a:rPr sz="1400" b="1" spc="-40" dirty="0">
                <a:latin typeface="Calibri"/>
                <a:cs typeface="Calibri"/>
              </a:rPr>
              <a:t> </a:t>
            </a:r>
            <a:r>
              <a:rPr sz="1400" b="1" dirty="0">
                <a:latin typeface="Calibri"/>
                <a:cs typeface="Calibri"/>
              </a:rPr>
              <a:t>to</a:t>
            </a:r>
            <a:endParaRPr sz="1400" dirty="0">
              <a:latin typeface="Calibri"/>
              <a:cs typeface="Calibri"/>
            </a:endParaRPr>
          </a:p>
          <a:p>
            <a:pPr marL="1003300">
              <a:lnSpc>
                <a:spcPct val="100000"/>
              </a:lnSpc>
            </a:pPr>
            <a:r>
              <a:rPr sz="1400" b="1" dirty="0">
                <a:latin typeface="Calibri"/>
                <a:cs typeface="Calibri"/>
              </a:rPr>
              <a:t>protect</a:t>
            </a:r>
            <a:r>
              <a:rPr sz="1400" b="1" spc="-35" dirty="0">
                <a:latin typeface="Calibri"/>
                <a:cs typeface="Calibri"/>
              </a:rPr>
              <a:t> </a:t>
            </a:r>
            <a:r>
              <a:rPr sz="1400" b="1" dirty="0">
                <a:latin typeface="Calibri"/>
                <a:cs typeface="Calibri"/>
              </a:rPr>
              <a:t>the</a:t>
            </a:r>
            <a:r>
              <a:rPr sz="1400" b="1" spc="-20" dirty="0">
                <a:latin typeface="Calibri"/>
                <a:cs typeface="Calibri"/>
              </a:rPr>
              <a:t> </a:t>
            </a:r>
            <a:r>
              <a:rPr sz="1400" b="1" dirty="0">
                <a:latin typeface="Calibri"/>
                <a:cs typeface="Calibri"/>
              </a:rPr>
              <a:t>health</a:t>
            </a:r>
            <a:r>
              <a:rPr sz="1400" b="1" spc="-40" dirty="0">
                <a:latin typeface="Calibri"/>
                <a:cs typeface="Calibri"/>
              </a:rPr>
              <a:t> </a:t>
            </a:r>
            <a:r>
              <a:rPr sz="1400" b="1" dirty="0">
                <a:latin typeface="Calibri"/>
                <a:cs typeface="Calibri"/>
              </a:rPr>
              <a:t>of</a:t>
            </a:r>
            <a:r>
              <a:rPr sz="1400" b="1" spc="-20" dirty="0">
                <a:latin typeface="Calibri"/>
                <a:cs typeface="Calibri"/>
              </a:rPr>
              <a:t> </a:t>
            </a:r>
            <a:r>
              <a:rPr sz="1400" b="1" dirty="0">
                <a:latin typeface="Calibri"/>
                <a:cs typeface="Calibri"/>
              </a:rPr>
              <a:t>the</a:t>
            </a:r>
            <a:r>
              <a:rPr sz="1400" b="1" spc="-20" dirty="0">
                <a:latin typeface="Calibri"/>
                <a:cs typeface="Calibri"/>
              </a:rPr>
              <a:t> </a:t>
            </a:r>
            <a:r>
              <a:rPr sz="1400" b="1" dirty="0">
                <a:latin typeface="Calibri"/>
                <a:cs typeface="Calibri"/>
              </a:rPr>
              <a:t>woman</a:t>
            </a:r>
            <a:r>
              <a:rPr sz="1400" b="1" spc="-45" dirty="0">
                <a:latin typeface="Calibri"/>
                <a:cs typeface="Calibri"/>
              </a:rPr>
              <a:t> </a:t>
            </a:r>
            <a:r>
              <a:rPr sz="1400" b="1" dirty="0">
                <a:latin typeface="Calibri"/>
                <a:cs typeface="Calibri"/>
              </a:rPr>
              <a:t>and</a:t>
            </a:r>
            <a:r>
              <a:rPr sz="1400" b="1" spc="-15" dirty="0">
                <a:latin typeface="Calibri"/>
                <a:cs typeface="Calibri"/>
              </a:rPr>
              <a:t> </a:t>
            </a:r>
            <a:r>
              <a:rPr sz="1400" b="1" dirty="0">
                <a:latin typeface="Calibri"/>
                <a:cs typeface="Calibri"/>
              </a:rPr>
              <a:t>the</a:t>
            </a:r>
            <a:r>
              <a:rPr sz="1400" b="1" spc="-30" dirty="0">
                <a:latin typeface="Calibri"/>
                <a:cs typeface="Calibri"/>
              </a:rPr>
              <a:t> </a:t>
            </a:r>
            <a:r>
              <a:rPr sz="1400" b="1" dirty="0">
                <a:latin typeface="Calibri"/>
                <a:cs typeface="Calibri"/>
              </a:rPr>
              <a:t>potential</a:t>
            </a:r>
            <a:r>
              <a:rPr sz="1400" b="1" spc="-40" dirty="0">
                <a:latin typeface="Calibri"/>
                <a:cs typeface="Calibri"/>
              </a:rPr>
              <a:t> </a:t>
            </a:r>
            <a:r>
              <a:rPr sz="1400" b="1" dirty="0">
                <a:latin typeface="Calibri"/>
                <a:cs typeface="Calibri"/>
              </a:rPr>
              <a:t>life</a:t>
            </a:r>
            <a:r>
              <a:rPr sz="1400" b="1" spc="-15" dirty="0">
                <a:latin typeface="Calibri"/>
                <a:cs typeface="Calibri"/>
              </a:rPr>
              <a:t> </a:t>
            </a:r>
            <a:r>
              <a:rPr sz="1400" b="1" dirty="0">
                <a:latin typeface="Calibri"/>
                <a:cs typeface="Calibri"/>
              </a:rPr>
              <a:t>of</a:t>
            </a:r>
            <a:r>
              <a:rPr sz="1400" b="1" spc="-20" dirty="0">
                <a:latin typeface="Calibri"/>
                <a:cs typeface="Calibri"/>
              </a:rPr>
              <a:t> </a:t>
            </a:r>
            <a:r>
              <a:rPr sz="1400" b="1" dirty="0">
                <a:latin typeface="Calibri"/>
                <a:cs typeface="Calibri"/>
              </a:rPr>
              <a:t>the</a:t>
            </a:r>
            <a:r>
              <a:rPr sz="1400" b="1" spc="-20" dirty="0">
                <a:latin typeface="Calibri"/>
                <a:cs typeface="Calibri"/>
              </a:rPr>
              <a:t> </a:t>
            </a:r>
            <a:r>
              <a:rPr sz="1400" b="1" dirty="0">
                <a:latin typeface="Calibri"/>
                <a:cs typeface="Calibri"/>
              </a:rPr>
              <a:t>fetus.</a:t>
            </a:r>
            <a:endParaRPr sz="1400" dirty="0">
              <a:latin typeface="Calibri"/>
              <a:cs typeface="Calibri"/>
            </a:endParaRPr>
          </a:p>
          <a:p>
            <a:pPr marL="1003300" marR="502920" lvl="2" indent="-267335">
              <a:lnSpc>
                <a:spcPct val="100000"/>
              </a:lnSpc>
              <a:spcBef>
                <a:spcPts val="409"/>
              </a:spcBef>
              <a:buFont typeface="Wingdings"/>
              <a:buChar char=""/>
              <a:tabLst>
                <a:tab pos="1003935" algn="l"/>
              </a:tabLst>
            </a:pPr>
            <a:r>
              <a:rPr sz="1400" b="1" spc="-5" dirty="0">
                <a:latin typeface="Calibri"/>
                <a:cs typeface="Calibri"/>
              </a:rPr>
              <a:t>Thus,</a:t>
            </a:r>
            <a:r>
              <a:rPr sz="1400" b="1" spc="-30" dirty="0">
                <a:latin typeface="Calibri"/>
                <a:cs typeface="Calibri"/>
              </a:rPr>
              <a:t> </a:t>
            </a:r>
            <a:r>
              <a:rPr sz="1400" b="1" dirty="0">
                <a:latin typeface="Calibri"/>
                <a:cs typeface="Calibri"/>
              </a:rPr>
              <a:t>states</a:t>
            </a:r>
            <a:r>
              <a:rPr sz="1400" b="1" spc="-25" dirty="0">
                <a:latin typeface="Calibri"/>
                <a:cs typeface="Calibri"/>
              </a:rPr>
              <a:t> </a:t>
            </a:r>
            <a:r>
              <a:rPr sz="1400" b="1" spc="-5" dirty="0">
                <a:latin typeface="Calibri"/>
                <a:cs typeface="Calibri"/>
              </a:rPr>
              <a:t>can</a:t>
            </a:r>
            <a:r>
              <a:rPr sz="1400" b="1" spc="-10" dirty="0">
                <a:latin typeface="Calibri"/>
                <a:cs typeface="Calibri"/>
              </a:rPr>
              <a:t> </a:t>
            </a:r>
            <a:r>
              <a:rPr sz="1400" b="1" dirty="0">
                <a:latin typeface="Calibri"/>
                <a:cs typeface="Calibri"/>
              </a:rPr>
              <a:t>pass</a:t>
            </a:r>
            <a:r>
              <a:rPr sz="1400" b="1" spc="-20" dirty="0">
                <a:latin typeface="Calibri"/>
                <a:cs typeface="Calibri"/>
              </a:rPr>
              <a:t> </a:t>
            </a:r>
            <a:r>
              <a:rPr sz="1400" b="1" dirty="0">
                <a:latin typeface="Calibri"/>
                <a:cs typeface="Calibri"/>
              </a:rPr>
              <a:t>some</a:t>
            </a:r>
            <a:r>
              <a:rPr sz="1400" b="1" spc="-15" dirty="0">
                <a:latin typeface="Calibri"/>
                <a:cs typeface="Calibri"/>
              </a:rPr>
              <a:t> </a:t>
            </a:r>
            <a:r>
              <a:rPr sz="1400" b="1" dirty="0">
                <a:latin typeface="Calibri"/>
                <a:cs typeface="Calibri"/>
              </a:rPr>
              <a:t>laws</a:t>
            </a:r>
            <a:r>
              <a:rPr sz="1400" b="1" spc="-10" dirty="0">
                <a:latin typeface="Calibri"/>
                <a:cs typeface="Calibri"/>
              </a:rPr>
              <a:t> </a:t>
            </a:r>
            <a:r>
              <a:rPr sz="1400" b="1" dirty="0">
                <a:latin typeface="Calibri"/>
                <a:cs typeface="Calibri"/>
              </a:rPr>
              <a:t>that</a:t>
            </a:r>
            <a:r>
              <a:rPr sz="1400" b="1" spc="-25" dirty="0">
                <a:latin typeface="Calibri"/>
                <a:cs typeface="Calibri"/>
              </a:rPr>
              <a:t> </a:t>
            </a:r>
            <a:r>
              <a:rPr sz="1400" b="1" spc="-5" dirty="0">
                <a:latin typeface="Calibri"/>
                <a:cs typeface="Calibri"/>
              </a:rPr>
              <a:t>regulate</a:t>
            </a:r>
            <a:r>
              <a:rPr sz="1400" b="1" spc="-35" dirty="0">
                <a:latin typeface="Calibri"/>
                <a:cs typeface="Calibri"/>
              </a:rPr>
              <a:t> </a:t>
            </a:r>
            <a:r>
              <a:rPr sz="1400" b="1" dirty="0">
                <a:latin typeface="Calibri"/>
                <a:cs typeface="Calibri"/>
              </a:rPr>
              <a:t>abortion,</a:t>
            </a:r>
            <a:r>
              <a:rPr sz="1400" b="1" spc="-40" dirty="0">
                <a:latin typeface="Calibri"/>
                <a:cs typeface="Calibri"/>
              </a:rPr>
              <a:t> </a:t>
            </a:r>
            <a:r>
              <a:rPr sz="1400" b="1" dirty="0">
                <a:latin typeface="Calibri"/>
                <a:cs typeface="Calibri"/>
              </a:rPr>
              <a:t>but</a:t>
            </a:r>
            <a:r>
              <a:rPr sz="1400" b="1" spc="-5" dirty="0">
                <a:latin typeface="Calibri"/>
                <a:cs typeface="Calibri"/>
              </a:rPr>
              <a:t> </a:t>
            </a:r>
            <a:r>
              <a:rPr sz="1400" b="1" dirty="0">
                <a:latin typeface="Calibri"/>
                <a:cs typeface="Calibri"/>
              </a:rPr>
              <a:t>these</a:t>
            </a:r>
            <a:r>
              <a:rPr sz="1400" b="1" spc="-35" dirty="0">
                <a:latin typeface="Calibri"/>
                <a:cs typeface="Calibri"/>
              </a:rPr>
              <a:t> </a:t>
            </a:r>
            <a:r>
              <a:rPr sz="1400" b="1" dirty="0">
                <a:latin typeface="Calibri"/>
                <a:cs typeface="Calibri"/>
              </a:rPr>
              <a:t>laws</a:t>
            </a:r>
            <a:r>
              <a:rPr sz="1400" b="1" spc="-10" dirty="0">
                <a:latin typeface="Calibri"/>
                <a:cs typeface="Calibri"/>
              </a:rPr>
              <a:t> </a:t>
            </a:r>
            <a:r>
              <a:rPr sz="1400" b="1" dirty="0">
                <a:latin typeface="Calibri"/>
                <a:cs typeface="Calibri"/>
              </a:rPr>
              <a:t>cannot</a:t>
            </a:r>
            <a:r>
              <a:rPr sz="1400" b="1" spc="-20" dirty="0">
                <a:latin typeface="Calibri"/>
                <a:cs typeface="Calibri"/>
              </a:rPr>
              <a:t> </a:t>
            </a:r>
            <a:r>
              <a:rPr sz="1400" b="1" dirty="0">
                <a:latin typeface="Calibri"/>
                <a:cs typeface="Calibri"/>
              </a:rPr>
              <a:t>place</a:t>
            </a:r>
            <a:r>
              <a:rPr sz="1400" b="1" spc="-20" dirty="0">
                <a:latin typeface="Calibri"/>
                <a:cs typeface="Calibri"/>
              </a:rPr>
              <a:t> </a:t>
            </a:r>
            <a:r>
              <a:rPr sz="1400" b="1" dirty="0">
                <a:latin typeface="Calibri"/>
                <a:cs typeface="Calibri"/>
              </a:rPr>
              <a:t>a</a:t>
            </a:r>
            <a:r>
              <a:rPr sz="1400" b="1" spc="-10" dirty="0">
                <a:latin typeface="Calibri"/>
                <a:cs typeface="Calibri"/>
              </a:rPr>
              <a:t> </a:t>
            </a:r>
            <a:r>
              <a:rPr sz="1400" b="1" dirty="0">
                <a:latin typeface="Calibri"/>
                <a:cs typeface="Calibri"/>
              </a:rPr>
              <a:t>“substantial  obstacle in the path of a woman </a:t>
            </a:r>
            <a:r>
              <a:rPr sz="1400" b="1" spc="-5" dirty="0">
                <a:latin typeface="Calibri"/>
                <a:cs typeface="Calibri"/>
              </a:rPr>
              <a:t>seeking </a:t>
            </a:r>
            <a:r>
              <a:rPr sz="1400" b="1" dirty="0">
                <a:latin typeface="Calibri"/>
                <a:cs typeface="Calibri"/>
              </a:rPr>
              <a:t>an</a:t>
            </a:r>
            <a:r>
              <a:rPr sz="1400" b="1" spc="-190" dirty="0">
                <a:latin typeface="Calibri"/>
                <a:cs typeface="Calibri"/>
              </a:rPr>
              <a:t> </a:t>
            </a:r>
            <a:r>
              <a:rPr sz="1400" b="1" dirty="0">
                <a:latin typeface="Calibri"/>
                <a:cs typeface="Calibri"/>
              </a:rPr>
              <a:t>abortion.”</a:t>
            </a:r>
            <a:endParaRPr sz="1400" dirty="0">
              <a:latin typeface="Calibri"/>
              <a:cs typeface="Calibri"/>
            </a:endParaRPr>
          </a:p>
        </p:txBody>
      </p:sp>
      <p:sp>
        <p:nvSpPr>
          <p:cNvPr id="5" name="object 5"/>
          <p:cNvSpPr txBox="1"/>
          <p:nvPr/>
        </p:nvSpPr>
        <p:spPr>
          <a:xfrm>
            <a:off x="916939" y="4814417"/>
            <a:ext cx="3005455" cy="239395"/>
          </a:xfrm>
          <a:prstGeom prst="rect">
            <a:avLst/>
          </a:prstGeom>
        </p:spPr>
        <p:txBody>
          <a:bodyPr vert="horz" wrap="square" lIns="0" tIns="12700" rIns="0" bIns="0" rtlCol="0">
            <a:spAutoFit/>
          </a:bodyPr>
          <a:lstStyle/>
          <a:p>
            <a:pPr marL="279400" indent="-267335">
              <a:lnSpc>
                <a:spcPct val="100000"/>
              </a:lnSpc>
              <a:spcBef>
                <a:spcPts val="100"/>
              </a:spcBef>
              <a:buFont typeface="Wingdings"/>
              <a:buChar char=""/>
              <a:tabLst>
                <a:tab pos="280035" algn="l"/>
              </a:tabLst>
            </a:pPr>
            <a:r>
              <a:rPr sz="1400" b="1" dirty="0">
                <a:latin typeface="Calibri"/>
                <a:cs typeface="Calibri"/>
              </a:rPr>
              <a:t>But </a:t>
            </a:r>
            <a:r>
              <a:rPr sz="1400" b="1" spc="-5" dirty="0">
                <a:latin typeface="Calibri"/>
                <a:cs typeface="Calibri"/>
              </a:rPr>
              <a:t>what </a:t>
            </a:r>
            <a:r>
              <a:rPr sz="1400" b="1" dirty="0">
                <a:latin typeface="Calibri"/>
                <a:cs typeface="Calibri"/>
              </a:rPr>
              <a:t>is a “substantial</a:t>
            </a:r>
            <a:r>
              <a:rPr sz="1400" b="1" spc="-105" dirty="0">
                <a:latin typeface="Calibri"/>
                <a:cs typeface="Calibri"/>
              </a:rPr>
              <a:t> </a:t>
            </a:r>
            <a:r>
              <a:rPr sz="1400" b="1" dirty="0">
                <a:latin typeface="Calibri"/>
                <a:cs typeface="Calibri"/>
              </a:rPr>
              <a:t>obstacle?”</a:t>
            </a:r>
            <a:endParaRPr sz="1400" dirty="0">
              <a:latin typeface="Calibri"/>
              <a:cs typeface="Calibri"/>
            </a:endParaRPr>
          </a:p>
        </p:txBody>
      </p:sp>
      <p:sp>
        <p:nvSpPr>
          <p:cNvPr id="6" name="object 6"/>
          <p:cNvSpPr txBox="1"/>
          <p:nvPr/>
        </p:nvSpPr>
        <p:spPr>
          <a:xfrm>
            <a:off x="8212963" y="4779670"/>
            <a:ext cx="223520" cy="240029"/>
          </a:xfrm>
          <a:prstGeom prst="rect">
            <a:avLst/>
          </a:prstGeom>
        </p:spPr>
        <p:txBody>
          <a:bodyPr vert="horz" wrap="square" lIns="0" tIns="13335" rIns="0" bIns="0" rtlCol="0">
            <a:spAutoFit/>
          </a:bodyPr>
          <a:lstStyle/>
          <a:p>
            <a:pPr marL="12700">
              <a:lnSpc>
                <a:spcPct val="100000"/>
              </a:lnSpc>
              <a:spcBef>
                <a:spcPts val="105"/>
              </a:spcBef>
            </a:pPr>
            <a:r>
              <a:rPr sz="1400" spc="-5" dirty="0">
                <a:latin typeface="Arial"/>
                <a:cs typeface="Arial"/>
              </a:rPr>
              <a:t>14</a:t>
            </a:r>
            <a:endParaRPr sz="1400">
              <a:latin typeface="Arial"/>
              <a:cs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71727" y="0"/>
            <a:ext cx="6172200" cy="528955"/>
          </a:xfrm>
          <a:prstGeom prst="rect">
            <a:avLst/>
          </a:prstGeom>
        </p:spPr>
        <p:txBody>
          <a:bodyPr vert="horz" wrap="square" lIns="0" tIns="12700" rIns="0" bIns="0" rtlCol="0">
            <a:spAutoFit/>
          </a:bodyPr>
          <a:lstStyle/>
          <a:p>
            <a:pPr marL="12700">
              <a:lnSpc>
                <a:spcPct val="100000"/>
              </a:lnSpc>
              <a:spcBef>
                <a:spcPts val="100"/>
              </a:spcBef>
            </a:pPr>
            <a:r>
              <a:rPr sz="3300" dirty="0">
                <a:latin typeface="Calibri"/>
                <a:cs typeface="Calibri"/>
              </a:rPr>
              <a:t>EQUAL </a:t>
            </a:r>
            <a:r>
              <a:rPr sz="3300" spc="-5" dirty="0">
                <a:latin typeface="Calibri"/>
                <a:cs typeface="Calibri"/>
              </a:rPr>
              <a:t>RIGHTS AMENDMENT </a:t>
            </a:r>
            <a:r>
              <a:rPr sz="3300" dirty="0">
                <a:latin typeface="Calibri"/>
                <a:cs typeface="Calibri"/>
              </a:rPr>
              <a:t>(ERA)</a:t>
            </a:r>
          </a:p>
        </p:txBody>
      </p:sp>
      <p:sp>
        <p:nvSpPr>
          <p:cNvPr id="3" name="object 3"/>
          <p:cNvSpPr/>
          <p:nvPr/>
        </p:nvSpPr>
        <p:spPr>
          <a:xfrm>
            <a:off x="4181124" y="528955"/>
            <a:ext cx="4884419" cy="2614423"/>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179918" y="2915414"/>
            <a:ext cx="2728018" cy="2228086"/>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170179" y="764793"/>
            <a:ext cx="3975735" cy="3923029"/>
          </a:xfrm>
          <a:prstGeom prst="rect">
            <a:avLst/>
          </a:prstGeom>
        </p:spPr>
        <p:txBody>
          <a:bodyPr vert="horz" wrap="square" lIns="0" tIns="12065" rIns="0" bIns="0" rtlCol="0">
            <a:spAutoFit/>
          </a:bodyPr>
          <a:lstStyle/>
          <a:p>
            <a:pPr marL="50800">
              <a:lnSpc>
                <a:spcPct val="100000"/>
              </a:lnSpc>
              <a:spcBef>
                <a:spcPts val="95"/>
              </a:spcBef>
            </a:pPr>
            <a:r>
              <a:rPr sz="1600" b="1" spc="-5" dirty="0">
                <a:latin typeface="Tahoma"/>
                <a:cs typeface="Tahoma"/>
              </a:rPr>
              <a:t>After the passage </a:t>
            </a:r>
            <a:r>
              <a:rPr sz="1600" b="1" spc="-10" dirty="0">
                <a:latin typeface="Tahoma"/>
                <a:cs typeface="Tahoma"/>
              </a:rPr>
              <a:t>for </a:t>
            </a:r>
            <a:r>
              <a:rPr sz="1600" b="1" spc="-5" dirty="0">
                <a:latin typeface="Tahoma"/>
                <a:cs typeface="Tahoma"/>
              </a:rPr>
              <a:t>the</a:t>
            </a:r>
            <a:r>
              <a:rPr sz="1600" b="1" spc="105" dirty="0">
                <a:latin typeface="Tahoma"/>
                <a:cs typeface="Tahoma"/>
              </a:rPr>
              <a:t> </a:t>
            </a:r>
            <a:r>
              <a:rPr sz="1600" b="1" spc="5" dirty="0">
                <a:latin typeface="Tahoma"/>
                <a:cs typeface="Tahoma"/>
              </a:rPr>
              <a:t>19</a:t>
            </a:r>
            <a:r>
              <a:rPr sz="1575" b="1" spc="7" baseline="26455" dirty="0">
                <a:latin typeface="Tahoma"/>
                <a:cs typeface="Tahoma"/>
              </a:rPr>
              <a:t>th</a:t>
            </a:r>
            <a:endParaRPr sz="1575" baseline="26455" dirty="0">
              <a:latin typeface="Tahoma"/>
              <a:cs typeface="Tahoma"/>
            </a:endParaRPr>
          </a:p>
          <a:p>
            <a:pPr marL="50800" marR="314960">
              <a:lnSpc>
                <a:spcPts val="1880"/>
              </a:lnSpc>
              <a:spcBef>
                <a:spcPts val="95"/>
              </a:spcBef>
            </a:pPr>
            <a:r>
              <a:rPr sz="1600" b="1" spc="-5" dirty="0">
                <a:latin typeface="Tahoma"/>
                <a:cs typeface="Tahoma"/>
              </a:rPr>
              <a:t>Amendment, the work </a:t>
            </a:r>
            <a:r>
              <a:rPr sz="1600" b="1" spc="-10" dirty="0">
                <a:latin typeface="Tahoma"/>
                <a:cs typeface="Tahoma"/>
              </a:rPr>
              <a:t>for </a:t>
            </a:r>
            <a:r>
              <a:rPr sz="1600" b="1" spc="-5" dirty="0">
                <a:latin typeface="Tahoma"/>
                <a:cs typeface="Tahoma"/>
              </a:rPr>
              <a:t>women’s  right was </a:t>
            </a:r>
            <a:r>
              <a:rPr sz="1600" b="1" spc="-10" dirty="0">
                <a:latin typeface="Tahoma"/>
                <a:cs typeface="Tahoma"/>
              </a:rPr>
              <a:t>not</a:t>
            </a:r>
            <a:r>
              <a:rPr sz="1600" b="1" spc="40" dirty="0">
                <a:latin typeface="Tahoma"/>
                <a:cs typeface="Tahoma"/>
              </a:rPr>
              <a:t> </a:t>
            </a:r>
            <a:r>
              <a:rPr sz="1600" b="1" spc="-10" dirty="0">
                <a:latin typeface="Tahoma"/>
                <a:cs typeface="Tahoma"/>
              </a:rPr>
              <a:t>over.</a:t>
            </a:r>
            <a:endParaRPr sz="1600" dirty="0">
              <a:latin typeface="Tahoma"/>
              <a:cs typeface="Tahoma"/>
            </a:endParaRPr>
          </a:p>
          <a:p>
            <a:pPr>
              <a:lnSpc>
                <a:spcPct val="100000"/>
              </a:lnSpc>
              <a:spcBef>
                <a:spcPts val="15"/>
              </a:spcBef>
            </a:pPr>
            <a:endParaRPr sz="1650" dirty="0">
              <a:latin typeface="Times New Roman"/>
              <a:cs typeface="Times New Roman"/>
            </a:endParaRPr>
          </a:p>
          <a:p>
            <a:pPr marL="50800" marR="30480">
              <a:lnSpc>
                <a:spcPct val="99600"/>
              </a:lnSpc>
              <a:spcBef>
                <a:spcPts val="5"/>
              </a:spcBef>
            </a:pPr>
            <a:r>
              <a:rPr sz="1600" b="1" spc="-10" dirty="0">
                <a:latin typeface="Tahoma"/>
                <a:cs typeface="Tahoma"/>
              </a:rPr>
              <a:t>The </a:t>
            </a:r>
            <a:r>
              <a:rPr sz="1600" b="1" spc="-5" dirty="0">
                <a:latin typeface="Tahoma"/>
                <a:cs typeface="Tahoma"/>
              </a:rPr>
              <a:t>ERA was </a:t>
            </a:r>
            <a:r>
              <a:rPr sz="1600" b="1" spc="-10" dirty="0">
                <a:latin typeface="Tahoma"/>
                <a:cs typeface="Tahoma"/>
              </a:rPr>
              <a:t>proposed </a:t>
            </a:r>
            <a:r>
              <a:rPr sz="1600" b="1" spc="-5" dirty="0">
                <a:latin typeface="Tahoma"/>
                <a:cs typeface="Tahoma"/>
              </a:rPr>
              <a:t>to guarantee  equal rights </a:t>
            </a:r>
            <a:r>
              <a:rPr sz="1600" b="1" spc="-10" dirty="0">
                <a:latin typeface="Tahoma"/>
                <a:cs typeface="Tahoma"/>
              </a:rPr>
              <a:t>for </a:t>
            </a:r>
            <a:r>
              <a:rPr sz="1600" b="1" spc="-5" dirty="0">
                <a:latin typeface="Tahoma"/>
                <a:cs typeface="Tahoma"/>
              </a:rPr>
              <a:t>all citizens regardless  of sex; it seeks to end the legal  distinctions between men and </a:t>
            </a:r>
            <a:r>
              <a:rPr sz="1600" b="1" spc="-10" dirty="0">
                <a:latin typeface="Tahoma"/>
                <a:cs typeface="Tahoma"/>
              </a:rPr>
              <a:t>women  </a:t>
            </a:r>
            <a:r>
              <a:rPr sz="1600" b="1" spc="-5" dirty="0">
                <a:latin typeface="Tahoma"/>
                <a:cs typeface="Tahoma"/>
              </a:rPr>
              <a:t>in terms of </a:t>
            </a:r>
            <a:r>
              <a:rPr sz="1600" b="1" spc="-10" dirty="0">
                <a:latin typeface="Tahoma"/>
                <a:cs typeface="Tahoma"/>
              </a:rPr>
              <a:t>divorce, </a:t>
            </a:r>
            <a:r>
              <a:rPr sz="1600" b="1" spc="-5" dirty="0">
                <a:latin typeface="Tahoma"/>
                <a:cs typeface="Tahoma"/>
              </a:rPr>
              <a:t>property,  employment, and </a:t>
            </a:r>
            <a:r>
              <a:rPr sz="1600" b="1" spc="-10" dirty="0">
                <a:latin typeface="Tahoma"/>
                <a:cs typeface="Tahoma"/>
              </a:rPr>
              <a:t>other</a:t>
            </a:r>
            <a:r>
              <a:rPr sz="1600" b="1" spc="75" dirty="0">
                <a:latin typeface="Tahoma"/>
                <a:cs typeface="Tahoma"/>
              </a:rPr>
              <a:t> </a:t>
            </a:r>
            <a:r>
              <a:rPr sz="1600" b="1" spc="-5" dirty="0">
                <a:latin typeface="Tahoma"/>
                <a:cs typeface="Tahoma"/>
              </a:rPr>
              <a:t>matters.</a:t>
            </a:r>
            <a:endParaRPr sz="1600" dirty="0">
              <a:latin typeface="Tahoma"/>
              <a:cs typeface="Tahoma"/>
            </a:endParaRPr>
          </a:p>
          <a:p>
            <a:pPr>
              <a:lnSpc>
                <a:spcPct val="100000"/>
              </a:lnSpc>
            </a:pPr>
            <a:endParaRPr sz="1700" dirty="0">
              <a:latin typeface="Times New Roman"/>
              <a:cs typeface="Times New Roman"/>
            </a:endParaRPr>
          </a:p>
          <a:p>
            <a:pPr marL="50800" marR="448309">
              <a:lnSpc>
                <a:spcPct val="100000"/>
              </a:lnSpc>
            </a:pPr>
            <a:r>
              <a:rPr sz="1600" b="1" spc="-10" dirty="0">
                <a:latin typeface="Tahoma"/>
                <a:cs typeface="Tahoma"/>
              </a:rPr>
              <a:t>Sent </a:t>
            </a:r>
            <a:r>
              <a:rPr sz="1600" b="1" spc="-5" dirty="0">
                <a:latin typeface="Tahoma"/>
                <a:cs typeface="Tahoma"/>
              </a:rPr>
              <a:t>to the states in 1972 </a:t>
            </a:r>
            <a:r>
              <a:rPr sz="1600" b="1" spc="-10" dirty="0">
                <a:latin typeface="Tahoma"/>
                <a:cs typeface="Tahoma"/>
              </a:rPr>
              <a:t>for  ratification </a:t>
            </a:r>
            <a:r>
              <a:rPr sz="1600" b="1" spc="-5" dirty="0">
                <a:latin typeface="Tahoma"/>
                <a:cs typeface="Tahoma"/>
              </a:rPr>
              <a:t>by March 22, 1979.</a:t>
            </a:r>
            <a:r>
              <a:rPr sz="1600" b="1" spc="155" dirty="0">
                <a:latin typeface="Tahoma"/>
                <a:cs typeface="Tahoma"/>
              </a:rPr>
              <a:t> </a:t>
            </a:r>
            <a:r>
              <a:rPr sz="1600" b="1" spc="-10" dirty="0">
                <a:latin typeface="Tahoma"/>
                <a:cs typeface="Tahoma"/>
              </a:rPr>
              <a:t>By</a:t>
            </a:r>
            <a:endParaRPr sz="1600" dirty="0">
              <a:latin typeface="Tahoma"/>
              <a:cs typeface="Tahoma"/>
            </a:endParaRPr>
          </a:p>
          <a:p>
            <a:pPr marL="50800" marR="200660">
              <a:lnSpc>
                <a:spcPct val="99100"/>
              </a:lnSpc>
              <a:spcBef>
                <a:spcPts val="20"/>
              </a:spcBef>
            </a:pPr>
            <a:r>
              <a:rPr sz="1600" b="1" spc="-5" dirty="0">
                <a:latin typeface="Tahoma"/>
                <a:cs typeface="Tahoma"/>
              </a:rPr>
              <a:t>1977, 35 of 38 were ratified. </a:t>
            </a:r>
            <a:r>
              <a:rPr sz="1600" b="1" spc="-10" dirty="0">
                <a:latin typeface="Tahoma"/>
                <a:cs typeface="Tahoma"/>
              </a:rPr>
              <a:t>Soon  four </a:t>
            </a:r>
            <a:r>
              <a:rPr sz="1600" b="1" spc="-5" dirty="0">
                <a:latin typeface="Tahoma"/>
                <a:cs typeface="Tahoma"/>
              </a:rPr>
              <a:t>states rescinded their approval,  </a:t>
            </a:r>
            <a:r>
              <a:rPr sz="1600" b="1" spc="-10" dirty="0">
                <a:latin typeface="Tahoma"/>
                <a:cs typeface="Tahoma"/>
              </a:rPr>
              <a:t>due </a:t>
            </a:r>
            <a:r>
              <a:rPr sz="1600" b="1" spc="-5" dirty="0">
                <a:latin typeface="Tahoma"/>
                <a:cs typeface="Tahoma"/>
              </a:rPr>
              <a:t>to Phyllis</a:t>
            </a:r>
            <a:r>
              <a:rPr sz="1600" b="1" spc="75" dirty="0">
                <a:latin typeface="Tahoma"/>
                <a:cs typeface="Tahoma"/>
              </a:rPr>
              <a:t> </a:t>
            </a:r>
            <a:r>
              <a:rPr sz="1600" b="1" spc="-5" dirty="0">
                <a:latin typeface="Tahoma"/>
                <a:cs typeface="Tahoma"/>
              </a:rPr>
              <a:t>Schlafly.</a:t>
            </a:r>
            <a:endParaRPr sz="1600" dirty="0">
              <a:latin typeface="Tahoma"/>
              <a:cs typeface="Tahoma"/>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FE4D5E-0113-4281-9443-D0DD80E9A140}"/>
              </a:ext>
            </a:extLst>
          </p:cNvPr>
          <p:cNvSpPr txBox="1"/>
          <p:nvPr/>
        </p:nvSpPr>
        <p:spPr>
          <a:xfrm>
            <a:off x="-18036" y="0"/>
            <a:ext cx="9144000" cy="400110"/>
          </a:xfrm>
          <a:prstGeom prst="rect">
            <a:avLst/>
          </a:prstGeom>
          <a:solidFill>
            <a:schemeClr val="accent1">
              <a:lumMod val="20000"/>
              <a:lumOff val="80000"/>
            </a:schemeClr>
          </a:solidFill>
        </p:spPr>
        <p:txBody>
          <a:bodyPr wrap="square">
            <a:spAutoFit/>
          </a:bodyPr>
          <a:lstStyle/>
          <a:p>
            <a:r>
              <a:rPr lang="en-US" sz="2000" b="1" dirty="0"/>
              <a:t>Topic 3.11 How has the government responded to social movements? </a:t>
            </a:r>
            <a:r>
              <a:rPr lang="en-US" sz="1100" b="1" dirty="0"/>
              <a:t>AMSCO p. 365</a:t>
            </a:r>
            <a:endParaRPr lang="en-US" b="1" dirty="0"/>
          </a:p>
        </p:txBody>
      </p:sp>
      <p:sp>
        <p:nvSpPr>
          <p:cNvPr id="7" name="TextBox 6">
            <a:extLst>
              <a:ext uri="{FF2B5EF4-FFF2-40B4-BE49-F238E27FC236}">
                <a16:creationId xmlns:a16="http://schemas.microsoft.com/office/drawing/2014/main" id="{1E312C1D-E50A-49FA-B843-C627FAB10456}"/>
              </a:ext>
            </a:extLst>
          </p:cNvPr>
          <p:cNvSpPr txBox="1"/>
          <p:nvPr/>
        </p:nvSpPr>
        <p:spPr>
          <a:xfrm>
            <a:off x="-9469" y="406310"/>
            <a:ext cx="9143098" cy="923330"/>
          </a:xfrm>
          <a:prstGeom prst="rect">
            <a:avLst/>
          </a:prstGeom>
          <a:noFill/>
        </p:spPr>
        <p:txBody>
          <a:bodyPr wrap="square">
            <a:spAutoFit/>
          </a:bodyPr>
          <a:lstStyle/>
          <a:p>
            <a:r>
              <a:rPr lang="en-US" b="1" dirty="0"/>
              <a:t>Reconstruction Amendments : </a:t>
            </a:r>
            <a:r>
              <a:rPr lang="en-US" dirty="0"/>
              <a:t>These three constitutional amendments were ratified to free the slaves (</a:t>
            </a:r>
            <a:r>
              <a:rPr lang="en-US" b="1" dirty="0">
                <a:solidFill>
                  <a:srgbClr val="FF0000"/>
                </a:solidFill>
              </a:rPr>
              <a:t>13</a:t>
            </a:r>
            <a:r>
              <a:rPr lang="en-US" b="1" baseline="30000" dirty="0">
                <a:solidFill>
                  <a:srgbClr val="FF0000"/>
                </a:solidFill>
              </a:rPr>
              <a:t>TH</a:t>
            </a:r>
            <a:r>
              <a:rPr lang="en-US" b="1" dirty="0">
                <a:solidFill>
                  <a:srgbClr val="FF0000"/>
                </a:solidFill>
              </a:rPr>
              <a:t> am</a:t>
            </a:r>
            <a:r>
              <a:rPr lang="en-US" dirty="0"/>
              <a:t>), to declare African Americans citizens assuring due process and equal protection (</a:t>
            </a:r>
            <a:r>
              <a:rPr lang="en-US" b="1" dirty="0">
                <a:solidFill>
                  <a:srgbClr val="FF0000"/>
                </a:solidFill>
              </a:rPr>
              <a:t>14</a:t>
            </a:r>
            <a:r>
              <a:rPr lang="en-US" b="1" baseline="30000" dirty="0">
                <a:solidFill>
                  <a:srgbClr val="FF0000"/>
                </a:solidFill>
              </a:rPr>
              <a:t>th</a:t>
            </a:r>
            <a:r>
              <a:rPr lang="en-US" b="1" dirty="0">
                <a:solidFill>
                  <a:srgbClr val="FF0000"/>
                </a:solidFill>
              </a:rPr>
              <a:t> am</a:t>
            </a:r>
            <a:r>
              <a:rPr lang="en-US" dirty="0"/>
              <a:t>), and to give them the vote (</a:t>
            </a:r>
            <a:r>
              <a:rPr lang="en-US" b="1" dirty="0">
                <a:solidFill>
                  <a:srgbClr val="FF0000"/>
                </a:solidFill>
              </a:rPr>
              <a:t>15</a:t>
            </a:r>
            <a:r>
              <a:rPr lang="en-US" b="1" baseline="30000" dirty="0">
                <a:solidFill>
                  <a:srgbClr val="FF0000"/>
                </a:solidFill>
              </a:rPr>
              <a:t>th</a:t>
            </a:r>
            <a:r>
              <a:rPr lang="en-US" b="1" dirty="0">
                <a:solidFill>
                  <a:srgbClr val="FF0000"/>
                </a:solidFill>
              </a:rPr>
              <a:t> am</a:t>
            </a:r>
            <a:r>
              <a:rPr lang="en-US" dirty="0"/>
              <a:t>).  </a:t>
            </a:r>
            <a:r>
              <a:rPr lang="en-US" b="1" dirty="0"/>
              <a:t>Free, Equal, Citizens, Vote</a:t>
            </a:r>
            <a:r>
              <a:rPr lang="en-US" dirty="0"/>
              <a:t>.</a:t>
            </a:r>
          </a:p>
        </p:txBody>
      </p:sp>
      <p:sp>
        <p:nvSpPr>
          <p:cNvPr id="9" name="TextBox 8">
            <a:extLst>
              <a:ext uri="{FF2B5EF4-FFF2-40B4-BE49-F238E27FC236}">
                <a16:creationId xmlns:a16="http://schemas.microsoft.com/office/drawing/2014/main" id="{D7A088DD-D4B0-4479-820C-F4E880631308}"/>
              </a:ext>
            </a:extLst>
          </p:cNvPr>
          <p:cNvSpPr txBox="1"/>
          <p:nvPr/>
        </p:nvSpPr>
        <p:spPr>
          <a:xfrm>
            <a:off x="-5862" y="1439032"/>
            <a:ext cx="9143098" cy="1200329"/>
          </a:xfrm>
          <a:prstGeom prst="rect">
            <a:avLst/>
          </a:prstGeom>
          <a:noFill/>
        </p:spPr>
        <p:txBody>
          <a:bodyPr wrap="square">
            <a:spAutoFit/>
          </a:bodyPr>
          <a:lstStyle/>
          <a:p>
            <a:r>
              <a:rPr lang="en-US" b="1" dirty="0"/>
              <a:t>Civil Rights of 1875: </a:t>
            </a:r>
            <a:r>
              <a:rPr lang="en-US" dirty="0"/>
              <a:t>This act made it illegal for privately owned places of public accommodation—trains, hotels, and taverns—to make distinctions between black and white patrons. Also, it outlawed discrimination in jury selection, public schools, churches, cemeteries, and transportation.</a:t>
            </a:r>
          </a:p>
        </p:txBody>
      </p:sp>
      <p:sp>
        <p:nvSpPr>
          <p:cNvPr id="11" name="TextBox 10">
            <a:extLst>
              <a:ext uri="{FF2B5EF4-FFF2-40B4-BE49-F238E27FC236}">
                <a16:creationId xmlns:a16="http://schemas.microsoft.com/office/drawing/2014/main" id="{D2C5B323-E94A-4C00-81C5-DE3F7BEEA3FC}"/>
              </a:ext>
            </a:extLst>
          </p:cNvPr>
          <p:cNvSpPr txBox="1"/>
          <p:nvPr/>
        </p:nvSpPr>
        <p:spPr>
          <a:xfrm>
            <a:off x="-9469" y="2748754"/>
            <a:ext cx="9162036" cy="646331"/>
          </a:xfrm>
          <a:prstGeom prst="rect">
            <a:avLst/>
          </a:prstGeom>
          <a:noFill/>
        </p:spPr>
        <p:txBody>
          <a:bodyPr wrap="square">
            <a:spAutoFit/>
          </a:bodyPr>
          <a:lstStyle/>
          <a:p>
            <a:r>
              <a:rPr lang="en-US" b="1" dirty="0"/>
              <a:t>Civil Rights Cases (1883): </a:t>
            </a:r>
            <a:r>
              <a:rPr lang="en-US" dirty="0"/>
              <a:t>The Court overruled the Civil Rights Act of 1875 &amp; enabled discrimination in commercial affairs.</a:t>
            </a:r>
          </a:p>
        </p:txBody>
      </p:sp>
      <p:sp>
        <p:nvSpPr>
          <p:cNvPr id="13" name="TextBox 12">
            <a:extLst>
              <a:ext uri="{FF2B5EF4-FFF2-40B4-BE49-F238E27FC236}">
                <a16:creationId xmlns:a16="http://schemas.microsoft.com/office/drawing/2014/main" id="{D26D561F-5C8F-4E73-B746-44B999620B5A}"/>
              </a:ext>
            </a:extLst>
          </p:cNvPr>
          <p:cNvSpPr txBox="1"/>
          <p:nvPr/>
        </p:nvSpPr>
        <p:spPr>
          <a:xfrm>
            <a:off x="24348" y="3473254"/>
            <a:ext cx="9128219" cy="923330"/>
          </a:xfrm>
          <a:prstGeom prst="rect">
            <a:avLst/>
          </a:prstGeom>
          <a:noFill/>
        </p:spPr>
        <p:txBody>
          <a:bodyPr wrap="square">
            <a:spAutoFit/>
          </a:bodyPr>
          <a:lstStyle/>
          <a:p>
            <a:r>
              <a:rPr lang="en-US" b="1" dirty="0"/>
              <a:t>Brown v. Board of Education: </a:t>
            </a:r>
            <a:r>
              <a:rPr lang="en-US" dirty="0"/>
              <a:t>The Supreme Court ruled that the “separate but equal” </a:t>
            </a:r>
          </a:p>
          <a:p>
            <a:r>
              <a:rPr lang="en-US" dirty="0"/>
              <a:t>doctrine from the Plessy v. Ferguson (1896) case was inherently unequal, effectively striking down segregation in education.</a:t>
            </a:r>
          </a:p>
        </p:txBody>
      </p:sp>
      <p:sp>
        <p:nvSpPr>
          <p:cNvPr id="17" name="TextBox 16">
            <a:extLst>
              <a:ext uri="{FF2B5EF4-FFF2-40B4-BE49-F238E27FC236}">
                <a16:creationId xmlns:a16="http://schemas.microsoft.com/office/drawing/2014/main" id="{4CF5C19E-4489-4152-B8D1-B2DF6A381662}"/>
              </a:ext>
            </a:extLst>
          </p:cNvPr>
          <p:cNvSpPr txBox="1"/>
          <p:nvPr/>
        </p:nvSpPr>
        <p:spPr>
          <a:xfrm>
            <a:off x="10822" y="4449841"/>
            <a:ext cx="9121454" cy="646331"/>
          </a:xfrm>
          <a:prstGeom prst="rect">
            <a:avLst/>
          </a:prstGeom>
          <a:noFill/>
        </p:spPr>
        <p:txBody>
          <a:bodyPr wrap="square">
            <a:spAutoFit/>
          </a:bodyPr>
          <a:lstStyle/>
          <a:p>
            <a:r>
              <a:rPr lang="en-US" b="1" dirty="0"/>
              <a:t>24th Amendment (1964):</a:t>
            </a:r>
            <a:r>
              <a:rPr lang="en-US" dirty="0"/>
              <a:t> This amendment outlawed the poll tax in any federal, primary, or general election.</a:t>
            </a:r>
          </a:p>
        </p:txBody>
      </p:sp>
    </p:spTree>
    <p:extLst>
      <p:ext uri="{BB962C8B-B14F-4D97-AF65-F5344CB8AC3E}">
        <p14:creationId xmlns:p14="http://schemas.microsoft.com/office/powerpoint/2010/main" val="6169526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FE4D5E-0113-4281-9443-D0DD80E9A140}"/>
              </a:ext>
            </a:extLst>
          </p:cNvPr>
          <p:cNvSpPr txBox="1"/>
          <p:nvPr/>
        </p:nvSpPr>
        <p:spPr>
          <a:xfrm>
            <a:off x="0" y="0"/>
            <a:ext cx="9144000" cy="430887"/>
          </a:xfrm>
          <a:prstGeom prst="rect">
            <a:avLst/>
          </a:prstGeom>
          <a:solidFill>
            <a:schemeClr val="accent1">
              <a:lumMod val="20000"/>
              <a:lumOff val="80000"/>
            </a:schemeClr>
          </a:solidFill>
        </p:spPr>
        <p:txBody>
          <a:bodyPr wrap="square">
            <a:spAutoFit/>
          </a:bodyPr>
          <a:lstStyle/>
          <a:p>
            <a:r>
              <a:rPr lang="en-US" sz="2200" b="1" dirty="0"/>
              <a:t>Topic 3.11 How has the government responded to social movements? </a:t>
            </a:r>
            <a:r>
              <a:rPr lang="en-US" sz="1100" b="1" dirty="0"/>
              <a:t>AMSCO p. 365</a:t>
            </a:r>
            <a:endParaRPr lang="en-US" b="1" dirty="0"/>
          </a:p>
        </p:txBody>
      </p:sp>
      <p:sp>
        <p:nvSpPr>
          <p:cNvPr id="10" name="TextBox 9">
            <a:extLst>
              <a:ext uri="{FF2B5EF4-FFF2-40B4-BE49-F238E27FC236}">
                <a16:creationId xmlns:a16="http://schemas.microsoft.com/office/drawing/2014/main" id="{DBE36D0F-7412-4A7F-A97B-27EA77E3354C}"/>
              </a:ext>
            </a:extLst>
          </p:cNvPr>
          <p:cNvSpPr txBox="1"/>
          <p:nvPr/>
        </p:nvSpPr>
        <p:spPr>
          <a:xfrm>
            <a:off x="0" y="895350"/>
            <a:ext cx="9144000" cy="2862322"/>
          </a:xfrm>
          <a:prstGeom prst="rect">
            <a:avLst/>
          </a:prstGeom>
          <a:noFill/>
        </p:spPr>
        <p:txBody>
          <a:bodyPr wrap="square">
            <a:spAutoFit/>
          </a:bodyPr>
          <a:lstStyle/>
          <a:p>
            <a:r>
              <a:rPr lang="en-US" b="1" dirty="0"/>
              <a:t>Civil Rights Act of 1964: </a:t>
            </a:r>
            <a:r>
              <a:rPr lang="en-US" dirty="0"/>
              <a:t>This act prevented discrimination in employment, education, and in federal elections, and enabled federal enforcement of these guarantees. </a:t>
            </a:r>
          </a:p>
          <a:p>
            <a:endParaRPr lang="en-US" dirty="0"/>
          </a:p>
          <a:p>
            <a:r>
              <a:rPr lang="en-US" b="1" dirty="0"/>
              <a:t>Voting Rights Act of 1965:</a:t>
            </a:r>
            <a:r>
              <a:rPr lang="en-US" dirty="0"/>
              <a:t> This law empowered Congress and the federal government to oversee state elections in southern states. It addressed states that used a “test or device” to determine voter qualifications or any state or voting district with less than 50 percent of its voting-age population registered to vote. The law effectively ended the literacy test. </a:t>
            </a:r>
          </a:p>
          <a:p>
            <a:endParaRPr lang="en-US" dirty="0"/>
          </a:p>
          <a:p>
            <a:r>
              <a:rPr lang="en-US" b="1" dirty="0"/>
              <a:t>Title IX of Education Amendments of 1972: </a:t>
            </a:r>
            <a:r>
              <a:rPr lang="en-US" dirty="0"/>
              <a:t>This law guaranteed that women have the similar educational opportunities as men in programs receiving federal government funding.</a:t>
            </a:r>
          </a:p>
        </p:txBody>
      </p:sp>
    </p:spTree>
    <p:extLst>
      <p:ext uri="{BB962C8B-B14F-4D97-AF65-F5344CB8AC3E}">
        <p14:creationId xmlns:p14="http://schemas.microsoft.com/office/powerpoint/2010/main" val="27160463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66675" y="1495425"/>
          <a:ext cx="6019800" cy="2743198"/>
        </p:xfrm>
        <a:graphic>
          <a:graphicData uri="http://schemas.openxmlformats.org/drawingml/2006/table">
            <a:tbl>
              <a:tblPr firstRow="1" bandRow="1">
                <a:tableStyleId>{2D5ABB26-0587-4C30-8999-92F81FD0307C}</a:tableStyleId>
              </a:tblPr>
              <a:tblGrid>
                <a:gridCol w="1490980">
                  <a:extLst>
                    <a:ext uri="{9D8B030D-6E8A-4147-A177-3AD203B41FA5}">
                      <a16:colId xmlns:a16="http://schemas.microsoft.com/office/drawing/2014/main" val="20000"/>
                    </a:ext>
                  </a:extLst>
                </a:gridCol>
                <a:gridCol w="4528820">
                  <a:extLst>
                    <a:ext uri="{9D8B030D-6E8A-4147-A177-3AD203B41FA5}">
                      <a16:colId xmlns:a16="http://schemas.microsoft.com/office/drawing/2014/main" val="20001"/>
                    </a:ext>
                  </a:extLst>
                </a:gridCol>
              </a:tblGrid>
              <a:tr h="341629">
                <a:tc gridSpan="2">
                  <a:txBody>
                    <a:bodyPr/>
                    <a:lstStyle/>
                    <a:p>
                      <a:pPr algn="ctr">
                        <a:lnSpc>
                          <a:spcPct val="100000"/>
                        </a:lnSpc>
                        <a:spcBef>
                          <a:spcPts val="290"/>
                        </a:spcBef>
                      </a:pPr>
                      <a:r>
                        <a:rPr sz="1600" b="1" spc="-10" dirty="0">
                          <a:latin typeface="Calibri"/>
                          <a:cs typeface="Calibri"/>
                        </a:rPr>
                        <a:t>Court Cases </a:t>
                      </a:r>
                      <a:r>
                        <a:rPr sz="1600" b="1" spc="-5" dirty="0">
                          <a:latin typeface="Calibri"/>
                          <a:cs typeface="Calibri"/>
                        </a:rPr>
                        <a:t>and Laws for/against </a:t>
                      </a:r>
                      <a:r>
                        <a:rPr sz="1600" b="1" spc="-10" dirty="0">
                          <a:latin typeface="Calibri"/>
                          <a:cs typeface="Calibri"/>
                        </a:rPr>
                        <a:t>the </a:t>
                      </a:r>
                      <a:r>
                        <a:rPr sz="1600" b="1" spc="-5" dirty="0">
                          <a:latin typeface="Calibri"/>
                          <a:cs typeface="Calibri"/>
                        </a:rPr>
                        <a:t>Gay</a:t>
                      </a:r>
                      <a:r>
                        <a:rPr sz="1600" b="1" spc="95" dirty="0">
                          <a:latin typeface="Calibri"/>
                          <a:cs typeface="Calibri"/>
                        </a:rPr>
                        <a:t> </a:t>
                      </a:r>
                      <a:r>
                        <a:rPr sz="1600" b="1" spc="-10" dirty="0">
                          <a:latin typeface="Calibri"/>
                          <a:cs typeface="Calibri"/>
                        </a:rPr>
                        <a:t>Community</a:t>
                      </a:r>
                      <a:endParaRPr sz="1600" dirty="0">
                        <a:latin typeface="Calibri"/>
                        <a:cs typeface="Calibri"/>
                      </a:endParaRPr>
                    </a:p>
                  </a:txBody>
                  <a:tcPr marL="0" marR="0" marT="3683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539242">
                <a:tc>
                  <a:txBody>
                    <a:bodyPr/>
                    <a:lstStyle/>
                    <a:p>
                      <a:pPr marL="537210" marR="62230" indent="-466725">
                        <a:lnSpc>
                          <a:spcPct val="100000"/>
                        </a:lnSpc>
                        <a:spcBef>
                          <a:spcPts val="105"/>
                        </a:spcBef>
                      </a:pPr>
                      <a:r>
                        <a:rPr sz="1600" b="1" spc="-10" dirty="0">
                          <a:solidFill>
                            <a:srgbClr val="FFFFFF"/>
                          </a:solidFill>
                          <a:latin typeface="Calibri"/>
                          <a:cs typeface="Calibri"/>
                        </a:rPr>
                        <a:t>Court Cases </a:t>
                      </a:r>
                      <a:r>
                        <a:rPr sz="1600" b="1" spc="-5" dirty="0">
                          <a:solidFill>
                            <a:srgbClr val="FFFFFF"/>
                          </a:solidFill>
                          <a:latin typeface="Calibri"/>
                          <a:cs typeface="Calibri"/>
                        </a:rPr>
                        <a:t>and  Laws</a:t>
                      </a:r>
                      <a:endParaRPr sz="1600">
                        <a:latin typeface="Calibri"/>
                        <a:cs typeface="Calibri"/>
                      </a:endParaRPr>
                    </a:p>
                  </a:txBody>
                  <a:tcPr marL="0" marR="0" marT="1333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2E5496"/>
                    </a:solidFill>
                  </a:tcPr>
                </a:tc>
                <a:tc>
                  <a:txBody>
                    <a:bodyPr/>
                    <a:lstStyle/>
                    <a:p>
                      <a:pPr algn="ctr">
                        <a:lnSpc>
                          <a:spcPct val="100000"/>
                        </a:lnSpc>
                        <a:spcBef>
                          <a:spcPts val="1065"/>
                        </a:spcBef>
                      </a:pPr>
                      <a:r>
                        <a:rPr sz="1600" b="1" spc="-5" dirty="0">
                          <a:solidFill>
                            <a:srgbClr val="FFFFFF"/>
                          </a:solidFill>
                          <a:latin typeface="Calibri"/>
                          <a:cs typeface="Calibri"/>
                        </a:rPr>
                        <a:t>Detail of</a:t>
                      </a:r>
                      <a:r>
                        <a:rPr sz="1600" b="1" spc="-15" dirty="0">
                          <a:solidFill>
                            <a:srgbClr val="FFFFFF"/>
                          </a:solidFill>
                          <a:latin typeface="Calibri"/>
                          <a:cs typeface="Calibri"/>
                        </a:rPr>
                        <a:t> </a:t>
                      </a:r>
                      <a:r>
                        <a:rPr sz="1600" b="1" spc="-10" dirty="0">
                          <a:solidFill>
                            <a:srgbClr val="FFFFFF"/>
                          </a:solidFill>
                          <a:latin typeface="Calibri"/>
                          <a:cs typeface="Calibri"/>
                        </a:rPr>
                        <a:t>Cases/laws</a:t>
                      </a:r>
                      <a:endParaRPr sz="1600" dirty="0">
                        <a:latin typeface="Calibri"/>
                        <a:cs typeface="Calibri"/>
                      </a:endParaRPr>
                    </a:p>
                  </a:txBody>
                  <a:tcPr marL="0" marR="0" marT="13525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2E5496"/>
                    </a:solidFill>
                  </a:tcPr>
                </a:tc>
                <a:extLst>
                  <a:ext uri="{0D108BD9-81ED-4DB2-BD59-A6C34878D82A}">
                    <a16:rowId xmlns:a16="http://schemas.microsoft.com/office/drawing/2014/main" val="10001"/>
                  </a:ext>
                </a:extLst>
              </a:tr>
              <a:tr h="643127">
                <a:tc>
                  <a:txBody>
                    <a:bodyPr/>
                    <a:lstStyle/>
                    <a:p>
                      <a:pPr marL="542925" marR="111760" indent="-424180">
                        <a:lnSpc>
                          <a:spcPct val="100000"/>
                        </a:lnSpc>
                        <a:spcBef>
                          <a:spcPts val="1025"/>
                        </a:spcBef>
                      </a:pPr>
                      <a:r>
                        <a:rPr sz="1200" b="1" i="1" dirty="0">
                          <a:latin typeface="Calibri"/>
                          <a:cs typeface="Calibri"/>
                        </a:rPr>
                        <a:t>Bowers </a:t>
                      </a:r>
                      <a:r>
                        <a:rPr sz="1200" b="1" i="1" spc="-5" dirty="0">
                          <a:latin typeface="Calibri"/>
                          <a:cs typeface="Calibri"/>
                        </a:rPr>
                        <a:t>v.</a:t>
                      </a:r>
                      <a:r>
                        <a:rPr sz="1200" b="1" i="1" spc="-65" dirty="0">
                          <a:latin typeface="Calibri"/>
                          <a:cs typeface="Calibri"/>
                        </a:rPr>
                        <a:t> </a:t>
                      </a:r>
                      <a:r>
                        <a:rPr sz="1200" b="1" i="1" dirty="0">
                          <a:latin typeface="Calibri"/>
                          <a:cs typeface="Calibri"/>
                        </a:rPr>
                        <a:t>Hardwick  (1986)</a:t>
                      </a:r>
                      <a:endParaRPr sz="1200">
                        <a:latin typeface="Calibri"/>
                        <a:cs typeface="Calibri"/>
                      </a:endParaRPr>
                    </a:p>
                  </a:txBody>
                  <a:tcPr marL="0" marR="0" marT="13017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1270" algn="ctr">
                        <a:lnSpc>
                          <a:spcPct val="100000"/>
                        </a:lnSpc>
                        <a:spcBef>
                          <a:spcPts val="305"/>
                        </a:spcBef>
                      </a:pPr>
                      <a:r>
                        <a:rPr sz="1200" b="1" spc="-5" dirty="0">
                          <a:latin typeface="Calibri"/>
                          <a:cs typeface="Calibri"/>
                        </a:rPr>
                        <a:t>Supreme Court ruled </a:t>
                      </a:r>
                      <a:r>
                        <a:rPr sz="1200" b="1" dirty="0">
                          <a:latin typeface="Calibri"/>
                          <a:cs typeface="Calibri"/>
                        </a:rPr>
                        <a:t>that a </a:t>
                      </a:r>
                      <a:r>
                        <a:rPr sz="1200" b="1" spc="-5" dirty="0">
                          <a:latin typeface="Calibri"/>
                          <a:cs typeface="Calibri"/>
                        </a:rPr>
                        <a:t>Georgia</a:t>
                      </a:r>
                      <a:r>
                        <a:rPr sz="1200" b="1" dirty="0">
                          <a:latin typeface="Calibri"/>
                          <a:cs typeface="Calibri"/>
                        </a:rPr>
                        <a:t> </a:t>
                      </a:r>
                      <a:r>
                        <a:rPr sz="1200" b="1" spc="-5" dirty="0">
                          <a:latin typeface="Calibri"/>
                          <a:cs typeface="Calibri"/>
                        </a:rPr>
                        <a:t>criminalizing </a:t>
                      </a:r>
                      <a:r>
                        <a:rPr lang="en-US" sz="1200" b="1" dirty="0">
                          <a:latin typeface="Calibri"/>
                          <a:cs typeface="Calibri"/>
                        </a:rPr>
                        <a:t>sexual behavior </a:t>
                      </a:r>
                      <a:r>
                        <a:rPr sz="1200" b="1" dirty="0">
                          <a:latin typeface="Calibri"/>
                          <a:cs typeface="Calibri"/>
                        </a:rPr>
                        <a:t>in </a:t>
                      </a:r>
                      <a:r>
                        <a:rPr sz="1200" b="1" spc="-5" dirty="0">
                          <a:latin typeface="Calibri"/>
                          <a:cs typeface="Calibri"/>
                        </a:rPr>
                        <a:t>private between </a:t>
                      </a:r>
                      <a:r>
                        <a:rPr sz="1200" b="1" spc="-5">
                          <a:latin typeface="Calibri"/>
                          <a:cs typeface="Calibri"/>
                        </a:rPr>
                        <a:t>consenting adults </a:t>
                      </a:r>
                      <a:r>
                        <a:rPr sz="1200" b="1" spc="-5" dirty="0">
                          <a:latin typeface="Calibri"/>
                          <a:cs typeface="Calibri"/>
                        </a:rPr>
                        <a:t>was </a:t>
                      </a:r>
                      <a:r>
                        <a:rPr sz="1200" b="1" dirty="0">
                          <a:latin typeface="Calibri"/>
                          <a:cs typeface="Calibri"/>
                        </a:rPr>
                        <a:t>constitutional.</a:t>
                      </a:r>
                      <a:endParaRPr sz="1200" dirty="0">
                        <a:latin typeface="Calibri"/>
                        <a:cs typeface="Calibri"/>
                      </a:endParaRPr>
                    </a:p>
                  </a:txBody>
                  <a:tcPr marL="0" marR="0" marT="3873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2"/>
                  </a:ext>
                </a:extLst>
              </a:tr>
              <a:tr h="609600">
                <a:tc>
                  <a:txBody>
                    <a:bodyPr/>
                    <a:lstStyle/>
                    <a:p>
                      <a:pPr marL="377190" marR="184785" indent="-186055">
                        <a:lnSpc>
                          <a:spcPct val="100000"/>
                        </a:lnSpc>
                        <a:spcBef>
                          <a:spcPts val="894"/>
                        </a:spcBef>
                      </a:pPr>
                      <a:r>
                        <a:rPr sz="1200" b="1" spc="-5" dirty="0">
                          <a:latin typeface="Calibri"/>
                          <a:cs typeface="Calibri"/>
                        </a:rPr>
                        <a:t>“Don’t </a:t>
                      </a:r>
                      <a:r>
                        <a:rPr sz="1200" b="1" dirty="0">
                          <a:latin typeface="Calibri"/>
                          <a:cs typeface="Calibri"/>
                        </a:rPr>
                        <a:t>Ask,</a:t>
                      </a:r>
                      <a:r>
                        <a:rPr sz="1200" b="1" spc="-55" dirty="0">
                          <a:latin typeface="Calibri"/>
                          <a:cs typeface="Calibri"/>
                        </a:rPr>
                        <a:t> </a:t>
                      </a:r>
                      <a:r>
                        <a:rPr sz="1200" b="1" spc="-5" dirty="0">
                          <a:latin typeface="Calibri"/>
                          <a:cs typeface="Calibri"/>
                        </a:rPr>
                        <a:t>Don’t  </a:t>
                      </a:r>
                      <a:r>
                        <a:rPr sz="1200" b="1" dirty="0">
                          <a:latin typeface="Calibri"/>
                          <a:cs typeface="Calibri"/>
                        </a:rPr>
                        <a:t>Tell”</a:t>
                      </a:r>
                      <a:r>
                        <a:rPr sz="1200" b="1" spc="-10" dirty="0">
                          <a:latin typeface="Calibri"/>
                          <a:cs typeface="Calibri"/>
                        </a:rPr>
                        <a:t> </a:t>
                      </a:r>
                      <a:r>
                        <a:rPr sz="1200" b="1" dirty="0">
                          <a:latin typeface="Calibri"/>
                          <a:cs typeface="Calibri"/>
                        </a:rPr>
                        <a:t>(1994)</a:t>
                      </a:r>
                      <a:endParaRPr sz="1200">
                        <a:latin typeface="Calibri"/>
                        <a:cs typeface="Calibri"/>
                      </a:endParaRPr>
                    </a:p>
                  </a:txBody>
                  <a:tcPr marL="0" marR="0" marT="113664"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396875" marR="175895" indent="-219710">
                        <a:lnSpc>
                          <a:spcPct val="100000"/>
                        </a:lnSpc>
                        <a:spcBef>
                          <a:spcPts val="894"/>
                        </a:spcBef>
                      </a:pPr>
                      <a:r>
                        <a:rPr sz="1200" b="1" spc="-5" dirty="0">
                          <a:latin typeface="Calibri"/>
                          <a:cs typeface="Calibri"/>
                        </a:rPr>
                        <a:t>Created </a:t>
                      </a:r>
                      <a:r>
                        <a:rPr sz="1200" b="1" dirty="0">
                          <a:latin typeface="Calibri"/>
                          <a:cs typeface="Calibri"/>
                        </a:rPr>
                        <a:t>during the Clinton Administration. 2011, </a:t>
                      </a:r>
                      <a:r>
                        <a:rPr sz="1200" b="1" spc="-5" dirty="0">
                          <a:latin typeface="Calibri"/>
                          <a:cs typeface="Calibri"/>
                        </a:rPr>
                        <a:t>Pentagon ended  </a:t>
                      </a:r>
                      <a:r>
                        <a:rPr sz="1200" b="1" dirty="0">
                          <a:latin typeface="Calibri"/>
                          <a:cs typeface="Calibri"/>
                        </a:rPr>
                        <a:t>the policy and </a:t>
                      </a:r>
                      <a:r>
                        <a:rPr sz="1200" b="1" spc="-5" dirty="0">
                          <a:latin typeface="Calibri"/>
                          <a:cs typeface="Calibri"/>
                        </a:rPr>
                        <a:t>allowed gays </a:t>
                      </a:r>
                      <a:r>
                        <a:rPr sz="1200" b="1" dirty="0">
                          <a:latin typeface="Calibri"/>
                          <a:cs typeface="Calibri"/>
                        </a:rPr>
                        <a:t>to </a:t>
                      </a:r>
                      <a:r>
                        <a:rPr sz="1200" b="1" spc="-5" dirty="0">
                          <a:latin typeface="Calibri"/>
                          <a:cs typeface="Calibri"/>
                        </a:rPr>
                        <a:t>serve </a:t>
                      </a:r>
                      <a:r>
                        <a:rPr sz="1200" b="1" dirty="0">
                          <a:latin typeface="Calibri"/>
                          <a:cs typeface="Calibri"/>
                        </a:rPr>
                        <a:t>openly in the</a:t>
                      </a:r>
                      <a:r>
                        <a:rPr sz="1200" b="1" spc="-10" dirty="0">
                          <a:latin typeface="Calibri"/>
                          <a:cs typeface="Calibri"/>
                        </a:rPr>
                        <a:t> </a:t>
                      </a:r>
                      <a:r>
                        <a:rPr sz="1200" b="1" spc="-5" dirty="0">
                          <a:latin typeface="Calibri"/>
                          <a:cs typeface="Calibri"/>
                        </a:rPr>
                        <a:t>military.</a:t>
                      </a:r>
                      <a:endParaRPr sz="1200">
                        <a:latin typeface="Calibri"/>
                        <a:cs typeface="Calibri"/>
                      </a:endParaRPr>
                    </a:p>
                  </a:txBody>
                  <a:tcPr marL="0" marR="0" marT="113664"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3"/>
                  </a:ext>
                </a:extLst>
              </a:tr>
              <a:tr h="609600">
                <a:tc>
                  <a:txBody>
                    <a:bodyPr/>
                    <a:lstStyle/>
                    <a:p>
                      <a:pPr marL="542925" marR="161925" indent="-373380">
                        <a:lnSpc>
                          <a:spcPct val="100000"/>
                        </a:lnSpc>
                        <a:spcBef>
                          <a:spcPts val="894"/>
                        </a:spcBef>
                      </a:pPr>
                      <a:r>
                        <a:rPr sz="1200" b="1" i="1" spc="-5" dirty="0">
                          <a:latin typeface="Calibri"/>
                          <a:cs typeface="Calibri"/>
                        </a:rPr>
                        <a:t>Lawrence v. Texas  </a:t>
                      </a:r>
                      <a:r>
                        <a:rPr sz="1200" b="1" i="1" dirty="0">
                          <a:latin typeface="Calibri"/>
                          <a:cs typeface="Calibri"/>
                        </a:rPr>
                        <a:t>(2003)</a:t>
                      </a:r>
                      <a:endParaRPr sz="1200">
                        <a:latin typeface="Calibri"/>
                        <a:cs typeface="Calibri"/>
                      </a:endParaRPr>
                    </a:p>
                  </a:txBody>
                  <a:tcPr marL="0" marR="0" marT="113664"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607060" marR="276225" indent="-327660">
                        <a:lnSpc>
                          <a:spcPct val="100000"/>
                        </a:lnSpc>
                        <a:spcBef>
                          <a:spcPts val="894"/>
                        </a:spcBef>
                      </a:pPr>
                      <a:r>
                        <a:rPr sz="1200" b="1" spc="-5" dirty="0">
                          <a:latin typeface="Calibri"/>
                          <a:cs typeface="Calibri"/>
                        </a:rPr>
                        <a:t>Overturned </a:t>
                      </a:r>
                      <a:r>
                        <a:rPr sz="1200" b="1" i="1" spc="-5" dirty="0">
                          <a:latin typeface="Calibri"/>
                          <a:cs typeface="Calibri"/>
                        </a:rPr>
                        <a:t>Bowers </a:t>
                      </a:r>
                      <a:r>
                        <a:rPr sz="1200" b="1" dirty="0">
                          <a:latin typeface="Calibri"/>
                          <a:cs typeface="Calibri"/>
                        </a:rPr>
                        <a:t>that </a:t>
                      </a:r>
                      <a:r>
                        <a:rPr sz="1200" b="1" spc="-5" dirty="0">
                          <a:latin typeface="Calibri"/>
                          <a:cs typeface="Calibri"/>
                        </a:rPr>
                        <a:t>laws regarding private </a:t>
                      </a:r>
                      <a:r>
                        <a:rPr sz="1200" b="1" dirty="0">
                          <a:latin typeface="Calibri"/>
                          <a:cs typeface="Calibri"/>
                        </a:rPr>
                        <a:t>sexual </a:t>
                      </a:r>
                      <a:r>
                        <a:rPr sz="1200" b="1" spc="-5" dirty="0">
                          <a:latin typeface="Calibri"/>
                          <a:cs typeface="Calibri"/>
                        </a:rPr>
                        <a:t>conduct  violate </a:t>
                      </a:r>
                      <a:r>
                        <a:rPr sz="1200" b="1" dirty="0">
                          <a:latin typeface="Calibri"/>
                          <a:cs typeface="Calibri"/>
                        </a:rPr>
                        <a:t>the </a:t>
                      </a:r>
                      <a:r>
                        <a:rPr sz="1200" b="1" spc="-5" dirty="0">
                          <a:latin typeface="Calibri"/>
                          <a:cs typeface="Calibri"/>
                        </a:rPr>
                        <a:t>right </a:t>
                      </a:r>
                      <a:r>
                        <a:rPr sz="1200" b="1" dirty="0">
                          <a:latin typeface="Calibri"/>
                          <a:cs typeface="Calibri"/>
                        </a:rPr>
                        <a:t>to </a:t>
                      </a:r>
                      <a:r>
                        <a:rPr sz="1200" b="1" spc="-5" dirty="0">
                          <a:latin typeface="Calibri"/>
                          <a:cs typeface="Calibri"/>
                        </a:rPr>
                        <a:t>privacy and are</a:t>
                      </a:r>
                      <a:r>
                        <a:rPr sz="1200" b="1" spc="-30" dirty="0">
                          <a:latin typeface="Calibri"/>
                          <a:cs typeface="Calibri"/>
                        </a:rPr>
                        <a:t> </a:t>
                      </a:r>
                      <a:r>
                        <a:rPr sz="1200" b="1" dirty="0">
                          <a:latin typeface="Calibri"/>
                          <a:cs typeface="Calibri"/>
                        </a:rPr>
                        <a:t>unconstitutional.</a:t>
                      </a:r>
                      <a:endParaRPr sz="1200" dirty="0">
                        <a:latin typeface="Calibri"/>
                        <a:cs typeface="Calibri"/>
                      </a:endParaRPr>
                    </a:p>
                  </a:txBody>
                  <a:tcPr marL="0" marR="0" marT="113664"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4"/>
                  </a:ext>
                </a:extLst>
              </a:tr>
            </a:tbl>
          </a:graphicData>
        </a:graphic>
      </p:graphicFrame>
      <p:sp>
        <p:nvSpPr>
          <p:cNvPr id="3" name="object 3"/>
          <p:cNvSpPr txBox="1">
            <a:spLocks noGrp="1"/>
          </p:cNvSpPr>
          <p:nvPr>
            <p:ph type="title"/>
          </p:nvPr>
        </p:nvSpPr>
        <p:spPr>
          <a:xfrm>
            <a:off x="77321" y="362428"/>
            <a:ext cx="8991600" cy="902811"/>
          </a:xfrm>
          <a:prstGeom prst="rect">
            <a:avLst/>
          </a:prstGeom>
        </p:spPr>
        <p:txBody>
          <a:bodyPr vert="horz" wrap="square" lIns="0" tIns="170180" rIns="0" bIns="0" rtlCol="0">
            <a:spAutoFit/>
          </a:bodyPr>
          <a:lstStyle/>
          <a:p>
            <a:pPr marL="12700" marR="5080" algn="just">
              <a:lnSpc>
                <a:spcPts val="1939"/>
              </a:lnSpc>
              <a:spcBef>
                <a:spcPts val="805"/>
              </a:spcBef>
            </a:pPr>
            <a:r>
              <a:rPr sz="1800" spc="-5" dirty="0">
                <a:latin typeface="Calibri"/>
                <a:cs typeface="Calibri"/>
              </a:rPr>
              <a:t>The civil rights movement </a:t>
            </a:r>
            <a:r>
              <a:rPr sz="1800" dirty="0">
                <a:latin typeface="Calibri"/>
                <a:cs typeface="Calibri"/>
              </a:rPr>
              <a:t>of the 1960s </a:t>
            </a:r>
            <a:r>
              <a:rPr sz="1800" spc="-5" dirty="0">
                <a:latin typeface="Calibri"/>
                <a:cs typeface="Calibri"/>
              </a:rPr>
              <a:t>heralded </a:t>
            </a:r>
            <a:r>
              <a:rPr sz="1800" dirty="0">
                <a:latin typeface="Calibri"/>
                <a:cs typeface="Calibri"/>
              </a:rPr>
              <a:t>the </a:t>
            </a:r>
            <a:r>
              <a:rPr sz="1800" spc="-5" dirty="0">
                <a:latin typeface="Calibri"/>
                <a:cs typeface="Calibri"/>
              </a:rPr>
              <a:t>rights </a:t>
            </a:r>
            <a:r>
              <a:rPr sz="1800" dirty="0">
                <a:latin typeface="Calibri"/>
                <a:cs typeface="Calibri"/>
              </a:rPr>
              <a:t>of African-Americans and </a:t>
            </a:r>
            <a:r>
              <a:rPr sz="1800" spc="-5" dirty="0">
                <a:latin typeface="Calibri"/>
                <a:cs typeface="Calibri"/>
              </a:rPr>
              <a:t>Women.  Subsequently </a:t>
            </a:r>
            <a:r>
              <a:rPr sz="1800" dirty="0">
                <a:latin typeface="Calibri"/>
                <a:cs typeface="Calibri"/>
              </a:rPr>
              <a:t>it </a:t>
            </a:r>
            <a:r>
              <a:rPr sz="1800" spc="-5" dirty="0">
                <a:latin typeface="Calibri"/>
                <a:cs typeface="Calibri"/>
              </a:rPr>
              <a:t>was extended </a:t>
            </a:r>
            <a:r>
              <a:rPr sz="1800" dirty="0">
                <a:latin typeface="Calibri"/>
                <a:cs typeface="Calibri"/>
              </a:rPr>
              <a:t>to Latinos. </a:t>
            </a:r>
            <a:r>
              <a:rPr sz="1800" spc="-5" dirty="0">
                <a:latin typeface="Calibri"/>
                <a:cs typeface="Calibri"/>
              </a:rPr>
              <a:t>Today </a:t>
            </a:r>
            <a:r>
              <a:rPr sz="1800" dirty="0">
                <a:latin typeface="Calibri"/>
                <a:cs typeface="Calibri"/>
              </a:rPr>
              <a:t>such </a:t>
            </a:r>
            <a:r>
              <a:rPr sz="1800" spc="-5" dirty="0">
                <a:latin typeface="Calibri"/>
                <a:cs typeface="Calibri"/>
              </a:rPr>
              <a:t>civil rights </a:t>
            </a:r>
            <a:r>
              <a:rPr sz="1800" dirty="0">
                <a:latin typeface="Calibri"/>
                <a:cs typeface="Calibri"/>
              </a:rPr>
              <a:t>are being </a:t>
            </a:r>
            <a:r>
              <a:rPr sz="1800" spc="-5" dirty="0">
                <a:latin typeface="Calibri"/>
                <a:cs typeface="Calibri"/>
              </a:rPr>
              <a:t>waged </a:t>
            </a:r>
            <a:r>
              <a:rPr sz="1800" dirty="0">
                <a:latin typeface="Calibri"/>
                <a:cs typeface="Calibri"/>
              </a:rPr>
              <a:t>on behalf of  the </a:t>
            </a:r>
            <a:r>
              <a:rPr sz="1800" spc="-5" dirty="0">
                <a:latin typeface="Calibri"/>
                <a:cs typeface="Calibri"/>
              </a:rPr>
              <a:t>LGBT</a:t>
            </a:r>
            <a:r>
              <a:rPr sz="1800" dirty="0">
                <a:latin typeface="Calibri"/>
                <a:cs typeface="Calibri"/>
              </a:rPr>
              <a:t> </a:t>
            </a:r>
            <a:r>
              <a:rPr sz="1800" spc="-5" dirty="0">
                <a:latin typeface="Calibri"/>
                <a:cs typeface="Calibri"/>
              </a:rPr>
              <a:t>community.</a:t>
            </a:r>
            <a:endParaRPr sz="1800" dirty="0">
              <a:latin typeface="Calibri"/>
              <a:cs typeface="Calibri"/>
            </a:endParaRPr>
          </a:p>
        </p:txBody>
      </p:sp>
      <p:sp>
        <p:nvSpPr>
          <p:cNvPr id="4" name="object 4"/>
          <p:cNvSpPr/>
          <p:nvPr/>
        </p:nvSpPr>
        <p:spPr>
          <a:xfrm>
            <a:off x="6324600" y="1200911"/>
            <a:ext cx="2125979" cy="2465832"/>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629400" y="3563111"/>
            <a:ext cx="2514599" cy="1580387"/>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54939" y="4343501"/>
            <a:ext cx="5934075" cy="574040"/>
          </a:xfrm>
          <a:prstGeom prst="rect">
            <a:avLst/>
          </a:prstGeom>
        </p:spPr>
        <p:txBody>
          <a:bodyPr vert="horz" wrap="square" lIns="0" tIns="12700" rIns="0" bIns="0" rtlCol="0">
            <a:spAutoFit/>
          </a:bodyPr>
          <a:lstStyle/>
          <a:p>
            <a:pPr marL="12700" marR="5080">
              <a:lnSpc>
                <a:spcPct val="100000"/>
              </a:lnSpc>
              <a:spcBef>
                <a:spcPts val="100"/>
              </a:spcBef>
            </a:pPr>
            <a:r>
              <a:rPr sz="1800" b="1" spc="-5" dirty="0">
                <a:latin typeface="Calibri"/>
                <a:cs typeface="Calibri"/>
              </a:rPr>
              <a:t>Most </a:t>
            </a:r>
            <a:r>
              <a:rPr sz="1800" b="1" spc="-10" dirty="0">
                <a:latin typeface="Calibri"/>
                <a:cs typeface="Calibri"/>
              </a:rPr>
              <a:t>effective </a:t>
            </a:r>
            <a:r>
              <a:rPr sz="1800" b="1" spc="-25" dirty="0">
                <a:latin typeface="Calibri"/>
                <a:cs typeface="Calibri"/>
              </a:rPr>
              <a:t>way </a:t>
            </a:r>
            <a:r>
              <a:rPr sz="1800" b="1" spc="-10" dirty="0">
                <a:latin typeface="Calibri"/>
                <a:cs typeface="Calibri"/>
              </a:rPr>
              <a:t>to </a:t>
            </a:r>
            <a:r>
              <a:rPr sz="1800" b="1" spc="-5" dirty="0">
                <a:latin typeface="Calibri"/>
                <a:cs typeface="Calibri"/>
              </a:rPr>
              <a:t>secure rights </a:t>
            </a:r>
            <a:r>
              <a:rPr sz="1800" b="1" dirty="0">
                <a:latin typeface="Calibri"/>
                <a:cs typeface="Calibri"/>
              </a:rPr>
              <a:t>has been </a:t>
            </a:r>
            <a:r>
              <a:rPr sz="1800" b="1" spc="-5" dirty="0">
                <a:latin typeface="Calibri"/>
                <a:cs typeface="Calibri"/>
              </a:rPr>
              <a:t>through</a:t>
            </a:r>
            <a:r>
              <a:rPr sz="1800" b="1" spc="-155" dirty="0">
                <a:latin typeface="Calibri"/>
                <a:cs typeface="Calibri"/>
              </a:rPr>
              <a:t> </a:t>
            </a:r>
            <a:r>
              <a:rPr sz="1800" b="1" spc="-5" dirty="0">
                <a:solidFill>
                  <a:srgbClr val="FF0000"/>
                </a:solidFill>
                <a:latin typeface="Calibri"/>
                <a:cs typeface="Calibri"/>
              </a:rPr>
              <a:t>litigation </a:t>
            </a:r>
            <a:r>
              <a:rPr sz="1800" b="1" spc="-5" dirty="0">
                <a:latin typeface="Calibri"/>
                <a:cs typeface="Calibri"/>
              </a:rPr>
              <a:t> </a:t>
            </a:r>
            <a:r>
              <a:rPr sz="1800" b="1" dirty="0">
                <a:latin typeface="Calibri"/>
                <a:cs typeface="Calibri"/>
              </a:rPr>
              <a:t>in the </a:t>
            </a:r>
            <a:r>
              <a:rPr sz="1800" b="1" spc="-5" dirty="0">
                <a:latin typeface="Calibri"/>
                <a:cs typeface="Calibri"/>
              </a:rPr>
              <a:t>courts </a:t>
            </a:r>
            <a:r>
              <a:rPr sz="1800" b="1" spc="-10" dirty="0">
                <a:latin typeface="Calibri"/>
                <a:cs typeface="Calibri"/>
              </a:rPr>
              <a:t>to gain protections against</a:t>
            </a:r>
            <a:r>
              <a:rPr sz="1800" b="1" spc="-70" dirty="0">
                <a:latin typeface="Calibri"/>
                <a:cs typeface="Calibri"/>
              </a:rPr>
              <a:t> </a:t>
            </a:r>
            <a:r>
              <a:rPr sz="1800" b="1" spc="-5" dirty="0">
                <a:latin typeface="Calibri"/>
                <a:cs typeface="Calibri"/>
              </a:rPr>
              <a:t>discrimination.</a:t>
            </a:r>
            <a:endParaRPr sz="1800" dirty="0">
              <a:latin typeface="Calibri"/>
              <a:cs typeface="Calibri"/>
            </a:endParaRPr>
          </a:p>
        </p:txBody>
      </p:sp>
      <p:sp>
        <p:nvSpPr>
          <p:cNvPr id="8" name="Rectangle 7"/>
          <p:cNvSpPr/>
          <p:nvPr/>
        </p:nvSpPr>
        <p:spPr>
          <a:xfrm>
            <a:off x="1524000" y="3642"/>
            <a:ext cx="6164579" cy="523220"/>
          </a:xfrm>
          <a:prstGeom prst="rect">
            <a:avLst/>
          </a:prstGeom>
        </p:spPr>
        <p:txBody>
          <a:bodyPr wrap="square">
            <a:spAutoFit/>
          </a:bodyPr>
          <a:lstStyle/>
          <a:p>
            <a:pPr algn="ctr"/>
            <a:r>
              <a:rPr lang="en-US" sz="2800" b="1" kern="0" spc="-10" dirty="0">
                <a:solidFill>
                  <a:prstClr val="black"/>
                </a:solidFill>
                <a:ea typeface="+mj-ea"/>
                <a:cs typeface="Calibri"/>
              </a:rPr>
              <a:t>Gay </a:t>
            </a:r>
            <a:r>
              <a:rPr lang="en-US" sz="2800" b="1" kern="0" spc="-5" dirty="0">
                <a:solidFill>
                  <a:prstClr val="black"/>
                </a:solidFill>
                <a:ea typeface="+mj-ea"/>
                <a:cs typeface="Calibri"/>
              </a:rPr>
              <a:t>and Lesbian</a:t>
            </a:r>
            <a:r>
              <a:rPr lang="en-US" sz="2800" b="1" kern="0" spc="45" dirty="0">
                <a:solidFill>
                  <a:prstClr val="black"/>
                </a:solidFill>
                <a:ea typeface="+mj-ea"/>
                <a:cs typeface="Calibri"/>
              </a:rPr>
              <a:t> </a:t>
            </a:r>
            <a:r>
              <a:rPr lang="en-US" sz="2800" b="1" kern="0" spc="-5" dirty="0">
                <a:solidFill>
                  <a:prstClr val="black"/>
                </a:solidFill>
                <a:ea typeface="+mj-ea"/>
                <a:cs typeface="Calibri"/>
              </a:rPr>
              <a:t>Rights</a:t>
            </a:r>
            <a:endParaRPr lang="en-US" sz="12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A3A63-C9CB-43E3-8A83-5841A70BE139}"/>
              </a:ext>
            </a:extLst>
          </p:cNvPr>
          <p:cNvSpPr>
            <a:spLocks noGrp="1"/>
          </p:cNvSpPr>
          <p:nvPr>
            <p:ph type="title"/>
          </p:nvPr>
        </p:nvSpPr>
        <p:spPr>
          <a:xfrm>
            <a:off x="1981200" y="4624"/>
            <a:ext cx="4684014" cy="437515"/>
          </a:xfrm>
        </p:spPr>
        <p:txBody>
          <a:bodyPr/>
          <a:lstStyle/>
          <a:p>
            <a:r>
              <a:rPr lang="en-US" sz="2800" b="1" i="0" u="none" strike="noStrike" baseline="0" dirty="0">
                <a:latin typeface="TimesNewRomanMTStd-Bold"/>
              </a:rPr>
              <a:t>Full Faith and Credit Clause</a:t>
            </a:r>
            <a:endParaRPr lang="en-US" dirty="0"/>
          </a:p>
        </p:txBody>
      </p:sp>
      <p:sp>
        <p:nvSpPr>
          <p:cNvPr id="3" name="Text Placeholder 2">
            <a:extLst>
              <a:ext uri="{FF2B5EF4-FFF2-40B4-BE49-F238E27FC236}">
                <a16:creationId xmlns:a16="http://schemas.microsoft.com/office/drawing/2014/main" id="{99229BC5-5508-4EA8-998D-E93766CF61D6}"/>
              </a:ext>
            </a:extLst>
          </p:cNvPr>
          <p:cNvSpPr>
            <a:spLocks noGrp="1"/>
          </p:cNvSpPr>
          <p:nvPr>
            <p:ph type="body" idx="1"/>
          </p:nvPr>
        </p:nvSpPr>
        <p:spPr>
          <a:xfrm>
            <a:off x="66675" y="819151"/>
            <a:ext cx="9010650" cy="2514600"/>
          </a:xfrm>
        </p:spPr>
        <p:txBody>
          <a:bodyPr/>
          <a:lstStyle/>
          <a:p>
            <a:pPr algn="l"/>
            <a:r>
              <a:rPr lang="en-US" sz="2000" b="0" i="0" u="none" strike="noStrike" baseline="0" dirty="0">
                <a:latin typeface="TimesNewRomanMTStd"/>
              </a:rPr>
              <a:t>Under the </a:t>
            </a:r>
            <a:r>
              <a:rPr lang="en-US" sz="2000" b="1" i="0" u="none" strike="noStrike" baseline="0" dirty="0">
                <a:latin typeface="TimesNewRomanMTStd-Bold"/>
              </a:rPr>
              <a:t>Full Faith and Credit Clause </a:t>
            </a:r>
            <a:r>
              <a:rPr lang="en-US" sz="2000" b="0" i="0" u="none" strike="noStrike" baseline="0" dirty="0">
                <a:latin typeface="TimesNewRomanMTStd"/>
              </a:rPr>
              <a:t>of the Constitution (</a:t>
            </a:r>
            <a:r>
              <a:rPr lang="en-US" sz="2000" b="1" i="0" u="none" strike="noStrike" baseline="0" dirty="0">
                <a:solidFill>
                  <a:srgbClr val="FF0000"/>
                </a:solidFill>
                <a:latin typeface="TimesNewRomanMTStd"/>
              </a:rPr>
              <a:t>Article IV</a:t>
            </a:r>
            <a:r>
              <a:rPr lang="en-US" sz="2000" b="0" i="0" u="none" strike="noStrike" baseline="0" dirty="0">
                <a:latin typeface="TimesNewRomanMTStd"/>
              </a:rPr>
              <a:t>, Section 1), marriages recognized in one state are valid in all states. </a:t>
            </a:r>
          </a:p>
          <a:p>
            <a:pPr algn="l"/>
            <a:endParaRPr lang="en-US" sz="2000" b="0" i="0" u="none" strike="noStrike" baseline="0" dirty="0">
              <a:latin typeface="TimesNewRomanMTStd"/>
            </a:endParaRPr>
          </a:p>
          <a:p>
            <a:pPr algn="l"/>
            <a:r>
              <a:rPr lang="en-US" sz="2000" b="0" i="0" u="none" strike="noStrike" baseline="0" dirty="0">
                <a:latin typeface="TimesNewRomanMTStd"/>
              </a:rPr>
              <a:t>In response to the issue of gay marriage, Congress passed the Defense of Marriage Act in 1996.</a:t>
            </a:r>
          </a:p>
          <a:p>
            <a:pPr algn="l"/>
            <a:endParaRPr lang="en-US" sz="2000" dirty="0">
              <a:latin typeface="TimesNewRomanMTStd"/>
            </a:endParaRPr>
          </a:p>
          <a:p>
            <a:pPr algn="l"/>
            <a:r>
              <a:rPr lang="en-US" sz="2000" b="0" i="0" u="none" strike="noStrike" baseline="0" dirty="0">
                <a:latin typeface="TimesNewRomanMTStd"/>
              </a:rPr>
              <a:t>The legislation allows states to ignore same-sex marriages legal in other states and defines marriage in federal law as a legal union between one man and one woman.</a:t>
            </a:r>
          </a:p>
          <a:p>
            <a:pPr algn="l"/>
            <a:endParaRPr lang="en-US" sz="2000" dirty="0">
              <a:latin typeface="TimesNewRomanMTStd"/>
            </a:endParaRPr>
          </a:p>
          <a:p>
            <a:pPr algn="l"/>
            <a:endParaRPr lang="en-US" sz="2000" b="0" i="0" u="none" strike="noStrike" baseline="0" dirty="0">
              <a:latin typeface="TimesNewRomanMTStd"/>
            </a:endParaRPr>
          </a:p>
          <a:p>
            <a:pPr algn="l"/>
            <a:endParaRPr lang="en-US" sz="2000" dirty="0">
              <a:latin typeface="TimesNewRomanMTStd"/>
            </a:endParaRPr>
          </a:p>
          <a:p>
            <a:pPr algn="l"/>
            <a:endParaRPr lang="en-US" sz="2000" dirty="0"/>
          </a:p>
        </p:txBody>
      </p:sp>
    </p:spTree>
    <p:extLst>
      <p:ext uri="{BB962C8B-B14F-4D97-AF65-F5344CB8AC3E}">
        <p14:creationId xmlns:p14="http://schemas.microsoft.com/office/powerpoint/2010/main" val="35274553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40" y="361950"/>
            <a:ext cx="9144000" cy="393974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934200" y="2628900"/>
            <a:ext cx="2209799" cy="158648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4229099"/>
            <a:ext cx="9144000" cy="914400"/>
          </a:xfrm>
          <a:custGeom>
            <a:avLst/>
            <a:gdLst/>
            <a:ahLst/>
            <a:cxnLst/>
            <a:rect l="l" t="t" r="r" b="b"/>
            <a:pathLst>
              <a:path w="9144000" h="914400">
                <a:moveTo>
                  <a:pt x="0" y="914400"/>
                </a:moveTo>
                <a:lnTo>
                  <a:pt x="9144000" y="914400"/>
                </a:lnTo>
                <a:lnTo>
                  <a:pt x="9144000" y="0"/>
                </a:lnTo>
                <a:lnTo>
                  <a:pt x="0" y="0"/>
                </a:lnTo>
                <a:lnTo>
                  <a:pt x="0" y="914400"/>
                </a:lnTo>
                <a:close/>
              </a:path>
            </a:pathLst>
          </a:custGeom>
          <a:solidFill>
            <a:srgbClr val="000000"/>
          </a:solidFill>
        </p:spPr>
        <p:txBody>
          <a:bodyPr wrap="square" lIns="0" tIns="0" rIns="0" bIns="0" rtlCol="0"/>
          <a:lstStyle/>
          <a:p>
            <a:endParaRPr/>
          </a:p>
        </p:txBody>
      </p:sp>
      <p:sp>
        <p:nvSpPr>
          <p:cNvPr id="5" name="object 5"/>
          <p:cNvSpPr/>
          <p:nvPr/>
        </p:nvSpPr>
        <p:spPr>
          <a:xfrm>
            <a:off x="0" y="4229099"/>
            <a:ext cx="9144000" cy="914400"/>
          </a:xfrm>
          <a:custGeom>
            <a:avLst/>
            <a:gdLst/>
            <a:ahLst/>
            <a:cxnLst/>
            <a:rect l="l" t="t" r="r" b="b"/>
            <a:pathLst>
              <a:path w="9144000" h="914400">
                <a:moveTo>
                  <a:pt x="0" y="914400"/>
                </a:moveTo>
                <a:lnTo>
                  <a:pt x="9144000" y="914400"/>
                </a:lnTo>
                <a:lnTo>
                  <a:pt x="9144000" y="0"/>
                </a:lnTo>
                <a:lnTo>
                  <a:pt x="0" y="0"/>
                </a:lnTo>
                <a:lnTo>
                  <a:pt x="0" y="914400"/>
                </a:lnTo>
                <a:close/>
              </a:path>
            </a:pathLst>
          </a:custGeom>
          <a:ln w="12192">
            <a:solidFill>
              <a:srgbClr val="000000"/>
            </a:solidFill>
          </a:ln>
        </p:spPr>
        <p:txBody>
          <a:bodyPr wrap="square" lIns="0" tIns="0" rIns="0" bIns="0" rtlCol="0"/>
          <a:lstStyle/>
          <a:p>
            <a:endParaRPr/>
          </a:p>
        </p:txBody>
      </p:sp>
      <p:sp>
        <p:nvSpPr>
          <p:cNvPr id="9" name="object 9"/>
          <p:cNvSpPr/>
          <p:nvPr/>
        </p:nvSpPr>
        <p:spPr>
          <a:xfrm>
            <a:off x="2056130" y="2304079"/>
            <a:ext cx="5626735" cy="2020353"/>
          </a:xfrm>
          <a:custGeom>
            <a:avLst/>
            <a:gdLst/>
            <a:ahLst/>
            <a:cxnLst/>
            <a:rect l="l" t="t" r="r" b="b"/>
            <a:pathLst>
              <a:path w="4407534" h="1186179">
                <a:moveTo>
                  <a:pt x="3481323" y="0"/>
                </a:moveTo>
                <a:lnTo>
                  <a:pt x="197612" y="0"/>
                </a:lnTo>
                <a:lnTo>
                  <a:pt x="152315" y="5221"/>
                </a:lnTo>
                <a:lnTo>
                  <a:pt x="110726" y="20093"/>
                </a:lnTo>
                <a:lnTo>
                  <a:pt x="74034" y="43427"/>
                </a:lnTo>
                <a:lnTo>
                  <a:pt x="43427" y="74034"/>
                </a:lnTo>
                <a:lnTo>
                  <a:pt x="20093" y="110726"/>
                </a:lnTo>
                <a:lnTo>
                  <a:pt x="5221" y="152315"/>
                </a:lnTo>
                <a:lnTo>
                  <a:pt x="0" y="197612"/>
                </a:lnTo>
                <a:lnTo>
                  <a:pt x="0" y="988060"/>
                </a:lnTo>
                <a:lnTo>
                  <a:pt x="5221" y="1033368"/>
                </a:lnTo>
                <a:lnTo>
                  <a:pt x="20093" y="1074961"/>
                </a:lnTo>
                <a:lnTo>
                  <a:pt x="43427" y="1111653"/>
                </a:lnTo>
                <a:lnTo>
                  <a:pt x="74034" y="1142256"/>
                </a:lnTo>
                <a:lnTo>
                  <a:pt x="110726" y="1165585"/>
                </a:lnTo>
                <a:lnTo>
                  <a:pt x="152315" y="1180452"/>
                </a:lnTo>
                <a:lnTo>
                  <a:pt x="197612" y="1185672"/>
                </a:lnTo>
                <a:lnTo>
                  <a:pt x="3481323" y="1185672"/>
                </a:lnTo>
                <a:lnTo>
                  <a:pt x="3526620" y="1180452"/>
                </a:lnTo>
                <a:lnTo>
                  <a:pt x="3568209" y="1165585"/>
                </a:lnTo>
                <a:lnTo>
                  <a:pt x="3604901" y="1142256"/>
                </a:lnTo>
                <a:lnTo>
                  <a:pt x="3635508" y="1111653"/>
                </a:lnTo>
                <a:lnTo>
                  <a:pt x="3658842" y="1074961"/>
                </a:lnTo>
                <a:lnTo>
                  <a:pt x="3673714" y="1033368"/>
                </a:lnTo>
                <a:lnTo>
                  <a:pt x="3678936" y="988060"/>
                </a:lnTo>
                <a:lnTo>
                  <a:pt x="3678936" y="494029"/>
                </a:lnTo>
                <a:lnTo>
                  <a:pt x="4407026" y="319150"/>
                </a:lnTo>
                <a:lnTo>
                  <a:pt x="3678936" y="197612"/>
                </a:lnTo>
                <a:lnTo>
                  <a:pt x="3673714" y="152315"/>
                </a:lnTo>
                <a:lnTo>
                  <a:pt x="3658842" y="110726"/>
                </a:lnTo>
                <a:lnTo>
                  <a:pt x="3635508" y="74034"/>
                </a:lnTo>
                <a:lnTo>
                  <a:pt x="3604901" y="43427"/>
                </a:lnTo>
                <a:lnTo>
                  <a:pt x="3568209" y="20093"/>
                </a:lnTo>
                <a:lnTo>
                  <a:pt x="3526620" y="5221"/>
                </a:lnTo>
                <a:lnTo>
                  <a:pt x="3481323" y="0"/>
                </a:lnTo>
                <a:close/>
              </a:path>
            </a:pathLst>
          </a:custGeom>
          <a:solidFill>
            <a:srgbClr val="FFFFFF"/>
          </a:solidFill>
        </p:spPr>
        <p:txBody>
          <a:bodyPr wrap="square" lIns="0" tIns="0" rIns="0" bIns="0" rtlCol="0"/>
          <a:lstStyle/>
          <a:p>
            <a:endParaRPr dirty="0"/>
          </a:p>
        </p:txBody>
      </p:sp>
      <p:sp>
        <p:nvSpPr>
          <p:cNvPr id="11" name="object 11"/>
          <p:cNvSpPr txBox="1"/>
          <p:nvPr/>
        </p:nvSpPr>
        <p:spPr>
          <a:xfrm>
            <a:off x="91049" y="4347172"/>
            <a:ext cx="9027160" cy="750847"/>
          </a:xfrm>
          <a:prstGeom prst="rect">
            <a:avLst/>
          </a:prstGeom>
        </p:spPr>
        <p:txBody>
          <a:bodyPr vert="horz" wrap="square" lIns="0" tIns="12065" rIns="0" bIns="0" rtlCol="0">
            <a:spAutoFit/>
          </a:bodyPr>
          <a:lstStyle/>
          <a:p>
            <a:pPr marL="12700" marR="5080">
              <a:lnSpc>
                <a:spcPct val="100000"/>
              </a:lnSpc>
              <a:spcBef>
                <a:spcPts val="360"/>
              </a:spcBef>
            </a:pPr>
            <a:r>
              <a:rPr sz="1600" b="1" spc="-10" dirty="0">
                <a:solidFill>
                  <a:srgbClr val="FFFFFF"/>
                </a:solidFill>
                <a:latin typeface="Calibri"/>
                <a:cs typeface="Calibri"/>
              </a:rPr>
              <a:t>Groups </a:t>
            </a:r>
            <a:r>
              <a:rPr sz="1600" b="1" spc="-5" dirty="0">
                <a:solidFill>
                  <a:srgbClr val="FFFFFF"/>
                </a:solidFill>
                <a:latin typeface="Calibri"/>
                <a:cs typeface="Calibri"/>
              </a:rPr>
              <a:t>of same-sex couples </a:t>
            </a:r>
            <a:r>
              <a:rPr sz="1600" b="1" spc="-10" dirty="0">
                <a:solidFill>
                  <a:srgbClr val="FFFFFF"/>
                </a:solidFill>
                <a:latin typeface="Calibri"/>
                <a:cs typeface="Calibri"/>
              </a:rPr>
              <a:t>sued their </a:t>
            </a:r>
            <a:r>
              <a:rPr sz="1600" b="1" spc="-5" dirty="0">
                <a:solidFill>
                  <a:srgbClr val="FFFFFF"/>
                </a:solidFill>
                <a:latin typeface="Calibri"/>
                <a:cs typeface="Calibri"/>
              </a:rPr>
              <a:t>relevant state agencies in Ohio, Michigan, Kentucky, and </a:t>
            </a:r>
            <a:r>
              <a:rPr sz="1600" b="1" spc="-10" dirty="0">
                <a:solidFill>
                  <a:srgbClr val="FFFFFF"/>
                </a:solidFill>
                <a:latin typeface="Calibri"/>
                <a:cs typeface="Calibri"/>
              </a:rPr>
              <a:t>Tennessee  </a:t>
            </a:r>
            <a:r>
              <a:rPr sz="1600" b="1" spc="-5" dirty="0">
                <a:solidFill>
                  <a:srgbClr val="FFFFFF"/>
                </a:solidFill>
                <a:latin typeface="Calibri"/>
                <a:cs typeface="Calibri"/>
              </a:rPr>
              <a:t>to challenge </a:t>
            </a:r>
            <a:r>
              <a:rPr sz="1600" b="1" spc="-10" dirty="0">
                <a:solidFill>
                  <a:srgbClr val="FFFFFF"/>
                </a:solidFill>
                <a:latin typeface="Calibri"/>
                <a:cs typeface="Calibri"/>
              </a:rPr>
              <a:t>the </a:t>
            </a:r>
            <a:r>
              <a:rPr sz="1600" b="1" spc="-5" dirty="0">
                <a:solidFill>
                  <a:srgbClr val="FFFFFF"/>
                </a:solidFill>
                <a:latin typeface="Calibri"/>
                <a:cs typeface="Calibri"/>
              </a:rPr>
              <a:t>constitutionality of states’ bans on </a:t>
            </a:r>
            <a:r>
              <a:rPr sz="1600" b="1" dirty="0">
                <a:solidFill>
                  <a:srgbClr val="FFFFFF"/>
                </a:solidFill>
                <a:latin typeface="Calibri"/>
                <a:cs typeface="Calibri"/>
              </a:rPr>
              <a:t>same-sex </a:t>
            </a:r>
            <a:r>
              <a:rPr sz="1600" b="1" spc="-10" dirty="0">
                <a:solidFill>
                  <a:srgbClr val="FFFFFF"/>
                </a:solidFill>
                <a:latin typeface="Calibri"/>
                <a:cs typeface="Calibri"/>
              </a:rPr>
              <a:t>marriage </a:t>
            </a:r>
            <a:r>
              <a:rPr sz="1600" b="1" spc="-5" dirty="0">
                <a:solidFill>
                  <a:srgbClr val="FFFFFF"/>
                </a:solidFill>
                <a:latin typeface="Calibri"/>
                <a:cs typeface="Calibri"/>
              </a:rPr>
              <a:t>or </a:t>
            </a:r>
            <a:r>
              <a:rPr sz="1600" b="1" spc="-10" dirty="0">
                <a:solidFill>
                  <a:srgbClr val="FFFFFF"/>
                </a:solidFill>
                <a:latin typeface="Calibri"/>
                <a:cs typeface="Calibri"/>
              </a:rPr>
              <a:t>refusal </a:t>
            </a:r>
            <a:r>
              <a:rPr sz="1600" b="1" spc="-5" dirty="0">
                <a:solidFill>
                  <a:srgbClr val="FFFFFF"/>
                </a:solidFill>
                <a:latin typeface="Calibri"/>
                <a:cs typeface="Calibri"/>
              </a:rPr>
              <a:t>to recognize legal </a:t>
            </a:r>
            <a:r>
              <a:rPr sz="1600" b="1" dirty="0">
                <a:solidFill>
                  <a:srgbClr val="FFFFFF"/>
                </a:solidFill>
                <a:latin typeface="Calibri"/>
                <a:cs typeface="Calibri"/>
              </a:rPr>
              <a:t>same-  </a:t>
            </a:r>
            <a:r>
              <a:rPr sz="1600" b="1" spc="-5" dirty="0">
                <a:solidFill>
                  <a:srgbClr val="FFFFFF"/>
                </a:solidFill>
                <a:latin typeface="Calibri"/>
                <a:cs typeface="Calibri"/>
              </a:rPr>
              <a:t>sex </a:t>
            </a:r>
            <a:r>
              <a:rPr sz="1600" b="1" spc="-10" dirty="0">
                <a:solidFill>
                  <a:srgbClr val="FFFFFF"/>
                </a:solidFill>
                <a:latin typeface="Calibri"/>
                <a:cs typeface="Calibri"/>
              </a:rPr>
              <a:t>marriages </a:t>
            </a:r>
            <a:r>
              <a:rPr sz="1600" b="1" spc="-5" dirty="0">
                <a:solidFill>
                  <a:srgbClr val="FFFFFF"/>
                </a:solidFill>
                <a:latin typeface="Calibri"/>
                <a:cs typeface="Calibri"/>
              </a:rPr>
              <a:t>that occurred in jurisdictions that </a:t>
            </a:r>
            <a:r>
              <a:rPr sz="1600" b="1" spc="-10" dirty="0">
                <a:solidFill>
                  <a:srgbClr val="FFFFFF"/>
                </a:solidFill>
                <a:latin typeface="Calibri"/>
                <a:cs typeface="Calibri"/>
              </a:rPr>
              <a:t>provided </a:t>
            </a:r>
            <a:r>
              <a:rPr sz="1600" b="1" spc="-5" dirty="0">
                <a:solidFill>
                  <a:srgbClr val="FFFFFF"/>
                </a:solidFill>
                <a:latin typeface="Calibri"/>
                <a:cs typeface="Calibri"/>
              </a:rPr>
              <a:t>for such</a:t>
            </a:r>
            <a:r>
              <a:rPr sz="1600" b="1" spc="220" dirty="0">
                <a:solidFill>
                  <a:srgbClr val="FFFFFF"/>
                </a:solidFill>
                <a:latin typeface="Calibri"/>
                <a:cs typeface="Calibri"/>
              </a:rPr>
              <a:t> </a:t>
            </a:r>
            <a:r>
              <a:rPr sz="1600" b="1" spc="-10" dirty="0">
                <a:solidFill>
                  <a:srgbClr val="FFFFFF"/>
                </a:solidFill>
                <a:latin typeface="Calibri"/>
                <a:cs typeface="Calibri"/>
              </a:rPr>
              <a:t>marriages.</a:t>
            </a:r>
            <a:endParaRPr sz="1600" dirty="0">
              <a:latin typeface="Calibri"/>
              <a:cs typeface="Calibri"/>
            </a:endParaRPr>
          </a:p>
        </p:txBody>
      </p:sp>
      <p:sp>
        <p:nvSpPr>
          <p:cNvPr id="12" name="Rectangle 11"/>
          <p:cNvSpPr/>
          <p:nvPr/>
        </p:nvSpPr>
        <p:spPr>
          <a:xfrm>
            <a:off x="-2540" y="3506"/>
            <a:ext cx="4117340" cy="461665"/>
          </a:xfrm>
          <a:prstGeom prst="rect">
            <a:avLst/>
          </a:prstGeom>
        </p:spPr>
        <p:txBody>
          <a:bodyPr wrap="square">
            <a:spAutoFit/>
          </a:bodyPr>
          <a:lstStyle/>
          <a:p>
            <a:pPr algn="ctr"/>
            <a:r>
              <a:rPr lang="en-US" sz="2400" b="1" i="1" kern="0" spc="-10" dirty="0">
                <a:solidFill>
                  <a:prstClr val="black"/>
                </a:solidFill>
                <a:ea typeface="+mj-ea"/>
                <a:cs typeface="Calibri"/>
              </a:rPr>
              <a:t>Obergefell </a:t>
            </a:r>
            <a:r>
              <a:rPr lang="en-US" sz="2400" b="1" i="1" kern="0" spc="-5" dirty="0">
                <a:solidFill>
                  <a:prstClr val="black"/>
                </a:solidFill>
                <a:ea typeface="+mj-ea"/>
                <a:cs typeface="Calibri"/>
              </a:rPr>
              <a:t>v. </a:t>
            </a:r>
            <a:r>
              <a:rPr lang="en-US" sz="2400" b="1" i="1" kern="0" dirty="0">
                <a:solidFill>
                  <a:prstClr val="black"/>
                </a:solidFill>
                <a:ea typeface="+mj-ea"/>
                <a:cs typeface="Calibri"/>
              </a:rPr>
              <a:t>Hodges</a:t>
            </a:r>
            <a:r>
              <a:rPr lang="en-US" sz="2400" b="1" i="1" kern="0" spc="55" dirty="0">
                <a:solidFill>
                  <a:prstClr val="black"/>
                </a:solidFill>
                <a:ea typeface="+mj-ea"/>
                <a:cs typeface="Calibri"/>
              </a:rPr>
              <a:t> </a:t>
            </a:r>
            <a:r>
              <a:rPr lang="en-US" sz="2400" b="1" kern="0" dirty="0">
                <a:solidFill>
                  <a:prstClr val="black"/>
                </a:solidFill>
                <a:ea typeface="+mj-ea"/>
                <a:cs typeface="Calibri"/>
              </a:rPr>
              <a:t>(2015)</a:t>
            </a:r>
            <a:endParaRPr lang="en-US" sz="1000" dirty="0"/>
          </a:p>
        </p:txBody>
      </p:sp>
      <p:sp>
        <p:nvSpPr>
          <p:cNvPr id="13" name="Rectangular Callout 12"/>
          <p:cNvSpPr/>
          <p:nvPr/>
        </p:nvSpPr>
        <p:spPr>
          <a:xfrm flipH="1">
            <a:off x="4419600" y="234339"/>
            <a:ext cx="4663440" cy="1928927"/>
          </a:xfrm>
          <a:prstGeom prst="wedgeRectCallout">
            <a:avLst>
              <a:gd name="adj1" fmla="val -27311"/>
              <a:gd name="adj2" fmla="val 8042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b="1" kern="0" spc="-5" dirty="0">
                <a:solidFill>
                  <a:srgbClr val="FF0000"/>
                </a:solidFill>
                <a:cs typeface="Calibri"/>
              </a:rPr>
              <a:t>The </a:t>
            </a:r>
            <a:r>
              <a:rPr lang="en-US" b="1" kern="0" spc="-10" dirty="0">
                <a:solidFill>
                  <a:srgbClr val="FF0000"/>
                </a:solidFill>
                <a:cs typeface="Calibri"/>
              </a:rPr>
              <a:t>Court </a:t>
            </a:r>
            <a:r>
              <a:rPr lang="en-US" b="1" kern="0" spc="-5" dirty="0">
                <a:solidFill>
                  <a:srgbClr val="FF0000"/>
                </a:solidFill>
                <a:cs typeface="Calibri"/>
              </a:rPr>
              <a:t>held </a:t>
            </a:r>
            <a:r>
              <a:rPr lang="en-US" b="1" kern="0" spc="-10" dirty="0">
                <a:solidFill>
                  <a:srgbClr val="FF0000"/>
                </a:solidFill>
                <a:cs typeface="Calibri"/>
              </a:rPr>
              <a:t>that </a:t>
            </a:r>
            <a:r>
              <a:rPr lang="en-US" b="1" kern="0" spc="-5" dirty="0">
                <a:solidFill>
                  <a:srgbClr val="FF0000"/>
                </a:solidFill>
                <a:cs typeface="Calibri"/>
              </a:rPr>
              <a:t>the Due </a:t>
            </a:r>
            <a:r>
              <a:rPr lang="en-US" b="1" kern="0" spc="-10" dirty="0">
                <a:solidFill>
                  <a:srgbClr val="FF0000"/>
                </a:solidFill>
                <a:cs typeface="Calibri"/>
              </a:rPr>
              <a:t>Process </a:t>
            </a:r>
            <a:r>
              <a:rPr lang="en-US" b="1" kern="0" spc="-5" dirty="0">
                <a:solidFill>
                  <a:srgbClr val="FF0000"/>
                </a:solidFill>
                <a:cs typeface="Calibri"/>
              </a:rPr>
              <a:t>Clause of  the </a:t>
            </a:r>
            <a:r>
              <a:rPr lang="en-US" b="1" kern="0" spc="-5" dirty="0">
                <a:solidFill>
                  <a:srgbClr val="0070C0"/>
                </a:solidFill>
                <a:cs typeface="Calibri"/>
              </a:rPr>
              <a:t>Fourteenth </a:t>
            </a:r>
            <a:r>
              <a:rPr lang="en-US" b="1" kern="0" spc="-10" dirty="0">
                <a:solidFill>
                  <a:srgbClr val="0070C0"/>
                </a:solidFill>
                <a:cs typeface="Calibri"/>
              </a:rPr>
              <a:t>Amendment </a:t>
            </a:r>
            <a:r>
              <a:rPr lang="en-US" b="1" kern="0" spc="-10" dirty="0">
                <a:solidFill>
                  <a:srgbClr val="FF0000"/>
                </a:solidFill>
                <a:cs typeface="Calibri"/>
              </a:rPr>
              <a:t>guarantees </a:t>
            </a:r>
            <a:r>
              <a:rPr lang="en-US" b="1" kern="0" spc="-5" dirty="0">
                <a:solidFill>
                  <a:srgbClr val="FF0000"/>
                </a:solidFill>
                <a:cs typeface="Calibri"/>
              </a:rPr>
              <a:t>the  right to </a:t>
            </a:r>
            <a:r>
              <a:rPr lang="en-US" b="1" kern="0" spc="-10" dirty="0">
                <a:solidFill>
                  <a:srgbClr val="FF0000"/>
                </a:solidFill>
                <a:cs typeface="Calibri"/>
              </a:rPr>
              <a:t>marry </a:t>
            </a:r>
            <a:r>
              <a:rPr lang="en-US" b="1" kern="0" spc="-5" dirty="0">
                <a:solidFill>
                  <a:srgbClr val="FF0000"/>
                </a:solidFill>
                <a:cs typeface="Calibri"/>
              </a:rPr>
              <a:t>as one of the </a:t>
            </a:r>
            <a:r>
              <a:rPr lang="en-US" b="1" kern="0" spc="-10" dirty="0">
                <a:solidFill>
                  <a:srgbClr val="FF0000"/>
                </a:solidFill>
                <a:cs typeface="Calibri"/>
              </a:rPr>
              <a:t>fundamental  </a:t>
            </a:r>
            <a:r>
              <a:rPr lang="en-US" b="1" kern="0" spc="-5" dirty="0">
                <a:solidFill>
                  <a:srgbClr val="FF0000"/>
                </a:solidFill>
                <a:cs typeface="Calibri"/>
              </a:rPr>
              <a:t>liberties it </a:t>
            </a:r>
            <a:r>
              <a:rPr lang="en-US" b="1" kern="0" spc="-10" dirty="0">
                <a:solidFill>
                  <a:srgbClr val="FF0000"/>
                </a:solidFill>
                <a:cs typeface="Calibri"/>
              </a:rPr>
              <a:t>protects, </a:t>
            </a:r>
            <a:r>
              <a:rPr lang="en-US" b="1" kern="0" spc="-5" dirty="0">
                <a:solidFill>
                  <a:srgbClr val="FF0000"/>
                </a:solidFill>
                <a:cs typeface="Calibri"/>
              </a:rPr>
              <a:t>and that analysis applies to  </a:t>
            </a:r>
            <a:r>
              <a:rPr lang="en-US" b="1" kern="0" spc="-10" dirty="0">
                <a:solidFill>
                  <a:srgbClr val="FF0000"/>
                </a:solidFill>
                <a:cs typeface="Calibri"/>
              </a:rPr>
              <a:t>same-sex couples </a:t>
            </a:r>
            <a:r>
              <a:rPr lang="en-US" b="1" kern="0" spc="-5" dirty="0">
                <a:solidFill>
                  <a:srgbClr val="FF0000"/>
                </a:solidFill>
                <a:cs typeface="Calibri"/>
              </a:rPr>
              <a:t>in the </a:t>
            </a:r>
            <a:r>
              <a:rPr lang="en-US" b="1" kern="0" spc="-10" dirty="0">
                <a:solidFill>
                  <a:srgbClr val="FF0000"/>
                </a:solidFill>
                <a:cs typeface="Calibri"/>
              </a:rPr>
              <a:t>same manner </a:t>
            </a:r>
            <a:r>
              <a:rPr lang="en-US" b="1" kern="0" spc="-5" dirty="0">
                <a:solidFill>
                  <a:srgbClr val="FF0000"/>
                </a:solidFill>
                <a:cs typeface="Calibri"/>
              </a:rPr>
              <a:t>as it  does to opposite-sex</a:t>
            </a:r>
            <a:r>
              <a:rPr lang="en-US" b="1" kern="0" spc="50" dirty="0">
                <a:solidFill>
                  <a:srgbClr val="FF0000"/>
                </a:solidFill>
                <a:cs typeface="Calibri"/>
              </a:rPr>
              <a:t> </a:t>
            </a:r>
            <a:r>
              <a:rPr lang="en-US" b="1" kern="0" spc="-10" dirty="0">
                <a:solidFill>
                  <a:srgbClr val="FF0000"/>
                </a:solidFill>
                <a:cs typeface="Calibri"/>
              </a:rPr>
              <a:t>couples.</a:t>
            </a:r>
            <a:endParaRPr lang="en-US" sz="2800" dirty="0">
              <a:solidFill>
                <a:prstClr val="black"/>
              </a:solidFill>
            </a:endParaRPr>
          </a:p>
        </p:txBody>
      </p:sp>
      <p:sp>
        <p:nvSpPr>
          <p:cNvPr id="15" name="Rectangle 14"/>
          <p:cNvSpPr/>
          <p:nvPr/>
        </p:nvSpPr>
        <p:spPr>
          <a:xfrm>
            <a:off x="2247900" y="2372835"/>
            <a:ext cx="4572000" cy="1754326"/>
          </a:xfrm>
          <a:prstGeom prst="rect">
            <a:avLst/>
          </a:prstGeom>
        </p:spPr>
        <p:txBody>
          <a:bodyPr>
            <a:spAutoFit/>
          </a:bodyPr>
          <a:lstStyle/>
          <a:p>
            <a:r>
              <a:rPr lang="en-US" b="1" dirty="0">
                <a:solidFill>
                  <a:srgbClr val="FF0000"/>
                </a:solidFill>
              </a:rPr>
              <a:t>Court also held that the First Amendment  protects the rights of religious organizations to  adhere to their principles, but it does not allow  states to deny same-sex couples the right to  marry on the same terms as those of opposite-  sex couples.</a:t>
            </a:r>
          </a:p>
        </p:txBody>
      </p:sp>
      <p:sp>
        <p:nvSpPr>
          <p:cNvPr id="6" name="Explosion: 14 Points 5">
            <a:extLst>
              <a:ext uri="{FF2B5EF4-FFF2-40B4-BE49-F238E27FC236}">
                <a16:creationId xmlns:a16="http://schemas.microsoft.com/office/drawing/2014/main" id="{CD2E6653-F85E-4642-8B54-196DFFB3662C}"/>
              </a:ext>
            </a:extLst>
          </p:cNvPr>
          <p:cNvSpPr/>
          <p:nvPr/>
        </p:nvSpPr>
        <p:spPr>
          <a:xfrm rot="20686283">
            <a:off x="-104699" y="519176"/>
            <a:ext cx="3913066" cy="229134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Overturned Defense of Marriage Act (1996)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08C9AA-90D2-4BF8-B86F-ADB7E185F798}"/>
              </a:ext>
            </a:extLst>
          </p:cNvPr>
          <p:cNvSpPr txBox="1"/>
          <p:nvPr/>
        </p:nvSpPr>
        <p:spPr>
          <a:xfrm>
            <a:off x="20591" y="-10190"/>
            <a:ext cx="9144000" cy="1292662"/>
          </a:xfrm>
          <a:prstGeom prst="rect">
            <a:avLst/>
          </a:prstGeom>
          <a:solidFill>
            <a:srgbClr val="E2D1C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Calibri"/>
                <a:ea typeface="+mn-ea"/>
                <a:cs typeface="+mn-cs"/>
              </a:rPr>
              <a:t>3.12 </a:t>
            </a:r>
            <a:r>
              <a:rPr lang="en-US" sz="2100" b="1" dirty="0"/>
              <a:t>Balancing Minority and Majority Rights</a:t>
            </a:r>
          </a:p>
          <a:p>
            <a:pPr marL="0" marR="0" lvl="0" indent="0" defTabSz="914400" rtl="0" eaLnBrk="1" fontAlgn="auto" latinLnBrk="0" hangingPunct="1">
              <a:lnSpc>
                <a:spcPct val="100000"/>
              </a:lnSpc>
              <a:spcBef>
                <a:spcPts val="0"/>
              </a:spcBef>
              <a:spcAft>
                <a:spcPts val="0"/>
              </a:spcAft>
              <a:buClrTx/>
              <a:buSzTx/>
              <a:buFontTx/>
              <a:buNone/>
              <a:tabLst/>
              <a:defRPr/>
            </a:pPr>
            <a:r>
              <a:rPr lang="en-US" b="1" dirty="0"/>
              <a:t>The Court’s interpretation of the U.S. Constitution is influenced by the composition of the Court and citizen-state interactions. At times, it has restricted minority rights and, at others, protected them</a:t>
            </a:r>
          </a:p>
        </p:txBody>
      </p:sp>
      <p:sp>
        <p:nvSpPr>
          <p:cNvPr id="10" name="TextBox 9">
            <a:extLst>
              <a:ext uri="{FF2B5EF4-FFF2-40B4-BE49-F238E27FC236}">
                <a16:creationId xmlns:a16="http://schemas.microsoft.com/office/drawing/2014/main" id="{1A6750EF-18E6-4519-8F1E-0E78327F5B96}"/>
              </a:ext>
            </a:extLst>
          </p:cNvPr>
          <p:cNvSpPr txBox="1"/>
          <p:nvPr/>
        </p:nvSpPr>
        <p:spPr>
          <a:xfrm>
            <a:off x="-42491" y="1602394"/>
            <a:ext cx="1490292"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Explain how the Court has at times allowed the restriction of the civil rights of minority groups and at other times has protected those rights.</a:t>
            </a:r>
            <a:endParaRPr kumimoji="0" lang="en-US"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2" name="Straight Connector 11">
            <a:extLst>
              <a:ext uri="{FF2B5EF4-FFF2-40B4-BE49-F238E27FC236}">
                <a16:creationId xmlns:a16="http://schemas.microsoft.com/office/drawing/2014/main" id="{769E89F6-504E-424B-84CA-4337C9B2CECA}"/>
              </a:ext>
            </a:extLst>
          </p:cNvPr>
          <p:cNvCxnSpPr>
            <a:cxnSpLocks/>
          </p:cNvCxnSpPr>
          <p:nvPr/>
        </p:nvCxnSpPr>
        <p:spPr>
          <a:xfrm>
            <a:off x="1447801" y="1282472"/>
            <a:ext cx="0" cy="3791164"/>
          </a:xfrm>
          <a:prstGeom prst="line">
            <a:avLst/>
          </a:prstGeom>
        </p:spPr>
        <p:style>
          <a:lnRef idx="3">
            <a:schemeClr val="accent2"/>
          </a:lnRef>
          <a:fillRef idx="0">
            <a:schemeClr val="accent2"/>
          </a:fillRef>
          <a:effectRef idx="2">
            <a:schemeClr val="accent2"/>
          </a:effectRef>
          <a:fontRef idx="minor">
            <a:schemeClr val="tx1"/>
          </a:fontRef>
        </p:style>
      </p:cxnSp>
      <p:sp>
        <p:nvSpPr>
          <p:cNvPr id="7" name="TextBox 6">
            <a:extLst>
              <a:ext uri="{FF2B5EF4-FFF2-40B4-BE49-F238E27FC236}">
                <a16:creationId xmlns:a16="http://schemas.microsoft.com/office/drawing/2014/main" id="{74A81181-6029-4E37-8BE3-954E0A2CA114}"/>
              </a:ext>
            </a:extLst>
          </p:cNvPr>
          <p:cNvSpPr txBox="1"/>
          <p:nvPr/>
        </p:nvSpPr>
        <p:spPr>
          <a:xfrm>
            <a:off x="1524004" y="1271468"/>
            <a:ext cx="7580326" cy="3416320"/>
          </a:xfrm>
          <a:prstGeom prst="rect">
            <a:avLst/>
          </a:prstGeom>
          <a:noFill/>
        </p:spPr>
        <p:txBody>
          <a:bodyPr wrap="square">
            <a:spAutoFit/>
          </a:bodyPr>
          <a:lstStyle/>
          <a:p>
            <a:r>
              <a:rPr lang="en-US" b="1" dirty="0"/>
              <a:t>Decisions demonstrating that minority rights have been restricted at times and protected at other times include:</a:t>
            </a:r>
          </a:p>
          <a:p>
            <a:r>
              <a:rPr lang="en-US" b="1" dirty="0" err="1"/>
              <a:t>i</a:t>
            </a:r>
            <a:r>
              <a:rPr lang="en-US" b="1" dirty="0"/>
              <a:t>. State laws and Supreme Court holdings based on the “separate but equal” doctrine restricting African American access to the same restaurants, hotels, schools, etc., as the majority white population</a:t>
            </a:r>
          </a:p>
          <a:p>
            <a:r>
              <a:rPr lang="en-US" b="1" dirty="0"/>
              <a:t>ii. Court decisions declaring that race-based school segregation violates the Fourteenth Amendment’s equal protection clause</a:t>
            </a:r>
          </a:p>
          <a:p>
            <a:r>
              <a:rPr lang="en-US" b="1" dirty="0"/>
              <a:t>iii. The Supreme Court upholding the rights of the majority in cases that limit and prohibit majority-minority districting</a:t>
            </a:r>
          </a:p>
          <a:p>
            <a:endParaRPr lang="en-US" b="1" dirty="0"/>
          </a:p>
          <a:p>
            <a:r>
              <a:rPr lang="en-US" b="1" dirty="0"/>
              <a:t>REQUIRED SUPREME COURT CASE </a:t>
            </a:r>
          </a:p>
          <a:p>
            <a:pPr marL="285750" indent="-285750">
              <a:buFont typeface="Arial" panose="020B0604020202020204" pitchFamily="34" charset="0"/>
              <a:buChar char="•"/>
            </a:pPr>
            <a:r>
              <a:rPr lang="en-US" b="1" i="1" dirty="0"/>
              <a:t>Brown v. Board of Education (1954)</a:t>
            </a:r>
          </a:p>
        </p:txBody>
      </p:sp>
    </p:spTree>
    <p:extLst>
      <p:ext uri="{BB962C8B-B14F-4D97-AF65-F5344CB8AC3E}">
        <p14:creationId xmlns:p14="http://schemas.microsoft.com/office/powerpoint/2010/main" val="22626142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743712"/>
            <a:ext cx="9144000" cy="4114800"/>
            <a:chOff x="0" y="743712"/>
            <a:chExt cx="9144000" cy="4114800"/>
          </a:xfrm>
        </p:grpSpPr>
        <p:sp>
          <p:nvSpPr>
            <p:cNvPr id="3" name="object 3"/>
            <p:cNvSpPr/>
            <p:nvPr/>
          </p:nvSpPr>
          <p:spPr>
            <a:xfrm>
              <a:off x="0" y="743712"/>
              <a:ext cx="9144000" cy="41148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3486912"/>
              <a:ext cx="9144000" cy="1371600"/>
            </a:xfrm>
            <a:custGeom>
              <a:avLst/>
              <a:gdLst/>
              <a:ahLst/>
              <a:cxnLst/>
              <a:rect l="l" t="t" r="r" b="b"/>
              <a:pathLst>
                <a:path w="9144000" h="1371600">
                  <a:moveTo>
                    <a:pt x="9144000" y="0"/>
                  </a:moveTo>
                  <a:lnTo>
                    <a:pt x="0" y="0"/>
                  </a:lnTo>
                  <a:lnTo>
                    <a:pt x="0" y="1371600"/>
                  </a:lnTo>
                  <a:lnTo>
                    <a:pt x="9144000" y="1371600"/>
                  </a:lnTo>
                  <a:lnTo>
                    <a:pt x="9144000" y="0"/>
                  </a:lnTo>
                  <a:close/>
                </a:path>
              </a:pathLst>
            </a:custGeom>
            <a:solidFill>
              <a:srgbClr val="BADFE2">
                <a:alpha val="81175"/>
              </a:srgbClr>
            </a:solidFill>
          </p:spPr>
          <p:txBody>
            <a:bodyPr wrap="square" lIns="0" tIns="0" rIns="0" bIns="0" rtlCol="0"/>
            <a:lstStyle/>
            <a:p>
              <a:endParaRPr/>
            </a:p>
          </p:txBody>
        </p:sp>
      </p:grpSp>
      <p:sp>
        <p:nvSpPr>
          <p:cNvPr id="5" name="object 5"/>
          <p:cNvSpPr txBox="1"/>
          <p:nvPr/>
        </p:nvSpPr>
        <p:spPr>
          <a:xfrm>
            <a:off x="182981" y="3486150"/>
            <a:ext cx="8781415" cy="1305560"/>
          </a:xfrm>
          <a:prstGeom prst="rect">
            <a:avLst/>
          </a:prstGeom>
        </p:spPr>
        <p:txBody>
          <a:bodyPr vert="horz" wrap="square" lIns="0" tIns="12065" rIns="0" bIns="0" rtlCol="0">
            <a:spAutoFit/>
          </a:bodyPr>
          <a:lstStyle/>
          <a:p>
            <a:pPr marL="12700" marR="5080" algn="ctr">
              <a:lnSpc>
                <a:spcPct val="100000"/>
              </a:lnSpc>
              <a:spcBef>
                <a:spcPts val="95"/>
              </a:spcBef>
            </a:pPr>
            <a:r>
              <a:rPr sz="2800" b="1" dirty="0">
                <a:latin typeface="DejaVu Sans"/>
                <a:cs typeface="DejaVu Sans"/>
              </a:rPr>
              <a:t>Policies designed to give special attention or compensatory  treatment of members of some previously disadvantaged  groups.</a:t>
            </a:r>
            <a:endParaRPr sz="2800" dirty="0">
              <a:latin typeface="DejaVu Sans"/>
              <a:cs typeface="DejaVu Sans"/>
            </a:endParaRPr>
          </a:p>
        </p:txBody>
      </p:sp>
      <p:sp>
        <p:nvSpPr>
          <p:cNvPr id="6" name="object 6"/>
          <p:cNvSpPr txBox="1"/>
          <p:nvPr/>
        </p:nvSpPr>
        <p:spPr>
          <a:xfrm>
            <a:off x="76200" y="53138"/>
            <a:ext cx="8015287" cy="629018"/>
          </a:xfrm>
          <a:prstGeom prst="rect">
            <a:avLst/>
          </a:prstGeom>
        </p:spPr>
        <p:txBody>
          <a:bodyPr vert="horz" wrap="square" lIns="0" tIns="13335" rIns="0" bIns="0" rtlCol="0">
            <a:spAutoFit/>
          </a:bodyPr>
          <a:lstStyle/>
          <a:p>
            <a:pPr marL="12700">
              <a:lnSpc>
                <a:spcPct val="100000"/>
              </a:lnSpc>
              <a:spcBef>
                <a:spcPts val="105"/>
              </a:spcBef>
            </a:pPr>
            <a:r>
              <a:rPr lang="en-US" sz="4000" b="1" dirty="0">
                <a:latin typeface="DejaVu Sans"/>
                <a:cs typeface="DejaVu Sans"/>
              </a:rPr>
              <a:t>3.13 </a:t>
            </a:r>
            <a:r>
              <a:rPr sz="4000" b="1" dirty="0">
                <a:latin typeface="DejaVu Sans"/>
                <a:cs typeface="DejaVu Sans"/>
              </a:rPr>
              <a:t>AFFIRMATIVE ACTION</a:t>
            </a:r>
            <a:endParaRPr sz="4000" dirty="0">
              <a:latin typeface="DejaVu Sans"/>
              <a:cs typeface="DejaVu Sans"/>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08C9AA-90D2-4BF8-B86F-ADB7E185F798}"/>
              </a:ext>
            </a:extLst>
          </p:cNvPr>
          <p:cNvSpPr txBox="1"/>
          <p:nvPr/>
        </p:nvSpPr>
        <p:spPr>
          <a:xfrm>
            <a:off x="0" y="-10190"/>
            <a:ext cx="9164591" cy="1292662"/>
          </a:xfrm>
          <a:prstGeom prst="rect">
            <a:avLst/>
          </a:prstGeom>
          <a:solidFill>
            <a:srgbClr val="E2D1C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3.13 </a:t>
            </a:r>
            <a:r>
              <a:rPr lang="en-US" sz="2400" b="1" dirty="0"/>
              <a:t>Affirmative Action</a:t>
            </a:r>
          </a:p>
          <a:p>
            <a:pPr marL="0" marR="0" lvl="0" indent="0" defTabSz="914400" rtl="0" eaLnBrk="1" fontAlgn="auto" latinLnBrk="0" hangingPunct="1">
              <a:lnSpc>
                <a:spcPct val="100000"/>
              </a:lnSpc>
              <a:spcBef>
                <a:spcPts val="0"/>
              </a:spcBef>
              <a:spcAft>
                <a:spcPts val="0"/>
              </a:spcAft>
              <a:buClrTx/>
              <a:buSzTx/>
              <a:buFontTx/>
              <a:buNone/>
              <a:tabLst/>
              <a:defRPr/>
            </a:pPr>
            <a:r>
              <a:rPr lang="en-US" b="1" dirty="0"/>
              <a:t>The Court’s interpretation of the U.S. Constitution is influenced by the composition of the Court and citizen-state interactions. At times, it has restricted minority rights and, at others, protected them</a:t>
            </a:r>
          </a:p>
        </p:txBody>
      </p:sp>
      <p:sp>
        <p:nvSpPr>
          <p:cNvPr id="10" name="TextBox 9">
            <a:extLst>
              <a:ext uri="{FF2B5EF4-FFF2-40B4-BE49-F238E27FC236}">
                <a16:creationId xmlns:a16="http://schemas.microsoft.com/office/drawing/2014/main" id="{1A6750EF-18E6-4519-8F1E-0E78327F5B96}"/>
              </a:ext>
            </a:extLst>
          </p:cNvPr>
          <p:cNvSpPr txBox="1"/>
          <p:nvPr/>
        </p:nvSpPr>
        <p:spPr>
          <a:xfrm>
            <a:off x="-42492" y="1602394"/>
            <a:ext cx="1745039"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latin typeface="Calibri"/>
                <a:ea typeface="+mn-ea"/>
                <a:cs typeface="+mn-cs"/>
              </a:rPr>
              <a:t>Describe Supreme Court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latin typeface="Calibri"/>
                <a:ea typeface="+mn-ea"/>
                <a:cs typeface="+mn-cs"/>
              </a:rPr>
              <a:t>debates about affirmative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latin typeface="Calibri"/>
                <a:ea typeface="+mn-ea"/>
                <a:cs typeface="+mn-cs"/>
              </a:rPr>
              <a:t>action policies.</a:t>
            </a:r>
            <a:endParaRPr kumimoji="0" lang="en-US"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2" name="Straight Connector 11">
            <a:extLst>
              <a:ext uri="{FF2B5EF4-FFF2-40B4-BE49-F238E27FC236}">
                <a16:creationId xmlns:a16="http://schemas.microsoft.com/office/drawing/2014/main" id="{769E89F6-504E-424B-84CA-4337C9B2CECA}"/>
              </a:ext>
            </a:extLst>
          </p:cNvPr>
          <p:cNvCxnSpPr>
            <a:cxnSpLocks/>
          </p:cNvCxnSpPr>
          <p:nvPr/>
        </p:nvCxnSpPr>
        <p:spPr>
          <a:xfrm>
            <a:off x="1702547" y="1295186"/>
            <a:ext cx="0" cy="3791164"/>
          </a:xfrm>
          <a:prstGeom prst="line">
            <a:avLst/>
          </a:prstGeom>
        </p:spPr>
        <p:style>
          <a:lnRef idx="3">
            <a:schemeClr val="accent2"/>
          </a:lnRef>
          <a:fillRef idx="0">
            <a:schemeClr val="accent2"/>
          </a:fillRef>
          <a:effectRef idx="2">
            <a:schemeClr val="accent2"/>
          </a:effectRef>
          <a:fontRef idx="minor">
            <a:schemeClr val="tx1"/>
          </a:fontRef>
        </p:style>
      </p:cxnSp>
      <p:sp>
        <p:nvSpPr>
          <p:cNvPr id="7" name="TextBox 6">
            <a:extLst>
              <a:ext uri="{FF2B5EF4-FFF2-40B4-BE49-F238E27FC236}">
                <a16:creationId xmlns:a16="http://schemas.microsoft.com/office/drawing/2014/main" id="{74A81181-6029-4E37-8BE3-954E0A2CA114}"/>
              </a:ext>
            </a:extLst>
          </p:cNvPr>
          <p:cNvSpPr txBox="1"/>
          <p:nvPr/>
        </p:nvSpPr>
        <p:spPr>
          <a:xfrm>
            <a:off x="1752600" y="1605115"/>
            <a:ext cx="7315200" cy="1477328"/>
          </a:xfrm>
          <a:prstGeom prst="rect">
            <a:avLst/>
          </a:prstGeom>
          <a:noFill/>
        </p:spPr>
        <p:txBody>
          <a:bodyPr wrap="square">
            <a:spAutoFit/>
          </a:bodyPr>
          <a:lstStyle/>
          <a:p>
            <a:r>
              <a:rPr lang="en-US" b="1" dirty="0"/>
              <a:t>Affirmative action refers to policies intended to address workplace and educational disparities related to race, ethnic origin, gender, disability,</a:t>
            </a:r>
          </a:p>
          <a:p>
            <a:r>
              <a:rPr lang="en-US" b="1" dirty="0"/>
              <a:t>and age. Supreme Court debate has focused on whether affirmative action is protected by the equal protection clause of the Fourteenth Amendment to the Constitution.</a:t>
            </a:r>
          </a:p>
        </p:txBody>
      </p:sp>
    </p:spTree>
    <p:extLst>
      <p:ext uri="{BB962C8B-B14F-4D97-AF65-F5344CB8AC3E}">
        <p14:creationId xmlns:p14="http://schemas.microsoft.com/office/powerpoint/2010/main" val="39316973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show="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08C9AA-90D2-4BF8-B86F-ADB7E185F798}"/>
              </a:ext>
            </a:extLst>
          </p:cNvPr>
          <p:cNvSpPr txBox="1"/>
          <p:nvPr/>
        </p:nvSpPr>
        <p:spPr>
          <a:xfrm>
            <a:off x="0" y="-10190"/>
            <a:ext cx="9164591" cy="1292662"/>
          </a:xfrm>
          <a:prstGeom prst="rect">
            <a:avLst/>
          </a:prstGeom>
          <a:solidFill>
            <a:srgbClr val="E2D1C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3.13 </a:t>
            </a:r>
            <a:r>
              <a:rPr lang="en-US" sz="2400" b="1" dirty="0"/>
              <a:t>Affirmative Action</a:t>
            </a:r>
          </a:p>
          <a:p>
            <a:pPr marL="0" marR="0" lvl="0" indent="0" defTabSz="914400" rtl="0" eaLnBrk="1" fontAlgn="auto" latinLnBrk="0" hangingPunct="1">
              <a:lnSpc>
                <a:spcPct val="100000"/>
              </a:lnSpc>
              <a:spcBef>
                <a:spcPts val="0"/>
              </a:spcBef>
              <a:spcAft>
                <a:spcPts val="0"/>
              </a:spcAft>
              <a:buClrTx/>
              <a:buSzTx/>
              <a:buFontTx/>
              <a:buNone/>
              <a:tabLst/>
              <a:defRPr/>
            </a:pPr>
            <a:r>
              <a:rPr lang="en-US" b="1" dirty="0"/>
              <a:t>The Court’s interpretation of the U.S. Constitution is influenced by the composition of the Court and citizen-state interactions. At times, it has restricted minority rights and, at others, protected them</a:t>
            </a:r>
          </a:p>
        </p:txBody>
      </p:sp>
      <p:sp>
        <p:nvSpPr>
          <p:cNvPr id="10" name="TextBox 9">
            <a:extLst>
              <a:ext uri="{FF2B5EF4-FFF2-40B4-BE49-F238E27FC236}">
                <a16:creationId xmlns:a16="http://schemas.microsoft.com/office/drawing/2014/main" id="{1A6750EF-18E6-4519-8F1E-0E78327F5B96}"/>
              </a:ext>
            </a:extLst>
          </p:cNvPr>
          <p:cNvSpPr txBox="1"/>
          <p:nvPr/>
        </p:nvSpPr>
        <p:spPr>
          <a:xfrm>
            <a:off x="-42492" y="1602394"/>
            <a:ext cx="1745039" cy="31393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Explain how the Court has at times allowed the restriction of the civil rights of minority groups and at other times has protected those rights.</a:t>
            </a:r>
            <a:endParaRPr kumimoji="0" lang="en-US"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2" name="Straight Connector 11">
            <a:extLst>
              <a:ext uri="{FF2B5EF4-FFF2-40B4-BE49-F238E27FC236}">
                <a16:creationId xmlns:a16="http://schemas.microsoft.com/office/drawing/2014/main" id="{769E89F6-504E-424B-84CA-4337C9B2CECA}"/>
              </a:ext>
            </a:extLst>
          </p:cNvPr>
          <p:cNvCxnSpPr>
            <a:cxnSpLocks/>
          </p:cNvCxnSpPr>
          <p:nvPr/>
        </p:nvCxnSpPr>
        <p:spPr>
          <a:xfrm>
            <a:off x="1702547" y="1295186"/>
            <a:ext cx="0" cy="3791164"/>
          </a:xfrm>
          <a:prstGeom prst="line">
            <a:avLst/>
          </a:prstGeom>
        </p:spPr>
        <p:style>
          <a:lnRef idx="3">
            <a:schemeClr val="accent2"/>
          </a:lnRef>
          <a:fillRef idx="0">
            <a:schemeClr val="accent2"/>
          </a:fillRef>
          <a:effectRef idx="2">
            <a:schemeClr val="accent2"/>
          </a:effectRef>
          <a:fontRef idx="minor">
            <a:schemeClr val="tx1"/>
          </a:fontRef>
        </p:style>
      </p:cxnSp>
      <p:sp>
        <p:nvSpPr>
          <p:cNvPr id="7" name="TextBox 6">
            <a:extLst>
              <a:ext uri="{FF2B5EF4-FFF2-40B4-BE49-F238E27FC236}">
                <a16:creationId xmlns:a16="http://schemas.microsoft.com/office/drawing/2014/main" id="{74A81181-6029-4E37-8BE3-954E0A2CA114}"/>
              </a:ext>
            </a:extLst>
          </p:cNvPr>
          <p:cNvSpPr txBox="1"/>
          <p:nvPr/>
        </p:nvSpPr>
        <p:spPr>
          <a:xfrm>
            <a:off x="1775790" y="1648420"/>
            <a:ext cx="7315200" cy="923330"/>
          </a:xfrm>
          <a:prstGeom prst="rect">
            <a:avLst/>
          </a:prstGeom>
          <a:noFill/>
        </p:spPr>
        <p:txBody>
          <a:bodyPr wrap="square">
            <a:spAutoFit/>
          </a:bodyPr>
          <a:lstStyle/>
          <a:p>
            <a:r>
              <a:rPr lang="en-US" b="1" dirty="0"/>
              <a:t>The debate on affirmative action includes justices who insist that the Constitution is colorblind and those who maintain that it forbids only racial classifications designed to harm minorities, not help them</a:t>
            </a:r>
            <a:endParaRPr lang="en-US" b="1" i="1" dirty="0"/>
          </a:p>
        </p:txBody>
      </p:sp>
    </p:spTree>
    <p:extLst>
      <p:ext uri="{BB962C8B-B14F-4D97-AF65-F5344CB8AC3E}">
        <p14:creationId xmlns:p14="http://schemas.microsoft.com/office/powerpoint/2010/main" val="6653147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92760" y="26670"/>
            <a:ext cx="8003540" cy="351378"/>
          </a:xfrm>
          <a:prstGeom prst="rect">
            <a:avLst/>
          </a:prstGeom>
        </p:spPr>
        <p:txBody>
          <a:bodyPr vert="horz" wrap="square" lIns="0" tIns="12700" rIns="0" bIns="0" rtlCol="0">
            <a:spAutoFit/>
          </a:bodyPr>
          <a:lstStyle/>
          <a:p>
            <a:pPr marL="12700" algn="ctr">
              <a:lnSpc>
                <a:spcPct val="100000"/>
              </a:lnSpc>
              <a:spcBef>
                <a:spcPts val="100"/>
              </a:spcBef>
            </a:pPr>
            <a:r>
              <a:rPr sz="2200" dirty="0">
                <a:solidFill>
                  <a:srgbClr val="FF0000"/>
                </a:solidFill>
              </a:rPr>
              <a:t>THE AFFIRMATIVE ACTION CONTROVERSY</a:t>
            </a:r>
          </a:p>
        </p:txBody>
      </p:sp>
      <p:sp>
        <p:nvSpPr>
          <p:cNvPr id="5" name="object 5"/>
          <p:cNvSpPr txBox="1"/>
          <p:nvPr/>
        </p:nvSpPr>
        <p:spPr>
          <a:xfrm>
            <a:off x="8153400" y="4712309"/>
            <a:ext cx="454660" cy="228268"/>
          </a:xfrm>
          <a:prstGeom prst="rect">
            <a:avLst/>
          </a:prstGeom>
        </p:spPr>
        <p:txBody>
          <a:bodyPr vert="horz" wrap="square" lIns="0" tIns="12700" rIns="0" bIns="0" rtlCol="0">
            <a:spAutoFit/>
          </a:bodyPr>
          <a:lstStyle/>
          <a:p>
            <a:pPr marL="12700">
              <a:lnSpc>
                <a:spcPct val="100000"/>
              </a:lnSpc>
              <a:spcBef>
                <a:spcPts val="100"/>
              </a:spcBef>
            </a:pPr>
            <a:r>
              <a:rPr sz="1400" dirty="0">
                <a:latin typeface="DejaVu Sans"/>
                <a:cs typeface="DejaVu Sans"/>
              </a:rPr>
              <a:t>30</a:t>
            </a:r>
          </a:p>
        </p:txBody>
      </p:sp>
      <p:sp>
        <p:nvSpPr>
          <p:cNvPr id="9" name="Rectangle 8"/>
          <p:cNvSpPr/>
          <p:nvPr/>
        </p:nvSpPr>
        <p:spPr>
          <a:xfrm>
            <a:off x="24384" y="378048"/>
            <a:ext cx="9119616" cy="4401205"/>
          </a:xfrm>
          <a:prstGeom prst="rect">
            <a:avLst/>
          </a:prstGeom>
        </p:spPr>
        <p:txBody>
          <a:bodyPr wrap="square">
            <a:spAutoFit/>
          </a:bodyPr>
          <a:lstStyle/>
          <a:p>
            <a:r>
              <a:rPr lang="en-US" sz="2000" b="1" i="0" u="none" strike="noStrike" baseline="0" dirty="0">
                <a:solidFill>
                  <a:srgbClr val="000000"/>
                </a:solidFill>
                <a:latin typeface="+mj-lt"/>
              </a:rPr>
              <a:t>Affirmative action -policies requiring special efforts in employment, promotion, or school admissions on behalf of disadvantaged groups</a:t>
            </a:r>
            <a:endParaRPr lang="en-US" sz="2000" b="0" i="0" u="none" strike="noStrike" baseline="0" dirty="0">
              <a:solidFill>
                <a:srgbClr val="000000"/>
              </a:solidFill>
              <a:latin typeface="+mj-lt"/>
            </a:endParaRPr>
          </a:p>
          <a:p>
            <a:endParaRPr lang="en-US" sz="2000" dirty="0">
              <a:solidFill>
                <a:srgbClr val="000000"/>
              </a:solidFill>
              <a:latin typeface="+mj-lt"/>
            </a:endParaRPr>
          </a:p>
          <a:p>
            <a:r>
              <a:rPr lang="en-US" sz="2000" b="1" i="0" u="none" strike="noStrike" baseline="0" dirty="0">
                <a:solidFill>
                  <a:srgbClr val="000000"/>
                </a:solidFill>
                <a:latin typeface="+mj-lt"/>
              </a:rPr>
              <a:t>The goal of affirmative action is to move beyond equal opportunity toward equal results.</a:t>
            </a:r>
            <a:endParaRPr lang="en-US" sz="2000" b="0" i="0" u="none" strike="noStrike" baseline="0" dirty="0">
              <a:solidFill>
                <a:srgbClr val="000000"/>
              </a:solidFill>
              <a:latin typeface="+mj-lt"/>
            </a:endParaRPr>
          </a:p>
          <a:p>
            <a:endParaRPr lang="en-US" sz="2000" b="1" i="0" u="none" strike="noStrike" baseline="0" dirty="0">
              <a:solidFill>
                <a:srgbClr val="000000"/>
              </a:solidFill>
              <a:latin typeface="+mj-lt"/>
            </a:endParaRPr>
          </a:p>
          <a:p>
            <a:r>
              <a:rPr lang="en-US" sz="2000" b="1" i="0" u="none" strike="noStrike" baseline="0" dirty="0">
                <a:solidFill>
                  <a:srgbClr val="000000"/>
                </a:solidFill>
                <a:latin typeface="+mj-lt"/>
              </a:rPr>
              <a:t>Some groups have claimed that affirmative action programs constitute “reverse discrimination.” </a:t>
            </a:r>
            <a:endParaRPr lang="en-US" sz="2000" b="0" i="0" u="none" strike="noStrike" baseline="0" dirty="0">
              <a:solidFill>
                <a:srgbClr val="000000"/>
              </a:solidFill>
              <a:latin typeface="+mj-lt"/>
            </a:endParaRPr>
          </a:p>
          <a:p>
            <a:endParaRPr lang="en-US" sz="2000" b="0" i="0" u="none" strike="noStrike" baseline="0" dirty="0">
              <a:solidFill>
                <a:srgbClr val="000000"/>
              </a:solidFill>
              <a:latin typeface="+mj-lt"/>
            </a:endParaRPr>
          </a:p>
          <a:p>
            <a:r>
              <a:rPr lang="en-US" sz="2000" b="1" i="0" u="none" strike="noStrike" baseline="0" dirty="0">
                <a:solidFill>
                  <a:srgbClr val="000000"/>
                </a:solidFill>
                <a:latin typeface="+mj-lt"/>
              </a:rPr>
              <a:t>Constitutionality of affirmative action programs</a:t>
            </a:r>
          </a:p>
          <a:p>
            <a:endParaRPr lang="en-US" sz="2000" b="1" i="0" u="none" strike="noStrike" baseline="0" dirty="0">
              <a:solidFill>
                <a:srgbClr val="000000"/>
              </a:solidFill>
              <a:latin typeface="+mj-lt"/>
            </a:endParaRPr>
          </a:p>
          <a:p>
            <a:r>
              <a:rPr lang="en-US" sz="2000" b="1" i="0" u="none" strike="noStrike" baseline="0" dirty="0">
                <a:solidFill>
                  <a:srgbClr val="000000"/>
                </a:solidFill>
                <a:latin typeface="+mj-lt"/>
              </a:rPr>
              <a:t>University of California Regents v. Bakke (1978)</a:t>
            </a:r>
          </a:p>
          <a:p>
            <a:pPr marL="342900" indent="-342900">
              <a:buFont typeface="Arial" panose="020B0604020202020204" pitchFamily="34" charset="0"/>
              <a:buChar char="•"/>
            </a:pPr>
            <a:r>
              <a:rPr lang="en-US" sz="2000" b="1" dirty="0">
                <a:solidFill>
                  <a:srgbClr val="000000"/>
                </a:solidFill>
                <a:latin typeface="+mj-lt"/>
              </a:rPr>
              <a:t>Quotas cannot be used for admissions (cannot reserve seats for racial minorities)</a:t>
            </a:r>
          </a:p>
          <a:p>
            <a:pPr marL="342900" indent="-342900">
              <a:buFont typeface="Arial" panose="020B0604020202020204" pitchFamily="34" charset="0"/>
              <a:buChar char="•"/>
            </a:pPr>
            <a:r>
              <a:rPr lang="en-US" sz="2000" b="1" dirty="0">
                <a:solidFill>
                  <a:srgbClr val="000000"/>
                </a:solidFill>
                <a:latin typeface="+mj-lt"/>
              </a:rPr>
              <a:t>Affirmative action programs are not necessarily unconstitutional</a:t>
            </a:r>
            <a:endParaRPr lang="en-US" sz="2000" dirty="0">
              <a:solidFill>
                <a:srgbClr val="000000"/>
              </a:solidFill>
              <a:latin typeface="+mj-lt"/>
            </a:endParaRPr>
          </a:p>
        </p:txBody>
      </p:sp>
    </p:spTree>
    <p:extLst>
      <p:ext uri="{BB962C8B-B14F-4D97-AF65-F5344CB8AC3E}">
        <p14:creationId xmlns:p14="http://schemas.microsoft.com/office/powerpoint/2010/main" val="18351340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1000" y="0"/>
            <a:ext cx="8003540" cy="382156"/>
          </a:xfrm>
          <a:prstGeom prst="rect">
            <a:avLst/>
          </a:prstGeom>
        </p:spPr>
        <p:txBody>
          <a:bodyPr vert="horz" wrap="square" lIns="0" tIns="12700" rIns="0" bIns="0" rtlCol="0">
            <a:spAutoFit/>
          </a:bodyPr>
          <a:lstStyle/>
          <a:p>
            <a:pPr marL="12700">
              <a:lnSpc>
                <a:spcPct val="100000"/>
              </a:lnSpc>
              <a:spcBef>
                <a:spcPts val="100"/>
              </a:spcBef>
            </a:pPr>
            <a:r>
              <a:rPr sz="2400" dirty="0"/>
              <a:t>THE AFFIRMATIVE ACTION CONTROVERSY</a:t>
            </a:r>
          </a:p>
        </p:txBody>
      </p:sp>
      <p:sp>
        <p:nvSpPr>
          <p:cNvPr id="5" name="object 5"/>
          <p:cNvSpPr txBox="1"/>
          <p:nvPr/>
        </p:nvSpPr>
        <p:spPr>
          <a:xfrm>
            <a:off x="8384540" y="4712309"/>
            <a:ext cx="223520" cy="228268"/>
          </a:xfrm>
          <a:prstGeom prst="rect">
            <a:avLst/>
          </a:prstGeom>
        </p:spPr>
        <p:txBody>
          <a:bodyPr vert="horz" wrap="square" lIns="0" tIns="12700" rIns="0" bIns="0" rtlCol="0">
            <a:spAutoFit/>
          </a:bodyPr>
          <a:lstStyle/>
          <a:p>
            <a:pPr marL="12700">
              <a:lnSpc>
                <a:spcPct val="100000"/>
              </a:lnSpc>
              <a:spcBef>
                <a:spcPts val="100"/>
              </a:spcBef>
            </a:pPr>
            <a:r>
              <a:rPr sz="1400" dirty="0">
                <a:latin typeface="DejaVu Sans"/>
                <a:cs typeface="DejaVu Sans"/>
              </a:rPr>
              <a:t>30</a:t>
            </a:r>
            <a:endParaRPr sz="1400">
              <a:latin typeface="DejaVu Sans"/>
              <a:cs typeface="DejaVu Sans"/>
            </a:endParaRPr>
          </a:p>
        </p:txBody>
      </p:sp>
      <p:grpSp>
        <p:nvGrpSpPr>
          <p:cNvPr id="6" name="object 6"/>
          <p:cNvGrpSpPr/>
          <p:nvPr/>
        </p:nvGrpSpPr>
        <p:grpSpPr>
          <a:xfrm>
            <a:off x="5006546" y="406838"/>
            <a:ext cx="4114800" cy="4701136"/>
            <a:chOff x="6096000" y="667512"/>
            <a:chExt cx="2790825" cy="4476115"/>
          </a:xfrm>
        </p:grpSpPr>
        <p:sp>
          <p:nvSpPr>
            <p:cNvPr id="7" name="object 7"/>
            <p:cNvSpPr/>
            <p:nvPr/>
          </p:nvSpPr>
          <p:spPr>
            <a:xfrm>
              <a:off x="6096000" y="667512"/>
              <a:ext cx="2699004" cy="1905000"/>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6324600" y="2510028"/>
              <a:ext cx="2561844" cy="2633470"/>
            </a:xfrm>
            <a:prstGeom prst="rect">
              <a:avLst/>
            </a:prstGeom>
            <a:blipFill>
              <a:blip r:embed="rId3" cstate="print"/>
              <a:stretch>
                <a:fillRect/>
              </a:stretch>
            </a:blipFill>
          </p:spPr>
          <p:txBody>
            <a:bodyPr wrap="square" lIns="0" tIns="0" rIns="0" bIns="0" rtlCol="0"/>
            <a:lstStyle/>
            <a:p>
              <a:endParaRPr/>
            </a:p>
          </p:txBody>
        </p:sp>
      </p:grpSp>
      <p:sp>
        <p:nvSpPr>
          <p:cNvPr id="9" name="Rectangle 8"/>
          <p:cNvSpPr/>
          <p:nvPr/>
        </p:nvSpPr>
        <p:spPr>
          <a:xfrm>
            <a:off x="24384" y="819150"/>
            <a:ext cx="4547616" cy="4278094"/>
          </a:xfrm>
          <a:prstGeom prst="rect">
            <a:avLst/>
          </a:prstGeom>
        </p:spPr>
        <p:txBody>
          <a:bodyPr wrap="square">
            <a:spAutoFit/>
          </a:bodyPr>
          <a:lstStyle/>
          <a:p>
            <a:r>
              <a:rPr lang="en-US" sz="2400" b="1" i="0" u="none" strike="noStrike" baseline="0" dirty="0">
                <a:solidFill>
                  <a:srgbClr val="000000"/>
                </a:solidFill>
                <a:latin typeface="DejaVu Sans"/>
              </a:rPr>
              <a:t>Reaffirming the Importance of Diversity</a:t>
            </a:r>
          </a:p>
          <a:p>
            <a:endParaRPr lang="en-US" sz="2400" b="1" i="0" u="none" strike="noStrike" baseline="0" dirty="0">
              <a:solidFill>
                <a:srgbClr val="000000"/>
              </a:solidFill>
              <a:latin typeface="DejaVu Sans"/>
            </a:endParaRPr>
          </a:p>
          <a:p>
            <a:r>
              <a:rPr lang="en-US" sz="2000" b="1" i="0" u="none" strike="noStrike" baseline="0" dirty="0">
                <a:solidFill>
                  <a:srgbClr val="000000"/>
                </a:solidFill>
                <a:latin typeface="DejaVu Sans"/>
              </a:rPr>
              <a:t>–</a:t>
            </a:r>
            <a:r>
              <a:rPr lang="en-US" sz="2000" b="1" i="1" u="none" strike="noStrike" baseline="0" dirty="0" err="1">
                <a:solidFill>
                  <a:srgbClr val="000000"/>
                </a:solidFill>
                <a:latin typeface="DejaVu Sans"/>
              </a:rPr>
              <a:t>Gratzv</a:t>
            </a:r>
            <a:r>
              <a:rPr lang="en-US" sz="2000" b="1" i="1" u="none" strike="noStrike" baseline="0" dirty="0">
                <a:solidFill>
                  <a:srgbClr val="000000"/>
                </a:solidFill>
                <a:latin typeface="DejaVu Sans"/>
              </a:rPr>
              <a:t>. Bollinger (2003)</a:t>
            </a:r>
            <a:r>
              <a:rPr lang="en-US" sz="2000" b="1" i="0" u="none" strike="noStrike" baseline="0" dirty="0">
                <a:solidFill>
                  <a:srgbClr val="000000"/>
                </a:solidFill>
                <a:latin typeface="DejaVu Sans"/>
              </a:rPr>
              <a:t>–race cannot be used as a “bonus” point</a:t>
            </a:r>
          </a:p>
          <a:p>
            <a:endParaRPr lang="en-US" sz="2000" b="1" i="0" u="none" strike="noStrike" baseline="0" dirty="0">
              <a:solidFill>
                <a:srgbClr val="000000"/>
              </a:solidFill>
              <a:latin typeface="DejaVu Sans"/>
            </a:endParaRPr>
          </a:p>
          <a:p>
            <a:r>
              <a:rPr lang="en-US" sz="2000" b="1" i="0" u="none" strike="noStrike" baseline="0" dirty="0">
                <a:solidFill>
                  <a:srgbClr val="000000"/>
                </a:solidFill>
                <a:latin typeface="DejaVu Sans"/>
              </a:rPr>
              <a:t>–</a:t>
            </a:r>
            <a:r>
              <a:rPr lang="en-US" sz="2000" b="1" i="1" u="none" strike="noStrike" baseline="0" dirty="0" err="1">
                <a:solidFill>
                  <a:srgbClr val="000000"/>
                </a:solidFill>
                <a:latin typeface="DejaVu Sans"/>
              </a:rPr>
              <a:t>Grutterv</a:t>
            </a:r>
            <a:r>
              <a:rPr lang="en-US" sz="2000" b="1" i="1" u="none" strike="noStrike" baseline="0" dirty="0">
                <a:solidFill>
                  <a:srgbClr val="000000"/>
                </a:solidFill>
                <a:latin typeface="DejaVu Sans"/>
              </a:rPr>
              <a:t>. Bollinger (2003)</a:t>
            </a:r>
            <a:r>
              <a:rPr lang="en-US" sz="2000" b="1" i="0" u="none" strike="noStrike" baseline="0" dirty="0">
                <a:solidFill>
                  <a:srgbClr val="000000"/>
                </a:solidFill>
                <a:latin typeface="DejaVu Sans"/>
              </a:rPr>
              <a:t>–race can be </a:t>
            </a:r>
            <a:r>
              <a:rPr lang="en-US" sz="2000" b="1" i="0" u="none" strike="noStrike" baseline="0" dirty="0">
                <a:solidFill>
                  <a:srgbClr val="FF0000"/>
                </a:solidFill>
                <a:latin typeface="DejaVu Sans"/>
              </a:rPr>
              <a:t>one of the factors </a:t>
            </a:r>
            <a:r>
              <a:rPr lang="en-US" sz="2000" b="1" i="0" u="none" strike="noStrike" baseline="0" dirty="0">
                <a:solidFill>
                  <a:srgbClr val="000000"/>
                </a:solidFill>
                <a:latin typeface="DejaVu Sans"/>
              </a:rPr>
              <a:t>to be considered in admissions </a:t>
            </a:r>
          </a:p>
          <a:p>
            <a:endParaRPr lang="en-US" sz="2000" b="0" i="0" u="none" strike="noStrike" baseline="0" dirty="0">
              <a:solidFill>
                <a:srgbClr val="000000"/>
              </a:solidFill>
              <a:latin typeface="Calibri" panose="020F0502020204030204" pitchFamily="34" charset="0"/>
            </a:endParaRPr>
          </a:p>
          <a:p>
            <a:r>
              <a:rPr lang="en-US" sz="2000" b="0" i="0" u="none" strike="noStrike" baseline="0" dirty="0">
                <a:latin typeface="Arial" panose="020B0604020202020204" pitchFamily="34" charset="0"/>
              </a:rPr>
              <a:t> </a:t>
            </a:r>
            <a:endParaRPr lang="en-US" sz="28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5757" y="48895"/>
            <a:ext cx="8551545" cy="382156"/>
          </a:xfrm>
          <a:prstGeom prst="rect">
            <a:avLst/>
          </a:prstGeom>
        </p:spPr>
        <p:txBody>
          <a:bodyPr vert="horz" wrap="square" lIns="0" tIns="12700" rIns="0" bIns="0" rtlCol="0">
            <a:spAutoFit/>
          </a:bodyPr>
          <a:lstStyle/>
          <a:p>
            <a:pPr marL="12700">
              <a:lnSpc>
                <a:spcPct val="100000"/>
              </a:lnSpc>
              <a:spcBef>
                <a:spcPts val="100"/>
              </a:spcBef>
            </a:pPr>
            <a:r>
              <a:rPr sz="2400" i="1" dirty="0">
                <a:latin typeface="Nimbus Mono L"/>
                <a:cs typeface="Nimbus Mono L"/>
              </a:rPr>
              <a:t>Regents of the University of California v. Bakke </a:t>
            </a:r>
            <a:r>
              <a:rPr sz="2400" dirty="0"/>
              <a:t>(1978)</a:t>
            </a:r>
            <a:endParaRPr sz="2400" dirty="0">
              <a:latin typeface="Nimbus Mono L"/>
              <a:cs typeface="Nimbus Mono L"/>
            </a:endParaRPr>
          </a:p>
        </p:txBody>
      </p:sp>
      <p:sp>
        <p:nvSpPr>
          <p:cNvPr id="3" name="object 3"/>
          <p:cNvSpPr txBox="1"/>
          <p:nvPr/>
        </p:nvSpPr>
        <p:spPr>
          <a:xfrm>
            <a:off x="2895600" y="838950"/>
            <a:ext cx="6164098" cy="3891450"/>
          </a:xfrm>
          <a:prstGeom prst="rect">
            <a:avLst/>
          </a:prstGeom>
        </p:spPr>
        <p:txBody>
          <a:bodyPr vert="horz" wrap="square" lIns="0" tIns="13335" rIns="0" bIns="0" rtlCol="0">
            <a:spAutoFit/>
          </a:bodyPr>
          <a:lstStyle/>
          <a:p>
            <a:pPr marL="184785" marR="78740" indent="-172720">
              <a:lnSpc>
                <a:spcPct val="100000"/>
              </a:lnSpc>
              <a:spcBef>
                <a:spcPts val="105"/>
              </a:spcBef>
              <a:buFont typeface="DejaVu Sans"/>
              <a:buChar char="•"/>
              <a:tabLst>
                <a:tab pos="185420" algn="l"/>
              </a:tabLst>
            </a:pPr>
            <a:r>
              <a:rPr b="1" dirty="0">
                <a:latin typeface="DejaVu Sans"/>
                <a:cs typeface="DejaVu Sans"/>
              </a:rPr>
              <a:t>UC Davis Medical School desired to produce more  minority doctors so they set aside 16 (out of 100) places  in the entering class for members of disadvantaged  groups</a:t>
            </a:r>
            <a:endParaRPr dirty="0">
              <a:latin typeface="DejaVu Sans"/>
              <a:cs typeface="DejaVu Sans"/>
            </a:endParaRPr>
          </a:p>
          <a:p>
            <a:pPr>
              <a:lnSpc>
                <a:spcPct val="100000"/>
              </a:lnSpc>
              <a:buFont typeface="DejaVu Sans"/>
              <a:buChar char="•"/>
            </a:pPr>
            <a:endParaRPr dirty="0">
              <a:latin typeface="DejaVu Sans"/>
              <a:cs typeface="DejaVu Sans"/>
            </a:endParaRPr>
          </a:p>
          <a:p>
            <a:pPr marL="184785" marR="5080" indent="-172720">
              <a:lnSpc>
                <a:spcPct val="100000"/>
              </a:lnSpc>
              <a:spcBef>
                <a:spcPts val="5"/>
              </a:spcBef>
              <a:buFont typeface="DejaVu Sans"/>
              <a:buChar char="•"/>
              <a:tabLst>
                <a:tab pos="185420" algn="l"/>
              </a:tabLst>
            </a:pPr>
            <a:r>
              <a:rPr b="1" dirty="0">
                <a:latin typeface="DejaVu Sans"/>
                <a:cs typeface="DejaVu Sans"/>
              </a:rPr>
              <a:t>Alan Bakke, a white applicant, was repeatedly deferred  even though his MCAT scores were substantially higher  than most of the minority applicants who were accepted</a:t>
            </a:r>
            <a:endParaRPr dirty="0">
              <a:latin typeface="DejaVu Sans"/>
              <a:cs typeface="DejaVu Sans"/>
            </a:endParaRPr>
          </a:p>
          <a:p>
            <a:pPr>
              <a:lnSpc>
                <a:spcPct val="100000"/>
              </a:lnSpc>
              <a:spcBef>
                <a:spcPts val="5"/>
              </a:spcBef>
              <a:buFont typeface="DejaVu Sans"/>
              <a:buChar char="•"/>
            </a:pPr>
            <a:endParaRPr dirty="0">
              <a:latin typeface="DejaVu Sans"/>
              <a:cs typeface="DejaVu Sans"/>
            </a:endParaRPr>
          </a:p>
          <a:p>
            <a:pPr marL="184785" marR="139700" indent="-172720">
              <a:lnSpc>
                <a:spcPct val="100000"/>
              </a:lnSpc>
              <a:buFont typeface="DejaVu Sans"/>
              <a:buChar char="•"/>
              <a:tabLst>
                <a:tab pos="185420" algn="l"/>
              </a:tabLst>
            </a:pPr>
            <a:r>
              <a:rPr b="1" dirty="0">
                <a:latin typeface="DejaVu Sans"/>
                <a:cs typeface="DejaVu Sans"/>
              </a:rPr>
              <a:t>Affirmative Action laws are not unconstitutional, but </a:t>
            </a:r>
            <a:r>
              <a:rPr b="1" u="sng" dirty="0">
                <a:uFill>
                  <a:solidFill>
                    <a:srgbClr val="000000"/>
                  </a:solidFill>
                </a:uFill>
                <a:latin typeface="DejaVu Sans"/>
                <a:cs typeface="DejaVu Sans"/>
              </a:rPr>
              <a:t> </a:t>
            </a:r>
            <a:r>
              <a:rPr b="1" i="1" u="sng" dirty="0">
                <a:uFill>
                  <a:solidFill>
                    <a:srgbClr val="000000"/>
                  </a:solidFill>
                </a:uFill>
                <a:latin typeface="Nimbus Mono L"/>
                <a:cs typeface="Nimbus Mono L"/>
              </a:rPr>
              <a:t>quotas in college admissions are unconstitutional</a:t>
            </a:r>
            <a:r>
              <a:rPr b="1" i="1" dirty="0">
                <a:latin typeface="Nimbus Mono L"/>
                <a:cs typeface="Nimbus Mono L"/>
              </a:rPr>
              <a:t>. </a:t>
            </a:r>
            <a:r>
              <a:rPr b="1" dirty="0">
                <a:latin typeface="DejaVu Sans"/>
                <a:cs typeface="DejaVu Sans"/>
              </a:rPr>
              <a:t>The  Court said the university could use race as one element  in admissions.</a:t>
            </a:r>
            <a:endParaRPr dirty="0">
              <a:latin typeface="DejaVu Sans"/>
              <a:cs typeface="DejaVu Sans"/>
            </a:endParaRPr>
          </a:p>
        </p:txBody>
      </p:sp>
      <p:sp>
        <p:nvSpPr>
          <p:cNvPr id="4" name="object 4"/>
          <p:cNvSpPr/>
          <p:nvPr/>
        </p:nvSpPr>
        <p:spPr>
          <a:xfrm>
            <a:off x="0" y="1276350"/>
            <a:ext cx="2743200" cy="3865625"/>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485900" y="451625"/>
            <a:ext cx="3771900" cy="367525"/>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51435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D9D9D9"/>
          </a:solidFill>
        </p:spPr>
        <p:txBody>
          <a:bodyPr wrap="square" lIns="0" tIns="0" rIns="0" bIns="0" rtlCol="0"/>
          <a:lstStyle/>
          <a:p>
            <a:endParaRPr dirty="0"/>
          </a:p>
        </p:txBody>
      </p:sp>
      <p:sp>
        <p:nvSpPr>
          <p:cNvPr id="3" name="object 3"/>
          <p:cNvSpPr txBox="1"/>
          <p:nvPr/>
        </p:nvSpPr>
        <p:spPr>
          <a:xfrm>
            <a:off x="132079" y="263778"/>
            <a:ext cx="8822055" cy="3139321"/>
          </a:xfrm>
          <a:prstGeom prst="rect">
            <a:avLst/>
          </a:prstGeom>
        </p:spPr>
        <p:txBody>
          <a:bodyPr vert="horz" wrap="square" lIns="0" tIns="12700" rIns="0" bIns="0" rtlCol="0">
            <a:spAutoFit/>
          </a:bodyPr>
          <a:lstStyle/>
          <a:p>
            <a:pPr marL="217170">
              <a:lnSpc>
                <a:spcPct val="100000"/>
              </a:lnSpc>
              <a:spcBef>
                <a:spcPts val="100"/>
              </a:spcBef>
            </a:pPr>
            <a:r>
              <a:rPr sz="2000" b="1" dirty="0">
                <a:latin typeface="DejaVu Sans"/>
                <a:cs typeface="DejaVu Sans"/>
              </a:rPr>
              <a:t>IS AFFIRMATIVE ACTION THE SAME THING AS QUOTAS?</a:t>
            </a:r>
            <a:endParaRPr lang="en-US" sz="2000" b="1" dirty="0">
              <a:latin typeface="DejaVu Sans"/>
              <a:cs typeface="DejaVu Sans"/>
            </a:endParaRPr>
          </a:p>
          <a:p>
            <a:pPr marL="217170">
              <a:lnSpc>
                <a:spcPct val="100000"/>
              </a:lnSpc>
              <a:spcBef>
                <a:spcPts val="100"/>
              </a:spcBef>
            </a:pPr>
            <a:endParaRPr lang="en-US" sz="2000" b="1" dirty="0">
              <a:latin typeface="DejaVu Sans"/>
              <a:cs typeface="DejaVu Sans"/>
            </a:endParaRPr>
          </a:p>
          <a:p>
            <a:pPr marL="217170">
              <a:lnSpc>
                <a:spcPct val="100000"/>
              </a:lnSpc>
              <a:spcBef>
                <a:spcPts val="100"/>
              </a:spcBef>
            </a:pPr>
            <a:endParaRPr sz="2000" dirty="0">
              <a:latin typeface="DejaVu Sans"/>
              <a:cs typeface="DejaVu Sans"/>
            </a:endParaRPr>
          </a:p>
          <a:p>
            <a:pPr marL="355600" indent="-342900">
              <a:lnSpc>
                <a:spcPct val="100000"/>
              </a:lnSpc>
              <a:spcBef>
                <a:spcPts val="1795"/>
              </a:spcBef>
              <a:buFont typeface="DejaVu Sans"/>
              <a:buChar char="•"/>
              <a:tabLst>
                <a:tab pos="354965" algn="l"/>
                <a:tab pos="355600" algn="l"/>
              </a:tabLst>
            </a:pPr>
            <a:r>
              <a:rPr sz="2000" b="1" dirty="0">
                <a:latin typeface="DejaVu Sans"/>
                <a:cs typeface="DejaVu Sans"/>
              </a:rPr>
              <a:t>Some, but not all, Affirmative Action programs use quotas</a:t>
            </a:r>
            <a:endParaRPr sz="2000" dirty="0">
              <a:latin typeface="DejaVu Sans"/>
              <a:cs typeface="DejaVu Sans"/>
            </a:endParaRPr>
          </a:p>
          <a:p>
            <a:pPr marL="355600" indent="-342900">
              <a:lnSpc>
                <a:spcPts val="2735"/>
              </a:lnSpc>
              <a:spcBef>
                <a:spcPts val="290"/>
              </a:spcBef>
              <a:buFont typeface="DejaVu Sans"/>
              <a:buChar char="•"/>
              <a:tabLst>
                <a:tab pos="354965" algn="l"/>
                <a:tab pos="355600" algn="l"/>
              </a:tabLst>
            </a:pPr>
            <a:r>
              <a:rPr sz="2000" b="1" dirty="0">
                <a:latin typeface="DejaVu Sans"/>
                <a:cs typeface="DejaVu Sans"/>
              </a:rPr>
              <a:t>Quotas require that a certain number or percentage of a</a:t>
            </a:r>
            <a:r>
              <a:rPr lang="en-US" sz="2000" b="1" dirty="0">
                <a:latin typeface="DejaVu Sans"/>
                <a:cs typeface="DejaVu Sans"/>
              </a:rPr>
              <a:t> </a:t>
            </a:r>
            <a:r>
              <a:rPr sz="2000" b="1" dirty="0">
                <a:latin typeface="DejaVu Sans"/>
                <a:cs typeface="DejaVu Sans"/>
              </a:rPr>
              <a:t>disadvantaged group get a job</a:t>
            </a:r>
            <a:endParaRPr sz="2000" dirty="0">
              <a:latin typeface="DejaVu Sans"/>
              <a:cs typeface="DejaVu Sans"/>
            </a:endParaRPr>
          </a:p>
          <a:p>
            <a:pPr marL="355600" marR="5080" indent="-342900">
              <a:lnSpc>
                <a:spcPct val="90000"/>
              </a:lnSpc>
              <a:spcBef>
                <a:spcPts val="575"/>
              </a:spcBef>
              <a:buFont typeface="DejaVu Sans"/>
              <a:buChar char="•"/>
              <a:tabLst>
                <a:tab pos="354965" algn="l"/>
                <a:tab pos="355600" algn="l"/>
              </a:tabLst>
            </a:pPr>
            <a:r>
              <a:rPr sz="2000" b="1" dirty="0">
                <a:latin typeface="DejaVu Sans"/>
                <a:cs typeface="DejaVu Sans"/>
              </a:rPr>
              <a:t>For example, if it is proven that a police force actively  discriminated against hiring minority officers, a quota may be used  to correct past discrimination</a:t>
            </a:r>
            <a:endParaRPr sz="2000" dirty="0">
              <a:latin typeface="DejaVu Sans"/>
              <a:cs typeface="DejaVu Sans"/>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304800" y="86995"/>
            <a:ext cx="7384795" cy="574040"/>
          </a:xfrm>
          <a:prstGeom prst="rect">
            <a:avLst/>
          </a:prstGeom>
        </p:spPr>
        <p:txBody>
          <a:bodyPr vert="horz" wrap="square" lIns="0" tIns="12700" rIns="0" bIns="0" rtlCol="0">
            <a:spAutoFit/>
          </a:bodyPr>
          <a:lstStyle/>
          <a:p>
            <a:pPr marL="13970">
              <a:lnSpc>
                <a:spcPct val="100000"/>
              </a:lnSpc>
              <a:spcBef>
                <a:spcPts val="100"/>
              </a:spcBef>
            </a:pPr>
            <a:r>
              <a:rPr dirty="0"/>
              <a:t>ESSENTIAL QUESTION CFU</a:t>
            </a:r>
          </a:p>
        </p:txBody>
      </p:sp>
      <p:sp>
        <p:nvSpPr>
          <p:cNvPr id="3" name="object 3"/>
          <p:cNvSpPr txBox="1"/>
          <p:nvPr/>
        </p:nvSpPr>
        <p:spPr>
          <a:xfrm>
            <a:off x="78739" y="769696"/>
            <a:ext cx="8597265" cy="849630"/>
          </a:xfrm>
          <a:prstGeom prst="rect">
            <a:avLst/>
          </a:prstGeom>
        </p:spPr>
        <p:txBody>
          <a:bodyPr vert="horz" wrap="square" lIns="0" tIns="12700" rIns="0" bIns="0" rtlCol="0">
            <a:spAutoFit/>
          </a:bodyPr>
          <a:lstStyle/>
          <a:p>
            <a:pPr marL="12700" marR="5080">
              <a:lnSpc>
                <a:spcPct val="100000"/>
              </a:lnSpc>
              <a:spcBef>
                <a:spcPts val="100"/>
              </a:spcBef>
            </a:pPr>
            <a:r>
              <a:rPr sz="1800" b="1" dirty="0">
                <a:latin typeface="DejaVu Sans"/>
                <a:cs typeface="DejaVu Sans"/>
              </a:rPr>
              <a:t>Think about the debate on affirmative action. Some say that the Constitution  should be colorblind. Some say we should have policies that forbid only racial  classifications designed to harm minorities, not help them. What say you?</a:t>
            </a:r>
            <a:endParaRPr sz="1800">
              <a:latin typeface="DejaVu Sans"/>
              <a:cs typeface="DejaVu Sans"/>
            </a:endParaRPr>
          </a:p>
        </p:txBody>
      </p:sp>
      <p:sp>
        <p:nvSpPr>
          <p:cNvPr id="4" name="object 4"/>
          <p:cNvSpPr txBox="1"/>
          <p:nvPr/>
        </p:nvSpPr>
        <p:spPr>
          <a:xfrm>
            <a:off x="8427211" y="4709261"/>
            <a:ext cx="180975" cy="208279"/>
          </a:xfrm>
          <a:prstGeom prst="rect">
            <a:avLst/>
          </a:prstGeom>
        </p:spPr>
        <p:txBody>
          <a:bodyPr vert="horz" wrap="square" lIns="0" tIns="12700" rIns="0" bIns="0" rtlCol="0">
            <a:spAutoFit/>
          </a:bodyPr>
          <a:lstStyle/>
          <a:p>
            <a:pPr marL="12700">
              <a:lnSpc>
                <a:spcPct val="100000"/>
              </a:lnSpc>
              <a:spcBef>
                <a:spcPts val="100"/>
              </a:spcBef>
            </a:pPr>
            <a:r>
              <a:rPr sz="1200" spc="-160" dirty="0">
                <a:solidFill>
                  <a:srgbClr val="888888"/>
                </a:solidFill>
                <a:latin typeface="DejaVu Sans"/>
                <a:cs typeface="DejaVu Sans"/>
              </a:rPr>
              <a:t>33</a:t>
            </a:r>
            <a:endParaRPr sz="1200">
              <a:latin typeface="DejaVu Sans"/>
              <a:cs typeface="DejaVu Sans"/>
            </a:endParaRPr>
          </a:p>
        </p:txBody>
      </p:sp>
      <p:sp>
        <p:nvSpPr>
          <p:cNvPr id="5" name="object 5"/>
          <p:cNvSpPr/>
          <p:nvPr/>
        </p:nvSpPr>
        <p:spPr>
          <a:xfrm>
            <a:off x="1605886" y="1865249"/>
            <a:ext cx="5542970" cy="319125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show="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08C9AA-90D2-4BF8-B86F-ADB7E185F798}"/>
              </a:ext>
            </a:extLst>
          </p:cNvPr>
          <p:cNvSpPr txBox="1"/>
          <p:nvPr/>
        </p:nvSpPr>
        <p:spPr>
          <a:xfrm>
            <a:off x="20591" y="-10190"/>
            <a:ext cx="9144000" cy="1292662"/>
          </a:xfrm>
          <a:prstGeom prst="rect">
            <a:avLst/>
          </a:prstGeom>
          <a:solidFill>
            <a:srgbClr val="E2D1C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Calibri"/>
                <a:ea typeface="+mn-ea"/>
                <a:cs typeface="+mn-cs"/>
              </a:rPr>
              <a:t>3.12 </a:t>
            </a:r>
            <a:r>
              <a:rPr lang="en-US" sz="2100" b="1" dirty="0"/>
              <a:t>Balancing Minority and Majority Rights</a:t>
            </a:r>
          </a:p>
          <a:p>
            <a:pPr marL="0" marR="0" lvl="0" indent="0" defTabSz="914400" rtl="0" eaLnBrk="1" fontAlgn="auto" latinLnBrk="0" hangingPunct="1">
              <a:lnSpc>
                <a:spcPct val="100000"/>
              </a:lnSpc>
              <a:spcBef>
                <a:spcPts val="0"/>
              </a:spcBef>
              <a:spcAft>
                <a:spcPts val="0"/>
              </a:spcAft>
              <a:buClrTx/>
              <a:buSzTx/>
              <a:buFontTx/>
              <a:buNone/>
              <a:tabLst/>
              <a:defRPr/>
            </a:pPr>
            <a:r>
              <a:rPr lang="en-US" b="1" dirty="0"/>
              <a:t>The Court’s interpretation of the U.S. Constitution is influenced by the composition of the Court and citizen-state interactions. At times, it has restricted minority rights and, at others, protected them</a:t>
            </a:r>
          </a:p>
        </p:txBody>
      </p:sp>
      <p:sp>
        <p:nvSpPr>
          <p:cNvPr id="10" name="TextBox 9">
            <a:extLst>
              <a:ext uri="{FF2B5EF4-FFF2-40B4-BE49-F238E27FC236}">
                <a16:creationId xmlns:a16="http://schemas.microsoft.com/office/drawing/2014/main" id="{1A6750EF-18E6-4519-8F1E-0E78327F5B96}"/>
              </a:ext>
            </a:extLst>
          </p:cNvPr>
          <p:cNvSpPr txBox="1"/>
          <p:nvPr/>
        </p:nvSpPr>
        <p:spPr>
          <a:xfrm>
            <a:off x="-42492" y="1602394"/>
            <a:ext cx="1642691" cy="31393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Explain how the Court has at times allowed the restriction of the civil rights of minority groups and at other times has protected those rights.</a:t>
            </a:r>
            <a:endParaRPr kumimoji="0" lang="en-US"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2" name="Straight Connector 11">
            <a:extLst>
              <a:ext uri="{FF2B5EF4-FFF2-40B4-BE49-F238E27FC236}">
                <a16:creationId xmlns:a16="http://schemas.microsoft.com/office/drawing/2014/main" id="{769E89F6-504E-424B-84CA-4337C9B2CECA}"/>
              </a:ext>
            </a:extLst>
          </p:cNvPr>
          <p:cNvCxnSpPr>
            <a:cxnSpLocks/>
          </p:cNvCxnSpPr>
          <p:nvPr/>
        </p:nvCxnSpPr>
        <p:spPr>
          <a:xfrm>
            <a:off x="1524000" y="1287691"/>
            <a:ext cx="0" cy="3791164"/>
          </a:xfrm>
          <a:prstGeom prst="line">
            <a:avLst/>
          </a:prstGeom>
        </p:spPr>
        <p:style>
          <a:lnRef idx="3">
            <a:schemeClr val="accent2"/>
          </a:lnRef>
          <a:fillRef idx="0">
            <a:schemeClr val="accent2"/>
          </a:fillRef>
          <a:effectRef idx="2">
            <a:schemeClr val="accent2"/>
          </a:effectRef>
          <a:fontRef idx="minor">
            <a:schemeClr val="tx1"/>
          </a:fontRef>
        </p:style>
      </p:cxnSp>
      <p:sp>
        <p:nvSpPr>
          <p:cNvPr id="7" name="TextBox 6">
            <a:extLst>
              <a:ext uri="{FF2B5EF4-FFF2-40B4-BE49-F238E27FC236}">
                <a16:creationId xmlns:a16="http://schemas.microsoft.com/office/drawing/2014/main" id="{74A81181-6029-4E37-8BE3-954E0A2CA114}"/>
              </a:ext>
            </a:extLst>
          </p:cNvPr>
          <p:cNvSpPr txBox="1"/>
          <p:nvPr/>
        </p:nvSpPr>
        <p:spPr>
          <a:xfrm>
            <a:off x="1805066" y="1218504"/>
            <a:ext cx="7315200" cy="3693319"/>
          </a:xfrm>
          <a:prstGeom prst="rect">
            <a:avLst/>
          </a:prstGeom>
          <a:noFill/>
        </p:spPr>
        <p:txBody>
          <a:bodyPr wrap="square">
            <a:spAutoFit/>
          </a:bodyPr>
          <a:lstStyle/>
          <a:p>
            <a:r>
              <a:rPr lang="en-US" b="1" dirty="0"/>
              <a:t>Decisions demonstrating that minority rights have been restricted at times and protected at other times include: </a:t>
            </a:r>
          </a:p>
          <a:p>
            <a:pPr marL="285750" indent="-285750">
              <a:buFont typeface="Arial" panose="020B0604020202020204" pitchFamily="34" charset="0"/>
              <a:buChar char="•"/>
            </a:pPr>
            <a:r>
              <a:rPr lang="en-US" b="1" dirty="0"/>
              <a:t>State laws and Supreme Court holdings restricting African-American access to the same restaurants, hotels, schools, etc., as the majority white population based on the “separate but equal” doctrine. </a:t>
            </a:r>
          </a:p>
          <a:p>
            <a:pPr marL="285750" indent="-285750">
              <a:buFont typeface="Arial" panose="020B0604020202020204" pitchFamily="34" charset="0"/>
              <a:buChar char="•"/>
            </a:pPr>
            <a:r>
              <a:rPr lang="en-US" b="1" dirty="0"/>
              <a:t> </a:t>
            </a:r>
            <a:r>
              <a:rPr lang="en-US" b="1" dirty="0">
                <a:solidFill>
                  <a:srgbClr val="FF0000"/>
                </a:solidFill>
              </a:rPr>
              <a:t>Brown v. Board of Education </a:t>
            </a:r>
            <a:r>
              <a:rPr lang="en-US" b="1" dirty="0"/>
              <a:t>(1954), which declared that race-based school segregation violates the </a:t>
            </a:r>
            <a:r>
              <a:rPr lang="en-US" b="1" dirty="0">
                <a:solidFill>
                  <a:srgbClr val="FF0000"/>
                </a:solidFill>
              </a:rPr>
              <a:t>Fourteenth Amendment’s </a:t>
            </a:r>
            <a:r>
              <a:rPr lang="en-US" b="1" dirty="0"/>
              <a:t>equal protection clause </a:t>
            </a:r>
          </a:p>
          <a:p>
            <a:pPr marL="285750" indent="-285750">
              <a:buFont typeface="Arial" panose="020B0604020202020204" pitchFamily="34" charset="0"/>
              <a:buChar char="•"/>
            </a:pPr>
            <a:r>
              <a:rPr lang="en-US" b="1" dirty="0"/>
              <a:t>The Supreme Court upholding the rights of the majority in cases that limit and prohibit majority-minority districting. </a:t>
            </a:r>
          </a:p>
          <a:p>
            <a:pPr marL="285750" indent="-285750">
              <a:buFont typeface="Arial" panose="020B0604020202020204" pitchFamily="34" charset="0"/>
              <a:buChar char="•"/>
            </a:pPr>
            <a:endParaRPr lang="en-US" b="1" dirty="0"/>
          </a:p>
          <a:p>
            <a:r>
              <a:rPr lang="en-US" b="1" dirty="0"/>
              <a:t>REQUIRED SUPREME COURT CASE </a:t>
            </a:r>
          </a:p>
          <a:p>
            <a:pPr marL="285750" indent="-285750">
              <a:buFont typeface="Arial" panose="020B0604020202020204" pitchFamily="34" charset="0"/>
              <a:buChar char="•"/>
            </a:pPr>
            <a:r>
              <a:rPr lang="en-US" b="1" i="1" dirty="0"/>
              <a:t>Brown v. Board of Education (1954)</a:t>
            </a:r>
          </a:p>
        </p:txBody>
      </p:sp>
    </p:spTree>
    <p:extLst>
      <p:ext uri="{BB962C8B-B14F-4D97-AF65-F5344CB8AC3E}">
        <p14:creationId xmlns:p14="http://schemas.microsoft.com/office/powerpoint/2010/main" val="1351093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 y="-56392"/>
            <a:ext cx="8610600" cy="1623520"/>
          </a:xfrm>
          <a:prstGeom prst="rect">
            <a:avLst/>
          </a:prstGeom>
        </p:spPr>
        <p:txBody>
          <a:bodyPr vert="horz" wrap="square" lIns="0" tIns="58419" rIns="0" bIns="0" rtlCol="0">
            <a:spAutoFit/>
          </a:bodyPr>
          <a:lstStyle/>
          <a:p>
            <a:pPr marL="222250" algn="ctr">
              <a:lnSpc>
                <a:spcPct val="100000"/>
              </a:lnSpc>
              <a:spcBef>
                <a:spcPts val="459"/>
              </a:spcBef>
            </a:pPr>
            <a:r>
              <a:rPr sz="2800" dirty="0"/>
              <a:t>Defining Civil Rights</a:t>
            </a:r>
          </a:p>
          <a:p>
            <a:pPr marL="12700" marR="5080">
              <a:lnSpc>
                <a:spcPct val="100000"/>
              </a:lnSpc>
              <a:spcBef>
                <a:spcPts val="160"/>
              </a:spcBef>
            </a:pPr>
            <a:r>
              <a:rPr sz="1800" dirty="0"/>
              <a:t>Civil rights are the constitutional rights of all persons, not just citizens, to due process and  the equal protection of the laws: the constitutional right not to be discriminated against by  governments or individuals because of race, ethnic background, religion, or gender.</a:t>
            </a:r>
          </a:p>
        </p:txBody>
      </p:sp>
      <p:sp>
        <p:nvSpPr>
          <p:cNvPr id="3" name="object 3"/>
          <p:cNvSpPr txBox="1"/>
          <p:nvPr/>
        </p:nvSpPr>
        <p:spPr>
          <a:xfrm>
            <a:off x="4953000" y="2043074"/>
            <a:ext cx="4114800" cy="2697533"/>
          </a:xfrm>
          <a:prstGeom prst="rect">
            <a:avLst/>
          </a:prstGeom>
        </p:spPr>
        <p:txBody>
          <a:bodyPr vert="horz" wrap="square" lIns="0" tIns="12065" rIns="0" bIns="0" rtlCol="0">
            <a:spAutoFit/>
          </a:bodyPr>
          <a:lstStyle/>
          <a:p>
            <a:pPr marL="402590" marR="5080" indent="656590">
              <a:lnSpc>
                <a:spcPct val="100000"/>
              </a:lnSpc>
              <a:spcBef>
                <a:spcPts val="95"/>
              </a:spcBef>
            </a:pPr>
            <a:r>
              <a:rPr b="1" dirty="0">
                <a:latin typeface="DejaVu Sans"/>
                <a:cs typeface="DejaVu Sans"/>
              </a:rPr>
              <a:t>What Types of  Discriminatory Treatment</a:t>
            </a:r>
            <a:r>
              <a:rPr lang="en-US" b="1" dirty="0">
                <a:latin typeface="DejaVu Sans"/>
                <a:cs typeface="DejaVu Sans"/>
              </a:rPr>
              <a:t> </a:t>
            </a:r>
            <a:r>
              <a:rPr b="1" dirty="0">
                <a:latin typeface="DejaVu Sans"/>
                <a:cs typeface="DejaVu Sans"/>
              </a:rPr>
              <a:t>Have Groups Faced?</a:t>
            </a:r>
            <a:endParaRPr dirty="0">
              <a:latin typeface="DejaVu Sans"/>
              <a:cs typeface="DejaVu Sans"/>
            </a:endParaRPr>
          </a:p>
          <a:p>
            <a:pPr marL="355600" indent="-342900">
              <a:lnSpc>
                <a:spcPct val="100000"/>
              </a:lnSpc>
              <a:spcBef>
                <a:spcPts val="535"/>
              </a:spcBef>
              <a:buChar char="•"/>
              <a:tabLst>
                <a:tab pos="354965" algn="l"/>
                <a:tab pos="355600" algn="l"/>
              </a:tabLst>
            </a:pPr>
            <a:r>
              <a:rPr dirty="0">
                <a:latin typeface="DejaVu Sans"/>
                <a:cs typeface="DejaVu Sans"/>
              </a:rPr>
              <a:t>Racial Discrimination</a:t>
            </a:r>
          </a:p>
          <a:p>
            <a:pPr marL="355600" indent="-342900">
              <a:lnSpc>
                <a:spcPct val="100000"/>
              </a:lnSpc>
              <a:spcBef>
                <a:spcPts val="480"/>
              </a:spcBef>
              <a:buChar char="•"/>
              <a:tabLst>
                <a:tab pos="354965" algn="l"/>
                <a:tab pos="355600" algn="l"/>
              </a:tabLst>
            </a:pPr>
            <a:r>
              <a:rPr dirty="0">
                <a:latin typeface="DejaVu Sans"/>
                <a:cs typeface="DejaVu Sans"/>
              </a:rPr>
              <a:t>Gender Discrimination</a:t>
            </a:r>
          </a:p>
          <a:p>
            <a:pPr marL="355600" marR="501650" indent="-342900">
              <a:lnSpc>
                <a:spcPct val="100000"/>
              </a:lnSpc>
              <a:spcBef>
                <a:spcPts val="484"/>
              </a:spcBef>
              <a:buChar char="•"/>
              <a:tabLst>
                <a:tab pos="354965" algn="l"/>
                <a:tab pos="355600" algn="l"/>
              </a:tabLst>
            </a:pPr>
            <a:r>
              <a:rPr dirty="0">
                <a:latin typeface="DejaVu Sans"/>
                <a:cs typeface="DejaVu Sans"/>
              </a:rPr>
              <a:t>Discrimination based on age,  disability, sexual orientation and  other factors</a:t>
            </a:r>
          </a:p>
        </p:txBody>
      </p:sp>
      <p:sp>
        <p:nvSpPr>
          <p:cNvPr id="4" name="object 4"/>
          <p:cNvSpPr txBox="1"/>
          <p:nvPr/>
        </p:nvSpPr>
        <p:spPr>
          <a:xfrm>
            <a:off x="0" y="2038350"/>
            <a:ext cx="4651628" cy="2868093"/>
          </a:xfrm>
          <a:prstGeom prst="rect">
            <a:avLst/>
          </a:prstGeom>
        </p:spPr>
        <p:txBody>
          <a:bodyPr vert="horz" wrap="square" lIns="0" tIns="59055" rIns="0" bIns="0" rtlCol="0">
            <a:spAutoFit/>
          </a:bodyPr>
          <a:lstStyle/>
          <a:p>
            <a:pPr marL="1181735">
              <a:lnSpc>
                <a:spcPct val="100000"/>
              </a:lnSpc>
              <a:spcBef>
                <a:spcPts val="465"/>
              </a:spcBef>
            </a:pPr>
            <a:r>
              <a:rPr sz="2000" b="1" dirty="0">
                <a:latin typeface="DejaVu Sans"/>
                <a:cs typeface="DejaVu Sans"/>
              </a:rPr>
              <a:t>Civil Rights</a:t>
            </a:r>
            <a:endParaRPr lang="en-US" sz="2000" b="1" dirty="0">
              <a:latin typeface="DejaVu Sans"/>
              <a:cs typeface="DejaVu Sans"/>
            </a:endParaRPr>
          </a:p>
          <a:p>
            <a:pPr marL="355600" indent="-342900">
              <a:lnSpc>
                <a:spcPct val="100000"/>
              </a:lnSpc>
              <a:spcBef>
                <a:spcPts val="275"/>
              </a:spcBef>
              <a:buSzPct val="90000"/>
              <a:buChar char="●"/>
              <a:tabLst>
                <a:tab pos="354965" algn="l"/>
                <a:tab pos="355600" algn="l"/>
              </a:tabLst>
            </a:pPr>
            <a:r>
              <a:rPr sz="2000" dirty="0">
                <a:latin typeface="DejaVu Sans"/>
                <a:cs typeface="DejaVu Sans"/>
              </a:rPr>
              <a:t>14th Amendment issues</a:t>
            </a:r>
          </a:p>
          <a:p>
            <a:pPr marL="355600" marR="5080" indent="-342900">
              <a:lnSpc>
                <a:spcPct val="100000"/>
              </a:lnSpc>
              <a:buSzPct val="90000"/>
              <a:buChar char="●"/>
              <a:tabLst>
                <a:tab pos="354965" algn="l"/>
                <a:tab pos="355600" algn="l"/>
              </a:tabLst>
            </a:pPr>
            <a:r>
              <a:rPr sz="2000" dirty="0">
                <a:latin typeface="DejaVu Sans"/>
                <a:cs typeface="DejaVu Sans"/>
              </a:rPr>
              <a:t>Action required of the  government to ensure </a:t>
            </a:r>
            <a:r>
              <a:rPr sz="2000" b="1" u="sng" dirty="0">
                <a:uFill>
                  <a:solidFill>
                    <a:srgbClr val="000000"/>
                  </a:solidFill>
                </a:uFill>
                <a:latin typeface="DejaVu Sans"/>
                <a:cs typeface="DejaVu Sans"/>
              </a:rPr>
              <a:t>equality</a:t>
            </a:r>
            <a:endParaRPr sz="2000" dirty="0">
              <a:latin typeface="DejaVu Sans"/>
              <a:cs typeface="DejaVu Sans"/>
            </a:endParaRPr>
          </a:p>
          <a:p>
            <a:pPr marL="355600" indent="-342900">
              <a:lnSpc>
                <a:spcPct val="100000"/>
              </a:lnSpc>
              <a:buSzPct val="90000"/>
              <a:buChar char="●"/>
              <a:tabLst>
                <a:tab pos="354965" algn="l"/>
                <a:tab pos="355600" algn="l"/>
              </a:tabLst>
            </a:pPr>
            <a:r>
              <a:rPr sz="2000" dirty="0">
                <a:latin typeface="DejaVu Sans"/>
                <a:cs typeface="DejaVu Sans"/>
              </a:rPr>
              <a:t>Protects against discriminatory</a:t>
            </a:r>
          </a:p>
          <a:p>
            <a:pPr marL="355600">
              <a:lnSpc>
                <a:spcPct val="100000"/>
              </a:lnSpc>
            </a:pPr>
            <a:r>
              <a:rPr lang="en-US" sz="2000" dirty="0">
                <a:latin typeface="DejaVu Sans"/>
                <a:cs typeface="DejaVu Sans"/>
              </a:rPr>
              <a:t>t</a:t>
            </a:r>
            <a:r>
              <a:rPr sz="2000" dirty="0">
                <a:latin typeface="DejaVu Sans"/>
                <a:cs typeface="DejaVu Sans"/>
              </a:rPr>
              <a:t>reatment</a:t>
            </a:r>
            <a:r>
              <a:rPr lang="en-US" sz="2000" dirty="0">
                <a:latin typeface="DejaVu Sans"/>
                <a:cs typeface="DejaVu Sans"/>
              </a:rPr>
              <a:t>.  Meant to protect </a:t>
            </a:r>
            <a:r>
              <a:rPr lang="en-US" sz="2000" b="1" dirty="0">
                <a:solidFill>
                  <a:srgbClr val="FF0000"/>
                </a:solidFill>
                <a:latin typeface="DejaVu Sans"/>
                <a:cs typeface="DejaVu Sans"/>
              </a:rPr>
              <a:t>GROUPS</a:t>
            </a:r>
            <a:r>
              <a:rPr lang="en-US" sz="2000" dirty="0">
                <a:latin typeface="DejaVu Sans"/>
                <a:cs typeface="DejaVu Sans"/>
              </a:rPr>
              <a:t> from unfair</a:t>
            </a:r>
          </a:p>
          <a:p>
            <a:pPr marL="355600">
              <a:lnSpc>
                <a:spcPct val="100000"/>
              </a:lnSpc>
            </a:pPr>
            <a:r>
              <a:rPr lang="en-US" sz="2000" dirty="0">
                <a:latin typeface="DejaVu Sans"/>
                <a:cs typeface="DejaVu Sans"/>
              </a:rPr>
              <a:t>treatment.</a:t>
            </a:r>
          </a:p>
          <a:p>
            <a:pPr marL="355600">
              <a:lnSpc>
                <a:spcPct val="100000"/>
              </a:lnSpc>
            </a:pPr>
            <a:endParaRPr lang="en-US" sz="2000" dirty="0">
              <a:latin typeface="DejaVu Sans"/>
              <a:cs typeface="DejaVu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2523C-4E78-4E04-859E-9C2421427FD3}"/>
              </a:ext>
            </a:extLst>
          </p:cNvPr>
          <p:cNvSpPr>
            <a:spLocks noGrp="1"/>
          </p:cNvSpPr>
          <p:nvPr>
            <p:ph type="title"/>
          </p:nvPr>
        </p:nvSpPr>
        <p:spPr>
          <a:xfrm>
            <a:off x="0" y="86995"/>
            <a:ext cx="9067800" cy="307777"/>
          </a:xfrm>
        </p:spPr>
        <p:txBody>
          <a:bodyPr/>
          <a:lstStyle/>
          <a:p>
            <a:pPr algn="ctr"/>
            <a:r>
              <a:rPr lang="en-US" sz="2000" dirty="0"/>
              <a:t>What is the Difference between Civil Rights and Civil Liberties?</a:t>
            </a:r>
          </a:p>
        </p:txBody>
      </p:sp>
      <p:sp>
        <p:nvSpPr>
          <p:cNvPr id="3" name="Content Placeholder 2">
            <a:extLst>
              <a:ext uri="{FF2B5EF4-FFF2-40B4-BE49-F238E27FC236}">
                <a16:creationId xmlns:a16="http://schemas.microsoft.com/office/drawing/2014/main" id="{A9AEFF17-6B9E-493D-8346-E799B6484FD2}"/>
              </a:ext>
            </a:extLst>
          </p:cNvPr>
          <p:cNvSpPr>
            <a:spLocks noGrp="1"/>
          </p:cNvSpPr>
          <p:nvPr>
            <p:ph sz="half" idx="2"/>
          </p:nvPr>
        </p:nvSpPr>
        <p:spPr>
          <a:xfrm>
            <a:off x="152400" y="634643"/>
            <a:ext cx="4267200" cy="2708434"/>
          </a:xfrm>
        </p:spPr>
        <p:txBody>
          <a:bodyPr/>
          <a:lstStyle/>
          <a:p>
            <a:r>
              <a:rPr lang="en-US" sz="1600" dirty="0">
                <a:solidFill>
                  <a:srgbClr val="FF0000"/>
                </a:solidFill>
              </a:rPr>
              <a:t>Civil liberties </a:t>
            </a:r>
            <a:r>
              <a:rPr lang="en-US" sz="1600" dirty="0"/>
              <a:t>are the fundamental rights and freedoms of </a:t>
            </a:r>
            <a:r>
              <a:rPr lang="en-US" sz="1600" dirty="0">
                <a:solidFill>
                  <a:srgbClr val="FF0000"/>
                </a:solidFill>
              </a:rPr>
              <a:t>individuals</a:t>
            </a:r>
            <a:r>
              <a:rPr lang="en-US" sz="1600" dirty="0"/>
              <a:t> that are protected from unreasonable government restriction.</a:t>
            </a:r>
          </a:p>
          <a:p>
            <a:endParaRPr lang="en-US" sz="1600" dirty="0">
              <a:solidFill>
                <a:srgbClr val="FF0000"/>
              </a:solidFill>
            </a:endParaRPr>
          </a:p>
          <a:p>
            <a:r>
              <a:rPr lang="en-US" sz="1600" dirty="0">
                <a:solidFill>
                  <a:srgbClr val="FF0000"/>
                </a:solidFill>
              </a:rPr>
              <a:t>Civil liberties </a:t>
            </a:r>
            <a:r>
              <a:rPr lang="en-US" sz="1600" dirty="0"/>
              <a:t>are guaranteed in </a:t>
            </a:r>
            <a:r>
              <a:rPr lang="en-US" sz="1600" dirty="0">
                <a:solidFill>
                  <a:srgbClr val="FF0000"/>
                </a:solidFill>
              </a:rPr>
              <a:t>the Bill of Rights and protect individuals from the government</a:t>
            </a:r>
          </a:p>
          <a:p>
            <a:endParaRPr lang="en-US" sz="1600" dirty="0">
              <a:solidFill>
                <a:srgbClr val="FF0000"/>
              </a:solidFill>
            </a:endParaRPr>
          </a:p>
          <a:p>
            <a:endParaRPr lang="en-US" sz="1600" dirty="0">
              <a:solidFill>
                <a:srgbClr val="FF0000"/>
              </a:solidFill>
            </a:endParaRPr>
          </a:p>
        </p:txBody>
      </p:sp>
      <p:sp>
        <p:nvSpPr>
          <p:cNvPr id="4" name="Content Placeholder 3">
            <a:extLst>
              <a:ext uri="{FF2B5EF4-FFF2-40B4-BE49-F238E27FC236}">
                <a16:creationId xmlns:a16="http://schemas.microsoft.com/office/drawing/2014/main" id="{CFD4209A-7E89-45BA-A9EA-E6335D37D32E}"/>
              </a:ext>
            </a:extLst>
          </p:cNvPr>
          <p:cNvSpPr>
            <a:spLocks noGrp="1"/>
          </p:cNvSpPr>
          <p:nvPr>
            <p:ph sz="half" idx="3"/>
          </p:nvPr>
        </p:nvSpPr>
        <p:spPr>
          <a:xfrm>
            <a:off x="4800600" y="634643"/>
            <a:ext cx="4267200" cy="1107996"/>
          </a:xfrm>
        </p:spPr>
        <p:txBody>
          <a:bodyPr/>
          <a:lstStyle/>
          <a:p>
            <a:r>
              <a:rPr lang="en-US" sz="1800" dirty="0">
                <a:solidFill>
                  <a:srgbClr val="0070C0"/>
                </a:solidFill>
              </a:rPr>
              <a:t>Civil rights </a:t>
            </a:r>
            <a:r>
              <a:rPr lang="en-US" sz="1800" dirty="0"/>
              <a:t>refers to the governments protection of individuals from discrimination as members of particular </a:t>
            </a:r>
            <a:r>
              <a:rPr lang="en-US" sz="1800" dirty="0">
                <a:solidFill>
                  <a:srgbClr val="0070C0"/>
                </a:solidFill>
              </a:rPr>
              <a:t>group</a:t>
            </a:r>
            <a:r>
              <a:rPr lang="en-US" sz="1800" dirty="0"/>
              <a:t> </a:t>
            </a:r>
          </a:p>
        </p:txBody>
      </p:sp>
      <p:sp>
        <p:nvSpPr>
          <p:cNvPr id="5" name="TextBox 4">
            <a:extLst>
              <a:ext uri="{FF2B5EF4-FFF2-40B4-BE49-F238E27FC236}">
                <a16:creationId xmlns:a16="http://schemas.microsoft.com/office/drawing/2014/main" id="{964F850E-CFF8-4F2A-B145-7079A9B9426D}"/>
              </a:ext>
            </a:extLst>
          </p:cNvPr>
          <p:cNvSpPr txBox="1"/>
          <p:nvPr/>
        </p:nvSpPr>
        <p:spPr>
          <a:xfrm>
            <a:off x="-31700" y="3582948"/>
            <a:ext cx="9129979" cy="1323439"/>
          </a:xfrm>
          <a:prstGeom prst="rect">
            <a:avLst/>
          </a:prstGeom>
          <a:noFill/>
        </p:spPr>
        <p:txBody>
          <a:bodyPr wrap="square" rtlCol="0">
            <a:spAutoFit/>
          </a:bodyPr>
          <a:lstStyle/>
          <a:p>
            <a:r>
              <a:rPr lang="en-US" sz="2000" b="1" dirty="0"/>
              <a:t>The protection of civil liberties requires that a government does not infringe on the freedom of individuals </a:t>
            </a:r>
          </a:p>
          <a:p>
            <a:r>
              <a:rPr lang="en-US" sz="2000" b="1" dirty="0">
                <a:solidFill>
                  <a:srgbClr val="0070C0"/>
                </a:solidFill>
              </a:rPr>
              <a:t>Civil rights </a:t>
            </a:r>
            <a:r>
              <a:rPr lang="en-US" sz="2000" b="1" dirty="0"/>
              <a:t>require positive action by the government to protect individuals from discrimination in a </a:t>
            </a:r>
            <a:r>
              <a:rPr lang="en-US" sz="2000" b="1" dirty="0">
                <a:solidFill>
                  <a:srgbClr val="0070C0"/>
                </a:solidFill>
              </a:rPr>
              <a:t>particular group</a:t>
            </a:r>
            <a:r>
              <a:rPr lang="en-US" sz="2000" b="1" dirty="0"/>
              <a:t> </a:t>
            </a:r>
            <a:r>
              <a:rPr lang="en-US" sz="2000" b="1" dirty="0" err="1"/>
              <a:t>ie</a:t>
            </a:r>
            <a:r>
              <a:rPr lang="en-US" sz="2000" b="1" dirty="0"/>
              <a:t>, race (ethnicity), gender, religion.</a:t>
            </a:r>
          </a:p>
        </p:txBody>
      </p:sp>
    </p:spTree>
    <p:extLst>
      <p:ext uri="{BB962C8B-B14F-4D97-AF65-F5344CB8AC3E}">
        <p14:creationId xmlns:p14="http://schemas.microsoft.com/office/powerpoint/2010/main" val="18423002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22136</TotalTime>
  <Words>6798</Words>
  <Application>Microsoft Office PowerPoint</Application>
  <PresentationFormat>On-screen Show (16:9)</PresentationFormat>
  <Paragraphs>451</Paragraphs>
  <Slides>67</Slides>
  <Notes>0</Notes>
  <HiddenSlides>4</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67</vt:i4>
      </vt:variant>
    </vt:vector>
  </HeadingPairs>
  <TitlesOfParts>
    <vt:vector size="85" baseType="lpstr">
      <vt:lpstr>Arial</vt:lpstr>
      <vt:lpstr>Calibri</vt:lpstr>
      <vt:lpstr>Calibri Light</vt:lpstr>
      <vt:lpstr>Century Schoolbook L</vt:lpstr>
      <vt:lpstr>Courier New</vt:lpstr>
      <vt:lpstr>DejaVu Sans</vt:lpstr>
      <vt:lpstr>Garamond</vt:lpstr>
      <vt:lpstr>Monotype Corsiva</vt:lpstr>
      <vt:lpstr>Nimbus Mono L</vt:lpstr>
      <vt:lpstr>Tahoma</vt:lpstr>
      <vt:lpstr>Times New Roman</vt:lpstr>
      <vt:lpstr>TimesNewRomanMTStd</vt:lpstr>
      <vt:lpstr>TimesNewRomanMTStd-Bold</vt:lpstr>
      <vt:lpstr>URW Chancery L</vt:lpstr>
      <vt:lpstr>Wingdings</vt:lpstr>
      <vt:lpstr>Office Theme</vt:lpstr>
      <vt:lpstr>1_Office Theme</vt:lpstr>
      <vt:lpstr>2_Office Theme</vt:lpstr>
      <vt:lpstr>Chpt. 11 Topics 3.10-3.13</vt:lpstr>
      <vt:lpstr>PowerPoint Presentation</vt:lpstr>
      <vt:lpstr>PowerPoint Presentation</vt:lpstr>
      <vt:lpstr>PowerPoint Presentation</vt:lpstr>
      <vt:lpstr>PowerPoint Presentation</vt:lpstr>
      <vt:lpstr>PowerPoint Presentation</vt:lpstr>
      <vt:lpstr>PowerPoint Presentation</vt:lpstr>
      <vt:lpstr>Defining Civil Rights Civil rights are the constitutional rights of all persons, not just citizens, to due process and  the equal protection of the laws: the constitutional right not to be discriminated against by  governments or individuals because of race, ethnic background, religion, or gender.</vt:lpstr>
      <vt:lpstr>What is the Difference between Civil Rights and Civil Liberties?</vt:lpstr>
      <vt:lpstr>Slavery and Involuntary Servitude</vt:lpstr>
      <vt:lpstr>Slavery and Involuntary Servitude</vt:lpstr>
      <vt:lpstr>THE FOURTEENTH AMENDMENT</vt:lpstr>
      <vt:lpstr>Jim Crow Era and Separate, but Equal</vt:lpstr>
      <vt:lpstr>Justice John Marshall Harlan</vt:lpstr>
      <vt:lpstr>Justice John Marshall Harlan: lone dissenter on Plessy</vt:lpstr>
      <vt:lpstr>Educational  segregation  in the U.S.  prior to  Brown v. Board</vt:lpstr>
      <vt:lpstr>PowerPoint Presentation</vt:lpstr>
      <vt:lpstr>Brown v. Board of Education (1954)</vt:lpstr>
      <vt:lpstr>Brown v. Board of Education (1954)</vt:lpstr>
      <vt:lpstr>PowerPoint Presentation</vt:lpstr>
      <vt:lpstr>PowerPoint Presentation</vt:lpstr>
      <vt:lpstr>Brown v. Board of Education, 1954</vt:lpstr>
      <vt:lpstr>BROWN V. BOARD OF EDUCATION II (1955)</vt:lpstr>
      <vt:lpstr>PowerPoint Presentation</vt:lpstr>
      <vt:lpstr>Percentage of Black Students Attending  School with any Whites in Southern States</vt:lpstr>
      <vt:lpstr>FROM SEGREGATION TO DESEGREGATION</vt:lpstr>
      <vt:lpstr>ESSENTIAL QUESTION CFU</vt:lpstr>
      <vt:lpstr>A dramatization of the American court case that destroyed the legal validity of racial segregation.</vt:lpstr>
      <vt:lpstr>MLK and the Civil Rights Movement</vt:lpstr>
      <vt:lpstr>MLK and the Civil Rights Movement:  The March on Washington, August 28, 1963</vt:lpstr>
      <vt:lpstr>PowerPoint Presentation</vt:lpstr>
      <vt:lpstr>In 1963, MLK organized a march to integrate Birmingham, Alabama</vt:lpstr>
      <vt:lpstr>During the march in Birmingham, MLK was arrested</vt:lpstr>
      <vt:lpstr>YOU MUST READ King’s “Letter from a Birmingham Jail”</vt:lpstr>
      <vt:lpstr>YOU MUST READ King’s “Letter from a Birmingham Jail”</vt:lpstr>
      <vt:lpstr>CIVIL RIGHTS ACT OF 1964 March on Washington Pays off</vt:lpstr>
      <vt:lpstr>ESSENTIAL QUESTION</vt:lpstr>
      <vt:lpstr>VOTING RIGHTS – PROTECTING VOTING RIGHTS</vt:lpstr>
      <vt:lpstr>PowerPoint Presentation</vt:lpstr>
      <vt:lpstr>VOTING RIGHTS – PROTECTING VOTING RIGHTS</vt:lpstr>
      <vt:lpstr>24th Amendment – NO POLL TAXES</vt:lpstr>
      <vt:lpstr>VOTING RIGHTS ACT OF 1965</vt:lpstr>
      <vt:lpstr>VOTING RIGHTS ACT OF 1965</vt:lpstr>
      <vt:lpstr>PowerPoint Presentation</vt:lpstr>
      <vt:lpstr>CIVIL RIGHTS ACT OF 1968 (FAIR HOUSING ACT)</vt:lpstr>
      <vt:lpstr>ESSENTIAL QUESTION CFU</vt:lpstr>
      <vt:lpstr>PowerPoint Presentation</vt:lpstr>
      <vt:lpstr>Topic 3.11-3.12</vt:lpstr>
      <vt:lpstr>WOMEN’S RIGHTS</vt:lpstr>
      <vt:lpstr>WOMEN’S RIGHTS</vt:lpstr>
      <vt:lpstr>WOMEN’S RIGHTS</vt:lpstr>
      <vt:lpstr>WOMEN’S RIGHTS</vt:lpstr>
      <vt:lpstr>Roe Revisited: Planned Parenthood v. Casey (1992)</vt:lpstr>
      <vt:lpstr>EQUAL RIGHTS AMENDMENT (ERA)</vt:lpstr>
      <vt:lpstr>PowerPoint Presentation</vt:lpstr>
      <vt:lpstr>PowerPoint Presentation</vt:lpstr>
      <vt:lpstr>The civil rights movement of the 1960s heralded the rights of African-Americans and Women.  Subsequently it was extended to Latinos. Today such civil rights are being waged on behalf of  the LGBT community.</vt:lpstr>
      <vt:lpstr>Full Faith and Credit Clause</vt:lpstr>
      <vt:lpstr>PowerPoint Presentation</vt:lpstr>
      <vt:lpstr>PowerPoint Presentation</vt:lpstr>
      <vt:lpstr>PowerPoint Presentation</vt:lpstr>
      <vt:lpstr>PowerPoint Presentation</vt:lpstr>
      <vt:lpstr>THE AFFIRMATIVE ACTION CONTROVERSY</vt:lpstr>
      <vt:lpstr>THE AFFIRMATIVE ACTION CONTROVERSY</vt:lpstr>
      <vt:lpstr>Regents of the University of California v. Bakke (1978)</vt:lpstr>
      <vt:lpstr>PowerPoint Presentation</vt:lpstr>
      <vt:lpstr>ESSENTIAL QUESTION CFU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4</dc:title>
  <dc:creator>Rodriguez, Adrian</dc:creator>
  <cp:lastModifiedBy>Rodriguez, Adrian</cp:lastModifiedBy>
  <cp:revision>145</cp:revision>
  <dcterms:created xsi:type="dcterms:W3CDTF">2020-06-03T15:37:42Z</dcterms:created>
  <dcterms:modified xsi:type="dcterms:W3CDTF">2023-11-13T19:30:16Z</dcterms:modified>
</cp:coreProperties>
</file>