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6" r:id="rId2"/>
  </p:sldMasterIdLst>
  <p:sldIdLst>
    <p:sldId id="256" r:id="rId3"/>
    <p:sldId id="406" r:id="rId4"/>
    <p:sldId id="431" r:id="rId5"/>
    <p:sldId id="427" r:id="rId6"/>
    <p:sldId id="407" r:id="rId7"/>
    <p:sldId id="410" r:id="rId8"/>
    <p:sldId id="411" r:id="rId9"/>
    <p:sldId id="412" r:id="rId10"/>
    <p:sldId id="428" r:id="rId11"/>
    <p:sldId id="429" r:id="rId12"/>
    <p:sldId id="430" r:id="rId13"/>
    <p:sldId id="413" r:id="rId14"/>
    <p:sldId id="432" r:id="rId15"/>
    <p:sldId id="259" r:id="rId16"/>
    <p:sldId id="286" r:id="rId17"/>
    <p:sldId id="304" r:id="rId18"/>
    <p:sldId id="285" r:id="rId19"/>
    <p:sldId id="414" r:id="rId20"/>
    <p:sldId id="415" r:id="rId21"/>
    <p:sldId id="416" r:id="rId22"/>
    <p:sldId id="260" r:id="rId23"/>
    <p:sldId id="417" r:id="rId24"/>
    <p:sldId id="433" r:id="rId25"/>
    <p:sldId id="418" r:id="rId26"/>
    <p:sldId id="420" r:id="rId27"/>
    <p:sldId id="422" r:id="rId28"/>
    <p:sldId id="419" r:id="rId29"/>
    <p:sldId id="423" r:id="rId30"/>
    <p:sldId id="426" r:id="rId31"/>
    <p:sldId id="421" r:id="rId32"/>
    <p:sldId id="424" r:id="rId33"/>
    <p:sldId id="425" r:id="rId34"/>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BE9"/>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32" autoAdjust="0"/>
    <p:restoredTop sz="94660"/>
  </p:normalViewPr>
  <p:slideViewPr>
    <p:cSldViewPr>
      <p:cViewPr varScale="1">
        <p:scale>
          <a:sx n="110" d="100"/>
          <a:sy n="110" d="100"/>
        </p:scale>
        <p:origin x="80" y="178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37160"/>
            <a:ext cx="9144000" cy="480059"/>
          </a:xfrm>
          <a:custGeom>
            <a:avLst/>
            <a:gdLst/>
            <a:ahLst/>
            <a:cxnLst/>
            <a:rect l="l" t="t" r="r" b="b"/>
            <a:pathLst>
              <a:path w="9144000" h="480059">
                <a:moveTo>
                  <a:pt x="9144000" y="0"/>
                </a:moveTo>
                <a:lnTo>
                  <a:pt x="0" y="0"/>
                </a:lnTo>
                <a:lnTo>
                  <a:pt x="0" y="480060"/>
                </a:lnTo>
                <a:lnTo>
                  <a:pt x="9144000" y="480060"/>
                </a:lnTo>
                <a:lnTo>
                  <a:pt x="9144000" y="0"/>
                </a:lnTo>
                <a:close/>
              </a:path>
            </a:pathLst>
          </a:custGeom>
          <a:solidFill>
            <a:srgbClr val="FF0000"/>
          </a:solidFill>
        </p:spPr>
        <p:txBody>
          <a:bodyPr wrap="square" lIns="0" tIns="0" rIns="0" bIns="0" rtlCol="0"/>
          <a:lstStyle/>
          <a:p>
            <a:endParaRPr/>
          </a:p>
        </p:txBody>
      </p:sp>
      <p:sp>
        <p:nvSpPr>
          <p:cNvPr id="2" name="Holder 2"/>
          <p:cNvSpPr>
            <a:spLocks noGrp="1"/>
          </p:cNvSpPr>
          <p:nvPr>
            <p:ph type="ctrTitle"/>
          </p:nvPr>
        </p:nvSpPr>
        <p:spPr>
          <a:xfrm>
            <a:off x="2230627" y="157098"/>
            <a:ext cx="4682744" cy="436880"/>
          </a:xfrm>
          <a:prstGeom prst="rect">
            <a:avLst/>
          </a:prstGeom>
        </p:spPr>
        <p:txBody>
          <a:bodyPr wrap="square" lIns="0" tIns="0" rIns="0" bIns="0">
            <a:spAutoFit/>
          </a:bodyPr>
          <a:lstStyle>
            <a:lvl1pPr>
              <a:defRPr sz="2700" b="1" i="0">
                <a:solidFill>
                  <a:schemeClr val="tx1"/>
                </a:solidFill>
                <a:latin typeface="DejaVu Sans"/>
                <a:cs typeface="DejaVu Sans"/>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098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tx1"/>
                </a:solidFill>
                <a:latin typeface="DejaVu Sans"/>
                <a:cs typeface="DejaVu Sans"/>
              </a:defRPr>
            </a:lvl1pPr>
          </a:lstStyle>
          <a:p>
            <a:endParaRPr/>
          </a:p>
        </p:txBody>
      </p:sp>
      <p:sp>
        <p:nvSpPr>
          <p:cNvPr id="3" name="Holder 3"/>
          <p:cNvSpPr>
            <a:spLocks noGrp="1"/>
          </p:cNvSpPr>
          <p:nvPr>
            <p:ph type="body" idx="1"/>
          </p:nvPr>
        </p:nvSpPr>
        <p:spPr/>
        <p:txBody>
          <a:bodyPr lIns="0" tIns="0" rIns="0" bIns="0"/>
          <a:lstStyle>
            <a:lvl1pPr>
              <a:defRPr sz="1800" b="1" i="0">
                <a:solidFill>
                  <a:schemeClr val="tx1"/>
                </a:solidFill>
                <a:latin typeface="DejaVu Sans"/>
                <a:cs typeface="DejaVu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tx1"/>
                </a:solidFill>
                <a:latin typeface="DejaVu Sans"/>
                <a:cs typeface="DejaVu Sans"/>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tx1"/>
                </a:solidFill>
                <a:latin typeface="DejaVu Sans"/>
                <a:cs typeface="DejaVu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37160"/>
            <a:ext cx="9144000" cy="480059"/>
          </a:xfrm>
          <a:custGeom>
            <a:avLst/>
            <a:gdLst/>
            <a:ahLst/>
            <a:cxnLst/>
            <a:rect l="l" t="t" r="r" b="b"/>
            <a:pathLst>
              <a:path w="9144000" h="480059">
                <a:moveTo>
                  <a:pt x="9144000" y="0"/>
                </a:moveTo>
                <a:lnTo>
                  <a:pt x="0" y="0"/>
                </a:lnTo>
                <a:lnTo>
                  <a:pt x="0" y="480060"/>
                </a:lnTo>
                <a:lnTo>
                  <a:pt x="9144000" y="480060"/>
                </a:lnTo>
                <a:lnTo>
                  <a:pt x="9144000" y="0"/>
                </a:lnTo>
                <a:close/>
              </a:path>
            </a:pathLst>
          </a:custGeom>
          <a:solidFill>
            <a:srgbClr val="FF0000"/>
          </a:solidFill>
        </p:spPr>
        <p:txBody>
          <a:bodyPr wrap="square" lIns="0" tIns="0" rIns="0" bIns="0" rtlCol="0"/>
          <a:lstStyle/>
          <a:p>
            <a:endParaRPr/>
          </a:p>
        </p:txBody>
      </p:sp>
      <p:sp>
        <p:nvSpPr>
          <p:cNvPr id="2" name="Holder 2"/>
          <p:cNvSpPr>
            <a:spLocks noGrp="1"/>
          </p:cNvSpPr>
          <p:nvPr>
            <p:ph type="ctrTitle"/>
          </p:nvPr>
        </p:nvSpPr>
        <p:spPr>
          <a:xfrm>
            <a:off x="1454404" y="86995"/>
            <a:ext cx="6235191" cy="574040"/>
          </a:xfrm>
          <a:prstGeom prst="rect">
            <a:avLst/>
          </a:prstGeom>
        </p:spPr>
        <p:txBody>
          <a:bodyPr wrap="square" lIns="0" tIns="0" rIns="0" bIns="0">
            <a:spAutoFit/>
          </a:bodyPr>
          <a:lstStyle>
            <a:lvl1pPr>
              <a:defRPr sz="3600" b="1" i="0">
                <a:solidFill>
                  <a:schemeClr val="tx1"/>
                </a:solidFill>
                <a:latin typeface="DejaVu Sans"/>
                <a:cs typeface="DejaVu Sans"/>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22017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DejaVu Sans"/>
                <a:cs typeface="DejaVu Sans"/>
              </a:defRPr>
            </a:lvl1pPr>
          </a:lstStyle>
          <a:p>
            <a:endParaRPr/>
          </a:p>
        </p:txBody>
      </p:sp>
      <p:sp>
        <p:nvSpPr>
          <p:cNvPr id="3" name="Holder 3"/>
          <p:cNvSpPr>
            <a:spLocks noGrp="1"/>
          </p:cNvSpPr>
          <p:nvPr>
            <p:ph type="body" idx="1"/>
          </p:nvPr>
        </p:nvSpPr>
        <p:spPr/>
        <p:txBody>
          <a:bodyPr lIns="0" tIns="0" rIns="0" bIns="0"/>
          <a:lstStyle>
            <a:lvl1pPr>
              <a:defRPr sz="1400" b="1" i="0">
                <a:solidFill>
                  <a:schemeClr val="tx1"/>
                </a:solidFill>
                <a:latin typeface="DejaVu Sans"/>
                <a:cs typeface="DejaVu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55578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DejaVu Sans"/>
                <a:cs typeface="DejaVu Sans"/>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46180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DejaVu Sans"/>
                <a:cs typeface="DejaVu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30061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230627" y="157098"/>
            <a:ext cx="4682744" cy="436880"/>
          </a:xfrm>
          <a:prstGeom prst="rect">
            <a:avLst/>
          </a:prstGeom>
        </p:spPr>
        <p:txBody>
          <a:bodyPr wrap="square" lIns="0" tIns="0" rIns="0" bIns="0">
            <a:spAutoFit/>
          </a:bodyPr>
          <a:lstStyle>
            <a:lvl1pPr>
              <a:defRPr sz="2700" b="1" i="0">
                <a:solidFill>
                  <a:schemeClr val="tx1"/>
                </a:solidFill>
                <a:latin typeface="DejaVu Sans"/>
                <a:cs typeface="DejaVu Sans"/>
              </a:defRPr>
            </a:lvl1pPr>
          </a:lstStyle>
          <a:p>
            <a:endParaRPr/>
          </a:p>
        </p:txBody>
      </p:sp>
      <p:sp>
        <p:nvSpPr>
          <p:cNvPr id="3" name="Holder 3"/>
          <p:cNvSpPr>
            <a:spLocks noGrp="1"/>
          </p:cNvSpPr>
          <p:nvPr>
            <p:ph type="body" idx="1"/>
          </p:nvPr>
        </p:nvSpPr>
        <p:spPr>
          <a:xfrm>
            <a:off x="4422775" y="1141857"/>
            <a:ext cx="4483734" cy="1123314"/>
          </a:xfrm>
          <a:prstGeom prst="rect">
            <a:avLst/>
          </a:prstGeom>
        </p:spPr>
        <p:txBody>
          <a:bodyPr wrap="square" lIns="0" tIns="0" rIns="0" bIns="0">
            <a:spAutoFit/>
          </a:bodyPr>
          <a:lstStyle>
            <a:lvl1pPr>
              <a:defRPr sz="1800" b="1" i="0">
                <a:solidFill>
                  <a:schemeClr val="tx1"/>
                </a:solidFill>
                <a:latin typeface="DejaVu Sans"/>
                <a:cs typeface="DejaVu Sans"/>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7/6/2023</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454404" y="86995"/>
            <a:ext cx="6235191" cy="574040"/>
          </a:xfrm>
          <a:prstGeom prst="rect">
            <a:avLst/>
          </a:prstGeom>
        </p:spPr>
        <p:txBody>
          <a:bodyPr wrap="square" lIns="0" tIns="0" rIns="0" bIns="0">
            <a:spAutoFit/>
          </a:bodyPr>
          <a:lstStyle>
            <a:lvl1pPr>
              <a:defRPr sz="3600" b="1" i="0">
                <a:solidFill>
                  <a:schemeClr val="tx1"/>
                </a:solidFill>
                <a:latin typeface="DejaVu Sans"/>
                <a:cs typeface="DejaVu Sans"/>
              </a:defRPr>
            </a:lvl1pPr>
          </a:lstStyle>
          <a:p>
            <a:endParaRPr/>
          </a:p>
        </p:txBody>
      </p:sp>
      <p:sp>
        <p:nvSpPr>
          <p:cNvPr id="3" name="Holder 3"/>
          <p:cNvSpPr>
            <a:spLocks noGrp="1"/>
          </p:cNvSpPr>
          <p:nvPr>
            <p:ph type="body" idx="1"/>
          </p:nvPr>
        </p:nvSpPr>
        <p:spPr>
          <a:xfrm>
            <a:off x="55880" y="1492122"/>
            <a:ext cx="5427980" cy="1092835"/>
          </a:xfrm>
          <a:prstGeom prst="rect">
            <a:avLst/>
          </a:prstGeom>
        </p:spPr>
        <p:txBody>
          <a:bodyPr wrap="square" lIns="0" tIns="0" rIns="0" bIns="0">
            <a:spAutoFit/>
          </a:bodyPr>
          <a:lstStyle>
            <a:lvl1pPr>
              <a:defRPr sz="1400" b="1" i="0">
                <a:solidFill>
                  <a:schemeClr val="tx1"/>
                </a:solidFill>
                <a:latin typeface="DejaVu Sans"/>
                <a:cs typeface="DejaVu Sans"/>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7/6/2023</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01177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visualcapitalist.com/ranking-u-s-generations-on-their-power-and-influence-over-society/"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s://www.theatlantic.com/ideas/archive/2019/05/coming-generation-war/588670/" TargetMode="External"/><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visualcapitalist.com/ranking-u-s-generations-on-their-power-and-influence-over-society/"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s://www.theatlantic.com/ideas/archive/2019/05/coming-generation-war/588670/" TargetMode="External"/><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www.pewresearch.org/politics/2011/11/03/section-1-how-generations-have-changed/" TargetMode="Externa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8.xml"/><Relationship Id="rId1" Type="http://schemas.openxmlformats.org/officeDocument/2006/relationships/video" Target="https://www.youtube.com/embed/90cDHMOFZ_o?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QZ00Fo2WaNM?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29200" y="-50230"/>
            <a:ext cx="4114799" cy="3944620"/>
          </a:xfrm>
          <a:custGeom>
            <a:avLst/>
            <a:gdLst/>
            <a:ahLst/>
            <a:cxnLst/>
            <a:rect l="l" t="t" r="r" b="b"/>
            <a:pathLst>
              <a:path w="3048000" h="3944620">
                <a:moveTo>
                  <a:pt x="3048000" y="0"/>
                </a:moveTo>
                <a:lnTo>
                  <a:pt x="0" y="0"/>
                </a:lnTo>
                <a:lnTo>
                  <a:pt x="0" y="3944112"/>
                </a:lnTo>
                <a:lnTo>
                  <a:pt x="3048000" y="3944112"/>
                </a:lnTo>
                <a:lnTo>
                  <a:pt x="3048000" y="0"/>
                </a:lnTo>
                <a:close/>
              </a:path>
            </a:pathLst>
          </a:custGeom>
          <a:solidFill>
            <a:srgbClr val="000000"/>
          </a:solidFill>
        </p:spPr>
        <p:txBody>
          <a:bodyPr wrap="square" lIns="0" tIns="0" rIns="0" bIns="0" rtlCol="0"/>
          <a:lstStyle/>
          <a:p>
            <a:endParaRPr sz="1600"/>
          </a:p>
        </p:txBody>
      </p:sp>
      <p:sp>
        <p:nvSpPr>
          <p:cNvPr id="3" name="object 3"/>
          <p:cNvSpPr txBox="1"/>
          <p:nvPr/>
        </p:nvSpPr>
        <p:spPr>
          <a:xfrm>
            <a:off x="6096000" y="209550"/>
            <a:ext cx="1828800" cy="504625"/>
          </a:xfrm>
          <a:prstGeom prst="rect">
            <a:avLst/>
          </a:prstGeom>
        </p:spPr>
        <p:txBody>
          <a:bodyPr vert="horz" wrap="square" lIns="0" tIns="12065" rIns="0" bIns="0" rtlCol="0">
            <a:spAutoFit/>
          </a:bodyPr>
          <a:lstStyle/>
          <a:p>
            <a:pPr marL="12700">
              <a:lnSpc>
                <a:spcPct val="100000"/>
              </a:lnSpc>
              <a:spcBef>
                <a:spcPts val="95"/>
              </a:spcBef>
            </a:pPr>
            <a:r>
              <a:rPr sz="3200" b="1" dirty="0">
                <a:solidFill>
                  <a:srgbClr val="FFFF00"/>
                </a:solidFill>
                <a:latin typeface="DejaVu Sans"/>
                <a:cs typeface="DejaVu Sans"/>
              </a:rPr>
              <a:t>UNIT 4</a:t>
            </a:r>
            <a:endParaRPr sz="3200" dirty="0">
              <a:latin typeface="DejaVu Sans"/>
              <a:cs typeface="DejaVu Sans"/>
            </a:endParaRPr>
          </a:p>
        </p:txBody>
      </p:sp>
      <p:sp>
        <p:nvSpPr>
          <p:cNvPr id="4" name="object 4"/>
          <p:cNvSpPr txBox="1">
            <a:spLocks noGrp="1"/>
          </p:cNvSpPr>
          <p:nvPr>
            <p:ph type="title"/>
          </p:nvPr>
        </p:nvSpPr>
        <p:spPr>
          <a:xfrm>
            <a:off x="5067300" y="921450"/>
            <a:ext cx="4038598" cy="873957"/>
          </a:xfrm>
          <a:prstGeom prst="rect">
            <a:avLst/>
          </a:prstGeom>
        </p:spPr>
        <p:txBody>
          <a:bodyPr vert="horz" wrap="square" lIns="0" tIns="12065" rIns="0" bIns="0" rtlCol="0">
            <a:spAutoFit/>
          </a:bodyPr>
          <a:lstStyle/>
          <a:p>
            <a:pPr marL="12700" algn="ctr">
              <a:lnSpc>
                <a:spcPct val="100000"/>
              </a:lnSpc>
              <a:spcBef>
                <a:spcPts val="95"/>
              </a:spcBef>
            </a:pPr>
            <a:r>
              <a:rPr lang="en-US" sz="2800" dirty="0" err="1">
                <a:solidFill>
                  <a:srgbClr val="FFFF00"/>
                </a:solidFill>
              </a:rPr>
              <a:t>Chpt</a:t>
            </a:r>
            <a:r>
              <a:rPr lang="en-US" sz="2800" dirty="0">
                <a:solidFill>
                  <a:srgbClr val="FFFF00"/>
                </a:solidFill>
              </a:rPr>
              <a:t>. 12 </a:t>
            </a:r>
            <a:br>
              <a:rPr lang="en-US" sz="2800" dirty="0">
                <a:solidFill>
                  <a:srgbClr val="FFFF00"/>
                </a:solidFill>
              </a:rPr>
            </a:br>
            <a:r>
              <a:rPr lang="en-US" sz="2800" dirty="0">
                <a:solidFill>
                  <a:srgbClr val="FFFF00"/>
                </a:solidFill>
              </a:rPr>
              <a:t>Topic 4.1-4.4</a:t>
            </a:r>
            <a:endParaRPr sz="2800" dirty="0"/>
          </a:p>
        </p:txBody>
      </p:sp>
      <p:sp>
        <p:nvSpPr>
          <p:cNvPr id="5" name="object 5"/>
          <p:cNvSpPr txBox="1"/>
          <p:nvPr/>
        </p:nvSpPr>
        <p:spPr>
          <a:xfrm>
            <a:off x="5334001" y="2189594"/>
            <a:ext cx="3581398" cy="382156"/>
          </a:xfrm>
          <a:prstGeom prst="rect">
            <a:avLst/>
          </a:prstGeom>
        </p:spPr>
        <p:txBody>
          <a:bodyPr vert="horz" wrap="square" lIns="0" tIns="12700" rIns="0" bIns="0" rtlCol="0">
            <a:spAutoFit/>
          </a:bodyPr>
          <a:lstStyle/>
          <a:p>
            <a:pPr>
              <a:lnSpc>
                <a:spcPct val="100000"/>
              </a:lnSpc>
              <a:spcBef>
                <a:spcPts val="100"/>
              </a:spcBef>
            </a:pPr>
            <a:r>
              <a:rPr lang="en-US" sz="2400" b="1" dirty="0">
                <a:solidFill>
                  <a:srgbClr val="FFFF00"/>
                </a:solidFill>
                <a:latin typeface="DejaVu Sans"/>
                <a:cs typeface="DejaVu Sans"/>
              </a:rPr>
              <a:t>AMSCO pg. 393-423</a:t>
            </a:r>
            <a:endParaRPr sz="2400" dirty="0">
              <a:latin typeface="DejaVu Sans"/>
              <a:cs typeface="DejaVu Sans"/>
            </a:endParaRPr>
          </a:p>
        </p:txBody>
      </p:sp>
      <p:sp>
        <p:nvSpPr>
          <p:cNvPr id="6" name="object 6"/>
          <p:cNvSpPr/>
          <p:nvPr/>
        </p:nvSpPr>
        <p:spPr>
          <a:xfrm>
            <a:off x="0" y="3886200"/>
            <a:ext cx="9144000" cy="1257300"/>
          </a:xfrm>
          <a:custGeom>
            <a:avLst/>
            <a:gdLst/>
            <a:ahLst/>
            <a:cxnLst/>
            <a:rect l="l" t="t" r="r" b="b"/>
            <a:pathLst>
              <a:path w="9144000" h="1257300">
                <a:moveTo>
                  <a:pt x="9144000" y="0"/>
                </a:moveTo>
                <a:lnTo>
                  <a:pt x="0" y="0"/>
                </a:lnTo>
                <a:lnTo>
                  <a:pt x="0" y="1257298"/>
                </a:lnTo>
                <a:lnTo>
                  <a:pt x="9144000" y="1257298"/>
                </a:lnTo>
                <a:lnTo>
                  <a:pt x="9144000" y="0"/>
                </a:lnTo>
                <a:close/>
              </a:path>
            </a:pathLst>
          </a:custGeom>
          <a:solidFill>
            <a:srgbClr val="000000"/>
          </a:solidFill>
        </p:spPr>
        <p:txBody>
          <a:bodyPr wrap="square" lIns="0" tIns="0" rIns="0" bIns="0" rtlCol="0"/>
          <a:lstStyle/>
          <a:p>
            <a:endParaRPr/>
          </a:p>
        </p:txBody>
      </p:sp>
      <p:sp>
        <p:nvSpPr>
          <p:cNvPr id="7" name="object 7"/>
          <p:cNvSpPr txBox="1"/>
          <p:nvPr/>
        </p:nvSpPr>
        <p:spPr>
          <a:xfrm>
            <a:off x="76200" y="4066281"/>
            <a:ext cx="8991600" cy="505267"/>
          </a:xfrm>
          <a:prstGeom prst="rect">
            <a:avLst/>
          </a:prstGeom>
        </p:spPr>
        <p:txBody>
          <a:bodyPr vert="horz" wrap="square" lIns="0" tIns="12700" rIns="0" bIns="0" rtlCol="0">
            <a:spAutoFit/>
          </a:bodyPr>
          <a:lstStyle/>
          <a:p>
            <a:pPr marL="12700">
              <a:lnSpc>
                <a:spcPct val="100000"/>
              </a:lnSpc>
              <a:spcBef>
                <a:spcPts val="100"/>
              </a:spcBef>
            </a:pPr>
            <a:r>
              <a:rPr lang="en-US" sz="3200" b="1" dirty="0">
                <a:solidFill>
                  <a:srgbClr val="FFFF00"/>
                </a:solidFill>
              </a:rPr>
              <a:t>4.1 American Attitudes About Government &amp; Politics</a:t>
            </a:r>
            <a:endParaRPr sz="3200" dirty="0">
              <a:latin typeface="DejaVu Sans"/>
              <a:cs typeface="DejaVu Sans"/>
            </a:endParaRPr>
          </a:p>
        </p:txBody>
      </p:sp>
      <p:sp>
        <p:nvSpPr>
          <p:cNvPr id="9" name="object 9"/>
          <p:cNvSpPr/>
          <p:nvPr/>
        </p:nvSpPr>
        <p:spPr>
          <a:xfrm>
            <a:off x="76200" y="209550"/>
            <a:ext cx="4648200" cy="327964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E82B9-D9CE-4F4B-A746-4B81F3A354C7}"/>
              </a:ext>
            </a:extLst>
          </p:cNvPr>
          <p:cNvSpPr>
            <a:spLocks noGrp="1"/>
          </p:cNvSpPr>
          <p:nvPr>
            <p:ph type="title"/>
          </p:nvPr>
        </p:nvSpPr>
        <p:spPr>
          <a:xfrm>
            <a:off x="57150" y="0"/>
            <a:ext cx="9067800" cy="338554"/>
          </a:xfrm>
        </p:spPr>
        <p:txBody>
          <a:bodyPr/>
          <a:lstStyle/>
          <a:p>
            <a:pPr algn="ctr"/>
            <a:r>
              <a:rPr lang="en-US" sz="2200" dirty="0">
                <a:latin typeface="+mj-lt"/>
              </a:rPr>
              <a:t>Conservatives v. Liberals and how they view American Core Values</a:t>
            </a:r>
          </a:p>
        </p:txBody>
      </p:sp>
      <p:graphicFrame>
        <p:nvGraphicFramePr>
          <p:cNvPr id="7" name="Table 7">
            <a:extLst>
              <a:ext uri="{FF2B5EF4-FFF2-40B4-BE49-F238E27FC236}">
                <a16:creationId xmlns:a16="http://schemas.microsoft.com/office/drawing/2014/main" id="{ED33F899-9726-41A0-A49D-70AE5D158420}"/>
              </a:ext>
            </a:extLst>
          </p:cNvPr>
          <p:cNvGraphicFramePr>
            <a:graphicFrameLocks noGrp="1"/>
          </p:cNvGraphicFramePr>
          <p:nvPr>
            <p:extLst>
              <p:ext uri="{D42A27DB-BD31-4B8C-83A1-F6EECF244321}">
                <p14:modId xmlns:p14="http://schemas.microsoft.com/office/powerpoint/2010/main" val="77906337"/>
              </p:ext>
            </p:extLst>
          </p:nvPr>
        </p:nvGraphicFramePr>
        <p:xfrm>
          <a:off x="19050" y="514350"/>
          <a:ext cx="9144000" cy="4267200"/>
        </p:xfrm>
        <a:graphic>
          <a:graphicData uri="http://schemas.openxmlformats.org/drawingml/2006/table">
            <a:tbl>
              <a:tblPr firstRow="1" bandRow="1">
                <a:tableStyleId>{C083E6E3-FA7D-4D7B-A595-EF9225AFEA82}</a:tableStyleId>
              </a:tblPr>
              <a:tblGrid>
                <a:gridCol w="3048000">
                  <a:extLst>
                    <a:ext uri="{9D8B030D-6E8A-4147-A177-3AD203B41FA5}">
                      <a16:colId xmlns:a16="http://schemas.microsoft.com/office/drawing/2014/main" val="3896330314"/>
                    </a:ext>
                  </a:extLst>
                </a:gridCol>
                <a:gridCol w="3048000">
                  <a:extLst>
                    <a:ext uri="{9D8B030D-6E8A-4147-A177-3AD203B41FA5}">
                      <a16:colId xmlns:a16="http://schemas.microsoft.com/office/drawing/2014/main" val="775559162"/>
                    </a:ext>
                  </a:extLst>
                </a:gridCol>
                <a:gridCol w="3048000">
                  <a:extLst>
                    <a:ext uri="{9D8B030D-6E8A-4147-A177-3AD203B41FA5}">
                      <a16:colId xmlns:a16="http://schemas.microsoft.com/office/drawing/2014/main" val="1057590819"/>
                    </a:ext>
                  </a:extLst>
                </a:gridCol>
              </a:tblGrid>
              <a:tr h="370840">
                <a:tc>
                  <a:txBody>
                    <a:bodyPr/>
                    <a:lstStyle/>
                    <a:p>
                      <a:r>
                        <a:rPr lang="en-US" sz="2200" dirty="0"/>
                        <a:t>American Core Values</a:t>
                      </a:r>
                    </a:p>
                  </a:txBody>
                  <a:tcPr/>
                </a:tc>
                <a:tc>
                  <a:txBody>
                    <a:bodyPr/>
                    <a:lstStyle/>
                    <a:p>
                      <a:r>
                        <a:rPr lang="en-US" sz="2200" dirty="0"/>
                        <a:t>Conservatives</a:t>
                      </a:r>
                    </a:p>
                  </a:txBody>
                  <a:tcPr/>
                </a:tc>
                <a:tc>
                  <a:txBody>
                    <a:bodyPr/>
                    <a:lstStyle/>
                    <a:p>
                      <a:r>
                        <a:rPr lang="en-US" sz="2200" dirty="0"/>
                        <a:t>Liberals</a:t>
                      </a:r>
                    </a:p>
                  </a:txBody>
                  <a:tcPr/>
                </a:tc>
                <a:extLst>
                  <a:ext uri="{0D108BD9-81ED-4DB2-BD59-A6C34878D82A}">
                    <a16:rowId xmlns:a16="http://schemas.microsoft.com/office/drawing/2014/main" val="2812432406"/>
                  </a:ext>
                </a:extLst>
              </a:tr>
              <a:tr h="370840">
                <a:tc>
                  <a:txBody>
                    <a:bodyPr/>
                    <a:lstStyle/>
                    <a:p>
                      <a:r>
                        <a:rPr lang="en-US" dirty="0"/>
                        <a:t>Individualism</a:t>
                      </a:r>
                    </a:p>
                  </a:txBody>
                  <a:tcPr/>
                </a:tc>
                <a:tc>
                  <a:txBody>
                    <a:bodyPr/>
                    <a:lstStyle/>
                    <a:p>
                      <a:r>
                        <a:rPr lang="en-US" dirty="0"/>
                        <a:t>Self-centered individualism- emphasizes interests of individual above interest of society</a:t>
                      </a:r>
                    </a:p>
                  </a:txBody>
                  <a:tcPr/>
                </a:tc>
                <a:tc>
                  <a:txBody>
                    <a:bodyPr/>
                    <a:lstStyle/>
                    <a:p>
                      <a:r>
                        <a:rPr lang="en-US" dirty="0"/>
                        <a:t>Enlightened individualism- interest of society above interest of the individual</a:t>
                      </a:r>
                    </a:p>
                  </a:txBody>
                  <a:tcPr/>
                </a:tc>
                <a:extLst>
                  <a:ext uri="{0D108BD9-81ED-4DB2-BD59-A6C34878D82A}">
                    <a16:rowId xmlns:a16="http://schemas.microsoft.com/office/drawing/2014/main" val="2064934903"/>
                  </a:ext>
                </a:extLst>
              </a:tr>
              <a:tr h="370840">
                <a:tc>
                  <a:txBody>
                    <a:bodyPr/>
                    <a:lstStyle/>
                    <a:p>
                      <a:r>
                        <a:rPr lang="en-US" dirty="0"/>
                        <a:t>Equality of Opportunity</a:t>
                      </a:r>
                    </a:p>
                  </a:txBody>
                  <a:tcPr/>
                </a:tc>
                <a:tc>
                  <a:txBody>
                    <a:bodyPr/>
                    <a:lstStyle/>
                    <a:p>
                      <a:r>
                        <a:rPr lang="en-US" b="1" dirty="0"/>
                        <a:t>Meritocracy</a:t>
                      </a:r>
                      <a:r>
                        <a:rPr lang="en-US" dirty="0"/>
                        <a:t>- you rise in America based on your own efforts, talents. </a:t>
                      </a:r>
                      <a:r>
                        <a:rPr lang="en-US" b="1" dirty="0"/>
                        <a:t>The American Dream.</a:t>
                      </a:r>
                      <a:endParaRPr lang="en-US" b="1" i="1" dirty="0"/>
                    </a:p>
                  </a:txBody>
                  <a:tcPr/>
                </a:tc>
                <a:tc>
                  <a:txBody>
                    <a:bodyPr/>
                    <a:lstStyle/>
                    <a:p>
                      <a:r>
                        <a:rPr lang="en-US" dirty="0"/>
                        <a:t>Believe in meritocracy but also believe that not all groups start that climb in the same place and that gov should level the playing field.</a:t>
                      </a:r>
                    </a:p>
                  </a:txBody>
                  <a:tcPr/>
                </a:tc>
                <a:extLst>
                  <a:ext uri="{0D108BD9-81ED-4DB2-BD59-A6C34878D82A}">
                    <a16:rowId xmlns:a16="http://schemas.microsoft.com/office/drawing/2014/main" val="3652984044"/>
                  </a:ext>
                </a:extLst>
              </a:tr>
              <a:tr h="370840">
                <a:tc>
                  <a:txBody>
                    <a:bodyPr/>
                    <a:lstStyle/>
                    <a:p>
                      <a:r>
                        <a:rPr lang="en-US" dirty="0"/>
                        <a:t>Free Enterprise</a:t>
                      </a:r>
                    </a:p>
                  </a:txBody>
                  <a:tcPr/>
                </a:tc>
                <a:tc>
                  <a:txBody>
                    <a:bodyPr/>
                    <a:lstStyle/>
                    <a:p>
                      <a:r>
                        <a:rPr lang="en-US" dirty="0"/>
                        <a:t>Gov must stay out of economic affairs of business, allow free market to determine what’s best.</a:t>
                      </a:r>
                    </a:p>
                  </a:txBody>
                  <a:tcPr/>
                </a:tc>
                <a:tc>
                  <a:txBody>
                    <a:bodyPr/>
                    <a:lstStyle/>
                    <a:p>
                      <a:r>
                        <a:rPr lang="en-US" dirty="0"/>
                        <a:t>Want gov to intervene with appropriate regulations to ensure safety &amp; equality in workplace.</a:t>
                      </a:r>
                    </a:p>
                  </a:txBody>
                  <a:tcPr/>
                </a:tc>
                <a:extLst>
                  <a:ext uri="{0D108BD9-81ED-4DB2-BD59-A6C34878D82A}">
                    <a16:rowId xmlns:a16="http://schemas.microsoft.com/office/drawing/2014/main" val="2875103496"/>
                  </a:ext>
                </a:extLst>
              </a:tr>
            </a:tbl>
          </a:graphicData>
        </a:graphic>
      </p:graphicFrame>
    </p:spTree>
    <p:extLst>
      <p:ext uri="{BB962C8B-B14F-4D97-AF65-F5344CB8AC3E}">
        <p14:creationId xmlns:p14="http://schemas.microsoft.com/office/powerpoint/2010/main" val="2550594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E82B9-D9CE-4F4B-A746-4B81F3A354C7}"/>
              </a:ext>
            </a:extLst>
          </p:cNvPr>
          <p:cNvSpPr>
            <a:spLocks noGrp="1"/>
          </p:cNvSpPr>
          <p:nvPr>
            <p:ph type="title"/>
          </p:nvPr>
        </p:nvSpPr>
        <p:spPr>
          <a:xfrm>
            <a:off x="57150" y="0"/>
            <a:ext cx="9067800" cy="338554"/>
          </a:xfrm>
        </p:spPr>
        <p:txBody>
          <a:bodyPr/>
          <a:lstStyle/>
          <a:p>
            <a:pPr algn="ctr"/>
            <a:r>
              <a:rPr lang="en-US" sz="2200" dirty="0">
                <a:latin typeface="+mj-lt"/>
              </a:rPr>
              <a:t>Conservatives v. Liberals and how they view American Core Values</a:t>
            </a:r>
          </a:p>
        </p:txBody>
      </p:sp>
      <p:graphicFrame>
        <p:nvGraphicFramePr>
          <p:cNvPr id="7" name="Table 7">
            <a:extLst>
              <a:ext uri="{FF2B5EF4-FFF2-40B4-BE49-F238E27FC236}">
                <a16:creationId xmlns:a16="http://schemas.microsoft.com/office/drawing/2014/main" id="{ED33F899-9726-41A0-A49D-70AE5D158420}"/>
              </a:ext>
            </a:extLst>
          </p:cNvPr>
          <p:cNvGraphicFramePr>
            <a:graphicFrameLocks noGrp="1"/>
          </p:cNvGraphicFramePr>
          <p:nvPr>
            <p:extLst>
              <p:ext uri="{D42A27DB-BD31-4B8C-83A1-F6EECF244321}">
                <p14:modId xmlns:p14="http://schemas.microsoft.com/office/powerpoint/2010/main" val="2845518375"/>
              </p:ext>
            </p:extLst>
          </p:nvPr>
        </p:nvGraphicFramePr>
        <p:xfrm>
          <a:off x="19050" y="438150"/>
          <a:ext cx="9144000" cy="2529840"/>
        </p:xfrm>
        <a:graphic>
          <a:graphicData uri="http://schemas.openxmlformats.org/drawingml/2006/table">
            <a:tbl>
              <a:tblPr firstRow="1" bandRow="1">
                <a:tableStyleId>{C083E6E3-FA7D-4D7B-A595-EF9225AFEA82}</a:tableStyleId>
              </a:tblPr>
              <a:tblGrid>
                <a:gridCol w="3048000">
                  <a:extLst>
                    <a:ext uri="{9D8B030D-6E8A-4147-A177-3AD203B41FA5}">
                      <a16:colId xmlns:a16="http://schemas.microsoft.com/office/drawing/2014/main" val="3896330314"/>
                    </a:ext>
                  </a:extLst>
                </a:gridCol>
                <a:gridCol w="3048000">
                  <a:extLst>
                    <a:ext uri="{9D8B030D-6E8A-4147-A177-3AD203B41FA5}">
                      <a16:colId xmlns:a16="http://schemas.microsoft.com/office/drawing/2014/main" val="775559162"/>
                    </a:ext>
                  </a:extLst>
                </a:gridCol>
                <a:gridCol w="3048000">
                  <a:extLst>
                    <a:ext uri="{9D8B030D-6E8A-4147-A177-3AD203B41FA5}">
                      <a16:colId xmlns:a16="http://schemas.microsoft.com/office/drawing/2014/main" val="1057590819"/>
                    </a:ext>
                  </a:extLst>
                </a:gridCol>
              </a:tblGrid>
              <a:tr h="370840">
                <a:tc>
                  <a:txBody>
                    <a:bodyPr/>
                    <a:lstStyle/>
                    <a:p>
                      <a:r>
                        <a:rPr lang="en-US" sz="2200" dirty="0"/>
                        <a:t>American Core Values</a:t>
                      </a:r>
                    </a:p>
                  </a:txBody>
                  <a:tcPr/>
                </a:tc>
                <a:tc>
                  <a:txBody>
                    <a:bodyPr/>
                    <a:lstStyle/>
                    <a:p>
                      <a:r>
                        <a:rPr lang="en-US" sz="2200" dirty="0"/>
                        <a:t>Conservatives</a:t>
                      </a:r>
                    </a:p>
                  </a:txBody>
                  <a:tcPr/>
                </a:tc>
                <a:tc>
                  <a:txBody>
                    <a:bodyPr/>
                    <a:lstStyle/>
                    <a:p>
                      <a:r>
                        <a:rPr lang="en-US" sz="2200" dirty="0"/>
                        <a:t>Liberals</a:t>
                      </a:r>
                    </a:p>
                  </a:txBody>
                  <a:tcPr/>
                </a:tc>
                <a:extLst>
                  <a:ext uri="{0D108BD9-81ED-4DB2-BD59-A6C34878D82A}">
                    <a16:rowId xmlns:a16="http://schemas.microsoft.com/office/drawing/2014/main" val="2812432406"/>
                  </a:ext>
                </a:extLst>
              </a:tr>
              <a:tr h="370840">
                <a:tc>
                  <a:txBody>
                    <a:bodyPr/>
                    <a:lstStyle/>
                    <a:p>
                      <a:r>
                        <a:rPr lang="en-US" dirty="0"/>
                        <a:t>Rule of Law</a:t>
                      </a:r>
                    </a:p>
                  </a:txBody>
                  <a:tcPr/>
                </a:tc>
                <a:tc>
                  <a:txBody>
                    <a:bodyPr/>
                    <a:lstStyle/>
                    <a:p>
                      <a:r>
                        <a:rPr lang="en-US" dirty="0"/>
                        <a:t>Laws embody equality; emphasize letter of the law</a:t>
                      </a:r>
                    </a:p>
                  </a:txBody>
                  <a:tcPr/>
                </a:tc>
                <a:tc>
                  <a:txBody>
                    <a:bodyPr/>
                    <a:lstStyle/>
                    <a:p>
                      <a:r>
                        <a:rPr lang="en-US" dirty="0"/>
                        <a:t>Laws embody equality; emphasize the unequal application of regarding minority groups</a:t>
                      </a:r>
                    </a:p>
                  </a:txBody>
                  <a:tcPr/>
                </a:tc>
                <a:extLst>
                  <a:ext uri="{0D108BD9-81ED-4DB2-BD59-A6C34878D82A}">
                    <a16:rowId xmlns:a16="http://schemas.microsoft.com/office/drawing/2014/main" val="466010868"/>
                  </a:ext>
                </a:extLst>
              </a:tr>
              <a:tr h="370840">
                <a:tc>
                  <a:txBody>
                    <a:bodyPr/>
                    <a:lstStyle/>
                    <a:p>
                      <a:r>
                        <a:rPr lang="en-US" dirty="0"/>
                        <a:t>Limited Government</a:t>
                      </a:r>
                    </a:p>
                  </a:txBody>
                  <a:tcPr/>
                </a:tc>
                <a:tc>
                  <a:txBody>
                    <a:bodyPr/>
                    <a:lstStyle/>
                    <a:p>
                      <a:r>
                        <a:rPr lang="en-US" dirty="0"/>
                        <a:t>Strong boundaries of federalism- leads to less gov interference in people’s lives.</a:t>
                      </a:r>
                    </a:p>
                  </a:txBody>
                  <a:tcPr/>
                </a:tc>
                <a:tc>
                  <a:txBody>
                    <a:bodyPr/>
                    <a:lstStyle/>
                    <a:p>
                      <a:r>
                        <a:rPr lang="en-US" dirty="0"/>
                        <a:t>Embrace need for gov intervention in society for the sake of the greater good.</a:t>
                      </a:r>
                    </a:p>
                  </a:txBody>
                  <a:tcPr/>
                </a:tc>
                <a:extLst>
                  <a:ext uri="{0D108BD9-81ED-4DB2-BD59-A6C34878D82A}">
                    <a16:rowId xmlns:a16="http://schemas.microsoft.com/office/drawing/2014/main" val="4281866864"/>
                  </a:ext>
                </a:extLst>
              </a:tr>
            </a:tbl>
          </a:graphicData>
        </a:graphic>
      </p:graphicFrame>
    </p:spTree>
    <p:extLst>
      <p:ext uri="{BB962C8B-B14F-4D97-AF65-F5344CB8AC3E}">
        <p14:creationId xmlns:p14="http://schemas.microsoft.com/office/powerpoint/2010/main" val="3161910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008C9AA-90D2-4BF8-B86F-ADB7E185F798}"/>
              </a:ext>
            </a:extLst>
          </p:cNvPr>
          <p:cNvSpPr txBox="1"/>
          <p:nvPr/>
        </p:nvSpPr>
        <p:spPr>
          <a:xfrm>
            <a:off x="0" y="-14079"/>
            <a:ext cx="9144000" cy="1077218"/>
          </a:xfrm>
          <a:prstGeom prst="rect">
            <a:avLst/>
          </a:prstGeom>
          <a:solidFill>
            <a:schemeClr val="accent6">
              <a:lumMod val="40000"/>
              <a:lumOff val="6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libri"/>
                <a:ea typeface="+mn-ea"/>
                <a:cs typeface="+mn-cs"/>
              </a:rPr>
              <a:t>4.2 </a:t>
            </a:r>
            <a:r>
              <a:rPr lang="en-US" sz="2400" b="1" dirty="0">
                <a:latin typeface="+mj-lt"/>
              </a:rPr>
              <a:t>American Attitudes About Government and Politics</a:t>
            </a:r>
          </a:p>
          <a:p>
            <a:pPr marL="0" marR="0" lvl="0" indent="0" defTabSz="914400" rtl="0" eaLnBrk="1" fontAlgn="auto" latinLnBrk="0" hangingPunct="1">
              <a:lnSpc>
                <a:spcPct val="100000"/>
              </a:lnSpc>
              <a:spcBef>
                <a:spcPts val="0"/>
              </a:spcBef>
              <a:spcAft>
                <a:spcPts val="0"/>
              </a:spcAft>
              <a:buClrTx/>
              <a:buSzTx/>
              <a:buFontTx/>
              <a:buNone/>
              <a:tabLst/>
              <a:defRPr/>
            </a:pPr>
            <a:r>
              <a:rPr lang="en-US" sz="2000" b="1" dirty="0"/>
              <a:t>Citizen beliefs about government are shaped by the intersection of demographics, political culture, and dynamic social change</a:t>
            </a:r>
            <a:endParaRPr kumimoji="0" lang="en-US" sz="2000" b="1" i="0" u="none" strike="noStrike" kern="1200" cap="none" spc="0" normalizeH="0" baseline="0" noProof="0" dirty="0">
              <a:ln>
                <a:noFill/>
              </a:ln>
              <a:solidFill>
                <a:prstClr val="black"/>
              </a:solidFill>
              <a:effectLst/>
              <a:uLnTx/>
              <a:uFillTx/>
              <a:latin typeface="+mj-lt"/>
              <a:ea typeface="+mn-ea"/>
              <a:cs typeface="+mn-cs"/>
            </a:endParaRPr>
          </a:p>
        </p:txBody>
      </p:sp>
      <p:sp>
        <p:nvSpPr>
          <p:cNvPr id="10" name="TextBox 9">
            <a:extLst>
              <a:ext uri="{FF2B5EF4-FFF2-40B4-BE49-F238E27FC236}">
                <a16:creationId xmlns:a16="http://schemas.microsoft.com/office/drawing/2014/main" id="{1A6750EF-18E6-4519-8F1E-0E78327F5B96}"/>
              </a:ext>
            </a:extLst>
          </p:cNvPr>
          <p:cNvSpPr txBox="1"/>
          <p:nvPr/>
        </p:nvSpPr>
        <p:spPr>
          <a:xfrm>
            <a:off x="-16042" y="1504950"/>
            <a:ext cx="1756994" cy="24622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t>Explain how cultural factors influence political attitudes and socialization.</a:t>
            </a:r>
            <a:endParaRPr kumimoji="0" lang="en-US" sz="2200" b="1"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2" name="Straight Connector 11">
            <a:extLst>
              <a:ext uri="{FF2B5EF4-FFF2-40B4-BE49-F238E27FC236}">
                <a16:creationId xmlns:a16="http://schemas.microsoft.com/office/drawing/2014/main" id="{769E89F6-504E-424B-84CA-4337C9B2CECA}"/>
              </a:ext>
            </a:extLst>
          </p:cNvPr>
          <p:cNvCxnSpPr>
            <a:cxnSpLocks/>
          </p:cNvCxnSpPr>
          <p:nvPr/>
        </p:nvCxnSpPr>
        <p:spPr>
          <a:xfrm>
            <a:off x="1676400" y="1177826"/>
            <a:ext cx="0" cy="3791164"/>
          </a:xfrm>
          <a:prstGeom prst="line">
            <a:avLst/>
          </a:prstGeom>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74A81181-6029-4E37-8BE3-954E0A2CA114}"/>
              </a:ext>
            </a:extLst>
          </p:cNvPr>
          <p:cNvSpPr txBox="1"/>
          <p:nvPr/>
        </p:nvSpPr>
        <p:spPr>
          <a:xfrm>
            <a:off x="1828800" y="1181784"/>
            <a:ext cx="7315200"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t>Family, schools, peers, media, and social environments (including civic and religious organizations) contribute to the development of an individual’s political attitudes and values through the process of political socialization.</a:t>
            </a:r>
            <a:endParaRPr kumimoji="0" lang="en-US" sz="2200" b="1"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88161913-2EAC-46FD-8D07-AD199C86F826}"/>
              </a:ext>
            </a:extLst>
          </p:cNvPr>
          <p:cNvSpPr txBox="1"/>
          <p:nvPr/>
        </p:nvSpPr>
        <p:spPr>
          <a:xfrm>
            <a:off x="1858617" y="2853720"/>
            <a:ext cx="7315200" cy="1107996"/>
          </a:xfrm>
          <a:prstGeom prst="rect">
            <a:avLst/>
          </a:prstGeom>
          <a:noFill/>
        </p:spPr>
        <p:txBody>
          <a:bodyPr wrap="square">
            <a:spAutoFit/>
          </a:bodyPr>
          <a:lstStyle/>
          <a:p>
            <a:r>
              <a:rPr lang="en-US" sz="2200" b="1" dirty="0"/>
              <a:t>As a result of globalization, U.S. political culture has both influenced and been influenced by the values of other countries.</a:t>
            </a:r>
          </a:p>
        </p:txBody>
      </p:sp>
    </p:spTree>
    <p:extLst>
      <p:ext uri="{BB962C8B-B14F-4D97-AF65-F5344CB8AC3E}">
        <p14:creationId xmlns:p14="http://schemas.microsoft.com/office/powerpoint/2010/main" val="2944402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show="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008C9AA-90D2-4BF8-B86F-ADB7E185F798}"/>
              </a:ext>
            </a:extLst>
          </p:cNvPr>
          <p:cNvSpPr txBox="1"/>
          <p:nvPr/>
        </p:nvSpPr>
        <p:spPr>
          <a:xfrm>
            <a:off x="0" y="-14079"/>
            <a:ext cx="9144000" cy="1077218"/>
          </a:xfrm>
          <a:prstGeom prst="rect">
            <a:avLst/>
          </a:prstGeom>
          <a:solidFill>
            <a:schemeClr val="accent6">
              <a:lumMod val="40000"/>
              <a:lumOff val="6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libri"/>
                <a:ea typeface="+mn-ea"/>
                <a:cs typeface="+mn-cs"/>
              </a:rPr>
              <a:t>4.2 </a:t>
            </a:r>
            <a:r>
              <a:rPr lang="en-US" sz="2400" b="1" dirty="0">
                <a:latin typeface="+mj-lt"/>
              </a:rPr>
              <a:t>American Attitudes About Government and Politics</a:t>
            </a:r>
          </a:p>
          <a:p>
            <a:pPr marL="0" marR="0" lvl="0" indent="0" defTabSz="914400" rtl="0" eaLnBrk="1" fontAlgn="auto" latinLnBrk="0" hangingPunct="1">
              <a:lnSpc>
                <a:spcPct val="100000"/>
              </a:lnSpc>
              <a:spcBef>
                <a:spcPts val="0"/>
              </a:spcBef>
              <a:spcAft>
                <a:spcPts val="0"/>
              </a:spcAft>
              <a:buClrTx/>
              <a:buSzTx/>
              <a:buFontTx/>
              <a:buNone/>
              <a:tabLst/>
              <a:defRPr/>
            </a:pPr>
            <a:r>
              <a:rPr lang="en-US" sz="2000" b="1" dirty="0"/>
              <a:t>Citizen beliefs about government are shaped by the intersection of demographics, political culture, and dynamic social change</a:t>
            </a:r>
            <a:endParaRPr kumimoji="0" lang="en-US" sz="2000" b="1" i="0" u="none" strike="noStrike" kern="1200" cap="none" spc="0" normalizeH="0" baseline="0" noProof="0" dirty="0">
              <a:ln>
                <a:noFill/>
              </a:ln>
              <a:solidFill>
                <a:prstClr val="black"/>
              </a:solidFill>
              <a:effectLst/>
              <a:uLnTx/>
              <a:uFillTx/>
              <a:latin typeface="+mj-lt"/>
              <a:ea typeface="+mn-ea"/>
              <a:cs typeface="+mn-cs"/>
            </a:endParaRPr>
          </a:p>
        </p:txBody>
      </p:sp>
      <p:sp>
        <p:nvSpPr>
          <p:cNvPr id="10" name="TextBox 9">
            <a:extLst>
              <a:ext uri="{FF2B5EF4-FFF2-40B4-BE49-F238E27FC236}">
                <a16:creationId xmlns:a16="http://schemas.microsoft.com/office/drawing/2014/main" id="{1A6750EF-18E6-4519-8F1E-0E78327F5B96}"/>
              </a:ext>
            </a:extLst>
          </p:cNvPr>
          <p:cNvSpPr txBox="1"/>
          <p:nvPr/>
        </p:nvSpPr>
        <p:spPr>
          <a:xfrm>
            <a:off x="-16042" y="1504950"/>
            <a:ext cx="1756994" cy="24622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t>Explain how cultural factors influence political attitudes and socialization.</a:t>
            </a:r>
            <a:endParaRPr kumimoji="0" lang="en-US" sz="2200" b="1"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2" name="Straight Connector 11">
            <a:extLst>
              <a:ext uri="{FF2B5EF4-FFF2-40B4-BE49-F238E27FC236}">
                <a16:creationId xmlns:a16="http://schemas.microsoft.com/office/drawing/2014/main" id="{769E89F6-504E-424B-84CA-4337C9B2CECA}"/>
              </a:ext>
            </a:extLst>
          </p:cNvPr>
          <p:cNvCxnSpPr>
            <a:cxnSpLocks/>
          </p:cNvCxnSpPr>
          <p:nvPr/>
        </p:nvCxnSpPr>
        <p:spPr>
          <a:xfrm>
            <a:off x="1676400" y="1177826"/>
            <a:ext cx="0" cy="3791164"/>
          </a:xfrm>
          <a:prstGeom prst="line">
            <a:avLst/>
          </a:prstGeom>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74A81181-6029-4E37-8BE3-954E0A2CA114}"/>
              </a:ext>
            </a:extLst>
          </p:cNvPr>
          <p:cNvSpPr txBox="1"/>
          <p:nvPr/>
        </p:nvSpPr>
        <p:spPr>
          <a:xfrm>
            <a:off x="1740951" y="1059025"/>
            <a:ext cx="7379749" cy="24622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Political socialization refers to the process by which individuals develop political beliefs, values, opinions, and behaviors.  Family, schools, peers, media, and social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environments (including civic and religious organizations) contribute to the development of an individual’s political attitudes and values through the process of political socialization.</a:t>
            </a:r>
          </a:p>
        </p:txBody>
      </p:sp>
      <p:sp>
        <p:nvSpPr>
          <p:cNvPr id="11" name="TextBox 10">
            <a:extLst>
              <a:ext uri="{FF2B5EF4-FFF2-40B4-BE49-F238E27FC236}">
                <a16:creationId xmlns:a16="http://schemas.microsoft.com/office/drawing/2014/main" id="{88161913-2EAC-46FD-8D07-AD199C86F826}"/>
              </a:ext>
            </a:extLst>
          </p:cNvPr>
          <p:cNvSpPr txBox="1"/>
          <p:nvPr/>
        </p:nvSpPr>
        <p:spPr>
          <a:xfrm>
            <a:off x="1682633" y="3638550"/>
            <a:ext cx="7379752" cy="1446550"/>
          </a:xfrm>
          <a:prstGeom prst="rect">
            <a:avLst/>
          </a:prstGeom>
          <a:noFill/>
        </p:spPr>
        <p:txBody>
          <a:bodyPr wrap="square">
            <a:spAutoFit/>
          </a:bodyPr>
          <a:lstStyle/>
          <a:p>
            <a:r>
              <a:rPr lang="en-US" sz="2200" b="1" dirty="0"/>
              <a:t>U.S. political culture is defined by its democratic ideals, principles, and core values.  As a result of globalization, U.S. political culture has both influenced and been influenced by the values of other countries.</a:t>
            </a:r>
          </a:p>
        </p:txBody>
      </p:sp>
    </p:spTree>
    <p:extLst>
      <p:ext uri="{BB962C8B-B14F-4D97-AF65-F5344CB8AC3E}">
        <p14:creationId xmlns:p14="http://schemas.microsoft.com/office/powerpoint/2010/main" val="1864913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3180" y="441962"/>
            <a:ext cx="3804944" cy="4688065"/>
            <a:chOff x="-4762" y="441962"/>
            <a:chExt cx="2481580" cy="4706620"/>
          </a:xfrm>
        </p:grpSpPr>
        <p:sp>
          <p:nvSpPr>
            <p:cNvPr id="3" name="object 3"/>
            <p:cNvSpPr/>
            <p:nvPr/>
          </p:nvSpPr>
          <p:spPr>
            <a:xfrm>
              <a:off x="0" y="441962"/>
              <a:ext cx="2476538" cy="470153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457199"/>
              <a:ext cx="2438400" cy="4686300"/>
            </a:xfrm>
            <a:custGeom>
              <a:avLst/>
              <a:gdLst/>
              <a:ahLst/>
              <a:cxnLst/>
              <a:rect l="l" t="t" r="r" b="b"/>
              <a:pathLst>
                <a:path w="2438400" h="4686300">
                  <a:moveTo>
                    <a:pt x="2438400" y="0"/>
                  </a:moveTo>
                  <a:lnTo>
                    <a:pt x="0" y="0"/>
                  </a:lnTo>
                  <a:lnTo>
                    <a:pt x="0" y="4686300"/>
                  </a:lnTo>
                  <a:lnTo>
                    <a:pt x="2438400" y="4686300"/>
                  </a:lnTo>
                  <a:lnTo>
                    <a:pt x="2438400" y="0"/>
                  </a:lnTo>
                  <a:close/>
                </a:path>
              </a:pathLst>
            </a:custGeom>
            <a:solidFill>
              <a:srgbClr val="71BEC5"/>
            </a:solidFill>
          </p:spPr>
          <p:txBody>
            <a:bodyPr wrap="square" lIns="0" tIns="0" rIns="0" bIns="0" rtlCol="0"/>
            <a:lstStyle/>
            <a:p>
              <a:endParaRPr/>
            </a:p>
          </p:txBody>
        </p:sp>
        <p:sp>
          <p:nvSpPr>
            <p:cNvPr id="5" name="object 5"/>
            <p:cNvSpPr/>
            <p:nvPr/>
          </p:nvSpPr>
          <p:spPr>
            <a:xfrm>
              <a:off x="0" y="457199"/>
              <a:ext cx="2438400" cy="4686300"/>
            </a:xfrm>
            <a:custGeom>
              <a:avLst/>
              <a:gdLst/>
              <a:ahLst/>
              <a:cxnLst/>
              <a:rect l="l" t="t" r="r" b="b"/>
              <a:pathLst>
                <a:path w="2438400" h="4686300">
                  <a:moveTo>
                    <a:pt x="0" y="4686300"/>
                  </a:moveTo>
                  <a:lnTo>
                    <a:pt x="2438400" y="4686300"/>
                  </a:lnTo>
                  <a:lnTo>
                    <a:pt x="2438400" y="0"/>
                  </a:lnTo>
                  <a:lnTo>
                    <a:pt x="0" y="0"/>
                  </a:lnTo>
                  <a:lnTo>
                    <a:pt x="0" y="4686300"/>
                  </a:lnTo>
                  <a:close/>
                </a:path>
              </a:pathLst>
            </a:custGeom>
            <a:ln w="9144">
              <a:solidFill>
                <a:srgbClr val="B6DCDF"/>
              </a:solidFill>
            </a:ln>
          </p:spPr>
          <p:txBody>
            <a:bodyPr wrap="square" lIns="0" tIns="0" rIns="0" bIns="0" rtlCol="0"/>
            <a:lstStyle/>
            <a:p>
              <a:endParaRPr/>
            </a:p>
          </p:txBody>
        </p:sp>
      </p:grpSp>
      <p:sp>
        <p:nvSpPr>
          <p:cNvPr id="6" name="object 6"/>
          <p:cNvSpPr txBox="1">
            <a:spLocks noGrp="1"/>
          </p:cNvSpPr>
          <p:nvPr>
            <p:ph type="title"/>
          </p:nvPr>
        </p:nvSpPr>
        <p:spPr>
          <a:xfrm>
            <a:off x="152400" y="13473"/>
            <a:ext cx="8863330" cy="320601"/>
          </a:xfrm>
          <a:prstGeom prst="rect">
            <a:avLst/>
          </a:prstGeom>
        </p:spPr>
        <p:txBody>
          <a:bodyPr vert="horz" wrap="square" lIns="0" tIns="12700" rIns="0" bIns="0" rtlCol="0">
            <a:spAutoFit/>
          </a:bodyPr>
          <a:lstStyle/>
          <a:p>
            <a:pPr marL="12700" algn="ctr">
              <a:lnSpc>
                <a:spcPct val="100000"/>
              </a:lnSpc>
              <a:spcBef>
                <a:spcPts val="100"/>
              </a:spcBef>
            </a:pPr>
            <a:r>
              <a:rPr sz="2000" dirty="0"/>
              <a:t>HOW DO WE GET OUR POLITICAL OPINIONS AND VALUES?</a:t>
            </a:r>
          </a:p>
        </p:txBody>
      </p:sp>
      <p:sp>
        <p:nvSpPr>
          <p:cNvPr id="7" name="object 7"/>
          <p:cNvSpPr txBox="1"/>
          <p:nvPr/>
        </p:nvSpPr>
        <p:spPr>
          <a:xfrm>
            <a:off x="3761334" y="568778"/>
            <a:ext cx="5422796" cy="3767698"/>
          </a:xfrm>
          <a:prstGeom prst="rect">
            <a:avLst/>
          </a:prstGeom>
        </p:spPr>
        <p:txBody>
          <a:bodyPr vert="horz" wrap="square" lIns="0" tIns="12700" rIns="0" bIns="0" rtlCol="0">
            <a:spAutoFit/>
          </a:bodyPr>
          <a:lstStyle/>
          <a:p>
            <a:pPr marL="12700">
              <a:lnSpc>
                <a:spcPct val="100000"/>
              </a:lnSpc>
              <a:spcBef>
                <a:spcPts val="100"/>
              </a:spcBef>
            </a:pPr>
            <a:r>
              <a:rPr sz="1900" b="1" dirty="0">
                <a:latin typeface="DejaVu Sans"/>
                <a:cs typeface="DejaVu Sans"/>
              </a:rPr>
              <a:t>THROUGH </a:t>
            </a:r>
            <a:r>
              <a:rPr sz="1900" b="1" dirty="0">
                <a:solidFill>
                  <a:srgbClr val="FF0000"/>
                </a:solidFill>
                <a:latin typeface="DejaVu Sans"/>
                <a:cs typeface="DejaVu Sans"/>
              </a:rPr>
              <a:t>POLITICAL</a:t>
            </a:r>
            <a:r>
              <a:rPr lang="en-US" sz="1900" b="1" dirty="0">
                <a:solidFill>
                  <a:srgbClr val="FF0000"/>
                </a:solidFill>
                <a:latin typeface="DejaVu Sans"/>
                <a:cs typeface="DejaVu Sans"/>
              </a:rPr>
              <a:t> </a:t>
            </a:r>
            <a:r>
              <a:rPr sz="1900" b="1" dirty="0">
                <a:solidFill>
                  <a:srgbClr val="FF0000"/>
                </a:solidFill>
                <a:latin typeface="DejaVu Sans"/>
                <a:cs typeface="DejaVu Sans"/>
              </a:rPr>
              <a:t>SOCIALIZATION</a:t>
            </a:r>
            <a:endParaRPr sz="1900" dirty="0">
              <a:solidFill>
                <a:srgbClr val="FF0000"/>
              </a:solidFill>
              <a:latin typeface="DejaVu Sans"/>
              <a:cs typeface="DejaVu Sans"/>
            </a:endParaRPr>
          </a:p>
          <a:p>
            <a:pPr marL="355600" marR="462915" indent="-343535">
              <a:lnSpc>
                <a:spcPct val="100000"/>
              </a:lnSpc>
              <a:buFont typeface="DejaVu Sans"/>
              <a:buChar char="•"/>
              <a:tabLst>
                <a:tab pos="355600" algn="l"/>
                <a:tab pos="356235" algn="l"/>
              </a:tabLst>
            </a:pPr>
            <a:r>
              <a:rPr sz="1900" b="1" dirty="0">
                <a:latin typeface="DejaVu Sans"/>
                <a:cs typeface="DejaVu Sans"/>
              </a:rPr>
              <a:t>Def: </a:t>
            </a:r>
            <a:r>
              <a:rPr sz="1900" b="1" dirty="0">
                <a:solidFill>
                  <a:srgbClr val="FF0000"/>
                </a:solidFill>
                <a:latin typeface="DejaVu Sans"/>
                <a:cs typeface="DejaVu Sans"/>
              </a:rPr>
              <a:t>Process by which an individual acquires his/her political orientations—knowledge,  attitudes, opinions</a:t>
            </a:r>
            <a:endParaRPr sz="1900" dirty="0">
              <a:solidFill>
                <a:srgbClr val="FF0000"/>
              </a:solidFill>
              <a:latin typeface="DejaVu Sans"/>
              <a:cs typeface="DejaVu Sans"/>
            </a:endParaRPr>
          </a:p>
          <a:p>
            <a:pPr marL="756285" lvl="1" indent="-280670">
              <a:lnSpc>
                <a:spcPct val="100000"/>
              </a:lnSpc>
              <a:spcBef>
                <a:spcPts val="5"/>
              </a:spcBef>
              <a:buFont typeface="DejaVu Sans"/>
              <a:buChar char="–"/>
              <a:tabLst>
                <a:tab pos="756285" algn="l"/>
                <a:tab pos="756920" algn="l"/>
              </a:tabLst>
            </a:pPr>
            <a:r>
              <a:rPr sz="1900" b="1" dirty="0">
                <a:latin typeface="DejaVu Sans"/>
                <a:cs typeface="DejaVu Sans"/>
              </a:rPr>
              <a:t>occurs at both the individual and community level</a:t>
            </a:r>
            <a:endParaRPr sz="1900" dirty="0">
              <a:latin typeface="DejaVu Sans"/>
              <a:cs typeface="DejaVu Sans"/>
            </a:endParaRPr>
          </a:p>
          <a:p>
            <a:pPr marL="756285" lvl="1" indent="-280670">
              <a:lnSpc>
                <a:spcPct val="100000"/>
              </a:lnSpc>
              <a:buFont typeface="DejaVu Sans"/>
              <a:buChar char="–"/>
              <a:tabLst>
                <a:tab pos="756285" algn="l"/>
                <a:tab pos="756920" algn="l"/>
              </a:tabLst>
            </a:pPr>
            <a:r>
              <a:rPr lang="en-US" sz="1900" b="1" dirty="0">
                <a:latin typeface="DejaVu Sans"/>
                <a:cs typeface="DejaVu Sans"/>
              </a:rPr>
              <a:t>lifelong</a:t>
            </a:r>
            <a:r>
              <a:rPr sz="1900" b="1" dirty="0">
                <a:latin typeface="DejaVu Sans"/>
                <a:cs typeface="DejaVu Sans"/>
              </a:rPr>
              <a:t> process</a:t>
            </a:r>
            <a:endParaRPr sz="1900" dirty="0">
              <a:latin typeface="DejaVu Sans"/>
              <a:cs typeface="DejaVu Sans"/>
            </a:endParaRPr>
          </a:p>
          <a:p>
            <a:pPr marL="756285" lvl="1" indent="-280670">
              <a:lnSpc>
                <a:spcPct val="100000"/>
              </a:lnSpc>
              <a:buFont typeface="DejaVu Sans"/>
              <a:buChar char="–"/>
              <a:tabLst>
                <a:tab pos="756285" algn="l"/>
                <a:tab pos="756920" algn="l"/>
              </a:tabLst>
            </a:pPr>
            <a:r>
              <a:rPr sz="1900" b="1" dirty="0">
                <a:latin typeface="DejaVu Sans"/>
                <a:cs typeface="DejaVu Sans"/>
              </a:rPr>
              <a:t>attitudes &amp; values formed early in life</a:t>
            </a:r>
            <a:endParaRPr sz="1900" dirty="0">
              <a:latin typeface="DejaVu Sans"/>
              <a:cs typeface="DejaVu Sans"/>
            </a:endParaRPr>
          </a:p>
          <a:p>
            <a:pPr marL="756285" lvl="1" indent="-280670">
              <a:lnSpc>
                <a:spcPct val="100000"/>
              </a:lnSpc>
              <a:buFont typeface="DejaVu Sans"/>
              <a:buChar char="–"/>
              <a:tabLst>
                <a:tab pos="756285" algn="l"/>
                <a:tab pos="756920" algn="l"/>
              </a:tabLst>
            </a:pPr>
            <a:r>
              <a:rPr sz="1900" b="1" dirty="0">
                <a:latin typeface="DejaVu Sans"/>
                <a:cs typeface="DejaVu Sans"/>
              </a:rPr>
              <a:t>variety of agents contribute to shaping</a:t>
            </a:r>
            <a:endParaRPr sz="1900" dirty="0">
              <a:latin typeface="DejaVu Sans"/>
              <a:cs typeface="DejaVu Sans"/>
            </a:endParaRPr>
          </a:p>
          <a:p>
            <a:pPr lvl="1">
              <a:lnSpc>
                <a:spcPct val="100000"/>
              </a:lnSpc>
              <a:spcBef>
                <a:spcPts val="35"/>
              </a:spcBef>
              <a:buFont typeface="DejaVu Sans"/>
              <a:buChar char="–"/>
            </a:pPr>
            <a:endParaRPr sz="1600" dirty="0">
              <a:latin typeface="DejaVu Sans"/>
              <a:cs typeface="DejaVu Sans"/>
            </a:endParaRPr>
          </a:p>
        </p:txBody>
      </p:sp>
      <p:sp>
        <p:nvSpPr>
          <p:cNvPr id="10" name="object 10"/>
          <p:cNvSpPr/>
          <p:nvPr/>
        </p:nvSpPr>
        <p:spPr>
          <a:xfrm>
            <a:off x="27964" y="525425"/>
            <a:ext cx="3733800" cy="2871977"/>
          </a:xfrm>
          <a:prstGeom prst="rect">
            <a:avLst/>
          </a:prstGeom>
          <a:blipFill>
            <a:blip r:embed="rId3" cstate="print"/>
            <a:stretch>
              <a:fillRect/>
            </a:stretch>
          </a:blipFill>
        </p:spPr>
        <p:txBody>
          <a:bodyPr wrap="square" lIns="0" tIns="0" rIns="0" bIns="0" rtlCol="0"/>
          <a:lstStyle/>
          <a:p>
            <a:endParaRPr/>
          </a:p>
        </p:txBody>
      </p:sp>
      <p:sp>
        <p:nvSpPr>
          <p:cNvPr id="11" name="object 11"/>
          <p:cNvSpPr txBox="1"/>
          <p:nvPr/>
        </p:nvSpPr>
        <p:spPr>
          <a:xfrm>
            <a:off x="0" y="3672005"/>
            <a:ext cx="3733800" cy="1120820"/>
          </a:xfrm>
          <a:prstGeom prst="rect">
            <a:avLst/>
          </a:prstGeom>
        </p:spPr>
        <p:txBody>
          <a:bodyPr vert="horz" wrap="square" lIns="0" tIns="12700" rIns="0" bIns="0" rtlCol="0">
            <a:spAutoFit/>
          </a:bodyPr>
          <a:lstStyle/>
          <a:p>
            <a:pPr marL="105410" marR="109220" algn="ctr">
              <a:lnSpc>
                <a:spcPct val="100000"/>
              </a:lnSpc>
              <a:spcBef>
                <a:spcPts val="100"/>
              </a:spcBef>
            </a:pPr>
            <a:r>
              <a:rPr sz="1800" b="1" dirty="0">
                <a:latin typeface="DejaVu Sans"/>
                <a:cs typeface="DejaVu Sans"/>
              </a:rPr>
              <a:t>Political socialization is  the process by which  citizens acquire a sense  of p</a:t>
            </a:r>
            <a:r>
              <a:rPr sz="1800" b="1" dirty="0">
                <a:solidFill>
                  <a:srgbClr val="FF0000"/>
                </a:solidFill>
                <a:latin typeface="DejaVu Sans"/>
                <a:cs typeface="DejaVu Sans"/>
              </a:rPr>
              <a:t>olitical</a:t>
            </a:r>
            <a:r>
              <a:rPr sz="1800" b="1" dirty="0">
                <a:latin typeface="DejaVu Sans"/>
                <a:cs typeface="DejaVu Sans"/>
              </a:rPr>
              <a:t> i</a:t>
            </a:r>
            <a:r>
              <a:rPr sz="1800" b="1" dirty="0">
                <a:solidFill>
                  <a:srgbClr val="FF0000"/>
                </a:solidFill>
                <a:latin typeface="DejaVu Sans"/>
                <a:cs typeface="DejaVu Sans"/>
              </a:rPr>
              <a:t>dentity</a:t>
            </a:r>
            <a:r>
              <a:rPr sz="1800" b="1" dirty="0">
                <a:latin typeface="DejaVu Sans"/>
                <a:cs typeface="DejaVu Sans"/>
              </a:rPr>
              <a:t>.</a:t>
            </a:r>
            <a:endParaRPr sz="1800" dirty="0">
              <a:latin typeface="DejaVu Sans"/>
              <a:cs typeface="DejaVu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762" y="441962"/>
            <a:ext cx="2519104" cy="4706620"/>
            <a:chOff x="-4762" y="441962"/>
            <a:chExt cx="2481580" cy="4706620"/>
          </a:xfrm>
        </p:grpSpPr>
        <p:sp>
          <p:nvSpPr>
            <p:cNvPr id="3" name="object 3"/>
            <p:cNvSpPr/>
            <p:nvPr/>
          </p:nvSpPr>
          <p:spPr>
            <a:xfrm>
              <a:off x="0" y="441962"/>
              <a:ext cx="2476538" cy="470153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457199"/>
              <a:ext cx="2438400" cy="4686300"/>
            </a:xfrm>
            <a:custGeom>
              <a:avLst/>
              <a:gdLst/>
              <a:ahLst/>
              <a:cxnLst/>
              <a:rect l="l" t="t" r="r" b="b"/>
              <a:pathLst>
                <a:path w="2438400" h="4686300">
                  <a:moveTo>
                    <a:pt x="2438400" y="0"/>
                  </a:moveTo>
                  <a:lnTo>
                    <a:pt x="0" y="0"/>
                  </a:lnTo>
                  <a:lnTo>
                    <a:pt x="0" y="4686300"/>
                  </a:lnTo>
                  <a:lnTo>
                    <a:pt x="2438400" y="4686300"/>
                  </a:lnTo>
                  <a:lnTo>
                    <a:pt x="2438400" y="0"/>
                  </a:lnTo>
                  <a:close/>
                </a:path>
              </a:pathLst>
            </a:custGeom>
            <a:solidFill>
              <a:srgbClr val="71BEC5"/>
            </a:solidFill>
          </p:spPr>
          <p:txBody>
            <a:bodyPr wrap="square" lIns="0" tIns="0" rIns="0" bIns="0" rtlCol="0"/>
            <a:lstStyle/>
            <a:p>
              <a:endParaRPr/>
            </a:p>
          </p:txBody>
        </p:sp>
        <p:sp>
          <p:nvSpPr>
            <p:cNvPr id="5" name="object 5"/>
            <p:cNvSpPr/>
            <p:nvPr/>
          </p:nvSpPr>
          <p:spPr>
            <a:xfrm>
              <a:off x="0" y="457199"/>
              <a:ext cx="2438400" cy="4686300"/>
            </a:xfrm>
            <a:custGeom>
              <a:avLst/>
              <a:gdLst/>
              <a:ahLst/>
              <a:cxnLst/>
              <a:rect l="l" t="t" r="r" b="b"/>
              <a:pathLst>
                <a:path w="2438400" h="4686300">
                  <a:moveTo>
                    <a:pt x="0" y="4686300"/>
                  </a:moveTo>
                  <a:lnTo>
                    <a:pt x="2438400" y="4686300"/>
                  </a:lnTo>
                  <a:lnTo>
                    <a:pt x="2438400" y="0"/>
                  </a:lnTo>
                  <a:lnTo>
                    <a:pt x="0" y="0"/>
                  </a:lnTo>
                  <a:lnTo>
                    <a:pt x="0" y="4686300"/>
                  </a:lnTo>
                  <a:close/>
                </a:path>
              </a:pathLst>
            </a:custGeom>
            <a:ln w="9144">
              <a:solidFill>
                <a:srgbClr val="B6DCDF"/>
              </a:solidFill>
            </a:ln>
          </p:spPr>
          <p:txBody>
            <a:bodyPr wrap="square" lIns="0" tIns="0" rIns="0" bIns="0" rtlCol="0"/>
            <a:lstStyle/>
            <a:p>
              <a:endParaRPr/>
            </a:p>
          </p:txBody>
        </p:sp>
      </p:grpSp>
      <p:sp>
        <p:nvSpPr>
          <p:cNvPr id="6" name="object 6"/>
          <p:cNvSpPr txBox="1">
            <a:spLocks noGrp="1"/>
          </p:cNvSpPr>
          <p:nvPr>
            <p:ph type="title"/>
          </p:nvPr>
        </p:nvSpPr>
        <p:spPr>
          <a:xfrm>
            <a:off x="152400" y="13473"/>
            <a:ext cx="8863330" cy="320601"/>
          </a:xfrm>
          <a:prstGeom prst="rect">
            <a:avLst/>
          </a:prstGeom>
        </p:spPr>
        <p:txBody>
          <a:bodyPr vert="horz" wrap="square" lIns="0" tIns="12700" rIns="0" bIns="0" rtlCol="0">
            <a:spAutoFit/>
          </a:bodyPr>
          <a:lstStyle/>
          <a:p>
            <a:pPr marL="12700" algn="ctr">
              <a:lnSpc>
                <a:spcPct val="100000"/>
              </a:lnSpc>
              <a:spcBef>
                <a:spcPts val="100"/>
              </a:spcBef>
            </a:pPr>
            <a:r>
              <a:rPr sz="2000" dirty="0"/>
              <a:t>HOW DO WE GET OUR POLITICAL OPINIONS AND VALUES?</a:t>
            </a:r>
          </a:p>
        </p:txBody>
      </p:sp>
      <p:sp>
        <p:nvSpPr>
          <p:cNvPr id="7" name="object 7"/>
          <p:cNvSpPr txBox="1"/>
          <p:nvPr/>
        </p:nvSpPr>
        <p:spPr>
          <a:xfrm>
            <a:off x="2448559" y="334074"/>
            <a:ext cx="6605989" cy="4167808"/>
          </a:xfrm>
          <a:prstGeom prst="rect">
            <a:avLst/>
          </a:prstGeom>
        </p:spPr>
        <p:txBody>
          <a:bodyPr vert="horz" wrap="square" lIns="0" tIns="12700" rIns="0" bIns="0" rtlCol="0">
            <a:spAutoFit/>
          </a:bodyPr>
          <a:lstStyle/>
          <a:p>
            <a:pPr marL="12700">
              <a:lnSpc>
                <a:spcPct val="100000"/>
              </a:lnSpc>
            </a:pPr>
            <a:r>
              <a:rPr b="1" dirty="0">
                <a:latin typeface="DejaVu Sans"/>
                <a:cs typeface="DejaVu Sans"/>
              </a:rPr>
              <a:t>Influences that shape their political identities and opinions:</a:t>
            </a:r>
            <a:endParaRPr dirty="0">
              <a:latin typeface="DejaVu Sans"/>
              <a:cs typeface="DejaVu Sans"/>
            </a:endParaRPr>
          </a:p>
          <a:p>
            <a:pPr marL="355600" marR="5080" indent="-343535">
              <a:lnSpc>
                <a:spcPct val="100000"/>
              </a:lnSpc>
              <a:buFont typeface="DejaVu Sans"/>
              <a:buChar char="•"/>
              <a:tabLst>
                <a:tab pos="355600" algn="l"/>
                <a:tab pos="356235" algn="l"/>
              </a:tabLst>
            </a:pPr>
            <a:r>
              <a:rPr b="1" dirty="0">
                <a:solidFill>
                  <a:srgbClr val="FF0000"/>
                </a:solidFill>
                <a:latin typeface="DejaVu Sans"/>
                <a:cs typeface="DejaVu Sans"/>
              </a:rPr>
              <a:t>Family and home </a:t>
            </a:r>
            <a:r>
              <a:rPr b="1" dirty="0">
                <a:latin typeface="DejaVu Sans"/>
                <a:cs typeface="DejaVu Sans"/>
              </a:rPr>
              <a:t>influences often help shape political party identification. It is strongest when  both parents identify with the same political party.</a:t>
            </a:r>
            <a:r>
              <a:rPr lang="en-US" b="1" dirty="0">
                <a:latin typeface="DejaVu Sans"/>
                <a:cs typeface="DejaVu Sans"/>
              </a:rPr>
              <a:t> Most </a:t>
            </a:r>
            <a:r>
              <a:rPr lang="en-US" b="1" dirty="0">
                <a:solidFill>
                  <a:srgbClr val="FF0000"/>
                </a:solidFill>
                <a:latin typeface="DejaVu Sans"/>
                <a:cs typeface="DejaVu Sans"/>
              </a:rPr>
              <a:t>influential</a:t>
            </a:r>
            <a:r>
              <a:rPr lang="en-US" b="1" dirty="0">
                <a:latin typeface="DejaVu Sans"/>
                <a:cs typeface="DejaVu Sans"/>
              </a:rPr>
              <a:t> of all.</a:t>
            </a:r>
          </a:p>
          <a:p>
            <a:pPr marL="12065" marR="5080">
              <a:lnSpc>
                <a:spcPct val="100000"/>
              </a:lnSpc>
              <a:tabLst>
                <a:tab pos="355600" algn="l"/>
                <a:tab pos="356235" algn="l"/>
              </a:tabLst>
            </a:pPr>
            <a:endParaRPr lang="en-US" b="1" dirty="0">
              <a:latin typeface="DejaVu Sans"/>
              <a:cs typeface="DejaVu Sans"/>
            </a:endParaRPr>
          </a:p>
          <a:p>
            <a:pPr marL="742950" lvl="1" indent="-285750">
              <a:buFont typeface="Calibri" panose="020F0502020204030204" pitchFamily="34" charset="0"/>
              <a:buChar char="—"/>
            </a:pPr>
            <a:r>
              <a:rPr lang="en-US" b="1" dirty="0"/>
              <a:t>political values are passed down from generation to generation</a:t>
            </a:r>
            <a:endParaRPr lang="en-US" b="1" dirty="0">
              <a:latin typeface="DejaVu Sans"/>
              <a:cs typeface="DejaVu Sans"/>
            </a:endParaRPr>
          </a:p>
          <a:p>
            <a:pPr marL="742950" lvl="1" indent="-285750">
              <a:buFont typeface="Calibri" panose="020F0502020204030204" pitchFamily="34" charset="0"/>
              <a:buChar char="—"/>
            </a:pPr>
            <a:r>
              <a:rPr lang="en-US" b="1" dirty="0"/>
              <a:t>people tend to share their parents’ politics, particularly when  it comes to party affiliation.</a:t>
            </a:r>
          </a:p>
          <a:p>
            <a:endParaRPr lang="en-US" dirty="0">
              <a:latin typeface="DejaVu Sans"/>
              <a:cs typeface="DejaVu Sans"/>
            </a:endParaRPr>
          </a:p>
          <a:p>
            <a:pPr marL="355600" indent="-343535">
              <a:lnSpc>
                <a:spcPct val="100000"/>
              </a:lnSpc>
              <a:buFont typeface="DejaVu Sans"/>
              <a:buChar char="•"/>
              <a:tabLst>
                <a:tab pos="355600" algn="l"/>
                <a:tab pos="356235" algn="l"/>
              </a:tabLst>
            </a:pPr>
            <a:r>
              <a:rPr b="1" dirty="0">
                <a:solidFill>
                  <a:srgbClr val="FF0000"/>
                </a:solidFill>
                <a:latin typeface="DejaVu Sans"/>
                <a:cs typeface="DejaVu Sans"/>
              </a:rPr>
              <a:t>Schools teach patriotism, basic governmental functions and structure,</a:t>
            </a:r>
            <a:r>
              <a:rPr b="1" dirty="0">
                <a:latin typeface="DejaVu Sans"/>
                <a:cs typeface="DejaVu Sans"/>
              </a:rPr>
              <a:t> and encourage political</a:t>
            </a:r>
            <a:r>
              <a:rPr lang="en-US" b="1" dirty="0">
                <a:latin typeface="DejaVu Sans"/>
                <a:cs typeface="DejaVu Sans"/>
              </a:rPr>
              <a:t>  </a:t>
            </a:r>
            <a:r>
              <a:rPr b="1" dirty="0">
                <a:latin typeface="DejaVu Sans"/>
                <a:cs typeface="DejaVu Sans"/>
              </a:rPr>
              <a:t>participation. </a:t>
            </a:r>
            <a:r>
              <a:rPr lang="en-US" b="1" dirty="0">
                <a:latin typeface="DejaVu Sans"/>
                <a:cs typeface="DejaVu Sans"/>
              </a:rPr>
              <a:t>Civics class, Government class</a:t>
            </a:r>
            <a:endParaRPr dirty="0">
              <a:latin typeface="DejaVu Sans"/>
              <a:cs typeface="DejaVu Sans"/>
            </a:endParaRPr>
          </a:p>
        </p:txBody>
      </p:sp>
      <p:sp>
        <p:nvSpPr>
          <p:cNvPr id="10" name="object 10"/>
          <p:cNvSpPr/>
          <p:nvPr/>
        </p:nvSpPr>
        <p:spPr>
          <a:xfrm>
            <a:off x="-1" y="1123950"/>
            <a:ext cx="2514343" cy="2262377"/>
          </a:xfrm>
          <a:prstGeom prst="rect">
            <a:avLst/>
          </a:prstGeom>
          <a:blipFill>
            <a:blip r:embed="rId3" cstate="print"/>
            <a:stretch>
              <a:fillRect/>
            </a:stretch>
          </a:blipFill>
        </p:spPr>
        <p:txBody>
          <a:bodyPr wrap="square" lIns="0" tIns="0" rIns="0" bIns="0" rtlCol="0"/>
          <a:lstStyle/>
          <a:p>
            <a:endParaRPr/>
          </a:p>
        </p:txBody>
      </p:sp>
      <p:sp>
        <p:nvSpPr>
          <p:cNvPr id="11" name="object 11"/>
          <p:cNvSpPr txBox="1"/>
          <p:nvPr/>
        </p:nvSpPr>
        <p:spPr>
          <a:xfrm>
            <a:off x="-75944" y="3452561"/>
            <a:ext cx="2590287" cy="1582484"/>
          </a:xfrm>
          <a:prstGeom prst="rect">
            <a:avLst/>
          </a:prstGeom>
        </p:spPr>
        <p:txBody>
          <a:bodyPr vert="horz" wrap="square" lIns="0" tIns="12700" rIns="0" bIns="0" rtlCol="0">
            <a:spAutoFit/>
          </a:bodyPr>
          <a:lstStyle/>
          <a:p>
            <a:pPr marL="105410" marR="109220" algn="ctr">
              <a:lnSpc>
                <a:spcPct val="100000"/>
              </a:lnSpc>
              <a:spcBef>
                <a:spcPts val="100"/>
              </a:spcBef>
            </a:pPr>
            <a:r>
              <a:rPr sz="1700" b="1" dirty="0">
                <a:latin typeface="DejaVu Sans"/>
                <a:cs typeface="DejaVu Sans"/>
              </a:rPr>
              <a:t>Political socialization is  the process by which  citizens acquire a sense  of political identity.</a:t>
            </a:r>
            <a:endParaRPr sz="1700" dirty="0">
              <a:latin typeface="DejaVu Sans"/>
              <a:cs typeface="DejaVu Sans"/>
            </a:endParaRPr>
          </a:p>
        </p:txBody>
      </p:sp>
    </p:spTree>
    <p:extLst>
      <p:ext uri="{BB962C8B-B14F-4D97-AF65-F5344CB8AC3E}">
        <p14:creationId xmlns:p14="http://schemas.microsoft.com/office/powerpoint/2010/main" val="2276666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762" y="441962"/>
            <a:ext cx="2595562" cy="4706620"/>
            <a:chOff x="-4762" y="441962"/>
            <a:chExt cx="2481580" cy="4706620"/>
          </a:xfrm>
        </p:grpSpPr>
        <p:sp>
          <p:nvSpPr>
            <p:cNvPr id="3" name="object 3"/>
            <p:cNvSpPr/>
            <p:nvPr/>
          </p:nvSpPr>
          <p:spPr>
            <a:xfrm>
              <a:off x="0" y="441962"/>
              <a:ext cx="2476538" cy="470153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457199"/>
              <a:ext cx="2438400" cy="4686300"/>
            </a:xfrm>
            <a:custGeom>
              <a:avLst/>
              <a:gdLst/>
              <a:ahLst/>
              <a:cxnLst/>
              <a:rect l="l" t="t" r="r" b="b"/>
              <a:pathLst>
                <a:path w="2438400" h="4686300">
                  <a:moveTo>
                    <a:pt x="2438400" y="0"/>
                  </a:moveTo>
                  <a:lnTo>
                    <a:pt x="0" y="0"/>
                  </a:lnTo>
                  <a:lnTo>
                    <a:pt x="0" y="4686300"/>
                  </a:lnTo>
                  <a:lnTo>
                    <a:pt x="2438400" y="4686300"/>
                  </a:lnTo>
                  <a:lnTo>
                    <a:pt x="2438400" y="0"/>
                  </a:lnTo>
                  <a:close/>
                </a:path>
              </a:pathLst>
            </a:custGeom>
            <a:solidFill>
              <a:srgbClr val="71BEC5"/>
            </a:solidFill>
          </p:spPr>
          <p:txBody>
            <a:bodyPr wrap="square" lIns="0" tIns="0" rIns="0" bIns="0" rtlCol="0"/>
            <a:lstStyle/>
            <a:p>
              <a:endParaRPr/>
            </a:p>
          </p:txBody>
        </p:sp>
        <p:sp>
          <p:nvSpPr>
            <p:cNvPr id="5" name="object 5"/>
            <p:cNvSpPr/>
            <p:nvPr/>
          </p:nvSpPr>
          <p:spPr>
            <a:xfrm>
              <a:off x="0" y="457199"/>
              <a:ext cx="2438400" cy="4686300"/>
            </a:xfrm>
            <a:custGeom>
              <a:avLst/>
              <a:gdLst/>
              <a:ahLst/>
              <a:cxnLst/>
              <a:rect l="l" t="t" r="r" b="b"/>
              <a:pathLst>
                <a:path w="2438400" h="4686300">
                  <a:moveTo>
                    <a:pt x="0" y="4686300"/>
                  </a:moveTo>
                  <a:lnTo>
                    <a:pt x="2438400" y="4686300"/>
                  </a:lnTo>
                  <a:lnTo>
                    <a:pt x="2438400" y="0"/>
                  </a:lnTo>
                  <a:lnTo>
                    <a:pt x="0" y="0"/>
                  </a:lnTo>
                  <a:lnTo>
                    <a:pt x="0" y="4686300"/>
                  </a:lnTo>
                  <a:close/>
                </a:path>
              </a:pathLst>
            </a:custGeom>
            <a:ln w="9144">
              <a:solidFill>
                <a:srgbClr val="B6DCDF"/>
              </a:solidFill>
            </a:ln>
          </p:spPr>
          <p:txBody>
            <a:bodyPr wrap="square" lIns="0" tIns="0" rIns="0" bIns="0" rtlCol="0"/>
            <a:lstStyle/>
            <a:p>
              <a:endParaRPr/>
            </a:p>
          </p:txBody>
        </p:sp>
      </p:grpSp>
      <p:sp>
        <p:nvSpPr>
          <p:cNvPr id="6" name="object 6"/>
          <p:cNvSpPr txBox="1">
            <a:spLocks noGrp="1"/>
          </p:cNvSpPr>
          <p:nvPr>
            <p:ph type="title"/>
          </p:nvPr>
        </p:nvSpPr>
        <p:spPr>
          <a:xfrm>
            <a:off x="152400" y="13473"/>
            <a:ext cx="8863330" cy="320601"/>
          </a:xfrm>
          <a:prstGeom prst="rect">
            <a:avLst/>
          </a:prstGeom>
        </p:spPr>
        <p:txBody>
          <a:bodyPr vert="horz" wrap="square" lIns="0" tIns="12700" rIns="0" bIns="0" rtlCol="0">
            <a:spAutoFit/>
          </a:bodyPr>
          <a:lstStyle/>
          <a:p>
            <a:pPr marL="12700" algn="ctr">
              <a:lnSpc>
                <a:spcPct val="100000"/>
              </a:lnSpc>
              <a:spcBef>
                <a:spcPts val="100"/>
              </a:spcBef>
            </a:pPr>
            <a:r>
              <a:rPr sz="2000" dirty="0"/>
              <a:t>HOW DO WE GET OUR POLITICAL OPINIONS AND VALUES?</a:t>
            </a:r>
          </a:p>
        </p:txBody>
      </p:sp>
      <p:sp>
        <p:nvSpPr>
          <p:cNvPr id="7" name="object 7"/>
          <p:cNvSpPr txBox="1"/>
          <p:nvPr/>
        </p:nvSpPr>
        <p:spPr>
          <a:xfrm>
            <a:off x="2560915" y="731303"/>
            <a:ext cx="6582866" cy="4321696"/>
          </a:xfrm>
          <a:prstGeom prst="rect">
            <a:avLst/>
          </a:prstGeom>
        </p:spPr>
        <p:txBody>
          <a:bodyPr vert="horz" wrap="square" lIns="0" tIns="12700" rIns="0" bIns="0" rtlCol="0">
            <a:spAutoFit/>
          </a:bodyPr>
          <a:lstStyle/>
          <a:p>
            <a:pPr marL="12700">
              <a:lnSpc>
                <a:spcPct val="100000"/>
              </a:lnSpc>
            </a:pPr>
            <a:r>
              <a:rPr sz="2000" b="1" dirty="0">
                <a:latin typeface="+mj-lt"/>
                <a:cs typeface="DejaVu Sans"/>
              </a:rPr>
              <a:t>Influences that shape their political identities and opinions:</a:t>
            </a:r>
          </a:p>
          <a:p>
            <a:pPr marL="12065">
              <a:lnSpc>
                <a:spcPct val="100000"/>
              </a:lnSpc>
              <a:tabLst>
                <a:tab pos="355600" algn="l"/>
                <a:tab pos="356235" algn="l"/>
              </a:tabLst>
            </a:pPr>
            <a:endParaRPr sz="2000" b="1" dirty="0">
              <a:latin typeface="+mj-lt"/>
              <a:cs typeface="DejaVu Sans"/>
            </a:endParaRPr>
          </a:p>
          <a:p>
            <a:pPr marL="355600" marR="67945" indent="-343535">
              <a:lnSpc>
                <a:spcPct val="100000"/>
              </a:lnSpc>
              <a:buFont typeface="DejaVu Sans"/>
              <a:buChar char="•"/>
              <a:tabLst>
                <a:tab pos="355600" algn="l"/>
                <a:tab pos="356235" algn="l"/>
              </a:tabLst>
            </a:pPr>
            <a:r>
              <a:rPr sz="2000" b="1" dirty="0">
                <a:solidFill>
                  <a:srgbClr val="FF0000"/>
                </a:solidFill>
                <a:latin typeface="+mj-lt"/>
                <a:cs typeface="DejaVu Sans"/>
              </a:rPr>
              <a:t>Group affiliations </a:t>
            </a:r>
            <a:r>
              <a:rPr sz="2000" b="1" dirty="0">
                <a:latin typeface="+mj-lt"/>
                <a:cs typeface="DejaVu Sans"/>
              </a:rPr>
              <a:t>(interest groups, labor unions, professional organizations</a:t>
            </a:r>
            <a:r>
              <a:rPr lang="en-US" sz="2000" b="1" dirty="0">
                <a:latin typeface="+mj-lt"/>
                <a:cs typeface="DejaVu Sans"/>
              </a:rPr>
              <a:t>, religious organizations</a:t>
            </a:r>
            <a:r>
              <a:rPr sz="2000" b="1" dirty="0">
                <a:latin typeface="+mj-lt"/>
                <a:cs typeface="DejaVu Sans"/>
              </a:rPr>
              <a:t>) provide common  bonds between people which may be expressed through the group or its activities.</a:t>
            </a:r>
            <a:r>
              <a:rPr lang="en-US" sz="2000" b="1" dirty="0">
                <a:latin typeface="+mj-lt"/>
                <a:cs typeface="DejaVu Sans"/>
              </a:rPr>
              <a:t> </a:t>
            </a:r>
            <a:r>
              <a:rPr lang="en-US" sz="2000" b="1" dirty="0">
                <a:latin typeface="+mj-lt"/>
              </a:rPr>
              <a:t>Churches influence political socialization through their </a:t>
            </a:r>
            <a:r>
              <a:rPr lang="en-US" sz="2000" b="1" dirty="0">
                <a:solidFill>
                  <a:srgbClr val="FF0000"/>
                </a:solidFill>
                <a:latin typeface="+mj-lt"/>
              </a:rPr>
              <a:t>doctrinal positions</a:t>
            </a:r>
            <a:r>
              <a:rPr lang="en-US" sz="2000" b="1" dirty="0">
                <a:latin typeface="+mj-lt"/>
              </a:rPr>
              <a:t> on issues, sermons presented during their services, and through social interactions among members of the congregation.</a:t>
            </a:r>
            <a:endParaRPr lang="en-US" sz="2000" b="1" dirty="0">
              <a:latin typeface="+mj-lt"/>
              <a:cs typeface="DejaVu Sans"/>
            </a:endParaRPr>
          </a:p>
          <a:p>
            <a:pPr marL="12065" marR="67945">
              <a:lnSpc>
                <a:spcPct val="100000"/>
              </a:lnSpc>
              <a:tabLst>
                <a:tab pos="355600" algn="l"/>
                <a:tab pos="356235" algn="l"/>
              </a:tabLst>
            </a:pPr>
            <a:endParaRPr sz="2000" b="1" dirty="0">
              <a:latin typeface="+mj-lt"/>
              <a:cs typeface="DejaVu Sans"/>
            </a:endParaRPr>
          </a:p>
          <a:p>
            <a:pPr marL="355600" marR="422909" indent="-343535">
              <a:lnSpc>
                <a:spcPct val="100000"/>
              </a:lnSpc>
              <a:buFont typeface="DejaVu Sans"/>
              <a:buChar char="•"/>
              <a:tabLst>
                <a:tab pos="355600" algn="l"/>
                <a:tab pos="356235" algn="l"/>
              </a:tabLst>
            </a:pPr>
            <a:r>
              <a:rPr sz="2000" b="1" dirty="0">
                <a:solidFill>
                  <a:srgbClr val="FF0000"/>
                </a:solidFill>
                <a:latin typeface="+mj-lt"/>
                <a:cs typeface="DejaVu Sans"/>
              </a:rPr>
              <a:t>Demographic factors </a:t>
            </a:r>
            <a:r>
              <a:rPr sz="2000" b="1" dirty="0">
                <a:latin typeface="+mj-lt"/>
                <a:cs typeface="DejaVu Sans"/>
              </a:rPr>
              <a:t>(occupation, race, gender, age, religion, region of country</a:t>
            </a:r>
            <a:r>
              <a:rPr lang="en-US" sz="2000" b="1" dirty="0">
                <a:latin typeface="+mj-lt"/>
                <a:cs typeface="DejaVu Sans"/>
              </a:rPr>
              <a:t> ((</a:t>
            </a:r>
            <a:r>
              <a:rPr lang="en-US" sz="2000" b="1" dirty="0">
                <a:solidFill>
                  <a:srgbClr val="FF0000"/>
                </a:solidFill>
                <a:latin typeface="+mj-lt"/>
                <a:cs typeface="DejaVu Sans"/>
              </a:rPr>
              <a:t>geography</a:t>
            </a:r>
            <a:r>
              <a:rPr lang="en-US" sz="2000" b="1" dirty="0">
                <a:latin typeface="+mj-lt"/>
                <a:cs typeface="DejaVu Sans"/>
              </a:rPr>
              <a:t>))</a:t>
            </a:r>
            <a:r>
              <a:rPr sz="2000" b="1" dirty="0">
                <a:latin typeface="+mj-lt"/>
                <a:cs typeface="DejaVu Sans"/>
              </a:rPr>
              <a:t>, income,  education, ethnicity).</a:t>
            </a:r>
          </a:p>
        </p:txBody>
      </p:sp>
      <p:sp>
        <p:nvSpPr>
          <p:cNvPr id="10" name="object 10"/>
          <p:cNvSpPr/>
          <p:nvPr/>
        </p:nvSpPr>
        <p:spPr>
          <a:xfrm>
            <a:off x="-1" y="1123950"/>
            <a:ext cx="2514343" cy="2262377"/>
          </a:xfrm>
          <a:prstGeom prst="rect">
            <a:avLst/>
          </a:prstGeom>
          <a:blipFill>
            <a:blip r:embed="rId3" cstate="print"/>
            <a:stretch>
              <a:fillRect/>
            </a:stretch>
          </a:blipFill>
        </p:spPr>
        <p:txBody>
          <a:bodyPr wrap="square" lIns="0" tIns="0" rIns="0" bIns="0" rtlCol="0"/>
          <a:lstStyle/>
          <a:p>
            <a:endParaRPr/>
          </a:p>
        </p:txBody>
      </p:sp>
      <p:sp>
        <p:nvSpPr>
          <p:cNvPr id="11" name="object 11"/>
          <p:cNvSpPr txBox="1"/>
          <p:nvPr/>
        </p:nvSpPr>
        <p:spPr>
          <a:xfrm>
            <a:off x="-75944" y="3452561"/>
            <a:ext cx="2590287" cy="1582484"/>
          </a:xfrm>
          <a:prstGeom prst="rect">
            <a:avLst/>
          </a:prstGeom>
        </p:spPr>
        <p:txBody>
          <a:bodyPr vert="horz" wrap="square" lIns="0" tIns="12700" rIns="0" bIns="0" rtlCol="0">
            <a:spAutoFit/>
          </a:bodyPr>
          <a:lstStyle/>
          <a:p>
            <a:pPr marL="105410" marR="109220" algn="ctr">
              <a:lnSpc>
                <a:spcPct val="100000"/>
              </a:lnSpc>
              <a:spcBef>
                <a:spcPts val="100"/>
              </a:spcBef>
            </a:pPr>
            <a:r>
              <a:rPr sz="1700" b="1" dirty="0">
                <a:latin typeface="DejaVu Sans"/>
                <a:cs typeface="DejaVu Sans"/>
              </a:rPr>
              <a:t>Political socialization is  the process by which  citizens acquire a sense  of political identity.</a:t>
            </a:r>
            <a:endParaRPr sz="1700" dirty="0">
              <a:latin typeface="DejaVu Sans"/>
              <a:cs typeface="DejaVu Sans"/>
            </a:endParaRPr>
          </a:p>
        </p:txBody>
      </p:sp>
    </p:spTree>
    <p:extLst>
      <p:ext uri="{BB962C8B-B14F-4D97-AF65-F5344CB8AC3E}">
        <p14:creationId xmlns:p14="http://schemas.microsoft.com/office/powerpoint/2010/main" val="1116357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762" y="441962"/>
            <a:ext cx="2481580" cy="4706620"/>
            <a:chOff x="-4762" y="441962"/>
            <a:chExt cx="2481580" cy="4706620"/>
          </a:xfrm>
        </p:grpSpPr>
        <p:sp>
          <p:nvSpPr>
            <p:cNvPr id="3" name="object 3"/>
            <p:cNvSpPr/>
            <p:nvPr/>
          </p:nvSpPr>
          <p:spPr>
            <a:xfrm>
              <a:off x="0" y="441962"/>
              <a:ext cx="2476538" cy="470153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457199"/>
              <a:ext cx="2438400" cy="4686300"/>
            </a:xfrm>
            <a:custGeom>
              <a:avLst/>
              <a:gdLst/>
              <a:ahLst/>
              <a:cxnLst/>
              <a:rect l="l" t="t" r="r" b="b"/>
              <a:pathLst>
                <a:path w="2438400" h="4686300">
                  <a:moveTo>
                    <a:pt x="2438400" y="0"/>
                  </a:moveTo>
                  <a:lnTo>
                    <a:pt x="0" y="0"/>
                  </a:lnTo>
                  <a:lnTo>
                    <a:pt x="0" y="4686300"/>
                  </a:lnTo>
                  <a:lnTo>
                    <a:pt x="2438400" y="4686300"/>
                  </a:lnTo>
                  <a:lnTo>
                    <a:pt x="2438400" y="0"/>
                  </a:lnTo>
                  <a:close/>
                </a:path>
              </a:pathLst>
            </a:custGeom>
            <a:solidFill>
              <a:srgbClr val="71BEC5"/>
            </a:solidFill>
          </p:spPr>
          <p:txBody>
            <a:bodyPr wrap="square" lIns="0" tIns="0" rIns="0" bIns="0" rtlCol="0"/>
            <a:lstStyle/>
            <a:p>
              <a:endParaRPr/>
            </a:p>
          </p:txBody>
        </p:sp>
        <p:sp>
          <p:nvSpPr>
            <p:cNvPr id="5" name="object 5"/>
            <p:cNvSpPr/>
            <p:nvPr/>
          </p:nvSpPr>
          <p:spPr>
            <a:xfrm>
              <a:off x="0" y="457199"/>
              <a:ext cx="2438400" cy="4686300"/>
            </a:xfrm>
            <a:custGeom>
              <a:avLst/>
              <a:gdLst/>
              <a:ahLst/>
              <a:cxnLst/>
              <a:rect l="l" t="t" r="r" b="b"/>
              <a:pathLst>
                <a:path w="2438400" h="4686300">
                  <a:moveTo>
                    <a:pt x="0" y="4686300"/>
                  </a:moveTo>
                  <a:lnTo>
                    <a:pt x="2438400" y="4686300"/>
                  </a:lnTo>
                  <a:lnTo>
                    <a:pt x="2438400" y="0"/>
                  </a:lnTo>
                  <a:lnTo>
                    <a:pt x="0" y="0"/>
                  </a:lnTo>
                  <a:lnTo>
                    <a:pt x="0" y="4686300"/>
                  </a:lnTo>
                  <a:close/>
                </a:path>
              </a:pathLst>
            </a:custGeom>
            <a:ln w="9144">
              <a:solidFill>
                <a:srgbClr val="B6DCDF"/>
              </a:solidFill>
            </a:ln>
          </p:spPr>
          <p:txBody>
            <a:bodyPr wrap="square" lIns="0" tIns="0" rIns="0" bIns="0" rtlCol="0"/>
            <a:lstStyle/>
            <a:p>
              <a:endParaRPr/>
            </a:p>
          </p:txBody>
        </p:sp>
      </p:grpSp>
      <p:sp>
        <p:nvSpPr>
          <p:cNvPr id="6" name="object 6"/>
          <p:cNvSpPr txBox="1">
            <a:spLocks noGrp="1"/>
          </p:cNvSpPr>
          <p:nvPr>
            <p:ph type="title"/>
          </p:nvPr>
        </p:nvSpPr>
        <p:spPr>
          <a:xfrm>
            <a:off x="152400" y="3319"/>
            <a:ext cx="8863330" cy="320601"/>
          </a:xfrm>
          <a:prstGeom prst="rect">
            <a:avLst/>
          </a:prstGeom>
        </p:spPr>
        <p:txBody>
          <a:bodyPr vert="horz" wrap="square" lIns="0" tIns="12700" rIns="0" bIns="0" rtlCol="0">
            <a:spAutoFit/>
          </a:bodyPr>
          <a:lstStyle/>
          <a:p>
            <a:pPr marL="12700" algn="ctr">
              <a:lnSpc>
                <a:spcPct val="100000"/>
              </a:lnSpc>
              <a:spcBef>
                <a:spcPts val="100"/>
              </a:spcBef>
            </a:pPr>
            <a:r>
              <a:rPr sz="2000" dirty="0"/>
              <a:t>HOW DO WE GET OUR POLITICAL OPINIONS AND VALUES?</a:t>
            </a:r>
          </a:p>
        </p:txBody>
      </p:sp>
      <p:sp>
        <p:nvSpPr>
          <p:cNvPr id="10" name="object 10"/>
          <p:cNvSpPr/>
          <p:nvPr/>
        </p:nvSpPr>
        <p:spPr>
          <a:xfrm>
            <a:off x="0" y="1429511"/>
            <a:ext cx="2438400" cy="1956816"/>
          </a:xfrm>
          <a:prstGeom prst="rect">
            <a:avLst/>
          </a:prstGeom>
          <a:blipFill>
            <a:blip r:embed="rId3" cstate="print"/>
            <a:stretch>
              <a:fillRect/>
            </a:stretch>
          </a:blipFill>
        </p:spPr>
        <p:txBody>
          <a:bodyPr wrap="square" lIns="0" tIns="0" rIns="0" bIns="0" rtlCol="0"/>
          <a:lstStyle/>
          <a:p>
            <a:endParaRPr/>
          </a:p>
        </p:txBody>
      </p:sp>
      <p:sp>
        <p:nvSpPr>
          <p:cNvPr id="11" name="object 11"/>
          <p:cNvSpPr txBox="1"/>
          <p:nvPr/>
        </p:nvSpPr>
        <p:spPr>
          <a:xfrm>
            <a:off x="-38138" y="3460386"/>
            <a:ext cx="2476538" cy="1490152"/>
          </a:xfrm>
          <a:prstGeom prst="rect">
            <a:avLst/>
          </a:prstGeom>
        </p:spPr>
        <p:txBody>
          <a:bodyPr vert="horz" wrap="square" lIns="0" tIns="12700" rIns="0" bIns="0" rtlCol="0">
            <a:spAutoFit/>
          </a:bodyPr>
          <a:lstStyle/>
          <a:p>
            <a:pPr marL="105410" marR="109220" algn="ctr">
              <a:lnSpc>
                <a:spcPct val="100000"/>
              </a:lnSpc>
              <a:spcBef>
                <a:spcPts val="100"/>
              </a:spcBef>
            </a:pPr>
            <a:r>
              <a:rPr sz="1600" b="1" dirty="0">
                <a:latin typeface="DejaVu Sans"/>
                <a:cs typeface="DejaVu Sans"/>
              </a:rPr>
              <a:t>Political socialization is  the process by which  citizens acquire a sense  of political identity.</a:t>
            </a:r>
            <a:endParaRPr sz="1600" dirty="0">
              <a:latin typeface="DejaVu Sans"/>
              <a:cs typeface="DejaVu Sans"/>
            </a:endParaRPr>
          </a:p>
        </p:txBody>
      </p:sp>
      <p:sp>
        <p:nvSpPr>
          <p:cNvPr id="12" name="object 8"/>
          <p:cNvSpPr txBox="1"/>
          <p:nvPr/>
        </p:nvSpPr>
        <p:spPr>
          <a:xfrm>
            <a:off x="2694401" y="1873092"/>
            <a:ext cx="5883200" cy="3518912"/>
          </a:xfrm>
          <a:prstGeom prst="rect">
            <a:avLst/>
          </a:prstGeom>
        </p:spPr>
        <p:txBody>
          <a:bodyPr vert="horz" wrap="square" lIns="0" tIns="12700" rIns="0" bIns="0" rtlCol="0">
            <a:spAutoFit/>
          </a:bodyPr>
          <a:lstStyle/>
          <a:p>
            <a:pPr marL="355600" indent="-342900">
              <a:lnSpc>
                <a:spcPct val="100000"/>
              </a:lnSpc>
              <a:spcBef>
                <a:spcPts val="100"/>
              </a:spcBef>
              <a:buFont typeface="Calibri"/>
              <a:buChar char="•"/>
              <a:tabLst>
                <a:tab pos="355600" algn="l"/>
                <a:tab pos="356235" algn="l"/>
              </a:tabLst>
            </a:pPr>
            <a:r>
              <a:rPr lang="en-US" sz="1900" b="1" spc="-5" dirty="0">
                <a:solidFill>
                  <a:srgbClr val="FF0000"/>
                </a:solidFill>
                <a:cs typeface="Calibri"/>
              </a:rPr>
              <a:t>Mass media </a:t>
            </a:r>
            <a:r>
              <a:rPr lang="en-US" sz="1900" b="1" dirty="0">
                <a:cs typeface="Calibri"/>
              </a:rPr>
              <a:t>inform the public about </a:t>
            </a:r>
            <a:r>
              <a:rPr lang="en-US" sz="1900" b="1" spc="-5" dirty="0">
                <a:cs typeface="Calibri"/>
              </a:rPr>
              <a:t>issues and help </a:t>
            </a:r>
            <a:r>
              <a:rPr lang="en-US" sz="1900" b="1" dirty="0">
                <a:cs typeface="Calibri"/>
              </a:rPr>
              <a:t>set the political </a:t>
            </a:r>
            <a:r>
              <a:rPr lang="en-US" sz="1900" b="1" spc="-5" dirty="0">
                <a:cs typeface="Calibri"/>
              </a:rPr>
              <a:t>and </a:t>
            </a:r>
            <a:r>
              <a:rPr lang="en-US" sz="1900" b="1" dirty="0">
                <a:cs typeface="Calibri"/>
              </a:rPr>
              <a:t>public </a:t>
            </a:r>
            <a:r>
              <a:rPr lang="en-US" sz="1900" b="1" spc="-5" dirty="0">
                <a:cs typeface="Calibri"/>
              </a:rPr>
              <a:t>agendas.</a:t>
            </a:r>
            <a:endParaRPr lang="en-US" sz="1900" dirty="0">
              <a:cs typeface="Calibri"/>
            </a:endParaRPr>
          </a:p>
          <a:p>
            <a:pPr marL="469900">
              <a:lnSpc>
                <a:spcPct val="100000"/>
              </a:lnSpc>
              <a:tabLst>
                <a:tab pos="756285" algn="l"/>
              </a:tabLst>
            </a:pPr>
            <a:r>
              <a:rPr lang="en-US" sz="1900" dirty="0">
                <a:cs typeface="Calibri"/>
              </a:rPr>
              <a:t>–	</a:t>
            </a:r>
            <a:r>
              <a:rPr lang="en-US" sz="1900" b="1" spc="-5" dirty="0">
                <a:cs typeface="Calibri"/>
              </a:rPr>
              <a:t>Mass Media has been referred </a:t>
            </a:r>
            <a:r>
              <a:rPr lang="en-US" sz="1900" b="1" dirty="0">
                <a:cs typeface="Calibri"/>
              </a:rPr>
              <a:t>to </a:t>
            </a:r>
            <a:r>
              <a:rPr lang="en-US" sz="1900" b="1" spc="-5" dirty="0">
                <a:cs typeface="Calibri"/>
              </a:rPr>
              <a:t>as </a:t>
            </a:r>
            <a:r>
              <a:rPr lang="en-US" sz="1900" b="1" dirty="0">
                <a:cs typeface="Calibri"/>
              </a:rPr>
              <a:t>the </a:t>
            </a:r>
            <a:r>
              <a:rPr lang="en-US" sz="1900" b="1" spc="-5" dirty="0">
                <a:cs typeface="Calibri"/>
              </a:rPr>
              <a:t>“new</a:t>
            </a:r>
            <a:r>
              <a:rPr lang="en-US" sz="1900" b="1" dirty="0">
                <a:cs typeface="Calibri"/>
              </a:rPr>
              <a:t> Parent”</a:t>
            </a:r>
            <a:endParaRPr lang="en-US" sz="1900" dirty="0">
              <a:cs typeface="Calibri"/>
            </a:endParaRPr>
          </a:p>
          <a:p>
            <a:pPr marL="355600" marR="11430" indent="-342900">
              <a:buFont typeface="Calibri"/>
              <a:buChar char="•"/>
              <a:tabLst>
                <a:tab pos="355600" algn="l"/>
                <a:tab pos="356235" algn="l"/>
              </a:tabLst>
            </a:pPr>
            <a:r>
              <a:rPr lang="en-US" sz="1900" b="1" dirty="0">
                <a:cs typeface="Calibri"/>
              </a:rPr>
              <a:t>Opinion </a:t>
            </a:r>
            <a:r>
              <a:rPr lang="en-US" sz="1900" b="1" spc="-5" dirty="0">
                <a:cs typeface="Calibri"/>
              </a:rPr>
              <a:t>leaders, </a:t>
            </a:r>
            <a:r>
              <a:rPr lang="en-US" sz="1900" b="1" dirty="0">
                <a:cs typeface="Calibri"/>
              </a:rPr>
              <a:t>those </a:t>
            </a:r>
            <a:r>
              <a:rPr lang="en-US" sz="1900" b="1" spc="-5" dirty="0">
                <a:cs typeface="Calibri"/>
              </a:rPr>
              <a:t>individuals held </a:t>
            </a:r>
            <a:r>
              <a:rPr lang="en-US" sz="1900" b="1" dirty="0">
                <a:cs typeface="Calibri"/>
              </a:rPr>
              <a:t>in </a:t>
            </a:r>
            <a:r>
              <a:rPr lang="en-US" sz="1900" b="1" spc="-5" dirty="0">
                <a:cs typeface="Calibri"/>
              </a:rPr>
              <a:t>great respect because </a:t>
            </a:r>
            <a:r>
              <a:rPr lang="en-US" sz="1900" b="1" dirty="0">
                <a:cs typeface="Calibri"/>
              </a:rPr>
              <a:t>of their position, </a:t>
            </a:r>
            <a:r>
              <a:rPr lang="en-US" sz="1900" b="1" spc="5" dirty="0">
                <a:cs typeface="Calibri"/>
              </a:rPr>
              <a:t>expertise, </a:t>
            </a:r>
            <a:r>
              <a:rPr lang="en-US" sz="1900" b="1" dirty="0">
                <a:cs typeface="Calibri"/>
              </a:rPr>
              <a:t>or  </a:t>
            </a:r>
            <a:r>
              <a:rPr lang="en-US" sz="1900" b="1" spc="-5" dirty="0">
                <a:cs typeface="Calibri"/>
              </a:rPr>
              <a:t>personality, may informally and </a:t>
            </a:r>
            <a:r>
              <a:rPr lang="en-US" sz="1900" b="1" dirty="0">
                <a:cs typeface="Calibri"/>
              </a:rPr>
              <a:t>unintentionally </a:t>
            </a:r>
            <a:r>
              <a:rPr lang="en-US" sz="1900" b="1" spc="-5" dirty="0">
                <a:cs typeface="Calibri"/>
              </a:rPr>
              <a:t>exercise influence </a:t>
            </a:r>
            <a:r>
              <a:rPr lang="en-US" sz="1900" b="1" dirty="0">
                <a:cs typeface="Calibri"/>
              </a:rPr>
              <a:t>(think</a:t>
            </a:r>
            <a:r>
              <a:rPr lang="en-US" sz="1900" b="1" spc="30" dirty="0">
                <a:cs typeface="Calibri"/>
              </a:rPr>
              <a:t> </a:t>
            </a:r>
            <a:r>
              <a:rPr lang="en-US" sz="1900" b="1" spc="-5" dirty="0">
                <a:cs typeface="Calibri"/>
              </a:rPr>
              <a:t>church).</a:t>
            </a:r>
            <a:endParaRPr lang="en-US" sz="1900" dirty="0">
              <a:cs typeface="Calibri"/>
            </a:endParaRPr>
          </a:p>
          <a:p>
            <a:pPr marL="355600" marR="5080" indent="-342900">
              <a:buFont typeface="Calibri"/>
              <a:buChar char="•"/>
              <a:tabLst>
                <a:tab pos="355600" algn="l"/>
                <a:tab pos="356235" algn="l"/>
              </a:tabLst>
            </a:pPr>
            <a:r>
              <a:rPr lang="en-US" sz="1900" b="1" spc="-5" dirty="0">
                <a:cs typeface="Calibri"/>
              </a:rPr>
              <a:t>Events may </a:t>
            </a:r>
            <a:r>
              <a:rPr lang="en-US" sz="1900" b="1" dirty="0">
                <a:cs typeface="Calibri"/>
              </a:rPr>
              <a:t>instill positive or </a:t>
            </a:r>
            <a:r>
              <a:rPr lang="en-US" sz="1900" b="1" spc="-5" dirty="0">
                <a:cs typeface="Calibri"/>
              </a:rPr>
              <a:t>negative </a:t>
            </a:r>
            <a:r>
              <a:rPr lang="en-US" sz="1900" b="1" dirty="0">
                <a:cs typeface="Calibri"/>
              </a:rPr>
              <a:t>attitudes. For </a:t>
            </a:r>
            <a:r>
              <a:rPr lang="en-US" sz="1900" b="1" spc="-5" dirty="0">
                <a:cs typeface="Calibri"/>
              </a:rPr>
              <a:t>example, </a:t>
            </a:r>
            <a:r>
              <a:rPr lang="en-US" sz="1900" b="1" dirty="0">
                <a:cs typeface="Calibri"/>
              </a:rPr>
              <a:t>the </a:t>
            </a:r>
            <a:r>
              <a:rPr lang="en-US" sz="1900" b="1" spc="-5" dirty="0">
                <a:cs typeface="Calibri"/>
              </a:rPr>
              <a:t>Watergate scandal </a:t>
            </a:r>
            <a:r>
              <a:rPr lang="en-US" sz="1900" b="1" spc="-100" dirty="0">
                <a:cs typeface="Calibri"/>
              </a:rPr>
              <a:t>created </a:t>
            </a:r>
            <a:r>
              <a:rPr lang="en-US" sz="1900" b="1" dirty="0">
                <a:cs typeface="Calibri"/>
              </a:rPr>
              <a:t>a  </a:t>
            </a:r>
            <a:r>
              <a:rPr lang="en-US" sz="1900" b="1" spc="-5" dirty="0">
                <a:cs typeface="Calibri"/>
              </a:rPr>
              <a:t>mistrust </a:t>
            </a:r>
            <a:r>
              <a:rPr lang="en-US" sz="1900" b="1" dirty="0">
                <a:cs typeface="Calibri"/>
              </a:rPr>
              <a:t>of</a:t>
            </a:r>
            <a:r>
              <a:rPr lang="en-US" sz="1900" b="1" spc="-25" dirty="0">
                <a:cs typeface="Calibri"/>
              </a:rPr>
              <a:t> </a:t>
            </a:r>
            <a:r>
              <a:rPr lang="en-US" sz="1900" b="1" spc="-5" dirty="0">
                <a:cs typeface="Calibri"/>
              </a:rPr>
              <a:t>government.</a:t>
            </a:r>
            <a:endParaRPr lang="en-US" sz="1900" dirty="0">
              <a:cs typeface="Calibri"/>
            </a:endParaRPr>
          </a:p>
          <a:p>
            <a:pPr marL="12700">
              <a:lnSpc>
                <a:spcPct val="100000"/>
              </a:lnSpc>
              <a:spcBef>
                <a:spcPts val="100"/>
              </a:spcBef>
              <a:tabLst>
                <a:tab pos="355600" algn="l"/>
                <a:tab pos="356235" algn="l"/>
              </a:tabLst>
            </a:pPr>
            <a:endParaRPr dirty="0">
              <a:latin typeface="Calibri"/>
              <a:cs typeface="Calibri"/>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273" y="1426255"/>
            <a:ext cx="990600" cy="462022"/>
          </a:xfrm>
          <a:prstGeom prst="rect">
            <a:avLst/>
          </a:prstGeom>
        </p:spPr>
      </p:pic>
      <p:pic>
        <p:nvPicPr>
          <p:cNvPr id="14" name="Picture 13"/>
          <p:cNvPicPr>
            <a:picLocks noChangeAspect="1"/>
          </p:cNvPicPr>
          <p:nvPr/>
        </p:nvPicPr>
        <p:blipFill>
          <a:blip r:embed="rId5"/>
          <a:stretch>
            <a:fillRect/>
          </a:stretch>
        </p:blipFill>
        <p:spPr>
          <a:xfrm>
            <a:off x="2546794" y="457199"/>
            <a:ext cx="995362" cy="995362"/>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03291" y="382061"/>
            <a:ext cx="1404036" cy="984215"/>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31879" y="270348"/>
            <a:ext cx="1772918" cy="886459"/>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76490" y="1210379"/>
            <a:ext cx="1447739" cy="701567"/>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65313" y="628841"/>
            <a:ext cx="997341" cy="804789"/>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92676" y="565696"/>
            <a:ext cx="1065620" cy="1065620"/>
          </a:xfrm>
          <a:prstGeom prst="rect">
            <a:avLst/>
          </a:prstGeom>
        </p:spPr>
      </p:pic>
    </p:spTree>
    <p:extLst>
      <p:ext uri="{BB962C8B-B14F-4D97-AF65-F5344CB8AC3E}">
        <p14:creationId xmlns:p14="http://schemas.microsoft.com/office/powerpoint/2010/main" val="2351179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762" y="441962"/>
            <a:ext cx="2595562" cy="4706620"/>
            <a:chOff x="-4762" y="441962"/>
            <a:chExt cx="2481580" cy="4706620"/>
          </a:xfrm>
        </p:grpSpPr>
        <p:sp>
          <p:nvSpPr>
            <p:cNvPr id="3" name="object 3"/>
            <p:cNvSpPr/>
            <p:nvPr/>
          </p:nvSpPr>
          <p:spPr>
            <a:xfrm>
              <a:off x="0" y="441962"/>
              <a:ext cx="2476538" cy="470153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457199"/>
              <a:ext cx="2438400" cy="4686300"/>
            </a:xfrm>
            <a:custGeom>
              <a:avLst/>
              <a:gdLst/>
              <a:ahLst/>
              <a:cxnLst/>
              <a:rect l="l" t="t" r="r" b="b"/>
              <a:pathLst>
                <a:path w="2438400" h="4686300">
                  <a:moveTo>
                    <a:pt x="2438400" y="0"/>
                  </a:moveTo>
                  <a:lnTo>
                    <a:pt x="0" y="0"/>
                  </a:lnTo>
                  <a:lnTo>
                    <a:pt x="0" y="4686300"/>
                  </a:lnTo>
                  <a:lnTo>
                    <a:pt x="2438400" y="4686300"/>
                  </a:lnTo>
                  <a:lnTo>
                    <a:pt x="2438400" y="0"/>
                  </a:lnTo>
                  <a:close/>
                </a:path>
              </a:pathLst>
            </a:custGeom>
            <a:solidFill>
              <a:srgbClr val="71BEC5"/>
            </a:solidFill>
          </p:spPr>
          <p:txBody>
            <a:bodyPr wrap="square" lIns="0" tIns="0" rIns="0" bIns="0" rtlCol="0"/>
            <a:lstStyle/>
            <a:p>
              <a:endParaRPr/>
            </a:p>
          </p:txBody>
        </p:sp>
        <p:sp>
          <p:nvSpPr>
            <p:cNvPr id="5" name="object 5"/>
            <p:cNvSpPr/>
            <p:nvPr/>
          </p:nvSpPr>
          <p:spPr>
            <a:xfrm>
              <a:off x="0" y="457199"/>
              <a:ext cx="2438400" cy="4686300"/>
            </a:xfrm>
            <a:custGeom>
              <a:avLst/>
              <a:gdLst/>
              <a:ahLst/>
              <a:cxnLst/>
              <a:rect l="l" t="t" r="r" b="b"/>
              <a:pathLst>
                <a:path w="2438400" h="4686300">
                  <a:moveTo>
                    <a:pt x="0" y="4686300"/>
                  </a:moveTo>
                  <a:lnTo>
                    <a:pt x="2438400" y="4686300"/>
                  </a:lnTo>
                  <a:lnTo>
                    <a:pt x="2438400" y="0"/>
                  </a:lnTo>
                  <a:lnTo>
                    <a:pt x="0" y="0"/>
                  </a:lnTo>
                  <a:lnTo>
                    <a:pt x="0" y="4686300"/>
                  </a:lnTo>
                  <a:close/>
                </a:path>
              </a:pathLst>
            </a:custGeom>
            <a:ln w="9144">
              <a:solidFill>
                <a:srgbClr val="B6DCDF"/>
              </a:solidFill>
            </a:ln>
          </p:spPr>
          <p:txBody>
            <a:bodyPr wrap="square" lIns="0" tIns="0" rIns="0" bIns="0" rtlCol="0"/>
            <a:lstStyle/>
            <a:p>
              <a:endParaRPr/>
            </a:p>
          </p:txBody>
        </p:sp>
      </p:grpSp>
      <p:sp>
        <p:nvSpPr>
          <p:cNvPr id="6" name="object 6"/>
          <p:cNvSpPr txBox="1">
            <a:spLocks noGrp="1"/>
          </p:cNvSpPr>
          <p:nvPr>
            <p:ph type="title"/>
          </p:nvPr>
        </p:nvSpPr>
        <p:spPr>
          <a:xfrm>
            <a:off x="152400" y="13473"/>
            <a:ext cx="8863330" cy="320601"/>
          </a:xfrm>
          <a:prstGeom prst="rect">
            <a:avLst/>
          </a:prstGeom>
        </p:spPr>
        <p:txBody>
          <a:bodyPr vert="horz" wrap="square" lIns="0" tIns="12700" rIns="0" bIns="0" rtlCol="0">
            <a:spAutoFit/>
          </a:bodyPr>
          <a:lstStyle/>
          <a:p>
            <a:pPr marL="12700" algn="ctr">
              <a:lnSpc>
                <a:spcPct val="100000"/>
              </a:lnSpc>
              <a:spcBef>
                <a:spcPts val="100"/>
              </a:spcBef>
            </a:pPr>
            <a:r>
              <a:rPr sz="2000" dirty="0"/>
              <a:t>HOW DO WE GET OUR POLITICAL OPINIONS AND VALUES?</a:t>
            </a:r>
          </a:p>
        </p:txBody>
      </p:sp>
      <p:sp>
        <p:nvSpPr>
          <p:cNvPr id="10" name="object 10"/>
          <p:cNvSpPr/>
          <p:nvPr/>
        </p:nvSpPr>
        <p:spPr>
          <a:xfrm>
            <a:off x="-1" y="1123950"/>
            <a:ext cx="2514343" cy="2262377"/>
          </a:xfrm>
          <a:prstGeom prst="rect">
            <a:avLst/>
          </a:prstGeom>
          <a:blipFill>
            <a:blip r:embed="rId3" cstate="print"/>
            <a:stretch>
              <a:fillRect/>
            </a:stretch>
          </a:blipFill>
        </p:spPr>
        <p:txBody>
          <a:bodyPr wrap="square" lIns="0" tIns="0" rIns="0" bIns="0" rtlCol="0"/>
          <a:lstStyle/>
          <a:p>
            <a:endParaRPr/>
          </a:p>
        </p:txBody>
      </p:sp>
      <p:sp>
        <p:nvSpPr>
          <p:cNvPr id="11" name="object 11"/>
          <p:cNvSpPr txBox="1"/>
          <p:nvPr/>
        </p:nvSpPr>
        <p:spPr>
          <a:xfrm>
            <a:off x="-75944" y="3452561"/>
            <a:ext cx="2590287" cy="1582484"/>
          </a:xfrm>
          <a:prstGeom prst="rect">
            <a:avLst/>
          </a:prstGeom>
        </p:spPr>
        <p:txBody>
          <a:bodyPr vert="horz" wrap="square" lIns="0" tIns="12700" rIns="0" bIns="0" rtlCol="0">
            <a:spAutoFit/>
          </a:bodyPr>
          <a:lstStyle/>
          <a:p>
            <a:pPr marL="105410" marR="109220" algn="ctr">
              <a:lnSpc>
                <a:spcPct val="100000"/>
              </a:lnSpc>
              <a:spcBef>
                <a:spcPts val="100"/>
              </a:spcBef>
            </a:pPr>
            <a:r>
              <a:rPr sz="1700" b="1" dirty="0">
                <a:latin typeface="DejaVu Sans"/>
                <a:cs typeface="DejaVu Sans"/>
              </a:rPr>
              <a:t>Political socialization is  the process by which  citizens acquire a sense  of political identity.</a:t>
            </a:r>
            <a:endParaRPr sz="1700" dirty="0">
              <a:latin typeface="DejaVu Sans"/>
              <a:cs typeface="DejaVu Sans"/>
            </a:endParaRPr>
          </a:p>
        </p:txBody>
      </p:sp>
      <p:sp>
        <p:nvSpPr>
          <p:cNvPr id="12" name="object 7">
            <a:extLst>
              <a:ext uri="{FF2B5EF4-FFF2-40B4-BE49-F238E27FC236}">
                <a16:creationId xmlns:a16="http://schemas.microsoft.com/office/drawing/2014/main" id="{CFC6E562-5C30-4893-A143-78B8E6BDCF1A}"/>
              </a:ext>
            </a:extLst>
          </p:cNvPr>
          <p:cNvSpPr txBox="1"/>
          <p:nvPr/>
        </p:nvSpPr>
        <p:spPr>
          <a:xfrm>
            <a:off x="2550618" y="457199"/>
            <a:ext cx="6582866" cy="4691028"/>
          </a:xfrm>
          <a:prstGeom prst="rect">
            <a:avLst/>
          </a:prstGeom>
        </p:spPr>
        <p:txBody>
          <a:bodyPr vert="horz" wrap="square" lIns="0" tIns="12700" rIns="0" bIns="0" rtlCol="0">
            <a:spAutoFit/>
          </a:bodyPr>
          <a:lstStyle/>
          <a:p>
            <a:pPr marL="12700">
              <a:lnSpc>
                <a:spcPct val="100000"/>
              </a:lnSpc>
            </a:pPr>
            <a:r>
              <a:rPr sz="1900" b="1" dirty="0">
                <a:latin typeface="+mj-lt"/>
                <a:cs typeface="DejaVu Sans"/>
              </a:rPr>
              <a:t>Influences that shape their political identities and opinions:</a:t>
            </a:r>
          </a:p>
          <a:p>
            <a:pPr marL="12065" marR="67945">
              <a:lnSpc>
                <a:spcPct val="100000"/>
              </a:lnSpc>
              <a:tabLst>
                <a:tab pos="355600" algn="l"/>
                <a:tab pos="356235" algn="l"/>
              </a:tabLst>
            </a:pPr>
            <a:r>
              <a:rPr lang="en-US" sz="1900" b="1" dirty="0">
                <a:solidFill>
                  <a:srgbClr val="FF0000"/>
                </a:solidFill>
                <a:latin typeface="+mj-lt"/>
                <a:cs typeface="DejaVu Sans"/>
              </a:rPr>
              <a:t>Social environments: </a:t>
            </a:r>
          </a:p>
          <a:p>
            <a:pPr marL="354965" marR="67945" indent="-342900">
              <a:lnSpc>
                <a:spcPct val="100000"/>
              </a:lnSpc>
              <a:buFont typeface="Arial" panose="020B0604020202020204" pitchFamily="34" charset="0"/>
              <a:buChar char="•"/>
              <a:tabLst>
                <a:tab pos="355600" algn="l"/>
                <a:tab pos="356235" algn="l"/>
              </a:tabLst>
            </a:pPr>
            <a:r>
              <a:rPr lang="en-US" sz="1900" b="1" dirty="0">
                <a:solidFill>
                  <a:srgbClr val="FF0000"/>
                </a:solidFill>
              </a:rPr>
              <a:t>religious institutions</a:t>
            </a:r>
            <a:r>
              <a:rPr lang="en-US" sz="1900" dirty="0"/>
              <a:t> Fundamentalists/ evangelicals believe in a literal interpretation of the Holy Bible. Evangelicals promote the Christian faith. Both tend to take conservative positions </a:t>
            </a:r>
            <a:r>
              <a:rPr lang="en-US" sz="1900" b="1" dirty="0">
                <a:solidFill>
                  <a:srgbClr val="FF0000"/>
                </a:solidFill>
              </a:rPr>
              <a:t>anti-abortion</a:t>
            </a:r>
            <a:r>
              <a:rPr lang="en-US" sz="1900" dirty="0"/>
              <a:t> and vote Republican. </a:t>
            </a:r>
            <a:r>
              <a:rPr lang="en-US" sz="1900" b="1" dirty="0">
                <a:solidFill>
                  <a:srgbClr val="FF0000"/>
                </a:solidFill>
              </a:rPr>
              <a:t>Catholics</a:t>
            </a:r>
            <a:r>
              <a:rPr lang="en-US" sz="1900" dirty="0"/>
              <a:t> have traditionally voted with the </a:t>
            </a:r>
            <a:r>
              <a:rPr lang="en-US" sz="1900" b="1" dirty="0">
                <a:solidFill>
                  <a:srgbClr val="FF0000"/>
                </a:solidFill>
              </a:rPr>
              <a:t>Democratic Party</a:t>
            </a:r>
            <a:r>
              <a:rPr lang="en-US" sz="1900" dirty="0"/>
              <a:t>, though their vote is less attached to Democratic (Dems pro abortion) candidates today than in earlier years because the demographics of Catholics have become so diverse. Jews make up a small part of the national electorate and tend to vote for Democrats. </a:t>
            </a:r>
          </a:p>
          <a:p>
            <a:pPr marL="354965" marR="67945" indent="-342900">
              <a:lnSpc>
                <a:spcPct val="100000"/>
              </a:lnSpc>
              <a:buFont typeface="Arial" panose="020B0604020202020204" pitchFamily="34" charset="0"/>
              <a:buChar char="•"/>
              <a:tabLst>
                <a:tab pos="355600" algn="l"/>
                <a:tab pos="356235" algn="l"/>
              </a:tabLst>
            </a:pPr>
            <a:r>
              <a:rPr lang="en-US" sz="1900" b="1" dirty="0">
                <a:solidFill>
                  <a:srgbClr val="FF0000"/>
                </a:solidFill>
              </a:rPr>
              <a:t>civic institutions </a:t>
            </a:r>
            <a:r>
              <a:rPr lang="en-US" sz="1900" dirty="0"/>
              <a:t>with extreme political views bring only likeminded people together, while other civic institutions bring together people from a variety of backgrounds and viewpoints and help them learn how to work around their differences.</a:t>
            </a:r>
            <a:endParaRPr sz="1900" b="1" dirty="0">
              <a:latin typeface="+mj-lt"/>
              <a:cs typeface="DejaVu Sans"/>
            </a:endParaRPr>
          </a:p>
        </p:txBody>
      </p:sp>
    </p:spTree>
    <p:extLst>
      <p:ext uri="{BB962C8B-B14F-4D97-AF65-F5344CB8AC3E}">
        <p14:creationId xmlns:p14="http://schemas.microsoft.com/office/powerpoint/2010/main" val="2763408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762" y="514350"/>
            <a:ext cx="2595562" cy="4634232"/>
            <a:chOff x="-4762" y="441962"/>
            <a:chExt cx="2481580" cy="4706620"/>
          </a:xfrm>
        </p:grpSpPr>
        <p:sp>
          <p:nvSpPr>
            <p:cNvPr id="3" name="object 3"/>
            <p:cNvSpPr/>
            <p:nvPr/>
          </p:nvSpPr>
          <p:spPr>
            <a:xfrm>
              <a:off x="0" y="441962"/>
              <a:ext cx="2476538" cy="470153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457199"/>
              <a:ext cx="2438400" cy="4686300"/>
            </a:xfrm>
            <a:custGeom>
              <a:avLst/>
              <a:gdLst/>
              <a:ahLst/>
              <a:cxnLst/>
              <a:rect l="l" t="t" r="r" b="b"/>
              <a:pathLst>
                <a:path w="2438400" h="4686300">
                  <a:moveTo>
                    <a:pt x="2438400" y="0"/>
                  </a:moveTo>
                  <a:lnTo>
                    <a:pt x="0" y="0"/>
                  </a:lnTo>
                  <a:lnTo>
                    <a:pt x="0" y="4686300"/>
                  </a:lnTo>
                  <a:lnTo>
                    <a:pt x="2438400" y="4686300"/>
                  </a:lnTo>
                  <a:lnTo>
                    <a:pt x="2438400" y="0"/>
                  </a:lnTo>
                  <a:close/>
                </a:path>
              </a:pathLst>
            </a:custGeom>
            <a:solidFill>
              <a:srgbClr val="71BEC5"/>
            </a:solidFill>
          </p:spPr>
          <p:txBody>
            <a:bodyPr wrap="square" lIns="0" tIns="0" rIns="0" bIns="0" rtlCol="0"/>
            <a:lstStyle/>
            <a:p>
              <a:endParaRPr/>
            </a:p>
          </p:txBody>
        </p:sp>
        <p:sp>
          <p:nvSpPr>
            <p:cNvPr id="5" name="object 5"/>
            <p:cNvSpPr/>
            <p:nvPr/>
          </p:nvSpPr>
          <p:spPr>
            <a:xfrm>
              <a:off x="0" y="457199"/>
              <a:ext cx="2438400" cy="4686300"/>
            </a:xfrm>
            <a:custGeom>
              <a:avLst/>
              <a:gdLst/>
              <a:ahLst/>
              <a:cxnLst/>
              <a:rect l="l" t="t" r="r" b="b"/>
              <a:pathLst>
                <a:path w="2438400" h="4686300">
                  <a:moveTo>
                    <a:pt x="0" y="4686300"/>
                  </a:moveTo>
                  <a:lnTo>
                    <a:pt x="2438400" y="4686300"/>
                  </a:lnTo>
                  <a:lnTo>
                    <a:pt x="2438400" y="0"/>
                  </a:lnTo>
                  <a:lnTo>
                    <a:pt x="0" y="0"/>
                  </a:lnTo>
                  <a:lnTo>
                    <a:pt x="0" y="4686300"/>
                  </a:lnTo>
                  <a:close/>
                </a:path>
              </a:pathLst>
            </a:custGeom>
            <a:ln w="9144">
              <a:solidFill>
                <a:srgbClr val="B6DCDF"/>
              </a:solidFill>
            </a:ln>
          </p:spPr>
          <p:txBody>
            <a:bodyPr wrap="square" lIns="0" tIns="0" rIns="0" bIns="0" rtlCol="0"/>
            <a:lstStyle/>
            <a:p>
              <a:endParaRPr/>
            </a:p>
          </p:txBody>
        </p:sp>
      </p:grpSp>
      <p:sp>
        <p:nvSpPr>
          <p:cNvPr id="6" name="object 6"/>
          <p:cNvSpPr txBox="1">
            <a:spLocks noGrp="1"/>
          </p:cNvSpPr>
          <p:nvPr>
            <p:ph type="title"/>
          </p:nvPr>
        </p:nvSpPr>
        <p:spPr>
          <a:xfrm>
            <a:off x="152400" y="13473"/>
            <a:ext cx="8863330" cy="320601"/>
          </a:xfrm>
          <a:prstGeom prst="rect">
            <a:avLst/>
          </a:prstGeom>
        </p:spPr>
        <p:txBody>
          <a:bodyPr vert="horz" wrap="square" lIns="0" tIns="12700" rIns="0" bIns="0" rtlCol="0">
            <a:spAutoFit/>
          </a:bodyPr>
          <a:lstStyle/>
          <a:p>
            <a:pPr marL="12700" algn="ctr">
              <a:lnSpc>
                <a:spcPct val="100000"/>
              </a:lnSpc>
              <a:spcBef>
                <a:spcPts val="100"/>
              </a:spcBef>
            </a:pPr>
            <a:r>
              <a:rPr sz="2000" dirty="0"/>
              <a:t>HOW DO WE GET OUR POLITICAL OPINIONS AND VALUES?</a:t>
            </a:r>
          </a:p>
        </p:txBody>
      </p:sp>
      <p:sp>
        <p:nvSpPr>
          <p:cNvPr id="10" name="object 10"/>
          <p:cNvSpPr/>
          <p:nvPr/>
        </p:nvSpPr>
        <p:spPr>
          <a:xfrm>
            <a:off x="-1" y="1123950"/>
            <a:ext cx="2514343" cy="2262377"/>
          </a:xfrm>
          <a:prstGeom prst="rect">
            <a:avLst/>
          </a:prstGeom>
          <a:blipFill>
            <a:blip r:embed="rId3" cstate="print"/>
            <a:stretch>
              <a:fillRect/>
            </a:stretch>
          </a:blipFill>
        </p:spPr>
        <p:txBody>
          <a:bodyPr wrap="square" lIns="0" tIns="0" rIns="0" bIns="0" rtlCol="0"/>
          <a:lstStyle/>
          <a:p>
            <a:endParaRPr/>
          </a:p>
        </p:txBody>
      </p:sp>
      <p:sp>
        <p:nvSpPr>
          <p:cNvPr id="11" name="object 11"/>
          <p:cNvSpPr txBox="1"/>
          <p:nvPr/>
        </p:nvSpPr>
        <p:spPr>
          <a:xfrm>
            <a:off x="-75944" y="3452561"/>
            <a:ext cx="2590287" cy="1582484"/>
          </a:xfrm>
          <a:prstGeom prst="rect">
            <a:avLst/>
          </a:prstGeom>
        </p:spPr>
        <p:txBody>
          <a:bodyPr vert="horz" wrap="square" lIns="0" tIns="12700" rIns="0" bIns="0" rtlCol="0">
            <a:spAutoFit/>
          </a:bodyPr>
          <a:lstStyle/>
          <a:p>
            <a:pPr marL="105410" marR="109220" algn="ctr">
              <a:lnSpc>
                <a:spcPct val="100000"/>
              </a:lnSpc>
              <a:spcBef>
                <a:spcPts val="100"/>
              </a:spcBef>
            </a:pPr>
            <a:r>
              <a:rPr sz="1700" b="1" dirty="0">
                <a:latin typeface="DejaVu Sans"/>
                <a:cs typeface="DejaVu Sans"/>
              </a:rPr>
              <a:t>Political socialization is  the process by which  citizens acquire a sense  of political identity.</a:t>
            </a:r>
            <a:endParaRPr sz="1700" dirty="0">
              <a:latin typeface="DejaVu Sans"/>
              <a:cs typeface="DejaVu Sans"/>
            </a:endParaRPr>
          </a:p>
        </p:txBody>
      </p:sp>
      <p:sp>
        <p:nvSpPr>
          <p:cNvPr id="12" name="object 7">
            <a:extLst>
              <a:ext uri="{FF2B5EF4-FFF2-40B4-BE49-F238E27FC236}">
                <a16:creationId xmlns:a16="http://schemas.microsoft.com/office/drawing/2014/main" id="{CFC6E562-5C30-4893-A143-78B8E6BDCF1A}"/>
              </a:ext>
            </a:extLst>
          </p:cNvPr>
          <p:cNvSpPr txBox="1"/>
          <p:nvPr/>
        </p:nvSpPr>
        <p:spPr>
          <a:xfrm>
            <a:off x="2550618" y="457199"/>
            <a:ext cx="6582866" cy="4537139"/>
          </a:xfrm>
          <a:prstGeom prst="rect">
            <a:avLst/>
          </a:prstGeom>
        </p:spPr>
        <p:txBody>
          <a:bodyPr vert="horz" wrap="square" lIns="0" tIns="12700" rIns="0" bIns="0" rtlCol="0">
            <a:spAutoFit/>
          </a:bodyPr>
          <a:lstStyle/>
          <a:p>
            <a:pPr marL="12700">
              <a:lnSpc>
                <a:spcPct val="100000"/>
              </a:lnSpc>
            </a:pPr>
            <a:r>
              <a:rPr sz="2100" b="1" dirty="0">
                <a:latin typeface="+mj-lt"/>
                <a:cs typeface="DejaVu Sans"/>
              </a:rPr>
              <a:t>Influences that shape their political identities and opinions:</a:t>
            </a:r>
            <a:endParaRPr lang="en-US" sz="2100" b="1" dirty="0">
              <a:latin typeface="+mj-lt"/>
              <a:cs typeface="DejaVu Sans"/>
            </a:endParaRPr>
          </a:p>
          <a:p>
            <a:pPr marL="12700">
              <a:lnSpc>
                <a:spcPct val="100000"/>
              </a:lnSpc>
            </a:pPr>
            <a:r>
              <a:rPr lang="en-US" sz="2100" b="1" dirty="0">
                <a:solidFill>
                  <a:srgbClr val="FF0000"/>
                </a:solidFill>
                <a:latin typeface="+mj-lt"/>
                <a:cs typeface="DejaVu Sans"/>
              </a:rPr>
              <a:t>Geography/ Location</a:t>
            </a:r>
            <a:r>
              <a:rPr lang="en-US" sz="2100" b="1" dirty="0">
                <a:latin typeface="+mj-lt"/>
                <a:cs typeface="DejaVu Sans"/>
              </a:rPr>
              <a:t>:</a:t>
            </a:r>
          </a:p>
          <a:p>
            <a:pPr marL="355600" indent="-342900">
              <a:lnSpc>
                <a:spcPct val="100000"/>
              </a:lnSpc>
              <a:buFont typeface="Arial" panose="020B0604020202020204" pitchFamily="34" charset="0"/>
              <a:buChar char="•"/>
            </a:pPr>
            <a:r>
              <a:rPr lang="en-US" sz="2100" b="1" dirty="0"/>
              <a:t>In the Northeast, liberal Democrats dominate, and more liberal policies prevail. </a:t>
            </a:r>
          </a:p>
          <a:p>
            <a:pPr marL="355600" indent="-342900">
              <a:lnSpc>
                <a:spcPct val="100000"/>
              </a:lnSpc>
              <a:buFont typeface="Arial" panose="020B0604020202020204" pitchFamily="34" charset="0"/>
              <a:buChar char="•"/>
            </a:pPr>
            <a:r>
              <a:rPr lang="en-US" sz="2100" b="1" dirty="0"/>
              <a:t>The South is more influenced by conservative Christian values. </a:t>
            </a:r>
          </a:p>
          <a:p>
            <a:pPr marL="12700">
              <a:lnSpc>
                <a:spcPct val="100000"/>
              </a:lnSpc>
            </a:pPr>
            <a:endParaRPr lang="en-US" sz="2100" b="1" dirty="0"/>
          </a:p>
          <a:p>
            <a:pPr marL="12700">
              <a:lnSpc>
                <a:spcPct val="100000"/>
              </a:lnSpc>
            </a:pPr>
            <a:r>
              <a:rPr lang="en-US" sz="2100" b="1" dirty="0"/>
              <a:t>Socialization also has an effect on a worldwide scale. Most of the globalization influence flows from the United States to other countries, through globalization and encouraging immigration. </a:t>
            </a:r>
            <a:r>
              <a:rPr lang="en-US" sz="2100" b="1" i="1" dirty="0">
                <a:solidFill>
                  <a:srgbClr val="FF0000"/>
                </a:solidFill>
              </a:rPr>
              <a:t>The Bible blet</a:t>
            </a:r>
            <a:r>
              <a:rPr lang="en-US" sz="2100" b="1" dirty="0"/>
              <a:t>. </a:t>
            </a:r>
          </a:p>
          <a:p>
            <a:pPr marL="12700">
              <a:lnSpc>
                <a:spcPct val="100000"/>
              </a:lnSpc>
            </a:pPr>
            <a:endParaRPr lang="en-US" sz="2100" b="1" dirty="0"/>
          </a:p>
          <a:p>
            <a:pPr marL="12700">
              <a:lnSpc>
                <a:spcPct val="100000"/>
              </a:lnSpc>
            </a:pPr>
            <a:r>
              <a:rPr lang="en-US" sz="2100" b="1" dirty="0"/>
              <a:t>The United States also is exposed to values from other parts of the world</a:t>
            </a:r>
            <a:endParaRPr sz="2100" b="1" dirty="0">
              <a:latin typeface="+mj-lt"/>
              <a:cs typeface="DejaVu Sans"/>
            </a:endParaRPr>
          </a:p>
        </p:txBody>
      </p:sp>
      <p:sp>
        <p:nvSpPr>
          <p:cNvPr id="7" name="TextBox 6">
            <a:extLst>
              <a:ext uri="{FF2B5EF4-FFF2-40B4-BE49-F238E27FC236}">
                <a16:creationId xmlns:a16="http://schemas.microsoft.com/office/drawing/2014/main" id="{2B1781B2-7C87-4E3A-92BF-8578B87978E0}"/>
              </a:ext>
            </a:extLst>
          </p:cNvPr>
          <p:cNvSpPr txBox="1"/>
          <p:nvPr/>
        </p:nvSpPr>
        <p:spPr>
          <a:xfrm>
            <a:off x="7352839" y="4717353"/>
            <a:ext cx="1662891" cy="307777"/>
          </a:xfrm>
          <a:prstGeom prst="rect">
            <a:avLst/>
          </a:prstGeom>
          <a:noFill/>
        </p:spPr>
        <p:txBody>
          <a:bodyPr wrap="none" rtlCol="0">
            <a:spAutoFit/>
          </a:bodyPr>
          <a:lstStyle/>
          <a:p>
            <a:r>
              <a:rPr lang="en-US" sz="1400" b="1" i="1" dirty="0"/>
              <a:t>AMSCO pg. 404-407</a:t>
            </a:r>
          </a:p>
        </p:txBody>
      </p:sp>
    </p:spTree>
    <p:extLst>
      <p:ext uri="{BB962C8B-B14F-4D97-AF65-F5344CB8AC3E}">
        <p14:creationId xmlns:p14="http://schemas.microsoft.com/office/powerpoint/2010/main" val="3893887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008C9AA-90D2-4BF8-B86F-ADB7E185F798}"/>
              </a:ext>
            </a:extLst>
          </p:cNvPr>
          <p:cNvSpPr txBox="1"/>
          <p:nvPr/>
        </p:nvSpPr>
        <p:spPr>
          <a:xfrm>
            <a:off x="0" y="-14079"/>
            <a:ext cx="9144000" cy="1077218"/>
          </a:xfrm>
          <a:prstGeom prst="rect">
            <a:avLst/>
          </a:prstGeom>
          <a:solidFill>
            <a:srgbClr val="E2EF7F"/>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4.1 </a:t>
            </a:r>
            <a:r>
              <a:rPr lang="en-US" sz="2400" b="1" dirty="0">
                <a:latin typeface="+mj-lt"/>
              </a:rPr>
              <a:t>American Attitudes About Government and Politics</a:t>
            </a:r>
          </a:p>
          <a:p>
            <a:pPr marL="0" marR="0" lvl="0" indent="0" defTabSz="914400" rtl="0" eaLnBrk="1" fontAlgn="auto" latinLnBrk="0" hangingPunct="1">
              <a:lnSpc>
                <a:spcPct val="100000"/>
              </a:lnSpc>
              <a:spcBef>
                <a:spcPts val="0"/>
              </a:spcBef>
              <a:spcAft>
                <a:spcPts val="0"/>
              </a:spcAft>
              <a:buClrTx/>
              <a:buSzTx/>
              <a:buFontTx/>
              <a:buNone/>
              <a:tabLst/>
              <a:defRPr/>
            </a:pPr>
            <a:r>
              <a:rPr lang="en-US" sz="2000" b="1" dirty="0"/>
              <a:t>Citizen beliefs about government are shaped by the intersection of demographics, political culture, and dynamic social change</a:t>
            </a:r>
            <a:endParaRPr kumimoji="0" lang="en-US" sz="2000" b="1" i="0" u="none" strike="noStrike" kern="1200" cap="none" spc="0" normalizeH="0" baseline="0" noProof="0" dirty="0">
              <a:ln>
                <a:noFill/>
              </a:ln>
              <a:solidFill>
                <a:prstClr val="black"/>
              </a:solidFill>
              <a:effectLst/>
              <a:uLnTx/>
              <a:uFillTx/>
              <a:latin typeface="+mj-lt"/>
              <a:ea typeface="+mn-ea"/>
              <a:cs typeface="+mn-cs"/>
            </a:endParaRPr>
          </a:p>
        </p:txBody>
      </p:sp>
      <p:sp>
        <p:nvSpPr>
          <p:cNvPr id="10" name="TextBox 9">
            <a:extLst>
              <a:ext uri="{FF2B5EF4-FFF2-40B4-BE49-F238E27FC236}">
                <a16:creationId xmlns:a16="http://schemas.microsoft.com/office/drawing/2014/main" id="{1A6750EF-18E6-4519-8F1E-0E78327F5B96}"/>
              </a:ext>
            </a:extLst>
          </p:cNvPr>
          <p:cNvSpPr txBox="1"/>
          <p:nvPr/>
        </p:nvSpPr>
        <p:spPr>
          <a:xfrm>
            <a:off x="-16042" y="1504950"/>
            <a:ext cx="1756994" cy="34778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t>Explain the relationship between core beliefs of U.S. citizens and attitudes about the role of government.</a:t>
            </a:r>
            <a:endParaRPr kumimoji="0" lang="en-US" sz="2200" b="1"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2" name="Straight Connector 11">
            <a:extLst>
              <a:ext uri="{FF2B5EF4-FFF2-40B4-BE49-F238E27FC236}">
                <a16:creationId xmlns:a16="http://schemas.microsoft.com/office/drawing/2014/main" id="{769E89F6-504E-424B-84CA-4337C9B2CECA}"/>
              </a:ext>
            </a:extLst>
          </p:cNvPr>
          <p:cNvCxnSpPr>
            <a:cxnSpLocks/>
          </p:cNvCxnSpPr>
          <p:nvPr/>
        </p:nvCxnSpPr>
        <p:spPr>
          <a:xfrm>
            <a:off x="1676400" y="1177826"/>
            <a:ext cx="0" cy="3791164"/>
          </a:xfrm>
          <a:prstGeom prst="line">
            <a:avLst/>
          </a:prstGeom>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74A81181-6029-4E37-8BE3-954E0A2CA114}"/>
              </a:ext>
            </a:extLst>
          </p:cNvPr>
          <p:cNvSpPr txBox="1"/>
          <p:nvPr/>
        </p:nvSpPr>
        <p:spPr>
          <a:xfrm>
            <a:off x="1740952" y="1504950"/>
            <a:ext cx="7437137" cy="178510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t>Different interpretations of core values, including individualism, equality of opportunity, free enterprise, rule of law, and limited government, affect the relationship between citizens and the federal government and that citizens have with each other</a:t>
            </a:r>
            <a:endParaRPr kumimoji="0" lang="en-US" sz="22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3296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30FB88-2045-4907-87FE-7C3CBB71F61F}"/>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57B860F4-9773-4F25-8968-E4A5837B1539}"/>
              </a:ext>
            </a:extLst>
          </p:cNvPr>
          <p:cNvPicPr>
            <a:picLocks noChangeAspect="1"/>
          </p:cNvPicPr>
          <p:nvPr/>
        </p:nvPicPr>
        <p:blipFill>
          <a:blip r:embed="rId2"/>
          <a:stretch>
            <a:fillRect/>
          </a:stretch>
        </p:blipFill>
        <p:spPr>
          <a:xfrm>
            <a:off x="2438400" y="19050"/>
            <a:ext cx="6789420" cy="5143500"/>
          </a:xfrm>
          <a:prstGeom prst="rect">
            <a:avLst/>
          </a:prstGeom>
        </p:spPr>
      </p:pic>
      <p:sp>
        <p:nvSpPr>
          <p:cNvPr id="5" name="TextBox 4">
            <a:extLst>
              <a:ext uri="{FF2B5EF4-FFF2-40B4-BE49-F238E27FC236}">
                <a16:creationId xmlns:a16="http://schemas.microsoft.com/office/drawing/2014/main" id="{6B57E411-DB93-4969-80EA-31680B056370}"/>
              </a:ext>
            </a:extLst>
          </p:cNvPr>
          <p:cNvSpPr txBox="1"/>
          <p:nvPr/>
        </p:nvSpPr>
        <p:spPr>
          <a:xfrm>
            <a:off x="4422775" y="590550"/>
            <a:ext cx="3581400" cy="400110"/>
          </a:xfrm>
          <a:prstGeom prst="rect">
            <a:avLst/>
          </a:prstGeom>
          <a:noFill/>
        </p:spPr>
        <p:txBody>
          <a:bodyPr wrap="square" rtlCol="0">
            <a:spAutoFit/>
          </a:bodyPr>
          <a:lstStyle/>
          <a:p>
            <a:pPr algn="ctr"/>
            <a:r>
              <a:rPr lang="en-US" sz="2000" b="1" dirty="0"/>
              <a:t>2016 Presidential Election</a:t>
            </a:r>
          </a:p>
        </p:txBody>
      </p:sp>
      <p:sp>
        <p:nvSpPr>
          <p:cNvPr id="6" name="TextBox 5">
            <a:extLst>
              <a:ext uri="{FF2B5EF4-FFF2-40B4-BE49-F238E27FC236}">
                <a16:creationId xmlns:a16="http://schemas.microsoft.com/office/drawing/2014/main" id="{A350AE7E-88C9-4D92-8256-85285E3C8020}"/>
              </a:ext>
            </a:extLst>
          </p:cNvPr>
          <p:cNvSpPr txBox="1"/>
          <p:nvPr/>
        </p:nvSpPr>
        <p:spPr>
          <a:xfrm>
            <a:off x="0" y="742950"/>
            <a:ext cx="2819400" cy="1938992"/>
          </a:xfrm>
          <a:prstGeom prst="rect">
            <a:avLst/>
          </a:prstGeom>
          <a:noFill/>
        </p:spPr>
        <p:txBody>
          <a:bodyPr wrap="square" rtlCol="0">
            <a:spAutoFit/>
          </a:bodyPr>
          <a:lstStyle/>
          <a:p>
            <a:r>
              <a:rPr lang="en-US" sz="2400" b="1" dirty="0"/>
              <a:t>What role did geography play in the 2016 Presidential Election? Explain.</a:t>
            </a:r>
          </a:p>
        </p:txBody>
      </p:sp>
    </p:spTree>
    <p:extLst>
      <p:ext uri="{BB962C8B-B14F-4D97-AF65-F5344CB8AC3E}">
        <p14:creationId xmlns:p14="http://schemas.microsoft.com/office/powerpoint/2010/main" val="2411187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26542" y="57150"/>
            <a:ext cx="8817458" cy="726440"/>
          </a:xfrm>
          <a:prstGeom prst="rect">
            <a:avLst/>
          </a:prstGeom>
        </p:spPr>
        <p:txBody>
          <a:bodyPr vert="horz" wrap="square" lIns="0" tIns="88900" rIns="0" bIns="0" rtlCol="0">
            <a:spAutoFit/>
          </a:bodyPr>
          <a:lstStyle/>
          <a:p>
            <a:pPr marL="299085" indent="-287020">
              <a:lnSpc>
                <a:spcPct val="100000"/>
              </a:lnSpc>
              <a:spcBef>
                <a:spcPts val="700"/>
              </a:spcBef>
              <a:buFont typeface="DejaVu Sans"/>
              <a:buChar char="•"/>
              <a:tabLst>
                <a:tab pos="299085" algn="l"/>
                <a:tab pos="299720" algn="l"/>
              </a:tabLst>
            </a:pPr>
            <a:r>
              <a:rPr sz="1800" b="1" dirty="0">
                <a:latin typeface="DejaVu Sans"/>
                <a:cs typeface="DejaVu Sans"/>
              </a:rPr>
              <a:t>Why is family the strongest agent of political socialization?</a:t>
            </a:r>
            <a:endParaRPr sz="1800" dirty="0">
              <a:latin typeface="DejaVu Sans"/>
              <a:cs typeface="DejaVu Sans"/>
            </a:endParaRPr>
          </a:p>
          <a:p>
            <a:pPr marL="299085" indent="-287020">
              <a:lnSpc>
                <a:spcPct val="100000"/>
              </a:lnSpc>
              <a:spcBef>
                <a:spcPts val="600"/>
              </a:spcBef>
              <a:buFont typeface="DejaVu Sans"/>
              <a:buChar char="•"/>
              <a:tabLst>
                <a:tab pos="299085" algn="l"/>
                <a:tab pos="299720" algn="l"/>
              </a:tabLst>
            </a:pPr>
            <a:r>
              <a:rPr sz="1800" b="1" dirty="0">
                <a:latin typeface="DejaVu Sans"/>
                <a:cs typeface="DejaVu Sans"/>
              </a:rPr>
              <a:t>Why do demographics play a role in political socialization?</a:t>
            </a:r>
            <a:endParaRPr sz="1800" dirty="0">
              <a:latin typeface="DejaVu Sans"/>
              <a:cs typeface="DejaVu Sans"/>
            </a:endParaRPr>
          </a:p>
        </p:txBody>
      </p:sp>
      <p:sp>
        <p:nvSpPr>
          <p:cNvPr id="6" name="object 6"/>
          <p:cNvSpPr/>
          <p:nvPr/>
        </p:nvSpPr>
        <p:spPr>
          <a:xfrm>
            <a:off x="685800" y="971550"/>
            <a:ext cx="7848600" cy="3962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008C9AA-90D2-4BF8-B86F-ADB7E185F798}"/>
              </a:ext>
            </a:extLst>
          </p:cNvPr>
          <p:cNvSpPr txBox="1"/>
          <p:nvPr/>
        </p:nvSpPr>
        <p:spPr>
          <a:xfrm>
            <a:off x="0" y="-14079"/>
            <a:ext cx="9144000" cy="1077218"/>
          </a:xfrm>
          <a:prstGeom prst="rect">
            <a:avLst/>
          </a:prstGeom>
          <a:solidFill>
            <a:schemeClr val="accent2">
              <a:lumMod val="7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1"/>
                </a:solidFill>
                <a:effectLst/>
                <a:uLnTx/>
                <a:uFillTx/>
                <a:latin typeface="Calibri"/>
                <a:ea typeface="+mn-ea"/>
                <a:cs typeface="+mn-cs"/>
              </a:rPr>
              <a:t>4.3</a:t>
            </a:r>
            <a:r>
              <a:rPr lang="en-US" sz="2400" dirty="0">
                <a:solidFill>
                  <a:schemeClr val="bg1"/>
                </a:solidFill>
              </a:rPr>
              <a:t> </a:t>
            </a:r>
            <a:r>
              <a:rPr lang="en-US" sz="2400" b="1" dirty="0">
                <a:solidFill>
                  <a:schemeClr val="bg1"/>
                </a:solidFill>
              </a:rPr>
              <a:t>Changes in Ideology</a:t>
            </a:r>
            <a:endParaRPr lang="en-US" sz="2400" b="1" dirty="0">
              <a:solidFill>
                <a:schemeClr val="bg1"/>
              </a:solidFill>
              <a:latin typeface="+mj-lt"/>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Citizen beliefs about government are shaped by the intersection of demographics, political culture, and dynamic social change</a:t>
            </a:r>
            <a:endParaRPr kumimoji="0" lang="en-US" sz="2000" b="1" i="0" u="none" strike="noStrike" kern="1200" cap="none" spc="0" normalizeH="0" baseline="0" noProof="0" dirty="0">
              <a:ln>
                <a:noFill/>
              </a:ln>
              <a:solidFill>
                <a:schemeClr val="bg1"/>
              </a:solidFill>
              <a:effectLst/>
              <a:uLnTx/>
              <a:uFillTx/>
              <a:latin typeface="+mj-lt"/>
              <a:ea typeface="+mn-ea"/>
              <a:cs typeface="+mn-cs"/>
            </a:endParaRPr>
          </a:p>
        </p:txBody>
      </p:sp>
      <p:sp>
        <p:nvSpPr>
          <p:cNvPr id="10" name="TextBox 9">
            <a:extLst>
              <a:ext uri="{FF2B5EF4-FFF2-40B4-BE49-F238E27FC236}">
                <a16:creationId xmlns:a16="http://schemas.microsoft.com/office/drawing/2014/main" id="{1A6750EF-18E6-4519-8F1E-0E78327F5B96}"/>
              </a:ext>
            </a:extLst>
          </p:cNvPr>
          <p:cNvSpPr txBox="1"/>
          <p:nvPr/>
        </p:nvSpPr>
        <p:spPr>
          <a:xfrm>
            <a:off x="-16042" y="1504950"/>
            <a:ext cx="1756994" cy="178510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Calibri"/>
                <a:ea typeface="+mn-ea"/>
                <a:cs typeface="+mn-cs"/>
              </a:rPr>
              <a:t>Explain how social factors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Calibri"/>
                <a:ea typeface="+mn-ea"/>
                <a:cs typeface="+mn-cs"/>
              </a:rPr>
              <a:t>impact political ideology.</a:t>
            </a:r>
            <a:endParaRPr kumimoji="0" lang="en-US" sz="2200" b="1"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2" name="Straight Connector 11">
            <a:extLst>
              <a:ext uri="{FF2B5EF4-FFF2-40B4-BE49-F238E27FC236}">
                <a16:creationId xmlns:a16="http://schemas.microsoft.com/office/drawing/2014/main" id="{769E89F6-504E-424B-84CA-4337C9B2CECA}"/>
              </a:ext>
            </a:extLst>
          </p:cNvPr>
          <p:cNvCxnSpPr>
            <a:cxnSpLocks/>
          </p:cNvCxnSpPr>
          <p:nvPr/>
        </p:nvCxnSpPr>
        <p:spPr>
          <a:xfrm>
            <a:off x="1676400" y="1177826"/>
            <a:ext cx="0" cy="3791164"/>
          </a:xfrm>
          <a:prstGeom prst="line">
            <a:avLst/>
          </a:prstGeom>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74A81181-6029-4E37-8BE3-954E0A2CA114}"/>
              </a:ext>
            </a:extLst>
          </p:cNvPr>
          <p:cNvSpPr txBox="1"/>
          <p:nvPr/>
        </p:nvSpPr>
        <p:spPr>
          <a:xfrm>
            <a:off x="1760243" y="1321578"/>
            <a:ext cx="7315200"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Generational effects (experiences shared by people of a common age) and life cycle effects (experiences a person encounters during different life stages) contribute to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development of a person’s political ideology.</a:t>
            </a:r>
          </a:p>
        </p:txBody>
      </p:sp>
    </p:spTree>
    <p:extLst>
      <p:ext uri="{BB962C8B-B14F-4D97-AF65-F5344CB8AC3E}">
        <p14:creationId xmlns:p14="http://schemas.microsoft.com/office/powerpoint/2010/main" val="2393017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show="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008C9AA-90D2-4BF8-B86F-ADB7E185F798}"/>
              </a:ext>
            </a:extLst>
          </p:cNvPr>
          <p:cNvSpPr txBox="1"/>
          <p:nvPr/>
        </p:nvSpPr>
        <p:spPr>
          <a:xfrm>
            <a:off x="0" y="-14079"/>
            <a:ext cx="9144000" cy="1077218"/>
          </a:xfrm>
          <a:prstGeom prst="rect">
            <a:avLst/>
          </a:prstGeom>
          <a:solidFill>
            <a:schemeClr val="accent2">
              <a:lumMod val="7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1"/>
                </a:solidFill>
                <a:effectLst/>
                <a:uLnTx/>
                <a:uFillTx/>
                <a:latin typeface="Calibri"/>
                <a:ea typeface="+mn-ea"/>
                <a:cs typeface="+mn-cs"/>
              </a:rPr>
              <a:t>4.3</a:t>
            </a:r>
            <a:r>
              <a:rPr lang="en-US" sz="2400" dirty="0">
                <a:solidFill>
                  <a:schemeClr val="bg1"/>
                </a:solidFill>
              </a:rPr>
              <a:t> </a:t>
            </a:r>
            <a:r>
              <a:rPr lang="en-US" sz="2400" b="1" dirty="0">
                <a:solidFill>
                  <a:schemeClr val="bg1"/>
                </a:solidFill>
              </a:rPr>
              <a:t>Changes in Ideology</a:t>
            </a:r>
            <a:endParaRPr lang="en-US" sz="2400" b="1" dirty="0">
              <a:solidFill>
                <a:schemeClr val="bg1"/>
              </a:solidFill>
              <a:latin typeface="+mj-lt"/>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Citizen beliefs about government are shaped by the intersection of demographics, political culture, and dynamic social change</a:t>
            </a:r>
            <a:endParaRPr kumimoji="0" lang="en-US" sz="2000" b="1" i="0" u="none" strike="noStrike" kern="1200" cap="none" spc="0" normalizeH="0" baseline="0" noProof="0" dirty="0">
              <a:ln>
                <a:noFill/>
              </a:ln>
              <a:solidFill>
                <a:schemeClr val="bg1"/>
              </a:solidFill>
              <a:effectLst/>
              <a:uLnTx/>
              <a:uFillTx/>
              <a:latin typeface="+mj-lt"/>
              <a:ea typeface="+mn-ea"/>
              <a:cs typeface="+mn-cs"/>
            </a:endParaRPr>
          </a:p>
        </p:txBody>
      </p:sp>
      <p:sp>
        <p:nvSpPr>
          <p:cNvPr id="10" name="TextBox 9">
            <a:extLst>
              <a:ext uri="{FF2B5EF4-FFF2-40B4-BE49-F238E27FC236}">
                <a16:creationId xmlns:a16="http://schemas.microsoft.com/office/drawing/2014/main" id="{1A6750EF-18E6-4519-8F1E-0E78327F5B96}"/>
              </a:ext>
            </a:extLst>
          </p:cNvPr>
          <p:cNvSpPr txBox="1"/>
          <p:nvPr/>
        </p:nvSpPr>
        <p:spPr>
          <a:xfrm>
            <a:off x="-16042" y="1504950"/>
            <a:ext cx="1756994" cy="24622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t>Explain how cultural factors influence political attitudes and socialization.</a:t>
            </a:r>
            <a:endParaRPr kumimoji="0" lang="en-US" sz="2200" b="1"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2" name="Straight Connector 11">
            <a:extLst>
              <a:ext uri="{FF2B5EF4-FFF2-40B4-BE49-F238E27FC236}">
                <a16:creationId xmlns:a16="http://schemas.microsoft.com/office/drawing/2014/main" id="{769E89F6-504E-424B-84CA-4337C9B2CECA}"/>
              </a:ext>
            </a:extLst>
          </p:cNvPr>
          <p:cNvCxnSpPr>
            <a:cxnSpLocks/>
          </p:cNvCxnSpPr>
          <p:nvPr/>
        </p:nvCxnSpPr>
        <p:spPr>
          <a:xfrm>
            <a:off x="1676400" y="1177826"/>
            <a:ext cx="0" cy="3791164"/>
          </a:xfrm>
          <a:prstGeom prst="line">
            <a:avLst/>
          </a:prstGeom>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74A81181-6029-4E37-8BE3-954E0A2CA114}"/>
              </a:ext>
            </a:extLst>
          </p:cNvPr>
          <p:cNvSpPr txBox="1"/>
          <p:nvPr/>
        </p:nvSpPr>
        <p:spPr>
          <a:xfrm>
            <a:off x="1760243" y="1321578"/>
            <a:ext cx="7315200"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Generational effects (experiences shared by people of a common age) and life cycle effects (experiences a person encounters during different life stages) contribute to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development of a person’s political ideology.</a:t>
            </a:r>
          </a:p>
        </p:txBody>
      </p:sp>
    </p:spTree>
    <p:extLst>
      <p:ext uri="{BB962C8B-B14F-4D97-AF65-F5344CB8AC3E}">
        <p14:creationId xmlns:p14="http://schemas.microsoft.com/office/powerpoint/2010/main" val="4100367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4C8F8-3F46-4448-8091-C160303A10AA}"/>
              </a:ext>
            </a:extLst>
          </p:cNvPr>
          <p:cNvSpPr>
            <a:spLocks noGrp="1"/>
          </p:cNvSpPr>
          <p:nvPr>
            <p:ph type="title"/>
          </p:nvPr>
        </p:nvSpPr>
        <p:spPr>
          <a:xfrm>
            <a:off x="53340" y="0"/>
            <a:ext cx="9088120" cy="400110"/>
          </a:xfrm>
        </p:spPr>
        <p:txBody>
          <a:bodyPr/>
          <a:lstStyle/>
          <a:p>
            <a:pPr algn="ctr"/>
            <a:r>
              <a:rPr lang="en-US" sz="2600" u="sng" dirty="0"/>
              <a:t>Generational and Life-Cycle Effects</a:t>
            </a:r>
          </a:p>
        </p:txBody>
      </p:sp>
      <p:sp>
        <p:nvSpPr>
          <p:cNvPr id="3" name="Text Placeholder 2">
            <a:extLst>
              <a:ext uri="{FF2B5EF4-FFF2-40B4-BE49-F238E27FC236}">
                <a16:creationId xmlns:a16="http://schemas.microsoft.com/office/drawing/2014/main" id="{AD8780C9-0D03-4880-BFFC-EBD88552644F}"/>
              </a:ext>
            </a:extLst>
          </p:cNvPr>
          <p:cNvSpPr>
            <a:spLocks noGrp="1"/>
          </p:cNvSpPr>
          <p:nvPr>
            <p:ph type="body" idx="1"/>
          </p:nvPr>
        </p:nvSpPr>
        <p:spPr>
          <a:xfrm>
            <a:off x="53340" y="514350"/>
            <a:ext cx="9062720" cy="1538883"/>
          </a:xfrm>
        </p:spPr>
        <p:txBody>
          <a:bodyPr/>
          <a:lstStyle/>
          <a:p>
            <a:r>
              <a:rPr lang="en-US" sz="2000" dirty="0">
                <a:latin typeface="Calibri" panose="020F0502020204030204" pitchFamily="34" charset="0"/>
                <a:cs typeface="Calibri" panose="020F0502020204030204" pitchFamily="34" charset="0"/>
              </a:rPr>
              <a:t>As you go through different stages in life, your voting behavior will change.</a:t>
            </a:r>
          </a:p>
          <a:p>
            <a:pPr marL="342900" indent="-342900">
              <a:buFont typeface="Arial" panose="020B0604020202020204" pitchFamily="34" charset="0"/>
              <a:buChar char="•"/>
            </a:pPr>
            <a:r>
              <a:rPr lang="en-US" sz="2000" u="sng" dirty="0">
                <a:latin typeface="Calibri" panose="020F0502020204030204" pitchFamily="34" charset="0"/>
                <a:cs typeface="Calibri" panose="020F0502020204030204" pitchFamily="34" charset="0"/>
              </a:rPr>
              <a:t>Generational effect</a:t>
            </a:r>
            <a:r>
              <a:rPr lang="en-US" sz="2000" dirty="0">
                <a:latin typeface="Calibri" panose="020F0502020204030204" pitchFamily="34" charset="0"/>
                <a:cs typeface="Calibri" panose="020F0502020204030204" pitchFamily="34" charset="0"/>
              </a:rPr>
              <a:t>- the impact of historical events experienced by a generation upon their political views.</a:t>
            </a:r>
          </a:p>
          <a:p>
            <a:pPr marL="342900" indent="-342900">
              <a:buFont typeface="Arial" panose="020B0604020202020204" pitchFamily="34" charset="0"/>
              <a:buChar char="•"/>
            </a:pPr>
            <a:r>
              <a:rPr lang="en-US" sz="2000" u="sng" dirty="0">
                <a:latin typeface="+mj-lt"/>
              </a:rPr>
              <a:t>life-cycle effect</a:t>
            </a:r>
            <a:r>
              <a:rPr lang="en-US" sz="2000" dirty="0">
                <a:latin typeface="+mj-lt"/>
              </a:rPr>
              <a:t> the impact of a person’s age and stage in life on his or her political views.</a:t>
            </a:r>
            <a:endParaRPr lang="en-US" sz="2000" dirty="0">
              <a:latin typeface="+mj-lt"/>
              <a:cs typeface="Calibri" panose="020F0502020204030204" pitchFamily="34" charset="0"/>
            </a:endParaRPr>
          </a:p>
        </p:txBody>
      </p:sp>
      <p:sp>
        <p:nvSpPr>
          <p:cNvPr id="5" name="TextBox 4">
            <a:extLst>
              <a:ext uri="{FF2B5EF4-FFF2-40B4-BE49-F238E27FC236}">
                <a16:creationId xmlns:a16="http://schemas.microsoft.com/office/drawing/2014/main" id="{67FC17CE-FDEE-46F6-8BDA-78CCA672E502}"/>
              </a:ext>
            </a:extLst>
          </p:cNvPr>
          <p:cNvSpPr txBox="1"/>
          <p:nvPr/>
        </p:nvSpPr>
        <p:spPr>
          <a:xfrm>
            <a:off x="0" y="2167473"/>
            <a:ext cx="9192260" cy="2246769"/>
          </a:xfrm>
          <a:prstGeom prst="rect">
            <a:avLst/>
          </a:prstGeom>
          <a:noFill/>
        </p:spPr>
        <p:txBody>
          <a:bodyPr wrap="square">
            <a:spAutoFit/>
          </a:bodyPr>
          <a:lstStyle/>
          <a:p>
            <a:r>
              <a:rPr lang="en-US" sz="2000" dirty="0"/>
              <a:t>Americans are placed into four generational categories to measure attitudes and compare where they might stand on a political continuum:</a:t>
            </a:r>
          </a:p>
          <a:p>
            <a:pPr marL="285750" indent="-285750">
              <a:buFont typeface="Arial" panose="020B0604020202020204" pitchFamily="34" charset="0"/>
              <a:buChar char="•"/>
            </a:pPr>
            <a:r>
              <a:rPr lang="en-US" sz="2000" b="1" dirty="0"/>
              <a:t>Silent Generation </a:t>
            </a:r>
          </a:p>
          <a:p>
            <a:pPr marL="285750" indent="-285750">
              <a:buFont typeface="Arial" panose="020B0604020202020204" pitchFamily="34" charset="0"/>
              <a:buChar char="•"/>
            </a:pPr>
            <a:r>
              <a:rPr lang="en-US" sz="2000" b="1" dirty="0"/>
              <a:t>Baby Boomers</a:t>
            </a:r>
          </a:p>
          <a:p>
            <a:pPr marL="285750" indent="-285750">
              <a:buFont typeface="Arial" panose="020B0604020202020204" pitchFamily="34" charset="0"/>
              <a:buChar char="•"/>
            </a:pPr>
            <a:r>
              <a:rPr lang="en-US" sz="2000" b="1" dirty="0"/>
              <a:t>Generation X</a:t>
            </a:r>
          </a:p>
          <a:p>
            <a:pPr marL="285750" indent="-285750">
              <a:buFont typeface="Arial" panose="020B0604020202020204" pitchFamily="34" charset="0"/>
              <a:buChar char="•"/>
            </a:pPr>
            <a:r>
              <a:rPr lang="en-US" sz="2000" b="1" dirty="0"/>
              <a:t>Millennials </a:t>
            </a:r>
          </a:p>
          <a:p>
            <a:endParaRPr lang="en-US" sz="2000" dirty="0"/>
          </a:p>
        </p:txBody>
      </p:sp>
      <p:sp>
        <p:nvSpPr>
          <p:cNvPr id="7" name="TextBox 6">
            <a:hlinkClick r:id="rId2"/>
            <a:extLst>
              <a:ext uri="{FF2B5EF4-FFF2-40B4-BE49-F238E27FC236}">
                <a16:creationId xmlns:a16="http://schemas.microsoft.com/office/drawing/2014/main" id="{87E3FB29-C833-4EF9-9E8D-CEAE695A0DAC}"/>
              </a:ext>
            </a:extLst>
          </p:cNvPr>
          <p:cNvSpPr txBox="1"/>
          <p:nvPr/>
        </p:nvSpPr>
        <p:spPr>
          <a:xfrm>
            <a:off x="2590800" y="4781550"/>
            <a:ext cx="6705600" cy="276999"/>
          </a:xfrm>
          <a:prstGeom prst="rect">
            <a:avLst/>
          </a:prstGeom>
          <a:noFill/>
        </p:spPr>
        <p:txBody>
          <a:bodyPr wrap="square">
            <a:spAutoFit/>
          </a:bodyPr>
          <a:lstStyle/>
          <a:p>
            <a:r>
              <a:rPr lang="en-US" sz="1200" dirty="0">
                <a:hlinkClick r:id="rId2"/>
              </a:rPr>
              <a:t>https://www.visualcapitalist.com/ranking-u-s-generations-on-their-power-and-influence-over-society/</a:t>
            </a:r>
            <a:endParaRPr lang="en-US" sz="1200" dirty="0"/>
          </a:p>
        </p:txBody>
      </p:sp>
    </p:spTree>
    <p:extLst>
      <p:ext uri="{BB962C8B-B14F-4D97-AF65-F5344CB8AC3E}">
        <p14:creationId xmlns:p14="http://schemas.microsoft.com/office/powerpoint/2010/main" val="1321205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EADF12-5C1C-4210-97B6-B5252BAE4D95}"/>
              </a:ext>
            </a:extLst>
          </p:cNvPr>
          <p:cNvPicPr>
            <a:picLocks noChangeAspect="1"/>
          </p:cNvPicPr>
          <p:nvPr/>
        </p:nvPicPr>
        <p:blipFill>
          <a:blip r:embed="rId2"/>
          <a:stretch>
            <a:fillRect/>
          </a:stretch>
        </p:blipFill>
        <p:spPr>
          <a:xfrm>
            <a:off x="31750" y="971550"/>
            <a:ext cx="9112250" cy="3430328"/>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334416BC-A410-4CF4-8A93-91C9E7531664}"/>
              </a:ext>
            </a:extLst>
          </p:cNvPr>
          <p:cNvSpPr txBox="1"/>
          <p:nvPr/>
        </p:nvSpPr>
        <p:spPr>
          <a:xfrm>
            <a:off x="-31750" y="0"/>
            <a:ext cx="9144000" cy="830997"/>
          </a:xfrm>
          <a:prstGeom prst="rect">
            <a:avLst/>
          </a:prstGeom>
          <a:noFill/>
        </p:spPr>
        <p:txBody>
          <a:bodyPr wrap="square">
            <a:spAutoFit/>
          </a:bodyPr>
          <a:lstStyle/>
          <a:p>
            <a:r>
              <a:rPr lang="en-US" sz="2400" b="1" dirty="0"/>
              <a:t>Here’s the breakdown of how we categorized each generation, along with their age ranges and birth years.</a:t>
            </a:r>
          </a:p>
        </p:txBody>
      </p:sp>
    </p:spTree>
    <p:extLst>
      <p:ext uri="{BB962C8B-B14F-4D97-AF65-F5344CB8AC3E}">
        <p14:creationId xmlns:p14="http://schemas.microsoft.com/office/powerpoint/2010/main" val="1576470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70C07D2-1754-404C-9E53-F08DC4B0A49C}"/>
              </a:ext>
            </a:extLst>
          </p:cNvPr>
          <p:cNvPicPr>
            <a:picLocks noGrp="1" noChangeAspect="1"/>
          </p:cNvPicPr>
          <p:nvPr>
            <p:ph sz="half" idx="2"/>
          </p:nvPr>
        </p:nvPicPr>
        <p:blipFill>
          <a:blip r:embed="rId2"/>
          <a:stretch>
            <a:fillRect/>
          </a:stretch>
        </p:blipFill>
        <p:spPr>
          <a:xfrm>
            <a:off x="90488" y="454855"/>
            <a:ext cx="8963025" cy="4233790"/>
          </a:xfrm>
          <a:prstGeom prst="rect">
            <a:avLst/>
          </a:prstGeom>
          <a:noFill/>
        </p:spPr>
      </p:pic>
      <p:sp>
        <p:nvSpPr>
          <p:cNvPr id="6" name="TextBox 5">
            <a:extLst>
              <a:ext uri="{FF2B5EF4-FFF2-40B4-BE49-F238E27FC236}">
                <a16:creationId xmlns:a16="http://schemas.microsoft.com/office/drawing/2014/main" id="{9A03489A-1472-44AE-9AD4-7F388EA88253}"/>
              </a:ext>
            </a:extLst>
          </p:cNvPr>
          <p:cNvSpPr txBox="1"/>
          <p:nvPr/>
        </p:nvSpPr>
        <p:spPr>
          <a:xfrm>
            <a:off x="533401" y="4688645"/>
            <a:ext cx="6096000" cy="261610"/>
          </a:xfrm>
          <a:prstGeom prst="rect">
            <a:avLst/>
          </a:prstGeom>
          <a:noFill/>
        </p:spPr>
        <p:txBody>
          <a:bodyPr wrap="square" rtlCol="0">
            <a:spAutoFit/>
          </a:bodyPr>
          <a:lstStyle/>
          <a:p>
            <a:r>
              <a:rPr lang="en-US" sz="1100" dirty="0">
                <a:hlinkClick r:id="rId3"/>
              </a:rPr>
              <a:t>https://www.theatlantic.com/ideas/archive/2019/05/coming-generation-war/588670/</a:t>
            </a:r>
            <a:endParaRPr lang="en-US" sz="1100" dirty="0"/>
          </a:p>
        </p:txBody>
      </p:sp>
    </p:spTree>
    <p:extLst>
      <p:ext uri="{BB962C8B-B14F-4D97-AF65-F5344CB8AC3E}">
        <p14:creationId xmlns:p14="http://schemas.microsoft.com/office/powerpoint/2010/main" val="2283111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website&#10;&#10;Description automatically generated">
            <a:hlinkClick r:id="rId2"/>
            <a:extLst>
              <a:ext uri="{FF2B5EF4-FFF2-40B4-BE49-F238E27FC236}">
                <a16:creationId xmlns:a16="http://schemas.microsoft.com/office/drawing/2014/main" id="{F7C8E6C8-349D-47B3-84F4-4AC2DA1943C4}"/>
              </a:ext>
            </a:extLst>
          </p:cNvPr>
          <p:cNvPicPr>
            <a:picLocks noChangeAspect="1"/>
          </p:cNvPicPr>
          <p:nvPr/>
        </p:nvPicPr>
        <p:blipFill>
          <a:blip r:embed="rId3"/>
          <a:stretch>
            <a:fillRect/>
          </a:stretch>
        </p:blipFill>
        <p:spPr>
          <a:xfrm>
            <a:off x="2517427" y="0"/>
            <a:ext cx="4109147" cy="5143500"/>
          </a:xfrm>
          <a:prstGeom prst="rect">
            <a:avLst/>
          </a:prstGeom>
          <a:noFill/>
        </p:spPr>
      </p:pic>
    </p:spTree>
    <p:extLst>
      <p:ext uri="{BB962C8B-B14F-4D97-AF65-F5344CB8AC3E}">
        <p14:creationId xmlns:p14="http://schemas.microsoft.com/office/powerpoint/2010/main" val="3175527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AAB25CB-08A9-4930-9C3C-23430834197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5534" y="50800"/>
            <a:ext cx="8692933" cy="5041900"/>
          </a:xfrm>
          <a:prstGeom prst="rect">
            <a:avLst/>
          </a:prstGeom>
          <a:solidFill>
            <a:srgbClr val="FFFFFF"/>
          </a:solidFill>
        </p:spPr>
      </p:pic>
      <p:sp>
        <p:nvSpPr>
          <p:cNvPr id="6" name="TextBox 5">
            <a:extLst>
              <a:ext uri="{FF2B5EF4-FFF2-40B4-BE49-F238E27FC236}">
                <a16:creationId xmlns:a16="http://schemas.microsoft.com/office/drawing/2014/main" id="{C733FD0D-DBB5-42CE-8D11-D5450F562187}"/>
              </a:ext>
            </a:extLst>
          </p:cNvPr>
          <p:cNvSpPr txBox="1"/>
          <p:nvPr/>
        </p:nvSpPr>
        <p:spPr>
          <a:xfrm>
            <a:off x="-76200" y="4881890"/>
            <a:ext cx="6096000" cy="261610"/>
          </a:xfrm>
          <a:prstGeom prst="rect">
            <a:avLst/>
          </a:prstGeom>
          <a:noFill/>
        </p:spPr>
        <p:txBody>
          <a:bodyPr wrap="square" rtlCol="0">
            <a:spAutoFit/>
          </a:bodyPr>
          <a:lstStyle/>
          <a:p>
            <a:r>
              <a:rPr lang="en-US" sz="1100" dirty="0">
                <a:hlinkClick r:id="rId3"/>
              </a:rPr>
              <a:t>https://www.theatlantic.com/ideas/archive/2019/05/coming-generation-war/588670/</a:t>
            </a:r>
            <a:endParaRPr lang="en-US" sz="1100" dirty="0"/>
          </a:p>
        </p:txBody>
      </p:sp>
    </p:spTree>
    <p:extLst>
      <p:ext uri="{BB962C8B-B14F-4D97-AF65-F5344CB8AC3E}">
        <p14:creationId xmlns:p14="http://schemas.microsoft.com/office/powerpoint/2010/main" val="2808673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008C9AA-90D2-4BF8-B86F-ADB7E185F798}"/>
              </a:ext>
            </a:extLst>
          </p:cNvPr>
          <p:cNvSpPr txBox="1"/>
          <p:nvPr/>
        </p:nvSpPr>
        <p:spPr>
          <a:xfrm>
            <a:off x="0" y="-14079"/>
            <a:ext cx="9144000" cy="1077218"/>
          </a:xfrm>
          <a:prstGeom prst="rect">
            <a:avLst/>
          </a:prstGeom>
          <a:solidFill>
            <a:srgbClr val="92D05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effectLst/>
                <a:uLnTx/>
                <a:uFillTx/>
                <a:latin typeface="Calibri"/>
                <a:ea typeface="+mn-ea"/>
                <a:cs typeface="+mn-cs"/>
              </a:rPr>
              <a:t>4.4 </a:t>
            </a:r>
            <a:r>
              <a:rPr lang="en-US" sz="2400" b="1" dirty="0"/>
              <a:t>Influence of Political Events on Ideology</a:t>
            </a:r>
            <a:endParaRPr lang="en-US" sz="2400" b="1" dirty="0">
              <a:latin typeface="+mj-lt"/>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000" b="1" dirty="0"/>
              <a:t>Citizen beliefs about government are shaped by the intersection of demographics, political culture, and dynamic social change</a:t>
            </a:r>
            <a:endParaRPr kumimoji="0" lang="en-US" sz="2000" b="1" i="0" u="none" strike="noStrike" kern="1200" cap="none" spc="0" normalizeH="0" baseline="0" noProof="0" dirty="0">
              <a:ln>
                <a:noFill/>
              </a:ln>
              <a:effectLst/>
              <a:uLnTx/>
              <a:uFillTx/>
              <a:latin typeface="+mj-lt"/>
              <a:ea typeface="+mn-ea"/>
              <a:cs typeface="+mn-cs"/>
            </a:endParaRPr>
          </a:p>
        </p:txBody>
      </p:sp>
      <p:sp>
        <p:nvSpPr>
          <p:cNvPr id="10" name="TextBox 9">
            <a:extLst>
              <a:ext uri="{FF2B5EF4-FFF2-40B4-BE49-F238E27FC236}">
                <a16:creationId xmlns:a16="http://schemas.microsoft.com/office/drawing/2014/main" id="{1A6750EF-18E6-4519-8F1E-0E78327F5B96}"/>
              </a:ext>
            </a:extLst>
          </p:cNvPr>
          <p:cNvSpPr txBox="1"/>
          <p:nvPr/>
        </p:nvSpPr>
        <p:spPr>
          <a:xfrm>
            <a:off x="-16042" y="1504950"/>
            <a:ext cx="1756994" cy="24622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Calibri"/>
                <a:ea typeface="+mn-ea"/>
                <a:cs typeface="+mn-cs"/>
              </a:rPr>
              <a:t>Explain how major political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Calibri"/>
                <a:ea typeface="+mn-ea"/>
                <a:cs typeface="+mn-cs"/>
              </a:rPr>
              <a:t>events influence political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Calibri"/>
                <a:ea typeface="+mn-ea"/>
                <a:cs typeface="+mn-cs"/>
              </a:rPr>
              <a:t>ideology.</a:t>
            </a:r>
            <a:endParaRPr kumimoji="0" lang="en-US" sz="2200" b="1"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2" name="Straight Connector 11">
            <a:extLst>
              <a:ext uri="{FF2B5EF4-FFF2-40B4-BE49-F238E27FC236}">
                <a16:creationId xmlns:a16="http://schemas.microsoft.com/office/drawing/2014/main" id="{769E89F6-504E-424B-84CA-4337C9B2CECA}"/>
              </a:ext>
            </a:extLst>
          </p:cNvPr>
          <p:cNvCxnSpPr>
            <a:cxnSpLocks/>
          </p:cNvCxnSpPr>
          <p:nvPr/>
        </p:nvCxnSpPr>
        <p:spPr>
          <a:xfrm>
            <a:off x="1676400" y="1177826"/>
            <a:ext cx="0" cy="3791164"/>
          </a:xfrm>
          <a:prstGeom prst="line">
            <a:avLst/>
          </a:prstGeom>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74A81181-6029-4E37-8BE3-954E0A2CA114}"/>
              </a:ext>
            </a:extLst>
          </p:cNvPr>
          <p:cNvSpPr txBox="1"/>
          <p:nvPr/>
        </p:nvSpPr>
        <p:spPr>
          <a:xfrm>
            <a:off x="1676400" y="1472396"/>
            <a:ext cx="7315200"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Major political events can influence the development of individual political attitudes, which is an example of political socialization.  </a:t>
            </a:r>
            <a:r>
              <a:rPr kumimoji="0" lang="en-US" sz="2200" b="1" i="0" u="none" strike="noStrike" kern="1200" cap="none" spc="0" normalizeH="0" baseline="0" noProof="0" dirty="0">
                <a:ln>
                  <a:noFill/>
                </a:ln>
                <a:solidFill>
                  <a:srgbClr val="FF0000"/>
                </a:solidFill>
                <a:effectLst/>
                <a:uLnTx/>
                <a:uFillTx/>
                <a:latin typeface="Calibri"/>
                <a:ea typeface="+mn-ea"/>
                <a:cs typeface="+mn-cs"/>
              </a:rPr>
              <a:t>Political socialization, in turn, influences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0000"/>
                </a:solidFill>
                <a:effectLst/>
                <a:uLnTx/>
                <a:uFillTx/>
                <a:latin typeface="Calibri"/>
                <a:ea typeface="+mn-ea"/>
                <a:cs typeface="+mn-cs"/>
              </a:rPr>
              <a:t>political ideology.</a:t>
            </a:r>
          </a:p>
        </p:txBody>
      </p:sp>
    </p:spTree>
    <p:extLst>
      <p:ext uri="{BB962C8B-B14F-4D97-AF65-F5344CB8AC3E}">
        <p14:creationId xmlns:p14="http://schemas.microsoft.com/office/powerpoint/2010/main" val="1900555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show="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008C9AA-90D2-4BF8-B86F-ADB7E185F798}"/>
              </a:ext>
            </a:extLst>
          </p:cNvPr>
          <p:cNvSpPr txBox="1"/>
          <p:nvPr/>
        </p:nvSpPr>
        <p:spPr>
          <a:xfrm>
            <a:off x="0" y="-14079"/>
            <a:ext cx="9144000" cy="1077218"/>
          </a:xfrm>
          <a:prstGeom prst="rect">
            <a:avLst/>
          </a:prstGeom>
          <a:solidFill>
            <a:srgbClr val="E2EF7F"/>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4.1 </a:t>
            </a:r>
            <a:r>
              <a:rPr lang="en-US" sz="2400" b="1" dirty="0">
                <a:latin typeface="+mj-lt"/>
              </a:rPr>
              <a:t>American Attitudes About Government and Politics</a:t>
            </a:r>
          </a:p>
          <a:p>
            <a:pPr marL="0" marR="0" lvl="0" indent="0" defTabSz="914400" rtl="0" eaLnBrk="1" fontAlgn="auto" latinLnBrk="0" hangingPunct="1">
              <a:lnSpc>
                <a:spcPct val="100000"/>
              </a:lnSpc>
              <a:spcBef>
                <a:spcPts val="0"/>
              </a:spcBef>
              <a:spcAft>
                <a:spcPts val="0"/>
              </a:spcAft>
              <a:buClrTx/>
              <a:buSzTx/>
              <a:buFontTx/>
              <a:buNone/>
              <a:tabLst/>
              <a:defRPr/>
            </a:pPr>
            <a:r>
              <a:rPr lang="en-US" sz="2000" b="1" dirty="0"/>
              <a:t>Citizen beliefs about government are shaped by the intersection of demographics, political culture, and dynamic social change</a:t>
            </a:r>
            <a:endParaRPr kumimoji="0" lang="en-US" sz="2000" b="1" i="0" u="none" strike="noStrike" kern="1200" cap="none" spc="0" normalizeH="0" baseline="0" noProof="0" dirty="0">
              <a:ln>
                <a:noFill/>
              </a:ln>
              <a:solidFill>
                <a:prstClr val="black"/>
              </a:solidFill>
              <a:effectLst/>
              <a:uLnTx/>
              <a:uFillTx/>
              <a:latin typeface="+mj-lt"/>
              <a:ea typeface="+mn-ea"/>
              <a:cs typeface="+mn-cs"/>
            </a:endParaRPr>
          </a:p>
        </p:txBody>
      </p:sp>
      <p:sp>
        <p:nvSpPr>
          <p:cNvPr id="10" name="TextBox 9">
            <a:extLst>
              <a:ext uri="{FF2B5EF4-FFF2-40B4-BE49-F238E27FC236}">
                <a16:creationId xmlns:a16="http://schemas.microsoft.com/office/drawing/2014/main" id="{1A6750EF-18E6-4519-8F1E-0E78327F5B96}"/>
              </a:ext>
            </a:extLst>
          </p:cNvPr>
          <p:cNvSpPr txBox="1"/>
          <p:nvPr/>
        </p:nvSpPr>
        <p:spPr>
          <a:xfrm>
            <a:off x="-16042" y="1504950"/>
            <a:ext cx="1756994" cy="34778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t>Explain the relationship between core beliefs of U.S. citizens and attitudes about the role of government.</a:t>
            </a:r>
            <a:endParaRPr kumimoji="0" lang="en-US" sz="2200" b="1"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2" name="Straight Connector 11">
            <a:extLst>
              <a:ext uri="{FF2B5EF4-FFF2-40B4-BE49-F238E27FC236}">
                <a16:creationId xmlns:a16="http://schemas.microsoft.com/office/drawing/2014/main" id="{769E89F6-504E-424B-84CA-4337C9B2CECA}"/>
              </a:ext>
            </a:extLst>
          </p:cNvPr>
          <p:cNvCxnSpPr>
            <a:cxnSpLocks/>
          </p:cNvCxnSpPr>
          <p:nvPr/>
        </p:nvCxnSpPr>
        <p:spPr>
          <a:xfrm>
            <a:off x="1600200" y="1191661"/>
            <a:ext cx="0" cy="3791164"/>
          </a:xfrm>
          <a:prstGeom prst="line">
            <a:avLst/>
          </a:prstGeom>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74A81181-6029-4E37-8BE3-954E0A2CA114}"/>
              </a:ext>
            </a:extLst>
          </p:cNvPr>
          <p:cNvSpPr txBox="1"/>
          <p:nvPr/>
        </p:nvSpPr>
        <p:spPr>
          <a:xfrm>
            <a:off x="1740953" y="1390263"/>
            <a:ext cx="7403048" cy="34778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Different interpretations of core values, including individualism (each person has the ability to shape their life and destiny through the choices they make), equality of opportunity (all people are given an equal chance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compete), free enterprise (the market determines prices, products, and services), and rule of law (every person, even those in power, must follow and is accountable to the same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laws that govern all), affect the relationship between citizens and the federal government and that citizens have with each other.</a:t>
            </a:r>
          </a:p>
        </p:txBody>
      </p:sp>
    </p:spTree>
    <p:extLst>
      <p:ext uri="{BB962C8B-B14F-4D97-AF65-F5344CB8AC3E}">
        <p14:creationId xmlns:p14="http://schemas.microsoft.com/office/powerpoint/2010/main" val="3041134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899E4-1306-48F2-BAF0-32F4165B5BAF}"/>
              </a:ext>
            </a:extLst>
          </p:cNvPr>
          <p:cNvSpPr>
            <a:spLocks noGrp="1"/>
          </p:cNvSpPr>
          <p:nvPr>
            <p:ph type="title"/>
          </p:nvPr>
        </p:nvSpPr>
        <p:spPr>
          <a:xfrm>
            <a:off x="0" y="0"/>
            <a:ext cx="9143998" cy="553998"/>
          </a:xfrm>
        </p:spPr>
        <p:txBody>
          <a:bodyPr/>
          <a:lstStyle/>
          <a:p>
            <a:pPr algn="l"/>
            <a:r>
              <a:rPr lang="en-US" sz="1800" dirty="0">
                <a:latin typeface="+mj-lt"/>
              </a:rPr>
              <a:t>Generational Effect- How do significant events influence political attitudes and socialization? AMSCO pg. 414-418</a:t>
            </a:r>
          </a:p>
        </p:txBody>
      </p:sp>
      <p:sp>
        <p:nvSpPr>
          <p:cNvPr id="5" name="TextBox 4">
            <a:extLst>
              <a:ext uri="{FF2B5EF4-FFF2-40B4-BE49-F238E27FC236}">
                <a16:creationId xmlns:a16="http://schemas.microsoft.com/office/drawing/2014/main" id="{D198ECF2-633C-4DC5-9896-1CA0618EF101}"/>
              </a:ext>
            </a:extLst>
          </p:cNvPr>
          <p:cNvSpPr txBox="1"/>
          <p:nvPr/>
        </p:nvSpPr>
        <p:spPr>
          <a:xfrm flipH="1">
            <a:off x="76200" y="4809351"/>
            <a:ext cx="9143999" cy="276999"/>
          </a:xfrm>
          <a:prstGeom prst="rect">
            <a:avLst/>
          </a:prstGeom>
          <a:noFill/>
        </p:spPr>
        <p:txBody>
          <a:bodyPr wrap="square" rtlCol="0">
            <a:spAutoFit/>
          </a:bodyPr>
          <a:lstStyle/>
          <a:p>
            <a:r>
              <a:rPr lang="en-US" sz="1200" dirty="0">
                <a:hlinkClick r:id="rId2"/>
              </a:rPr>
              <a:t>* https://www.pewresearch.org/politics/2011/11/03/section-1-how-generations-have-changed/</a:t>
            </a:r>
            <a:endParaRPr lang="en-US" sz="1200" dirty="0"/>
          </a:p>
        </p:txBody>
      </p:sp>
      <p:graphicFrame>
        <p:nvGraphicFramePr>
          <p:cNvPr id="6" name="Table 6">
            <a:extLst>
              <a:ext uri="{FF2B5EF4-FFF2-40B4-BE49-F238E27FC236}">
                <a16:creationId xmlns:a16="http://schemas.microsoft.com/office/drawing/2014/main" id="{827F2157-3AB2-4701-9C6B-3F662EB401ED}"/>
              </a:ext>
            </a:extLst>
          </p:cNvPr>
          <p:cNvGraphicFramePr>
            <a:graphicFrameLocks noGrp="1"/>
          </p:cNvGraphicFramePr>
          <p:nvPr>
            <p:extLst>
              <p:ext uri="{D42A27DB-BD31-4B8C-83A1-F6EECF244321}">
                <p14:modId xmlns:p14="http://schemas.microsoft.com/office/powerpoint/2010/main" val="3659597046"/>
              </p:ext>
            </p:extLst>
          </p:nvPr>
        </p:nvGraphicFramePr>
        <p:xfrm>
          <a:off x="19054" y="584091"/>
          <a:ext cx="9067800" cy="2760761"/>
        </p:xfrm>
        <a:graphic>
          <a:graphicData uri="http://schemas.openxmlformats.org/drawingml/2006/table">
            <a:tbl>
              <a:tblPr firstRow="1" bandRow="1">
                <a:tableStyleId>{5C22544A-7EE6-4342-B048-85BDC9FD1C3A}</a:tableStyleId>
              </a:tblPr>
              <a:tblGrid>
                <a:gridCol w="2190750">
                  <a:extLst>
                    <a:ext uri="{9D8B030D-6E8A-4147-A177-3AD203B41FA5}">
                      <a16:colId xmlns:a16="http://schemas.microsoft.com/office/drawing/2014/main" val="1695291782"/>
                    </a:ext>
                  </a:extLst>
                </a:gridCol>
                <a:gridCol w="2819400">
                  <a:extLst>
                    <a:ext uri="{9D8B030D-6E8A-4147-A177-3AD203B41FA5}">
                      <a16:colId xmlns:a16="http://schemas.microsoft.com/office/drawing/2014/main" val="3822800073"/>
                    </a:ext>
                  </a:extLst>
                </a:gridCol>
                <a:gridCol w="4057650">
                  <a:extLst>
                    <a:ext uri="{9D8B030D-6E8A-4147-A177-3AD203B41FA5}">
                      <a16:colId xmlns:a16="http://schemas.microsoft.com/office/drawing/2014/main" val="459743553"/>
                    </a:ext>
                  </a:extLst>
                </a:gridCol>
              </a:tblGrid>
              <a:tr h="346194">
                <a:tc>
                  <a:txBody>
                    <a:bodyPr/>
                    <a:lstStyle/>
                    <a:p>
                      <a:pPr algn="ctr"/>
                      <a:r>
                        <a:rPr lang="en-US" dirty="0"/>
                        <a:t>Generations</a:t>
                      </a:r>
                    </a:p>
                  </a:txBody>
                  <a:tcPr/>
                </a:tc>
                <a:tc>
                  <a:txBody>
                    <a:bodyPr/>
                    <a:lstStyle/>
                    <a:p>
                      <a:pPr algn="ctr"/>
                      <a:r>
                        <a:rPr lang="en-US" dirty="0"/>
                        <a:t>Events </a:t>
                      </a:r>
                    </a:p>
                  </a:txBody>
                  <a:tcPr/>
                </a:tc>
                <a:tc>
                  <a:txBody>
                    <a:bodyPr/>
                    <a:lstStyle/>
                    <a:p>
                      <a:pPr algn="ctr"/>
                      <a:r>
                        <a:rPr lang="en-US" dirty="0"/>
                        <a:t>Impact on Political Attitude</a:t>
                      </a:r>
                    </a:p>
                  </a:txBody>
                  <a:tcPr/>
                </a:tc>
                <a:extLst>
                  <a:ext uri="{0D108BD9-81ED-4DB2-BD59-A6C34878D82A}">
                    <a16:rowId xmlns:a16="http://schemas.microsoft.com/office/drawing/2014/main" val="635765620"/>
                  </a:ext>
                </a:extLst>
              </a:tr>
              <a:tr h="1052872">
                <a:tc>
                  <a:txBody>
                    <a:bodyPr/>
                    <a:lstStyle/>
                    <a:p>
                      <a:r>
                        <a:rPr lang="en-US" dirty="0"/>
                        <a:t>Silent Generation and Baby Boomers</a:t>
                      </a:r>
                    </a:p>
                  </a:txBody>
                  <a:tcPr/>
                </a:tc>
                <a:tc>
                  <a:txBody>
                    <a:bodyPr/>
                    <a:lstStyle/>
                    <a:p>
                      <a:r>
                        <a:rPr lang="en-US" dirty="0"/>
                        <a:t>Great Depression (1929-41)</a:t>
                      </a:r>
                    </a:p>
                  </a:txBody>
                  <a:tcPr/>
                </a:tc>
                <a:tc>
                  <a:txBody>
                    <a:bodyPr/>
                    <a:lstStyle/>
                    <a:p>
                      <a:r>
                        <a:rPr lang="en-US" dirty="0"/>
                        <a:t>Advancing trust in gov &amp; support for the role of gov in economy- further eroding laissez faire- New Deal – social safety net</a:t>
                      </a:r>
                    </a:p>
                    <a:p>
                      <a:r>
                        <a:rPr lang="en-US" dirty="0"/>
                        <a:t>Majority voted Democratic</a:t>
                      </a:r>
                    </a:p>
                  </a:txBody>
                  <a:tcPr/>
                </a:tc>
                <a:extLst>
                  <a:ext uri="{0D108BD9-81ED-4DB2-BD59-A6C34878D82A}">
                    <a16:rowId xmlns:a16="http://schemas.microsoft.com/office/drawing/2014/main" val="3047388968"/>
                  </a:ext>
                </a:extLst>
              </a:tr>
              <a:tr h="1206281">
                <a:tc>
                  <a:txBody>
                    <a:bodyPr/>
                    <a:lstStyle/>
                    <a:p>
                      <a:endParaRPr lang="en-US" dirty="0"/>
                    </a:p>
                  </a:txBody>
                  <a:tcPr/>
                </a:tc>
                <a:tc>
                  <a:txBody>
                    <a:bodyPr/>
                    <a:lstStyle/>
                    <a:p>
                      <a:r>
                        <a:rPr lang="en-US" dirty="0"/>
                        <a:t>World War II, see the USA </a:t>
                      </a:r>
                      <a:r>
                        <a:rPr lang="en-US" sz="1800" b="0" i="0" u="none" strike="noStrike" baseline="0" dirty="0">
                          <a:solidFill>
                            <a:schemeClr val="dk1"/>
                          </a:solidFill>
                          <a:latin typeface="+mn-lt"/>
                          <a:ea typeface="+mn-ea"/>
                          <a:cs typeface="+mn-cs"/>
                        </a:rPr>
                        <a:t>as a world guardian of democracy </a:t>
                      </a:r>
                      <a:r>
                        <a:rPr lang="en-US" sz="1800" b="1" i="0" u="none" strike="noStrike" baseline="0" dirty="0">
                          <a:solidFill>
                            <a:srgbClr val="FF0000"/>
                          </a:solidFill>
                          <a:latin typeface="+mn-lt"/>
                          <a:ea typeface="+mn-ea"/>
                          <a:cs typeface="+mn-cs"/>
                        </a:rPr>
                        <a:t>“</a:t>
                      </a:r>
                      <a:r>
                        <a:rPr lang="en-US" sz="1800" b="1" i="1" u="none" strike="noStrike" baseline="0" dirty="0">
                          <a:solidFill>
                            <a:srgbClr val="FF0000"/>
                          </a:solidFill>
                          <a:latin typeface="+mn-lt"/>
                          <a:ea typeface="+mn-ea"/>
                          <a:cs typeface="+mn-cs"/>
                        </a:rPr>
                        <a:t>Make the world safe for Democracy”</a:t>
                      </a:r>
                      <a:endParaRPr lang="en-US" b="1" i="1" dirty="0">
                        <a:solidFill>
                          <a:srgbClr val="FF0000"/>
                        </a:solidFill>
                      </a:endParaRPr>
                    </a:p>
                  </a:txBody>
                  <a:tcPr/>
                </a:tc>
                <a:tc>
                  <a:txBody>
                    <a:bodyPr/>
                    <a:lstStyle/>
                    <a:p>
                      <a:r>
                        <a:rPr lang="en-US" dirty="0"/>
                        <a:t>The war brought the nation together against fascism, creating a sense of united purpose and a belief in the reliability of the government.</a:t>
                      </a:r>
                    </a:p>
                  </a:txBody>
                  <a:tcPr/>
                </a:tc>
                <a:extLst>
                  <a:ext uri="{0D108BD9-81ED-4DB2-BD59-A6C34878D82A}">
                    <a16:rowId xmlns:a16="http://schemas.microsoft.com/office/drawing/2014/main" val="1484899431"/>
                  </a:ext>
                </a:extLst>
              </a:tr>
            </a:tbl>
          </a:graphicData>
        </a:graphic>
      </p:graphicFrame>
      <p:graphicFrame>
        <p:nvGraphicFramePr>
          <p:cNvPr id="7" name="Table 7">
            <a:extLst>
              <a:ext uri="{FF2B5EF4-FFF2-40B4-BE49-F238E27FC236}">
                <a16:creationId xmlns:a16="http://schemas.microsoft.com/office/drawing/2014/main" id="{B28A20C8-F737-4357-B17C-8C7E7E90FAA4}"/>
              </a:ext>
            </a:extLst>
          </p:cNvPr>
          <p:cNvGraphicFramePr>
            <a:graphicFrameLocks noGrp="1"/>
          </p:cNvGraphicFramePr>
          <p:nvPr>
            <p:extLst>
              <p:ext uri="{D42A27DB-BD31-4B8C-83A1-F6EECF244321}">
                <p14:modId xmlns:p14="http://schemas.microsoft.com/office/powerpoint/2010/main" val="1100326461"/>
              </p:ext>
            </p:extLst>
          </p:nvPr>
        </p:nvGraphicFramePr>
        <p:xfrm>
          <a:off x="19046" y="3325802"/>
          <a:ext cx="9067804" cy="1463040"/>
        </p:xfrm>
        <a:graphic>
          <a:graphicData uri="http://schemas.openxmlformats.org/drawingml/2006/table">
            <a:tbl>
              <a:tblPr firstRow="1" bandRow="1">
                <a:tableStyleId>{5C22544A-7EE6-4342-B048-85BDC9FD1C3A}</a:tableStyleId>
              </a:tblPr>
              <a:tblGrid>
                <a:gridCol w="2190750">
                  <a:extLst>
                    <a:ext uri="{9D8B030D-6E8A-4147-A177-3AD203B41FA5}">
                      <a16:colId xmlns:a16="http://schemas.microsoft.com/office/drawing/2014/main" val="2005611081"/>
                    </a:ext>
                  </a:extLst>
                </a:gridCol>
                <a:gridCol w="2819400">
                  <a:extLst>
                    <a:ext uri="{9D8B030D-6E8A-4147-A177-3AD203B41FA5}">
                      <a16:colId xmlns:a16="http://schemas.microsoft.com/office/drawing/2014/main" val="83420270"/>
                    </a:ext>
                  </a:extLst>
                </a:gridCol>
                <a:gridCol w="4057654">
                  <a:extLst>
                    <a:ext uri="{9D8B030D-6E8A-4147-A177-3AD203B41FA5}">
                      <a16:colId xmlns:a16="http://schemas.microsoft.com/office/drawing/2014/main" val="1860768313"/>
                    </a:ext>
                  </a:extLst>
                </a:gridCol>
              </a:tblGrid>
              <a:tr h="553998">
                <a:tc>
                  <a:txBody>
                    <a:bodyPr/>
                    <a:lstStyle/>
                    <a:p>
                      <a:endParaRPr lang="en-US" dirty="0"/>
                    </a:p>
                  </a:txBody>
                  <a:tcPr>
                    <a:solidFill>
                      <a:schemeClr val="accent1">
                        <a:lumMod val="20000"/>
                        <a:lumOff val="80000"/>
                      </a:schemeClr>
                    </a:solidFill>
                  </a:tcPr>
                </a:tc>
                <a:tc>
                  <a:txBody>
                    <a:bodyPr/>
                    <a:lstStyle/>
                    <a:p>
                      <a:r>
                        <a:rPr lang="en-US" b="0" dirty="0">
                          <a:solidFill>
                            <a:schemeClr val="tx1"/>
                          </a:solidFill>
                        </a:rPr>
                        <a:t>1960s social unrest and political violence</a:t>
                      </a:r>
                    </a:p>
                  </a:txBody>
                  <a:tcPr>
                    <a:solidFill>
                      <a:schemeClr val="accent1">
                        <a:lumMod val="20000"/>
                        <a:lumOff val="80000"/>
                      </a:schemeClr>
                    </a:solidFill>
                  </a:tcPr>
                </a:tc>
                <a:tc>
                  <a:txBody>
                    <a:bodyPr/>
                    <a:lstStyle/>
                    <a:p>
                      <a:r>
                        <a:rPr lang="en-US" b="0" dirty="0">
                          <a:solidFill>
                            <a:schemeClr val="tx1"/>
                          </a:solidFill>
                        </a:rPr>
                        <a:t>Mass protests- Vietnam war, Civil Rights- were features of time, influenced political socialization.  Challenging gov became political norm, people empowered to bring about change </a:t>
                      </a:r>
                    </a:p>
                  </a:txBody>
                  <a:tcPr>
                    <a:solidFill>
                      <a:schemeClr val="accent1">
                        <a:lumMod val="20000"/>
                        <a:lumOff val="80000"/>
                      </a:schemeClr>
                    </a:solidFill>
                  </a:tcPr>
                </a:tc>
                <a:extLst>
                  <a:ext uri="{0D108BD9-81ED-4DB2-BD59-A6C34878D82A}">
                    <a16:rowId xmlns:a16="http://schemas.microsoft.com/office/drawing/2014/main" val="135277417"/>
                  </a:ext>
                </a:extLst>
              </a:tr>
            </a:tbl>
          </a:graphicData>
        </a:graphic>
      </p:graphicFrame>
    </p:spTree>
    <p:extLst>
      <p:ext uri="{BB962C8B-B14F-4D97-AF65-F5344CB8AC3E}">
        <p14:creationId xmlns:p14="http://schemas.microsoft.com/office/powerpoint/2010/main" val="668741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899E4-1306-48F2-BAF0-32F4165B5BAF}"/>
              </a:ext>
            </a:extLst>
          </p:cNvPr>
          <p:cNvSpPr>
            <a:spLocks noGrp="1"/>
          </p:cNvSpPr>
          <p:nvPr>
            <p:ph type="title"/>
          </p:nvPr>
        </p:nvSpPr>
        <p:spPr>
          <a:xfrm>
            <a:off x="0" y="0"/>
            <a:ext cx="9143998" cy="215444"/>
          </a:xfrm>
        </p:spPr>
        <p:txBody>
          <a:bodyPr/>
          <a:lstStyle/>
          <a:p>
            <a:pPr algn="ctr"/>
            <a:r>
              <a:rPr lang="en-US" sz="1400" dirty="0">
                <a:latin typeface="+mj-lt"/>
              </a:rPr>
              <a:t>Generational Effect- How do significant events influence political attitudes and socialization? AMSCO pg. 414-418</a:t>
            </a:r>
          </a:p>
        </p:txBody>
      </p:sp>
      <p:graphicFrame>
        <p:nvGraphicFramePr>
          <p:cNvPr id="6" name="Table 6">
            <a:extLst>
              <a:ext uri="{FF2B5EF4-FFF2-40B4-BE49-F238E27FC236}">
                <a16:creationId xmlns:a16="http://schemas.microsoft.com/office/drawing/2014/main" id="{827F2157-3AB2-4701-9C6B-3F662EB401ED}"/>
              </a:ext>
            </a:extLst>
          </p:cNvPr>
          <p:cNvGraphicFramePr>
            <a:graphicFrameLocks noGrp="1"/>
          </p:cNvGraphicFramePr>
          <p:nvPr>
            <p:extLst>
              <p:ext uri="{D42A27DB-BD31-4B8C-83A1-F6EECF244321}">
                <p14:modId xmlns:p14="http://schemas.microsoft.com/office/powerpoint/2010/main" val="2099487053"/>
              </p:ext>
            </p:extLst>
          </p:nvPr>
        </p:nvGraphicFramePr>
        <p:xfrm>
          <a:off x="19054" y="209550"/>
          <a:ext cx="9067800" cy="3155992"/>
        </p:xfrm>
        <a:graphic>
          <a:graphicData uri="http://schemas.openxmlformats.org/drawingml/2006/table">
            <a:tbl>
              <a:tblPr firstRow="1" bandRow="1">
                <a:tableStyleId>{5C22544A-7EE6-4342-B048-85BDC9FD1C3A}</a:tableStyleId>
              </a:tblPr>
              <a:tblGrid>
                <a:gridCol w="2190750">
                  <a:extLst>
                    <a:ext uri="{9D8B030D-6E8A-4147-A177-3AD203B41FA5}">
                      <a16:colId xmlns:a16="http://schemas.microsoft.com/office/drawing/2014/main" val="1695291782"/>
                    </a:ext>
                  </a:extLst>
                </a:gridCol>
                <a:gridCol w="2819400">
                  <a:extLst>
                    <a:ext uri="{9D8B030D-6E8A-4147-A177-3AD203B41FA5}">
                      <a16:colId xmlns:a16="http://schemas.microsoft.com/office/drawing/2014/main" val="3822800073"/>
                    </a:ext>
                  </a:extLst>
                </a:gridCol>
                <a:gridCol w="4057650">
                  <a:extLst>
                    <a:ext uri="{9D8B030D-6E8A-4147-A177-3AD203B41FA5}">
                      <a16:colId xmlns:a16="http://schemas.microsoft.com/office/drawing/2014/main" val="459743553"/>
                    </a:ext>
                  </a:extLst>
                </a:gridCol>
              </a:tblGrid>
              <a:tr h="346194">
                <a:tc>
                  <a:txBody>
                    <a:bodyPr/>
                    <a:lstStyle/>
                    <a:p>
                      <a:pPr algn="ctr"/>
                      <a:r>
                        <a:rPr lang="en-US" dirty="0"/>
                        <a:t>Generations</a:t>
                      </a:r>
                    </a:p>
                  </a:txBody>
                  <a:tcPr/>
                </a:tc>
                <a:tc>
                  <a:txBody>
                    <a:bodyPr/>
                    <a:lstStyle/>
                    <a:p>
                      <a:pPr algn="ctr"/>
                      <a:r>
                        <a:rPr lang="en-US" dirty="0"/>
                        <a:t>Events </a:t>
                      </a:r>
                    </a:p>
                  </a:txBody>
                  <a:tcPr/>
                </a:tc>
                <a:tc>
                  <a:txBody>
                    <a:bodyPr/>
                    <a:lstStyle/>
                    <a:p>
                      <a:pPr algn="ctr"/>
                      <a:r>
                        <a:rPr lang="en-US" dirty="0"/>
                        <a:t>Impact on Political Attitude</a:t>
                      </a:r>
                    </a:p>
                  </a:txBody>
                  <a:tcPr/>
                </a:tc>
                <a:extLst>
                  <a:ext uri="{0D108BD9-81ED-4DB2-BD59-A6C34878D82A}">
                    <a16:rowId xmlns:a16="http://schemas.microsoft.com/office/drawing/2014/main" val="635765620"/>
                  </a:ext>
                </a:extLst>
              </a:tr>
              <a:tr h="1052872">
                <a:tc>
                  <a:txBody>
                    <a:bodyPr/>
                    <a:lstStyle/>
                    <a:p>
                      <a:r>
                        <a:rPr lang="en-US" dirty="0"/>
                        <a:t>Generation X (1965-1980)</a:t>
                      </a:r>
                    </a:p>
                  </a:txBody>
                  <a:tcPr/>
                </a:tc>
                <a:tc>
                  <a:txBody>
                    <a:bodyPr/>
                    <a:lstStyle/>
                    <a:p>
                      <a:r>
                        <a:rPr lang="en-US" dirty="0"/>
                        <a:t>Cold War, Reagan Revolution, </a:t>
                      </a:r>
                    </a:p>
                  </a:txBody>
                  <a:tcPr/>
                </a:tc>
                <a:tc>
                  <a:txBody>
                    <a:bodyPr/>
                    <a:lstStyle/>
                    <a:p>
                      <a:r>
                        <a:rPr lang="en-US" dirty="0"/>
                        <a:t>Conservative, mostly Republican. Younger Xers tend to vote Dem</a:t>
                      </a:r>
                    </a:p>
                  </a:txBody>
                  <a:tcPr/>
                </a:tc>
                <a:extLst>
                  <a:ext uri="{0D108BD9-81ED-4DB2-BD59-A6C34878D82A}">
                    <a16:rowId xmlns:a16="http://schemas.microsoft.com/office/drawing/2014/main" val="3047388968"/>
                  </a:ext>
                </a:extLst>
              </a:tr>
              <a:tr h="1206281">
                <a:tc>
                  <a:txBody>
                    <a:bodyPr/>
                    <a:lstStyle/>
                    <a:p>
                      <a:r>
                        <a:rPr lang="en-US" dirty="0"/>
                        <a:t>Millennials (1981-96)</a:t>
                      </a:r>
                    </a:p>
                  </a:txBody>
                  <a:tcPr/>
                </a:tc>
                <a:tc>
                  <a:txBody>
                    <a:bodyPr/>
                    <a:lstStyle/>
                    <a:p>
                      <a:r>
                        <a:rPr lang="en-US" dirty="0"/>
                        <a:t>9/11 Attacks</a:t>
                      </a:r>
                    </a:p>
                  </a:txBody>
                  <a:tcPr/>
                </a:tc>
                <a:tc>
                  <a:txBody>
                    <a:bodyPr/>
                    <a:lstStyle/>
                    <a:p>
                      <a:r>
                        <a:rPr lang="en-US" dirty="0"/>
                        <a:t>attack on U.S. soil calls for aggressive homeland security and counterterrorism measures.  Also, that the event should serve as a wake-up call that the United States should be less involved in the Middle East.</a:t>
                      </a:r>
                    </a:p>
                  </a:txBody>
                  <a:tcPr/>
                </a:tc>
                <a:extLst>
                  <a:ext uri="{0D108BD9-81ED-4DB2-BD59-A6C34878D82A}">
                    <a16:rowId xmlns:a16="http://schemas.microsoft.com/office/drawing/2014/main" val="1484899431"/>
                  </a:ext>
                </a:extLst>
              </a:tr>
            </a:tbl>
          </a:graphicData>
        </a:graphic>
      </p:graphicFrame>
      <p:graphicFrame>
        <p:nvGraphicFramePr>
          <p:cNvPr id="7" name="Table 7">
            <a:extLst>
              <a:ext uri="{FF2B5EF4-FFF2-40B4-BE49-F238E27FC236}">
                <a16:creationId xmlns:a16="http://schemas.microsoft.com/office/drawing/2014/main" id="{B28A20C8-F737-4357-B17C-8C7E7E90FAA4}"/>
              </a:ext>
            </a:extLst>
          </p:cNvPr>
          <p:cNvGraphicFramePr>
            <a:graphicFrameLocks noGrp="1"/>
          </p:cNvGraphicFramePr>
          <p:nvPr>
            <p:extLst>
              <p:ext uri="{D42A27DB-BD31-4B8C-83A1-F6EECF244321}">
                <p14:modId xmlns:p14="http://schemas.microsoft.com/office/powerpoint/2010/main" val="223000712"/>
              </p:ext>
            </p:extLst>
          </p:nvPr>
        </p:nvGraphicFramePr>
        <p:xfrm>
          <a:off x="19050" y="3365541"/>
          <a:ext cx="9067804" cy="1777959"/>
        </p:xfrm>
        <a:graphic>
          <a:graphicData uri="http://schemas.openxmlformats.org/drawingml/2006/table">
            <a:tbl>
              <a:tblPr firstRow="1" bandRow="1">
                <a:tableStyleId>{5C22544A-7EE6-4342-B048-85BDC9FD1C3A}</a:tableStyleId>
              </a:tblPr>
              <a:tblGrid>
                <a:gridCol w="2190750">
                  <a:extLst>
                    <a:ext uri="{9D8B030D-6E8A-4147-A177-3AD203B41FA5}">
                      <a16:colId xmlns:a16="http://schemas.microsoft.com/office/drawing/2014/main" val="2005611081"/>
                    </a:ext>
                  </a:extLst>
                </a:gridCol>
                <a:gridCol w="2819400">
                  <a:extLst>
                    <a:ext uri="{9D8B030D-6E8A-4147-A177-3AD203B41FA5}">
                      <a16:colId xmlns:a16="http://schemas.microsoft.com/office/drawing/2014/main" val="83420270"/>
                    </a:ext>
                  </a:extLst>
                </a:gridCol>
                <a:gridCol w="4057654">
                  <a:extLst>
                    <a:ext uri="{9D8B030D-6E8A-4147-A177-3AD203B41FA5}">
                      <a16:colId xmlns:a16="http://schemas.microsoft.com/office/drawing/2014/main" val="1860768313"/>
                    </a:ext>
                  </a:extLst>
                </a:gridCol>
              </a:tblGrid>
              <a:tr h="1777959">
                <a:tc>
                  <a:txBody>
                    <a:bodyPr/>
                    <a:lstStyle/>
                    <a:p>
                      <a:endParaRPr lang="en-US" dirty="0"/>
                    </a:p>
                  </a:txBody>
                  <a:tcPr>
                    <a:solidFill>
                      <a:schemeClr val="accent1">
                        <a:lumMod val="20000"/>
                        <a:lumOff val="80000"/>
                      </a:schemeClr>
                    </a:solidFill>
                  </a:tcPr>
                </a:tc>
                <a:tc>
                  <a:txBody>
                    <a:bodyPr/>
                    <a:lstStyle/>
                    <a:p>
                      <a:r>
                        <a:rPr lang="en-US" b="0" dirty="0">
                          <a:solidFill>
                            <a:schemeClr val="tx1"/>
                          </a:solidFill>
                        </a:rPr>
                        <a:t>Iraq Invasion 2003</a:t>
                      </a:r>
                    </a:p>
                    <a:p>
                      <a:endParaRPr lang="en-US" b="0" dirty="0">
                        <a:solidFill>
                          <a:schemeClr val="tx1"/>
                        </a:solidFill>
                      </a:endParaRPr>
                    </a:p>
                    <a:p>
                      <a:endParaRPr lang="en-US" b="0" dirty="0">
                        <a:solidFill>
                          <a:schemeClr val="tx1"/>
                        </a:solidFill>
                      </a:endParaRPr>
                    </a:p>
                    <a:p>
                      <a:endParaRPr lang="en-US" b="0" dirty="0">
                        <a:solidFill>
                          <a:schemeClr val="tx1"/>
                        </a:solidFill>
                      </a:endParaRPr>
                    </a:p>
                    <a:p>
                      <a:endParaRPr lang="en-US" b="0" dirty="0">
                        <a:solidFill>
                          <a:schemeClr val="tx1"/>
                        </a:solidFill>
                      </a:endParaRPr>
                    </a:p>
                    <a:p>
                      <a:r>
                        <a:rPr lang="en-US" b="0" dirty="0">
                          <a:solidFill>
                            <a:schemeClr val="tx1"/>
                          </a:solidFill>
                        </a:rPr>
                        <a:t>Great Recession 2007</a:t>
                      </a:r>
                    </a:p>
                  </a:txBody>
                  <a:tcPr>
                    <a:solidFill>
                      <a:schemeClr val="accent1">
                        <a:lumMod val="20000"/>
                        <a:lumOff val="80000"/>
                      </a:schemeClr>
                    </a:solidFill>
                  </a:tcPr>
                </a:tc>
                <a:tc>
                  <a:txBody>
                    <a:bodyPr/>
                    <a:lstStyle/>
                    <a:p>
                      <a:r>
                        <a:rPr lang="en-US" sz="1700" b="0" dirty="0">
                          <a:solidFill>
                            <a:schemeClr val="tx1"/>
                          </a:solidFill>
                        </a:rPr>
                        <a:t>will likely compare future conflicts to the war in Iraq, predisposing this cohort to be more reluctant to intervene or use military force than older generations</a:t>
                      </a:r>
                    </a:p>
                    <a:p>
                      <a:endParaRPr lang="en-US" sz="1700" b="0" dirty="0">
                        <a:solidFill>
                          <a:schemeClr val="tx1"/>
                        </a:solidFill>
                      </a:endParaRPr>
                    </a:p>
                    <a:p>
                      <a:r>
                        <a:rPr lang="en-US" sz="1700" b="0" dirty="0">
                          <a:solidFill>
                            <a:schemeClr val="tx1"/>
                          </a:solidFill>
                        </a:rPr>
                        <a:t>More gov intervention in econ, </a:t>
                      </a:r>
                      <a:r>
                        <a:rPr lang="en-US" sz="1700" b="0" dirty="0" err="1">
                          <a:solidFill>
                            <a:schemeClr val="tx1"/>
                          </a:solidFill>
                        </a:rPr>
                        <a:t>redist</a:t>
                      </a:r>
                      <a:r>
                        <a:rPr lang="en-US" sz="1700" b="0" dirty="0">
                          <a:solidFill>
                            <a:schemeClr val="tx1"/>
                          </a:solidFill>
                        </a:rPr>
                        <a:t> of $ </a:t>
                      </a:r>
                    </a:p>
                  </a:txBody>
                  <a:tcPr>
                    <a:solidFill>
                      <a:schemeClr val="accent1">
                        <a:lumMod val="20000"/>
                        <a:lumOff val="80000"/>
                      </a:schemeClr>
                    </a:solidFill>
                  </a:tcPr>
                </a:tc>
                <a:extLst>
                  <a:ext uri="{0D108BD9-81ED-4DB2-BD59-A6C34878D82A}">
                    <a16:rowId xmlns:a16="http://schemas.microsoft.com/office/drawing/2014/main" val="135277417"/>
                  </a:ext>
                </a:extLst>
              </a:tr>
            </a:tbl>
          </a:graphicData>
        </a:graphic>
      </p:graphicFrame>
    </p:spTree>
    <p:extLst>
      <p:ext uri="{BB962C8B-B14F-4D97-AF65-F5344CB8AC3E}">
        <p14:creationId xmlns:p14="http://schemas.microsoft.com/office/powerpoint/2010/main" val="524744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332CFCB-420D-4596-95BA-C64101EFCFC5}"/>
              </a:ext>
            </a:extLst>
          </p:cNvPr>
          <p:cNvPicPr>
            <a:picLocks noGrp="1" noChangeAspect="1"/>
          </p:cNvPicPr>
          <p:nvPr>
            <p:ph sz="half" idx="2"/>
          </p:nvPr>
        </p:nvPicPr>
        <p:blipFill>
          <a:blip r:embed="rId2"/>
          <a:stretch>
            <a:fillRect/>
          </a:stretch>
        </p:blipFill>
        <p:spPr>
          <a:xfrm>
            <a:off x="0" y="0"/>
            <a:ext cx="8077200" cy="4629150"/>
          </a:xfrm>
        </p:spPr>
      </p:pic>
      <p:sp>
        <p:nvSpPr>
          <p:cNvPr id="7" name="TextBox 6">
            <a:extLst>
              <a:ext uri="{FF2B5EF4-FFF2-40B4-BE49-F238E27FC236}">
                <a16:creationId xmlns:a16="http://schemas.microsoft.com/office/drawing/2014/main" id="{68072C26-68D4-46F9-9E7A-81E6303415F1}"/>
              </a:ext>
            </a:extLst>
          </p:cNvPr>
          <p:cNvSpPr txBox="1"/>
          <p:nvPr/>
        </p:nvSpPr>
        <p:spPr>
          <a:xfrm>
            <a:off x="0" y="4637415"/>
            <a:ext cx="5715000" cy="523220"/>
          </a:xfrm>
          <a:prstGeom prst="rect">
            <a:avLst/>
          </a:prstGeom>
          <a:noFill/>
        </p:spPr>
        <p:txBody>
          <a:bodyPr wrap="square" rtlCol="0">
            <a:spAutoFit/>
          </a:bodyPr>
          <a:lstStyle/>
          <a:p>
            <a:r>
              <a:rPr lang="en-US" sz="1400" dirty="0"/>
              <a:t>Abernathy/</a:t>
            </a:r>
            <a:r>
              <a:rPr lang="en-US" sz="1400" dirty="0" err="1"/>
              <a:t>Waples</a:t>
            </a:r>
            <a:r>
              <a:rPr lang="en-US" sz="1400" dirty="0"/>
              <a:t> American Government: Stories of a Nation, pg. 606</a:t>
            </a:r>
          </a:p>
          <a:p>
            <a:r>
              <a:rPr lang="en-US" sz="1400" dirty="0"/>
              <a:t>Data Pew Research Center</a:t>
            </a:r>
          </a:p>
        </p:txBody>
      </p:sp>
      <p:sp>
        <p:nvSpPr>
          <p:cNvPr id="10" name="Left Brace 9">
            <a:extLst>
              <a:ext uri="{FF2B5EF4-FFF2-40B4-BE49-F238E27FC236}">
                <a16:creationId xmlns:a16="http://schemas.microsoft.com/office/drawing/2014/main" id="{7613A42E-FFC8-4773-8FA9-99F7215E51D2}"/>
              </a:ext>
            </a:extLst>
          </p:cNvPr>
          <p:cNvSpPr/>
          <p:nvPr/>
        </p:nvSpPr>
        <p:spPr>
          <a:xfrm rot="16200000">
            <a:off x="1629405" y="3972555"/>
            <a:ext cx="201940" cy="958850"/>
          </a:xfrm>
          <a:prstGeom prst="lef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a:extLst>
              <a:ext uri="{FF2B5EF4-FFF2-40B4-BE49-F238E27FC236}">
                <a16:creationId xmlns:a16="http://schemas.microsoft.com/office/drawing/2014/main" id="{391DD9B6-2AF0-43B2-9A6D-06B6042781F7}"/>
              </a:ext>
            </a:extLst>
          </p:cNvPr>
          <p:cNvSpPr/>
          <p:nvPr/>
        </p:nvSpPr>
        <p:spPr>
          <a:xfrm rot="16200000" flipH="1">
            <a:off x="4133850" y="3848100"/>
            <a:ext cx="152400" cy="342900"/>
          </a:xfrm>
          <a:prstGeom prst="lef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a:extLst>
              <a:ext uri="{FF2B5EF4-FFF2-40B4-BE49-F238E27FC236}">
                <a16:creationId xmlns:a16="http://schemas.microsoft.com/office/drawing/2014/main" id="{3A183205-B933-4C21-B3E5-EDAFE78709CE}"/>
              </a:ext>
            </a:extLst>
          </p:cNvPr>
          <p:cNvSpPr/>
          <p:nvPr/>
        </p:nvSpPr>
        <p:spPr>
          <a:xfrm rot="16200000" flipH="1">
            <a:off x="4692650" y="3841750"/>
            <a:ext cx="152400" cy="342900"/>
          </a:xfrm>
          <a:prstGeom prst="lef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a:extLst>
              <a:ext uri="{FF2B5EF4-FFF2-40B4-BE49-F238E27FC236}">
                <a16:creationId xmlns:a16="http://schemas.microsoft.com/office/drawing/2014/main" id="{DC29F56C-4783-493F-842F-727D605A0965}"/>
              </a:ext>
            </a:extLst>
          </p:cNvPr>
          <p:cNvSpPr/>
          <p:nvPr/>
        </p:nvSpPr>
        <p:spPr>
          <a:xfrm rot="16200000" flipH="1">
            <a:off x="5251450" y="3841749"/>
            <a:ext cx="152400" cy="342900"/>
          </a:xfrm>
          <a:prstGeom prst="lef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46386F51-BF03-4796-8EB8-5BB277FD9277}"/>
              </a:ext>
            </a:extLst>
          </p:cNvPr>
          <p:cNvSpPr txBox="1"/>
          <p:nvPr/>
        </p:nvSpPr>
        <p:spPr>
          <a:xfrm>
            <a:off x="6248400" y="1733550"/>
            <a:ext cx="2895600" cy="1477328"/>
          </a:xfrm>
          <a:prstGeom prst="rect">
            <a:avLst/>
          </a:prstGeom>
          <a:noFill/>
        </p:spPr>
        <p:txBody>
          <a:bodyPr wrap="square" rtlCol="0">
            <a:spAutoFit/>
          </a:bodyPr>
          <a:lstStyle/>
          <a:p>
            <a:r>
              <a:rPr lang="en-US" b="1" dirty="0"/>
              <a:t>Years highlighted.  Can you</a:t>
            </a:r>
          </a:p>
          <a:p>
            <a:r>
              <a:rPr lang="en-US" b="1" dirty="0"/>
              <a:t>State the historical event and the change it may have brought during election cycle?</a:t>
            </a:r>
          </a:p>
        </p:txBody>
      </p:sp>
      <p:sp>
        <p:nvSpPr>
          <p:cNvPr id="15" name="TextBox 14">
            <a:extLst>
              <a:ext uri="{FF2B5EF4-FFF2-40B4-BE49-F238E27FC236}">
                <a16:creationId xmlns:a16="http://schemas.microsoft.com/office/drawing/2014/main" id="{2708AB23-7FB9-4FC6-917C-5869EFB94D07}"/>
              </a:ext>
            </a:extLst>
          </p:cNvPr>
          <p:cNvSpPr txBox="1"/>
          <p:nvPr/>
        </p:nvSpPr>
        <p:spPr>
          <a:xfrm>
            <a:off x="6559551" y="3350735"/>
            <a:ext cx="2667000" cy="1477328"/>
          </a:xfrm>
          <a:prstGeom prst="rect">
            <a:avLst/>
          </a:prstGeom>
          <a:noFill/>
        </p:spPr>
        <p:txBody>
          <a:bodyPr wrap="square" rtlCol="0">
            <a:spAutoFit/>
          </a:bodyPr>
          <a:lstStyle/>
          <a:p>
            <a:r>
              <a:rPr lang="en-US" b="1" dirty="0"/>
              <a:t>1963-1968</a:t>
            </a:r>
          </a:p>
          <a:p>
            <a:r>
              <a:rPr lang="en-US" b="1" dirty="0"/>
              <a:t>1969-1974</a:t>
            </a:r>
          </a:p>
          <a:p>
            <a:r>
              <a:rPr lang="en-US" b="1" dirty="0"/>
              <a:t>1994-96</a:t>
            </a:r>
          </a:p>
          <a:p>
            <a:r>
              <a:rPr lang="en-US" b="1" dirty="0"/>
              <a:t>2001</a:t>
            </a:r>
          </a:p>
          <a:p>
            <a:r>
              <a:rPr lang="en-US" b="1" dirty="0"/>
              <a:t>2007-10</a:t>
            </a:r>
          </a:p>
        </p:txBody>
      </p:sp>
      <p:sp>
        <p:nvSpPr>
          <p:cNvPr id="2" name="TextBox 1">
            <a:extLst>
              <a:ext uri="{FF2B5EF4-FFF2-40B4-BE49-F238E27FC236}">
                <a16:creationId xmlns:a16="http://schemas.microsoft.com/office/drawing/2014/main" id="{D16DBAF1-47D7-73FC-EF98-E769A2E02F50}"/>
              </a:ext>
            </a:extLst>
          </p:cNvPr>
          <p:cNvSpPr txBox="1"/>
          <p:nvPr/>
        </p:nvSpPr>
        <p:spPr>
          <a:xfrm>
            <a:off x="5279917" y="3269218"/>
            <a:ext cx="3657600" cy="369332"/>
          </a:xfrm>
          <a:prstGeom prst="rect">
            <a:avLst/>
          </a:prstGeom>
          <a:solidFill>
            <a:schemeClr val="bg1"/>
          </a:solidFill>
        </p:spPr>
        <p:txBody>
          <a:bodyPr wrap="square" rtlCol="0">
            <a:spAutoFit/>
          </a:bodyPr>
          <a:lstStyle/>
          <a:p>
            <a:r>
              <a:rPr lang="en-US" b="1" dirty="0">
                <a:solidFill>
                  <a:srgbClr val="FF0000"/>
                </a:solidFill>
              </a:rPr>
              <a:t>Vietnam War, Civil Rights movement</a:t>
            </a:r>
          </a:p>
        </p:txBody>
      </p:sp>
      <p:sp>
        <p:nvSpPr>
          <p:cNvPr id="16" name="TextBox 15">
            <a:extLst>
              <a:ext uri="{FF2B5EF4-FFF2-40B4-BE49-F238E27FC236}">
                <a16:creationId xmlns:a16="http://schemas.microsoft.com/office/drawing/2014/main" id="{1CF6A700-373C-82EF-4D7A-02A18ACF7EE4}"/>
              </a:ext>
            </a:extLst>
          </p:cNvPr>
          <p:cNvSpPr txBox="1"/>
          <p:nvPr/>
        </p:nvSpPr>
        <p:spPr>
          <a:xfrm>
            <a:off x="5264151" y="3562350"/>
            <a:ext cx="3657600" cy="369332"/>
          </a:xfrm>
          <a:prstGeom prst="rect">
            <a:avLst/>
          </a:prstGeom>
          <a:solidFill>
            <a:schemeClr val="bg1"/>
          </a:solidFill>
        </p:spPr>
        <p:txBody>
          <a:bodyPr wrap="square" rtlCol="0">
            <a:spAutoFit/>
          </a:bodyPr>
          <a:lstStyle/>
          <a:p>
            <a:r>
              <a:rPr lang="en-US" b="1" dirty="0">
                <a:solidFill>
                  <a:srgbClr val="FF0000"/>
                </a:solidFill>
              </a:rPr>
              <a:t>Pentagon Papers, Watergate</a:t>
            </a:r>
          </a:p>
        </p:txBody>
      </p:sp>
      <p:sp>
        <p:nvSpPr>
          <p:cNvPr id="17" name="TextBox 16">
            <a:extLst>
              <a:ext uri="{FF2B5EF4-FFF2-40B4-BE49-F238E27FC236}">
                <a16:creationId xmlns:a16="http://schemas.microsoft.com/office/drawing/2014/main" id="{F2340884-3494-F6C7-2282-647B8FDC1942}"/>
              </a:ext>
            </a:extLst>
          </p:cNvPr>
          <p:cNvSpPr txBox="1"/>
          <p:nvPr/>
        </p:nvSpPr>
        <p:spPr>
          <a:xfrm>
            <a:off x="5279917" y="3878818"/>
            <a:ext cx="3657600" cy="369332"/>
          </a:xfrm>
          <a:prstGeom prst="rect">
            <a:avLst/>
          </a:prstGeom>
          <a:solidFill>
            <a:schemeClr val="bg1"/>
          </a:solidFill>
        </p:spPr>
        <p:txBody>
          <a:bodyPr wrap="square" rtlCol="0">
            <a:spAutoFit/>
          </a:bodyPr>
          <a:lstStyle/>
          <a:p>
            <a:r>
              <a:rPr lang="en-US" b="1" dirty="0">
                <a:solidFill>
                  <a:srgbClr val="FF0000"/>
                </a:solidFill>
              </a:rPr>
              <a:t>Clinton perjury, impeached</a:t>
            </a:r>
          </a:p>
        </p:txBody>
      </p:sp>
      <p:sp>
        <p:nvSpPr>
          <p:cNvPr id="18" name="TextBox 17">
            <a:extLst>
              <a:ext uri="{FF2B5EF4-FFF2-40B4-BE49-F238E27FC236}">
                <a16:creationId xmlns:a16="http://schemas.microsoft.com/office/drawing/2014/main" id="{4900E6AA-DB23-58AD-C0A8-1146C247CD6D}"/>
              </a:ext>
            </a:extLst>
          </p:cNvPr>
          <p:cNvSpPr txBox="1"/>
          <p:nvPr/>
        </p:nvSpPr>
        <p:spPr>
          <a:xfrm>
            <a:off x="6543567" y="4152588"/>
            <a:ext cx="946150" cy="369332"/>
          </a:xfrm>
          <a:prstGeom prst="rect">
            <a:avLst/>
          </a:prstGeom>
          <a:solidFill>
            <a:schemeClr val="bg1"/>
          </a:solidFill>
        </p:spPr>
        <p:txBody>
          <a:bodyPr wrap="square" rtlCol="0">
            <a:spAutoFit/>
          </a:bodyPr>
          <a:lstStyle/>
          <a:p>
            <a:r>
              <a:rPr lang="en-US" b="1" dirty="0">
                <a:solidFill>
                  <a:srgbClr val="FF0000"/>
                </a:solidFill>
              </a:rPr>
              <a:t>9/11</a:t>
            </a:r>
          </a:p>
        </p:txBody>
      </p:sp>
      <p:sp>
        <p:nvSpPr>
          <p:cNvPr id="19" name="TextBox 18">
            <a:extLst>
              <a:ext uri="{FF2B5EF4-FFF2-40B4-BE49-F238E27FC236}">
                <a16:creationId xmlns:a16="http://schemas.microsoft.com/office/drawing/2014/main" id="{45FE8EC5-A535-70C6-87C6-484F8353AF11}"/>
              </a:ext>
            </a:extLst>
          </p:cNvPr>
          <p:cNvSpPr txBox="1"/>
          <p:nvPr/>
        </p:nvSpPr>
        <p:spPr>
          <a:xfrm>
            <a:off x="5499100" y="4537693"/>
            <a:ext cx="3657600" cy="369332"/>
          </a:xfrm>
          <a:prstGeom prst="rect">
            <a:avLst/>
          </a:prstGeom>
          <a:solidFill>
            <a:schemeClr val="bg1"/>
          </a:solidFill>
        </p:spPr>
        <p:txBody>
          <a:bodyPr wrap="square" rtlCol="0">
            <a:spAutoFit/>
          </a:bodyPr>
          <a:lstStyle/>
          <a:p>
            <a:r>
              <a:rPr lang="en-US" b="1" dirty="0">
                <a:solidFill>
                  <a:srgbClr val="FF0000"/>
                </a:solidFill>
              </a:rPr>
              <a:t>Housing crash, the Great Recession</a:t>
            </a:r>
          </a:p>
        </p:txBody>
      </p:sp>
    </p:spTree>
    <p:extLst>
      <p:ext uri="{BB962C8B-B14F-4D97-AF65-F5344CB8AC3E}">
        <p14:creationId xmlns:p14="http://schemas.microsoft.com/office/powerpoint/2010/main" val="397456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American ATTITUDES About Government &amp; Politics [AP Gov Review, Unit 4 Topic 1 (4.1)]">
            <a:hlinkClick r:id="" action="ppaction://media"/>
            <a:extLst>
              <a:ext uri="{FF2B5EF4-FFF2-40B4-BE49-F238E27FC236}">
                <a16:creationId xmlns:a16="http://schemas.microsoft.com/office/drawing/2014/main" id="{604983CC-6D9C-41F1-A33F-0D75EC24F4D1}"/>
              </a:ext>
            </a:extLst>
          </p:cNvPr>
          <p:cNvPicPr>
            <a:picLocks noGrp="1" noRot="1" noChangeAspect="1"/>
          </p:cNvPicPr>
          <p:nvPr>
            <p:ph sz="half" idx="2"/>
            <a:videoFile r:link="rId1"/>
          </p:nvPr>
        </p:nvPicPr>
        <p:blipFill>
          <a:blip r:embed="rId3"/>
          <a:stretch>
            <a:fillRect/>
          </a:stretch>
        </p:blipFill>
        <p:spPr>
          <a:xfrm>
            <a:off x="304800" y="209550"/>
            <a:ext cx="8534400" cy="4800600"/>
          </a:xfrm>
          <a:prstGeom prst="rect">
            <a:avLst/>
          </a:prstGeom>
        </p:spPr>
      </p:pic>
    </p:spTree>
    <p:extLst>
      <p:ext uri="{BB962C8B-B14F-4D97-AF65-F5344CB8AC3E}">
        <p14:creationId xmlns:p14="http://schemas.microsoft.com/office/powerpoint/2010/main" val="212921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D0E1EAD-7CAD-428E-9D20-1CE1C8F23599}"/>
              </a:ext>
            </a:extLst>
          </p:cNvPr>
          <p:cNvSpPr txBox="1"/>
          <p:nvPr/>
        </p:nvSpPr>
        <p:spPr>
          <a:xfrm>
            <a:off x="0" y="-10642"/>
            <a:ext cx="9144000" cy="1938992"/>
          </a:xfrm>
          <a:prstGeom prst="rect">
            <a:avLst/>
          </a:prstGeom>
          <a:noFill/>
        </p:spPr>
        <p:txBody>
          <a:bodyPr wrap="square" rtlCol="0">
            <a:spAutoFit/>
          </a:bodyPr>
          <a:lstStyle/>
          <a:p>
            <a:r>
              <a:rPr lang="en-US" sz="2400" b="1" dirty="0"/>
              <a:t>Political Culture-  </a:t>
            </a:r>
            <a:r>
              <a:rPr lang="en-US" sz="2400" dirty="0"/>
              <a:t>the dominant set of beliefs, customs, traditions, and values that define the relationship between citizens and the government. American core political values include </a:t>
            </a:r>
            <a:r>
              <a:rPr lang="en-US" sz="2400" b="1" dirty="0"/>
              <a:t>individualism</a:t>
            </a:r>
            <a:r>
              <a:rPr lang="en-US" sz="2400" dirty="0"/>
              <a:t>, </a:t>
            </a:r>
            <a:r>
              <a:rPr lang="en-US" sz="2400" b="1" dirty="0"/>
              <a:t>equality of opportunity</a:t>
            </a:r>
            <a:r>
              <a:rPr lang="en-US" sz="2400" dirty="0"/>
              <a:t>, the </a:t>
            </a:r>
            <a:r>
              <a:rPr lang="en-US" sz="2400" b="1" dirty="0"/>
              <a:t>free enterprise system</a:t>
            </a:r>
            <a:r>
              <a:rPr lang="en-US" sz="2400" dirty="0"/>
              <a:t>, </a:t>
            </a:r>
            <a:r>
              <a:rPr lang="en-US" sz="2400" b="1" dirty="0"/>
              <a:t>rule of law</a:t>
            </a:r>
            <a:r>
              <a:rPr lang="en-US" sz="2400" dirty="0"/>
              <a:t>, and </a:t>
            </a:r>
            <a:r>
              <a:rPr lang="en-US" sz="2400" b="1" dirty="0"/>
              <a:t>limited government</a:t>
            </a:r>
            <a:r>
              <a:rPr lang="en-US" sz="2400" dirty="0"/>
              <a:t>.</a:t>
            </a:r>
          </a:p>
        </p:txBody>
      </p:sp>
      <p:pic>
        <p:nvPicPr>
          <p:cNvPr id="10" name="Online Media 9" title="American Political Culture and the Role of Government | What should be the role of government?">
            <a:hlinkClick r:id="" action="ppaction://media"/>
            <a:extLst>
              <a:ext uri="{FF2B5EF4-FFF2-40B4-BE49-F238E27FC236}">
                <a16:creationId xmlns:a16="http://schemas.microsoft.com/office/drawing/2014/main" id="{19785A9C-C644-47E5-89EE-80326791F924}"/>
              </a:ext>
            </a:extLst>
          </p:cNvPr>
          <p:cNvPicPr>
            <a:picLocks noRot="1" noChangeAspect="1"/>
          </p:cNvPicPr>
          <p:nvPr>
            <a:videoFile r:link="rId1"/>
          </p:nvPr>
        </p:nvPicPr>
        <p:blipFill>
          <a:blip r:embed="rId3"/>
          <a:stretch>
            <a:fillRect/>
          </a:stretch>
        </p:blipFill>
        <p:spPr>
          <a:xfrm>
            <a:off x="609600" y="1848138"/>
            <a:ext cx="7924800" cy="3242608"/>
          </a:xfrm>
          <a:prstGeom prst="rect">
            <a:avLst/>
          </a:prstGeom>
        </p:spPr>
      </p:pic>
    </p:spTree>
    <p:extLst>
      <p:ext uri="{BB962C8B-B14F-4D97-AF65-F5344CB8AC3E}">
        <p14:creationId xmlns:p14="http://schemas.microsoft.com/office/powerpoint/2010/main" val="295772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3B41C1-B397-493A-BADD-00B1EE27A505}"/>
              </a:ext>
            </a:extLst>
          </p:cNvPr>
          <p:cNvPicPr>
            <a:picLocks noChangeAspect="1"/>
          </p:cNvPicPr>
          <p:nvPr/>
        </p:nvPicPr>
        <p:blipFill rotWithShape="1">
          <a:blip r:embed="rId2">
            <a:alphaModFix amt="64000"/>
          </a:blip>
          <a:srcRect t="13588" b="11412"/>
          <a:stretch/>
        </p:blipFill>
        <p:spPr>
          <a:xfrm>
            <a:off x="9993" y="10"/>
            <a:ext cx="9143980" cy="5143490"/>
          </a:xfrm>
          <a:prstGeom prst="rect">
            <a:avLst/>
          </a:prstGeom>
          <a:noFill/>
        </p:spPr>
      </p:pic>
      <p:sp>
        <p:nvSpPr>
          <p:cNvPr id="3" name="Rectangle 2">
            <a:extLst>
              <a:ext uri="{FF2B5EF4-FFF2-40B4-BE49-F238E27FC236}">
                <a16:creationId xmlns:a16="http://schemas.microsoft.com/office/drawing/2014/main" id="{0A1E5B28-5513-4308-85EC-534BB9401DD2}"/>
              </a:ext>
            </a:extLst>
          </p:cNvPr>
          <p:cNvSpPr/>
          <p:nvPr/>
        </p:nvSpPr>
        <p:spPr>
          <a:xfrm>
            <a:off x="-9972" y="-20309"/>
            <a:ext cx="9153972" cy="520769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05FD435-99FF-4680-B29E-23D199D8F817}"/>
              </a:ext>
            </a:extLst>
          </p:cNvPr>
          <p:cNvSpPr txBox="1"/>
          <p:nvPr/>
        </p:nvSpPr>
        <p:spPr>
          <a:xfrm>
            <a:off x="25197" y="429042"/>
            <a:ext cx="9143979" cy="2123658"/>
          </a:xfrm>
          <a:prstGeom prst="rect">
            <a:avLst/>
          </a:prstGeom>
          <a:noFill/>
        </p:spPr>
        <p:txBody>
          <a:bodyPr wrap="square">
            <a:spAutoFit/>
          </a:bodyPr>
          <a:lstStyle/>
          <a:p>
            <a:pPr marL="457200" indent="-457200">
              <a:buAutoNum type="arabicPeriod"/>
            </a:pPr>
            <a:r>
              <a:rPr lang="en-US" sz="2200" b="1" dirty="0"/>
              <a:t>Individualism- </a:t>
            </a:r>
            <a:r>
              <a:rPr lang="en-US" sz="2200" dirty="0"/>
              <a:t>the belief that individuals should be responsible for themselves and for the decisions they make. The fundamental worth and importance of the individual.  Enshrined in the </a:t>
            </a:r>
            <a:r>
              <a:rPr lang="en-US" sz="2200" b="1" dirty="0">
                <a:solidFill>
                  <a:srgbClr val="FF0000"/>
                </a:solidFill>
              </a:rPr>
              <a:t>Dec of </a:t>
            </a:r>
            <a:r>
              <a:rPr lang="en-US" sz="2200" b="1" dirty="0" err="1">
                <a:solidFill>
                  <a:srgbClr val="FF0000"/>
                </a:solidFill>
              </a:rPr>
              <a:t>Indep</a:t>
            </a:r>
            <a:r>
              <a:rPr lang="en-US" sz="2200" b="1" dirty="0">
                <a:solidFill>
                  <a:srgbClr val="FF0000"/>
                </a:solidFill>
              </a:rPr>
              <a:t> </a:t>
            </a:r>
            <a:r>
              <a:rPr lang="en-US" sz="2200" i="1" dirty="0"/>
              <a:t>… “</a:t>
            </a:r>
            <a:r>
              <a:rPr lang="en-US" sz="2200" b="1" i="1" dirty="0"/>
              <a:t>they are endowed by their Creator with certain </a:t>
            </a:r>
            <a:r>
              <a:rPr lang="en-US" sz="2200" b="1" i="1" dirty="0">
                <a:solidFill>
                  <a:srgbClr val="FF0000"/>
                </a:solidFill>
              </a:rPr>
              <a:t>inalienable rights</a:t>
            </a:r>
            <a:r>
              <a:rPr lang="en-US" sz="2200" b="1" i="1" dirty="0"/>
              <a:t>” .  The </a:t>
            </a:r>
            <a:r>
              <a:rPr lang="en-US" sz="2200" b="1" i="1" dirty="0">
                <a:solidFill>
                  <a:srgbClr val="FF0000"/>
                </a:solidFill>
              </a:rPr>
              <a:t>Bill of Rights </a:t>
            </a:r>
            <a:r>
              <a:rPr lang="en-US" sz="2200" b="1" i="1" dirty="0"/>
              <a:t>protects </a:t>
            </a:r>
            <a:r>
              <a:rPr lang="en-US" sz="2200" b="1" i="1" dirty="0">
                <a:solidFill>
                  <a:srgbClr val="FF0000"/>
                </a:solidFill>
              </a:rPr>
              <a:t>individual rights</a:t>
            </a:r>
            <a:r>
              <a:rPr lang="en-US" sz="2200" b="1" i="1" dirty="0"/>
              <a:t> from government.</a:t>
            </a:r>
          </a:p>
          <a:p>
            <a:pPr marL="342900" indent="-342900">
              <a:buFont typeface="Arial" panose="020B0604020202020204" pitchFamily="34" charset="0"/>
              <a:buChar char="•"/>
            </a:pPr>
            <a:r>
              <a:rPr lang="en-US" sz="2200" b="1" dirty="0"/>
              <a:t>Manifest Destiny- </a:t>
            </a:r>
            <a:r>
              <a:rPr lang="en-US" sz="2200" dirty="0"/>
              <a:t>the movement west encouraged </a:t>
            </a:r>
            <a:r>
              <a:rPr lang="en-US" sz="2200" b="1" i="1" dirty="0">
                <a:solidFill>
                  <a:srgbClr val="FF0000"/>
                </a:solidFill>
              </a:rPr>
              <a:t>rugged individualism</a:t>
            </a:r>
          </a:p>
        </p:txBody>
      </p:sp>
      <p:sp>
        <p:nvSpPr>
          <p:cNvPr id="6" name="TextBox 5">
            <a:extLst>
              <a:ext uri="{FF2B5EF4-FFF2-40B4-BE49-F238E27FC236}">
                <a16:creationId xmlns:a16="http://schemas.microsoft.com/office/drawing/2014/main" id="{891D66E4-4583-435F-8673-CC897EAF6A4A}"/>
              </a:ext>
            </a:extLst>
          </p:cNvPr>
          <p:cNvSpPr txBox="1"/>
          <p:nvPr/>
        </p:nvSpPr>
        <p:spPr>
          <a:xfrm>
            <a:off x="609600" y="-20309"/>
            <a:ext cx="6629400" cy="492443"/>
          </a:xfrm>
          <a:prstGeom prst="rect">
            <a:avLst/>
          </a:prstGeom>
          <a:noFill/>
        </p:spPr>
        <p:txBody>
          <a:bodyPr wrap="square" rtlCol="0">
            <a:spAutoFit/>
          </a:bodyPr>
          <a:lstStyle/>
          <a:p>
            <a:pPr algn="ctr"/>
            <a:r>
              <a:rPr lang="en-US" sz="2600" b="1" u="sng" dirty="0"/>
              <a:t>American Political Culture</a:t>
            </a:r>
          </a:p>
        </p:txBody>
      </p:sp>
      <p:sp>
        <p:nvSpPr>
          <p:cNvPr id="7" name="TextBox 6">
            <a:extLst>
              <a:ext uri="{FF2B5EF4-FFF2-40B4-BE49-F238E27FC236}">
                <a16:creationId xmlns:a16="http://schemas.microsoft.com/office/drawing/2014/main" id="{307F687C-863A-4ADD-94F0-B2C7071258A4}"/>
              </a:ext>
            </a:extLst>
          </p:cNvPr>
          <p:cNvSpPr txBox="1"/>
          <p:nvPr/>
        </p:nvSpPr>
        <p:spPr>
          <a:xfrm>
            <a:off x="25196" y="2552700"/>
            <a:ext cx="9118804" cy="2523768"/>
          </a:xfrm>
          <a:prstGeom prst="rect">
            <a:avLst/>
          </a:prstGeom>
          <a:noFill/>
        </p:spPr>
        <p:txBody>
          <a:bodyPr wrap="square" rtlCol="0">
            <a:spAutoFit/>
          </a:bodyPr>
          <a:lstStyle/>
          <a:p>
            <a:r>
              <a:rPr lang="en-US" sz="2200" b="1" dirty="0"/>
              <a:t>2. Equality of Opportunity- </a:t>
            </a:r>
            <a:r>
              <a:rPr lang="en-US" sz="2200" dirty="0"/>
              <a:t>Dec of </a:t>
            </a:r>
            <a:r>
              <a:rPr lang="en-US" sz="2200" dirty="0" err="1"/>
              <a:t>Indep</a:t>
            </a:r>
            <a:r>
              <a:rPr lang="en-US" sz="2200" dirty="0"/>
              <a:t> …</a:t>
            </a:r>
            <a:r>
              <a:rPr lang="en-US" sz="2200" b="1" i="1" dirty="0"/>
              <a:t>“all men are created equal”. </a:t>
            </a:r>
            <a:r>
              <a:rPr lang="en-US" sz="2200" dirty="0"/>
              <a:t>The equal rights of people to pursue life, liberty, and happiness</a:t>
            </a:r>
          </a:p>
          <a:p>
            <a:pPr marL="342900" indent="-342900">
              <a:buFont typeface="Arial" panose="020B0604020202020204" pitchFamily="34" charset="0"/>
              <a:buChar char="•"/>
            </a:pPr>
            <a:r>
              <a:rPr lang="en-US" sz="2200" b="1" i="1" dirty="0"/>
              <a:t>Teddy Roosevelt's Square Deal- </a:t>
            </a:r>
            <a:r>
              <a:rPr lang="en-US" sz="2200" dirty="0"/>
              <a:t>“[E]very man will have a </a:t>
            </a:r>
            <a:r>
              <a:rPr lang="en-US" sz="2200" b="1" i="1" dirty="0">
                <a:solidFill>
                  <a:srgbClr val="FF0000"/>
                </a:solidFill>
              </a:rPr>
              <a:t>fair</a:t>
            </a:r>
            <a:r>
              <a:rPr lang="en-US" sz="2200" dirty="0"/>
              <a:t> chance to make of himself all that in him lies; to reach the highest point to which his capacities . . . can carry him.”</a:t>
            </a:r>
          </a:p>
          <a:p>
            <a:pPr marL="342900" indent="-342900">
              <a:buFont typeface="Arial" panose="020B0604020202020204" pitchFamily="34" charset="0"/>
              <a:buChar char="•"/>
            </a:pPr>
            <a:r>
              <a:rPr lang="en-US" sz="2200" b="1" i="1" dirty="0"/>
              <a:t>14</a:t>
            </a:r>
            <a:r>
              <a:rPr lang="en-US" sz="2200" b="1" i="1" baseline="30000" dirty="0"/>
              <a:t>th</a:t>
            </a:r>
            <a:r>
              <a:rPr lang="en-US" sz="2200" b="1" i="1" dirty="0"/>
              <a:t> amendment equal protection clause-</a:t>
            </a:r>
            <a:r>
              <a:rPr lang="en-US" sz="2400" dirty="0"/>
              <a:t>guarantees that people in similar conditions in every state will be treated equally under the law. </a:t>
            </a:r>
            <a:endParaRPr lang="en-US" sz="2200" b="1" i="1" dirty="0"/>
          </a:p>
        </p:txBody>
      </p:sp>
    </p:spTree>
    <p:extLst>
      <p:ext uri="{BB962C8B-B14F-4D97-AF65-F5344CB8AC3E}">
        <p14:creationId xmlns:p14="http://schemas.microsoft.com/office/powerpoint/2010/main" val="3313460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3B41C1-B397-493A-BADD-00B1EE27A505}"/>
              </a:ext>
            </a:extLst>
          </p:cNvPr>
          <p:cNvPicPr>
            <a:picLocks noChangeAspect="1"/>
          </p:cNvPicPr>
          <p:nvPr/>
        </p:nvPicPr>
        <p:blipFill rotWithShape="1">
          <a:blip r:embed="rId2">
            <a:alphaModFix amt="64000"/>
          </a:blip>
          <a:srcRect t="13588" b="11412"/>
          <a:stretch/>
        </p:blipFill>
        <p:spPr>
          <a:xfrm>
            <a:off x="-9973" y="15049"/>
            <a:ext cx="9143980" cy="5143490"/>
          </a:xfrm>
          <a:prstGeom prst="rect">
            <a:avLst/>
          </a:prstGeom>
          <a:noFill/>
        </p:spPr>
      </p:pic>
      <p:sp>
        <p:nvSpPr>
          <p:cNvPr id="3" name="Rectangle 2">
            <a:extLst>
              <a:ext uri="{FF2B5EF4-FFF2-40B4-BE49-F238E27FC236}">
                <a16:creationId xmlns:a16="http://schemas.microsoft.com/office/drawing/2014/main" id="{0A1E5B28-5513-4308-85EC-534BB9401DD2}"/>
              </a:ext>
            </a:extLst>
          </p:cNvPr>
          <p:cNvSpPr/>
          <p:nvPr/>
        </p:nvSpPr>
        <p:spPr>
          <a:xfrm>
            <a:off x="-9973" y="-81757"/>
            <a:ext cx="9143980" cy="522524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Free Enterprise</a:t>
            </a:r>
            <a:endParaRPr lang="en-US" dirty="0"/>
          </a:p>
        </p:txBody>
      </p:sp>
      <p:sp>
        <p:nvSpPr>
          <p:cNvPr id="6" name="TextBox 5">
            <a:extLst>
              <a:ext uri="{FF2B5EF4-FFF2-40B4-BE49-F238E27FC236}">
                <a16:creationId xmlns:a16="http://schemas.microsoft.com/office/drawing/2014/main" id="{891D66E4-4583-435F-8673-CC897EAF6A4A}"/>
              </a:ext>
            </a:extLst>
          </p:cNvPr>
          <p:cNvSpPr txBox="1"/>
          <p:nvPr/>
        </p:nvSpPr>
        <p:spPr>
          <a:xfrm>
            <a:off x="1143000" y="-95250"/>
            <a:ext cx="6096000" cy="492443"/>
          </a:xfrm>
          <a:prstGeom prst="rect">
            <a:avLst/>
          </a:prstGeom>
          <a:noFill/>
        </p:spPr>
        <p:txBody>
          <a:bodyPr wrap="square" rtlCol="0">
            <a:spAutoFit/>
          </a:bodyPr>
          <a:lstStyle/>
          <a:p>
            <a:pPr algn="ctr"/>
            <a:r>
              <a:rPr lang="en-US" sz="2500" b="1" u="sng" dirty="0"/>
              <a:t>American Political Culture</a:t>
            </a:r>
          </a:p>
        </p:txBody>
      </p:sp>
      <p:sp>
        <p:nvSpPr>
          <p:cNvPr id="7" name="TextBox 6">
            <a:extLst>
              <a:ext uri="{FF2B5EF4-FFF2-40B4-BE49-F238E27FC236}">
                <a16:creationId xmlns:a16="http://schemas.microsoft.com/office/drawing/2014/main" id="{307F687C-863A-4ADD-94F0-B2C7071258A4}"/>
              </a:ext>
            </a:extLst>
          </p:cNvPr>
          <p:cNvSpPr txBox="1"/>
          <p:nvPr/>
        </p:nvSpPr>
        <p:spPr>
          <a:xfrm>
            <a:off x="76200" y="336361"/>
            <a:ext cx="9067800" cy="2123658"/>
          </a:xfrm>
          <a:prstGeom prst="rect">
            <a:avLst/>
          </a:prstGeom>
          <a:noFill/>
        </p:spPr>
        <p:txBody>
          <a:bodyPr wrap="square" rtlCol="0">
            <a:spAutoFit/>
          </a:bodyPr>
          <a:lstStyle/>
          <a:p>
            <a:pPr marL="342900" indent="-342900">
              <a:buFont typeface="Arial" panose="020B0604020202020204" pitchFamily="34" charset="0"/>
              <a:buChar char="•"/>
            </a:pPr>
            <a:r>
              <a:rPr lang="en-US" sz="2200" dirty="0"/>
              <a:t>Civil Rights legislation were all about equal treatment under the law.</a:t>
            </a:r>
          </a:p>
          <a:p>
            <a:r>
              <a:rPr lang="en-US" sz="2200" dirty="0"/>
              <a:t>Americans value </a:t>
            </a:r>
            <a:r>
              <a:rPr lang="en-US" sz="2200" b="1" i="1" dirty="0">
                <a:solidFill>
                  <a:srgbClr val="FF0000"/>
                </a:solidFill>
              </a:rPr>
              <a:t>equality of opportunity</a:t>
            </a:r>
            <a:r>
              <a:rPr lang="en-US" sz="2200" dirty="0"/>
              <a:t>, they </a:t>
            </a:r>
            <a:r>
              <a:rPr lang="en-US" sz="2200" b="1" dirty="0">
                <a:solidFill>
                  <a:srgbClr val="FF0000"/>
                </a:solidFill>
              </a:rPr>
              <a:t>do not support equality of result</a:t>
            </a:r>
            <a:r>
              <a:rPr lang="en-US" sz="2200" dirty="0"/>
              <a:t>. The United States </a:t>
            </a:r>
            <a:r>
              <a:rPr lang="en-US" sz="2200" b="1" dirty="0">
                <a:solidFill>
                  <a:srgbClr val="FF0000"/>
                </a:solidFill>
              </a:rPr>
              <a:t>has not </a:t>
            </a:r>
            <a:r>
              <a:rPr lang="en-US" sz="2200" dirty="0"/>
              <a:t>produced </a:t>
            </a:r>
            <a:r>
              <a:rPr lang="en-US" sz="2200" b="1" dirty="0">
                <a:solidFill>
                  <a:srgbClr val="FF0000"/>
                </a:solidFill>
              </a:rPr>
              <a:t>economic equality</a:t>
            </a:r>
            <a:r>
              <a:rPr lang="en-US" sz="2200" dirty="0"/>
              <a:t>, in which everyone makes roughly the same amount of money or has the same amount of wealth. Rather, Americans value the opportunity to be rewarded for innovation, hard work, education, and determination. </a:t>
            </a:r>
            <a:endParaRPr lang="en-US" sz="2200" b="1" i="1" dirty="0"/>
          </a:p>
        </p:txBody>
      </p:sp>
      <p:sp>
        <p:nvSpPr>
          <p:cNvPr id="8" name="TextBox 7">
            <a:extLst>
              <a:ext uri="{FF2B5EF4-FFF2-40B4-BE49-F238E27FC236}">
                <a16:creationId xmlns:a16="http://schemas.microsoft.com/office/drawing/2014/main" id="{6758CA74-B381-4929-ABCC-A03080FB42A7}"/>
              </a:ext>
            </a:extLst>
          </p:cNvPr>
          <p:cNvSpPr txBox="1"/>
          <p:nvPr/>
        </p:nvSpPr>
        <p:spPr>
          <a:xfrm>
            <a:off x="-23280" y="2437656"/>
            <a:ext cx="9167279" cy="1938992"/>
          </a:xfrm>
          <a:prstGeom prst="rect">
            <a:avLst/>
          </a:prstGeom>
          <a:noFill/>
        </p:spPr>
        <p:txBody>
          <a:bodyPr wrap="square">
            <a:spAutoFit/>
          </a:bodyPr>
          <a:lstStyle/>
          <a:p>
            <a:r>
              <a:rPr lang="en-US" sz="2400" b="1" dirty="0"/>
              <a:t>3. Free Enterprise- laissez-faire system-</a:t>
            </a:r>
            <a:r>
              <a:rPr lang="en-US" sz="2400" dirty="0"/>
              <a:t>government plays as small a role as possible in the economic transactions among citizens and businesses.</a:t>
            </a:r>
          </a:p>
          <a:p>
            <a:r>
              <a:rPr lang="en-US" sz="2400" dirty="0"/>
              <a:t>America has a </a:t>
            </a:r>
            <a:r>
              <a:rPr lang="en-US" sz="2400" b="1" dirty="0">
                <a:solidFill>
                  <a:srgbClr val="FF0000"/>
                </a:solidFill>
              </a:rPr>
              <a:t>mixed economy</a:t>
            </a:r>
            <a:r>
              <a:rPr lang="en-US" sz="2400" dirty="0"/>
              <a:t>, in which many economic decisions are left to individuals and businesses, but the federal and state governments shape those decisions through taxation, spending, and regulation.</a:t>
            </a:r>
            <a:endParaRPr lang="en-US" sz="2400" b="1" dirty="0"/>
          </a:p>
        </p:txBody>
      </p:sp>
    </p:spTree>
    <p:extLst>
      <p:ext uri="{BB962C8B-B14F-4D97-AF65-F5344CB8AC3E}">
        <p14:creationId xmlns:p14="http://schemas.microsoft.com/office/powerpoint/2010/main" val="541258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3B41C1-B397-493A-BADD-00B1EE27A505}"/>
              </a:ext>
            </a:extLst>
          </p:cNvPr>
          <p:cNvPicPr>
            <a:picLocks noChangeAspect="1"/>
          </p:cNvPicPr>
          <p:nvPr/>
        </p:nvPicPr>
        <p:blipFill rotWithShape="1">
          <a:blip r:embed="rId2">
            <a:alphaModFix amt="64000"/>
          </a:blip>
          <a:srcRect t="13588" b="11412"/>
          <a:stretch/>
        </p:blipFill>
        <p:spPr>
          <a:xfrm>
            <a:off x="-9973" y="15049"/>
            <a:ext cx="9143980" cy="5143490"/>
          </a:xfrm>
          <a:prstGeom prst="rect">
            <a:avLst/>
          </a:prstGeom>
          <a:noFill/>
        </p:spPr>
      </p:pic>
      <p:sp>
        <p:nvSpPr>
          <p:cNvPr id="3" name="Rectangle 2">
            <a:extLst>
              <a:ext uri="{FF2B5EF4-FFF2-40B4-BE49-F238E27FC236}">
                <a16:creationId xmlns:a16="http://schemas.microsoft.com/office/drawing/2014/main" id="{0A1E5B28-5513-4308-85EC-534BB9401DD2}"/>
              </a:ext>
            </a:extLst>
          </p:cNvPr>
          <p:cNvSpPr/>
          <p:nvPr/>
        </p:nvSpPr>
        <p:spPr>
          <a:xfrm>
            <a:off x="-9973" y="-81757"/>
            <a:ext cx="9143980" cy="522524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Free Enterprise</a:t>
            </a:r>
            <a:endParaRPr lang="en-US" dirty="0"/>
          </a:p>
        </p:txBody>
      </p:sp>
      <p:sp>
        <p:nvSpPr>
          <p:cNvPr id="6" name="TextBox 5">
            <a:extLst>
              <a:ext uri="{FF2B5EF4-FFF2-40B4-BE49-F238E27FC236}">
                <a16:creationId xmlns:a16="http://schemas.microsoft.com/office/drawing/2014/main" id="{891D66E4-4583-435F-8673-CC897EAF6A4A}"/>
              </a:ext>
            </a:extLst>
          </p:cNvPr>
          <p:cNvSpPr txBox="1"/>
          <p:nvPr/>
        </p:nvSpPr>
        <p:spPr>
          <a:xfrm>
            <a:off x="1143000" y="-140039"/>
            <a:ext cx="6096000" cy="492443"/>
          </a:xfrm>
          <a:prstGeom prst="rect">
            <a:avLst/>
          </a:prstGeom>
          <a:noFill/>
        </p:spPr>
        <p:txBody>
          <a:bodyPr wrap="square" rtlCol="0">
            <a:spAutoFit/>
          </a:bodyPr>
          <a:lstStyle/>
          <a:p>
            <a:pPr algn="ctr"/>
            <a:r>
              <a:rPr lang="en-US" sz="2500" b="1" u="sng" dirty="0"/>
              <a:t>American Political Culture</a:t>
            </a:r>
          </a:p>
        </p:txBody>
      </p:sp>
      <p:sp>
        <p:nvSpPr>
          <p:cNvPr id="8" name="TextBox 7">
            <a:extLst>
              <a:ext uri="{FF2B5EF4-FFF2-40B4-BE49-F238E27FC236}">
                <a16:creationId xmlns:a16="http://schemas.microsoft.com/office/drawing/2014/main" id="{6758CA74-B381-4929-ABCC-A03080FB42A7}"/>
              </a:ext>
            </a:extLst>
          </p:cNvPr>
          <p:cNvSpPr txBox="1"/>
          <p:nvPr/>
        </p:nvSpPr>
        <p:spPr>
          <a:xfrm>
            <a:off x="19932" y="285750"/>
            <a:ext cx="9167279" cy="2554545"/>
          </a:xfrm>
          <a:prstGeom prst="rect">
            <a:avLst/>
          </a:prstGeom>
          <a:noFill/>
        </p:spPr>
        <p:txBody>
          <a:bodyPr wrap="square">
            <a:spAutoFit/>
          </a:bodyPr>
          <a:lstStyle/>
          <a:p>
            <a:pPr marL="457200" indent="-457200">
              <a:buAutoNum type="arabicPeriod" startAt="4"/>
            </a:pPr>
            <a:r>
              <a:rPr lang="en-US" sz="2000" b="1" dirty="0"/>
              <a:t>Rule of Law- </a:t>
            </a:r>
            <a:r>
              <a:rPr lang="en-US" sz="2000" dirty="0"/>
              <a:t>the principle that no one, including public officials, is above the law.  </a:t>
            </a:r>
            <a:r>
              <a:rPr lang="en-US" sz="2000" b="1" i="1" dirty="0"/>
              <a:t>“A government of laws and not of men” –James Harrington</a:t>
            </a:r>
          </a:p>
          <a:p>
            <a:pPr marL="342900" indent="-342900">
              <a:buFont typeface="Arial" panose="020B0604020202020204" pitchFamily="34" charset="0"/>
              <a:buChar char="•"/>
            </a:pPr>
            <a:r>
              <a:rPr lang="en-US" sz="2000" b="1" i="1" dirty="0"/>
              <a:t>Federalist 78- </a:t>
            </a:r>
            <a:r>
              <a:rPr lang="en-US" sz="2000" dirty="0"/>
              <a:t>role of an independent judiciary in protecting the rule of law.</a:t>
            </a:r>
          </a:p>
          <a:p>
            <a:pPr marL="342900" indent="-342900">
              <a:buFont typeface="Arial" panose="020B0604020202020204" pitchFamily="34" charset="0"/>
              <a:buChar char="•"/>
            </a:pPr>
            <a:r>
              <a:rPr lang="en-US" sz="2000" dirty="0"/>
              <a:t>Judicial process based on </a:t>
            </a:r>
            <a:r>
              <a:rPr lang="en-US" sz="2000" b="1" dirty="0"/>
              <a:t>precedent</a:t>
            </a:r>
            <a:r>
              <a:rPr lang="en-US" sz="2000" dirty="0"/>
              <a:t>, to insure predictability- </a:t>
            </a:r>
            <a:r>
              <a:rPr lang="en-US" sz="2000" b="1" dirty="0"/>
              <a:t>stare-decisis- let the decision stand.</a:t>
            </a:r>
            <a:endParaRPr lang="en-US" sz="2000" dirty="0"/>
          </a:p>
          <a:p>
            <a:pPr marL="342900" indent="-342900">
              <a:buFont typeface="Arial" panose="020B0604020202020204" pitchFamily="34" charset="0"/>
              <a:buChar char="•"/>
            </a:pPr>
            <a:r>
              <a:rPr lang="en-US" sz="2000" dirty="0"/>
              <a:t>Citizens must respect the law and obey it. This is part of the </a:t>
            </a:r>
            <a:r>
              <a:rPr lang="en-US" sz="2000" b="1" dirty="0"/>
              <a:t>Social Contract</a:t>
            </a:r>
            <a:r>
              <a:rPr lang="en-US" sz="2000" dirty="0"/>
              <a:t>.</a:t>
            </a:r>
          </a:p>
          <a:p>
            <a:pPr marL="342900" indent="-342900">
              <a:buFont typeface="Arial" panose="020B0604020202020204" pitchFamily="34" charset="0"/>
              <a:buChar char="•"/>
            </a:pPr>
            <a:r>
              <a:rPr lang="en-US" sz="2000" dirty="0"/>
              <a:t>Transparency in government- the Freedom of Information Act allows citizens to access documents and information kept by the government. </a:t>
            </a:r>
          </a:p>
        </p:txBody>
      </p:sp>
      <p:sp>
        <p:nvSpPr>
          <p:cNvPr id="2" name="TextBox 1">
            <a:extLst>
              <a:ext uri="{FF2B5EF4-FFF2-40B4-BE49-F238E27FC236}">
                <a16:creationId xmlns:a16="http://schemas.microsoft.com/office/drawing/2014/main" id="{8C2EC7BA-4325-47FF-B7A9-F6443733DDBB}"/>
              </a:ext>
            </a:extLst>
          </p:cNvPr>
          <p:cNvSpPr txBox="1"/>
          <p:nvPr/>
        </p:nvSpPr>
        <p:spPr>
          <a:xfrm>
            <a:off x="32955" y="2647950"/>
            <a:ext cx="9111045" cy="2462213"/>
          </a:xfrm>
          <a:prstGeom prst="rect">
            <a:avLst/>
          </a:prstGeom>
          <a:noFill/>
        </p:spPr>
        <p:txBody>
          <a:bodyPr wrap="square" rtlCol="0">
            <a:spAutoFit/>
          </a:bodyPr>
          <a:lstStyle/>
          <a:p>
            <a:r>
              <a:rPr lang="en-US" sz="2200" b="1" dirty="0"/>
              <a:t>5. Limited Government-</a:t>
            </a:r>
            <a:r>
              <a:rPr lang="en-US" sz="2200" dirty="0"/>
              <a:t>authority comes from the consent of the governed and that citizens are “endowed . . . with certain unalienable rights” such as “life, liberty, and the pursuit of happiness- </a:t>
            </a:r>
            <a:r>
              <a:rPr lang="en-US" sz="2200" b="1" i="1" dirty="0"/>
              <a:t>Dec of </a:t>
            </a:r>
            <a:r>
              <a:rPr lang="en-US" sz="2200" b="1" i="1" dirty="0" err="1"/>
              <a:t>Indep</a:t>
            </a:r>
            <a:endParaRPr lang="en-US" sz="2200" b="1" i="1" dirty="0"/>
          </a:p>
          <a:p>
            <a:pPr marL="342900" indent="-342900">
              <a:buFont typeface="Arial" panose="020B0604020202020204" pitchFamily="34" charset="0"/>
              <a:buChar char="•"/>
            </a:pPr>
            <a:r>
              <a:rPr lang="en-US" sz="2200" b="1" i="1" dirty="0"/>
              <a:t>Checks and Balances</a:t>
            </a:r>
          </a:p>
          <a:p>
            <a:pPr marL="342900" indent="-342900">
              <a:buFont typeface="Arial" panose="020B0604020202020204" pitchFamily="34" charset="0"/>
              <a:buChar char="•"/>
            </a:pPr>
            <a:r>
              <a:rPr lang="en-US" sz="2200" b="1" i="1" dirty="0"/>
              <a:t>Separation of Powers</a:t>
            </a:r>
          </a:p>
          <a:p>
            <a:pPr marL="342900" indent="-342900">
              <a:buFont typeface="Arial" panose="020B0604020202020204" pitchFamily="34" charset="0"/>
              <a:buChar char="•"/>
            </a:pPr>
            <a:r>
              <a:rPr lang="en-US" sz="2200" b="1" i="1" dirty="0"/>
              <a:t>Federalism</a:t>
            </a:r>
          </a:p>
          <a:p>
            <a:pPr marL="342900" indent="-342900">
              <a:buFont typeface="Arial" panose="020B0604020202020204" pitchFamily="34" charset="0"/>
              <a:buChar char="•"/>
            </a:pPr>
            <a:r>
              <a:rPr lang="en-US" sz="2200" b="1" i="1" dirty="0"/>
              <a:t>Const./ Bill of Rights</a:t>
            </a:r>
          </a:p>
        </p:txBody>
      </p:sp>
      <p:sp>
        <p:nvSpPr>
          <p:cNvPr id="5" name="Right Brace 4">
            <a:extLst>
              <a:ext uri="{FF2B5EF4-FFF2-40B4-BE49-F238E27FC236}">
                <a16:creationId xmlns:a16="http://schemas.microsoft.com/office/drawing/2014/main" id="{228F289D-2ECB-4AEA-B6BE-BD06AD736D41}"/>
              </a:ext>
            </a:extLst>
          </p:cNvPr>
          <p:cNvSpPr/>
          <p:nvPr/>
        </p:nvSpPr>
        <p:spPr>
          <a:xfrm>
            <a:off x="2743200" y="3714751"/>
            <a:ext cx="533400" cy="1295399"/>
          </a:xfrm>
          <a:prstGeom prst="rightBrace">
            <a:avLst/>
          </a:pr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7B0848A3-6275-4291-BEAB-5EA74DEBF58E}"/>
              </a:ext>
            </a:extLst>
          </p:cNvPr>
          <p:cNvSpPr txBox="1"/>
          <p:nvPr/>
        </p:nvSpPr>
        <p:spPr>
          <a:xfrm>
            <a:off x="3352800" y="3880331"/>
            <a:ext cx="4876801" cy="830997"/>
          </a:xfrm>
          <a:prstGeom prst="rect">
            <a:avLst/>
          </a:prstGeom>
          <a:noFill/>
        </p:spPr>
        <p:txBody>
          <a:bodyPr wrap="square" rtlCol="0">
            <a:spAutoFit/>
          </a:bodyPr>
          <a:lstStyle/>
          <a:p>
            <a:r>
              <a:rPr lang="en-US" sz="2400" b="1" dirty="0">
                <a:solidFill>
                  <a:srgbClr val="0000FF"/>
                </a:solidFill>
              </a:rPr>
              <a:t>All contribute to limiting the power of the government</a:t>
            </a:r>
          </a:p>
        </p:txBody>
      </p:sp>
      <p:sp>
        <p:nvSpPr>
          <p:cNvPr id="11" name="TextBox 10">
            <a:extLst>
              <a:ext uri="{FF2B5EF4-FFF2-40B4-BE49-F238E27FC236}">
                <a16:creationId xmlns:a16="http://schemas.microsoft.com/office/drawing/2014/main" id="{26F04D12-22A8-498A-A6DF-015ACB8342AC}"/>
              </a:ext>
            </a:extLst>
          </p:cNvPr>
          <p:cNvSpPr txBox="1"/>
          <p:nvPr/>
        </p:nvSpPr>
        <p:spPr>
          <a:xfrm>
            <a:off x="5817967" y="4735760"/>
            <a:ext cx="3337645" cy="307777"/>
          </a:xfrm>
          <a:prstGeom prst="rect">
            <a:avLst/>
          </a:prstGeom>
          <a:noFill/>
        </p:spPr>
        <p:txBody>
          <a:bodyPr wrap="none" rtlCol="0">
            <a:spAutoFit/>
          </a:bodyPr>
          <a:lstStyle/>
          <a:p>
            <a:r>
              <a:rPr lang="en-US" sz="1400" b="1" i="1" dirty="0"/>
              <a:t>AMSCO PG. 394-400, </a:t>
            </a:r>
            <a:r>
              <a:rPr lang="en-US" sz="1400" b="1" i="1" dirty="0" err="1"/>
              <a:t>Wapples</a:t>
            </a:r>
            <a:r>
              <a:rPr lang="en-US" sz="1400" b="1" i="1" dirty="0"/>
              <a:t> pg. 590-597</a:t>
            </a:r>
          </a:p>
        </p:txBody>
      </p:sp>
    </p:spTree>
    <p:extLst>
      <p:ext uri="{BB962C8B-B14F-4D97-AF65-F5344CB8AC3E}">
        <p14:creationId xmlns:p14="http://schemas.microsoft.com/office/powerpoint/2010/main" val="3633126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64CEF-3621-4441-AE29-6699E55417B6}"/>
              </a:ext>
            </a:extLst>
          </p:cNvPr>
          <p:cNvSpPr>
            <a:spLocks noGrp="1"/>
          </p:cNvSpPr>
          <p:nvPr>
            <p:ph type="title"/>
          </p:nvPr>
        </p:nvSpPr>
        <p:spPr>
          <a:xfrm>
            <a:off x="69850" y="12836"/>
            <a:ext cx="9074150" cy="323165"/>
          </a:xfrm>
        </p:spPr>
        <p:txBody>
          <a:bodyPr/>
          <a:lstStyle/>
          <a:p>
            <a:pPr algn="ctr"/>
            <a:r>
              <a:rPr lang="en-US" sz="2100" dirty="0">
                <a:latin typeface="+mn-lt"/>
              </a:rPr>
              <a:t>How the Interpretations of these values differ between conservatives and liberals</a:t>
            </a:r>
          </a:p>
        </p:txBody>
      </p:sp>
      <p:pic>
        <p:nvPicPr>
          <p:cNvPr id="7" name="Picture 6">
            <a:extLst>
              <a:ext uri="{FF2B5EF4-FFF2-40B4-BE49-F238E27FC236}">
                <a16:creationId xmlns:a16="http://schemas.microsoft.com/office/drawing/2014/main" id="{668F8BC6-9782-4956-8B93-61440267DB56}"/>
              </a:ext>
            </a:extLst>
          </p:cNvPr>
          <p:cNvPicPr>
            <a:picLocks noChangeAspect="1"/>
          </p:cNvPicPr>
          <p:nvPr/>
        </p:nvPicPr>
        <p:blipFill>
          <a:blip r:embed="rId2">
            <a:alphaModFix amt="15000"/>
          </a:blip>
          <a:stretch>
            <a:fillRect/>
          </a:stretch>
        </p:blipFill>
        <p:spPr>
          <a:xfrm>
            <a:off x="24726" y="336001"/>
            <a:ext cx="9347873" cy="4807499"/>
          </a:xfrm>
          <a:prstGeom prst="rect">
            <a:avLst/>
          </a:prstGeom>
        </p:spPr>
      </p:pic>
      <p:sp>
        <p:nvSpPr>
          <p:cNvPr id="5" name="TextBox 4">
            <a:extLst>
              <a:ext uri="{FF2B5EF4-FFF2-40B4-BE49-F238E27FC236}">
                <a16:creationId xmlns:a16="http://schemas.microsoft.com/office/drawing/2014/main" id="{3C1912F8-EF40-4661-8988-D712BF8163E0}"/>
              </a:ext>
            </a:extLst>
          </p:cNvPr>
          <p:cNvSpPr txBox="1"/>
          <p:nvPr/>
        </p:nvSpPr>
        <p:spPr>
          <a:xfrm>
            <a:off x="12363" y="969824"/>
            <a:ext cx="9119273" cy="1061829"/>
          </a:xfrm>
          <a:prstGeom prst="rect">
            <a:avLst/>
          </a:prstGeom>
          <a:noFill/>
        </p:spPr>
        <p:txBody>
          <a:bodyPr wrap="square" rtlCol="0">
            <a:spAutoFit/>
          </a:bodyPr>
          <a:lstStyle/>
          <a:p>
            <a:r>
              <a:rPr lang="en-US" sz="2100" b="1" dirty="0"/>
              <a:t>Conservatives</a:t>
            </a:r>
            <a:r>
              <a:rPr lang="en-US" sz="2100" dirty="0"/>
              <a:t>- cherish established institutions and seek to preserve them for the good of society.  Emphasis on smaller government, less services to the public.  They want to </a:t>
            </a:r>
            <a:r>
              <a:rPr lang="en-US" sz="2100" b="1" i="1" dirty="0">
                <a:solidFill>
                  <a:srgbClr val="FF0000"/>
                </a:solidFill>
              </a:rPr>
              <a:t>conserve</a:t>
            </a:r>
            <a:r>
              <a:rPr lang="en-US" sz="2100" dirty="0"/>
              <a:t> the good things of gov.</a:t>
            </a:r>
          </a:p>
        </p:txBody>
      </p:sp>
      <p:sp>
        <p:nvSpPr>
          <p:cNvPr id="6" name="TextBox 5">
            <a:extLst>
              <a:ext uri="{FF2B5EF4-FFF2-40B4-BE49-F238E27FC236}">
                <a16:creationId xmlns:a16="http://schemas.microsoft.com/office/drawing/2014/main" id="{DCE7C6DA-EC25-47D4-8B9C-0D655EFE557A}"/>
              </a:ext>
            </a:extLst>
          </p:cNvPr>
          <p:cNvSpPr txBox="1"/>
          <p:nvPr/>
        </p:nvSpPr>
        <p:spPr>
          <a:xfrm>
            <a:off x="24726" y="2724150"/>
            <a:ext cx="9067800" cy="738664"/>
          </a:xfrm>
          <a:prstGeom prst="rect">
            <a:avLst/>
          </a:prstGeom>
          <a:noFill/>
        </p:spPr>
        <p:txBody>
          <a:bodyPr wrap="square" rtlCol="0">
            <a:spAutoFit/>
          </a:bodyPr>
          <a:lstStyle/>
          <a:p>
            <a:r>
              <a:rPr lang="en-US" sz="2100" b="1" dirty="0"/>
              <a:t>Liberals- </a:t>
            </a:r>
            <a:r>
              <a:rPr lang="en-US" sz="2100" dirty="0"/>
              <a:t>push for new reforms to make society more just and equitable. Use government to promote the greater good.  </a:t>
            </a:r>
          </a:p>
        </p:txBody>
      </p:sp>
    </p:spTree>
    <p:extLst>
      <p:ext uri="{BB962C8B-B14F-4D97-AF65-F5344CB8AC3E}">
        <p14:creationId xmlns:p14="http://schemas.microsoft.com/office/powerpoint/2010/main" val="25909220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7033</TotalTime>
  <Words>2656</Words>
  <Application>Microsoft Office PowerPoint</Application>
  <PresentationFormat>On-screen Show (16:9)</PresentationFormat>
  <Paragraphs>206</Paragraphs>
  <Slides>32</Slides>
  <Notes>0</Notes>
  <HiddenSlides>3</HiddenSlides>
  <MMClips>2</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32</vt:i4>
      </vt:variant>
    </vt:vector>
  </HeadingPairs>
  <TitlesOfParts>
    <vt:vector size="37" baseType="lpstr">
      <vt:lpstr>Arial</vt:lpstr>
      <vt:lpstr>Calibri</vt:lpstr>
      <vt:lpstr>DejaVu Sans</vt:lpstr>
      <vt:lpstr>Office Theme</vt:lpstr>
      <vt:lpstr>6_Office Theme</vt:lpstr>
      <vt:lpstr>Chpt. 12  Topic 4.1-4.4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the Interpretations of these values differ between conservatives and liberals</vt:lpstr>
      <vt:lpstr>Conservatives v. Liberals and how they view American Core Values</vt:lpstr>
      <vt:lpstr>Conservatives v. Liberals and how they view American Core Values</vt:lpstr>
      <vt:lpstr>PowerPoint Presentation</vt:lpstr>
      <vt:lpstr>PowerPoint Presentation</vt:lpstr>
      <vt:lpstr>HOW DO WE GET OUR POLITICAL OPINIONS AND VALUES?</vt:lpstr>
      <vt:lpstr>HOW DO WE GET OUR POLITICAL OPINIONS AND VALUES?</vt:lpstr>
      <vt:lpstr>HOW DO WE GET OUR POLITICAL OPINIONS AND VALUES?</vt:lpstr>
      <vt:lpstr>HOW DO WE GET OUR POLITICAL OPINIONS AND VALUES?</vt:lpstr>
      <vt:lpstr>HOW DO WE GET OUR POLITICAL OPINIONS AND VALUES?</vt:lpstr>
      <vt:lpstr>HOW DO WE GET OUR POLITICAL OPINIONS AND VALUES?</vt:lpstr>
      <vt:lpstr>PowerPoint Presentation</vt:lpstr>
      <vt:lpstr>PowerPoint Presentation</vt:lpstr>
      <vt:lpstr>PowerPoint Presentation</vt:lpstr>
      <vt:lpstr>PowerPoint Presentation</vt:lpstr>
      <vt:lpstr>Generational and Life-Cycle Effects</vt:lpstr>
      <vt:lpstr>PowerPoint Presentation</vt:lpstr>
      <vt:lpstr>PowerPoint Presentation</vt:lpstr>
      <vt:lpstr>PowerPoint Presentation</vt:lpstr>
      <vt:lpstr>PowerPoint Presentation</vt:lpstr>
      <vt:lpstr>PowerPoint Presentation</vt:lpstr>
      <vt:lpstr>Generational Effect- How do significant events influence political attitudes and socialization? AMSCO pg. 414-418</vt:lpstr>
      <vt:lpstr>Generational Effect- How do significant events influence political attitudes and socialization? AMSCO pg. 414-418</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dc:title>
  <dc:creator>Rodriguez, Adrian</dc:creator>
  <cp:lastModifiedBy>Rodriguez, Adrian</cp:lastModifiedBy>
  <cp:revision>113</cp:revision>
  <dcterms:created xsi:type="dcterms:W3CDTF">2020-06-04T19:24:00Z</dcterms:created>
  <dcterms:modified xsi:type="dcterms:W3CDTF">2023-07-06T17:45:32Z</dcterms:modified>
</cp:coreProperties>
</file>