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8" r:id="rId3"/>
  </p:sldMasterIdLst>
  <p:sldIdLst>
    <p:sldId id="256" r:id="rId4"/>
    <p:sldId id="427" r:id="rId5"/>
    <p:sldId id="433" r:id="rId6"/>
    <p:sldId id="258" r:id="rId7"/>
    <p:sldId id="259" r:id="rId8"/>
    <p:sldId id="260" r:id="rId9"/>
    <p:sldId id="431" r:id="rId10"/>
    <p:sldId id="261" r:id="rId11"/>
    <p:sldId id="284" r:id="rId12"/>
    <p:sldId id="283" r:id="rId13"/>
    <p:sldId id="299" r:id="rId14"/>
    <p:sldId id="300" r:id="rId15"/>
    <p:sldId id="428" r:id="rId16"/>
    <p:sldId id="263" r:id="rId17"/>
    <p:sldId id="264" r:id="rId18"/>
    <p:sldId id="287" r:id="rId19"/>
    <p:sldId id="288" r:id="rId20"/>
    <p:sldId id="265" r:id="rId21"/>
    <p:sldId id="295" r:id="rId22"/>
    <p:sldId id="289" r:id="rId23"/>
    <p:sldId id="266" r:id="rId24"/>
    <p:sldId id="301" r:id="rId25"/>
    <p:sldId id="267" r:id="rId26"/>
    <p:sldId id="268" r:id="rId27"/>
    <p:sldId id="290" r:id="rId28"/>
    <p:sldId id="291" r:id="rId29"/>
    <p:sldId id="269" r:id="rId30"/>
    <p:sldId id="270" r:id="rId31"/>
    <p:sldId id="429" r:id="rId32"/>
    <p:sldId id="271" r:id="rId33"/>
    <p:sldId id="294" r:id="rId34"/>
    <p:sldId id="292" r:id="rId35"/>
    <p:sldId id="293" r:id="rId36"/>
    <p:sldId id="272" r:id="rId37"/>
    <p:sldId id="273" r:id="rId38"/>
    <p:sldId id="274" r:id="rId39"/>
    <p:sldId id="275" r:id="rId40"/>
    <p:sldId id="297" r:id="rId41"/>
    <p:sldId id="276" r:id="rId42"/>
    <p:sldId id="298" r:id="rId43"/>
    <p:sldId id="277" r:id="rId44"/>
    <p:sldId id="430" r:id="rId45"/>
    <p:sldId id="278" r:id="rId46"/>
    <p:sldId id="279" r:id="rId47"/>
    <p:sldId id="432" r:id="rId48"/>
    <p:sldId id="280" r:id="rId49"/>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369" autoAdjust="0"/>
    <p:restoredTop sz="94660"/>
  </p:normalViewPr>
  <p:slideViewPr>
    <p:cSldViewPr>
      <p:cViewPr varScale="1">
        <p:scale>
          <a:sx n="109" d="100"/>
          <a:sy n="109" d="100"/>
        </p:scale>
        <p:origin x="132" y="30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12/5/2022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2220924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82882"/>
            <a:ext cx="12192000" cy="640079"/>
          </a:xfrm>
          <a:custGeom>
            <a:avLst/>
            <a:gdLst/>
            <a:ahLst/>
            <a:cxnLst/>
            <a:rect l="l" t="t" r="r" b="b"/>
            <a:pathLst>
              <a:path w="9144000" h="480059">
                <a:moveTo>
                  <a:pt x="9144000" y="0"/>
                </a:moveTo>
                <a:lnTo>
                  <a:pt x="0" y="0"/>
                </a:lnTo>
                <a:lnTo>
                  <a:pt x="0" y="480060"/>
                </a:lnTo>
                <a:lnTo>
                  <a:pt x="9144000" y="480060"/>
                </a:lnTo>
                <a:lnTo>
                  <a:pt x="9144000" y="0"/>
                </a:lnTo>
                <a:close/>
              </a:path>
            </a:pathLst>
          </a:custGeom>
          <a:solidFill>
            <a:srgbClr val="FF0000"/>
          </a:solidFill>
        </p:spPr>
        <p:txBody>
          <a:bodyPr wrap="square" lIns="0" tIns="0" rIns="0" bIns="0" rtlCol="0"/>
          <a:lstStyle/>
          <a:p>
            <a:endParaRPr sz="2400"/>
          </a:p>
        </p:txBody>
      </p:sp>
      <p:sp>
        <p:nvSpPr>
          <p:cNvPr id="2" name="Holder 2"/>
          <p:cNvSpPr>
            <a:spLocks noGrp="1"/>
          </p:cNvSpPr>
          <p:nvPr>
            <p:ph type="ctrTitle"/>
          </p:nvPr>
        </p:nvSpPr>
        <p:spPr>
          <a:xfrm>
            <a:off x="1939207" y="115993"/>
            <a:ext cx="8313588" cy="765387"/>
          </a:xfrm>
          <a:prstGeom prst="rect">
            <a:avLst/>
          </a:prstGeom>
        </p:spPr>
        <p:txBody>
          <a:bodyPr wrap="square" lIns="0" tIns="0" rIns="0" bIns="0">
            <a:spAutoFit/>
          </a:bodyPr>
          <a:lstStyle>
            <a:lvl1pPr>
              <a:defRPr sz="4800" b="1" i="0">
                <a:solidFill>
                  <a:schemeClr val="tx1"/>
                </a:solidFill>
                <a:latin typeface="DejaVu Sans"/>
                <a:cs typeface="DejaVu Sans"/>
              </a:defRPr>
            </a:lvl1pPr>
          </a:lstStyle>
          <a:p>
            <a:endParaRPr/>
          </a:p>
        </p:txBody>
      </p:sp>
      <p:sp>
        <p:nvSpPr>
          <p:cNvPr id="3" name="Holder 3"/>
          <p:cNvSpPr>
            <a:spLocks noGrp="1"/>
          </p:cNvSpPr>
          <p:nvPr>
            <p:ph type="subTitle" idx="4"/>
          </p:nvPr>
        </p:nvSpPr>
        <p:spPr>
          <a:xfrm>
            <a:off x="1828800" y="3840481"/>
            <a:ext cx="853440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7910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939207" y="115993"/>
            <a:ext cx="8313588" cy="738664"/>
          </a:xfrm>
        </p:spPr>
        <p:txBody>
          <a:bodyPr lIns="0" tIns="0" rIns="0" bIns="0"/>
          <a:lstStyle>
            <a:lvl1pPr>
              <a:defRPr sz="48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74508" y="1989497"/>
            <a:ext cx="7237307" cy="287323"/>
          </a:xfrm>
        </p:spPr>
        <p:txBody>
          <a:bodyPr lIns="0" tIns="0" rIns="0" bIns="0"/>
          <a:lstStyle>
            <a:lvl1pPr>
              <a:defRPr sz="1867" b="1" i="0">
                <a:solidFill>
                  <a:schemeClr val="tx1"/>
                </a:solidFill>
                <a:latin typeface="DejaVu Sans"/>
                <a:cs typeface="DejaVu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85093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939207" y="115993"/>
            <a:ext cx="8313588" cy="738664"/>
          </a:xfrm>
        </p:spPr>
        <p:txBody>
          <a:bodyPr lIns="0" tIns="0" rIns="0" bIns="0"/>
          <a:lstStyle>
            <a:lvl1pPr>
              <a:defRPr sz="4800" b="1" i="0">
                <a:solidFill>
                  <a:schemeClr val="tx1"/>
                </a:solidFill>
                <a:latin typeface="DejaVu Sans"/>
                <a:cs typeface="DejaVu Sans"/>
              </a:defRPr>
            </a:lvl1pPr>
          </a:lstStyle>
          <a:p>
            <a:endParaRPr/>
          </a:p>
        </p:txBody>
      </p:sp>
      <p:sp>
        <p:nvSpPr>
          <p:cNvPr id="3" name="Holder 3"/>
          <p:cNvSpPr>
            <a:spLocks noGrp="1"/>
          </p:cNvSpPr>
          <p:nvPr>
            <p:ph sz="half" idx="2"/>
          </p:nvPr>
        </p:nvSpPr>
        <p:spPr>
          <a:xfrm>
            <a:off x="609600" y="1577340"/>
            <a:ext cx="530352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154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44361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939207" y="115993"/>
            <a:ext cx="8313588" cy="738664"/>
          </a:xfrm>
        </p:spPr>
        <p:txBody>
          <a:bodyPr lIns="0" tIns="0" rIns="0" bIns="0"/>
          <a:lstStyle>
            <a:lvl1pPr>
              <a:defRPr sz="4800" b="1" i="0">
                <a:solidFill>
                  <a:schemeClr val="tx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87681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22358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6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4571"/>
            <a:ext cx="12192000" cy="6853426"/>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0"/>
            <a:ext cx="4469892" cy="3820668"/>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10667" y="3820667"/>
            <a:ext cx="4459605" cy="3037840"/>
          </a:xfrm>
          <a:custGeom>
            <a:avLst/>
            <a:gdLst/>
            <a:ahLst/>
            <a:cxnLst/>
            <a:rect l="l" t="t" r="r" b="b"/>
            <a:pathLst>
              <a:path w="4459605" h="3037840">
                <a:moveTo>
                  <a:pt x="4459224" y="3037329"/>
                </a:moveTo>
                <a:lnTo>
                  <a:pt x="4459224" y="0"/>
                </a:lnTo>
                <a:lnTo>
                  <a:pt x="0" y="0"/>
                </a:lnTo>
                <a:lnTo>
                  <a:pt x="0" y="3037329"/>
                </a:lnTo>
                <a:lnTo>
                  <a:pt x="4459224" y="3037329"/>
                </a:lnTo>
                <a:close/>
              </a:path>
            </a:pathLst>
          </a:custGeom>
          <a:solidFill>
            <a:srgbClr val="000000"/>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944871" y="983945"/>
            <a:ext cx="2302085" cy="635000"/>
          </a:xfrm>
          <a:prstGeom prst="rect">
            <a:avLst/>
          </a:prstGeom>
        </p:spPr>
        <p:txBody>
          <a:bodyPr wrap="square" lIns="0" tIns="0" rIns="0" bIns="0">
            <a:spAutoFit/>
          </a:bodyPr>
          <a:lstStyle>
            <a:lvl1pPr>
              <a:defRPr sz="4000" b="1" i="0">
                <a:solidFill>
                  <a:schemeClr val="tx1"/>
                </a:solidFill>
                <a:latin typeface="Calibri"/>
                <a:cs typeface="Calibri"/>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12/5/2022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4001498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12/5/2022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1406956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12/5/2022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656028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12/5/2022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3107114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14094" y="118364"/>
            <a:ext cx="10163810" cy="574040"/>
          </a:xfrm>
          <a:prstGeom prst="rect">
            <a:avLst/>
          </a:prstGeom>
        </p:spPr>
        <p:txBody>
          <a:bodyPr wrap="square" lIns="0" tIns="0" rIns="0" bIns="0">
            <a:spAutoFit/>
          </a:bodyPr>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a:xfrm>
            <a:off x="78739" y="2953283"/>
            <a:ext cx="8065134" cy="3171825"/>
          </a:xfrm>
          <a:prstGeom prst="rect">
            <a:avLst/>
          </a:prstGeom>
        </p:spPr>
        <p:txBody>
          <a:bodyPr wrap="square" lIns="0" tIns="0" rIns="0" bIns="0">
            <a:spAutoFit/>
          </a:bodyPr>
          <a:lstStyle>
            <a:lvl1pPr>
              <a:defRPr sz="1600" b="1"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12/5/2022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29741" y="106426"/>
            <a:ext cx="8732519" cy="492443"/>
          </a:xfrm>
          <a:prstGeom prst="rect">
            <a:avLst/>
          </a:prstGeom>
        </p:spPr>
        <p:txBody>
          <a:bodyPr wrap="square" lIns="0" tIns="0" rIns="0" bIns="0">
            <a:spAutoFit/>
          </a:bodyPr>
          <a:lstStyle>
            <a:lvl1pPr>
              <a:defRPr sz="3200" b="1" i="0">
                <a:solidFill>
                  <a:schemeClr val="tx1"/>
                </a:solidFill>
                <a:latin typeface="Calibri"/>
                <a:cs typeface="Calibri"/>
              </a:defRPr>
            </a:lvl1pPr>
          </a:lstStyle>
          <a:p>
            <a:endParaRPr/>
          </a:p>
        </p:txBody>
      </p:sp>
      <p:sp>
        <p:nvSpPr>
          <p:cNvPr id="3" name="Holder 3"/>
          <p:cNvSpPr>
            <a:spLocks noGrp="1"/>
          </p:cNvSpPr>
          <p:nvPr>
            <p:ph type="body" idx="1"/>
          </p:nvPr>
        </p:nvSpPr>
        <p:spPr>
          <a:xfrm>
            <a:off x="511388" y="1063176"/>
            <a:ext cx="1116922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12/5/2022</a:t>
            </a:fld>
            <a:endParaRPr lang="en-US">
              <a:solidFill>
                <a:prstClr val="black">
                  <a:tint val="75000"/>
                </a:prstClr>
              </a:solidFill>
            </a:endParaRPr>
          </a:p>
        </p:txBody>
      </p:sp>
      <p:sp>
        <p:nvSpPr>
          <p:cNvPr id="6" name="Holder 6"/>
          <p:cNvSpPr>
            <a:spLocks noGrp="1"/>
          </p:cNvSpPr>
          <p:nvPr>
            <p:ph type="sldNum" sz="quarter" idx="7"/>
          </p:nvPr>
        </p:nvSpPr>
        <p:spPr>
          <a:xfrm>
            <a:off x="11219349" y="6464985"/>
            <a:ext cx="275167" cy="153888"/>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39341381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39207" y="115993"/>
            <a:ext cx="8313588" cy="553998"/>
          </a:xfrm>
          <a:prstGeom prst="rect">
            <a:avLst/>
          </a:prstGeom>
        </p:spPr>
        <p:txBody>
          <a:bodyPr wrap="square" lIns="0" tIns="0" rIns="0" bIns="0">
            <a:spAutoFit/>
          </a:bodyPr>
          <a:lstStyle>
            <a:lvl1pPr>
              <a:defRPr sz="36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74508" y="1989497"/>
            <a:ext cx="7237307" cy="215444"/>
          </a:xfrm>
          <a:prstGeom prst="rect">
            <a:avLst/>
          </a:prstGeom>
        </p:spPr>
        <p:txBody>
          <a:bodyPr wrap="square" lIns="0" tIns="0" rIns="0" bIns="0">
            <a:spAutoFit/>
          </a:bodyPr>
          <a:lstStyle>
            <a:lvl1pPr>
              <a:defRPr sz="1400" b="1" i="0">
                <a:solidFill>
                  <a:schemeClr val="tx1"/>
                </a:solidFill>
                <a:latin typeface="DejaVu Sans"/>
                <a:cs typeface="DejaVu Sans"/>
              </a:defRPr>
            </a:lvl1pPr>
          </a:lstStyle>
          <a:p>
            <a:endParaRPr/>
          </a:p>
        </p:txBody>
      </p:sp>
      <p:sp>
        <p:nvSpPr>
          <p:cNvPr id="4" name="Holder 4"/>
          <p:cNvSpPr>
            <a:spLocks noGrp="1"/>
          </p:cNvSpPr>
          <p:nvPr>
            <p:ph type="ftr" sz="quarter" idx="5"/>
          </p:nvPr>
        </p:nvSpPr>
        <p:spPr>
          <a:xfrm>
            <a:off x="4145280" y="6377942"/>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2"/>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12/5/2022</a:t>
            </a:fld>
            <a:endParaRPr lang="en-US"/>
          </a:p>
        </p:txBody>
      </p:sp>
      <p:sp>
        <p:nvSpPr>
          <p:cNvPr id="6" name="Holder 6"/>
          <p:cNvSpPr>
            <a:spLocks noGrp="1"/>
          </p:cNvSpPr>
          <p:nvPr>
            <p:ph type="sldNum" sz="quarter" idx="7"/>
          </p:nvPr>
        </p:nvSpPr>
        <p:spPr>
          <a:xfrm>
            <a:off x="8778240" y="6377942"/>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364634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defRPr>
          <a:latin typeface="+mj-lt"/>
          <a:ea typeface="+mj-ea"/>
          <a:cs typeface="+mj-cs"/>
        </a:defRPr>
      </a:lvl1pPr>
    </p:titleStyle>
    <p:bodyStyle>
      <a:lvl1pPr marL="0">
        <a:defRPr>
          <a:latin typeface="+mn-lt"/>
          <a:ea typeface="+mn-ea"/>
          <a:cs typeface="+mn-cs"/>
        </a:defRPr>
      </a:lvl1pPr>
      <a:lvl2pPr marL="609570">
        <a:defRPr>
          <a:latin typeface="+mn-lt"/>
          <a:ea typeface="+mn-ea"/>
          <a:cs typeface="+mn-cs"/>
        </a:defRPr>
      </a:lvl2pPr>
      <a:lvl3pPr marL="1219140">
        <a:defRPr>
          <a:latin typeface="+mn-lt"/>
          <a:ea typeface="+mn-ea"/>
          <a:cs typeface="+mn-cs"/>
        </a:defRPr>
      </a:lvl3pPr>
      <a:lvl4pPr marL="1828709">
        <a:defRPr>
          <a:latin typeface="+mn-lt"/>
          <a:ea typeface="+mn-ea"/>
          <a:cs typeface="+mn-cs"/>
        </a:defRPr>
      </a:lvl4pPr>
      <a:lvl5pPr marL="2438278">
        <a:defRPr>
          <a:latin typeface="+mn-lt"/>
          <a:ea typeface="+mn-ea"/>
          <a:cs typeface="+mn-cs"/>
        </a:defRPr>
      </a:lvl5pPr>
      <a:lvl6pPr marL="3047848">
        <a:defRPr>
          <a:latin typeface="+mn-lt"/>
          <a:ea typeface="+mn-ea"/>
          <a:cs typeface="+mn-cs"/>
        </a:defRPr>
      </a:lvl6pPr>
      <a:lvl7pPr marL="3657418">
        <a:defRPr>
          <a:latin typeface="+mn-lt"/>
          <a:ea typeface="+mn-ea"/>
          <a:cs typeface="+mn-cs"/>
        </a:defRPr>
      </a:lvl7pPr>
      <a:lvl8pPr marL="4266987">
        <a:defRPr>
          <a:latin typeface="+mn-lt"/>
          <a:ea typeface="+mn-ea"/>
          <a:cs typeface="+mn-cs"/>
        </a:defRPr>
      </a:lvl8pPr>
      <a:lvl9pPr marL="4876557">
        <a:defRPr>
          <a:latin typeface="+mn-lt"/>
          <a:ea typeface="+mn-ea"/>
          <a:cs typeface="+mn-cs"/>
        </a:defRPr>
      </a:lvl9pPr>
    </p:bodyStyle>
    <p:otherStyle>
      <a:lvl1pPr marL="0">
        <a:defRPr>
          <a:latin typeface="+mn-lt"/>
          <a:ea typeface="+mn-ea"/>
          <a:cs typeface="+mn-cs"/>
        </a:defRPr>
      </a:lvl1pPr>
      <a:lvl2pPr marL="609570">
        <a:defRPr>
          <a:latin typeface="+mn-lt"/>
          <a:ea typeface="+mn-ea"/>
          <a:cs typeface="+mn-cs"/>
        </a:defRPr>
      </a:lvl2pPr>
      <a:lvl3pPr marL="1219140">
        <a:defRPr>
          <a:latin typeface="+mn-lt"/>
          <a:ea typeface="+mn-ea"/>
          <a:cs typeface="+mn-cs"/>
        </a:defRPr>
      </a:lvl3pPr>
      <a:lvl4pPr marL="1828709">
        <a:defRPr>
          <a:latin typeface="+mn-lt"/>
          <a:ea typeface="+mn-ea"/>
          <a:cs typeface="+mn-cs"/>
        </a:defRPr>
      </a:lvl4pPr>
      <a:lvl5pPr marL="2438278">
        <a:defRPr>
          <a:latin typeface="+mn-lt"/>
          <a:ea typeface="+mn-ea"/>
          <a:cs typeface="+mn-cs"/>
        </a:defRPr>
      </a:lvl5pPr>
      <a:lvl6pPr marL="3047848">
        <a:defRPr>
          <a:latin typeface="+mn-lt"/>
          <a:ea typeface="+mn-ea"/>
          <a:cs typeface="+mn-cs"/>
        </a:defRPr>
      </a:lvl6pPr>
      <a:lvl7pPr marL="3657418">
        <a:defRPr>
          <a:latin typeface="+mn-lt"/>
          <a:ea typeface="+mn-ea"/>
          <a:cs typeface="+mn-cs"/>
        </a:defRPr>
      </a:lvl7pPr>
      <a:lvl8pPr marL="4266987">
        <a:defRPr>
          <a:latin typeface="+mn-lt"/>
          <a:ea typeface="+mn-ea"/>
          <a:cs typeface="+mn-cs"/>
        </a:defRPr>
      </a:lvl8pPr>
      <a:lvl9pPr marL="4876557">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239000" y="0"/>
            <a:ext cx="4953000" cy="5181600"/>
          </a:xfrm>
          <a:custGeom>
            <a:avLst/>
            <a:gdLst/>
            <a:ahLst/>
            <a:cxnLst/>
            <a:rect l="l" t="t" r="r" b="b"/>
            <a:pathLst>
              <a:path w="4953000" h="5181600">
                <a:moveTo>
                  <a:pt x="0" y="5181598"/>
                </a:moveTo>
                <a:lnTo>
                  <a:pt x="4953000" y="5181598"/>
                </a:lnTo>
                <a:lnTo>
                  <a:pt x="4953000" y="0"/>
                </a:lnTo>
                <a:lnTo>
                  <a:pt x="0" y="0"/>
                </a:lnTo>
                <a:lnTo>
                  <a:pt x="0" y="5181598"/>
                </a:lnTo>
                <a:close/>
              </a:path>
            </a:pathLst>
          </a:custGeom>
          <a:solidFill>
            <a:srgbClr val="000000"/>
          </a:solidFill>
        </p:spPr>
        <p:txBody>
          <a:bodyPr wrap="square" lIns="0" tIns="0" rIns="0" bIns="0" rtlCol="0"/>
          <a:lstStyle/>
          <a:p>
            <a:endParaRPr/>
          </a:p>
        </p:txBody>
      </p:sp>
      <p:sp>
        <p:nvSpPr>
          <p:cNvPr id="3" name="object 3"/>
          <p:cNvSpPr txBox="1"/>
          <p:nvPr/>
        </p:nvSpPr>
        <p:spPr>
          <a:xfrm>
            <a:off x="8686800" y="117577"/>
            <a:ext cx="1736725" cy="756920"/>
          </a:xfrm>
          <a:prstGeom prst="rect">
            <a:avLst/>
          </a:prstGeom>
        </p:spPr>
        <p:txBody>
          <a:bodyPr vert="horz" wrap="square" lIns="0" tIns="12700" rIns="0" bIns="0" rtlCol="0">
            <a:spAutoFit/>
          </a:bodyPr>
          <a:lstStyle/>
          <a:p>
            <a:pPr marL="12700">
              <a:lnSpc>
                <a:spcPct val="100000"/>
              </a:lnSpc>
              <a:spcBef>
                <a:spcPts val="100"/>
              </a:spcBef>
            </a:pPr>
            <a:r>
              <a:rPr sz="4800" b="1" dirty="0">
                <a:solidFill>
                  <a:srgbClr val="FFFF00"/>
                </a:solidFill>
                <a:latin typeface="Calibri"/>
                <a:cs typeface="Calibri"/>
              </a:rPr>
              <a:t>UNIT</a:t>
            </a:r>
            <a:r>
              <a:rPr sz="4800" b="1" spc="-100" dirty="0">
                <a:solidFill>
                  <a:srgbClr val="FFFF00"/>
                </a:solidFill>
                <a:latin typeface="Calibri"/>
                <a:cs typeface="Calibri"/>
              </a:rPr>
              <a:t> </a:t>
            </a:r>
            <a:r>
              <a:rPr sz="4800" b="1" dirty="0">
                <a:solidFill>
                  <a:srgbClr val="FFFF00"/>
                </a:solidFill>
                <a:latin typeface="Calibri"/>
                <a:cs typeface="Calibri"/>
              </a:rPr>
              <a:t>5</a:t>
            </a:r>
            <a:endParaRPr sz="4800" dirty="0">
              <a:latin typeface="Calibri"/>
              <a:cs typeface="Calibri"/>
            </a:endParaRPr>
          </a:p>
        </p:txBody>
      </p:sp>
      <p:sp>
        <p:nvSpPr>
          <p:cNvPr id="4" name="object 4"/>
          <p:cNvSpPr txBox="1">
            <a:spLocks noGrp="1"/>
          </p:cNvSpPr>
          <p:nvPr>
            <p:ph type="title"/>
          </p:nvPr>
        </p:nvSpPr>
        <p:spPr>
          <a:xfrm>
            <a:off x="7355204" y="1092729"/>
            <a:ext cx="4952999" cy="1490152"/>
          </a:xfrm>
          <a:prstGeom prst="rect">
            <a:avLst/>
          </a:prstGeom>
        </p:spPr>
        <p:txBody>
          <a:bodyPr vert="horz" wrap="square" lIns="0" tIns="12700" rIns="0" bIns="0" rtlCol="0">
            <a:spAutoFit/>
          </a:bodyPr>
          <a:lstStyle/>
          <a:p>
            <a:pPr marL="12700" algn="ctr">
              <a:lnSpc>
                <a:spcPct val="100000"/>
              </a:lnSpc>
              <a:spcBef>
                <a:spcPts val="100"/>
              </a:spcBef>
            </a:pPr>
            <a:r>
              <a:rPr lang="en-US" sz="4800" spc="-10" dirty="0" err="1">
                <a:solidFill>
                  <a:srgbClr val="FFFF00"/>
                </a:solidFill>
              </a:rPr>
              <a:t>Chpt</a:t>
            </a:r>
            <a:r>
              <a:rPr lang="en-US" sz="4800" spc="-10" dirty="0">
                <a:solidFill>
                  <a:srgbClr val="FFFF00"/>
                </a:solidFill>
              </a:rPr>
              <a:t>. 16</a:t>
            </a:r>
            <a:br>
              <a:rPr lang="en-US" sz="4800" spc="-10" dirty="0">
                <a:solidFill>
                  <a:srgbClr val="FFFF00"/>
                </a:solidFill>
              </a:rPr>
            </a:br>
            <a:r>
              <a:rPr lang="en-US" sz="4800" spc="-10" dirty="0">
                <a:solidFill>
                  <a:srgbClr val="FFFF00"/>
                </a:solidFill>
              </a:rPr>
              <a:t>Topic 5.3-5.5</a:t>
            </a:r>
            <a:endParaRPr sz="4800" dirty="0"/>
          </a:p>
        </p:txBody>
      </p:sp>
      <p:sp>
        <p:nvSpPr>
          <p:cNvPr id="5" name="object 5"/>
          <p:cNvSpPr txBox="1"/>
          <p:nvPr/>
        </p:nvSpPr>
        <p:spPr>
          <a:xfrm>
            <a:off x="8077200" y="3198904"/>
            <a:ext cx="3352800" cy="444352"/>
          </a:xfrm>
          <a:prstGeom prst="rect">
            <a:avLst/>
          </a:prstGeom>
        </p:spPr>
        <p:txBody>
          <a:bodyPr vert="horz" wrap="square" lIns="0" tIns="13335" rIns="0" bIns="0" rtlCol="0">
            <a:spAutoFit/>
          </a:bodyPr>
          <a:lstStyle/>
          <a:p>
            <a:pPr marL="12700">
              <a:lnSpc>
                <a:spcPct val="100000"/>
              </a:lnSpc>
              <a:spcBef>
                <a:spcPts val="105"/>
              </a:spcBef>
            </a:pPr>
            <a:r>
              <a:rPr lang="en-US" sz="2800" b="1" spc="-20" dirty="0">
                <a:solidFill>
                  <a:srgbClr val="FFFF00"/>
                </a:solidFill>
                <a:latin typeface="Calibri"/>
                <a:cs typeface="Calibri"/>
              </a:rPr>
              <a:t>AMSCO pg. 523-553</a:t>
            </a:r>
            <a:endParaRPr sz="2800" dirty="0">
              <a:latin typeface="Calibri"/>
              <a:cs typeface="Calibri"/>
            </a:endParaRPr>
          </a:p>
        </p:txBody>
      </p:sp>
      <p:sp>
        <p:nvSpPr>
          <p:cNvPr id="6" name="object 6"/>
          <p:cNvSpPr/>
          <p:nvPr/>
        </p:nvSpPr>
        <p:spPr>
          <a:xfrm>
            <a:off x="0" y="5181598"/>
            <a:ext cx="12192000" cy="1676400"/>
          </a:xfrm>
          <a:custGeom>
            <a:avLst/>
            <a:gdLst/>
            <a:ahLst/>
            <a:cxnLst/>
            <a:rect l="l" t="t" r="r" b="b"/>
            <a:pathLst>
              <a:path w="12192000" h="1676400">
                <a:moveTo>
                  <a:pt x="12192000" y="1676398"/>
                </a:moveTo>
                <a:lnTo>
                  <a:pt x="12192000" y="0"/>
                </a:lnTo>
                <a:lnTo>
                  <a:pt x="0" y="0"/>
                </a:lnTo>
                <a:lnTo>
                  <a:pt x="0" y="1676398"/>
                </a:lnTo>
                <a:lnTo>
                  <a:pt x="12192000" y="1676398"/>
                </a:lnTo>
                <a:close/>
              </a:path>
            </a:pathLst>
          </a:custGeom>
          <a:solidFill>
            <a:srgbClr val="000000"/>
          </a:solidFill>
        </p:spPr>
        <p:txBody>
          <a:bodyPr wrap="square" lIns="0" tIns="0" rIns="0" bIns="0" rtlCol="0"/>
          <a:lstStyle/>
          <a:p>
            <a:endParaRPr/>
          </a:p>
        </p:txBody>
      </p:sp>
      <p:sp>
        <p:nvSpPr>
          <p:cNvPr id="7" name="object 7"/>
          <p:cNvSpPr txBox="1"/>
          <p:nvPr/>
        </p:nvSpPr>
        <p:spPr>
          <a:xfrm>
            <a:off x="2364104" y="5553557"/>
            <a:ext cx="5713096" cy="1027845"/>
          </a:xfrm>
          <a:prstGeom prst="rect">
            <a:avLst/>
          </a:prstGeom>
        </p:spPr>
        <p:txBody>
          <a:bodyPr vert="horz" wrap="square" lIns="0" tIns="12065" rIns="0" bIns="0" rtlCol="0">
            <a:spAutoFit/>
          </a:bodyPr>
          <a:lstStyle/>
          <a:p>
            <a:pPr marL="12700">
              <a:lnSpc>
                <a:spcPct val="100000"/>
              </a:lnSpc>
              <a:spcBef>
                <a:spcPts val="95"/>
              </a:spcBef>
            </a:pPr>
            <a:r>
              <a:rPr sz="5500" b="1" spc="-20" dirty="0">
                <a:solidFill>
                  <a:srgbClr val="FFFF00"/>
                </a:solidFill>
                <a:latin typeface="Calibri"/>
                <a:cs typeface="Calibri"/>
              </a:rPr>
              <a:t>Political</a:t>
            </a:r>
            <a:r>
              <a:rPr sz="5500" b="1" spc="30" dirty="0">
                <a:solidFill>
                  <a:srgbClr val="FFFF00"/>
                </a:solidFill>
                <a:latin typeface="Calibri"/>
                <a:cs typeface="Calibri"/>
              </a:rPr>
              <a:t> </a:t>
            </a:r>
            <a:r>
              <a:rPr sz="6600" b="1" spc="-20" dirty="0">
                <a:solidFill>
                  <a:srgbClr val="FFFF00"/>
                </a:solidFill>
                <a:latin typeface="Calibri"/>
                <a:cs typeface="Calibri"/>
              </a:rPr>
              <a:t>Parties</a:t>
            </a:r>
            <a:endParaRPr sz="5500" dirty="0">
              <a:latin typeface="Calibri"/>
              <a:cs typeface="Calibri"/>
            </a:endParaRPr>
          </a:p>
        </p:txBody>
      </p:sp>
      <p:sp>
        <p:nvSpPr>
          <p:cNvPr id="9" name="object 9"/>
          <p:cNvSpPr/>
          <p:nvPr/>
        </p:nvSpPr>
        <p:spPr>
          <a:xfrm>
            <a:off x="0" y="3047"/>
            <a:ext cx="7239000" cy="521665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8637" y="42164"/>
            <a:ext cx="11231880" cy="443711"/>
          </a:xfrm>
          <a:prstGeom prst="rect">
            <a:avLst/>
          </a:prstGeom>
        </p:spPr>
        <p:txBody>
          <a:bodyPr vert="horz" wrap="square" lIns="0" tIns="12700" rIns="0" bIns="0" rtlCol="0">
            <a:spAutoFit/>
          </a:bodyPr>
          <a:lstStyle/>
          <a:p>
            <a:pPr marL="12700" algn="ctr">
              <a:lnSpc>
                <a:spcPct val="100000"/>
              </a:lnSpc>
              <a:spcBef>
                <a:spcPts val="100"/>
              </a:spcBef>
            </a:pPr>
            <a:r>
              <a:rPr sz="2800" u="sng" spc="-75" dirty="0"/>
              <a:t>WHAT </a:t>
            </a:r>
            <a:r>
              <a:rPr sz="2800" u="sng" dirty="0"/>
              <a:t>ARE </a:t>
            </a:r>
            <a:r>
              <a:rPr sz="2800" u="sng" spc="-5" dirty="0"/>
              <a:t>THE </a:t>
            </a:r>
            <a:r>
              <a:rPr sz="2800" u="sng" spc="5" dirty="0"/>
              <a:t>MAJOR </a:t>
            </a:r>
            <a:r>
              <a:rPr sz="2800" u="sng" dirty="0"/>
              <a:t>FUNCTIONS </a:t>
            </a:r>
            <a:r>
              <a:rPr sz="2800" u="sng" spc="-5" dirty="0"/>
              <a:t>OF POLITICAL</a:t>
            </a:r>
            <a:r>
              <a:rPr sz="2800" u="sng" spc="45" dirty="0"/>
              <a:t> </a:t>
            </a:r>
            <a:r>
              <a:rPr sz="2800" u="sng" spc="-45" dirty="0"/>
              <a:t>PARTIES?</a:t>
            </a:r>
          </a:p>
        </p:txBody>
      </p:sp>
      <p:sp>
        <p:nvSpPr>
          <p:cNvPr id="3" name="object 3"/>
          <p:cNvSpPr txBox="1"/>
          <p:nvPr/>
        </p:nvSpPr>
        <p:spPr>
          <a:xfrm>
            <a:off x="-1" y="554204"/>
            <a:ext cx="8873067" cy="5947781"/>
          </a:xfrm>
          <a:prstGeom prst="rect">
            <a:avLst/>
          </a:prstGeom>
        </p:spPr>
        <p:txBody>
          <a:bodyPr vert="horz" wrap="square" lIns="0" tIns="58419" rIns="0" bIns="0" rtlCol="0">
            <a:spAutoFit/>
          </a:bodyPr>
          <a:lstStyle/>
          <a:p>
            <a:pPr marL="355600" indent="-342900">
              <a:lnSpc>
                <a:spcPct val="100000"/>
              </a:lnSpc>
              <a:spcBef>
                <a:spcPts val="359"/>
              </a:spcBef>
              <a:buFont typeface="Arial"/>
              <a:buChar char="•"/>
              <a:tabLst>
                <a:tab pos="354965" algn="l"/>
                <a:tab pos="355600" algn="l"/>
              </a:tabLst>
            </a:pPr>
            <a:r>
              <a:rPr sz="2400" b="1" spc="-10" dirty="0">
                <a:latin typeface="Calibri"/>
                <a:cs typeface="Calibri"/>
              </a:rPr>
              <a:t>Agents </a:t>
            </a:r>
            <a:r>
              <a:rPr sz="2400" b="1" dirty="0">
                <a:latin typeface="Calibri"/>
                <a:cs typeface="Calibri"/>
              </a:rPr>
              <a:t>of </a:t>
            </a:r>
            <a:r>
              <a:rPr sz="2400" b="1" spc="-5" dirty="0">
                <a:latin typeface="Calibri"/>
                <a:cs typeface="Calibri"/>
              </a:rPr>
              <a:t>political</a:t>
            </a:r>
            <a:r>
              <a:rPr sz="2400" b="1" spc="-25" dirty="0">
                <a:latin typeface="Calibri"/>
                <a:cs typeface="Calibri"/>
              </a:rPr>
              <a:t> </a:t>
            </a:r>
            <a:r>
              <a:rPr sz="2400" b="1" spc="-5" dirty="0">
                <a:latin typeface="Calibri"/>
                <a:cs typeface="Calibri"/>
              </a:rPr>
              <a:t>socialization</a:t>
            </a:r>
            <a:r>
              <a:rPr lang="en-US" sz="2400" b="1" spc="-5" dirty="0">
                <a:latin typeface="Calibri"/>
                <a:cs typeface="Calibri"/>
              </a:rPr>
              <a:t>-</a:t>
            </a:r>
            <a:r>
              <a:rPr lang="en-US" sz="2400" b="0" i="0" dirty="0">
                <a:solidFill>
                  <a:srgbClr val="202124"/>
                </a:solidFill>
                <a:effectLst/>
                <a:latin typeface="Roboto" panose="02000000000000000000" pitchFamily="2" charset="0"/>
              </a:rPr>
              <a:t> </a:t>
            </a:r>
            <a:r>
              <a:rPr lang="en-US" sz="2400" b="0" i="0" dirty="0">
                <a:solidFill>
                  <a:srgbClr val="FF0000"/>
                </a:solidFill>
                <a:effectLst/>
                <a:latin typeface="Roboto" panose="02000000000000000000" pitchFamily="2" charset="0"/>
              </a:rPr>
              <a:t>process in which people develop their </a:t>
            </a:r>
            <a:r>
              <a:rPr lang="en-US" sz="2400" b="1" i="0" dirty="0">
                <a:solidFill>
                  <a:srgbClr val="FF0000"/>
                </a:solidFill>
                <a:effectLst/>
                <a:latin typeface="Roboto" panose="02000000000000000000" pitchFamily="2" charset="0"/>
              </a:rPr>
              <a:t>political</a:t>
            </a:r>
            <a:r>
              <a:rPr lang="en-US" sz="2400" b="0" i="0" dirty="0">
                <a:solidFill>
                  <a:srgbClr val="FF0000"/>
                </a:solidFill>
                <a:effectLst/>
                <a:latin typeface="Roboto" panose="02000000000000000000" pitchFamily="2" charset="0"/>
              </a:rPr>
              <a:t> values, beliefs, attitudes and ideology</a:t>
            </a:r>
            <a:endParaRPr sz="2400" dirty="0">
              <a:solidFill>
                <a:srgbClr val="FF0000"/>
              </a:solidFill>
              <a:latin typeface="Calibri"/>
              <a:cs typeface="Calibri"/>
            </a:endParaRPr>
          </a:p>
          <a:p>
            <a:pPr marL="355600" indent="-342900">
              <a:lnSpc>
                <a:spcPct val="100000"/>
              </a:lnSpc>
              <a:spcBef>
                <a:spcPts val="359"/>
              </a:spcBef>
              <a:buFont typeface="Arial"/>
              <a:buChar char="•"/>
              <a:tabLst>
                <a:tab pos="354965" algn="l"/>
                <a:tab pos="355600" algn="l"/>
              </a:tabLst>
            </a:pPr>
            <a:r>
              <a:rPr sz="2400" b="1" dirty="0">
                <a:solidFill>
                  <a:srgbClr val="FF0000"/>
                </a:solidFill>
                <a:latin typeface="Calibri"/>
                <a:cs typeface="Calibri"/>
              </a:rPr>
              <a:t>Linking </a:t>
            </a:r>
            <a:r>
              <a:rPr sz="2400" b="1" spc="-5" dirty="0">
                <a:latin typeface="Calibri"/>
                <a:cs typeface="Calibri"/>
              </a:rPr>
              <a:t>mechanism </a:t>
            </a:r>
            <a:r>
              <a:rPr sz="2400" b="1" spc="-10" dirty="0">
                <a:latin typeface="Calibri"/>
                <a:cs typeface="Calibri"/>
              </a:rPr>
              <a:t>between </a:t>
            </a:r>
            <a:r>
              <a:rPr sz="2400" b="1" spc="-5" dirty="0">
                <a:latin typeface="Calibri"/>
                <a:cs typeface="Calibri"/>
              </a:rPr>
              <a:t>people </a:t>
            </a:r>
            <a:r>
              <a:rPr sz="2400" b="1" dirty="0">
                <a:latin typeface="Calibri"/>
                <a:cs typeface="Calibri"/>
              </a:rPr>
              <a:t>and</a:t>
            </a:r>
            <a:r>
              <a:rPr sz="2400" b="1" spc="-95" dirty="0">
                <a:latin typeface="Calibri"/>
                <a:cs typeface="Calibri"/>
              </a:rPr>
              <a:t> </a:t>
            </a:r>
            <a:r>
              <a:rPr sz="2400" b="1" spc="-10" dirty="0">
                <a:latin typeface="Calibri"/>
                <a:cs typeface="Calibri"/>
              </a:rPr>
              <a:t>government</a:t>
            </a:r>
            <a:endParaRPr sz="2400" dirty="0">
              <a:latin typeface="Calibri"/>
              <a:cs typeface="Calibri"/>
            </a:endParaRPr>
          </a:p>
          <a:p>
            <a:pPr marL="355600" indent="-342900">
              <a:lnSpc>
                <a:spcPct val="100000"/>
              </a:lnSpc>
              <a:spcBef>
                <a:spcPts val="360"/>
              </a:spcBef>
              <a:buFont typeface="Arial"/>
              <a:buChar char="•"/>
              <a:tabLst>
                <a:tab pos="354965" algn="l"/>
                <a:tab pos="355600" algn="l"/>
              </a:tabLst>
            </a:pPr>
            <a:r>
              <a:rPr sz="2400" b="1" spc="-5" dirty="0">
                <a:latin typeface="Calibri"/>
                <a:cs typeface="Calibri"/>
              </a:rPr>
              <a:t>Provide</a:t>
            </a:r>
            <a:r>
              <a:rPr sz="2400" b="1" spc="-15" dirty="0">
                <a:latin typeface="Calibri"/>
                <a:cs typeface="Calibri"/>
              </a:rPr>
              <a:t> </a:t>
            </a:r>
            <a:r>
              <a:rPr sz="2400" b="1" spc="-10" dirty="0">
                <a:latin typeface="Calibri"/>
                <a:cs typeface="Calibri"/>
              </a:rPr>
              <a:t>Patronage</a:t>
            </a:r>
            <a:r>
              <a:rPr lang="en-US" sz="2000" b="1" spc="-10" dirty="0">
                <a:latin typeface="Calibri"/>
                <a:cs typeface="Calibri"/>
              </a:rPr>
              <a:t>-</a:t>
            </a:r>
            <a:r>
              <a:rPr lang="en-US" sz="2000" b="0" i="0" dirty="0">
                <a:solidFill>
                  <a:srgbClr val="202124"/>
                </a:solidFill>
                <a:effectLst/>
                <a:latin typeface="Roboto" panose="02000000000000000000" pitchFamily="2" charset="0"/>
              </a:rPr>
              <a:t>term is used to describe political </a:t>
            </a:r>
            <a:r>
              <a:rPr lang="en-US" sz="2000" b="1" i="0" dirty="0">
                <a:solidFill>
                  <a:srgbClr val="202124"/>
                </a:solidFill>
                <a:effectLst/>
                <a:latin typeface="Roboto" panose="02000000000000000000" pitchFamily="2" charset="0"/>
              </a:rPr>
              <a:t>patronage</a:t>
            </a:r>
            <a:r>
              <a:rPr lang="en-US" sz="2000" b="0" i="0" dirty="0">
                <a:solidFill>
                  <a:srgbClr val="202124"/>
                </a:solidFill>
                <a:effectLst/>
                <a:latin typeface="Roboto" panose="02000000000000000000" pitchFamily="2" charset="0"/>
              </a:rPr>
              <a:t>, which is the use of state resources to reward individuals for their electoral support.</a:t>
            </a:r>
            <a:endParaRPr sz="2000" dirty="0">
              <a:latin typeface="Calibri"/>
              <a:cs typeface="Calibri"/>
            </a:endParaRPr>
          </a:p>
          <a:p>
            <a:pPr marL="355600" indent="-342900">
              <a:lnSpc>
                <a:spcPct val="100000"/>
              </a:lnSpc>
              <a:spcBef>
                <a:spcPts val="360"/>
              </a:spcBef>
              <a:buFont typeface="Arial"/>
              <a:buChar char="•"/>
              <a:tabLst>
                <a:tab pos="354965" algn="l"/>
                <a:tab pos="355600" algn="l"/>
              </a:tabLst>
            </a:pPr>
            <a:r>
              <a:rPr sz="2400" b="1" spc="-15" dirty="0">
                <a:latin typeface="Calibri"/>
                <a:cs typeface="Calibri"/>
              </a:rPr>
              <a:t>Register voters, </a:t>
            </a:r>
            <a:r>
              <a:rPr sz="2400" b="1" spc="-5" dirty="0">
                <a:latin typeface="Calibri"/>
                <a:cs typeface="Calibri"/>
              </a:rPr>
              <a:t>mobilize </a:t>
            </a:r>
            <a:r>
              <a:rPr sz="2400" b="1" spc="-15" dirty="0">
                <a:latin typeface="Calibri"/>
                <a:cs typeface="Calibri"/>
              </a:rPr>
              <a:t>voters, </a:t>
            </a:r>
            <a:r>
              <a:rPr sz="2400" b="1" dirty="0">
                <a:latin typeface="Calibri"/>
                <a:cs typeface="Calibri"/>
              </a:rPr>
              <a:t>and </a:t>
            </a:r>
            <a:r>
              <a:rPr sz="2400" b="1" spc="-15" dirty="0">
                <a:latin typeface="Calibri"/>
                <a:cs typeface="Calibri"/>
              </a:rPr>
              <a:t>get </a:t>
            </a:r>
            <a:r>
              <a:rPr sz="2400" b="1" spc="-5" dirty="0">
                <a:latin typeface="Calibri"/>
                <a:cs typeface="Calibri"/>
              </a:rPr>
              <a:t>them </a:t>
            </a:r>
            <a:r>
              <a:rPr sz="2400" b="1" spc="-10" dirty="0">
                <a:latin typeface="Calibri"/>
                <a:cs typeface="Calibri"/>
              </a:rPr>
              <a:t>to </a:t>
            </a:r>
            <a:r>
              <a:rPr sz="2400" b="1" spc="-5" dirty="0">
                <a:latin typeface="Calibri"/>
                <a:cs typeface="Calibri"/>
              </a:rPr>
              <a:t>the</a:t>
            </a:r>
            <a:r>
              <a:rPr sz="2400" b="1" spc="105" dirty="0">
                <a:latin typeface="Calibri"/>
                <a:cs typeface="Calibri"/>
              </a:rPr>
              <a:t> </a:t>
            </a:r>
            <a:r>
              <a:rPr sz="2400" b="1" spc="-5" dirty="0">
                <a:latin typeface="Calibri"/>
                <a:cs typeface="Calibri"/>
              </a:rPr>
              <a:t>polls</a:t>
            </a:r>
            <a:endParaRPr sz="2400" dirty="0">
              <a:latin typeface="Calibri"/>
              <a:cs typeface="Calibri"/>
            </a:endParaRPr>
          </a:p>
          <a:p>
            <a:pPr marL="355600" indent="-342900">
              <a:lnSpc>
                <a:spcPct val="100000"/>
              </a:lnSpc>
              <a:spcBef>
                <a:spcPts val="360"/>
              </a:spcBef>
              <a:buFont typeface="Arial"/>
              <a:buChar char="•"/>
              <a:tabLst>
                <a:tab pos="354965" algn="l"/>
                <a:tab pos="355600" algn="l"/>
              </a:tabLst>
            </a:pPr>
            <a:r>
              <a:rPr sz="2400" b="1" dirty="0">
                <a:latin typeface="Calibri"/>
                <a:cs typeface="Calibri"/>
              </a:rPr>
              <a:t>Raise and spend </a:t>
            </a:r>
            <a:r>
              <a:rPr sz="2400" b="1" spc="-5" dirty="0">
                <a:latin typeface="Calibri"/>
                <a:cs typeface="Calibri"/>
              </a:rPr>
              <a:t>campaign</a:t>
            </a:r>
            <a:r>
              <a:rPr sz="2400" b="1" spc="-90" dirty="0">
                <a:latin typeface="Calibri"/>
                <a:cs typeface="Calibri"/>
              </a:rPr>
              <a:t> </a:t>
            </a:r>
            <a:r>
              <a:rPr sz="2400" b="1" spc="-5" dirty="0">
                <a:latin typeface="Calibri"/>
                <a:cs typeface="Calibri"/>
              </a:rPr>
              <a:t>funds</a:t>
            </a:r>
            <a:endParaRPr sz="2400" dirty="0">
              <a:latin typeface="Calibri"/>
              <a:cs typeface="Calibri"/>
            </a:endParaRPr>
          </a:p>
          <a:p>
            <a:pPr marL="756285" lvl="1" indent="-287020">
              <a:lnSpc>
                <a:spcPct val="100000"/>
              </a:lnSpc>
              <a:spcBef>
                <a:spcPts val="360"/>
              </a:spcBef>
              <a:buFont typeface="Arial"/>
              <a:buChar char="–"/>
              <a:tabLst>
                <a:tab pos="756285" algn="l"/>
                <a:tab pos="756920" algn="l"/>
              </a:tabLst>
            </a:pPr>
            <a:r>
              <a:rPr sz="2400" b="1" spc="-5" dirty="0">
                <a:latin typeface="Calibri"/>
                <a:cs typeface="Calibri"/>
              </a:rPr>
              <a:t>Declining importance </a:t>
            </a:r>
            <a:r>
              <a:rPr sz="2400" b="1" spc="-10" dirty="0">
                <a:latin typeface="Calibri"/>
                <a:cs typeface="Calibri"/>
              </a:rPr>
              <a:t>w/advent </a:t>
            </a:r>
            <a:r>
              <a:rPr sz="2400" b="1" dirty="0">
                <a:latin typeface="Calibri"/>
                <a:cs typeface="Calibri"/>
              </a:rPr>
              <a:t>of </a:t>
            </a:r>
            <a:r>
              <a:rPr sz="2400" b="1" spc="-15" dirty="0">
                <a:latin typeface="Calibri"/>
                <a:cs typeface="Calibri"/>
              </a:rPr>
              <a:t>“candidate-centered”</a:t>
            </a:r>
            <a:r>
              <a:rPr sz="2400" b="1" spc="-70" dirty="0">
                <a:latin typeface="Calibri"/>
                <a:cs typeface="Calibri"/>
              </a:rPr>
              <a:t> </a:t>
            </a:r>
            <a:r>
              <a:rPr sz="2400" b="1" spc="-5" dirty="0">
                <a:latin typeface="Calibri"/>
                <a:cs typeface="Calibri"/>
              </a:rPr>
              <a:t>campaigns.</a:t>
            </a:r>
            <a:endParaRPr sz="2400" dirty="0">
              <a:latin typeface="Calibri"/>
              <a:cs typeface="Calibri"/>
            </a:endParaRPr>
          </a:p>
          <a:p>
            <a:pPr marL="355600" marR="5080" indent="-342900">
              <a:lnSpc>
                <a:spcPct val="100000"/>
              </a:lnSpc>
              <a:spcBef>
                <a:spcPts val="365"/>
              </a:spcBef>
              <a:buFont typeface="Arial"/>
              <a:buChar char="•"/>
              <a:tabLst>
                <a:tab pos="354965" algn="l"/>
                <a:tab pos="355600" algn="l"/>
              </a:tabLst>
            </a:pPr>
            <a:r>
              <a:rPr sz="2400" b="1" dirty="0">
                <a:latin typeface="Calibri"/>
                <a:cs typeface="Calibri"/>
              </a:rPr>
              <a:t>Simplify </a:t>
            </a:r>
            <a:r>
              <a:rPr sz="2400" b="1" spc="-5" dirty="0">
                <a:latin typeface="Calibri"/>
                <a:cs typeface="Calibri"/>
              </a:rPr>
              <a:t>decisions </a:t>
            </a:r>
            <a:r>
              <a:rPr sz="2400" b="1" spc="-10" dirty="0">
                <a:latin typeface="Calibri"/>
                <a:cs typeface="Calibri"/>
              </a:rPr>
              <a:t>for </a:t>
            </a:r>
            <a:r>
              <a:rPr sz="2400" b="1" spc="-15" dirty="0">
                <a:latin typeface="Calibri"/>
                <a:cs typeface="Calibri"/>
              </a:rPr>
              <a:t>voters: </a:t>
            </a:r>
            <a:r>
              <a:rPr sz="2400" b="1" spc="-5" dirty="0">
                <a:latin typeface="Calibri"/>
                <a:cs typeface="Calibri"/>
              </a:rPr>
              <a:t>provide “shorthand” </a:t>
            </a:r>
            <a:r>
              <a:rPr sz="2400" b="1" spc="-10" dirty="0">
                <a:latin typeface="Calibri"/>
                <a:cs typeface="Calibri"/>
              </a:rPr>
              <a:t>through </a:t>
            </a:r>
            <a:r>
              <a:rPr sz="2400" b="1" spc="-5" dirty="0">
                <a:latin typeface="Calibri"/>
                <a:cs typeface="Calibri"/>
              </a:rPr>
              <a:t>which </a:t>
            </a:r>
            <a:r>
              <a:rPr sz="2400" b="1" spc="-10" dirty="0">
                <a:latin typeface="Calibri"/>
                <a:cs typeface="Calibri"/>
              </a:rPr>
              <a:t>busy </a:t>
            </a:r>
            <a:r>
              <a:rPr sz="2400" b="1" dirty="0">
                <a:latin typeface="Calibri"/>
                <a:cs typeface="Calibri"/>
              </a:rPr>
              <a:t>and </a:t>
            </a:r>
            <a:r>
              <a:rPr sz="2400" b="1" spc="-10" dirty="0">
                <a:latin typeface="Calibri"/>
                <a:cs typeface="Calibri"/>
              </a:rPr>
              <a:t>uninterested </a:t>
            </a:r>
            <a:r>
              <a:rPr sz="2400" b="1" spc="-15" dirty="0">
                <a:latin typeface="Calibri"/>
                <a:cs typeface="Calibri"/>
              </a:rPr>
              <a:t>voters </a:t>
            </a:r>
            <a:r>
              <a:rPr sz="2400" b="1" spc="-10" dirty="0">
                <a:latin typeface="Calibri"/>
                <a:cs typeface="Calibri"/>
              </a:rPr>
              <a:t>can </a:t>
            </a:r>
            <a:r>
              <a:rPr sz="2400" b="1" dirty="0">
                <a:latin typeface="Calibri"/>
                <a:cs typeface="Calibri"/>
              </a:rPr>
              <a:t>base a </a:t>
            </a:r>
            <a:r>
              <a:rPr sz="2400" b="1" spc="-5" dirty="0">
                <a:latin typeface="Calibri"/>
                <a:cs typeface="Calibri"/>
              </a:rPr>
              <a:t>voting decision, </a:t>
            </a:r>
            <a:r>
              <a:rPr sz="2400" b="1" dirty="0">
                <a:latin typeface="Calibri"/>
                <a:cs typeface="Calibri"/>
              </a:rPr>
              <a:t>use of </a:t>
            </a:r>
            <a:r>
              <a:rPr sz="2400" b="1" spc="-5" dirty="0">
                <a:latin typeface="Calibri"/>
                <a:cs typeface="Calibri"/>
              </a:rPr>
              <a:t>“party </a:t>
            </a:r>
            <a:r>
              <a:rPr sz="2400" b="1" dirty="0">
                <a:latin typeface="Calibri"/>
                <a:cs typeface="Calibri"/>
              </a:rPr>
              <a:t>lens” </a:t>
            </a:r>
            <a:r>
              <a:rPr sz="2400" b="1" spc="-10" dirty="0">
                <a:latin typeface="Calibri"/>
                <a:cs typeface="Calibri"/>
              </a:rPr>
              <a:t>by  </a:t>
            </a:r>
            <a:r>
              <a:rPr sz="2400" b="1" spc="-15" dirty="0">
                <a:latin typeface="Calibri"/>
                <a:cs typeface="Calibri"/>
              </a:rPr>
              <a:t>voters.</a:t>
            </a:r>
            <a:endParaRPr sz="2400" dirty="0">
              <a:latin typeface="Calibri"/>
              <a:cs typeface="Calibri"/>
            </a:endParaRPr>
          </a:p>
          <a:p>
            <a:pPr marL="355600" indent="-342900">
              <a:lnSpc>
                <a:spcPct val="100000"/>
              </a:lnSpc>
              <a:spcBef>
                <a:spcPts val="359"/>
              </a:spcBef>
              <a:buFont typeface="Arial"/>
              <a:buChar char="•"/>
              <a:tabLst>
                <a:tab pos="354965" algn="l"/>
                <a:tab pos="355600" algn="l"/>
              </a:tabLst>
            </a:pPr>
            <a:r>
              <a:rPr sz="2400" b="1" spc="-10" dirty="0">
                <a:latin typeface="Calibri"/>
                <a:cs typeface="Calibri"/>
              </a:rPr>
              <a:t>Inform </a:t>
            </a:r>
            <a:r>
              <a:rPr sz="2400" b="1" dirty="0">
                <a:latin typeface="Calibri"/>
                <a:cs typeface="Calibri"/>
              </a:rPr>
              <a:t>public about </a:t>
            </a:r>
            <a:r>
              <a:rPr sz="2400" b="1" spc="-5" dirty="0">
                <a:latin typeface="Calibri"/>
                <a:cs typeface="Calibri"/>
              </a:rPr>
              <a:t>political </a:t>
            </a:r>
            <a:r>
              <a:rPr sz="2400" b="1" dirty="0">
                <a:latin typeface="Calibri"/>
                <a:cs typeface="Calibri"/>
              </a:rPr>
              <a:t>issues </a:t>
            </a:r>
            <a:r>
              <a:rPr sz="2400" b="1" spc="-10" dirty="0">
                <a:latin typeface="Calibri"/>
                <a:cs typeface="Calibri"/>
              </a:rPr>
              <a:t>through </a:t>
            </a:r>
            <a:r>
              <a:rPr sz="2400" b="1" spc="-5" dirty="0">
                <a:latin typeface="Calibri"/>
                <a:cs typeface="Calibri"/>
              </a:rPr>
              <a:t>party</a:t>
            </a:r>
            <a:r>
              <a:rPr sz="2400" b="1" spc="-25" dirty="0">
                <a:latin typeface="Calibri"/>
                <a:cs typeface="Calibri"/>
              </a:rPr>
              <a:t> </a:t>
            </a:r>
            <a:r>
              <a:rPr sz="2400" b="1" spc="-10" dirty="0">
                <a:latin typeface="Calibri"/>
                <a:cs typeface="Calibri"/>
              </a:rPr>
              <a:t>platforms</a:t>
            </a:r>
            <a:endParaRPr sz="2400" dirty="0">
              <a:latin typeface="Calibri"/>
              <a:cs typeface="Calibri"/>
            </a:endParaRPr>
          </a:p>
          <a:p>
            <a:pPr marL="756285" lvl="1" indent="-287020">
              <a:lnSpc>
                <a:spcPct val="100000"/>
              </a:lnSpc>
              <a:spcBef>
                <a:spcPts val="359"/>
              </a:spcBef>
              <a:buFont typeface="Arial"/>
              <a:buChar char="–"/>
              <a:tabLst>
                <a:tab pos="756285" algn="l"/>
                <a:tab pos="756920" algn="l"/>
              </a:tabLst>
            </a:pPr>
            <a:r>
              <a:rPr sz="2400" b="1" spc="-25" dirty="0">
                <a:latin typeface="Calibri"/>
                <a:cs typeface="Calibri"/>
              </a:rPr>
              <a:t>However, </a:t>
            </a:r>
            <a:r>
              <a:rPr sz="2400" b="1" spc="-15" dirty="0">
                <a:latin typeface="Calibri"/>
                <a:cs typeface="Calibri"/>
              </a:rPr>
              <a:t>few </a:t>
            </a:r>
            <a:r>
              <a:rPr sz="2400" b="1" spc="-5" dirty="0">
                <a:latin typeface="Calibri"/>
                <a:cs typeface="Calibri"/>
              </a:rPr>
              <a:t>people check platforms, which </a:t>
            </a:r>
            <a:r>
              <a:rPr sz="2400" b="1" dirty="0">
                <a:latin typeface="Calibri"/>
                <a:cs typeface="Calibri"/>
              </a:rPr>
              <a:t>in </a:t>
            </a:r>
            <a:r>
              <a:rPr sz="2400" b="1" spc="-10" dirty="0">
                <a:latin typeface="Calibri"/>
                <a:cs typeface="Calibri"/>
              </a:rPr>
              <a:t>any </a:t>
            </a:r>
            <a:r>
              <a:rPr sz="2400" b="1" spc="-5" dirty="0">
                <a:latin typeface="Calibri"/>
                <a:cs typeface="Calibri"/>
              </a:rPr>
              <a:t>case are </a:t>
            </a:r>
            <a:r>
              <a:rPr sz="2400" b="1" spc="-10" dirty="0">
                <a:latin typeface="Calibri"/>
                <a:cs typeface="Calibri"/>
              </a:rPr>
              <a:t>often</a:t>
            </a:r>
            <a:r>
              <a:rPr sz="2400" b="1" spc="-35" dirty="0">
                <a:latin typeface="Calibri"/>
                <a:cs typeface="Calibri"/>
              </a:rPr>
              <a:t> </a:t>
            </a:r>
            <a:r>
              <a:rPr sz="2400" b="1" spc="-10" dirty="0">
                <a:latin typeface="Calibri"/>
                <a:cs typeface="Calibri"/>
              </a:rPr>
              <a:t>broadly-worded</a:t>
            </a:r>
            <a:endParaRPr sz="2400" dirty="0">
              <a:latin typeface="Calibri"/>
              <a:cs typeface="Calibri"/>
            </a:endParaRPr>
          </a:p>
        </p:txBody>
      </p:sp>
      <p:sp>
        <p:nvSpPr>
          <p:cNvPr id="4" name="object 4"/>
          <p:cNvSpPr/>
          <p:nvPr/>
        </p:nvSpPr>
        <p:spPr>
          <a:xfrm>
            <a:off x="8610601" y="2438400"/>
            <a:ext cx="3581400" cy="2653283"/>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139081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1926" y="109219"/>
            <a:ext cx="10723245" cy="452120"/>
          </a:xfrm>
          <a:prstGeom prst="rect">
            <a:avLst/>
          </a:prstGeom>
        </p:spPr>
        <p:txBody>
          <a:bodyPr vert="horz" wrap="square" lIns="0" tIns="12065" rIns="0" bIns="0" rtlCol="0">
            <a:spAutoFit/>
          </a:bodyPr>
          <a:lstStyle/>
          <a:p>
            <a:pPr marL="12700">
              <a:lnSpc>
                <a:spcPct val="100000"/>
              </a:lnSpc>
              <a:spcBef>
                <a:spcPts val="95"/>
              </a:spcBef>
            </a:pPr>
            <a:r>
              <a:rPr sz="2800" spc="-65" dirty="0"/>
              <a:t>WHAT</a:t>
            </a:r>
            <a:r>
              <a:rPr sz="2800" spc="10" dirty="0"/>
              <a:t> </a:t>
            </a:r>
            <a:r>
              <a:rPr sz="2800" spc="-5" dirty="0"/>
              <a:t>ARE</a:t>
            </a:r>
            <a:r>
              <a:rPr sz="2800" spc="15" dirty="0"/>
              <a:t> </a:t>
            </a:r>
            <a:r>
              <a:rPr sz="2800" spc="-10" dirty="0"/>
              <a:t>THE</a:t>
            </a:r>
            <a:r>
              <a:rPr sz="2800" dirty="0"/>
              <a:t> MAJOR</a:t>
            </a:r>
            <a:r>
              <a:rPr sz="2800" spc="20" dirty="0"/>
              <a:t> </a:t>
            </a:r>
            <a:r>
              <a:rPr sz="2800" spc="-5" dirty="0"/>
              <a:t>FUNCTIONS</a:t>
            </a:r>
            <a:r>
              <a:rPr sz="2800" spc="55" dirty="0"/>
              <a:t> </a:t>
            </a:r>
            <a:r>
              <a:rPr sz="2800" spc="-10" dirty="0"/>
              <a:t>AND</a:t>
            </a:r>
            <a:r>
              <a:rPr sz="2800" spc="25" dirty="0"/>
              <a:t> </a:t>
            </a:r>
            <a:r>
              <a:rPr sz="2800" spc="-45" dirty="0"/>
              <a:t>IMPACT</a:t>
            </a:r>
            <a:r>
              <a:rPr sz="2800" spc="35" dirty="0"/>
              <a:t> </a:t>
            </a:r>
            <a:r>
              <a:rPr sz="2800" spc="-5" dirty="0"/>
              <a:t>OF</a:t>
            </a:r>
            <a:r>
              <a:rPr sz="2800" spc="10" dirty="0"/>
              <a:t> </a:t>
            </a:r>
            <a:r>
              <a:rPr sz="2800" spc="-5" dirty="0"/>
              <a:t>POLITICAL</a:t>
            </a:r>
            <a:r>
              <a:rPr sz="2800" spc="30" dirty="0"/>
              <a:t> </a:t>
            </a:r>
            <a:r>
              <a:rPr sz="2800" spc="-40" dirty="0"/>
              <a:t>PARTIES?</a:t>
            </a:r>
            <a:endParaRPr sz="2800"/>
          </a:p>
        </p:txBody>
      </p:sp>
      <p:sp>
        <p:nvSpPr>
          <p:cNvPr id="3" name="object 3"/>
          <p:cNvSpPr txBox="1"/>
          <p:nvPr/>
        </p:nvSpPr>
        <p:spPr>
          <a:xfrm>
            <a:off x="78739" y="679195"/>
            <a:ext cx="7759192" cy="5720797"/>
          </a:xfrm>
          <a:prstGeom prst="rect">
            <a:avLst/>
          </a:prstGeom>
        </p:spPr>
        <p:txBody>
          <a:bodyPr vert="horz" wrap="square" lIns="0" tIns="67310" rIns="0" bIns="0" rtlCol="0">
            <a:spAutoFit/>
          </a:bodyPr>
          <a:lstStyle/>
          <a:p>
            <a:pPr marL="355600" indent="-342900">
              <a:lnSpc>
                <a:spcPct val="100000"/>
              </a:lnSpc>
              <a:spcBef>
                <a:spcPts val="530"/>
              </a:spcBef>
              <a:buFont typeface="Arial"/>
              <a:buChar char="•"/>
              <a:tabLst>
                <a:tab pos="354965" algn="l"/>
                <a:tab pos="355600" algn="l"/>
              </a:tabLst>
            </a:pPr>
            <a:r>
              <a:rPr sz="1800" b="1" spc="-10" dirty="0">
                <a:latin typeface="Calibri"/>
                <a:cs typeface="Calibri"/>
              </a:rPr>
              <a:t>Recruit</a:t>
            </a:r>
            <a:r>
              <a:rPr sz="1800" b="1" spc="-30" dirty="0">
                <a:latin typeface="Calibri"/>
                <a:cs typeface="Calibri"/>
              </a:rPr>
              <a:t> </a:t>
            </a:r>
            <a:r>
              <a:rPr sz="1800" b="1" dirty="0">
                <a:latin typeface="Calibri"/>
                <a:cs typeface="Calibri"/>
              </a:rPr>
              <a:t>and</a:t>
            </a:r>
            <a:r>
              <a:rPr sz="1800" b="1" spc="-10" dirty="0">
                <a:latin typeface="Calibri"/>
                <a:cs typeface="Calibri"/>
              </a:rPr>
              <a:t> nominate</a:t>
            </a:r>
            <a:r>
              <a:rPr sz="1800" b="1" spc="-15" dirty="0">
                <a:latin typeface="Calibri"/>
                <a:cs typeface="Calibri"/>
              </a:rPr>
              <a:t> </a:t>
            </a:r>
            <a:r>
              <a:rPr sz="1800" b="1" spc="-10" dirty="0">
                <a:latin typeface="Calibri"/>
                <a:cs typeface="Calibri"/>
              </a:rPr>
              <a:t>candidates</a:t>
            </a:r>
            <a:endParaRPr sz="1800" dirty="0">
              <a:latin typeface="Calibri"/>
              <a:cs typeface="Calibri"/>
            </a:endParaRPr>
          </a:p>
          <a:p>
            <a:pPr marL="756285" marR="117475" lvl="1" indent="-287020">
              <a:lnSpc>
                <a:spcPct val="100000"/>
              </a:lnSpc>
              <a:spcBef>
                <a:spcPts val="434"/>
              </a:spcBef>
              <a:buFont typeface="Arial"/>
              <a:buChar char="–"/>
              <a:tabLst>
                <a:tab pos="756285" algn="l"/>
                <a:tab pos="756920" algn="l"/>
              </a:tabLst>
            </a:pPr>
            <a:r>
              <a:rPr sz="1800" b="1" spc="-15" dirty="0">
                <a:latin typeface="Calibri"/>
                <a:cs typeface="Calibri"/>
              </a:rPr>
              <a:t>Organize</a:t>
            </a:r>
            <a:r>
              <a:rPr sz="1800" b="1" spc="-25" dirty="0">
                <a:latin typeface="Calibri"/>
                <a:cs typeface="Calibri"/>
              </a:rPr>
              <a:t> </a:t>
            </a:r>
            <a:r>
              <a:rPr sz="1800" b="1" dirty="0">
                <a:latin typeface="Calibri"/>
                <a:cs typeface="Calibri"/>
              </a:rPr>
              <a:t>the</a:t>
            </a:r>
            <a:r>
              <a:rPr sz="1800" b="1" spc="-5" dirty="0">
                <a:latin typeface="Calibri"/>
                <a:cs typeface="Calibri"/>
              </a:rPr>
              <a:t> competition</a:t>
            </a:r>
            <a:r>
              <a:rPr sz="1800" b="1" spc="-10" dirty="0">
                <a:latin typeface="Calibri"/>
                <a:cs typeface="Calibri"/>
              </a:rPr>
              <a:t> </a:t>
            </a:r>
            <a:r>
              <a:rPr sz="1800" b="1" spc="-5" dirty="0">
                <a:latin typeface="Calibri"/>
                <a:cs typeface="Calibri"/>
              </a:rPr>
              <a:t>by</a:t>
            </a:r>
            <a:r>
              <a:rPr sz="1800" b="1" spc="-40" dirty="0">
                <a:latin typeface="Calibri"/>
                <a:cs typeface="Calibri"/>
              </a:rPr>
              <a:t> </a:t>
            </a:r>
            <a:r>
              <a:rPr sz="1800" b="1" spc="-5" dirty="0">
                <a:latin typeface="Calibri"/>
                <a:cs typeface="Calibri"/>
              </a:rPr>
              <a:t>designating</a:t>
            </a:r>
            <a:r>
              <a:rPr sz="1800" b="1" spc="-40" dirty="0">
                <a:latin typeface="Calibri"/>
                <a:cs typeface="Calibri"/>
              </a:rPr>
              <a:t> </a:t>
            </a:r>
            <a:r>
              <a:rPr sz="1800" b="1" spc="-5" dirty="0">
                <a:latin typeface="Calibri"/>
                <a:cs typeface="Calibri"/>
              </a:rPr>
              <a:t>candidates</a:t>
            </a:r>
            <a:r>
              <a:rPr sz="1800" b="1" spc="-45" dirty="0">
                <a:latin typeface="Calibri"/>
                <a:cs typeface="Calibri"/>
              </a:rPr>
              <a:t> </a:t>
            </a:r>
            <a:r>
              <a:rPr sz="1800" b="1" spc="-10" dirty="0">
                <a:latin typeface="Calibri"/>
                <a:cs typeface="Calibri"/>
              </a:rPr>
              <a:t>to</a:t>
            </a:r>
            <a:r>
              <a:rPr sz="1800" b="1" spc="-5" dirty="0">
                <a:latin typeface="Calibri"/>
                <a:cs typeface="Calibri"/>
              </a:rPr>
              <a:t> run</a:t>
            </a:r>
            <a:r>
              <a:rPr sz="1800" b="1" spc="-20" dirty="0">
                <a:latin typeface="Calibri"/>
                <a:cs typeface="Calibri"/>
              </a:rPr>
              <a:t> </a:t>
            </a:r>
            <a:r>
              <a:rPr sz="1800" b="1" dirty="0">
                <a:latin typeface="Calibri"/>
                <a:cs typeface="Calibri"/>
              </a:rPr>
              <a:t>under</a:t>
            </a:r>
            <a:r>
              <a:rPr sz="1800" b="1" spc="-30" dirty="0">
                <a:latin typeface="Calibri"/>
                <a:cs typeface="Calibri"/>
              </a:rPr>
              <a:t> </a:t>
            </a:r>
            <a:r>
              <a:rPr sz="1800" b="1" dirty="0">
                <a:latin typeface="Calibri"/>
                <a:cs typeface="Calibri"/>
              </a:rPr>
              <a:t>their </a:t>
            </a:r>
            <a:r>
              <a:rPr sz="1800" b="1" spc="-395" dirty="0">
                <a:latin typeface="Calibri"/>
                <a:cs typeface="Calibri"/>
              </a:rPr>
              <a:t> </a:t>
            </a:r>
            <a:r>
              <a:rPr sz="1800" b="1" dirty="0">
                <a:latin typeface="Calibri"/>
                <a:cs typeface="Calibri"/>
              </a:rPr>
              <a:t>label</a:t>
            </a:r>
            <a:endParaRPr sz="1800" dirty="0">
              <a:latin typeface="Calibri"/>
              <a:cs typeface="Calibri"/>
            </a:endParaRPr>
          </a:p>
          <a:p>
            <a:pPr marL="355600" indent="-342900">
              <a:lnSpc>
                <a:spcPct val="100000"/>
              </a:lnSpc>
              <a:spcBef>
                <a:spcPts val="430"/>
              </a:spcBef>
              <a:buFont typeface="Arial"/>
              <a:buChar char="•"/>
              <a:tabLst>
                <a:tab pos="354965" algn="l"/>
                <a:tab pos="355600" algn="l"/>
              </a:tabLst>
            </a:pPr>
            <a:r>
              <a:rPr sz="1800" b="1" dirty="0">
                <a:latin typeface="Calibri"/>
                <a:cs typeface="Calibri"/>
              </a:rPr>
              <a:t>Unify</a:t>
            </a:r>
            <a:r>
              <a:rPr sz="1800" b="1" spc="-35" dirty="0">
                <a:latin typeface="Calibri"/>
                <a:cs typeface="Calibri"/>
              </a:rPr>
              <a:t> </a:t>
            </a:r>
            <a:r>
              <a:rPr sz="1800" b="1" dirty="0">
                <a:latin typeface="Calibri"/>
                <a:cs typeface="Calibri"/>
              </a:rPr>
              <a:t>the</a:t>
            </a:r>
            <a:r>
              <a:rPr sz="1800" b="1" spc="-20" dirty="0">
                <a:latin typeface="Calibri"/>
                <a:cs typeface="Calibri"/>
              </a:rPr>
              <a:t> </a:t>
            </a:r>
            <a:r>
              <a:rPr sz="1800" b="1" spc="-15" dirty="0">
                <a:latin typeface="Calibri"/>
                <a:cs typeface="Calibri"/>
              </a:rPr>
              <a:t>electorate</a:t>
            </a:r>
            <a:endParaRPr sz="1800" dirty="0">
              <a:latin typeface="Calibri"/>
              <a:cs typeface="Calibri"/>
            </a:endParaRPr>
          </a:p>
          <a:p>
            <a:pPr marL="355600" indent="-342900">
              <a:lnSpc>
                <a:spcPct val="100000"/>
              </a:lnSpc>
              <a:spcBef>
                <a:spcPts val="434"/>
              </a:spcBef>
              <a:buFont typeface="Arial"/>
              <a:buChar char="•"/>
              <a:tabLst>
                <a:tab pos="354965" algn="l"/>
                <a:tab pos="355600" algn="l"/>
              </a:tabLst>
            </a:pPr>
            <a:r>
              <a:rPr sz="1800" b="1" spc="-10" dirty="0">
                <a:latin typeface="Calibri"/>
                <a:cs typeface="Calibri"/>
              </a:rPr>
              <a:t>Inform</a:t>
            </a:r>
            <a:r>
              <a:rPr sz="1800" b="1" spc="-15" dirty="0">
                <a:latin typeface="Calibri"/>
                <a:cs typeface="Calibri"/>
              </a:rPr>
              <a:t> </a:t>
            </a:r>
            <a:r>
              <a:rPr sz="1800" b="1" dirty="0">
                <a:latin typeface="Calibri"/>
                <a:cs typeface="Calibri"/>
              </a:rPr>
              <a:t>public</a:t>
            </a:r>
            <a:r>
              <a:rPr sz="1800" b="1" spc="-5" dirty="0">
                <a:latin typeface="Calibri"/>
                <a:cs typeface="Calibri"/>
              </a:rPr>
              <a:t> about</a:t>
            </a:r>
            <a:r>
              <a:rPr sz="1800" b="1" spc="-30" dirty="0">
                <a:latin typeface="Calibri"/>
                <a:cs typeface="Calibri"/>
              </a:rPr>
              <a:t> </a:t>
            </a:r>
            <a:r>
              <a:rPr sz="1800" b="1" spc="-5" dirty="0">
                <a:latin typeface="Calibri"/>
                <a:cs typeface="Calibri"/>
              </a:rPr>
              <a:t>political</a:t>
            </a:r>
            <a:r>
              <a:rPr sz="1800" b="1" spc="-35" dirty="0">
                <a:latin typeface="Calibri"/>
                <a:cs typeface="Calibri"/>
              </a:rPr>
              <a:t> </a:t>
            </a:r>
            <a:r>
              <a:rPr sz="1800" b="1" spc="-5" dirty="0">
                <a:latin typeface="Calibri"/>
                <a:cs typeface="Calibri"/>
              </a:rPr>
              <a:t>issues</a:t>
            </a:r>
            <a:r>
              <a:rPr sz="1800" b="1" spc="-35" dirty="0">
                <a:latin typeface="Calibri"/>
                <a:cs typeface="Calibri"/>
              </a:rPr>
              <a:t> </a:t>
            </a:r>
            <a:r>
              <a:rPr sz="1800" b="1" spc="-5" dirty="0">
                <a:latin typeface="Calibri"/>
                <a:cs typeface="Calibri"/>
              </a:rPr>
              <a:t>through</a:t>
            </a:r>
            <a:r>
              <a:rPr sz="1800" b="1" spc="-25" dirty="0">
                <a:latin typeface="Calibri"/>
                <a:cs typeface="Calibri"/>
              </a:rPr>
              <a:t> </a:t>
            </a:r>
            <a:r>
              <a:rPr sz="1800" b="1" dirty="0">
                <a:latin typeface="Calibri"/>
                <a:cs typeface="Calibri"/>
              </a:rPr>
              <a:t>party</a:t>
            </a:r>
            <a:r>
              <a:rPr sz="1800" b="1" spc="-20" dirty="0">
                <a:latin typeface="Calibri"/>
                <a:cs typeface="Calibri"/>
              </a:rPr>
              <a:t> </a:t>
            </a:r>
            <a:r>
              <a:rPr sz="1800" b="1" spc="-5" dirty="0">
                <a:solidFill>
                  <a:srgbClr val="FF0000"/>
                </a:solidFill>
                <a:latin typeface="Calibri"/>
                <a:cs typeface="Calibri"/>
              </a:rPr>
              <a:t>platforms</a:t>
            </a:r>
            <a:endParaRPr sz="1800" dirty="0">
              <a:solidFill>
                <a:srgbClr val="FF0000"/>
              </a:solidFill>
              <a:latin typeface="Calibri"/>
              <a:cs typeface="Calibri"/>
            </a:endParaRPr>
          </a:p>
          <a:p>
            <a:pPr marL="756285" marR="524510" lvl="1" indent="-287020">
              <a:lnSpc>
                <a:spcPct val="100000"/>
              </a:lnSpc>
              <a:spcBef>
                <a:spcPts val="430"/>
              </a:spcBef>
              <a:buFont typeface="Arial"/>
              <a:buChar char="–"/>
              <a:tabLst>
                <a:tab pos="756285" algn="l"/>
                <a:tab pos="756920" algn="l"/>
              </a:tabLst>
            </a:pPr>
            <a:r>
              <a:rPr sz="1800" b="1" spc="-25" dirty="0">
                <a:latin typeface="Calibri"/>
                <a:cs typeface="Calibri"/>
              </a:rPr>
              <a:t>However, </a:t>
            </a:r>
            <a:r>
              <a:rPr sz="1800" b="1" spc="-20" dirty="0">
                <a:latin typeface="Calibri"/>
                <a:cs typeface="Calibri"/>
              </a:rPr>
              <a:t>few </a:t>
            </a:r>
            <a:r>
              <a:rPr sz="1800" b="1" spc="-5" dirty="0">
                <a:latin typeface="Calibri"/>
                <a:cs typeface="Calibri"/>
              </a:rPr>
              <a:t>people check platforms, </a:t>
            </a:r>
            <a:r>
              <a:rPr sz="1800" b="1" dirty="0">
                <a:latin typeface="Calibri"/>
                <a:cs typeface="Calibri"/>
              </a:rPr>
              <a:t>which in </a:t>
            </a:r>
            <a:r>
              <a:rPr sz="1800" b="1" spc="-10" dirty="0">
                <a:latin typeface="Calibri"/>
                <a:cs typeface="Calibri"/>
              </a:rPr>
              <a:t>any </a:t>
            </a:r>
            <a:r>
              <a:rPr sz="1800" b="1" spc="-5" dirty="0">
                <a:latin typeface="Calibri"/>
                <a:cs typeface="Calibri"/>
              </a:rPr>
              <a:t>case </a:t>
            </a:r>
            <a:r>
              <a:rPr sz="1800" b="1" spc="-10" dirty="0">
                <a:latin typeface="Calibri"/>
                <a:cs typeface="Calibri"/>
              </a:rPr>
              <a:t>are </a:t>
            </a:r>
            <a:r>
              <a:rPr sz="1800" b="1" spc="-5" dirty="0">
                <a:latin typeface="Calibri"/>
                <a:cs typeface="Calibri"/>
              </a:rPr>
              <a:t>often </a:t>
            </a:r>
            <a:r>
              <a:rPr sz="1800" b="1" spc="-395" dirty="0">
                <a:latin typeface="Calibri"/>
                <a:cs typeface="Calibri"/>
              </a:rPr>
              <a:t> </a:t>
            </a:r>
            <a:r>
              <a:rPr sz="1800" b="1" spc="-10" dirty="0">
                <a:latin typeface="Calibri"/>
                <a:cs typeface="Calibri"/>
              </a:rPr>
              <a:t>broadly-worded</a:t>
            </a:r>
            <a:endParaRPr sz="1800" dirty="0">
              <a:latin typeface="Calibri"/>
              <a:cs typeface="Calibri"/>
            </a:endParaRPr>
          </a:p>
          <a:p>
            <a:pPr marL="355600" indent="-342900">
              <a:lnSpc>
                <a:spcPct val="100000"/>
              </a:lnSpc>
              <a:spcBef>
                <a:spcPts val="434"/>
              </a:spcBef>
              <a:buFont typeface="Arial"/>
              <a:buChar char="•"/>
              <a:tabLst>
                <a:tab pos="354965" algn="l"/>
                <a:tab pos="355600" algn="l"/>
              </a:tabLst>
            </a:pPr>
            <a:r>
              <a:rPr sz="1800" b="1" spc="-5" dirty="0">
                <a:latin typeface="Calibri"/>
                <a:cs typeface="Calibri"/>
              </a:rPr>
              <a:t>Provide</a:t>
            </a:r>
            <a:r>
              <a:rPr sz="1800" b="1" spc="-65" dirty="0">
                <a:latin typeface="Calibri"/>
                <a:cs typeface="Calibri"/>
              </a:rPr>
              <a:t> </a:t>
            </a:r>
            <a:r>
              <a:rPr sz="1800" b="1" spc="-10" dirty="0">
                <a:latin typeface="Calibri"/>
                <a:cs typeface="Calibri"/>
              </a:rPr>
              <a:t>“loyal</a:t>
            </a:r>
            <a:r>
              <a:rPr sz="1800" b="1" spc="-40" dirty="0">
                <a:latin typeface="Calibri"/>
                <a:cs typeface="Calibri"/>
              </a:rPr>
              <a:t> </a:t>
            </a:r>
            <a:r>
              <a:rPr sz="1800" b="1" spc="-5" dirty="0">
                <a:latin typeface="Calibri"/>
                <a:cs typeface="Calibri"/>
              </a:rPr>
              <a:t>opposition”</a:t>
            </a:r>
            <a:endParaRPr sz="1800" dirty="0">
              <a:latin typeface="Calibri"/>
              <a:cs typeface="Calibri"/>
            </a:endParaRPr>
          </a:p>
          <a:p>
            <a:pPr marL="355600" indent="-342900">
              <a:lnSpc>
                <a:spcPct val="100000"/>
              </a:lnSpc>
              <a:spcBef>
                <a:spcPts val="434"/>
              </a:spcBef>
              <a:buFont typeface="Arial"/>
              <a:buChar char="•"/>
              <a:tabLst>
                <a:tab pos="354965" algn="l"/>
                <a:tab pos="355600" algn="l"/>
              </a:tabLst>
            </a:pPr>
            <a:r>
              <a:rPr sz="1800" b="1" spc="-10" dirty="0">
                <a:latin typeface="Calibri"/>
                <a:cs typeface="Calibri"/>
              </a:rPr>
              <a:t>Agents</a:t>
            </a:r>
            <a:r>
              <a:rPr sz="1800" b="1" spc="-40" dirty="0">
                <a:latin typeface="Calibri"/>
                <a:cs typeface="Calibri"/>
              </a:rPr>
              <a:t> </a:t>
            </a:r>
            <a:r>
              <a:rPr sz="1800" b="1" dirty="0">
                <a:latin typeface="Calibri"/>
                <a:cs typeface="Calibri"/>
              </a:rPr>
              <a:t>of</a:t>
            </a:r>
            <a:r>
              <a:rPr sz="1800" b="1" spc="10" dirty="0">
                <a:latin typeface="Calibri"/>
                <a:cs typeface="Calibri"/>
              </a:rPr>
              <a:t> </a:t>
            </a:r>
            <a:r>
              <a:rPr sz="1800" b="1" spc="-5" dirty="0">
                <a:latin typeface="Calibri"/>
                <a:cs typeface="Calibri"/>
              </a:rPr>
              <a:t>political</a:t>
            </a:r>
            <a:r>
              <a:rPr sz="1800" b="1" spc="-35" dirty="0">
                <a:latin typeface="Calibri"/>
                <a:cs typeface="Calibri"/>
              </a:rPr>
              <a:t> </a:t>
            </a:r>
            <a:r>
              <a:rPr sz="1800" b="1" spc="-10" dirty="0">
                <a:latin typeface="Calibri"/>
                <a:cs typeface="Calibri"/>
              </a:rPr>
              <a:t>socialization</a:t>
            </a:r>
            <a:endParaRPr sz="1800" dirty="0">
              <a:latin typeface="Calibri"/>
              <a:cs typeface="Calibri"/>
            </a:endParaRPr>
          </a:p>
          <a:p>
            <a:pPr marL="355600" indent="-342900">
              <a:lnSpc>
                <a:spcPct val="100000"/>
              </a:lnSpc>
              <a:spcBef>
                <a:spcPts val="430"/>
              </a:spcBef>
              <a:buFont typeface="Arial"/>
              <a:buChar char="•"/>
              <a:tabLst>
                <a:tab pos="354965" algn="l"/>
                <a:tab pos="355600" algn="l"/>
              </a:tabLst>
            </a:pPr>
            <a:r>
              <a:rPr sz="1800" b="1" dirty="0">
                <a:latin typeface="Calibri"/>
                <a:cs typeface="Calibri"/>
              </a:rPr>
              <a:t>Linking</a:t>
            </a:r>
            <a:r>
              <a:rPr sz="1800" b="1" spc="-30" dirty="0">
                <a:latin typeface="Calibri"/>
                <a:cs typeface="Calibri"/>
              </a:rPr>
              <a:t> </a:t>
            </a:r>
            <a:r>
              <a:rPr sz="1800" b="1" spc="-5" dirty="0">
                <a:latin typeface="Calibri"/>
                <a:cs typeface="Calibri"/>
              </a:rPr>
              <a:t>mechanism</a:t>
            </a:r>
            <a:r>
              <a:rPr sz="1800" b="1" spc="-10" dirty="0">
                <a:latin typeface="Calibri"/>
                <a:cs typeface="Calibri"/>
              </a:rPr>
              <a:t> between</a:t>
            </a:r>
            <a:r>
              <a:rPr sz="1800" b="1" spc="-40" dirty="0">
                <a:latin typeface="Calibri"/>
                <a:cs typeface="Calibri"/>
              </a:rPr>
              <a:t> </a:t>
            </a:r>
            <a:r>
              <a:rPr sz="1800" b="1" spc="-5" dirty="0">
                <a:latin typeface="Calibri"/>
                <a:cs typeface="Calibri"/>
              </a:rPr>
              <a:t>people</a:t>
            </a:r>
            <a:r>
              <a:rPr sz="1800" b="1" spc="-45" dirty="0">
                <a:latin typeface="Calibri"/>
                <a:cs typeface="Calibri"/>
              </a:rPr>
              <a:t> </a:t>
            </a:r>
            <a:r>
              <a:rPr sz="1800" b="1" dirty="0">
                <a:latin typeface="Calibri"/>
                <a:cs typeface="Calibri"/>
              </a:rPr>
              <a:t>and</a:t>
            </a:r>
            <a:r>
              <a:rPr sz="1800" b="1" spc="-10" dirty="0">
                <a:latin typeface="Calibri"/>
                <a:cs typeface="Calibri"/>
              </a:rPr>
              <a:t> government</a:t>
            </a:r>
            <a:endParaRPr sz="1800" dirty="0">
              <a:latin typeface="Calibri"/>
              <a:cs typeface="Calibri"/>
            </a:endParaRPr>
          </a:p>
          <a:p>
            <a:pPr marL="355600" indent="-342900">
              <a:lnSpc>
                <a:spcPct val="100000"/>
              </a:lnSpc>
              <a:spcBef>
                <a:spcPts val="430"/>
              </a:spcBef>
              <a:buFont typeface="Arial"/>
              <a:buChar char="•"/>
              <a:tabLst>
                <a:tab pos="354965" algn="l"/>
                <a:tab pos="355600" algn="l"/>
              </a:tabLst>
            </a:pPr>
            <a:r>
              <a:rPr sz="1800" b="1" spc="-5" dirty="0">
                <a:solidFill>
                  <a:srgbClr val="0066FF"/>
                </a:solidFill>
                <a:latin typeface="Calibri"/>
                <a:cs typeface="Calibri"/>
              </a:rPr>
              <a:t>Provide</a:t>
            </a:r>
            <a:r>
              <a:rPr sz="1800" b="1" spc="-60" dirty="0">
                <a:solidFill>
                  <a:srgbClr val="0066FF"/>
                </a:solidFill>
                <a:latin typeface="Calibri"/>
                <a:cs typeface="Calibri"/>
              </a:rPr>
              <a:t> </a:t>
            </a:r>
            <a:r>
              <a:rPr sz="1800" b="1" spc="-10" dirty="0">
                <a:solidFill>
                  <a:srgbClr val="0066FF"/>
                </a:solidFill>
                <a:latin typeface="Calibri"/>
                <a:cs typeface="Calibri"/>
              </a:rPr>
              <a:t>patronage</a:t>
            </a:r>
            <a:r>
              <a:rPr lang="en-US" sz="1800" b="1" spc="-10" dirty="0">
                <a:solidFill>
                  <a:srgbClr val="0066FF"/>
                </a:solidFill>
                <a:latin typeface="Calibri"/>
                <a:cs typeface="Calibri"/>
              </a:rPr>
              <a:t>-provide gov jobs for those party loyalist who helped candidate win, i.e. ambassadorships</a:t>
            </a:r>
            <a:endParaRPr sz="1800" dirty="0">
              <a:solidFill>
                <a:srgbClr val="0066FF"/>
              </a:solidFill>
              <a:latin typeface="Calibri"/>
              <a:cs typeface="Calibri"/>
            </a:endParaRPr>
          </a:p>
          <a:p>
            <a:pPr marL="355600" indent="-342900">
              <a:lnSpc>
                <a:spcPct val="100000"/>
              </a:lnSpc>
              <a:spcBef>
                <a:spcPts val="434"/>
              </a:spcBef>
              <a:buFont typeface="Arial"/>
              <a:buChar char="•"/>
              <a:tabLst>
                <a:tab pos="354965" algn="l"/>
                <a:tab pos="355600" algn="l"/>
              </a:tabLst>
            </a:pPr>
            <a:r>
              <a:rPr lang="en-US" b="1" spc="-10" dirty="0">
                <a:solidFill>
                  <a:srgbClr val="FF0000"/>
                </a:solidFill>
                <a:cs typeface="Calibri"/>
              </a:rPr>
              <a:t>Mobilize</a:t>
            </a:r>
            <a:r>
              <a:rPr lang="en-US" b="1" spc="-5" dirty="0">
                <a:solidFill>
                  <a:srgbClr val="FF0000"/>
                </a:solidFill>
                <a:cs typeface="Calibri"/>
              </a:rPr>
              <a:t> </a:t>
            </a:r>
            <a:r>
              <a:rPr lang="en-US" b="1" spc="-15" dirty="0">
                <a:solidFill>
                  <a:srgbClr val="FF0000"/>
                </a:solidFill>
                <a:cs typeface="Calibri"/>
              </a:rPr>
              <a:t>voters: r</a:t>
            </a:r>
            <a:r>
              <a:rPr sz="1800" b="1" spc="-15" dirty="0">
                <a:solidFill>
                  <a:srgbClr val="FF0000"/>
                </a:solidFill>
                <a:latin typeface="Calibri"/>
                <a:cs typeface="Calibri"/>
              </a:rPr>
              <a:t>egister</a:t>
            </a:r>
            <a:r>
              <a:rPr sz="1800" b="1" spc="-30" dirty="0">
                <a:solidFill>
                  <a:srgbClr val="FF0000"/>
                </a:solidFill>
                <a:latin typeface="Calibri"/>
                <a:cs typeface="Calibri"/>
              </a:rPr>
              <a:t> </a:t>
            </a:r>
            <a:r>
              <a:rPr sz="1800" b="1" spc="-10" dirty="0">
                <a:solidFill>
                  <a:srgbClr val="FF0000"/>
                </a:solidFill>
                <a:latin typeface="Calibri"/>
                <a:cs typeface="Calibri"/>
              </a:rPr>
              <a:t>voters,</a:t>
            </a:r>
            <a:r>
              <a:rPr sz="1800" b="1" spc="-35" dirty="0">
                <a:solidFill>
                  <a:srgbClr val="FF0000"/>
                </a:solidFill>
                <a:latin typeface="Calibri"/>
                <a:cs typeface="Calibri"/>
              </a:rPr>
              <a:t> </a:t>
            </a:r>
            <a:r>
              <a:rPr sz="1800" b="1" spc="-10" dirty="0">
                <a:solidFill>
                  <a:srgbClr val="FF0000"/>
                </a:solidFill>
                <a:latin typeface="Calibri"/>
                <a:cs typeface="Calibri"/>
              </a:rPr>
              <a:t>educate </a:t>
            </a:r>
            <a:r>
              <a:rPr sz="1800" b="1" spc="-15" dirty="0">
                <a:solidFill>
                  <a:srgbClr val="FF0000"/>
                </a:solidFill>
                <a:latin typeface="Calibri"/>
                <a:cs typeface="Calibri"/>
              </a:rPr>
              <a:t>voters,,</a:t>
            </a:r>
            <a:r>
              <a:rPr sz="1800" b="1" spc="-35" dirty="0">
                <a:solidFill>
                  <a:srgbClr val="FF0000"/>
                </a:solidFill>
                <a:latin typeface="Calibri"/>
                <a:cs typeface="Calibri"/>
              </a:rPr>
              <a:t> </a:t>
            </a:r>
            <a:r>
              <a:rPr sz="1800" b="1" dirty="0">
                <a:solidFill>
                  <a:srgbClr val="FF0000"/>
                </a:solidFill>
                <a:latin typeface="Calibri"/>
                <a:cs typeface="Calibri"/>
              </a:rPr>
              <a:t>and</a:t>
            </a:r>
            <a:r>
              <a:rPr sz="1800" b="1" spc="-5" dirty="0">
                <a:solidFill>
                  <a:srgbClr val="FF0000"/>
                </a:solidFill>
                <a:latin typeface="Calibri"/>
                <a:cs typeface="Calibri"/>
              </a:rPr>
              <a:t> </a:t>
            </a:r>
            <a:r>
              <a:rPr sz="1800" b="1" spc="-15" dirty="0">
                <a:solidFill>
                  <a:srgbClr val="FF0000"/>
                </a:solidFill>
                <a:latin typeface="Calibri"/>
                <a:cs typeface="Calibri"/>
              </a:rPr>
              <a:t>get</a:t>
            </a:r>
            <a:r>
              <a:rPr sz="1800" b="1" dirty="0">
                <a:solidFill>
                  <a:srgbClr val="FF0000"/>
                </a:solidFill>
                <a:latin typeface="Calibri"/>
                <a:cs typeface="Calibri"/>
              </a:rPr>
              <a:t> them</a:t>
            </a:r>
            <a:r>
              <a:rPr sz="1800" b="1" spc="-20" dirty="0">
                <a:solidFill>
                  <a:srgbClr val="FF0000"/>
                </a:solidFill>
                <a:latin typeface="Calibri"/>
                <a:cs typeface="Calibri"/>
              </a:rPr>
              <a:t> </a:t>
            </a:r>
            <a:r>
              <a:rPr sz="1800" b="1" spc="-10" dirty="0">
                <a:solidFill>
                  <a:srgbClr val="FF0000"/>
                </a:solidFill>
                <a:latin typeface="Calibri"/>
                <a:cs typeface="Calibri"/>
              </a:rPr>
              <a:t>to </a:t>
            </a:r>
            <a:r>
              <a:rPr sz="1800" b="1" dirty="0">
                <a:solidFill>
                  <a:srgbClr val="FF0000"/>
                </a:solidFill>
                <a:latin typeface="Calibri"/>
                <a:cs typeface="Calibri"/>
              </a:rPr>
              <a:t>the</a:t>
            </a:r>
            <a:r>
              <a:rPr sz="1800" b="1" spc="-5" dirty="0">
                <a:solidFill>
                  <a:srgbClr val="FF0000"/>
                </a:solidFill>
                <a:latin typeface="Calibri"/>
                <a:cs typeface="Calibri"/>
              </a:rPr>
              <a:t> </a:t>
            </a:r>
            <a:r>
              <a:rPr sz="1800" b="1" dirty="0">
                <a:solidFill>
                  <a:srgbClr val="FF0000"/>
                </a:solidFill>
                <a:latin typeface="Calibri"/>
                <a:cs typeface="Calibri"/>
              </a:rPr>
              <a:t>polls</a:t>
            </a:r>
          </a:p>
          <a:p>
            <a:pPr marL="355600" indent="-342900">
              <a:lnSpc>
                <a:spcPct val="100000"/>
              </a:lnSpc>
              <a:spcBef>
                <a:spcPts val="434"/>
              </a:spcBef>
              <a:buFont typeface="Arial"/>
              <a:buChar char="•"/>
              <a:tabLst>
                <a:tab pos="354965" algn="l"/>
                <a:tab pos="355600" algn="l"/>
              </a:tabLst>
            </a:pPr>
            <a:r>
              <a:rPr sz="1800" b="1" spc="-5" dirty="0">
                <a:latin typeface="Calibri"/>
                <a:cs typeface="Calibri"/>
              </a:rPr>
              <a:t>Campaign</a:t>
            </a:r>
            <a:r>
              <a:rPr sz="1800" b="1" spc="-20" dirty="0">
                <a:latin typeface="Calibri"/>
                <a:cs typeface="Calibri"/>
              </a:rPr>
              <a:t> </a:t>
            </a:r>
            <a:r>
              <a:rPr sz="1800" b="1" spc="-10" dirty="0">
                <a:latin typeface="Calibri"/>
                <a:cs typeface="Calibri"/>
              </a:rPr>
              <a:t>management,</a:t>
            </a:r>
            <a:r>
              <a:rPr sz="1800" b="1" spc="-35" dirty="0">
                <a:latin typeface="Calibri"/>
                <a:cs typeface="Calibri"/>
              </a:rPr>
              <a:t> </a:t>
            </a:r>
            <a:r>
              <a:rPr sz="1800" b="1" spc="-5" dirty="0">
                <a:latin typeface="Calibri"/>
                <a:cs typeface="Calibri"/>
              </a:rPr>
              <a:t>including</a:t>
            </a:r>
            <a:r>
              <a:rPr sz="1800" b="1" spc="-40" dirty="0">
                <a:latin typeface="Calibri"/>
                <a:cs typeface="Calibri"/>
              </a:rPr>
              <a:t> </a:t>
            </a:r>
            <a:r>
              <a:rPr sz="1800" b="1" spc="-5" dirty="0">
                <a:latin typeface="Calibri"/>
                <a:cs typeface="Calibri"/>
              </a:rPr>
              <a:t>fundraising</a:t>
            </a:r>
            <a:r>
              <a:rPr sz="1800" b="1" spc="-40" dirty="0">
                <a:latin typeface="Calibri"/>
                <a:cs typeface="Calibri"/>
              </a:rPr>
              <a:t> </a:t>
            </a:r>
            <a:r>
              <a:rPr sz="1800" b="1" dirty="0">
                <a:latin typeface="Calibri"/>
                <a:cs typeface="Calibri"/>
              </a:rPr>
              <a:t>and</a:t>
            </a:r>
            <a:r>
              <a:rPr sz="1800" b="1" spc="-5" dirty="0">
                <a:latin typeface="Calibri"/>
                <a:cs typeface="Calibri"/>
              </a:rPr>
              <a:t> media</a:t>
            </a:r>
            <a:r>
              <a:rPr sz="1800" b="1" spc="-25" dirty="0">
                <a:latin typeface="Calibri"/>
                <a:cs typeface="Calibri"/>
              </a:rPr>
              <a:t> </a:t>
            </a:r>
            <a:r>
              <a:rPr sz="1800" b="1" spc="-15" dirty="0">
                <a:latin typeface="Calibri"/>
                <a:cs typeface="Calibri"/>
              </a:rPr>
              <a:t>strategy</a:t>
            </a:r>
            <a:endParaRPr sz="1800" dirty="0">
              <a:latin typeface="Calibri"/>
              <a:cs typeface="Calibri"/>
            </a:endParaRPr>
          </a:p>
          <a:p>
            <a:pPr marL="756285" lvl="1" indent="-287020">
              <a:lnSpc>
                <a:spcPct val="100000"/>
              </a:lnSpc>
              <a:spcBef>
                <a:spcPts val="430"/>
              </a:spcBef>
              <a:buFont typeface="Arial"/>
              <a:buChar char="–"/>
              <a:tabLst>
                <a:tab pos="756285" algn="l"/>
                <a:tab pos="756920" algn="l"/>
              </a:tabLst>
            </a:pPr>
            <a:r>
              <a:rPr sz="1800" b="1" spc="-5" dirty="0">
                <a:latin typeface="Calibri"/>
                <a:cs typeface="Calibri"/>
              </a:rPr>
              <a:t>Declining</a:t>
            </a:r>
            <a:r>
              <a:rPr sz="1800" b="1" spc="-35" dirty="0">
                <a:latin typeface="Calibri"/>
                <a:cs typeface="Calibri"/>
              </a:rPr>
              <a:t> </a:t>
            </a:r>
            <a:r>
              <a:rPr sz="1800" b="1" spc="-5" dirty="0">
                <a:latin typeface="Calibri"/>
                <a:cs typeface="Calibri"/>
              </a:rPr>
              <a:t>importance</a:t>
            </a:r>
            <a:r>
              <a:rPr sz="1800" b="1" spc="5" dirty="0">
                <a:latin typeface="Calibri"/>
                <a:cs typeface="Calibri"/>
              </a:rPr>
              <a:t> </a:t>
            </a:r>
            <a:r>
              <a:rPr sz="1800" b="1" spc="-15" dirty="0">
                <a:latin typeface="Calibri"/>
                <a:cs typeface="Calibri"/>
              </a:rPr>
              <a:t>w/advent</a:t>
            </a:r>
            <a:r>
              <a:rPr sz="1800" b="1" spc="-25" dirty="0">
                <a:latin typeface="Calibri"/>
                <a:cs typeface="Calibri"/>
              </a:rPr>
              <a:t> </a:t>
            </a:r>
            <a:r>
              <a:rPr sz="1800" b="1" dirty="0">
                <a:latin typeface="Calibri"/>
                <a:cs typeface="Calibri"/>
              </a:rPr>
              <a:t>of</a:t>
            </a:r>
            <a:r>
              <a:rPr sz="1800" b="1" spc="25" dirty="0">
                <a:latin typeface="Calibri"/>
                <a:cs typeface="Calibri"/>
              </a:rPr>
              <a:t> </a:t>
            </a:r>
            <a:r>
              <a:rPr sz="1800" b="1" spc="-15" dirty="0">
                <a:latin typeface="Calibri"/>
                <a:cs typeface="Calibri"/>
              </a:rPr>
              <a:t>“candidate-centered”</a:t>
            </a:r>
            <a:r>
              <a:rPr sz="1800" b="1" spc="-20" dirty="0">
                <a:latin typeface="Calibri"/>
                <a:cs typeface="Calibri"/>
              </a:rPr>
              <a:t> </a:t>
            </a:r>
            <a:r>
              <a:rPr sz="1800" b="1" spc="-5" dirty="0">
                <a:latin typeface="Calibri"/>
                <a:cs typeface="Calibri"/>
              </a:rPr>
              <a:t>campaigns</a:t>
            </a:r>
            <a:endParaRPr sz="1800" dirty="0">
              <a:latin typeface="Calibri"/>
              <a:cs typeface="Calibri"/>
            </a:endParaRPr>
          </a:p>
          <a:p>
            <a:pPr marL="355600" indent="-342900">
              <a:lnSpc>
                <a:spcPct val="100000"/>
              </a:lnSpc>
              <a:spcBef>
                <a:spcPts val="430"/>
              </a:spcBef>
              <a:buFont typeface="Arial"/>
              <a:buChar char="•"/>
              <a:tabLst>
                <a:tab pos="354965" algn="l"/>
                <a:tab pos="355600" algn="l"/>
              </a:tabLst>
            </a:pPr>
            <a:r>
              <a:rPr sz="1800" b="1" dirty="0">
                <a:latin typeface="Calibri"/>
                <a:cs typeface="Calibri"/>
              </a:rPr>
              <a:t>Simplify</a:t>
            </a:r>
            <a:r>
              <a:rPr sz="1800" b="1" spc="-20" dirty="0">
                <a:latin typeface="Calibri"/>
                <a:cs typeface="Calibri"/>
              </a:rPr>
              <a:t> </a:t>
            </a:r>
            <a:r>
              <a:rPr sz="1800" b="1" spc="-5" dirty="0">
                <a:latin typeface="Calibri"/>
                <a:cs typeface="Calibri"/>
              </a:rPr>
              <a:t>decisions</a:t>
            </a:r>
            <a:r>
              <a:rPr sz="1800" b="1" spc="-40" dirty="0">
                <a:latin typeface="Calibri"/>
                <a:cs typeface="Calibri"/>
              </a:rPr>
              <a:t> </a:t>
            </a:r>
            <a:r>
              <a:rPr sz="1800" b="1" spc="-10" dirty="0">
                <a:latin typeface="Calibri"/>
                <a:cs typeface="Calibri"/>
              </a:rPr>
              <a:t>for</a:t>
            </a:r>
            <a:r>
              <a:rPr sz="1800" b="1" spc="15" dirty="0">
                <a:latin typeface="Calibri"/>
                <a:cs typeface="Calibri"/>
              </a:rPr>
              <a:t> </a:t>
            </a:r>
            <a:r>
              <a:rPr sz="1800" b="1" spc="-10" dirty="0">
                <a:latin typeface="Calibri"/>
                <a:cs typeface="Calibri"/>
              </a:rPr>
              <a:t>voters:</a:t>
            </a:r>
            <a:r>
              <a:rPr sz="1800" b="1" spc="10" dirty="0">
                <a:latin typeface="Calibri"/>
                <a:cs typeface="Calibri"/>
              </a:rPr>
              <a:t> </a:t>
            </a:r>
            <a:r>
              <a:rPr sz="1800" b="1" spc="-5" dirty="0">
                <a:latin typeface="Calibri"/>
                <a:cs typeface="Calibri"/>
              </a:rPr>
              <a:t>provide </a:t>
            </a:r>
            <a:r>
              <a:rPr sz="1800" b="1" spc="-10" dirty="0">
                <a:latin typeface="Calibri"/>
                <a:cs typeface="Calibri"/>
              </a:rPr>
              <a:t>“shorthand”</a:t>
            </a:r>
            <a:r>
              <a:rPr sz="1800" b="1" spc="-25" dirty="0">
                <a:latin typeface="Calibri"/>
                <a:cs typeface="Calibri"/>
              </a:rPr>
              <a:t> </a:t>
            </a:r>
            <a:r>
              <a:rPr sz="1800" b="1" spc="-5" dirty="0">
                <a:latin typeface="Calibri"/>
                <a:cs typeface="Calibri"/>
              </a:rPr>
              <a:t>through</a:t>
            </a:r>
            <a:r>
              <a:rPr sz="1800" b="1" spc="-20" dirty="0">
                <a:latin typeface="Calibri"/>
                <a:cs typeface="Calibri"/>
              </a:rPr>
              <a:t> </a:t>
            </a:r>
            <a:r>
              <a:rPr sz="1800" b="1" spc="-5" dirty="0">
                <a:latin typeface="Calibri"/>
                <a:cs typeface="Calibri"/>
              </a:rPr>
              <a:t>which</a:t>
            </a:r>
            <a:r>
              <a:rPr sz="1800" b="1" dirty="0">
                <a:latin typeface="Calibri"/>
                <a:cs typeface="Calibri"/>
              </a:rPr>
              <a:t> </a:t>
            </a:r>
            <a:r>
              <a:rPr sz="1800" b="1" spc="-15" dirty="0">
                <a:latin typeface="Calibri"/>
                <a:cs typeface="Calibri"/>
              </a:rPr>
              <a:t>busy</a:t>
            </a:r>
            <a:r>
              <a:rPr sz="1800" b="1" spc="-20" dirty="0">
                <a:latin typeface="Calibri"/>
                <a:cs typeface="Calibri"/>
              </a:rPr>
              <a:t> </a:t>
            </a:r>
            <a:r>
              <a:rPr sz="1800" b="1" dirty="0">
                <a:latin typeface="Calibri"/>
                <a:cs typeface="Calibri"/>
              </a:rPr>
              <a:t>and</a:t>
            </a:r>
            <a:endParaRPr sz="1800" dirty="0">
              <a:latin typeface="Calibri"/>
              <a:cs typeface="Calibri"/>
            </a:endParaRPr>
          </a:p>
          <a:p>
            <a:pPr marL="355600">
              <a:lnSpc>
                <a:spcPct val="100000"/>
              </a:lnSpc>
              <a:spcBef>
                <a:spcPts val="5"/>
              </a:spcBef>
            </a:pPr>
            <a:r>
              <a:rPr sz="1800" b="1" spc="-15" dirty="0">
                <a:latin typeface="Calibri"/>
                <a:cs typeface="Calibri"/>
              </a:rPr>
              <a:t>uninterested</a:t>
            </a:r>
            <a:r>
              <a:rPr sz="1800" b="1" spc="-35" dirty="0">
                <a:latin typeface="Calibri"/>
                <a:cs typeface="Calibri"/>
              </a:rPr>
              <a:t> </a:t>
            </a:r>
            <a:r>
              <a:rPr sz="1800" b="1" spc="-15" dirty="0">
                <a:latin typeface="Calibri"/>
                <a:cs typeface="Calibri"/>
              </a:rPr>
              <a:t>voters</a:t>
            </a:r>
            <a:r>
              <a:rPr sz="1800" b="1" spc="-25" dirty="0">
                <a:latin typeface="Calibri"/>
                <a:cs typeface="Calibri"/>
              </a:rPr>
              <a:t> </a:t>
            </a:r>
            <a:r>
              <a:rPr sz="1800" b="1" spc="-5" dirty="0">
                <a:latin typeface="Calibri"/>
                <a:cs typeface="Calibri"/>
              </a:rPr>
              <a:t>can</a:t>
            </a:r>
            <a:r>
              <a:rPr sz="1800" b="1" spc="-10" dirty="0">
                <a:latin typeface="Calibri"/>
                <a:cs typeface="Calibri"/>
              </a:rPr>
              <a:t> </a:t>
            </a:r>
            <a:r>
              <a:rPr sz="1800" b="1" dirty="0">
                <a:latin typeface="Calibri"/>
                <a:cs typeface="Calibri"/>
              </a:rPr>
              <a:t>base</a:t>
            </a:r>
            <a:r>
              <a:rPr sz="1800" b="1" spc="-20" dirty="0">
                <a:latin typeface="Calibri"/>
                <a:cs typeface="Calibri"/>
              </a:rPr>
              <a:t> </a:t>
            </a:r>
            <a:r>
              <a:rPr sz="1800" b="1" dirty="0">
                <a:latin typeface="Calibri"/>
                <a:cs typeface="Calibri"/>
              </a:rPr>
              <a:t>a </a:t>
            </a:r>
            <a:r>
              <a:rPr sz="1800" b="1" spc="-5" dirty="0">
                <a:latin typeface="Calibri"/>
                <a:cs typeface="Calibri"/>
              </a:rPr>
              <a:t>voting</a:t>
            </a:r>
            <a:r>
              <a:rPr sz="1800" b="1" spc="-25" dirty="0">
                <a:latin typeface="Calibri"/>
                <a:cs typeface="Calibri"/>
              </a:rPr>
              <a:t> </a:t>
            </a:r>
            <a:r>
              <a:rPr sz="1800" b="1" spc="-5" dirty="0">
                <a:latin typeface="Calibri"/>
                <a:cs typeface="Calibri"/>
              </a:rPr>
              <a:t>decision,</a:t>
            </a:r>
            <a:r>
              <a:rPr sz="1800" b="1" spc="-30" dirty="0">
                <a:latin typeface="Calibri"/>
                <a:cs typeface="Calibri"/>
              </a:rPr>
              <a:t> </a:t>
            </a:r>
            <a:r>
              <a:rPr sz="1800" b="1" dirty="0">
                <a:latin typeface="Calibri"/>
                <a:cs typeface="Calibri"/>
              </a:rPr>
              <a:t>use</a:t>
            </a:r>
            <a:r>
              <a:rPr sz="1800" b="1" spc="-20" dirty="0">
                <a:latin typeface="Calibri"/>
                <a:cs typeface="Calibri"/>
              </a:rPr>
              <a:t> </a:t>
            </a:r>
            <a:r>
              <a:rPr sz="1800" b="1" dirty="0">
                <a:latin typeface="Calibri"/>
                <a:cs typeface="Calibri"/>
              </a:rPr>
              <a:t>of</a:t>
            </a:r>
            <a:r>
              <a:rPr sz="1800" b="1" spc="10" dirty="0">
                <a:latin typeface="Calibri"/>
                <a:cs typeface="Calibri"/>
              </a:rPr>
              <a:t> </a:t>
            </a:r>
            <a:r>
              <a:rPr sz="1800" b="1" spc="-5" dirty="0">
                <a:latin typeface="Calibri"/>
                <a:cs typeface="Calibri"/>
              </a:rPr>
              <a:t>“party </a:t>
            </a:r>
            <a:r>
              <a:rPr sz="1800" b="1" dirty="0">
                <a:latin typeface="Calibri"/>
                <a:cs typeface="Calibri"/>
              </a:rPr>
              <a:t>lens”</a:t>
            </a:r>
            <a:r>
              <a:rPr sz="1800" b="1" spc="-25" dirty="0">
                <a:latin typeface="Calibri"/>
                <a:cs typeface="Calibri"/>
              </a:rPr>
              <a:t> </a:t>
            </a:r>
            <a:r>
              <a:rPr sz="1800" b="1" spc="-5" dirty="0">
                <a:latin typeface="Calibri"/>
                <a:cs typeface="Calibri"/>
              </a:rPr>
              <a:t>by</a:t>
            </a:r>
            <a:r>
              <a:rPr sz="1800" b="1" dirty="0">
                <a:latin typeface="Calibri"/>
                <a:cs typeface="Calibri"/>
              </a:rPr>
              <a:t> </a:t>
            </a:r>
            <a:r>
              <a:rPr sz="1800" b="1" spc="-15" dirty="0">
                <a:latin typeface="Calibri"/>
                <a:cs typeface="Calibri"/>
              </a:rPr>
              <a:t>voters</a:t>
            </a:r>
            <a:endParaRPr sz="1800" dirty="0">
              <a:latin typeface="Calibri"/>
              <a:cs typeface="Calibri"/>
            </a:endParaRPr>
          </a:p>
          <a:p>
            <a:pPr marL="355600" indent="-342900">
              <a:lnSpc>
                <a:spcPct val="100000"/>
              </a:lnSpc>
              <a:spcBef>
                <a:spcPts val="430"/>
              </a:spcBef>
              <a:buFont typeface="Arial"/>
              <a:buChar char="•"/>
              <a:tabLst>
                <a:tab pos="354965" algn="l"/>
                <a:tab pos="355600" algn="l"/>
              </a:tabLst>
            </a:pPr>
            <a:r>
              <a:rPr sz="1800" b="1" spc="-5" dirty="0">
                <a:latin typeface="Calibri"/>
                <a:cs typeface="Calibri"/>
              </a:rPr>
              <a:t>The </a:t>
            </a:r>
            <a:r>
              <a:rPr sz="1800" b="1" spc="-10" dirty="0">
                <a:latin typeface="Calibri"/>
                <a:cs typeface="Calibri"/>
              </a:rPr>
              <a:t>committee </a:t>
            </a:r>
            <a:r>
              <a:rPr sz="1800" b="1" dirty="0">
                <a:latin typeface="Calibri"/>
                <a:cs typeface="Calibri"/>
              </a:rPr>
              <a:t>and</a:t>
            </a:r>
            <a:r>
              <a:rPr sz="1800" b="1" spc="-45" dirty="0">
                <a:latin typeface="Calibri"/>
                <a:cs typeface="Calibri"/>
              </a:rPr>
              <a:t> </a:t>
            </a:r>
            <a:r>
              <a:rPr sz="1800" b="1" dirty="0">
                <a:latin typeface="Calibri"/>
                <a:cs typeface="Calibri"/>
              </a:rPr>
              <a:t>party</a:t>
            </a:r>
            <a:r>
              <a:rPr sz="1800" b="1" spc="-5" dirty="0">
                <a:latin typeface="Calibri"/>
                <a:cs typeface="Calibri"/>
              </a:rPr>
              <a:t> leadership</a:t>
            </a:r>
            <a:r>
              <a:rPr sz="1800" b="1" spc="-10" dirty="0">
                <a:latin typeface="Calibri"/>
                <a:cs typeface="Calibri"/>
              </a:rPr>
              <a:t> </a:t>
            </a:r>
            <a:r>
              <a:rPr sz="1800" b="1" spc="-20" dirty="0">
                <a:latin typeface="Calibri"/>
                <a:cs typeface="Calibri"/>
              </a:rPr>
              <a:t>systems</a:t>
            </a:r>
            <a:r>
              <a:rPr sz="1800" b="1" spc="-35" dirty="0">
                <a:latin typeface="Calibri"/>
                <a:cs typeface="Calibri"/>
              </a:rPr>
              <a:t> </a:t>
            </a:r>
            <a:r>
              <a:rPr sz="1800" b="1" dirty="0">
                <a:latin typeface="Calibri"/>
                <a:cs typeface="Calibri"/>
              </a:rPr>
              <a:t>in</a:t>
            </a:r>
            <a:r>
              <a:rPr sz="1800" b="1" spc="-5" dirty="0">
                <a:latin typeface="Calibri"/>
                <a:cs typeface="Calibri"/>
              </a:rPr>
              <a:t> </a:t>
            </a:r>
            <a:r>
              <a:rPr sz="1800" b="1" spc="-10" dirty="0">
                <a:latin typeface="Calibri"/>
                <a:cs typeface="Calibri"/>
              </a:rPr>
              <a:t>legislatures</a:t>
            </a:r>
            <a:endParaRPr sz="1800" dirty="0">
              <a:latin typeface="Calibri"/>
              <a:cs typeface="Calibri"/>
            </a:endParaRPr>
          </a:p>
        </p:txBody>
      </p:sp>
      <p:pic>
        <p:nvPicPr>
          <p:cNvPr id="4" name="object 4"/>
          <p:cNvPicPr/>
          <p:nvPr/>
        </p:nvPicPr>
        <p:blipFill>
          <a:blip r:embed="rId2" cstate="print"/>
          <a:stretch>
            <a:fillRect/>
          </a:stretch>
        </p:blipFill>
        <p:spPr>
          <a:xfrm>
            <a:off x="7768337" y="1447800"/>
            <a:ext cx="4344924" cy="3124200"/>
          </a:xfrm>
          <a:prstGeom prst="rect">
            <a:avLst/>
          </a:prstGeom>
        </p:spPr>
      </p:pic>
      <p:sp>
        <p:nvSpPr>
          <p:cNvPr id="5" name="object 5"/>
          <p:cNvSpPr txBox="1"/>
          <p:nvPr/>
        </p:nvSpPr>
        <p:spPr>
          <a:xfrm>
            <a:off x="11400790" y="6464985"/>
            <a:ext cx="102870" cy="178435"/>
          </a:xfrm>
          <a:prstGeom prst="rect">
            <a:avLst/>
          </a:prstGeom>
        </p:spPr>
        <p:txBody>
          <a:bodyPr vert="horz" wrap="square" lIns="0" tIns="0" rIns="0" bIns="0" rtlCol="0">
            <a:spAutoFit/>
          </a:bodyPr>
          <a:lstStyle/>
          <a:p>
            <a:pPr marL="12700">
              <a:lnSpc>
                <a:spcPts val="1240"/>
              </a:lnSpc>
            </a:pPr>
            <a:r>
              <a:rPr sz="1200" dirty="0">
                <a:solidFill>
                  <a:srgbClr val="888888"/>
                </a:solidFill>
                <a:latin typeface="Calibri"/>
                <a:cs typeface="Calibri"/>
              </a:rPr>
              <a:t>5</a:t>
            </a:r>
            <a:endParaRPr sz="1200">
              <a:latin typeface="Calibri"/>
              <a:cs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2879"/>
            <a:ext cx="12192000" cy="640080"/>
          </a:xfrm>
          <a:custGeom>
            <a:avLst/>
            <a:gdLst/>
            <a:ahLst/>
            <a:cxnLst/>
            <a:rect l="l" t="t" r="r" b="b"/>
            <a:pathLst>
              <a:path w="12192000" h="640080">
                <a:moveTo>
                  <a:pt x="12192000" y="0"/>
                </a:moveTo>
                <a:lnTo>
                  <a:pt x="0" y="0"/>
                </a:lnTo>
                <a:lnTo>
                  <a:pt x="0" y="640080"/>
                </a:lnTo>
                <a:lnTo>
                  <a:pt x="12192000" y="640080"/>
                </a:lnTo>
                <a:lnTo>
                  <a:pt x="12192000" y="0"/>
                </a:lnTo>
                <a:close/>
              </a:path>
            </a:pathLst>
          </a:custGeom>
          <a:solidFill>
            <a:srgbClr val="FF0000"/>
          </a:solidFill>
        </p:spPr>
        <p:txBody>
          <a:bodyPr wrap="square" lIns="0" tIns="0" rIns="0" bIns="0" rtlCol="0"/>
          <a:lstStyle/>
          <a:p>
            <a:endParaRPr/>
          </a:p>
        </p:txBody>
      </p:sp>
      <p:sp>
        <p:nvSpPr>
          <p:cNvPr id="3" name="object 3"/>
          <p:cNvSpPr txBox="1">
            <a:spLocks noGrp="1"/>
          </p:cNvSpPr>
          <p:nvPr>
            <p:ph type="title"/>
          </p:nvPr>
        </p:nvSpPr>
        <p:spPr>
          <a:xfrm>
            <a:off x="78739" y="258571"/>
            <a:ext cx="6233160" cy="574040"/>
          </a:xfrm>
          <a:prstGeom prst="rect">
            <a:avLst/>
          </a:prstGeom>
        </p:spPr>
        <p:txBody>
          <a:bodyPr vert="horz" wrap="square" lIns="0" tIns="12700" rIns="0" bIns="0" rtlCol="0">
            <a:spAutoFit/>
          </a:bodyPr>
          <a:lstStyle/>
          <a:p>
            <a:pPr marL="12700">
              <a:lnSpc>
                <a:spcPct val="100000"/>
              </a:lnSpc>
              <a:spcBef>
                <a:spcPts val="100"/>
              </a:spcBef>
            </a:pPr>
            <a:r>
              <a:rPr spc="-5" dirty="0">
                <a:latin typeface="Tahoma"/>
                <a:cs typeface="Tahoma"/>
              </a:rPr>
              <a:t>ESSENTIAL</a:t>
            </a:r>
            <a:r>
              <a:rPr spc="-50" dirty="0">
                <a:latin typeface="Tahoma"/>
                <a:cs typeface="Tahoma"/>
              </a:rPr>
              <a:t> </a:t>
            </a:r>
            <a:r>
              <a:rPr spc="-5" dirty="0">
                <a:latin typeface="Tahoma"/>
                <a:cs typeface="Tahoma"/>
              </a:rPr>
              <a:t>QUESTION</a:t>
            </a:r>
            <a:r>
              <a:rPr spc="-50" dirty="0">
                <a:latin typeface="Tahoma"/>
                <a:cs typeface="Tahoma"/>
              </a:rPr>
              <a:t> </a:t>
            </a:r>
            <a:r>
              <a:rPr spc="-5" dirty="0">
                <a:latin typeface="Tahoma"/>
                <a:cs typeface="Tahoma"/>
              </a:rPr>
              <a:t>CFU</a:t>
            </a:r>
          </a:p>
        </p:txBody>
      </p:sp>
      <p:sp>
        <p:nvSpPr>
          <p:cNvPr id="4" name="object 4"/>
          <p:cNvSpPr txBox="1"/>
          <p:nvPr/>
        </p:nvSpPr>
        <p:spPr>
          <a:xfrm>
            <a:off x="421640" y="942852"/>
            <a:ext cx="10928350" cy="1988820"/>
          </a:xfrm>
          <a:prstGeom prst="rect">
            <a:avLst/>
          </a:prstGeom>
        </p:spPr>
        <p:txBody>
          <a:bodyPr vert="horz" wrap="square" lIns="0" tIns="12065" rIns="0" bIns="0" rtlCol="0">
            <a:spAutoFit/>
          </a:bodyPr>
          <a:lstStyle/>
          <a:p>
            <a:pPr marL="355600" marR="314325" indent="-342900">
              <a:lnSpc>
                <a:spcPct val="114999"/>
              </a:lnSpc>
              <a:spcBef>
                <a:spcPts val="95"/>
              </a:spcBef>
              <a:buClr>
                <a:srgbClr val="585858"/>
              </a:buClr>
              <a:buSzPct val="64285"/>
              <a:buFont typeface="Arial"/>
              <a:buChar char="●"/>
              <a:tabLst>
                <a:tab pos="354965" algn="l"/>
                <a:tab pos="355600" algn="l"/>
              </a:tabLst>
            </a:pPr>
            <a:r>
              <a:rPr sz="2800" b="1" spc="-10" dirty="0">
                <a:latin typeface="Tahoma"/>
                <a:cs typeface="Tahoma"/>
              </a:rPr>
              <a:t>Explain</a:t>
            </a:r>
            <a:r>
              <a:rPr sz="2800" b="1" spc="25" dirty="0">
                <a:latin typeface="Tahoma"/>
                <a:cs typeface="Tahoma"/>
              </a:rPr>
              <a:t> </a:t>
            </a:r>
            <a:r>
              <a:rPr sz="2800" b="1" spc="-5" dirty="0">
                <a:latin typeface="Tahoma"/>
                <a:cs typeface="Tahoma"/>
              </a:rPr>
              <a:t>the</a:t>
            </a:r>
            <a:r>
              <a:rPr sz="2800" b="1" spc="5" dirty="0">
                <a:latin typeface="Tahoma"/>
                <a:cs typeface="Tahoma"/>
              </a:rPr>
              <a:t> </a:t>
            </a:r>
            <a:r>
              <a:rPr sz="2800" b="1" spc="-10" dirty="0">
                <a:latin typeface="Tahoma"/>
                <a:cs typeface="Tahoma"/>
              </a:rPr>
              <a:t>function</a:t>
            </a:r>
            <a:r>
              <a:rPr sz="2800" b="1" spc="15" dirty="0">
                <a:latin typeface="Tahoma"/>
                <a:cs typeface="Tahoma"/>
              </a:rPr>
              <a:t> </a:t>
            </a:r>
            <a:r>
              <a:rPr sz="2800" b="1" spc="-5" dirty="0">
                <a:latin typeface="Tahoma"/>
                <a:cs typeface="Tahoma"/>
              </a:rPr>
              <a:t>and</a:t>
            </a:r>
            <a:r>
              <a:rPr sz="2800" b="1" spc="5" dirty="0">
                <a:latin typeface="Tahoma"/>
                <a:cs typeface="Tahoma"/>
              </a:rPr>
              <a:t> </a:t>
            </a:r>
            <a:r>
              <a:rPr sz="2800" b="1" spc="-5" dirty="0">
                <a:latin typeface="Tahoma"/>
                <a:cs typeface="Tahoma"/>
              </a:rPr>
              <a:t>impact</a:t>
            </a:r>
            <a:r>
              <a:rPr sz="2800" b="1" spc="35" dirty="0">
                <a:latin typeface="Tahoma"/>
                <a:cs typeface="Tahoma"/>
              </a:rPr>
              <a:t> </a:t>
            </a:r>
            <a:r>
              <a:rPr sz="2800" b="1" spc="-5" dirty="0">
                <a:latin typeface="Tahoma"/>
                <a:cs typeface="Tahoma"/>
              </a:rPr>
              <a:t>of</a:t>
            </a:r>
            <a:r>
              <a:rPr sz="2800" b="1" spc="5" dirty="0">
                <a:latin typeface="Tahoma"/>
                <a:cs typeface="Tahoma"/>
              </a:rPr>
              <a:t> </a:t>
            </a:r>
            <a:r>
              <a:rPr sz="2800" b="1" spc="-10" dirty="0">
                <a:latin typeface="Tahoma"/>
                <a:cs typeface="Tahoma"/>
              </a:rPr>
              <a:t>political</a:t>
            </a:r>
            <a:r>
              <a:rPr sz="2800" b="1" spc="40" dirty="0">
                <a:latin typeface="Tahoma"/>
                <a:cs typeface="Tahoma"/>
              </a:rPr>
              <a:t> </a:t>
            </a:r>
            <a:r>
              <a:rPr sz="2800" b="1" spc="-10" dirty="0">
                <a:latin typeface="Tahoma"/>
                <a:cs typeface="Tahoma"/>
              </a:rPr>
              <a:t>parties</a:t>
            </a:r>
            <a:r>
              <a:rPr sz="2800" b="1" spc="20" dirty="0">
                <a:latin typeface="Tahoma"/>
                <a:cs typeface="Tahoma"/>
              </a:rPr>
              <a:t> </a:t>
            </a:r>
            <a:r>
              <a:rPr sz="2800" b="1" spc="-5" dirty="0">
                <a:latin typeface="Tahoma"/>
                <a:cs typeface="Tahoma"/>
              </a:rPr>
              <a:t>on</a:t>
            </a:r>
            <a:r>
              <a:rPr sz="2800" b="1" spc="5" dirty="0">
                <a:latin typeface="Tahoma"/>
                <a:cs typeface="Tahoma"/>
              </a:rPr>
              <a:t> </a:t>
            </a:r>
            <a:r>
              <a:rPr sz="2800" b="1" spc="-5" dirty="0">
                <a:latin typeface="Tahoma"/>
                <a:cs typeface="Tahoma"/>
              </a:rPr>
              <a:t>the </a:t>
            </a:r>
            <a:r>
              <a:rPr sz="2800" b="1" spc="-805" dirty="0">
                <a:latin typeface="Tahoma"/>
                <a:cs typeface="Tahoma"/>
              </a:rPr>
              <a:t> </a:t>
            </a:r>
            <a:r>
              <a:rPr sz="2800" b="1" spc="-5" dirty="0">
                <a:latin typeface="Tahoma"/>
                <a:cs typeface="Tahoma"/>
              </a:rPr>
              <a:t>electorate</a:t>
            </a:r>
            <a:r>
              <a:rPr sz="2800" b="1" spc="15" dirty="0">
                <a:latin typeface="Tahoma"/>
                <a:cs typeface="Tahoma"/>
              </a:rPr>
              <a:t> </a:t>
            </a:r>
            <a:r>
              <a:rPr sz="2800" b="1" spc="-10" dirty="0">
                <a:latin typeface="Tahoma"/>
                <a:cs typeface="Tahoma"/>
              </a:rPr>
              <a:t>and</a:t>
            </a:r>
            <a:r>
              <a:rPr sz="2800" b="1" spc="5" dirty="0">
                <a:latin typeface="Tahoma"/>
                <a:cs typeface="Tahoma"/>
              </a:rPr>
              <a:t> </a:t>
            </a:r>
            <a:r>
              <a:rPr sz="2800" b="1" spc="-10" dirty="0">
                <a:latin typeface="Tahoma"/>
                <a:cs typeface="Tahoma"/>
              </a:rPr>
              <a:t>government</a:t>
            </a:r>
            <a:endParaRPr sz="2800">
              <a:latin typeface="Tahoma"/>
              <a:cs typeface="Tahoma"/>
            </a:endParaRPr>
          </a:p>
          <a:p>
            <a:pPr marL="355600" marR="5080" indent="-342900">
              <a:lnSpc>
                <a:spcPct val="114999"/>
              </a:lnSpc>
              <a:spcBef>
                <a:spcPts val="5"/>
              </a:spcBef>
              <a:buClr>
                <a:srgbClr val="585858"/>
              </a:buClr>
              <a:buSzPct val="64285"/>
              <a:buFont typeface="Arial"/>
              <a:buChar char="●"/>
              <a:tabLst>
                <a:tab pos="354965" algn="l"/>
                <a:tab pos="355600" algn="l"/>
              </a:tabLst>
            </a:pPr>
            <a:r>
              <a:rPr sz="2800" b="1" spc="-10" dirty="0">
                <a:latin typeface="Tahoma"/>
                <a:cs typeface="Tahoma"/>
              </a:rPr>
              <a:t>How</a:t>
            </a:r>
            <a:r>
              <a:rPr sz="2800" b="1" dirty="0">
                <a:latin typeface="Tahoma"/>
                <a:cs typeface="Tahoma"/>
              </a:rPr>
              <a:t> </a:t>
            </a:r>
            <a:r>
              <a:rPr sz="2800" b="1" spc="-5" dirty="0">
                <a:latin typeface="Tahoma"/>
                <a:cs typeface="Tahoma"/>
              </a:rPr>
              <a:t>does</a:t>
            </a:r>
            <a:r>
              <a:rPr sz="2800" b="1" dirty="0">
                <a:latin typeface="Tahoma"/>
                <a:cs typeface="Tahoma"/>
              </a:rPr>
              <a:t> </a:t>
            </a:r>
            <a:r>
              <a:rPr sz="2800" b="1" spc="-5" dirty="0">
                <a:latin typeface="Tahoma"/>
                <a:cs typeface="Tahoma"/>
              </a:rPr>
              <a:t>the</a:t>
            </a:r>
            <a:r>
              <a:rPr sz="2800" b="1" spc="15" dirty="0">
                <a:latin typeface="Tahoma"/>
                <a:cs typeface="Tahoma"/>
              </a:rPr>
              <a:t> </a:t>
            </a:r>
            <a:r>
              <a:rPr sz="2800" b="1" spc="-10" dirty="0">
                <a:latin typeface="Tahoma"/>
                <a:cs typeface="Tahoma"/>
              </a:rPr>
              <a:t>competition</a:t>
            </a:r>
            <a:r>
              <a:rPr sz="2800" b="1" spc="30" dirty="0">
                <a:latin typeface="Tahoma"/>
                <a:cs typeface="Tahoma"/>
              </a:rPr>
              <a:t> </a:t>
            </a:r>
            <a:r>
              <a:rPr sz="2800" b="1" spc="-10" dirty="0">
                <a:latin typeface="Tahoma"/>
                <a:cs typeface="Tahoma"/>
              </a:rPr>
              <a:t>between</a:t>
            </a:r>
            <a:r>
              <a:rPr sz="2800" b="1" spc="35" dirty="0">
                <a:latin typeface="Tahoma"/>
                <a:cs typeface="Tahoma"/>
              </a:rPr>
              <a:t> </a:t>
            </a:r>
            <a:r>
              <a:rPr sz="2800" b="1" spc="-10" dirty="0">
                <a:latin typeface="Tahoma"/>
                <a:cs typeface="Tahoma"/>
              </a:rPr>
              <a:t>political</a:t>
            </a:r>
            <a:r>
              <a:rPr sz="2800" b="1" spc="45" dirty="0">
                <a:latin typeface="Tahoma"/>
                <a:cs typeface="Tahoma"/>
              </a:rPr>
              <a:t> </a:t>
            </a:r>
            <a:r>
              <a:rPr sz="2800" b="1" spc="-10" dirty="0">
                <a:latin typeface="Tahoma"/>
                <a:cs typeface="Tahoma"/>
              </a:rPr>
              <a:t>parties</a:t>
            </a:r>
            <a:r>
              <a:rPr sz="2800" b="1" spc="20" dirty="0">
                <a:latin typeface="Tahoma"/>
                <a:cs typeface="Tahoma"/>
              </a:rPr>
              <a:t> </a:t>
            </a:r>
            <a:r>
              <a:rPr sz="2800" b="1" spc="-10" dirty="0">
                <a:latin typeface="Tahoma"/>
                <a:cs typeface="Tahoma"/>
              </a:rPr>
              <a:t>further </a:t>
            </a:r>
            <a:r>
              <a:rPr sz="2800" b="1" spc="-805" dirty="0">
                <a:latin typeface="Tahoma"/>
                <a:cs typeface="Tahoma"/>
              </a:rPr>
              <a:t> </a:t>
            </a:r>
            <a:r>
              <a:rPr sz="2800" b="1" spc="-10" dirty="0">
                <a:latin typeface="Tahoma"/>
                <a:cs typeface="Tahoma"/>
              </a:rPr>
              <a:t>representative</a:t>
            </a:r>
            <a:r>
              <a:rPr sz="2800" b="1" spc="25" dirty="0">
                <a:latin typeface="Tahoma"/>
                <a:cs typeface="Tahoma"/>
              </a:rPr>
              <a:t> </a:t>
            </a:r>
            <a:r>
              <a:rPr sz="2800" b="1" spc="-10" dirty="0">
                <a:latin typeface="Tahoma"/>
                <a:cs typeface="Tahoma"/>
              </a:rPr>
              <a:t>democracy?</a:t>
            </a:r>
            <a:endParaRPr sz="2800">
              <a:latin typeface="Tahoma"/>
              <a:cs typeface="Tahoma"/>
            </a:endParaRPr>
          </a:p>
        </p:txBody>
      </p:sp>
      <p:pic>
        <p:nvPicPr>
          <p:cNvPr id="5" name="object 5"/>
          <p:cNvPicPr/>
          <p:nvPr/>
        </p:nvPicPr>
        <p:blipFill>
          <a:blip r:embed="rId2" cstate="print"/>
          <a:stretch>
            <a:fillRect/>
          </a:stretch>
        </p:blipFill>
        <p:spPr>
          <a:xfrm>
            <a:off x="6400800" y="3247644"/>
            <a:ext cx="5458967" cy="3375660"/>
          </a:xfrm>
          <a:prstGeom prst="rect">
            <a:avLst/>
          </a:prstGeom>
        </p:spPr>
      </p:pic>
      <p:pic>
        <p:nvPicPr>
          <p:cNvPr id="6" name="object 6"/>
          <p:cNvPicPr/>
          <p:nvPr/>
        </p:nvPicPr>
        <p:blipFill>
          <a:blip r:embed="rId3" cstate="print"/>
          <a:stretch>
            <a:fillRect/>
          </a:stretch>
        </p:blipFill>
        <p:spPr>
          <a:xfrm>
            <a:off x="381000" y="3247644"/>
            <a:ext cx="5458968" cy="3375660"/>
          </a:xfrm>
          <a:prstGeom prst="rect">
            <a:avLst/>
          </a:prstGeom>
        </p:spPr>
      </p:pic>
      <p:sp>
        <p:nvSpPr>
          <p:cNvPr id="7" name="object 7"/>
          <p:cNvSpPr txBox="1"/>
          <p:nvPr/>
        </p:nvSpPr>
        <p:spPr>
          <a:xfrm>
            <a:off x="11846179" y="6406388"/>
            <a:ext cx="102870" cy="177800"/>
          </a:xfrm>
          <a:prstGeom prst="rect">
            <a:avLst/>
          </a:prstGeom>
        </p:spPr>
        <p:txBody>
          <a:bodyPr vert="horz" wrap="square" lIns="0" tIns="0" rIns="0" bIns="0" rtlCol="0">
            <a:spAutoFit/>
          </a:bodyPr>
          <a:lstStyle/>
          <a:p>
            <a:pPr marL="12700">
              <a:lnSpc>
                <a:spcPts val="1240"/>
              </a:lnSpc>
            </a:pPr>
            <a:r>
              <a:rPr sz="1200" dirty="0">
                <a:solidFill>
                  <a:srgbClr val="888888"/>
                </a:solidFill>
                <a:latin typeface="Calibri"/>
                <a:cs typeface="Calibri"/>
              </a:rPr>
              <a:t>6</a:t>
            </a:r>
            <a:endParaRPr sz="1200">
              <a:latin typeface="Calibri"/>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2FAD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9765"/>
            <a:ext cx="12192000" cy="707886"/>
          </a:xfrm>
          <a:prstGeom prst="rect">
            <a:avLst/>
          </a:prstGeom>
          <a:gradFill>
            <a:gsLst>
              <a:gs pos="0">
                <a:schemeClr val="accent3">
                  <a:lumMod val="50000"/>
                </a:schemeClr>
              </a:gs>
              <a:gs pos="35000">
                <a:schemeClr val="accent3">
                  <a:lumMod val="75000"/>
                </a:schemeClr>
              </a:gs>
              <a:gs pos="100000">
                <a:schemeClr val="accent3">
                  <a:lumMod val="60000"/>
                  <a:lumOff val="40000"/>
                </a:schemeClr>
              </a:gs>
            </a:gsLst>
          </a:gradFill>
          <a:ln>
            <a:solidFill>
              <a:schemeClr val="accent3">
                <a:lumMod val="60000"/>
                <a:lumOff val="40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rPr>
              <a:t>TOPIC 5.4 How &amp; Why Political Parties Change &amp; Adapt</a:t>
            </a:r>
            <a:endParaRPr kumimoji="0" lang="en-US" sz="3733"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A6750EF-18E6-4519-8F1E-0E78327F5B96}"/>
              </a:ext>
            </a:extLst>
          </p:cNvPr>
          <p:cNvSpPr txBox="1"/>
          <p:nvPr/>
        </p:nvSpPr>
        <p:spPr>
          <a:xfrm>
            <a:off x="-32694" y="1905000"/>
            <a:ext cx="3547175" cy="1200329"/>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lang="en-US" sz="2400" b="1" dirty="0"/>
              <a:t>Explain why and how political parties change and adapt.</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3429000" y="1524000"/>
            <a:ext cx="0" cy="5170749"/>
          </a:xfrm>
          <a:prstGeom prst="line">
            <a:avLst/>
          </a:prstGeom>
        </p:spPr>
        <p:style>
          <a:lnRef idx="3">
            <a:schemeClr val="accent3"/>
          </a:lnRef>
          <a:fillRef idx="0">
            <a:schemeClr val="accent3"/>
          </a:fillRef>
          <a:effectRef idx="2">
            <a:schemeClr val="accent3"/>
          </a:effectRef>
          <a:fontRef idx="minor">
            <a:schemeClr val="tx1"/>
          </a:fontRef>
        </p:style>
      </p:cxnSp>
      <p:sp>
        <p:nvSpPr>
          <p:cNvPr id="7" name="TextBox 6">
            <a:extLst>
              <a:ext uri="{FF2B5EF4-FFF2-40B4-BE49-F238E27FC236}">
                <a16:creationId xmlns:a16="http://schemas.microsoft.com/office/drawing/2014/main" id="{74A81181-6029-4E37-8BE3-954E0A2CA114}"/>
              </a:ext>
            </a:extLst>
          </p:cNvPr>
          <p:cNvSpPr txBox="1"/>
          <p:nvPr/>
        </p:nvSpPr>
        <p:spPr>
          <a:xfrm>
            <a:off x="3639931" y="1611051"/>
            <a:ext cx="8333851" cy="830997"/>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lang="en-US" sz="2400" b="1" dirty="0"/>
              <a:t>Parties have adapted to candidate-centered campaigns, and their role in nominating candidates has been weakened</a:t>
            </a:r>
            <a:r>
              <a:rPr kumimoji="0" lang="en-US" sz="2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9" name="TextBox 8">
            <a:extLst>
              <a:ext uri="{FF2B5EF4-FFF2-40B4-BE49-F238E27FC236}">
                <a16:creationId xmlns:a16="http://schemas.microsoft.com/office/drawing/2014/main" id="{9453EE3A-F8B1-4EB6-AB9E-14A132CC8F65}"/>
              </a:ext>
            </a:extLst>
          </p:cNvPr>
          <p:cNvSpPr txBox="1"/>
          <p:nvPr/>
        </p:nvSpPr>
        <p:spPr>
          <a:xfrm>
            <a:off x="0" y="712723"/>
            <a:ext cx="12192000" cy="830997"/>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Political parties, interest groups, and social movements provide opportunities for </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participation and influence how people relate to government and policy-makers..</a:t>
            </a:r>
          </a:p>
        </p:txBody>
      </p:sp>
      <p:sp>
        <p:nvSpPr>
          <p:cNvPr id="13" name="TextBox 12">
            <a:extLst>
              <a:ext uri="{FF2B5EF4-FFF2-40B4-BE49-F238E27FC236}">
                <a16:creationId xmlns:a16="http://schemas.microsoft.com/office/drawing/2014/main" id="{1461F653-9AC6-400C-B6EF-181E664B9C5E}"/>
              </a:ext>
            </a:extLst>
          </p:cNvPr>
          <p:cNvSpPr txBox="1"/>
          <p:nvPr/>
        </p:nvSpPr>
        <p:spPr>
          <a:xfrm>
            <a:off x="3587913" y="2387829"/>
            <a:ext cx="845930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Parties modify their policies and messaging to appeal to various demographic coalitions</a:t>
            </a:r>
            <a:endParaRPr kumimoji="0" lang="en-US" sz="2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EA1E3DAD-B179-3C2D-4610-3585AF8C9CA4}"/>
              </a:ext>
            </a:extLst>
          </p:cNvPr>
          <p:cNvSpPr txBox="1"/>
          <p:nvPr/>
        </p:nvSpPr>
        <p:spPr>
          <a:xfrm>
            <a:off x="3620053" y="3248030"/>
            <a:ext cx="8555382" cy="1569660"/>
          </a:xfrm>
          <a:prstGeom prst="rect">
            <a:avLst/>
          </a:prstGeom>
          <a:noFill/>
        </p:spPr>
        <p:txBody>
          <a:bodyPr wrap="square">
            <a:spAutoFit/>
          </a:bodyPr>
          <a:lstStyle/>
          <a:p>
            <a:r>
              <a:rPr lang="en-US" sz="2400" b="1" dirty="0"/>
              <a:t>The structure of parties has been influenced by:</a:t>
            </a:r>
          </a:p>
          <a:p>
            <a:pPr marL="342900" indent="-342900">
              <a:buFont typeface="Arial" panose="020B0604020202020204" pitchFamily="34" charset="0"/>
              <a:buChar char="•"/>
            </a:pPr>
            <a:r>
              <a:rPr lang="en-US" sz="2400" b="1" dirty="0"/>
              <a:t>Critical elections and regional realignments</a:t>
            </a:r>
          </a:p>
          <a:p>
            <a:pPr marL="342900" indent="-342900">
              <a:buFont typeface="Arial" panose="020B0604020202020204" pitchFamily="34" charset="0"/>
              <a:buChar char="•"/>
            </a:pPr>
            <a:r>
              <a:rPr lang="en-US" sz="2400" b="1" dirty="0"/>
              <a:t>Campaign finance law</a:t>
            </a:r>
          </a:p>
          <a:p>
            <a:pPr marL="342900" indent="-342900">
              <a:buFont typeface="Arial" panose="020B0604020202020204" pitchFamily="34" charset="0"/>
              <a:buChar char="•"/>
            </a:pPr>
            <a:r>
              <a:rPr lang="en-US" sz="2400" b="1" dirty="0"/>
              <a:t>Changes in communication and data-management technology</a:t>
            </a:r>
          </a:p>
        </p:txBody>
      </p:sp>
      <p:sp>
        <p:nvSpPr>
          <p:cNvPr id="15" name="TextBox 14">
            <a:extLst>
              <a:ext uri="{FF2B5EF4-FFF2-40B4-BE49-F238E27FC236}">
                <a16:creationId xmlns:a16="http://schemas.microsoft.com/office/drawing/2014/main" id="{1D013C36-66BF-C592-F723-CEBCCBE5BECF}"/>
              </a:ext>
            </a:extLst>
          </p:cNvPr>
          <p:cNvSpPr txBox="1"/>
          <p:nvPr/>
        </p:nvSpPr>
        <p:spPr>
          <a:xfrm>
            <a:off x="3609327" y="5029200"/>
            <a:ext cx="8582671" cy="1200329"/>
          </a:xfrm>
          <a:prstGeom prst="rect">
            <a:avLst/>
          </a:prstGeom>
          <a:noFill/>
        </p:spPr>
        <p:txBody>
          <a:bodyPr wrap="square">
            <a:spAutoFit/>
          </a:bodyPr>
          <a:lstStyle/>
          <a:p>
            <a:r>
              <a:rPr lang="en-US" sz="2400" b="1" dirty="0"/>
              <a:t>Parties use communication technology and voter data management to disseminate, control, and clarify political messages and enhance outreach and mobilization efforts.</a:t>
            </a:r>
          </a:p>
        </p:txBody>
      </p:sp>
    </p:spTree>
    <p:extLst>
      <p:ext uri="{BB962C8B-B14F-4D97-AF65-F5344CB8AC3E}">
        <p14:creationId xmlns:p14="http://schemas.microsoft.com/office/powerpoint/2010/main" val="1283216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5067313" cy="685799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 y="0"/>
            <a:ext cx="5940425" cy="6858000"/>
          </a:xfrm>
          <a:custGeom>
            <a:avLst/>
            <a:gdLst/>
            <a:ahLst/>
            <a:cxnLst/>
            <a:rect l="l" t="t" r="r" b="b"/>
            <a:pathLst>
              <a:path w="5029200" h="6858000">
                <a:moveTo>
                  <a:pt x="0" y="6858000"/>
                </a:moveTo>
                <a:lnTo>
                  <a:pt x="5029200" y="6858000"/>
                </a:lnTo>
                <a:lnTo>
                  <a:pt x="5029200" y="0"/>
                </a:lnTo>
                <a:lnTo>
                  <a:pt x="0" y="0"/>
                </a:lnTo>
                <a:lnTo>
                  <a:pt x="0" y="6858000"/>
                </a:lnTo>
                <a:close/>
              </a:path>
            </a:pathLst>
          </a:custGeom>
          <a:solidFill>
            <a:srgbClr val="800000"/>
          </a:solidFill>
        </p:spPr>
        <p:txBody>
          <a:bodyPr wrap="square" lIns="0" tIns="0" rIns="0" bIns="0" rtlCol="0"/>
          <a:lstStyle/>
          <a:p>
            <a:endParaRPr/>
          </a:p>
        </p:txBody>
      </p:sp>
      <p:sp>
        <p:nvSpPr>
          <p:cNvPr id="4" name="object 4"/>
          <p:cNvSpPr/>
          <p:nvPr/>
        </p:nvSpPr>
        <p:spPr>
          <a:xfrm>
            <a:off x="0" y="0"/>
            <a:ext cx="5029200" cy="6858000"/>
          </a:xfrm>
          <a:custGeom>
            <a:avLst/>
            <a:gdLst/>
            <a:ahLst/>
            <a:cxnLst/>
            <a:rect l="l" t="t" r="r" b="b"/>
            <a:pathLst>
              <a:path w="5029200" h="6858000">
                <a:moveTo>
                  <a:pt x="0" y="6858000"/>
                </a:moveTo>
                <a:lnTo>
                  <a:pt x="5029200" y="6858000"/>
                </a:lnTo>
                <a:lnTo>
                  <a:pt x="5029200" y="0"/>
                </a:lnTo>
                <a:lnTo>
                  <a:pt x="0" y="0"/>
                </a:lnTo>
                <a:lnTo>
                  <a:pt x="0" y="6858000"/>
                </a:lnTo>
                <a:close/>
              </a:path>
            </a:pathLst>
          </a:custGeom>
          <a:ln w="9144">
            <a:solidFill>
              <a:srgbClr val="497DBA"/>
            </a:solidFill>
          </a:ln>
        </p:spPr>
        <p:txBody>
          <a:bodyPr wrap="square" lIns="0" tIns="0" rIns="0" bIns="0" rtlCol="0"/>
          <a:lstStyle/>
          <a:p>
            <a:endParaRPr/>
          </a:p>
        </p:txBody>
      </p:sp>
      <p:sp>
        <p:nvSpPr>
          <p:cNvPr id="5" name="object 5"/>
          <p:cNvSpPr txBox="1">
            <a:spLocks noGrp="1"/>
          </p:cNvSpPr>
          <p:nvPr>
            <p:ph type="title"/>
          </p:nvPr>
        </p:nvSpPr>
        <p:spPr>
          <a:xfrm>
            <a:off x="1119825" y="26482"/>
            <a:ext cx="10263505" cy="574040"/>
          </a:xfrm>
          <a:prstGeom prst="rect">
            <a:avLst/>
          </a:prstGeom>
        </p:spPr>
        <p:txBody>
          <a:bodyPr vert="horz" wrap="square" lIns="0" tIns="12700" rIns="0" bIns="0" rtlCol="0">
            <a:spAutoFit/>
          </a:bodyPr>
          <a:lstStyle/>
          <a:p>
            <a:pPr marL="5045075">
              <a:lnSpc>
                <a:spcPct val="100000"/>
              </a:lnSpc>
              <a:spcBef>
                <a:spcPts val="100"/>
              </a:spcBef>
            </a:pPr>
            <a:r>
              <a:rPr dirty="0"/>
              <a:t>RISE </a:t>
            </a:r>
            <a:r>
              <a:rPr spc="-5" dirty="0"/>
              <a:t>OF </a:t>
            </a:r>
            <a:r>
              <a:rPr dirty="0"/>
              <a:t>POLITICAL</a:t>
            </a:r>
            <a:r>
              <a:rPr spc="-85" dirty="0"/>
              <a:t> </a:t>
            </a:r>
            <a:r>
              <a:rPr spc="-45" dirty="0"/>
              <a:t>PARTIES</a:t>
            </a:r>
          </a:p>
        </p:txBody>
      </p:sp>
      <p:sp>
        <p:nvSpPr>
          <p:cNvPr id="6" name="object 6"/>
          <p:cNvSpPr txBox="1"/>
          <p:nvPr/>
        </p:nvSpPr>
        <p:spPr>
          <a:xfrm>
            <a:off x="6019801" y="712282"/>
            <a:ext cx="6172200" cy="6088205"/>
          </a:xfrm>
          <a:prstGeom prst="rect">
            <a:avLst/>
          </a:prstGeom>
        </p:spPr>
        <p:txBody>
          <a:bodyPr vert="horz" wrap="square" lIns="0" tIns="85725" rIns="0" bIns="0" rtlCol="0">
            <a:spAutoFit/>
          </a:bodyPr>
          <a:lstStyle/>
          <a:p>
            <a:pPr marL="12700">
              <a:lnSpc>
                <a:spcPct val="100000"/>
              </a:lnSpc>
              <a:spcBef>
                <a:spcPts val="675"/>
              </a:spcBef>
            </a:pPr>
            <a:r>
              <a:rPr sz="2400" b="1" spc="-5" dirty="0">
                <a:latin typeface="Calibri"/>
                <a:cs typeface="Calibri"/>
              </a:rPr>
              <a:t>OUR </a:t>
            </a:r>
            <a:r>
              <a:rPr sz="2400" b="1" spc="-10" dirty="0">
                <a:latin typeface="Calibri"/>
                <a:cs typeface="Calibri"/>
              </a:rPr>
              <a:t>FIRST</a:t>
            </a:r>
            <a:r>
              <a:rPr sz="2400" b="1" spc="-35" dirty="0">
                <a:latin typeface="Calibri"/>
                <a:cs typeface="Calibri"/>
              </a:rPr>
              <a:t> PARTIES</a:t>
            </a:r>
            <a:endParaRPr sz="2400" dirty="0">
              <a:latin typeface="Calibri"/>
              <a:cs typeface="Calibri"/>
            </a:endParaRPr>
          </a:p>
          <a:p>
            <a:pPr marL="355600" marR="87630" indent="-342900">
              <a:lnSpc>
                <a:spcPct val="100000"/>
              </a:lnSpc>
              <a:spcBef>
                <a:spcPts val="580"/>
              </a:spcBef>
              <a:buFont typeface="Arial"/>
              <a:buChar char="•"/>
              <a:tabLst>
                <a:tab pos="354965" algn="l"/>
                <a:tab pos="355600" algn="l"/>
              </a:tabLst>
            </a:pPr>
            <a:r>
              <a:rPr sz="2400" b="1" spc="-10" dirty="0">
                <a:latin typeface="Calibri"/>
                <a:cs typeface="Calibri"/>
              </a:rPr>
              <a:t>Dangers </a:t>
            </a:r>
            <a:r>
              <a:rPr sz="2400" b="1" dirty="0">
                <a:latin typeface="Calibri"/>
                <a:cs typeface="Calibri"/>
              </a:rPr>
              <a:t>of </a:t>
            </a:r>
            <a:r>
              <a:rPr sz="2400" b="1" spc="-5" dirty="0">
                <a:latin typeface="Calibri"/>
                <a:cs typeface="Calibri"/>
              </a:rPr>
              <a:t>factions mentioned </a:t>
            </a:r>
            <a:r>
              <a:rPr sz="2400" b="1" spc="-10" dirty="0">
                <a:latin typeface="Calibri"/>
                <a:cs typeface="Calibri"/>
              </a:rPr>
              <a:t>by </a:t>
            </a:r>
            <a:r>
              <a:rPr sz="2400" b="1" spc="-5" dirty="0">
                <a:latin typeface="Calibri"/>
                <a:cs typeface="Calibri"/>
              </a:rPr>
              <a:t>Madison </a:t>
            </a:r>
            <a:r>
              <a:rPr sz="2400" b="1" dirty="0">
                <a:latin typeface="Calibri"/>
                <a:cs typeface="Calibri"/>
              </a:rPr>
              <a:t>in  </a:t>
            </a:r>
            <a:r>
              <a:rPr sz="2400" b="1" i="1" spc="-10" dirty="0">
                <a:latin typeface="Calibri"/>
                <a:cs typeface="Calibri"/>
              </a:rPr>
              <a:t>Federalist </a:t>
            </a:r>
            <a:r>
              <a:rPr sz="2400" b="1" spc="-5" dirty="0">
                <a:latin typeface="Calibri"/>
                <a:cs typeface="Calibri"/>
              </a:rPr>
              <a:t>#10 </a:t>
            </a:r>
            <a:r>
              <a:rPr sz="2400" b="1" dirty="0">
                <a:latin typeface="Calibri"/>
                <a:cs typeface="Calibri"/>
              </a:rPr>
              <a:t>and </a:t>
            </a:r>
            <a:r>
              <a:rPr sz="2400" b="1" spc="-25" dirty="0">
                <a:latin typeface="Calibri"/>
                <a:cs typeface="Calibri"/>
              </a:rPr>
              <a:t>Washington’s </a:t>
            </a:r>
            <a:r>
              <a:rPr sz="2400" b="1" spc="-5" dirty="0">
                <a:latin typeface="Calibri"/>
                <a:cs typeface="Calibri"/>
              </a:rPr>
              <a:t>warning </a:t>
            </a:r>
            <a:r>
              <a:rPr sz="2400" b="1" dirty="0">
                <a:latin typeface="Calibri"/>
                <a:cs typeface="Calibri"/>
              </a:rPr>
              <a:t>about </a:t>
            </a:r>
            <a:r>
              <a:rPr sz="2400" b="1" spc="-5" dirty="0">
                <a:latin typeface="Calibri"/>
                <a:cs typeface="Calibri"/>
              </a:rPr>
              <a:t>the  </a:t>
            </a:r>
            <a:r>
              <a:rPr sz="2400" b="1" spc="-10" dirty="0">
                <a:latin typeface="Calibri"/>
                <a:cs typeface="Calibri"/>
              </a:rPr>
              <a:t>“baneful effects </a:t>
            </a:r>
            <a:r>
              <a:rPr sz="2400" b="1" dirty="0">
                <a:latin typeface="Calibri"/>
                <a:cs typeface="Calibri"/>
              </a:rPr>
              <a:t>of </a:t>
            </a:r>
            <a:r>
              <a:rPr sz="2400" b="1" spc="-5" dirty="0">
                <a:latin typeface="Calibri"/>
                <a:cs typeface="Calibri"/>
              </a:rPr>
              <a:t>the spirit </a:t>
            </a:r>
            <a:r>
              <a:rPr sz="2400" b="1" dirty="0">
                <a:latin typeface="Calibri"/>
                <a:cs typeface="Calibri"/>
              </a:rPr>
              <a:t>of</a:t>
            </a:r>
            <a:r>
              <a:rPr sz="2400" b="1" spc="15" dirty="0">
                <a:latin typeface="Calibri"/>
                <a:cs typeface="Calibri"/>
              </a:rPr>
              <a:t> </a:t>
            </a:r>
            <a:r>
              <a:rPr sz="2400" b="1" spc="-50" dirty="0">
                <a:latin typeface="Calibri"/>
                <a:cs typeface="Calibri"/>
              </a:rPr>
              <a:t>party.”</a:t>
            </a:r>
            <a:endParaRPr sz="2400" dirty="0">
              <a:latin typeface="Calibri"/>
              <a:cs typeface="Calibri"/>
            </a:endParaRPr>
          </a:p>
          <a:p>
            <a:pPr>
              <a:lnSpc>
                <a:spcPct val="100000"/>
              </a:lnSpc>
              <a:spcBef>
                <a:spcPts val="10"/>
              </a:spcBef>
              <a:buFont typeface="Arial"/>
              <a:buChar char="•"/>
            </a:pPr>
            <a:endParaRPr sz="3500" dirty="0">
              <a:latin typeface="Times New Roman"/>
              <a:cs typeface="Times New Roman"/>
            </a:endParaRPr>
          </a:p>
          <a:p>
            <a:pPr marL="355600" marR="5080" indent="-342900">
              <a:lnSpc>
                <a:spcPct val="100000"/>
              </a:lnSpc>
              <a:buFont typeface="Arial"/>
              <a:buChar char="•"/>
              <a:tabLst>
                <a:tab pos="354965" algn="l"/>
                <a:tab pos="355600" algn="l"/>
              </a:tabLst>
            </a:pPr>
            <a:r>
              <a:rPr sz="2400" b="1" spc="-10" dirty="0">
                <a:latin typeface="Calibri"/>
                <a:cs typeface="Calibri"/>
              </a:rPr>
              <a:t>Parties </a:t>
            </a:r>
            <a:r>
              <a:rPr sz="2400" b="1" spc="-5" dirty="0">
                <a:latin typeface="Calibri"/>
                <a:cs typeface="Calibri"/>
              </a:rPr>
              <a:t>became </a:t>
            </a:r>
            <a:r>
              <a:rPr sz="2400" b="1" dirty="0">
                <a:latin typeface="Calibri"/>
                <a:cs typeface="Calibri"/>
              </a:rPr>
              <a:t>necessary </a:t>
            </a:r>
            <a:r>
              <a:rPr sz="2400" b="1" spc="-15" dirty="0">
                <a:latin typeface="Calibri"/>
                <a:cs typeface="Calibri"/>
              </a:rPr>
              <a:t>to </a:t>
            </a:r>
            <a:r>
              <a:rPr sz="2400" b="1" spc="-10" dirty="0">
                <a:latin typeface="Calibri"/>
                <a:cs typeface="Calibri"/>
              </a:rPr>
              <a:t>get </a:t>
            </a:r>
            <a:r>
              <a:rPr sz="2400" b="1" spc="-5" dirty="0">
                <a:latin typeface="Calibri"/>
                <a:cs typeface="Calibri"/>
              </a:rPr>
              <a:t>things </a:t>
            </a:r>
            <a:r>
              <a:rPr sz="2400" b="1" dirty="0">
                <a:latin typeface="Calibri"/>
                <a:cs typeface="Calibri"/>
              </a:rPr>
              <a:t>done, e.g.,  </a:t>
            </a:r>
            <a:r>
              <a:rPr sz="2400" b="1" spc="-20" dirty="0">
                <a:latin typeface="Calibri"/>
                <a:cs typeface="Calibri"/>
              </a:rPr>
              <a:t>Hamilton’s </a:t>
            </a:r>
            <a:r>
              <a:rPr sz="2400" b="1" spc="-5" dirty="0">
                <a:latin typeface="Calibri"/>
                <a:cs typeface="Calibri"/>
              </a:rPr>
              <a:t>financial plan and support </a:t>
            </a:r>
            <a:r>
              <a:rPr sz="2400" b="1" spc="-15" dirty="0">
                <a:latin typeface="Calibri"/>
                <a:cs typeface="Calibri"/>
              </a:rPr>
              <a:t>for </a:t>
            </a:r>
            <a:r>
              <a:rPr sz="2400" b="1" spc="-20" dirty="0">
                <a:latin typeface="Calibri"/>
                <a:cs typeface="Calibri"/>
              </a:rPr>
              <a:t>Jefferson’s  </a:t>
            </a:r>
            <a:r>
              <a:rPr sz="2400" b="1" dirty="0">
                <a:latin typeface="Calibri"/>
                <a:cs typeface="Calibri"/>
              </a:rPr>
              <a:t>Louisiana</a:t>
            </a:r>
            <a:r>
              <a:rPr sz="2400" b="1" spc="-25" dirty="0">
                <a:latin typeface="Calibri"/>
                <a:cs typeface="Calibri"/>
              </a:rPr>
              <a:t> </a:t>
            </a:r>
            <a:r>
              <a:rPr sz="2400" b="1" spc="-10" dirty="0">
                <a:latin typeface="Calibri"/>
                <a:cs typeface="Calibri"/>
              </a:rPr>
              <a:t>Purchase.</a:t>
            </a:r>
            <a:endParaRPr sz="2400" dirty="0">
              <a:latin typeface="Calibri"/>
              <a:cs typeface="Calibri"/>
            </a:endParaRPr>
          </a:p>
          <a:p>
            <a:pPr>
              <a:lnSpc>
                <a:spcPct val="100000"/>
              </a:lnSpc>
              <a:spcBef>
                <a:spcPts val="10"/>
              </a:spcBef>
              <a:buFont typeface="Arial"/>
              <a:buChar char="•"/>
            </a:pPr>
            <a:endParaRPr sz="3500" dirty="0">
              <a:latin typeface="Times New Roman"/>
              <a:cs typeface="Times New Roman"/>
            </a:endParaRPr>
          </a:p>
          <a:p>
            <a:pPr marL="355600" marR="148590" indent="-342900">
              <a:lnSpc>
                <a:spcPct val="100000"/>
              </a:lnSpc>
              <a:buFont typeface="Arial"/>
              <a:buChar char="•"/>
              <a:tabLst>
                <a:tab pos="354965" algn="l"/>
                <a:tab pos="355600" algn="l"/>
              </a:tabLst>
            </a:pPr>
            <a:r>
              <a:rPr sz="2400" b="1" dirty="0">
                <a:solidFill>
                  <a:srgbClr val="0066FF"/>
                </a:solidFill>
                <a:latin typeface="Calibri"/>
                <a:cs typeface="Calibri"/>
              </a:rPr>
              <a:t>Necessity of an </a:t>
            </a:r>
            <a:r>
              <a:rPr sz="2400" b="1" spc="-10" dirty="0">
                <a:solidFill>
                  <a:srgbClr val="0066FF"/>
                </a:solidFill>
                <a:latin typeface="Calibri"/>
                <a:cs typeface="Calibri"/>
              </a:rPr>
              <a:t>institution that </a:t>
            </a:r>
            <a:r>
              <a:rPr sz="2400" b="1" spc="-5" dirty="0">
                <a:solidFill>
                  <a:srgbClr val="0066FF"/>
                </a:solidFill>
                <a:latin typeface="Calibri"/>
                <a:cs typeface="Calibri"/>
              </a:rPr>
              <a:t>unifies </a:t>
            </a:r>
            <a:r>
              <a:rPr sz="2400" b="1" spc="-10" dirty="0">
                <a:solidFill>
                  <a:srgbClr val="0066FF"/>
                </a:solidFill>
                <a:latin typeface="Calibri"/>
                <a:cs typeface="Calibri"/>
              </a:rPr>
              <a:t>government  </a:t>
            </a:r>
            <a:r>
              <a:rPr sz="2400" b="1" dirty="0">
                <a:solidFill>
                  <a:srgbClr val="0066FF"/>
                </a:solidFill>
                <a:latin typeface="Calibri"/>
                <a:cs typeface="Calibri"/>
              </a:rPr>
              <a:t>in </a:t>
            </a:r>
            <a:r>
              <a:rPr sz="2400" b="1" spc="-5" dirty="0">
                <a:solidFill>
                  <a:srgbClr val="0066FF"/>
                </a:solidFill>
                <a:latin typeface="Calibri"/>
                <a:cs typeface="Calibri"/>
              </a:rPr>
              <a:t>order </a:t>
            </a:r>
            <a:r>
              <a:rPr sz="2400" b="1" spc="-15" dirty="0">
                <a:solidFill>
                  <a:srgbClr val="0066FF"/>
                </a:solidFill>
                <a:latin typeface="Calibri"/>
                <a:cs typeface="Calibri"/>
              </a:rPr>
              <a:t>to </a:t>
            </a:r>
            <a:r>
              <a:rPr sz="2400" b="1" spc="-10" dirty="0">
                <a:solidFill>
                  <a:srgbClr val="0066FF"/>
                </a:solidFill>
                <a:latin typeface="Calibri"/>
                <a:cs typeface="Calibri"/>
              </a:rPr>
              <a:t>overcome </a:t>
            </a:r>
            <a:r>
              <a:rPr sz="2400" b="1" spc="-5" dirty="0">
                <a:solidFill>
                  <a:srgbClr val="0066FF"/>
                </a:solidFill>
                <a:latin typeface="Calibri"/>
                <a:cs typeface="Calibri"/>
              </a:rPr>
              <a:t>the </a:t>
            </a:r>
            <a:r>
              <a:rPr sz="2400" b="1" spc="-15" dirty="0">
                <a:solidFill>
                  <a:srgbClr val="0066FF"/>
                </a:solidFill>
                <a:latin typeface="Calibri"/>
                <a:cs typeface="Calibri"/>
              </a:rPr>
              <a:t>systems </a:t>
            </a:r>
            <a:r>
              <a:rPr sz="2400" b="1" dirty="0">
                <a:solidFill>
                  <a:srgbClr val="0066FF"/>
                </a:solidFill>
                <a:latin typeface="Calibri"/>
                <a:cs typeface="Calibri"/>
              </a:rPr>
              <a:t>of </a:t>
            </a:r>
            <a:r>
              <a:rPr sz="2400" b="1" spc="-10" dirty="0">
                <a:solidFill>
                  <a:srgbClr val="0066FF"/>
                </a:solidFill>
                <a:latin typeface="Calibri"/>
                <a:cs typeface="Calibri"/>
              </a:rPr>
              <a:t>separation </a:t>
            </a:r>
            <a:r>
              <a:rPr sz="2400" b="1" dirty="0">
                <a:solidFill>
                  <a:srgbClr val="0066FF"/>
                </a:solidFill>
                <a:latin typeface="Calibri"/>
                <a:cs typeface="Calibri"/>
              </a:rPr>
              <a:t>of  </a:t>
            </a:r>
            <a:r>
              <a:rPr sz="2400" b="1" spc="-10" dirty="0">
                <a:solidFill>
                  <a:srgbClr val="0066FF"/>
                </a:solidFill>
                <a:latin typeface="Calibri"/>
                <a:cs typeface="Calibri"/>
              </a:rPr>
              <a:t>powers </a:t>
            </a:r>
            <a:r>
              <a:rPr sz="2400" b="1" dirty="0">
                <a:solidFill>
                  <a:srgbClr val="0066FF"/>
                </a:solidFill>
                <a:latin typeface="Calibri"/>
                <a:cs typeface="Calibri"/>
              </a:rPr>
              <a:t>and </a:t>
            </a:r>
            <a:r>
              <a:rPr sz="2400" b="1" spc="-10" dirty="0">
                <a:solidFill>
                  <a:srgbClr val="0066FF"/>
                </a:solidFill>
                <a:latin typeface="Calibri"/>
                <a:cs typeface="Calibri"/>
              </a:rPr>
              <a:t>checks </a:t>
            </a:r>
            <a:r>
              <a:rPr sz="2400" b="1" dirty="0">
                <a:solidFill>
                  <a:srgbClr val="0066FF"/>
                </a:solidFill>
                <a:latin typeface="Calibri"/>
                <a:cs typeface="Calibri"/>
              </a:rPr>
              <a:t>and </a:t>
            </a:r>
            <a:r>
              <a:rPr sz="2400" b="1" spc="-5" dirty="0">
                <a:solidFill>
                  <a:srgbClr val="0066FF"/>
                </a:solidFill>
                <a:latin typeface="Calibri"/>
                <a:cs typeface="Calibri"/>
              </a:rPr>
              <a:t>balances </a:t>
            </a:r>
            <a:r>
              <a:rPr sz="2400" b="1" spc="-10" dirty="0">
                <a:solidFill>
                  <a:srgbClr val="0066FF"/>
                </a:solidFill>
                <a:latin typeface="Calibri"/>
                <a:cs typeface="Calibri"/>
              </a:rPr>
              <a:t>that </a:t>
            </a:r>
            <a:r>
              <a:rPr sz="2400" b="1" dirty="0">
                <a:solidFill>
                  <a:srgbClr val="0066FF"/>
                </a:solidFill>
                <a:latin typeface="Calibri"/>
                <a:cs typeface="Calibri"/>
              </a:rPr>
              <a:t>divide  </a:t>
            </a:r>
            <a:r>
              <a:rPr sz="2400" b="1" spc="-10" dirty="0">
                <a:solidFill>
                  <a:srgbClr val="0066FF"/>
                </a:solidFill>
                <a:latin typeface="Calibri"/>
                <a:cs typeface="Calibri"/>
              </a:rPr>
              <a:t>government.</a:t>
            </a:r>
            <a:endParaRPr sz="2400" dirty="0">
              <a:solidFill>
                <a:srgbClr val="0066FF"/>
              </a:solidFill>
              <a:latin typeface="Calibri"/>
              <a:cs typeface="Calibri"/>
            </a:endParaRPr>
          </a:p>
          <a:p>
            <a:pPr marR="539115" algn="r">
              <a:lnSpc>
                <a:spcPct val="100000"/>
              </a:lnSpc>
              <a:spcBef>
                <a:spcPts val="1775"/>
              </a:spcBef>
            </a:pPr>
            <a:endParaRPr sz="1200" dirty="0">
              <a:latin typeface="Calibri"/>
              <a:cs typeface="Calibri"/>
            </a:endParaRPr>
          </a:p>
        </p:txBody>
      </p:sp>
      <p:sp>
        <p:nvSpPr>
          <p:cNvPr id="7" name="object 7"/>
          <p:cNvSpPr/>
          <p:nvPr/>
        </p:nvSpPr>
        <p:spPr>
          <a:xfrm>
            <a:off x="0" y="914400"/>
            <a:ext cx="5940424" cy="52578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5067313" cy="685799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5029200" cy="6858000"/>
          </a:xfrm>
          <a:custGeom>
            <a:avLst/>
            <a:gdLst/>
            <a:ahLst/>
            <a:cxnLst/>
            <a:rect l="l" t="t" r="r" b="b"/>
            <a:pathLst>
              <a:path w="5029200" h="6858000">
                <a:moveTo>
                  <a:pt x="0" y="6858000"/>
                </a:moveTo>
                <a:lnTo>
                  <a:pt x="5029200" y="6858000"/>
                </a:lnTo>
                <a:lnTo>
                  <a:pt x="5029200" y="0"/>
                </a:lnTo>
                <a:lnTo>
                  <a:pt x="0" y="0"/>
                </a:lnTo>
                <a:lnTo>
                  <a:pt x="0" y="6858000"/>
                </a:lnTo>
                <a:close/>
              </a:path>
            </a:pathLst>
          </a:custGeom>
          <a:solidFill>
            <a:srgbClr val="800000"/>
          </a:solidFill>
        </p:spPr>
        <p:txBody>
          <a:bodyPr wrap="square" lIns="0" tIns="0" rIns="0" bIns="0" rtlCol="0"/>
          <a:lstStyle/>
          <a:p>
            <a:endParaRPr/>
          </a:p>
        </p:txBody>
      </p:sp>
      <p:sp>
        <p:nvSpPr>
          <p:cNvPr id="4" name="object 4"/>
          <p:cNvSpPr/>
          <p:nvPr/>
        </p:nvSpPr>
        <p:spPr>
          <a:xfrm>
            <a:off x="0" y="0"/>
            <a:ext cx="5029200" cy="6858000"/>
          </a:xfrm>
          <a:custGeom>
            <a:avLst/>
            <a:gdLst/>
            <a:ahLst/>
            <a:cxnLst/>
            <a:rect l="l" t="t" r="r" b="b"/>
            <a:pathLst>
              <a:path w="5029200" h="6858000">
                <a:moveTo>
                  <a:pt x="0" y="6858000"/>
                </a:moveTo>
                <a:lnTo>
                  <a:pt x="5029200" y="6858000"/>
                </a:lnTo>
                <a:lnTo>
                  <a:pt x="5029200" y="0"/>
                </a:lnTo>
                <a:lnTo>
                  <a:pt x="0" y="0"/>
                </a:lnTo>
                <a:lnTo>
                  <a:pt x="0" y="6858000"/>
                </a:lnTo>
                <a:close/>
              </a:path>
            </a:pathLst>
          </a:custGeom>
          <a:ln w="9144">
            <a:solidFill>
              <a:srgbClr val="497DBA"/>
            </a:solidFill>
          </a:ln>
        </p:spPr>
        <p:txBody>
          <a:bodyPr wrap="square" lIns="0" tIns="0" rIns="0" bIns="0" rtlCol="0"/>
          <a:lstStyle/>
          <a:p>
            <a:endParaRPr/>
          </a:p>
        </p:txBody>
      </p:sp>
      <p:sp>
        <p:nvSpPr>
          <p:cNvPr id="5" name="object 5"/>
          <p:cNvSpPr txBox="1">
            <a:spLocks noGrp="1"/>
          </p:cNvSpPr>
          <p:nvPr>
            <p:ph type="title"/>
          </p:nvPr>
        </p:nvSpPr>
        <p:spPr>
          <a:xfrm>
            <a:off x="533400" y="-55371"/>
            <a:ext cx="10644504" cy="382156"/>
          </a:xfrm>
          <a:prstGeom prst="rect">
            <a:avLst/>
          </a:prstGeom>
        </p:spPr>
        <p:txBody>
          <a:bodyPr vert="horz" wrap="square" lIns="0" tIns="12700" rIns="0" bIns="0" rtlCol="0">
            <a:spAutoFit/>
          </a:bodyPr>
          <a:lstStyle/>
          <a:p>
            <a:pPr marL="5045075" algn="ctr">
              <a:lnSpc>
                <a:spcPct val="100000"/>
              </a:lnSpc>
              <a:spcBef>
                <a:spcPts val="100"/>
              </a:spcBef>
            </a:pPr>
            <a:r>
              <a:rPr sz="2400" dirty="0"/>
              <a:t>RISE </a:t>
            </a:r>
            <a:r>
              <a:rPr sz="2400" spc="-5" dirty="0"/>
              <a:t>OF </a:t>
            </a:r>
            <a:r>
              <a:rPr sz="2400" dirty="0"/>
              <a:t>POLITICAL</a:t>
            </a:r>
            <a:r>
              <a:rPr sz="2400" spc="-85" dirty="0"/>
              <a:t> </a:t>
            </a:r>
            <a:r>
              <a:rPr sz="2400" spc="-45" dirty="0"/>
              <a:t>PARTIES</a:t>
            </a:r>
          </a:p>
        </p:txBody>
      </p:sp>
      <p:sp>
        <p:nvSpPr>
          <p:cNvPr id="6" name="object 6"/>
          <p:cNvSpPr txBox="1"/>
          <p:nvPr/>
        </p:nvSpPr>
        <p:spPr>
          <a:xfrm>
            <a:off x="5097086" y="396833"/>
            <a:ext cx="7086601" cy="6174126"/>
          </a:xfrm>
          <a:prstGeom prst="rect">
            <a:avLst/>
          </a:prstGeom>
        </p:spPr>
        <p:txBody>
          <a:bodyPr vert="horz" wrap="square" lIns="0" tIns="13335" rIns="0" bIns="0" rtlCol="0">
            <a:spAutoFit/>
          </a:bodyPr>
          <a:lstStyle/>
          <a:p>
            <a:pPr marL="25400" marR="734695">
              <a:lnSpc>
                <a:spcPct val="100000"/>
              </a:lnSpc>
              <a:spcBef>
                <a:spcPts val="105"/>
              </a:spcBef>
            </a:pPr>
            <a:r>
              <a:rPr sz="2400" b="1" spc="-10" dirty="0">
                <a:latin typeface="Calibri"/>
                <a:cs typeface="Calibri"/>
              </a:rPr>
              <a:t>Historical </a:t>
            </a:r>
            <a:r>
              <a:rPr sz="2400" b="1" spc="-5" dirty="0">
                <a:latin typeface="Calibri"/>
                <a:cs typeface="Calibri"/>
              </a:rPr>
              <a:t>development: </a:t>
            </a:r>
            <a:r>
              <a:rPr sz="2400" b="1" dirty="0">
                <a:latin typeface="Calibri"/>
                <a:cs typeface="Calibri"/>
              </a:rPr>
              <a:t>the Six </a:t>
            </a:r>
            <a:r>
              <a:rPr sz="2400" b="1" spc="-10" dirty="0">
                <a:latin typeface="Calibri"/>
                <a:cs typeface="Calibri"/>
              </a:rPr>
              <a:t>Party </a:t>
            </a:r>
            <a:r>
              <a:rPr sz="2400" b="1" spc="-15" dirty="0">
                <a:latin typeface="Calibri"/>
                <a:cs typeface="Calibri"/>
              </a:rPr>
              <a:t>Systems </a:t>
            </a:r>
            <a:r>
              <a:rPr sz="2400" b="1" dirty="0">
                <a:latin typeface="Calibri"/>
                <a:cs typeface="Calibri"/>
              </a:rPr>
              <a:t>in American  </a:t>
            </a:r>
            <a:r>
              <a:rPr sz="2400" b="1" spc="-20" dirty="0">
                <a:latin typeface="Calibri"/>
                <a:cs typeface="Calibri"/>
              </a:rPr>
              <a:t>history. </a:t>
            </a:r>
            <a:r>
              <a:rPr sz="2400" b="1" spc="-5" dirty="0">
                <a:latin typeface="Calibri"/>
                <a:cs typeface="Calibri"/>
              </a:rPr>
              <a:t>Realignment occurs roughly </a:t>
            </a:r>
            <a:r>
              <a:rPr sz="2400" b="1" spc="-10" dirty="0">
                <a:latin typeface="Calibri"/>
                <a:cs typeface="Calibri"/>
              </a:rPr>
              <a:t>every </a:t>
            </a:r>
            <a:r>
              <a:rPr sz="2400" b="1" dirty="0">
                <a:latin typeface="Calibri"/>
                <a:cs typeface="Calibri"/>
              </a:rPr>
              <a:t>36 </a:t>
            </a:r>
            <a:r>
              <a:rPr sz="2400" b="1" spc="-15" dirty="0">
                <a:latin typeface="Calibri"/>
                <a:cs typeface="Calibri"/>
              </a:rPr>
              <a:t>years </a:t>
            </a:r>
            <a:r>
              <a:rPr sz="2400" b="1" dirty="0">
                <a:latin typeface="Calibri"/>
                <a:cs typeface="Calibri"/>
              </a:rPr>
              <a:t>or</a:t>
            </a:r>
            <a:r>
              <a:rPr sz="2400" b="1" spc="5" dirty="0">
                <a:latin typeface="Calibri"/>
                <a:cs typeface="Calibri"/>
              </a:rPr>
              <a:t> </a:t>
            </a:r>
            <a:r>
              <a:rPr sz="2400" b="1" dirty="0">
                <a:latin typeface="Calibri"/>
                <a:cs typeface="Calibri"/>
              </a:rPr>
              <a:t>so.</a:t>
            </a:r>
            <a:endParaRPr sz="2400" dirty="0">
              <a:latin typeface="Calibri"/>
              <a:cs typeface="Calibri"/>
            </a:endParaRPr>
          </a:p>
          <a:p>
            <a:pPr marL="368300" indent="-342900">
              <a:lnSpc>
                <a:spcPct val="100000"/>
              </a:lnSpc>
              <a:spcBef>
                <a:spcPts val="440"/>
              </a:spcBef>
              <a:buFont typeface="Arial"/>
              <a:buChar char="•"/>
              <a:tabLst>
                <a:tab pos="367665" algn="l"/>
                <a:tab pos="368300" algn="l"/>
              </a:tabLst>
            </a:pPr>
            <a:r>
              <a:rPr sz="2000" b="1" spc="-5" dirty="0">
                <a:latin typeface="Calibri"/>
                <a:cs typeface="Calibri"/>
              </a:rPr>
              <a:t>1796-1820: 1</a:t>
            </a:r>
            <a:r>
              <a:rPr sz="2000" b="1" spc="-7" baseline="25462" dirty="0">
                <a:latin typeface="Calibri"/>
                <a:cs typeface="Calibri"/>
              </a:rPr>
              <a:t>st </a:t>
            </a:r>
            <a:r>
              <a:rPr sz="2000" b="1" dirty="0">
                <a:latin typeface="Calibri"/>
                <a:cs typeface="Calibri"/>
              </a:rPr>
              <a:t>party</a:t>
            </a:r>
            <a:r>
              <a:rPr sz="2000" b="1" spc="-140" dirty="0">
                <a:latin typeface="Calibri"/>
                <a:cs typeface="Calibri"/>
              </a:rPr>
              <a:t> </a:t>
            </a:r>
            <a:r>
              <a:rPr sz="2000" b="1" spc="-15" dirty="0">
                <a:latin typeface="Calibri"/>
                <a:cs typeface="Calibri"/>
              </a:rPr>
              <a:t>system</a:t>
            </a:r>
            <a:endParaRPr sz="2000" dirty="0">
              <a:latin typeface="Calibri"/>
              <a:cs typeface="Calibri"/>
            </a:endParaRPr>
          </a:p>
          <a:p>
            <a:pPr marL="768985" lvl="1" indent="-287020">
              <a:lnSpc>
                <a:spcPct val="100000"/>
              </a:lnSpc>
              <a:spcBef>
                <a:spcPts val="365"/>
              </a:spcBef>
              <a:buFont typeface="Arial"/>
              <a:buChar char="–"/>
              <a:tabLst>
                <a:tab pos="768985" algn="l"/>
                <a:tab pos="769620" algn="l"/>
              </a:tabLst>
            </a:pPr>
            <a:r>
              <a:rPr b="1" spc="-10" dirty="0">
                <a:latin typeface="Calibri"/>
                <a:cs typeface="Calibri"/>
              </a:rPr>
              <a:t>Federalists </a:t>
            </a:r>
            <a:r>
              <a:rPr b="1" spc="-50" dirty="0">
                <a:latin typeface="Calibri"/>
                <a:cs typeface="Calibri"/>
              </a:rPr>
              <a:t>v. </a:t>
            </a:r>
            <a:r>
              <a:rPr b="1" spc="-10" dirty="0">
                <a:latin typeface="Calibri"/>
                <a:cs typeface="Calibri"/>
              </a:rPr>
              <a:t>Jeffersonian</a:t>
            </a:r>
            <a:r>
              <a:rPr b="1" spc="-20" dirty="0">
                <a:latin typeface="Calibri"/>
                <a:cs typeface="Calibri"/>
              </a:rPr>
              <a:t> </a:t>
            </a:r>
            <a:r>
              <a:rPr b="1" spc="-5" dirty="0">
                <a:latin typeface="Calibri"/>
                <a:cs typeface="Calibri"/>
              </a:rPr>
              <a:t>Democratic-Republicans</a:t>
            </a:r>
            <a:endParaRPr dirty="0">
              <a:latin typeface="Calibri"/>
              <a:cs typeface="Calibri"/>
            </a:endParaRPr>
          </a:p>
          <a:p>
            <a:pPr marL="368300" indent="-342900">
              <a:lnSpc>
                <a:spcPct val="100000"/>
              </a:lnSpc>
              <a:buFont typeface="Arial"/>
              <a:buChar char="•"/>
              <a:tabLst>
                <a:tab pos="367665" algn="l"/>
                <a:tab pos="368300" algn="l"/>
              </a:tabLst>
            </a:pPr>
            <a:r>
              <a:rPr sz="2000" b="1" spc="-5" dirty="0">
                <a:latin typeface="Calibri"/>
                <a:cs typeface="Calibri"/>
              </a:rPr>
              <a:t>1824-1856: </a:t>
            </a:r>
            <a:r>
              <a:rPr sz="2000" b="1" dirty="0">
                <a:latin typeface="Calibri"/>
                <a:cs typeface="Calibri"/>
              </a:rPr>
              <a:t>2</a:t>
            </a:r>
            <a:r>
              <a:rPr sz="2000" b="1" baseline="25462" dirty="0">
                <a:latin typeface="Calibri"/>
                <a:cs typeface="Calibri"/>
              </a:rPr>
              <a:t>nd </a:t>
            </a:r>
            <a:r>
              <a:rPr sz="2000" b="1" dirty="0">
                <a:latin typeface="Calibri"/>
                <a:cs typeface="Calibri"/>
              </a:rPr>
              <a:t>party</a:t>
            </a:r>
            <a:r>
              <a:rPr sz="2000" b="1" spc="-125" dirty="0">
                <a:latin typeface="Calibri"/>
                <a:cs typeface="Calibri"/>
              </a:rPr>
              <a:t> </a:t>
            </a:r>
            <a:r>
              <a:rPr sz="2000" b="1" spc="-15" dirty="0">
                <a:latin typeface="Calibri"/>
                <a:cs typeface="Calibri"/>
              </a:rPr>
              <a:t>system</a:t>
            </a:r>
            <a:endParaRPr sz="2000" dirty="0">
              <a:latin typeface="Calibri"/>
              <a:cs typeface="Calibri"/>
            </a:endParaRPr>
          </a:p>
          <a:p>
            <a:pPr marL="768985" lvl="1" indent="-287020">
              <a:lnSpc>
                <a:spcPct val="100000"/>
              </a:lnSpc>
              <a:spcBef>
                <a:spcPts val="365"/>
              </a:spcBef>
              <a:buFont typeface="Arial"/>
              <a:buChar char="–"/>
              <a:tabLst>
                <a:tab pos="768985" algn="l"/>
                <a:tab pos="769620" algn="l"/>
              </a:tabLst>
            </a:pPr>
            <a:r>
              <a:rPr b="1" spc="-5" dirty="0">
                <a:latin typeface="Calibri"/>
                <a:cs typeface="Calibri"/>
              </a:rPr>
              <a:t>Jacksonian </a:t>
            </a:r>
            <a:r>
              <a:rPr b="1" spc="-10" dirty="0">
                <a:latin typeface="Calibri"/>
                <a:cs typeface="Calibri"/>
              </a:rPr>
              <a:t>Democrats </a:t>
            </a:r>
            <a:r>
              <a:rPr b="1" spc="-55" dirty="0">
                <a:latin typeface="Calibri"/>
                <a:cs typeface="Calibri"/>
              </a:rPr>
              <a:t>v. </a:t>
            </a:r>
            <a:r>
              <a:rPr b="1" spc="-5" dirty="0">
                <a:latin typeface="Calibri"/>
                <a:cs typeface="Calibri"/>
              </a:rPr>
              <a:t>Whigs</a:t>
            </a:r>
            <a:endParaRPr dirty="0">
              <a:latin typeface="Calibri"/>
              <a:cs typeface="Calibri"/>
            </a:endParaRPr>
          </a:p>
          <a:p>
            <a:pPr marL="368300" indent="-342900">
              <a:lnSpc>
                <a:spcPct val="100000"/>
              </a:lnSpc>
              <a:buFont typeface="Arial"/>
              <a:buChar char="•"/>
              <a:tabLst>
                <a:tab pos="367665" algn="l"/>
                <a:tab pos="368300" algn="l"/>
              </a:tabLst>
            </a:pPr>
            <a:r>
              <a:rPr sz="2000" b="1" spc="-5" dirty="0">
                <a:latin typeface="Calibri"/>
                <a:cs typeface="Calibri"/>
              </a:rPr>
              <a:t>1860-1892: 3</a:t>
            </a:r>
            <a:r>
              <a:rPr sz="2000" b="1" spc="-7" baseline="25462" dirty="0">
                <a:latin typeface="Calibri"/>
                <a:cs typeface="Calibri"/>
              </a:rPr>
              <a:t>rd </a:t>
            </a:r>
            <a:r>
              <a:rPr sz="2000" b="1" dirty="0">
                <a:latin typeface="Calibri"/>
                <a:cs typeface="Calibri"/>
              </a:rPr>
              <a:t>party</a:t>
            </a:r>
            <a:r>
              <a:rPr sz="2000" b="1" spc="-125" dirty="0">
                <a:latin typeface="Calibri"/>
                <a:cs typeface="Calibri"/>
              </a:rPr>
              <a:t> </a:t>
            </a:r>
            <a:r>
              <a:rPr sz="2000" b="1" spc="-15" dirty="0">
                <a:latin typeface="Calibri"/>
                <a:cs typeface="Calibri"/>
              </a:rPr>
              <a:t>system</a:t>
            </a:r>
            <a:endParaRPr dirty="0">
              <a:latin typeface="Calibri"/>
              <a:cs typeface="Calibri"/>
            </a:endParaRPr>
          </a:p>
          <a:p>
            <a:pPr marL="768985" marR="17780" lvl="1" indent="-287020">
              <a:lnSpc>
                <a:spcPct val="100000"/>
              </a:lnSpc>
              <a:spcBef>
                <a:spcPts val="365"/>
              </a:spcBef>
              <a:buFont typeface="Arial"/>
              <a:buChar char="–"/>
              <a:tabLst>
                <a:tab pos="768985" algn="l"/>
                <a:tab pos="769620" algn="l"/>
              </a:tabLst>
            </a:pPr>
            <a:r>
              <a:rPr b="1" spc="-5" dirty="0">
                <a:latin typeface="Calibri"/>
                <a:cs typeface="Calibri"/>
              </a:rPr>
              <a:t>Republican</a:t>
            </a:r>
            <a:r>
              <a:rPr b="1" spc="-40" dirty="0">
                <a:latin typeface="Calibri"/>
                <a:cs typeface="Calibri"/>
              </a:rPr>
              <a:t> </a:t>
            </a:r>
            <a:r>
              <a:rPr b="1" dirty="0">
                <a:latin typeface="Calibri"/>
                <a:cs typeface="Calibri"/>
              </a:rPr>
              <a:t>dominance</a:t>
            </a:r>
            <a:r>
              <a:rPr b="1" spc="-40" dirty="0">
                <a:latin typeface="Calibri"/>
                <a:cs typeface="Calibri"/>
              </a:rPr>
              <a:t> </a:t>
            </a:r>
            <a:r>
              <a:rPr b="1" dirty="0">
                <a:latin typeface="Calibri"/>
                <a:cs typeface="Calibri"/>
              </a:rPr>
              <a:t>as</a:t>
            </a:r>
            <a:r>
              <a:rPr b="1" spc="-15" dirty="0">
                <a:latin typeface="Calibri"/>
                <a:cs typeface="Calibri"/>
              </a:rPr>
              <a:t> </a:t>
            </a:r>
            <a:r>
              <a:rPr b="1" dirty="0">
                <a:latin typeface="Calibri"/>
                <a:cs typeface="Calibri"/>
              </a:rPr>
              <a:t>the</a:t>
            </a:r>
            <a:r>
              <a:rPr b="1" spc="-10" dirty="0">
                <a:latin typeface="Calibri"/>
                <a:cs typeface="Calibri"/>
              </a:rPr>
              <a:t> </a:t>
            </a:r>
            <a:r>
              <a:rPr b="1" dirty="0">
                <a:latin typeface="Calibri"/>
                <a:cs typeface="Calibri"/>
              </a:rPr>
              <a:t>party</a:t>
            </a:r>
            <a:r>
              <a:rPr b="1" spc="-35" dirty="0">
                <a:latin typeface="Calibri"/>
                <a:cs typeface="Calibri"/>
              </a:rPr>
              <a:t> </a:t>
            </a:r>
            <a:r>
              <a:rPr b="1" spc="-5" dirty="0">
                <a:latin typeface="Calibri"/>
                <a:cs typeface="Calibri"/>
              </a:rPr>
              <a:t>against</a:t>
            </a:r>
            <a:r>
              <a:rPr b="1" spc="-30" dirty="0">
                <a:latin typeface="Calibri"/>
                <a:cs typeface="Calibri"/>
              </a:rPr>
              <a:t> </a:t>
            </a:r>
            <a:r>
              <a:rPr b="1" spc="-5" dirty="0">
                <a:latin typeface="Calibri"/>
                <a:cs typeface="Calibri"/>
              </a:rPr>
              <a:t>slavery</a:t>
            </a:r>
            <a:r>
              <a:rPr b="1" spc="-20" dirty="0">
                <a:latin typeface="Calibri"/>
                <a:cs typeface="Calibri"/>
              </a:rPr>
              <a:t> </a:t>
            </a:r>
            <a:r>
              <a:rPr b="1" dirty="0">
                <a:latin typeface="Calibri"/>
                <a:cs typeface="Calibri"/>
              </a:rPr>
              <a:t>and</a:t>
            </a:r>
            <a:r>
              <a:rPr b="1" spc="-25" dirty="0">
                <a:latin typeface="Calibri"/>
                <a:cs typeface="Calibri"/>
              </a:rPr>
              <a:t> </a:t>
            </a:r>
            <a:r>
              <a:rPr b="1" dirty="0">
                <a:latin typeface="Calibri"/>
                <a:cs typeface="Calibri"/>
              </a:rPr>
              <a:t>the</a:t>
            </a:r>
            <a:r>
              <a:rPr b="1" spc="-15" dirty="0">
                <a:latin typeface="Calibri"/>
                <a:cs typeface="Calibri"/>
              </a:rPr>
              <a:t> </a:t>
            </a:r>
            <a:r>
              <a:rPr b="1" dirty="0">
                <a:latin typeface="Calibri"/>
                <a:cs typeface="Calibri"/>
              </a:rPr>
              <a:t>party</a:t>
            </a:r>
            <a:r>
              <a:rPr b="1" spc="-30" dirty="0">
                <a:latin typeface="Calibri"/>
                <a:cs typeface="Calibri"/>
              </a:rPr>
              <a:t> </a:t>
            </a:r>
            <a:r>
              <a:rPr b="1" spc="-5" dirty="0">
                <a:latin typeface="Calibri"/>
                <a:cs typeface="Calibri"/>
              </a:rPr>
              <a:t>that</a:t>
            </a:r>
            <a:r>
              <a:rPr b="1" spc="-30" dirty="0">
                <a:latin typeface="Calibri"/>
                <a:cs typeface="Calibri"/>
              </a:rPr>
              <a:t> </a:t>
            </a:r>
            <a:r>
              <a:rPr b="1" dirty="0">
                <a:latin typeface="Calibri"/>
                <a:cs typeface="Calibri"/>
              </a:rPr>
              <a:t>put</a:t>
            </a:r>
            <a:r>
              <a:rPr b="1" spc="-10" dirty="0">
                <a:latin typeface="Calibri"/>
                <a:cs typeface="Calibri"/>
              </a:rPr>
              <a:t> </a:t>
            </a:r>
            <a:r>
              <a:rPr b="1" dirty="0">
                <a:latin typeface="Calibri"/>
                <a:cs typeface="Calibri"/>
              </a:rPr>
              <a:t>the</a:t>
            </a:r>
            <a:r>
              <a:rPr b="1" spc="-20" dirty="0">
                <a:latin typeface="Calibri"/>
                <a:cs typeface="Calibri"/>
              </a:rPr>
              <a:t> </a:t>
            </a:r>
            <a:r>
              <a:rPr b="1" dirty="0">
                <a:latin typeface="Calibri"/>
                <a:cs typeface="Calibri"/>
              </a:rPr>
              <a:t>Union  back</a:t>
            </a:r>
            <a:r>
              <a:rPr b="1" spc="-25" dirty="0">
                <a:latin typeface="Calibri"/>
                <a:cs typeface="Calibri"/>
              </a:rPr>
              <a:t> </a:t>
            </a:r>
            <a:r>
              <a:rPr b="1" spc="-20" dirty="0">
                <a:latin typeface="Calibri"/>
                <a:cs typeface="Calibri"/>
              </a:rPr>
              <a:t>together.</a:t>
            </a:r>
            <a:endParaRPr dirty="0">
              <a:latin typeface="Calibri"/>
              <a:cs typeface="Calibri"/>
            </a:endParaRPr>
          </a:p>
          <a:p>
            <a:pPr marL="368300" indent="-342900">
              <a:lnSpc>
                <a:spcPct val="100000"/>
              </a:lnSpc>
              <a:spcBef>
                <a:spcPts val="815"/>
              </a:spcBef>
              <a:buFont typeface="Arial"/>
              <a:buChar char="•"/>
              <a:tabLst>
                <a:tab pos="367665" algn="l"/>
                <a:tab pos="368300" algn="l"/>
              </a:tabLst>
            </a:pPr>
            <a:r>
              <a:rPr sz="2000" b="1" spc="-5" dirty="0">
                <a:latin typeface="Calibri"/>
                <a:cs typeface="Calibri"/>
              </a:rPr>
              <a:t>1896-1928: </a:t>
            </a:r>
            <a:r>
              <a:rPr sz="2000" b="1" dirty="0">
                <a:latin typeface="Calibri"/>
                <a:cs typeface="Calibri"/>
              </a:rPr>
              <a:t>4</a:t>
            </a:r>
            <a:r>
              <a:rPr sz="2000" b="1" baseline="25462" dirty="0">
                <a:latin typeface="Calibri"/>
                <a:cs typeface="Calibri"/>
              </a:rPr>
              <a:t>th </a:t>
            </a:r>
            <a:r>
              <a:rPr sz="2000" b="1" dirty="0">
                <a:latin typeface="Calibri"/>
                <a:cs typeface="Calibri"/>
              </a:rPr>
              <a:t>party</a:t>
            </a:r>
            <a:r>
              <a:rPr sz="2000" b="1" spc="-140" dirty="0">
                <a:latin typeface="Calibri"/>
                <a:cs typeface="Calibri"/>
              </a:rPr>
              <a:t> </a:t>
            </a:r>
            <a:r>
              <a:rPr sz="2000" b="1" spc="-15" dirty="0">
                <a:latin typeface="Calibri"/>
                <a:cs typeface="Calibri"/>
              </a:rPr>
              <a:t>system</a:t>
            </a:r>
            <a:endParaRPr sz="2000" dirty="0">
              <a:latin typeface="Calibri"/>
              <a:cs typeface="Calibri"/>
            </a:endParaRPr>
          </a:p>
          <a:p>
            <a:pPr marL="768985" marR="213360" lvl="1" indent="-287020">
              <a:lnSpc>
                <a:spcPct val="100000"/>
              </a:lnSpc>
              <a:spcBef>
                <a:spcPts val="360"/>
              </a:spcBef>
              <a:buFont typeface="Arial"/>
              <a:buChar char="–"/>
              <a:tabLst>
                <a:tab pos="768985" algn="l"/>
                <a:tab pos="769620" algn="l"/>
              </a:tabLst>
            </a:pPr>
            <a:r>
              <a:rPr b="1" spc="-5" dirty="0">
                <a:latin typeface="Calibri"/>
                <a:cs typeface="Calibri"/>
              </a:rPr>
              <a:t>Second </a:t>
            </a:r>
            <a:r>
              <a:rPr b="1" dirty="0">
                <a:latin typeface="Calibri"/>
                <a:cs typeface="Calibri"/>
              </a:rPr>
              <a:t>period of </a:t>
            </a:r>
            <a:r>
              <a:rPr b="1" spc="-5" dirty="0">
                <a:latin typeface="Calibri"/>
                <a:cs typeface="Calibri"/>
              </a:rPr>
              <a:t>Republican </a:t>
            </a:r>
            <a:r>
              <a:rPr b="1" dirty="0">
                <a:latin typeface="Calibri"/>
                <a:cs typeface="Calibri"/>
              </a:rPr>
              <a:t>dominance </a:t>
            </a:r>
            <a:r>
              <a:rPr b="1" spc="-5" dirty="0">
                <a:latin typeface="Calibri"/>
                <a:cs typeface="Calibri"/>
              </a:rPr>
              <a:t>with </a:t>
            </a:r>
            <a:r>
              <a:rPr b="1" dirty="0">
                <a:latin typeface="Calibri"/>
                <a:cs typeface="Calibri"/>
              </a:rPr>
              <a:t>its coalition of big business and</a:t>
            </a:r>
            <a:r>
              <a:rPr b="1" spc="-220" dirty="0">
                <a:latin typeface="Calibri"/>
                <a:cs typeface="Calibri"/>
              </a:rPr>
              <a:t> </a:t>
            </a:r>
            <a:r>
              <a:rPr b="1" dirty="0">
                <a:latin typeface="Calibri"/>
                <a:cs typeface="Calibri"/>
              </a:rPr>
              <a:t>the  </a:t>
            </a:r>
            <a:r>
              <a:rPr b="1" spc="-5" dirty="0">
                <a:latin typeface="Calibri"/>
                <a:cs typeface="Calibri"/>
              </a:rPr>
              <a:t>working </a:t>
            </a:r>
            <a:r>
              <a:rPr b="1" dirty="0">
                <a:latin typeface="Calibri"/>
                <a:cs typeface="Calibri"/>
              </a:rPr>
              <a:t>classes </a:t>
            </a:r>
            <a:r>
              <a:rPr b="1" spc="-5" dirty="0">
                <a:latin typeface="Calibri"/>
                <a:cs typeface="Calibri"/>
              </a:rPr>
              <a:t>against </a:t>
            </a:r>
            <a:r>
              <a:rPr b="1" dirty="0">
                <a:latin typeface="Calibri"/>
                <a:cs typeface="Calibri"/>
              </a:rPr>
              <a:t>the </a:t>
            </a:r>
            <a:r>
              <a:rPr b="1" spc="-5" dirty="0">
                <a:latin typeface="Calibri"/>
                <a:cs typeface="Calibri"/>
              </a:rPr>
              <a:t>Democratic rural</a:t>
            </a:r>
            <a:r>
              <a:rPr b="1" spc="-135" dirty="0">
                <a:latin typeface="Calibri"/>
                <a:cs typeface="Calibri"/>
              </a:rPr>
              <a:t> </a:t>
            </a:r>
            <a:r>
              <a:rPr b="1" spc="-5" dirty="0">
                <a:latin typeface="Calibri"/>
                <a:cs typeface="Calibri"/>
              </a:rPr>
              <a:t>interests.</a:t>
            </a:r>
            <a:endParaRPr dirty="0">
              <a:latin typeface="Calibri"/>
              <a:cs typeface="Calibri"/>
            </a:endParaRPr>
          </a:p>
          <a:p>
            <a:pPr marL="368300" indent="-342900">
              <a:lnSpc>
                <a:spcPct val="100000"/>
              </a:lnSpc>
              <a:spcBef>
                <a:spcPts val="815"/>
              </a:spcBef>
              <a:buFont typeface="Arial"/>
              <a:buChar char="•"/>
              <a:tabLst>
                <a:tab pos="367665" algn="l"/>
                <a:tab pos="368300" algn="l"/>
              </a:tabLst>
            </a:pPr>
            <a:r>
              <a:rPr sz="2000" b="1" spc="-5" dirty="0">
                <a:latin typeface="Calibri"/>
                <a:cs typeface="Calibri"/>
              </a:rPr>
              <a:t>1932-1964: </a:t>
            </a:r>
            <a:r>
              <a:rPr sz="2000" b="1" dirty="0">
                <a:latin typeface="Calibri"/>
                <a:cs typeface="Calibri"/>
              </a:rPr>
              <a:t>5</a:t>
            </a:r>
            <a:r>
              <a:rPr sz="2000" b="1" baseline="25462" dirty="0">
                <a:latin typeface="Calibri"/>
                <a:cs typeface="Calibri"/>
              </a:rPr>
              <a:t>th </a:t>
            </a:r>
            <a:r>
              <a:rPr sz="2000" b="1" dirty="0">
                <a:latin typeface="Calibri"/>
                <a:cs typeface="Calibri"/>
              </a:rPr>
              <a:t>party</a:t>
            </a:r>
            <a:r>
              <a:rPr sz="2000" b="1" spc="-140" dirty="0">
                <a:latin typeface="Calibri"/>
                <a:cs typeface="Calibri"/>
              </a:rPr>
              <a:t> </a:t>
            </a:r>
            <a:r>
              <a:rPr sz="2000" b="1" spc="-15" dirty="0">
                <a:latin typeface="Calibri"/>
                <a:cs typeface="Calibri"/>
              </a:rPr>
              <a:t>system</a:t>
            </a:r>
            <a:endParaRPr sz="2000" dirty="0">
              <a:latin typeface="Calibri"/>
              <a:cs typeface="Calibri"/>
            </a:endParaRPr>
          </a:p>
          <a:p>
            <a:pPr marL="768985" marR="140335" lvl="1" indent="-287020">
              <a:lnSpc>
                <a:spcPct val="100000"/>
              </a:lnSpc>
              <a:spcBef>
                <a:spcPts val="365"/>
              </a:spcBef>
              <a:buFont typeface="Arial"/>
              <a:buChar char="–"/>
              <a:tabLst>
                <a:tab pos="768985" algn="l"/>
                <a:tab pos="769620" algn="l"/>
              </a:tabLst>
            </a:pPr>
            <a:r>
              <a:rPr b="1" spc="-5" dirty="0">
                <a:latin typeface="Calibri"/>
                <a:cs typeface="Calibri"/>
              </a:rPr>
              <a:t>Democratic </a:t>
            </a:r>
            <a:r>
              <a:rPr b="1" dirty="0">
                <a:latin typeface="Calibri"/>
                <a:cs typeface="Calibri"/>
              </a:rPr>
              <a:t>dominance begun under FDR and the </a:t>
            </a:r>
            <a:r>
              <a:rPr b="1" spc="-5" dirty="0">
                <a:latin typeface="Calibri"/>
                <a:cs typeface="Calibri"/>
              </a:rPr>
              <a:t>New </a:t>
            </a:r>
            <a:r>
              <a:rPr b="1" dirty="0">
                <a:latin typeface="Calibri"/>
                <a:cs typeface="Calibri"/>
              </a:rPr>
              <a:t>Deal. </a:t>
            </a:r>
            <a:r>
              <a:rPr b="1" spc="-15" dirty="0">
                <a:latin typeface="Calibri"/>
                <a:cs typeface="Calibri"/>
              </a:rPr>
              <a:t>FDR’s </a:t>
            </a:r>
            <a:r>
              <a:rPr b="1" spc="-10" dirty="0">
                <a:latin typeface="Calibri"/>
                <a:cs typeface="Calibri"/>
              </a:rPr>
              <a:t>grand </a:t>
            </a:r>
            <a:r>
              <a:rPr b="1" dirty="0">
                <a:latin typeface="Calibri"/>
                <a:cs typeface="Calibri"/>
              </a:rPr>
              <a:t>coalition  included urban </a:t>
            </a:r>
            <a:r>
              <a:rPr b="1" spc="-5" dirty="0">
                <a:latin typeface="Calibri"/>
                <a:cs typeface="Calibri"/>
              </a:rPr>
              <a:t>dwellers, </a:t>
            </a:r>
            <a:r>
              <a:rPr b="1" dirty="0">
                <a:latin typeface="Calibri"/>
                <a:cs typeface="Calibri"/>
              </a:rPr>
              <a:t>labor unions, Catholics, </a:t>
            </a:r>
            <a:r>
              <a:rPr b="1" spc="-5" dirty="0">
                <a:latin typeface="Calibri"/>
                <a:cs typeface="Calibri"/>
              </a:rPr>
              <a:t>Jews, </a:t>
            </a:r>
            <a:r>
              <a:rPr b="1" dirty="0">
                <a:latin typeface="Calibri"/>
                <a:cs typeface="Calibri"/>
              </a:rPr>
              <a:t>the </a:t>
            </a:r>
            <a:r>
              <a:rPr b="1" spc="-20" dirty="0">
                <a:latin typeface="Calibri"/>
                <a:cs typeface="Calibri"/>
              </a:rPr>
              <a:t>poor, </a:t>
            </a:r>
            <a:r>
              <a:rPr b="1" dirty="0">
                <a:latin typeface="Calibri"/>
                <a:cs typeface="Calibri"/>
              </a:rPr>
              <a:t>Southerners,  </a:t>
            </a:r>
            <a:r>
              <a:rPr b="1" spc="-5" dirty="0">
                <a:latin typeface="Calibri"/>
                <a:cs typeface="Calibri"/>
              </a:rPr>
              <a:t>Blacks,</a:t>
            </a:r>
            <a:r>
              <a:rPr b="1" spc="-20" dirty="0">
                <a:latin typeface="Calibri"/>
                <a:cs typeface="Calibri"/>
              </a:rPr>
              <a:t> </a:t>
            </a:r>
            <a:r>
              <a:rPr b="1" spc="-5" dirty="0">
                <a:latin typeface="Calibri"/>
                <a:cs typeface="Calibri"/>
              </a:rPr>
              <a:t>farmers.</a:t>
            </a:r>
            <a:endParaRPr dirty="0">
              <a:latin typeface="Calibri"/>
              <a:cs typeface="Calibri"/>
            </a:endParaRPr>
          </a:p>
          <a:p>
            <a:pPr marR="551815" algn="r">
              <a:lnSpc>
                <a:spcPct val="100000"/>
              </a:lnSpc>
              <a:spcBef>
                <a:spcPts val="600"/>
              </a:spcBef>
            </a:pPr>
            <a:r>
              <a:rPr sz="1200" dirty="0">
                <a:solidFill>
                  <a:srgbClr val="888888"/>
                </a:solidFill>
                <a:latin typeface="Calibri"/>
                <a:cs typeface="Calibri"/>
              </a:rPr>
              <a:t>9</a:t>
            </a:r>
            <a:endParaRPr sz="1200" dirty="0">
              <a:latin typeface="Calibri"/>
              <a:cs typeface="Calibri"/>
            </a:endParaRPr>
          </a:p>
        </p:txBody>
      </p:sp>
      <p:sp>
        <p:nvSpPr>
          <p:cNvPr id="7" name="object 7"/>
          <p:cNvSpPr/>
          <p:nvPr/>
        </p:nvSpPr>
        <p:spPr>
          <a:xfrm>
            <a:off x="0" y="1143000"/>
            <a:ext cx="5029200" cy="50292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64560" y="72897"/>
            <a:ext cx="6260465" cy="696595"/>
          </a:xfrm>
          <a:prstGeom prst="rect">
            <a:avLst/>
          </a:prstGeom>
        </p:spPr>
        <p:txBody>
          <a:bodyPr vert="horz" wrap="square" lIns="0" tIns="12700" rIns="0" bIns="0" rtlCol="0">
            <a:spAutoFit/>
          </a:bodyPr>
          <a:lstStyle/>
          <a:p>
            <a:pPr marL="12700">
              <a:lnSpc>
                <a:spcPct val="100000"/>
              </a:lnSpc>
              <a:spcBef>
                <a:spcPts val="100"/>
              </a:spcBef>
            </a:pPr>
            <a:r>
              <a:rPr sz="4400" dirty="0">
                <a:solidFill>
                  <a:srgbClr val="800000"/>
                </a:solidFill>
              </a:rPr>
              <a:t>RISE </a:t>
            </a:r>
            <a:r>
              <a:rPr sz="4400" spc="-5" dirty="0">
                <a:solidFill>
                  <a:srgbClr val="800000"/>
                </a:solidFill>
              </a:rPr>
              <a:t>OF POLITICAL</a:t>
            </a:r>
            <a:r>
              <a:rPr sz="4400" spc="-55" dirty="0">
                <a:solidFill>
                  <a:srgbClr val="800000"/>
                </a:solidFill>
              </a:rPr>
              <a:t> </a:t>
            </a:r>
            <a:r>
              <a:rPr sz="4400" spc="-60" dirty="0">
                <a:solidFill>
                  <a:srgbClr val="800000"/>
                </a:solidFill>
              </a:rPr>
              <a:t>PARTIES</a:t>
            </a:r>
            <a:endParaRPr sz="4400"/>
          </a:p>
        </p:txBody>
      </p:sp>
      <p:sp>
        <p:nvSpPr>
          <p:cNvPr id="3" name="object 3"/>
          <p:cNvSpPr/>
          <p:nvPr/>
        </p:nvSpPr>
        <p:spPr>
          <a:xfrm>
            <a:off x="-11084" y="692790"/>
            <a:ext cx="12192000" cy="6172199"/>
          </a:xfrm>
          <a:custGeom>
            <a:avLst/>
            <a:gdLst/>
            <a:ahLst/>
            <a:cxnLst/>
            <a:rect l="l" t="t" r="r" b="b"/>
            <a:pathLst>
              <a:path w="12192000" h="5791200">
                <a:moveTo>
                  <a:pt x="0" y="5791200"/>
                </a:moveTo>
                <a:lnTo>
                  <a:pt x="12192000" y="5791200"/>
                </a:lnTo>
                <a:lnTo>
                  <a:pt x="12192000" y="0"/>
                </a:lnTo>
                <a:lnTo>
                  <a:pt x="0" y="0"/>
                </a:lnTo>
                <a:lnTo>
                  <a:pt x="0" y="5791200"/>
                </a:lnTo>
                <a:close/>
              </a:path>
            </a:pathLst>
          </a:custGeom>
          <a:solidFill>
            <a:srgbClr val="800000"/>
          </a:solidFill>
        </p:spPr>
        <p:txBody>
          <a:bodyPr wrap="square" lIns="0" tIns="0" rIns="0" bIns="0" rtlCol="0"/>
          <a:lstStyle/>
          <a:p>
            <a:endParaRPr dirty="0"/>
          </a:p>
        </p:txBody>
      </p:sp>
      <p:sp>
        <p:nvSpPr>
          <p:cNvPr id="4" name="object 4"/>
          <p:cNvSpPr txBox="1"/>
          <p:nvPr/>
        </p:nvSpPr>
        <p:spPr>
          <a:xfrm>
            <a:off x="63529" y="1066800"/>
            <a:ext cx="7861272" cy="5613716"/>
          </a:xfrm>
          <a:prstGeom prst="rect">
            <a:avLst/>
          </a:prstGeom>
        </p:spPr>
        <p:txBody>
          <a:bodyPr vert="horz" wrap="square" lIns="0" tIns="12065" rIns="0" bIns="0" rtlCol="0">
            <a:spAutoFit/>
          </a:bodyPr>
          <a:lstStyle/>
          <a:p>
            <a:pPr marL="50800" marR="119380">
              <a:lnSpc>
                <a:spcPct val="100000"/>
              </a:lnSpc>
              <a:spcBef>
                <a:spcPts val="95"/>
              </a:spcBef>
              <a:tabLst>
                <a:tab pos="3735704" algn="l"/>
                <a:tab pos="10056495" algn="l"/>
              </a:tabLst>
            </a:pPr>
            <a:r>
              <a:rPr lang="en-US" sz="2800" b="1" dirty="0">
                <a:solidFill>
                  <a:srgbClr val="FFFFFF"/>
                </a:solidFill>
                <a:cs typeface="Calibri"/>
              </a:rPr>
              <a:t>Control of government has shifted back and forth between the parties in periods of </a:t>
            </a:r>
            <a:r>
              <a:rPr lang="en-US" sz="2800" b="1" dirty="0">
                <a:solidFill>
                  <a:srgbClr val="FFFF00"/>
                </a:solidFill>
                <a:cs typeface="Calibri"/>
              </a:rPr>
              <a:t>realignment</a:t>
            </a:r>
            <a:r>
              <a:rPr lang="en-US" sz="2800" b="1" dirty="0">
                <a:solidFill>
                  <a:srgbClr val="FFFFFF"/>
                </a:solidFill>
                <a:cs typeface="Calibri"/>
              </a:rPr>
              <a:t>, which is a major shift in allegiance to the political parties that is often driven by changes in the issues that unite or divide voters. Periods of </a:t>
            </a:r>
            <a:r>
              <a:rPr lang="en-US" sz="2800" b="1" dirty="0">
                <a:solidFill>
                  <a:srgbClr val="FFFF00"/>
                </a:solidFill>
                <a:cs typeface="Calibri"/>
              </a:rPr>
              <a:t>realignment </a:t>
            </a:r>
            <a:r>
              <a:rPr lang="en-US" sz="2800" b="1" dirty="0">
                <a:solidFill>
                  <a:srgbClr val="FFFFFF"/>
                </a:solidFill>
                <a:cs typeface="Calibri"/>
              </a:rPr>
              <a:t>may be ushered in by </a:t>
            </a:r>
            <a:r>
              <a:rPr lang="en-US" sz="2800" b="1" dirty="0">
                <a:solidFill>
                  <a:srgbClr val="FFFF00"/>
                </a:solidFill>
                <a:cs typeface="Calibri"/>
              </a:rPr>
              <a:t>critical elections</a:t>
            </a:r>
            <a:r>
              <a:rPr lang="en-US" sz="2800" b="1" dirty="0">
                <a:solidFill>
                  <a:srgbClr val="FFFFFF"/>
                </a:solidFill>
                <a:cs typeface="Calibri"/>
              </a:rPr>
              <a:t>, a major national election that shifts the balance of power between the two parties. Periods when one party wins most national elections are called </a:t>
            </a:r>
            <a:r>
              <a:rPr lang="en-US" sz="2800" b="1" dirty="0">
                <a:solidFill>
                  <a:srgbClr val="FFFF00"/>
                </a:solidFill>
                <a:cs typeface="Calibri"/>
              </a:rPr>
              <a:t>party eras</a:t>
            </a:r>
            <a:r>
              <a:rPr lang="en-US" sz="2800" b="1" dirty="0">
                <a:solidFill>
                  <a:srgbClr val="FFFFFF"/>
                </a:solidFill>
                <a:cs typeface="Calibri"/>
              </a:rPr>
              <a:t>. Political scientists debate the boundaries of major eras in party control and how decisive a particular election was in signaling a change in those boundaries.</a:t>
            </a:r>
            <a:endParaRPr lang="en-US" sz="2000" dirty="0">
              <a:cs typeface="Calibri"/>
            </a:endParaRPr>
          </a:p>
        </p:txBody>
      </p:sp>
      <p:sp>
        <p:nvSpPr>
          <p:cNvPr id="5" name="object 5"/>
          <p:cNvSpPr txBox="1"/>
          <p:nvPr/>
        </p:nvSpPr>
        <p:spPr>
          <a:xfrm>
            <a:off x="1222044" y="6460947"/>
            <a:ext cx="2146300" cy="331470"/>
          </a:xfrm>
          <a:prstGeom prst="rect">
            <a:avLst/>
          </a:prstGeom>
        </p:spPr>
        <p:txBody>
          <a:bodyPr vert="horz" wrap="square" lIns="0" tIns="13335" rIns="0" bIns="0" rtlCol="0">
            <a:spAutoFit/>
          </a:bodyPr>
          <a:lstStyle/>
          <a:p>
            <a:pPr marL="12700">
              <a:lnSpc>
                <a:spcPct val="100000"/>
              </a:lnSpc>
              <a:spcBef>
                <a:spcPts val="105"/>
              </a:spcBef>
            </a:pPr>
            <a:endParaRPr sz="2000" dirty="0">
              <a:latin typeface="Calibri"/>
              <a:cs typeface="Calibri"/>
            </a:endParaRPr>
          </a:p>
        </p:txBody>
      </p:sp>
      <p:sp>
        <p:nvSpPr>
          <p:cNvPr id="6" name="object 6"/>
          <p:cNvSpPr txBox="1"/>
          <p:nvPr/>
        </p:nvSpPr>
        <p:spPr>
          <a:xfrm>
            <a:off x="11323066" y="6426809"/>
            <a:ext cx="180975" cy="208915"/>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10</a:t>
            </a:r>
            <a:endParaRPr sz="1200">
              <a:latin typeface="Calibri"/>
              <a:cs typeface="Calibri"/>
            </a:endParaRPr>
          </a:p>
        </p:txBody>
      </p:sp>
      <p:pic>
        <p:nvPicPr>
          <p:cNvPr id="7" name="Picture 6">
            <a:extLst>
              <a:ext uri="{FF2B5EF4-FFF2-40B4-BE49-F238E27FC236}">
                <a16:creationId xmlns:a16="http://schemas.microsoft.com/office/drawing/2014/main" id="{F1B38E75-9AC8-4961-98AB-B9D869631C6D}"/>
              </a:ext>
            </a:extLst>
          </p:cNvPr>
          <p:cNvPicPr>
            <a:picLocks noChangeAspect="1"/>
          </p:cNvPicPr>
          <p:nvPr/>
        </p:nvPicPr>
        <p:blipFill>
          <a:blip r:embed="rId2"/>
          <a:stretch>
            <a:fillRect/>
          </a:stretch>
        </p:blipFill>
        <p:spPr>
          <a:xfrm>
            <a:off x="7751574" y="1060785"/>
            <a:ext cx="4114113" cy="5512911"/>
          </a:xfrm>
          <a:prstGeom prst="rect">
            <a:avLst/>
          </a:prstGeom>
        </p:spPr>
      </p:pic>
    </p:spTree>
    <p:extLst>
      <p:ext uri="{BB962C8B-B14F-4D97-AF65-F5344CB8AC3E}">
        <p14:creationId xmlns:p14="http://schemas.microsoft.com/office/powerpoint/2010/main" val="942408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90800" y="-10942"/>
            <a:ext cx="6260465" cy="696595"/>
          </a:xfrm>
          <a:prstGeom prst="rect">
            <a:avLst/>
          </a:prstGeom>
        </p:spPr>
        <p:txBody>
          <a:bodyPr vert="horz" wrap="square" lIns="0" tIns="12700" rIns="0" bIns="0" rtlCol="0">
            <a:spAutoFit/>
          </a:bodyPr>
          <a:lstStyle/>
          <a:p>
            <a:pPr marL="12700">
              <a:lnSpc>
                <a:spcPct val="100000"/>
              </a:lnSpc>
              <a:spcBef>
                <a:spcPts val="100"/>
              </a:spcBef>
            </a:pPr>
            <a:r>
              <a:rPr sz="4400" dirty="0">
                <a:solidFill>
                  <a:srgbClr val="800000"/>
                </a:solidFill>
              </a:rPr>
              <a:t>RISE </a:t>
            </a:r>
            <a:r>
              <a:rPr sz="4400" spc="-5" dirty="0">
                <a:solidFill>
                  <a:srgbClr val="800000"/>
                </a:solidFill>
              </a:rPr>
              <a:t>OF POLITICAL</a:t>
            </a:r>
            <a:r>
              <a:rPr sz="4400" spc="-55" dirty="0">
                <a:solidFill>
                  <a:srgbClr val="800000"/>
                </a:solidFill>
              </a:rPr>
              <a:t> </a:t>
            </a:r>
            <a:r>
              <a:rPr sz="4400" spc="-60" dirty="0">
                <a:solidFill>
                  <a:srgbClr val="800000"/>
                </a:solidFill>
              </a:rPr>
              <a:t>PARTIES</a:t>
            </a:r>
            <a:endParaRPr sz="4400" dirty="0"/>
          </a:p>
        </p:txBody>
      </p:sp>
      <p:sp>
        <p:nvSpPr>
          <p:cNvPr id="3" name="object 3"/>
          <p:cNvSpPr/>
          <p:nvPr/>
        </p:nvSpPr>
        <p:spPr>
          <a:xfrm>
            <a:off x="-11084" y="692790"/>
            <a:ext cx="12192000" cy="6172199"/>
          </a:xfrm>
          <a:custGeom>
            <a:avLst/>
            <a:gdLst/>
            <a:ahLst/>
            <a:cxnLst/>
            <a:rect l="l" t="t" r="r" b="b"/>
            <a:pathLst>
              <a:path w="12192000" h="5791200">
                <a:moveTo>
                  <a:pt x="0" y="5791200"/>
                </a:moveTo>
                <a:lnTo>
                  <a:pt x="12192000" y="5791200"/>
                </a:lnTo>
                <a:lnTo>
                  <a:pt x="12192000" y="0"/>
                </a:lnTo>
                <a:lnTo>
                  <a:pt x="0" y="0"/>
                </a:lnTo>
                <a:lnTo>
                  <a:pt x="0" y="5791200"/>
                </a:lnTo>
                <a:close/>
              </a:path>
            </a:pathLst>
          </a:custGeom>
          <a:solidFill>
            <a:srgbClr val="800000"/>
          </a:solidFill>
        </p:spPr>
        <p:txBody>
          <a:bodyPr wrap="square" lIns="0" tIns="0" rIns="0" bIns="0" rtlCol="0"/>
          <a:lstStyle/>
          <a:p>
            <a:endParaRPr dirty="0"/>
          </a:p>
        </p:txBody>
      </p:sp>
      <p:sp>
        <p:nvSpPr>
          <p:cNvPr id="4" name="object 4"/>
          <p:cNvSpPr txBox="1"/>
          <p:nvPr/>
        </p:nvSpPr>
        <p:spPr>
          <a:xfrm>
            <a:off x="118456" y="990600"/>
            <a:ext cx="11932920" cy="5716308"/>
          </a:xfrm>
          <a:prstGeom prst="rect">
            <a:avLst/>
          </a:prstGeom>
        </p:spPr>
        <p:txBody>
          <a:bodyPr vert="horz" wrap="square" lIns="0" tIns="12065" rIns="0" bIns="0" rtlCol="0">
            <a:spAutoFit/>
          </a:bodyPr>
          <a:lstStyle/>
          <a:p>
            <a:pPr marL="50800" marR="119380">
              <a:lnSpc>
                <a:spcPct val="100000"/>
              </a:lnSpc>
              <a:spcBef>
                <a:spcPts val="95"/>
              </a:spcBef>
              <a:tabLst>
                <a:tab pos="3735704" algn="l"/>
                <a:tab pos="10056495" algn="l"/>
              </a:tabLst>
            </a:pPr>
            <a:r>
              <a:rPr lang="en-US" sz="2800" b="1" dirty="0">
                <a:solidFill>
                  <a:srgbClr val="FFFF00"/>
                </a:solidFill>
                <a:cs typeface="Calibri"/>
              </a:rPr>
              <a:t>party coalition- </a:t>
            </a:r>
            <a:r>
              <a:rPr lang="en-US" sz="2800" b="1" dirty="0">
                <a:solidFill>
                  <a:schemeClr val="bg1"/>
                </a:solidFill>
                <a:cs typeface="Calibri"/>
              </a:rPr>
              <a:t>groups of voters who support a political party over time.</a:t>
            </a:r>
          </a:p>
          <a:p>
            <a:pPr marL="50800" marR="119380">
              <a:lnSpc>
                <a:spcPct val="100000"/>
              </a:lnSpc>
              <a:spcBef>
                <a:spcPts val="95"/>
              </a:spcBef>
              <a:tabLst>
                <a:tab pos="3735704" algn="l"/>
                <a:tab pos="10056495" algn="l"/>
              </a:tabLst>
            </a:pPr>
            <a:endParaRPr lang="en-US" sz="2800" b="1" dirty="0">
              <a:solidFill>
                <a:schemeClr val="bg1"/>
              </a:solidFill>
              <a:cs typeface="Calibri"/>
            </a:endParaRPr>
          </a:p>
          <a:p>
            <a:pPr marL="50800" marR="119380">
              <a:lnSpc>
                <a:spcPct val="100000"/>
              </a:lnSpc>
              <a:spcBef>
                <a:spcPts val="95"/>
              </a:spcBef>
              <a:tabLst>
                <a:tab pos="3735704" algn="l"/>
                <a:tab pos="10056495" algn="l"/>
              </a:tabLst>
            </a:pPr>
            <a:r>
              <a:rPr lang="en-US" sz="2800" b="1" dirty="0">
                <a:solidFill>
                  <a:srgbClr val="FFFF00"/>
                </a:solidFill>
                <a:cs typeface="Calibri"/>
              </a:rPr>
              <a:t>Realignment</a:t>
            </a:r>
            <a:r>
              <a:rPr lang="en-US" sz="2800" b="1" dirty="0">
                <a:solidFill>
                  <a:srgbClr val="FFFFFF"/>
                </a:solidFill>
                <a:cs typeface="Calibri"/>
              </a:rPr>
              <a:t> when the groups (coalition) of people who support a political party shift their allegiance to a different political party.</a:t>
            </a:r>
          </a:p>
          <a:p>
            <a:pPr marL="50800" marR="119380">
              <a:lnSpc>
                <a:spcPct val="100000"/>
              </a:lnSpc>
              <a:spcBef>
                <a:spcPts val="95"/>
              </a:spcBef>
              <a:tabLst>
                <a:tab pos="3735704" algn="l"/>
                <a:tab pos="10056495" algn="l"/>
              </a:tabLst>
            </a:pPr>
            <a:endParaRPr lang="en-US" sz="2800" b="1" dirty="0">
              <a:solidFill>
                <a:srgbClr val="FFFFFF"/>
              </a:solidFill>
              <a:cs typeface="Calibri"/>
            </a:endParaRPr>
          </a:p>
          <a:p>
            <a:pPr marL="50800" marR="119380">
              <a:lnSpc>
                <a:spcPct val="100000"/>
              </a:lnSpc>
              <a:spcBef>
                <a:spcPts val="95"/>
              </a:spcBef>
              <a:tabLst>
                <a:tab pos="3735704" algn="l"/>
                <a:tab pos="10056495" algn="l"/>
              </a:tabLst>
            </a:pPr>
            <a:r>
              <a:rPr lang="en-US" sz="2800" b="1" dirty="0">
                <a:solidFill>
                  <a:srgbClr val="FFFF00"/>
                </a:solidFill>
                <a:cs typeface="Calibri"/>
              </a:rPr>
              <a:t>Critical Election </a:t>
            </a:r>
            <a:r>
              <a:rPr lang="en-US" sz="2800" b="1" dirty="0">
                <a:solidFill>
                  <a:srgbClr val="FFFFFF"/>
                </a:solidFill>
                <a:cs typeface="Calibri"/>
              </a:rPr>
              <a:t>a major national election that signals a change in the balance of power between the two parties.</a:t>
            </a:r>
          </a:p>
          <a:p>
            <a:pPr marL="50800" marR="119380">
              <a:lnSpc>
                <a:spcPct val="100000"/>
              </a:lnSpc>
              <a:spcBef>
                <a:spcPts val="95"/>
              </a:spcBef>
              <a:tabLst>
                <a:tab pos="3735704" algn="l"/>
                <a:tab pos="10056495" algn="l"/>
              </a:tabLst>
            </a:pPr>
            <a:endParaRPr lang="en-US" sz="2800" b="1" dirty="0">
              <a:solidFill>
                <a:srgbClr val="FFFFFF"/>
              </a:solidFill>
              <a:cs typeface="Calibri"/>
            </a:endParaRPr>
          </a:p>
          <a:p>
            <a:pPr marL="50800" marR="119380">
              <a:lnSpc>
                <a:spcPct val="100000"/>
              </a:lnSpc>
              <a:spcBef>
                <a:spcPts val="95"/>
              </a:spcBef>
              <a:tabLst>
                <a:tab pos="3735704" algn="l"/>
                <a:tab pos="10056495" algn="l"/>
              </a:tabLst>
            </a:pPr>
            <a:r>
              <a:rPr lang="en-US" sz="2800" b="1" dirty="0">
                <a:solidFill>
                  <a:srgbClr val="FFFF00"/>
                </a:solidFill>
                <a:cs typeface="Calibri"/>
              </a:rPr>
              <a:t>Dealignment</a:t>
            </a:r>
            <a:r>
              <a:rPr lang="en-US" sz="2800" b="1" dirty="0">
                <a:solidFill>
                  <a:srgbClr val="FFFFFF"/>
                </a:solidFill>
                <a:cs typeface="Calibri"/>
              </a:rPr>
              <a:t>- process whereby a  large portion of the electorate  abandons its previous partisan  affiliation without developing a  new one to replace it.  Rise of independents</a:t>
            </a:r>
          </a:p>
          <a:p>
            <a:pPr marL="50800" marR="119380">
              <a:lnSpc>
                <a:spcPct val="100000"/>
              </a:lnSpc>
              <a:spcBef>
                <a:spcPts val="95"/>
              </a:spcBef>
              <a:tabLst>
                <a:tab pos="3735704" algn="l"/>
                <a:tab pos="10056495" algn="l"/>
              </a:tabLst>
            </a:pPr>
            <a:endParaRPr lang="en-US" sz="2800" b="1" dirty="0">
              <a:solidFill>
                <a:srgbClr val="FFFFFF"/>
              </a:solidFill>
              <a:cs typeface="Calibri"/>
            </a:endParaRPr>
          </a:p>
          <a:p>
            <a:pPr marL="50800" marR="119380">
              <a:lnSpc>
                <a:spcPct val="100000"/>
              </a:lnSpc>
              <a:spcBef>
                <a:spcPts val="95"/>
              </a:spcBef>
              <a:tabLst>
                <a:tab pos="3735704" algn="l"/>
                <a:tab pos="10056495" algn="l"/>
              </a:tabLst>
            </a:pPr>
            <a:r>
              <a:rPr lang="en-US" sz="2800" b="1" dirty="0">
                <a:solidFill>
                  <a:srgbClr val="FFFF00"/>
                </a:solidFill>
                <a:cs typeface="Calibri"/>
              </a:rPr>
              <a:t>Party Era </a:t>
            </a:r>
            <a:r>
              <a:rPr lang="en-US" sz="2800" b="1" dirty="0">
                <a:solidFill>
                  <a:srgbClr val="FFFFFF"/>
                </a:solidFill>
                <a:cs typeface="Calibri"/>
              </a:rPr>
              <a:t>time period when one party wins most national elections.</a:t>
            </a:r>
            <a:endParaRPr lang="en-US" sz="2000" dirty="0">
              <a:cs typeface="Calibri"/>
            </a:endParaRPr>
          </a:p>
        </p:txBody>
      </p:sp>
      <p:sp>
        <p:nvSpPr>
          <p:cNvPr id="5" name="object 5"/>
          <p:cNvSpPr txBox="1"/>
          <p:nvPr/>
        </p:nvSpPr>
        <p:spPr>
          <a:xfrm>
            <a:off x="1222044" y="6460947"/>
            <a:ext cx="2146300" cy="331470"/>
          </a:xfrm>
          <a:prstGeom prst="rect">
            <a:avLst/>
          </a:prstGeom>
        </p:spPr>
        <p:txBody>
          <a:bodyPr vert="horz" wrap="square" lIns="0" tIns="13335" rIns="0" bIns="0" rtlCol="0">
            <a:spAutoFit/>
          </a:bodyPr>
          <a:lstStyle/>
          <a:p>
            <a:pPr marL="12700">
              <a:lnSpc>
                <a:spcPct val="100000"/>
              </a:lnSpc>
              <a:spcBef>
                <a:spcPts val="105"/>
              </a:spcBef>
            </a:pPr>
            <a:endParaRPr sz="2000" dirty="0">
              <a:latin typeface="Calibri"/>
              <a:cs typeface="Calibri"/>
            </a:endParaRPr>
          </a:p>
        </p:txBody>
      </p:sp>
    </p:spTree>
    <p:extLst>
      <p:ext uri="{BB962C8B-B14F-4D97-AF65-F5344CB8AC3E}">
        <p14:creationId xmlns:p14="http://schemas.microsoft.com/office/powerpoint/2010/main" val="444933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65767" y="4912"/>
            <a:ext cx="6260465" cy="696595"/>
          </a:xfrm>
          <a:prstGeom prst="rect">
            <a:avLst/>
          </a:prstGeom>
        </p:spPr>
        <p:txBody>
          <a:bodyPr vert="horz" wrap="square" lIns="0" tIns="12700" rIns="0" bIns="0" rtlCol="0">
            <a:spAutoFit/>
          </a:bodyPr>
          <a:lstStyle/>
          <a:p>
            <a:pPr marL="12700">
              <a:lnSpc>
                <a:spcPct val="100000"/>
              </a:lnSpc>
              <a:spcBef>
                <a:spcPts val="100"/>
              </a:spcBef>
            </a:pPr>
            <a:r>
              <a:rPr sz="4400" dirty="0">
                <a:solidFill>
                  <a:srgbClr val="800000"/>
                </a:solidFill>
              </a:rPr>
              <a:t>RISE </a:t>
            </a:r>
            <a:r>
              <a:rPr sz="4400" spc="-5" dirty="0">
                <a:solidFill>
                  <a:srgbClr val="800000"/>
                </a:solidFill>
              </a:rPr>
              <a:t>OF POLITICAL</a:t>
            </a:r>
            <a:r>
              <a:rPr sz="4400" spc="-55" dirty="0">
                <a:solidFill>
                  <a:srgbClr val="800000"/>
                </a:solidFill>
              </a:rPr>
              <a:t> </a:t>
            </a:r>
            <a:r>
              <a:rPr sz="4400" spc="-60" dirty="0">
                <a:solidFill>
                  <a:srgbClr val="800000"/>
                </a:solidFill>
              </a:rPr>
              <a:t>PARTIES</a:t>
            </a:r>
            <a:endParaRPr sz="4400" dirty="0"/>
          </a:p>
        </p:txBody>
      </p:sp>
      <p:sp>
        <p:nvSpPr>
          <p:cNvPr id="3" name="object 3"/>
          <p:cNvSpPr/>
          <p:nvPr/>
        </p:nvSpPr>
        <p:spPr>
          <a:xfrm>
            <a:off x="0" y="685800"/>
            <a:ext cx="12192000" cy="6172199"/>
          </a:xfrm>
          <a:custGeom>
            <a:avLst/>
            <a:gdLst/>
            <a:ahLst/>
            <a:cxnLst/>
            <a:rect l="l" t="t" r="r" b="b"/>
            <a:pathLst>
              <a:path w="12192000" h="5791200">
                <a:moveTo>
                  <a:pt x="0" y="5791200"/>
                </a:moveTo>
                <a:lnTo>
                  <a:pt x="12192000" y="5791200"/>
                </a:lnTo>
                <a:lnTo>
                  <a:pt x="12192000" y="0"/>
                </a:lnTo>
                <a:lnTo>
                  <a:pt x="0" y="0"/>
                </a:lnTo>
                <a:lnTo>
                  <a:pt x="0" y="5791200"/>
                </a:lnTo>
                <a:close/>
              </a:path>
            </a:pathLst>
          </a:custGeom>
          <a:solidFill>
            <a:srgbClr val="800000"/>
          </a:solidFill>
        </p:spPr>
        <p:txBody>
          <a:bodyPr wrap="square" lIns="0" tIns="0" rIns="0" bIns="0" rtlCol="0"/>
          <a:lstStyle/>
          <a:p>
            <a:endParaRPr/>
          </a:p>
        </p:txBody>
      </p:sp>
      <p:sp>
        <p:nvSpPr>
          <p:cNvPr id="4" name="object 4"/>
          <p:cNvSpPr txBox="1"/>
          <p:nvPr/>
        </p:nvSpPr>
        <p:spPr>
          <a:xfrm>
            <a:off x="27709" y="865555"/>
            <a:ext cx="12042775" cy="5770169"/>
          </a:xfrm>
          <a:prstGeom prst="rect">
            <a:avLst/>
          </a:prstGeom>
        </p:spPr>
        <p:txBody>
          <a:bodyPr vert="horz" wrap="square" lIns="0" tIns="12065" rIns="0" bIns="0" rtlCol="0">
            <a:spAutoFit/>
          </a:bodyPr>
          <a:lstStyle/>
          <a:p>
            <a:pPr marL="50800" marR="119380">
              <a:lnSpc>
                <a:spcPct val="100000"/>
              </a:lnSpc>
              <a:spcBef>
                <a:spcPts val="95"/>
              </a:spcBef>
              <a:tabLst>
                <a:tab pos="3735704" algn="l"/>
                <a:tab pos="10056495" algn="l"/>
              </a:tabLst>
            </a:pPr>
            <a:r>
              <a:rPr sz="2800" b="1" spc="-5" dirty="0">
                <a:solidFill>
                  <a:srgbClr val="FFFFFF"/>
                </a:solidFill>
                <a:latin typeface="Calibri"/>
                <a:cs typeface="Calibri"/>
              </a:rPr>
              <a:t>Hi</a:t>
            </a:r>
            <a:r>
              <a:rPr sz="2800" b="1" spc="-45" dirty="0">
                <a:solidFill>
                  <a:srgbClr val="FFFFFF"/>
                </a:solidFill>
                <a:latin typeface="Calibri"/>
                <a:cs typeface="Calibri"/>
              </a:rPr>
              <a:t>s</a:t>
            </a:r>
            <a:r>
              <a:rPr sz="2800" b="1" spc="-30" dirty="0">
                <a:solidFill>
                  <a:srgbClr val="FFFFFF"/>
                </a:solidFill>
                <a:latin typeface="Calibri"/>
                <a:cs typeface="Calibri"/>
              </a:rPr>
              <a:t>t</a:t>
            </a:r>
            <a:r>
              <a:rPr sz="2800" b="1" spc="-5" dirty="0">
                <a:solidFill>
                  <a:srgbClr val="FFFFFF"/>
                </a:solidFill>
                <a:latin typeface="Calibri"/>
                <a:cs typeface="Calibri"/>
              </a:rPr>
              <a:t>ori</a:t>
            </a:r>
            <a:r>
              <a:rPr sz="2800" b="1" spc="-15" dirty="0">
                <a:solidFill>
                  <a:srgbClr val="FFFFFF"/>
                </a:solidFill>
                <a:latin typeface="Calibri"/>
                <a:cs typeface="Calibri"/>
              </a:rPr>
              <a:t>c</a:t>
            </a:r>
            <a:r>
              <a:rPr sz="2800" b="1" spc="-5" dirty="0">
                <a:solidFill>
                  <a:srgbClr val="FFFFFF"/>
                </a:solidFill>
                <a:latin typeface="Calibri"/>
                <a:cs typeface="Calibri"/>
              </a:rPr>
              <a:t>al</a:t>
            </a:r>
            <a:r>
              <a:rPr sz="2800" b="1" spc="5" dirty="0">
                <a:solidFill>
                  <a:srgbClr val="FFFFFF"/>
                </a:solidFill>
                <a:latin typeface="Calibri"/>
                <a:cs typeface="Calibri"/>
              </a:rPr>
              <a:t> </a:t>
            </a:r>
            <a:r>
              <a:rPr sz="2800" b="1" spc="-5" dirty="0">
                <a:solidFill>
                  <a:srgbClr val="FFFFFF"/>
                </a:solidFill>
                <a:latin typeface="Calibri"/>
                <a:cs typeface="Calibri"/>
              </a:rPr>
              <a:t>d</a:t>
            </a:r>
            <a:r>
              <a:rPr sz="2800" b="1" spc="-25" dirty="0">
                <a:solidFill>
                  <a:srgbClr val="FFFFFF"/>
                </a:solidFill>
                <a:latin typeface="Calibri"/>
                <a:cs typeface="Calibri"/>
              </a:rPr>
              <a:t>e</a:t>
            </a:r>
            <a:r>
              <a:rPr sz="2800" b="1" spc="-35" dirty="0">
                <a:solidFill>
                  <a:srgbClr val="FFFFFF"/>
                </a:solidFill>
                <a:latin typeface="Calibri"/>
                <a:cs typeface="Calibri"/>
              </a:rPr>
              <a:t>v</a:t>
            </a:r>
            <a:r>
              <a:rPr sz="2800" b="1" spc="-10" dirty="0">
                <a:solidFill>
                  <a:srgbClr val="FFFFFF"/>
                </a:solidFill>
                <a:latin typeface="Calibri"/>
                <a:cs typeface="Calibri"/>
              </a:rPr>
              <a:t>el</a:t>
            </a:r>
            <a:r>
              <a:rPr sz="2800" b="1" spc="-20" dirty="0">
                <a:solidFill>
                  <a:srgbClr val="FFFFFF"/>
                </a:solidFill>
                <a:latin typeface="Calibri"/>
                <a:cs typeface="Calibri"/>
              </a:rPr>
              <a:t>o</a:t>
            </a:r>
            <a:r>
              <a:rPr sz="2800" b="1" spc="-5" dirty="0">
                <a:solidFill>
                  <a:srgbClr val="FFFFFF"/>
                </a:solidFill>
                <a:latin typeface="Calibri"/>
                <a:cs typeface="Calibri"/>
              </a:rPr>
              <a:t>pme</a:t>
            </a:r>
            <a:r>
              <a:rPr sz="2800" b="1" spc="-30" dirty="0">
                <a:solidFill>
                  <a:srgbClr val="FFFFFF"/>
                </a:solidFill>
                <a:latin typeface="Calibri"/>
                <a:cs typeface="Calibri"/>
              </a:rPr>
              <a:t>n</a:t>
            </a:r>
            <a:r>
              <a:rPr sz="2800" b="1" spc="-5" dirty="0">
                <a:solidFill>
                  <a:srgbClr val="FFFFFF"/>
                </a:solidFill>
                <a:latin typeface="Calibri"/>
                <a:cs typeface="Calibri"/>
              </a:rPr>
              <a:t>t:</a:t>
            </a:r>
            <a:r>
              <a:rPr sz="2800" b="1" dirty="0">
                <a:solidFill>
                  <a:srgbClr val="FFFFFF"/>
                </a:solidFill>
                <a:latin typeface="Calibri"/>
                <a:cs typeface="Calibri"/>
              </a:rPr>
              <a:t>	</a:t>
            </a:r>
            <a:r>
              <a:rPr sz="2800" b="1" spc="-5" dirty="0">
                <a:solidFill>
                  <a:srgbClr val="FFFFFF"/>
                </a:solidFill>
                <a:latin typeface="Calibri"/>
                <a:cs typeface="Calibri"/>
              </a:rPr>
              <a:t>the</a:t>
            </a:r>
            <a:r>
              <a:rPr sz="2800" b="1" spc="25" dirty="0">
                <a:solidFill>
                  <a:srgbClr val="FFFFFF"/>
                </a:solidFill>
                <a:latin typeface="Calibri"/>
                <a:cs typeface="Calibri"/>
              </a:rPr>
              <a:t> </a:t>
            </a:r>
            <a:r>
              <a:rPr sz="2800" b="1" spc="-5" dirty="0">
                <a:solidFill>
                  <a:srgbClr val="FFFFFF"/>
                </a:solidFill>
                <a:latin typeface="Calibri"/>
                <a:cs typeface="Calibri"/>
              </a:rPr>
              <a:t>Six</a:t>
            </a:r>
            <a:r>
              <a:rPr sz="2800" b="1" spc="5" dirty="0">
                <a:solidFill>
                  <a:srgbClr val="FFFFFF"/>
                </a:solidFill>
                <a:latin typeface="Calibri"/>
                <a:cs typeface="Calibri"/>
              </a:rPr>
              <a:t> </a:t>
            </a:r>
            <a:r>
              <a:rPr sz="2800" b="1" spc="-65" dirty="0">
                <a:solidFill>
                  <a:srgbClr val="FFFFFF"/>
                </a:solidFill>
                <a:latin typeface="Calibri"/>
                <a:cs typeface="Calibri"/>
              </a:rPr>
              <a:t>P</a:t>
            </a:r>
            <a:r>
              <a:rPr sz="2800" b="1" spc="-5" dirty="0">
                <a:solidFill>
                  <a:srgbClr val="FFFFFF"/>
                </a:solidFill>
                <a:latin typeface="Calibri"/>
                <a:cs typeface="Calibri"/>
              </a:rPr>
              <a:t>arty</a:t>
            </a:r>
            <a:r>
              <a:rPr sz="2800" b="1" spc="25" dirty="0">
                <a:solidFill>
                  <a:srgbClr val="FFFFFF"/>
                </a:solidFill>
                <a:latin typeface="Calibri"/>
                <a:cs typeface="Calibri"/>
              </a:rPr>
              <a:t> </a:t>
            </a:r>
            <a:r>
              <a:rPr sz="2800" b="1" spc="-45" dirty="0">
                <a:solidFill>
                  <a:srgbClr val="FFFFFF"/>
                </a:solidFill>
                <a:latin typeface="Calibri"/>
                <a:cs typeface="Calibri"/>
              </a:rPr>
              <a:t>S</a:t>
            </a:r>
            <a:r>
              <a:rPr sz="2800" b="1" spc="-25" dirty="0">
                <a:solidFill>
                  <a:srgbClr val="FFFFFF"/>
                </a:solidFill>
                <a:latin typeface="Calibri"/>
                <a:cs typeface="Calibri"/>
              </a:rPr>
              <a:t>y</a:t>
            </a:r>
            <a:r>
              <a:rPr sz="2800" b="1" spc="-45" dirty="0">
                <a:solidFill>
                  <a:srgbClr val="FFFFFF"/>
                </a:solidFill>
                <a:latin typeface="Calibri"/>
                <a:cs typeface="Calibri"/>
              </a:rPr>
              <a:t>s</a:t>
            </a:r>
            <a:r>
              <a:rPr sz="2800" b="1" spc="-40" dirty="0">
                <a:solidFill>
                  <a:srgbClr val="FFFFFF"/>
                </a:solidFill>
                <a:latin typeface="Calibri"/>
                <a:cs typeface="Calibri"/>
              </a:rPr>
              <a:t>t</a:t>
            </a:r>
            <a:r>
              <a:rPr sz="2800" b="1" spc="-10" dirty="0">
                <a:solidFill>
                  <a:srgbClr val="FFFFFF"/>
                </a:solidFill>
                <a:latin typeface="Calibri"/>
                <a:cs typeface="Calibri"/>
              </a:rPr>
              <a:t>em</a:t>
            </a:r>
            <a:r>
              <a:rPr sz="2800" b="1" spc="-5" dirty="0">
                <a:solidFill>
                  <a:srgbClr val="FFFFFF"/>
                </a:solidFill>
                <a:latin typeface="Calibri"/>
                <a:cs typeface="Calibri"/>
              </a:rPr>
              <a:t>s</a:t>
            </a:r>
            <a:r>
              <a:rPr sz="2800" b="1" spc="10" dirty="0">
                <a:solidFill>
                  <a:srgbClr val="FFFFFF"/>
                </a:solidFill>
                <a:latin typeface="Calibri"/>
                <a:cs typeface="Calibri"/>
              </a:rPr>
              <a:t> </a:t>
            </a:r>
            <a:r>
              <a:rPr sz="2800" b="1" spc="-5" dirty="0">
                <a:solidFill>
                  <a:srgbClr val="FFFFFF"/>
                </a:solidFill>
                <a:latin typeface="Calibri"/>
                <a:cs typeface="Calibri"/>
              </a:rPr>
              <a:t>in</a:t>
            </a:r>
            <a:r>
              <a:rPr sz="2800" b="1" dirty="0">
                <a:solidFill>
                  <a:srgbClr val="FFFFFF"/>
                </a:solidFill>
                <a:latin typeface="Calibri"/>
                <a:cs typeface="Calibri"/>
              </a:rPr>
              <a:t> </a:t>
            </a:r>
            <a:r>
              <a:rPr sz="2800" b="1" spc="-5" dirty="0">
                <a:solidFill>
                  <a:srgbClr val="FFFFFF"/>
                </a:solidFill>
                <a:latin typeface="Calibri"/>
                <a:cs typeface="Calibri"/>
              </a:rPr>
              <a:t>American</a:t>
            </a:r>
            <a:r>
              <a:rPr sz="2800" b="1" spc="15" dirty="0">
                <a:solidFill>
                  <a:srgbClr val="FFFFFF"/>
                </a:solidFill>
                <a:latin typeface="Calibri"/>
                <a:cs typeface="Calibri"/>
              </a:rPr>
              <a:t> </a:t>
            </a:r>
            <a:r>
              <a:rPr sz="2800" b="1" spc="-5" dirty="0">
                <a:solidFill>
                  <a:srgbClr val="FFFFFF"/>
                </a:solidFill>
                <a:latin typeface="Calibri"/>
                <a:cs typeface="Calibri"/>
              </a:rPr>
              <a:t>hi</a:t>
            </a:r>
            <a:r>
              <a:rPr sz="2800" b="1" spc="-50" dirty="0">
                <a:solidFill>
                  <a:srgbClr val="FFFFFF"/>
                </a:solidFill>
                <a:latin typeface="Calibri"/>
                <a:cs typeface="Calibri"/>
              </a:rPr>
              <a:t>s</a:t>
            </a:r>
            <a:r>
              <a:rPr sz="2800" b="1" spc="-30" dirty="0">
                <a:solidFill>
                  <a:srgbClr val="FFFFFF"/>
                </a:solidFill>
                <a:latin typeface="Calibri"/>
                <a:cs typeface="Calibri"/>
              </a:rPr>
              <a:t>t</a:t>
            </a:r>
            <a:r>
              <a:rPr sz="2800" b="1" spc="-5" dirty="0">
                <a:solidFill>
                  <a:srgbClr val="FFFFFF"/>
                </a:solidFill>
                <a:latin typeface="Calibri"/>
                <a:cs typeface="Calibri"/>
              </a:rPr>
              <a:t>o</a:t>
            </a:r>
            <a:r>
              <a:rPr sz="2800" b="1" dirty="0">
                <a:solidFill>
                  <a:srgbClr val="FFFFFF"/>
                </a:solidFill>
                <a:latin typeface="Calibri"/>
                <a:cs typeface="Calibri"/>
              </a:rPr>
              <a:t>r</a:t>
            </a:r>
            <a:r>
              <a:rPr sz="2800" b="1" spc="-180" dirty="0">
                <a:solidFill>
                  <a:srgbClr val="FFFFFF"/>
                </a:solidFill>
                <a:latin typeface="Calibri"/>
                <a:cs typeface="Calibri"/>
              </a:rPr>
              <a:t>y</a:t>
            </a:r>
            <a:r>
              <a:rPr sz="2800" b="1" spc="-5" dirty="0">
                <a:solidFill>
                  <a:srgbClr val="FFFFFF"/>
                </a:solidFill>
                <a:latin typeface="Calibri"/>
                <a:cs typeface="Calibri"/>
              </a:rPr>
              <a:t>.</a:t>
            </a:r>
            <a:r>
              <a:rPr sz="2800" b="1" dirty="0">
                <a:solidFill>
                  <a:srgbClr val="FFFFFF"/>
                </a:solidFill>
                <a:latin typeface="Calibri"/>
                <a:cs typeface="Calibri"/>
              </a:rPr>
              <a:t>	</a:t>
            </a:r>
            <a:r>
              <a:rPr sz="2800" b="1" spc="-40" dirty="0">
                <a:solidFill>
                  <a:srgbClr val="FFFFFF"/>
                </a:solidFill>
                <a:latin typeface="Calibri"/>
                <a:cs typeface="Calibri"/>
              </a:rPr>
              <a:t>R</a:t>
            </a:r>
            <a:r>
              <a:rPr sz="2800" b="1" spc="-10" dirty="0">
                <a:solidFill>
                  <a:srgbClr val="FFFFFF"/>
                </a:solidFill>
                <a:latin typeface="Calibri"/>
                <a:cs typeface="Calibri"/>
              </a:rPr>
              <a:t>eal</a:t>
            </a:r>
            <a:r>
              <a:rPr sz="2800" b="1" spc="-20" dirty="0">
                <a:solidFill>
                  <a:srgbClr val="FFFFFF"/>
                </a:solidFill>
                <a:latin typeface="Calibri"/>
                <a:cs typeface="Calibri"/>
              </a:rPr>
              <a:t>i</a:t>
            </a:r>
            <a:r>
              <a:rPr sz="2800" b="1" spc="-10" dirty="0">
                <a:solidFill>
                  <a:srgbClr val="FFFFFF"/>
                </a:solidFill>
                <a:latin typeface="Calibri"/>
                <a:cs typeface="Calibri"/>
              </a:rPr>
              <a:t>gnme</a:t>
            </a:r>
            <a:r>
              <a:rPr sz="2800" b="1" spc="-35" dirty="0">
                <a:solidFill>
                  <a:srgbClr val="FFFFFF"/>
                </a:solidFill>
                <a:latin typeface="Calibri"/>
                <a:cs typeface="Calibri"/>
              </a:rPr>
              <a:t>n</a:t>
            </a:r>
            <a:r>
              <a:rPr sz="2800" b="1" spc="-5" dirty="0">
                <a:solidFill>
                  <a:srgbClr val="FFFFFF"/>
                </a:solidFill>
                <a:latin typeface="Calibri"/>
                <a:cs typeface="Calibri"/>
              </a:rPr>
              <a:t>t  </a:t>
            </a:r>
            <a:r>
              <a:rPr sz="2800" b="1" spc="-10" dirty="0">
                <a:solidFill>
                  <a:srgbClr val="FFFFFF"/>
                </a:solidFill>
                <a:latin typeface="Calibri"/>
                <a:cs typeface="Calibri"/>
              </a:rPr>
              <a:t>occurs roughly </a:t>
            </a:r>
            <a:r>
              <a:rPr sz="2800" b="1" spc="-15" dirty="0">
                <a:solidFill>
                  <a:srgbClr val="FFFFFF"/>
                </a:solidFill>
                <a:latin typeface="Calibri"/>
                <a:cs typeface="Calibri"/>
              </a:rPr>
              <a:t>every </a:t>
            </a:r>
            <a:r>
              <a:rPr sz="2800" b="1" spc="-5" dirty="0">
                <a:solidFill>
                  <a:srgbClr val="FFFFFF"/>
                </a:solidFill>
                <a:latin typeface="Calibri"/>
                <a:cs typeface="Calibri"/>
              </a:rPr>
              <a:t>36 </a:t>
            </a:r>
            <a:r>
              <a:rPr sz="2800" b="1" spc="-25" dirty="0">
                <a:solidFill>
                  <a:srgbClr val="FFFFFF"/>
                </a:solidFill>
                <a:latin typeface="Calibri"/>
                <a:cs typeface="Calibri"/>
              </a:rPr>
              <a:t>years </a:t>
            </a:r>
            <a:r>
              <a:rPr sz="2800" b="1" spc="-5" dirty="0">
                <a:solidFill>
                  <a:srgbClr val="FFFFFF"/>
                </a:solidFill>
                <a:latin typeface="Calibri"/>
                <a:cs typeface="Calibri"/>
              </a:rPr>
              <a:t>or</a:t>
            </a:r>
            <a:r>
              <a:rPr sz="2800" b="1" spc="135" dirty="0">
                <a:solidFill>
                  <a:srgbClr val="FFFFFF"/>
                </a:solidFill>
                <a:latin typeface="Calibri"/>
                <a:cs typeface="Calibri"/>
              </a:rPr>
              <a:t> </a:t>
            </a:r>
            <a:r>
              <a:rPr sz="2800" b="1" spc="-5" dirty="0">
                <a:solidFill>
                  <a:srgbClr val="FFFFFF"/>
                </a:solidFill>
                <a:latin typeface="Calibri"/>
                <a:cs typeface="Calibri"/>
              </a:rPr>
              <a:t>so.</a:t>
            </a:r>
            <a:endParaRPr sz="2800" dirty="0">
              <a:latin typeface="Calibri"/>
              <a:cs typeface="Calibri"/>
            </a:endParaRPr>
          </a:p>
          <a:p>
            <a:pPr marL="393700" indent="-342900">
              <a:lnSpc>
                <a:spcPct val="100000"/>
              </a:lnSpc>
              <a:spcBef>
                <a:spcPts val="605"/>
              </a:spcBef>
              <a:buFont typeface="Arial"/>
              <a:buChar char="•"/>
              <a:tabLst>
                <a:tab pos="393065" algn="l"/>
                <a:tab pos="393700" algn="l"/>
                <a:tab pos="2289810" algn="l"/>
              </a:tabLst>
            </a:pPr>
            <a:r>
              <a:rPr sz="2400" b="1" spc="-10" dirty="0">
                <a:solidFill>
                  <a:srgbClr val="FFFFFF"/>
                </a:solidFill>
                <a:latin typeface="Calibri"/>
                <a:cs typeface="Calibri"/>
              </a:rPr>
              <a:t>1968-present:	6</a:t>
            </a:r>
            <a:r>
              <a:rPr sz="2400" b="1" spc="-15" baseline="24305" dirty="0">
                <a:solidFill>
                  <a:srgbClr val="FFFFFF"/>
                </a:solidFill>
                <a:latin typeface="Calibri"/>
                <a:cs typeface="Calibri"/>
              </a:rPr>
              <a:t>th </a:t>
            </a:r>
            <a:r>
              <a:rPr sz="2400" b="1" spc="-5" dirty="0">
                <a:solidFill>
                  <a:srgbClr val="FFFFFF"/>
                </a:solidFill>
                <a:latin typeface="Calibri"/>
                <a:cs typeface="Calibri"/>
              </a:rPr>
              <a:t>party</a:t>
            </a:r>
            <a:r>
              <a:rPr sz="2400" b="1" spc="-165" dirty="0">
                <a:solidFill>
                  <a:srgbClr val="FFFFFF"/>
                </a:solidFill>
                <a:latin typeface="Calibri"/>
                <a:cs typeface="Calibri"/>
              </a:rPr>
              <a:t> </a:t>
            </a:r>
            <a:r>
              <a:rPr sz="2400" b="1" spc="-20" dirty="0">
                <a:solidFill>
                  <a:srgbClr val="FFFFFF"/>
                </a:solidFill>
                <a:latin typeface="Calibri"/>
                <a:cs typeface="Calibri"/>
              </a:rPr>
              <a:t>system</a:t>
            </a:r>
            <a:endParaRPr sz="2400" dirty="0">
              <a:latin typeface="Calibri"/>
              <a:cs typeface="Calibri"/>
            </a:endParaRPr>
          </a:p>
          <a:p>
            <a:pPr marL="794385" lvl="1" indent="-287020">
              <a:lnSpc>
                <a:spcPct val="100000"/>
              </a:lnSpc>
              <a:spcBef>
                <a:spcPts val="509"/>
              </a:spcBef>
              <a:buFont typeface="Arial"/>
              <a:buChar char="–"/>
              <a:tabLst>
                <a:tab pos="794385" algn="l"/>
                <a:tab pos="795020" algn="l"/>
              </a:tabLst>
            </a:pPr>
            <a:r>
              <a:rPr sz="2000" b="1" spc="-20" dirty="0">
                <a:solidFill>
                  <a:srgbClr val="FFFFFF"/>
                </a:solidFill>
                <a:latin typeface="Calibri"/>
                <a:cs typeface="Calibri"/>
              </a:rPr>
              <a:t>Era </a:t>
            </a:r>
            <a:r>
              <a:rPr sz="2000" b="1" dirty="0">
                <a:solidFill>
                  <a:srgbClr val="FFFFFF"/>
                </a:solidFill>
                <a:latin typeface="Calibri"/>
                <a:cs typeface="Calibri"/>
              </a:rPr>
              <a:t>of Divided </a:t>
            </a:r>
            <a:r>
              <a:rPr sz="2000" b="1" spc="-10" dirty="0">
                <a:solidFill>
                  <a:srgbClr val="FFFFFF"/>
                </a:solidFill>
                <a:latin typeface="Calibri"/>
                <a:cs typeface="Calibri"/>
              </a:rPr>
              <a:t>Government </a:t>
            </a:r>
            <a:r>
              <a:rPr sz="2000" b="1" dirty="0">
                <a:solidFill>
                  <a:srgbClr val="FFFFFF"/>
                </a:solidFill>
                <a:latin typeface="Calibri"/>
                <a:cs typeface="Calibri"/>
              </a:rPr>
              <a:t>and</a:t>
            </a:r>
            <a:r>
              <a:rPr sz="2000" b="1" spc="15" dirty="0">
                <a:solidFill>
                  <a:srgbClr val="FFFFFF"/>
                </a:solidFill>
                <a:latin typeface="Calibri"/>
                <a:cs typeface="Calibri"/>
              </a:rPr>
              <a:t> </a:t>
            </a:r>
            <a:r>
              <a:rPr sz="2000" b="1" spc="-5" dirty="0">
                <a:solidFill>
                  <a:srgbClr val="FFFFFF"/>
                </a:solidFill>
                <a:latin typeface="Calibri"/>
                <a:cs typeface="Calibri"/>
              </a:rPr>
              <a:t>Dealignment</a:t>
            </a:r>
            <a:endParaRPr sz="2000" dirty="0">
              <a:latin typeface="Calibri"/>
              <a:cs typeface="Calibri"/>
            </a:endParaRPr>
          </a:p>
          <a:p>
            <a:pPr marL="1193800" lvl="2" indent="-229235">
              <a:lnSpc>
                <a:spcPct val="100000"/>
              </a:lnSpc>
              <a:spcBef>
                <a:spcPts val="480"/>
              </a:spcBef>
              <a:buFont typeface="Arial"/>
              <a:buChar char="•"/>
              <a:tabLst>
                <a:tab pos="1193800" algn="l"/>
                <a:tab pos="1194435" algn="l"/>
              </a:tabLst>
            </a:pPr>
            <a:r>
              <a:rPr sz="2000" b="1" dirty="0">
                <a:solidFill>
                  <a:srgbClr val="FFFFFF"/>
                </a:solidFill>
                <a:latin typeface="Calibri"/>
                <a:cs typeface="Calibri"/>
              </a:rPr>
              <a:t>Much split </a:t>
            </a:r>
            <a:r>
              <a:rPr sz="2000" b="1" spc="-15" dirty="0">
                <a:solidFill>
                  <a:srgbClr val="FFFFFF"/>
                </a:solidFill>
                <a:latin typeface="Calibri"/>
                <a:cs typeface="Calibri"/>
              </a:rPr>
              <a:t>ticket</a:t>
            </a:r>
            <a:r>
              <a:rPr sz="2000" b="1" spc="-65" dirty="0">
                <a:solidFill>
                  <a:srgbClr val="FFFFFF"/>
                </a:solidFill>
                <a:latin typeface="Calibri"/>
                <a:cs typeface="Calibri"/>
              </a:rPr>
              <a:t> </a:t>
            </a:r>
            <a:r>
              <a:rPr sz="2000" b="1" spc="-5" dirty="0">
                <a:solidFill>
                  <a:srgbClr val="FFFFFF"/>
                </a:solidFill>
                <a:latin typeface="Calibri"/>
                <a:cs typeface="Calibri"/>
              </a:rPr>
              <a:t>voting</a:t>
            </a:r>
            <a:endParaRPr sz="2000" dirty="0">
              <a:latin typeface="Calibri"/>
              <a:cs typeface="Calibri"/>
            </a:endParaRPr>
          </a:p>
          <a:p>
            <a:pPr marL="1193800" marR="994410" lvl="2" indent="-229235">
              <a:lnSpc>
                <a:spcPct val="100000"/>
              </a:lnSpc>
              <a:spcBef>
                <a:spcPts val="480"/>
              </a:spcBef>
              <a:buFont typeface="Arial"/>
              <a:buChar char="•"/>
              <a:tabLst>
                <a:tab pos="1193800" algn="l"/>
                <a:tab pos="1194435" algn="l"/>
              </a:tabLst>
            </a:pPr>
            <a:r>
              <a:rPr sz="2000" b="1" spc="-10" dirty="0">
                <a:solidFill>
                  <a:srgbClr val="FFFFFF"/>
                </a:solidFill>
                <a:latin typeface="Calibri"/>
                <a:cs typeface="Calibri"/>
              </a:rPr>
              <a:t>Presidents </a:t>
            </a:r>
            <a:r>
              <a:rPr sz="2000" b="1" dirty="0">
                <a:solidFill>
                  <a:srgbClr val="FFFFFF"/>
                </a:solidFill>
                <a:latin typeface="Calibri"/>
                <a:cs typeface="Calibri"/>
              </a:rPr>
              <a:t>of one party </a:t>
            </a:r>
            <a:r>
              <a:rPr sz="2000" b="1" spc="-5" dirty="0">
                <a:solidFill>
                  <a:srgbClr val="FFFFFF"/>
                </a:solidFill>
                <a:latin typeface="Calibri"/>
                <a:cs typeface="Calibri"/>
              </a:rPr>
              <a:t>(typically Republican) with Congresses </a:t>
            </a:r>
            <a:r>
              <a:rPr sz="2000" b="1" dirty="0">
                <a:solidFill>
                  <a:srgbClr val="FFFFFF"/>
                </a:solidFill>
                <a:latin typeface="Calibri"/>
                <a:cs typeface="Calibri"/>
              </a:rPr>
              <a:t>of the </a:t>
            </a:r>
            <a:r>
              <a:rPr sz="2000" b="1" spc="-5" dirty="0">
                <a:solidFill>
                  <a:srgbClr val="FFFFFF"/>
                </a:solidFill>
                <a:latin typeface="Calibri"/>
                <a:cs typeface="Calibri"/>
              </a:rPr>
              <a:t>opposite </a:t>
            </a:r>
            <a:r>
              <a:rPr sz="2000" b="1" dirty="0">
                <a:solidFill>
                  <a:srgbClr val="FFFFFF"/>
                </a:solidFill>
                <a:latin typeface="Calibri"/>
                <a:cs typeface="Calibri"/>
              </a:rPr>
              <a:t>party </a:t>
            </a:r>
            <a:r>
              <a:rPr sz="2000" b="1" spc="-5" dirty="0">
                <a:solidFill>
                  <a:srgbClr val="FFFFFF"/>
                </a:solidFill>
                <a:latin typeface="Calibri"/>
                <a:cs typeface="Calibri"/>
              </a:rPr>
              <a:t>(typically  </a:t>
            </a:r>
            <a:r>
              <a:rPr sz="2000" b="1" spc="-10" dirty="0">
                <a:solidFill>
                  <a:srgbClr val="FFFFFF"/>
                </a:solidFill>
                <a:latin typeface="Calibri"/>
                <a:cs typeface="Calibri"/>
              </a:rPr>
              <a:t>Democratic).</a:t>
            </a:r>
            <a:endParaRPr sz="2000" dirty="0">
              <a:latin typeface="Calibri"/>
              <a:cs typeface="Calibri"/>
            </a:endParaRPr>
          </a:p>
          <a:p>
            <a:pPr marL="1193800" lvl="2" indent="-229235">
              <a:lnSpc>
                <a:spcPct val="100000"/>
              </a:lnSpc>
              <a:spcBef>
                <a:spcPts val="480"/>
              </a:spcBef>
              <a:buFont typeface="Arial"/>
              <a:buChar char="•"/>
              <a:tabLst>
                <a:tab pos="1193800" algn="l"/>
                <a:tab pos="1194435" algn="l"/>
              </a:tabLst>
            </a:pPr>
            <a:r>
              <a:rPr sz="2000" b="1" dirty="0">
                <a:solidFill>
                  <a:srgbClr val="FFFFFF"/>
                </a:solidFill>
                <a:latin typeface="Calibri"/>
                <a:cs typeface="Calibri"/>
              </a:rPr>
              <a:t>An </a:t>
            </a:r>
            <a:r>
              <a:rPr sz="2000" b="1" spc="-20" dirty="0">
                <a:solidFill>
                  <a:srgbClr val="FFFFFF"/>
                </a:solidFill>
                <a:latin typeface="Calibri"/>
                <a:cs typeface="Calibri"/>
              </a:rPr>
              <a:t>era </a:t>
            </a:r>
            <a:r>
              <a:rPr sz="2000" b="1" dirty="0">
                <a:solidFill>
                  <a:srgbClr val="FFFFFF"/>
                </a:solidFill>
                <a:latin typeface="Calibri"/>
                <a:cs typeface="Calibri"/>
              </a:rPr>
              <a:t>of party dealignment, </a:t>
            </a:r>
            <a:r>
              <a:rPr sz="2000" b="1" spc="-5" dirty="0">
                <a:solidFill>
                  <a:srgbClr val="FFFFFF"/>
                </a:solidFill>
                <a:latin typeface="Calibri"/>
                <a:cs typeface="Calibri"/>
              </a:rPr>
              <a:t>as </a:t>
            </a:r>
            <a:r>
              <a:rPr sz="2000" b="1" spc="-15" dirty="0">
                <a:solidFill>
                  <a:srgbClr val="FFFFFF"/>
                </a:solidFill>
                <a:latin typeface="Calibri"/>
                <a:cs typeface="Calibri"/>
              </a:rPr>
              <a:t>voters </a:t>
            </a:r>
            <a:r>
              <a:rPr sz="2000" b="1" spc="-10" dirty="0">
                <a:solidFill>
                  <a:srgbClr val="FFFFFF"/>
                </a:solidFill>
                <a:latin typeface="Calibri"/>
                <a:cs typeface="Calibri"/>
              </a:rPr>
              <a:t>are </a:t>
            </a:r>
            <a:r>
              <a:rPr sz="2000" b="1" spc="-5" dirty="0">
                <a:solidFill>
                  <a:srgbClr val="FFFFFF"/>
                </a:solidFill>
                <a:latin typeface="Calibri"/>
                <a:cs typeface="Calibri"/>
              </a:rPr>
              <a:t>moving </a:t>
            </a:r>
            <a:r>
              <a:rPr sz="2000" b="1" spc="-25" dirty="0">
                <a:solidFill>
                  <a:srgbClr val="FFFFFF"/>
                </a:solidFill>
                <a:latin typeface="Calibri"/>
                <a:cs typeface="Calibri"/>
              </a:rPr>
              <a:t>away </a:t>
            </a:r>
            <a:r>
              <a:rPr sz="2000" b="1" spc="-10" dirty="0">
                <a:solidFill>
                  <a:srgbClr val="FFFFFF"/>
                </a:solidFill>
                <a:latin typeface="Calibri"/>
                <a:cs typeface="Calibri"/>
              </a:rPr>
              <a:t>from </a:t>
            </a:r>
            <a:r>
              <a:rPr sz="2000" b="1" dirty="0">
                <a:solidFill>
                  <a:srgbClr val="FFFFFF"/>
                </a:solidFill>
                <a:latin typeface="Calibri"/>
                <a:cs typeface="Calibri"/>
              </a:rPr>
              <a:t>both parties and </a:t>
            </a:r>
            <a:r>
              <a:rPr sz="2000" b="1" spc="-15" dirty="0">
                <a:solidFill>
                  <a:srgbClr val="FFFFFF"/>
                </a:solidFill>
                <a:latin typeface="Calibri"/>
                <a:cs typeface="Calibri"/>
              </a:rPr>
              <a:t>are</a:t>
            </a:r>
            <a:r>
              <a:rPr sz="2000" b="1" spc="15" dirty="0">
                <a:solidFill>
                  <a:srgbClr val="FFFFFF"/>
                </a:solidFill>
                <a:latin typeface="Calibri"/>
                <a:cs typeface="Calibri"/>
              </a:rPr>
              <a:t> </a:t>
            </a:r>
            <a:r>
              <a:rPr sz="2000" b="1" spc="-5" dirty="0">
                <a:solidFill>
                  <a:srgbClr val="FFFFFF"/>
                </a:solidFill>
                <a:latin typeface="Calibri"/>
                <a:cs typeface="Calibri"/>
              </a:rPr>
              <a:t>increasingly</a:t>
            </a:r>
            <a:endParaRPr sz="2000" dirty="0">
              <a:latin typeface="Calibri"/>
              <a:cs typeface="Calibri"/>
            </a:endParaRPr>
          </a:p>
          <a:p>
            <a:pPr marL="1193800">
              <a:lnSpc>
                <a:spcPct val="100000"/>
              </a:lnSpc>
              <a:spcBef>
                <a:spcPts val="5"/>
              </a:spcBef>
            </a:pPr>
            <a:r>
              <a:rPr sz="2000" b="1" spc="-5" dirty="0">
                <a:solidFill>
                  <a:srgbClr val="FFFFFF"/>
                </a:solidFill>
                <a:latin typeface="Calibri"/>
                <a:cs typeface="Calibri"/>
              </a:rPr>
              <a:t>independent.</a:t>
            </a:r>
            <a:endParaRPr sz="2000" dirty="0">
              <a:latin typeface="Calibri"/>
              <a:cs typeface="Calibri"/>
            </a:endParaRPr>
          </a:p>
          <a:p>
            <a:pPr marL="1193800" marR="55880" lvl="2" indent="-229235">
              <a:lnSpc>
                <a:spcPct val="100000"/>
              </a:lnSpc>
              <a:spcBef>
                <a:spcPts val="480"/>
              </a:spcBef>
              <a:buFont typeface="Arial"/>
              <a:buChar char="•"/>
              <a:tabLst>
                <a:tab pos="1193800" algn="l"/>
                <a:tab pos="1194435" algn="l"/>
              </a:tabLst>
            </a:pPr>
            <a:r>
              <a:rPr sz="2000" b="1" spc="-10" dirty="0">
                <a:solidFill>
                  <a:srgbClr val="FFFFFF"/>
                </a:solidFill>
                <a:latin typeface="Calibri"/>
                <a:cs typeface="Calibri"/>
              </a:rPr>
              <a:t>Nixon </a:t>
            </a:r>
            <a:r>
              <a:rPr sz="2000" b="1" dirty="0">
                <a:solidFill>
                  <a:srgbClr val="FFFFFF"/>
                </a:solidFill>
                <a:latin typeface="Calibri"/>
                <a:cs typeface="Calibri"/>
              </a:rPr>
              <a:t>(“Southern </a:t>
            </a:r>
            <a:r>
              <a:rPr sz="2000" b="1" spc="-10" dirty="0">
                <a:solidFill>
                  <a:srgbClr val="FFFFFF"/>
                </a:solidFill>
                <a:latin typeface="Calibri"/>
                <a:cs typeface="Calibri"/>
              </a:rPr>
              <a:t>strategy”) </a:t>
            </a:r>
            <a:r>
              <a:rPr sz="2000" b="1" dirty="0">
                <a:solidFill>
                  <a:srgbClr val="FFFFFF"/>
                </a:solidFill>
                <a:latin typeface="Calibri"/>
                <a:cs typeface="Calibri"/>
              </a:rPr>
              <a:t>and </a:t>
            </a:r>
            <a:r>
              <a:rPr sz="2000" b="1" spc="-15" dirty="0">
                <a:solidFill>
                  <a:srgbClr val="FFFFFF"/>
                </a:solidFill>
                <a:latin typeface="Calibri"/>
                <a:cs typeface="Calibri"/>
              </a:rPr>
              <a:t>Reagan </a:t>
            </a:r>
            <a:r>
              <a:rPr sz="2000" b="1" dirty="0">
                <a:solidFill>
                  <a:srgbClr val="FFFFFF"/>
                </a:solidFill>
                <a:latin typeface="Calibri"/>
                <a:cs typeface="Calibri"/>
              </a:rPr>
              <a:t>built a </a:t>
            </a:r>
            <a:r>
              <a:rPr sz="2000" b="1" spc="-5" dirty="0">
                <a:solidFill>
                  <a:srgbClr val="FFFFFF"/>
                </a:solidFill>
                <a:latin typeface="Calibri"/>
                <a:cs typeface="Calibri"/>
              </a:rPr>
              <a:t>coalition </a:t>
            </a:r>
            <a:r>
              <a:rPr sz="2000" b="1" dirty="0">
                <a:solidFill>
                  <a:srgbClr val="FFFFFF"/>
                </a:solidFill>
                <a:latin typeface="Calibri"/>
                <a:cs typeface="Calibri"/>
              </a:rPr>
              <a:t>of </a:t>
            </a:r>
            <a:r>
              <a:rPr sz="2000" b="1" spc="-5" dirty="0">
                <a:solidFill>
                  <a:srgbClr val="FFFFFF"/>
                </a:solidFill>
                <a:latin typeface="Calibri"/>
                <a:cs typeface="Calibri"/>
              </a:rPr>
              <a:t>disenchanted </a:t>
            </a:r>
            <a:r>
              <a:rPr sz="2000" b="1" spc="-10" dirty="0">
                <a:solidFill>
                  <a:srgbClr val="FFFFFF"/>
                </a:solidFill>
                <a:latin typeface="Calibri"/>
                <a:cs typeface="Calibri"/>
              </a:rPr>
              <a:t>white </a:t>
            </a:r>
            <a:r>
              <a:rPr sz="2000" b="1" dirty="0">
                <a:solidFill>
                  <a:srgbClr val="FFFFFF"/>
                </a:solidFill>
                <a:latin typeface="Calibri"/>
                <a:cs typeface="Calibri"/>
              </a:rPr>
              <a:t>suburban middle </a:t>
            </a:r>
            <a:r>
              <a:rPr sz="2000" b="1" spc="-5" dirty="0">
                <a:solidFill>
                  <a:srgbClr val="FFFFFF"/>
                </a:solidFill>
                <a:latin typeface="Calibri"/>
                <a:cs typeface="Calibri"/>
              </a:rPr>
              <a:t>class,  </a:t>
            </a:r>
            <a:r>
              <a:rPr sz="2000" b="1" dirty="0">
                <a:solidFill>
                  <a:srgbClr val="FFFFFF"/>
                </a:solidFill>
                <a:latin typeface="Calibri"/>
                <a:cs typeface="Calibri"/>
              </a:rPr>
              <a:t>Southern </a:t>
            </a:r>
            <a:r>
              <a:rPr sz="2000" b="1" spc="-10" dirty="0">
                <a:solidFill>
                  <a:srgbClr val="FFFFFF"/>
                </a:solidFill>
                <a:latin typeface="Calibri"/>
                <a:cs typeface="Calibri"/>
              </a:rPr>
              <a:t>white Protestants</a:t>
            </a:r>
            <a:r>
              <a:rPr sz="2000" b="1" i="1" spc="-10" dirty="0">
                <a:solidFill>
                  <a:srgbClr val="FFFFFF"/>
                </a:solidFill>
                <a:latin typeface="Calibri"/>
                <a:cs typeface="Calibri"/>
              </a:rPr>
              <a:t>, </a:t>
            </a:r>
            <a:r>
              <a:rPr sz="2000" b="1" dirty="0">
                <a:solidFill>
                  <a:srgbClr val="FFFFFF"/>
                </a:solidFill>
                <a:latin typeface="Calibri"/>
                <a:cs typeface="Calibri"/>
              </a:rPr>
              <a:t>big</a:t>
            </a:r>
            <a:r>
              <a:rPr sz="2000" b="1" spc="-70" dirty="0">
                <a:solidFill>
                  <a:srgbClr val="FFFFFF"/>
                </a:solidFill>
                <a:latin typeface="Calibri"/>
                <a:cs typeface="Calibri"/>
              </a:rPr>
              <a:t> </a:t>
            </a:r>
            <a:r>
              <a:rPr sz="2000" b="1" dirty="0">
                <a:solidFill>
                  <a:srgbClr val="FFFFFF"/>
                </a:solidFill>
                <a:latin typeface="Calibri"/>
                <a:cs typeface="Calibri"/>
              </a:rPr>
              <a:t>business</a:t>
            </a:r>
            <a:endParaRPr sz="2000" dirty="0">
              <a:latin typeface="Calibri"/>
              <a:cs typeface="Calibri"/>
            </a:endParaRPr>
          </a:p>
          <a:p>
            <a:pPr marL="1193800" lvl="2" indent="-229235">
              <a:lnSpc>
                <a:spcPct val="100000"/>
              </a:lnSpc>
              <a:spcBef>
                <a:spcPts val="480"/>
              </a:spcBef>
              <a:buFont typeface="Arial"/>
              <a:buChar char="•"/>
              <a:tabLst>
                <a:tab pos="1193800" algn="l"/>
                <a:tab pos="1194435" algn="l"/>
              </a:tabLst>
            </a:pPr>
            <a:r>
              <a:rPr sz="2000" b="1" spc="-10" dirty="0">
                <a:solidFill>
                  <a:srgbClr val="FFFFFF"/>
                </a:solidFill>
                <a:latin typeface="Calibri"/>
                <a:cs typeface="Calibri"/>
              </a:rPr>
              <a:t>Clinton </a:t>
            </a:r>
            <a:r>
              <a:rPr sz="2000" b="1" spc="-5" dirty="0">
                <a:solidFill>
                  <a:srgbClr val="FFFFFF"/>
                </a:solidFill>
                <a:latin typeface="Calibri"/>
                <a:cs typeface="Calibri"/>
              </a:rPr>
              <a:t>won </a:t>
            </a:r>
            <a:r>
              <a:rPr sz="2000" b="1" dirty="0">
                <a:solidFill>
                  <a:srgbClr val="FFFFFF"/>
                </a:solidFill>
                <a:latin typeface="Calibri"/>
                <a:cs typeface="Calibri"/>
              </a:rPr>
              <a:t>twice in part because of his </a:t>
            </a:r>
            <a:r>
              <a:rPr sz="2000" b="1" spc="-10" dirty="0">
                <a:solidFill>
                  <a:srgbClr val="FFFFFF"/>
                </a:solidFill>
                <a:latin typeface="Calibri"/>
                <a:cs typeface="Calibri"/>
              </a:rPr>
              <a:t>resurrection </a:t>
            </a:r>
            <a:r>
              <a:rPr sz="2000" b="1" dirty="0">
                <a:solidFill>
                  <a:srgbClr val="FFFFFF"/>
                </a:solidFill>
                <a:latin typeface="Calibri"/>
                <a:cs typeface="Calibri"/>
              </a:rPr>
              <a:t>of </a:t>
            </a:r>
            <a:r>
              <a:rPr sz="2000" b="1" spc="-20" dirty="0">
                <a:solidFill>
                  <a:srgbClr val="FFFFFF"/>
                </a:solidFill>
                <a:latin typeface="Calibri"/>
                <a:cs typeface="Calibri"/>
              </a:rPr>
              <a:t>FDR’s </a:t>
            </a:r>
            <a:r>
              <a:rPr sz="2000" b="1" spc="-15" dirty="0">
                <a:solidFill>
                  <a:srgbClr val="FFFFFF"/>
                </a:solidFill>
                <a:latin typeface="Calibri"/>
                <a:cs typeface="Calibri"/>
              </a:rPr>
              <a:t>grand </a:t>
            </a:r>
            <a:r>
              <a:rPr sz="2000" b="1" dirty="0">
                <a:solidFill>
                  <a:srgbClr val="FFFFFF"/>
                </a:solidFill>
                <a:latin typeface="Calibri"/>
                <a:cs typeface="Calibri"/>
              </a:rPr>
              <a:t>coalition, </a:t>
            </a:r>
            <a:r>
              <a:rPr sz="2000" b="1" spc="-5" dirty="0">
                <a:solidFill>
                  <a:srgbClr val="FFFFFF"/>
                </a:solidFill>
                <a:latin typeface="Calibri"/>
                <a:cs typeface="Calibri"/>
              </a:rPr>
              <a:t>especially</a:t>
            </a:r>
            <a:r>
              <a:rPr sz="2000" b="1" spc="-90" dirty="0">
                <a:solidFill>
                  <a:srgbClr val="FFFFFF"/>
                </a:solidFill>
                <a:latin typeface="Calibri"/>
                <a:cs typeface="Calibri"/>
              </a:rPr>
              <a:t> </a:t>
            </a:r>
            <a:r>
              <a:rPr sz="2000" b="1" dirty="0">
                <a:solidFill>
                  <a:srgbClr val="FFFFFF"/>
                </a:solidFill>
                <a:latin typeface="Calibri"/>
                <a:cs typeface="Calibri"/>
              </a:rPr>
              <a:t>Southern</a:t>
            </a:r>
            <a:endParaRPr sz="2000" dirty="0">
              <a:latin typeface="Calibri"/>
              <a:cs typeface="Calibri"/>
            </a:endParaRPr>
          </a:p>
          <a:p>
            <a:pPr marL="1193800">
              <a:lnSpc>
                <a:spcPct val="100000"/>
              </a:lnSpc>
            </a:pPr>
            <a:r>
              <a:rPr sz="2000" b="1" dirty="0">
                <a:solidFill>
                  <a:srgbClr val="FFFFFF"/>
                </a:solidFill>
                <a:latin typeface="Calibri"/>
                <a:cs typeface="Calibri"/>
              </a:rPr>
              <a:t>middle </a:t>
            </a:r>
            <a:r>
              <a:rPr sz="2000" b="1" spc="-5" dirty="0">
                <a:solidFill>
                  <a:srgbClr val="FFFFFF"/>
                </a:solidFill>
                <a:latin typeface="Calibri"/>
                <a:cs typeface="Calibri"/>
              </a:rPr>
              <a:t>class </a:t>
            </a:r>
            <a:r>
              <a:rPr sz="2000" b="1" spc="-15" dirty="0">
                <a:solidFill>
                  <a:srgbClr val="FFFFFF"/>
                </a:solidFill>
                <a:latin typeface="Calibri"/>
                <a:cs typeface="Calibri"/>
              </a:rPr>
              <a:t>moderates </a:t>
            </a:r>
            <a:r>
              <a:rPr sz="2000" b="1" spc="-10" dirty="0">
                <a:solidFill>
                  <a:srgbClr val="FFFFFF"/>
                </a:solidFill>
                <a:latin typeface="Calibri"/>
                <a:cs typeface="Calibri"/>
              </a:rPr>
              <a:t>(“Reagan Democrats”). </a:t>
            </a:r>
            <a:r>
              <a:rPr sz="2000" b="1" spc="-25" dirty="0">
                <a:solidFill>
                  <a:srgbClr val="FFFFFF"/>
                </a:solidFill>
                <a:latin typeface="Calibri"/>
                <a:cs typeface="Calibri"/>
              </a:rPr>
              <a:t>Women’s </a:t>
            </a:r>
            <a:r>
              <a:rPr sz="2000" b="1" spc="-10" dirty="0">
                <a:solidFill>
                  <a:srgbClr val="FFFFFF"/>
                </a:solidFill>
                <a:latin typeface="Calibri"/>
                <a:cs typeface="Calibri"/>
              </a:rPr>
              <a:t>votes </a:t>
            </a:r>
            <a:r>
              <a:rPr sz="2000" b="1" spc="-15" dirty="0">
                <a:solidFill>
                  <a:srgbClr val="FFFFFF"/>
                </a:solidFill>
                <a:latin typeface="Calibri"/>
                <a:cs typeface="Calibri"/>
              </a:rPr>
              <a:t>were </a:t>
            </a:r>
            <a:r>
              <a:rPr sz="2000" b="1" dirty="0">
                <a:solidFill>
                  <a:srgbClr val="FFFFFF"/>
                </a:solidFill>
                <a:latin typeface="Calibri"/>
                <a:cs typeface="Calibri"/>
              </a:rPr>
              <a:t>also</a:t>
            </a:r>
            <a:r>
              <a:rPr sz="2000" b="1" spc="15" dirty="0">
                <a:solidFill>
                  <a:srgbClr val="FFFFFF"/>
                </a:solidFill>
                <a:latin typeface="Calibri"/>
                <a:cs typeface="Calibri"/>
              </a:rPr>
              <a:t> </a:t>
            </a:r>
            <a:r>
              <a:rPr sz="2000" b="1" spc="-5" dirty="0">
                <a:solidFill>
                  <a:srgbClr val="FFFFFF"/>
                </a:solidFill>
                <a:latin typeface="Calibri"/>
                <a:cs typeface="Calibri"/>
              </a:rPr>
              <a:t>decisive.</a:t>
            </a:r>
            <a:endParaRPr sz="2000" dirty="0">
              <a:latin typeface="Calibri"/>
              <a:cs typeface="Calibri"/>
            </a:endParaRPr>
          </a:p>
          <a:p>
            <a:pPr marL="1193800" marR="80010" lvl="2" indent="-229235">
              <a:spcBef>
                <a:spcPts val="480"/>
              </a:spcBef>
              <a:buFont typeface="Arial"/>
              <a:buChar char="•"/>
              <a:tabLst>
                <a:tab pos="1193800" algn="l"/>
                <a:tab pos="1194435" algn="l"/>
              </a:tabLst>
            </a:pPr>
            <a:r>
              <a:rPr sz="2000" b="1" spc="-5" dirty="0">
                <a:solidFill>
                  <a:srgbClr val="FFFFFF"/>
                </a:solidFill>
                <a:latin typeface="Calibri"/>
                <a:cs typeface="Calibri"/>
              </a:rPr>
              <a:t>Election </a:t>
            </a:r>
            <a:r>
              <a:rPr sz="2000" b="1" dirty="0">
                <a:solidFill>
                  <a:srgbClr val="FFFFFF"/>
                </a:solidFill>
                <a:latin typeface="Calibri"/>
                <a:cs typeface="Calibri"/>
              </a:rPr>
              <a:t>of 2000 </a:t>
            </a:r>
            <a:r>
              <a:rPr sz="2000" b="1" spc="-25" dirty="0">
                <a:solidFill>
                  <a:srgbClr val="FFFFFF"/>
                </a:solidFill>
                <a:latin typeface="Calibri"/>
                <a:cs typeface="Calibri"/>
              </a:rPr>
              <a:t>gave </a:t>
            </a:r>
            <a:r>
              <a:rPr sz="2000" b="1" dirty="0">
                <a:solidFill>
                  <a:srgbClr val="FFFFFF"/>
                </a:solidFill>
                <a:latin typeface="Calibri"/>
                <a:cs typeface="Calibri"/>
              </a:rPr>
              <a:t>us a </a:t>
            </a:r>
            <a:r>
              <a:rPr sz="2000" b="1" spc="-5" dirty="0">
                <a:solidFill>
                  <a:srgbClr val="FFFFFF"/>
                </a:solidFill>
                <a:latin typeface="Calibri"/>
                <a:cs typeface="Calibri"/>
              </a:rPr>
              <a:t>Republican </a:t>
            </a:r>
            <a:r>
              <a:rPr sz="2000" b="1" spc="-10" dirty="0">
                <a:solidFill>
                  <a:srgbClr val="FFFFFF"/>
                </a:solidFill>
                <a:latin typeface="Calibri"/>
                <a:cs typeface="Calibri"/>
              </a:rPr>
              <a:t>president </a:t>
            </a:r>
            <a:r>
              <a:rPr sz="2000" b="1" spc="-5" dirty="0">
                <a:solidFill>
                  <a:srgbClr val="FFFFFF"/>
                </a:solidFill>
                <a:latin typeface="Calibri"/>
                <a:cs typeface="Calibri"/>
              </a:rPr>
              <a:t>who won </a:t>
            </a:r>
            <a:r>
              <a:rPr sz="2000" b="1" dirty="0">
                <a:solidFill>
                  <a:srgbClr val="FFFFFF"/>
                </a:solidFill>
                <a:latin typeface="Calibri"/>
                <a:cs typeface="Calibri"/>
              </a:rPr>
              <a:t>only a </a:t>
            </a:r>
            <a:r>
              <a:rPr sz="2000" b="1" spc="-5" dirty="0">
                <a:solidFill>
                  <a:srgbClr val="FFFFFF"/>
                </a:solidFill>
                <a:latin typeface="Calibri"/>
                <a:cs typeface="Calibri"/>
              </a:rPr>
              <a:t>minority </a:t>
            </a:r>
            <a:r>
              <a:rPr sz="2000" b="1" dirty="0">
                <a:solidFill>
                  <a:srgbClr val="FFFFFF"/>
                </a:solidFill>
                <a:latin typeface="Calibri"/>
                <a:cs typeface="Calibri"/>
              </a:rPr>
              <a:t>of popular </a:t>
            </a:r>
            <a:r>
              <a:rPr sz="2000" b="1" spc="-10" dirty="0">
                <a:solidFill>
                  <a:srgbClr val="FFFFFF"/>
                </a:solidFill>
                <a:latin typeface="Calibri"/>
                <a:cs typeface="Calibri"/>
              </a:rPr>
              <a:t>votes, </a:t>
            </a:r>
            <a:r>
              <a:rPr sz="2000" b="1" dirty="0">
                <a:solidFill>
                  <a:srgbClr val="FFFFFF"/>
                </a:solidFill>
                <a:latin typeface="Calibri"/>
                <a:cs typeface="Calibri"/>
              </a:rPr>
              <a:t>a </a:t>
            </a:r>
            <a:r>
              <a:rPr sz="2000" b="1" spc="5" dirty="0">
                <a:solidFill>
                  <a:srgbClr val="FFFFFF"/>
                </a:solidFill>
                <a:latin typeface="Calibri"/>
                <a:cs typeface="Calibri"/>
              </a:rPr>
              <a:t>50-50  </a:t>
            </a:r>
            <a:r>
              <a:rPr sz="2000" b="1" spc="-10" dirty="0">
                <a:solidFill>
                  <a:srgbClr val="FFFFFF"/>
                </a:solidFill>
                <a:latin typeface="Calibri"/>
                <a:cs typeface="Calibri"/>
              </a:rPr>
              <a:t>Senate </a:t>
            </a:r>
            <a:r>
              <a:rPr sz="2000" b="1" dirty="0">
                <a:solidFill>
                  <a:srgbClr val="FFFFFF"/>
                </a:solidFill>
                <a:latin typeface="Calibri"/>
                <a:cs typeface="Calibri"/>
              </a:rPr>
              <a:t>(which </a:t>
            </a:r>
            <a:r>
              <a:rPr sz="2000" b="1" spc="-5" dirty="0">
                <a:solidFill>
                  <a:srgbClr val="FFFFFF"/>
                </a:solidFill>
                <a:latin typeface="Calibri"/>
                <a:cs typeface="Calibri"/>
              </a:rPr>
              <a:t>became </a:t>
            </a:r>
            <a:r>
              <a:rPr sz="2000" b="1" dirty="0">
                <a:solidFill>
                  <a:srgbClr val="FFFFFF"/>
                </a:solidFill>
                <a:latin typeface="Calibri"/>
                <a:cs typeface="Calibri"/>
              </a:rPr>
              <a:t>a </a:t>
            </a:r>
            <a:r>
              <a:rPr sz="2000" b="1" spc="-5" dirty="0">
                <a:solidFill>
                  <a:srgbClr val="FFFFFF"/>
                </a:solidFill>
                <a:latin typeface="Calibri"/>
                <a:cs typeface="Calibri"/>
              </a:rPr>
              <a:t>50-49-1 </a:t>
            </a:r>
            <a:r>
              <a:rPr sz="2000" b="1" spc="-10" dirty="0">
                <a:solidFill>
                  <a:srgbClr val="FFFFFF"/>
                </a:solidFill>
                <a:latin typeface="Calibri"/>
                <a:cs typeface="Calibri"/>
              </a:rPr>
              <a:t>Democratic Senate after </a:t>
            </a:r>
            <a:r>
              <a:rPr sz="2000" b="1" spc="-15" dirty="0">
                <a:solidFill>
                  <a:srgbClr val="FFFFFF"/>
                </a:solidFill>
                <a:latin typeface="Calibri"/>
                <a:cs typeface="Calibri"/>
              </a:rPr>
              <a:t>Jeffords </a:t>
            </a:r>
            <a:r>
              <a:rPr sz="2000" b="1" spc="-5" dirty="0">
                <a:solidFill>
                  <a:srgbClr val="FFFFFF"/>
                </a:solidFill>
                <a:latin typeface="Calibri"/>
                <a:cs typeface="Calibri"/>
              </a:rPr>
              <a:t>defection), </a:t>
            </a:r>
            <a:r>
              <a:rPr sz="2000" b="1" dirty="0">
                <a:solidFill>
                  <a:srgbClr val="FFFFFF"/>
                </a:solidFill>
                <a:latin typeface="Calibri"/>
                <a:cs typeface="Calibri"/>
              </a:rPr>
              <a:t>and a House </a:t>
            </a:r>
            <a:r>
              <a:rPr sz="2000" b="1" spc="-20" dirty="0">
                <a:solidFill>
                  <a:srgbClr val="FFFFFF"/>
                </a:solidFill>
                <a:latin typeface="Calibri"/>
                <a:cs typeface="Calibri"/>
              </a:rPr>
              <a:t>w/a</a:t>
            </a:r>
            <a:r>
              <a:rPr sz="2000" b="1" spc="10" dirty="0">
                <a:solidFill>
                  <a:srgbClr val="FFFFFF"/>
                </a:solidFill>
                <a:latin typeface="Calibri"/>
                <a:cs typeface="Calibri"/>
              </a:rPr>
              <a:t> </a:t>
            </a:r>
            <a:r>
              <a:rPr sz="2000" b="1" spc="-5" dirty="0">
                <a:solidFill>
                  <a:srgbClr val="FFFFFF"/>
                </a:solidFill>
                <a:latin typeface="Calibri"/>
                <a:cs typeface="Calibri"/>
              </a:rPr>
              <a:t>narrow</a:t>
            </a:r>
            <a:r>
              <a:rPr lang="en-US" sz="2000" b="1" spc="-5" dirty="0">
                <a:solidFill>
                  <a:srgbClr val="FFFFFF"/>
                </a:solidFill>
                <a:cs typeface="Calibri"/>
              </a:rPr>
              <a:t> Republican</a:t>
            </a:r>
            <a:r>
              <a:rPr lang="en-US" sz="2000" b="1" spc="-85" dirty="0">
                <a:solidFill>
                  <a:srgbClr val="FFFFFF"/>
                </a:solidFill>
                <a:cs typeface="Calibri"/>
              </a:rPr>
              <a:t> </a:t>
            </a:r>
            <a:r>
              <a:rPr lang="en-US" sz="2000" b="1" spc="-5" dirty="0">
                <a:solidFill>
                  <a:srgbClr val="FFFFFF"/>
                </a:solidFill>
                <a:cs typeface="Calibri"/>
              </a:rPr>
              <a:t>majority</a:t>
            </a:r>
            <a:endParaRPr lang="en-US" sz="2000" dirty="0">
              <a:cs typeface="Calibri"/>
            </a:endParaRPr>
          </a:p>
        </p:txBody>
      </p:sp>
      <p:sp>
        <p:nvSpPr>
          <p:cNvPr id="5" name="object 5"/>
          <p:cNvSpPr txBox="1"/>
          <p:nvPr/>
        </p:nvSpPr>
        <p:spPr>
          <a:xfrm>
            <a:off x="1222044" y="6460947"/>
            <a:ext cx="2146300" cy="331470"/>
          </a:xfrm>
          <a:prstGeom prst="rect">
            <a:avLst/>
          </a:prstGeom>
        </p:spPr>
        <p:txBody>
          <a:bodyPr vert="horz" wrap="square" lIns="0" tIns="13335" rIns="0" bIns="0" rtlCol="0">
            <a:spAutoFit/>
          </a:bodyPr>
          <a:lstStyle/>
          <a:p>
            <a:pPr marL="12700">
              <a:lnSpc>
                <a:spcPct val="100000"/>
              </a:lnSpc>
              <a:spcBef>
                <a:spcPts val="105"/>
              </a:spcBef>
            </a:pPr>
            <a:endParaRPr sz="2000" dirty="0">
              <a:latin typeface="Calibri"/>
              <a:cs typeface="Calibri"/>
            </a:endParaRPr>
          </a:p>
        </p:txBody>
      </p:sp>
      <p:sp>
        <p:nvSpPr>
          <p:cNvPr id="6" name="object 6"/>
          <p:cNvSpPr txBox="1"/>
          <p:nvPr/>
        </p:nvSpPr>
        <p:spPr>
          <a:xfrm>
            <a:off x="11323066" y="6426809"/>
            <a:ext cx="180975" cy="208915"/>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10</a:t>
            </a:r>
            <a:endParaRPr sz="1200">
              <a:latin typeface="Calibri"/>
              <a:cs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98E750DF-1F6D-4C45-B48D-97A4B4F1CCD3}"/>
              </a:ext>
            </a:extLst>
          </p:cNvPr>
          <p:cNvSpPr>
            <a:spLocks noGrp="1"/>
          </p:cNvSpPr>
          <p:nvPr>
            <p:ph type="title"/>
          </p:nvPr>
        </p:nvSpPr>
        <p:spPr>
          <a:xfrm>
            <a:off x="304800" y="414024"/>
            <a:ext cx="5334000" cy="1325563"/>
          </a:xfrm>
        </p:spPr>
        <p:txBody>
          <a:bodyPr anchor="b">
            <a:normAutofit/>
          </a:bodyPr>
          <a:lstStyle/>
          <a:p>
            <a:r>
              <a:rPr lang="en-US" dirty="0">
                <a:solidFill>
                  <a:schemeClr val="bg1"/>
                </a:solidFill>
              </a:rPr>
              <a:t>The Republican Party 1854</a:t>
            </a:r>
          </a:p>
        </p:txBody>
      </p:sp>
      <p:cxnSp>
        <p:nvCxnSpPr>
          <p:cNvPr id="75" name="Straight Connector 74">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97D44E26-F079-4E6B-ADC6-0EFC99F43C5A}"/>
              </a:ext>
            </a:extLst>
          </p:cNvPr>
          <p:cNvSpPr>
            <a:spLocks noGrp="1"/>
          </p:cNvSpPr>
          <p:nvPr>
            <p:ph type="body" idx="1"/>
          </p:nvPr>
        </p:nvSpPr>
        <p:spPr>
          <a:xfrm>
            <a:off x="457200" y="2196895"/>
            <a:ext cx="4800600" cy="3711571"/>
          </a:xfrm>
        </p:spPr>
        <p:txBody>
          <a:bodyPr>
            <a:normAutofit/>
          </a:bodyPr>
          <a:lstStyle/>
          <a:p>
            <a:pPr>
              <a:spcAft>
                <a:spcPts val="600"/>
              </a:spcAft>
            </a:pPr>
            <a:r>
              <a:rPr lang="en-US" sz="2000" dirty="0">
                <a:solidFill>
                  <a:schemeClr val="bg1"/>
                </a:solidFill>
              </a:rPr>
              <a:t>The Republican Party was formed by a coalition of Free-</a:t>
            </a:r>
            <a:r>
              <a:rPr lang="en-US" sz="2000" dirty="0" err="1">
                <a:solidFill>
                  <a:schemeClr val="bg1"/>
                </a:solidFill>
              </a:rPr>
              <a:t>Soilers</a:t>
            </a:r>
            <a:r>
              <a:rPr lang="en-US" sz="2000" dirty="0">
                <a:solidFill>
                  <a:schemeClr val="bg1"/>
                </a:solidFill>
              </a:rPr>
              <a:t>, Whigs, Know-Nothings and Northern Democrats in order to stop the spread of slavery in the western territories and in the south.</a:t>
            </a:r>
          </a:p>
          <a:p>
            <a:pPr>
              <a:spcAft>
                <a:spcPts val="600"/>
              </a:spcAft>
            </a:pPr>
            <a:endParaRPr lang="en-US" sz="2000" dirty="0">
              <a:solidFill>
                <a:schemeClr val="bg1"/>
              </a:solidFill>
            </a:endParaRPr>
          </a:p>
          <a:p>
            <a:pPr>
              <a:spcAft>
                <a:spcPts val="600"/>
              </a:spcAft>
            </a:pPr>
            <a:r>
              <a:rPr lang="en-US" sz="2000" dirty="0">
                <a:solidFill>
                  <a:schemeClr val="bg1"/>
                </a:solidFill>
              </a:rPr>
              <a:t>The Republican would control the Presidency from 1861-1932 with 2 exceptions.  This is an example of REALIGNMENT.</a:t>
            </a:r>
          </a:p>
        </p:txBody>
      </p:sp>
      <p:pic>
        <p:nvPicPr>
          <p:cNvPr id="3076" name="Picture 4" descr="Abraham Lincoln - Wikipedia">
            <a:extLst>
              <a:ext uri="{FF2B5EF4-FFF2-40B4-BE49-F238E27FC236}">
                <a16:creationId xmlns:a16="http://schemas.microsoft.com/office/drawing/2014/main" id="{43132E6D-42DC-4E3E-A6B7-030E4839115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53795" y="3739695"/>
            <a:ext cx="2233205" cy="2784532"/>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78">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ACFC0CF-4281-4474-BA77-5CC83D84E6C9}"/>
              </a:ext>
            </a:extLst>
          </p:cNvPr>
          <p:cNvSpPr txBox="1"/>
          <p:nvPr/>
        </p:nvSpPr>
        <p:spPr>
          <a:xfrm>
            <a:off x="8969510" y="224537"/>
            <a:ext cx="1535536" cy="1754326"/>
          </a:xfrm>
          <a:prstGeom prst="rect">
            <a:avLst/>
          </a:prstGeom>
          <a:noFill/>
        </p:spPr>
        <p:txBody>
          <a:bodyPr wrap="square" rtlCol="0">
            <a:spAutoFit/>
          </a:bodyPr>
          <a:lstStyle/>
          <a:p>
            <a:r>
              <a:rPr lang="en-US" b="1" dirty="0">
                <a:solidFill>
                  <a:schemeClr val="bg1"/>
                </a:solidFill>
              </a:rPr>
              <a:t>John C. Fremont</a:t>
            </a:r>
          </a:p>
          <a:p>
            <a:r>
              <a:rPr lang="en-US" b="1" dirty="0">
                <a:solidFill>
                  <a:schemeClr val="bg1"/>
                </a:solidFill>
              </a:rPr>
              <a:t>Republican Presidential Candidate, 1856</a:t>
            </a:r>
          </a:p>
        </p:txBody>
      </p:sp>
      <p:sp>
        <p:nvSpPr>
          <p:cNvPr id="20" name="TextBox 19">
            <a:extLst>
              <a:ext uri="{FF2B5EF4-FFF2-40B4-BE49-F238E27FC236}">
                <a16:creationId xmlns:a16="http://schemas.microsoft.com/office/drawing/2014/main" id="{4A3AC037-27CC-4A70-BCF8-3D4C864B2CF0}"/>
              </a:ext>
            </a:extLst>
          </p:cNvPr>
          <p:cNvSpPr txBox="1"/>
          <p:nvPr/>
        </p:nvSpPr>
        <p:spPr>
          <a:xfrm>
            <a:off x="10329480" y="3962400"/>
            <a:ext cx="1506012" cy="1754326"/>
          </a:xfrm>
          <a:prstGeom prst="rect">
            <a:avLst/>
          </a:prstGeom>
          <a:noFill/>
        </p:spPr>
        <p:txBody>
          <a:bodyPr wrap="square" rtlCol="0">
            <a:spAutoFit/>
          </a:bodyPr>
          <a:lstStyle/>
          <a:p>
            <a:r>
              <a:rPr lang="en-US" b="1" dirty="0">
                <a:solidFill>
                  <a:schemeClr val="bg1"/>
                </a:solidFill>
              </a:rPr>
              <a:t>Abraham Lincoln</a:t>
            </a:r>
          </a:p>
          <a:p>
            <a:r>
              <a:rPr lang="en-US" b="1" dirty="0">
                <a:solidFill>
                  <a:schemeClr val="bg1"/>
                </a:solidFill>
              </a:rPr>
              <a:t>Republican Presidential Candidate,</a:t>
            </a:r>
          </a:p>
          <a:p>
            <a:r>
              <a:rPr lang="en-US" b="1" dirty="0">
                <a:solidFill>
                  <a:schemeClr val="bg1"/>
                </a:solidFill>
              </a:rPr>
              <a:t>1860</a:t>
            </a:r>
          </a:p>
        </p:txBody>
      </p:sp>
      <p:pic>
        <p:nvPicPr>
          <p:cNvPr id="7" name="Picture 6">
            <a:extLst>
              <a:ext uri="{FF2B5EF4-FFF2-40B4-BE49-F238E27FC236}">
                <a16:creationId xmlns:a16="http://schemas.microsoft.com/office/drawing/2014/main" id="{E139799A-B5FE-4831-AFFE-B872A6DD8CF9}"/>
              </a:ext>
            </a:extLst>
          </p:cNvPr>
          <p:cNvPicPr>
            <a:picLocks noChangeAspect="1"/>
          </p:cNvPicPr>
          <p:nvPr/>
        </p:nvPicPr>
        <p:blipFill>
          <a:blip r:embed="rId3"/>
          <a:stretch>
            <a:fillRect/>
          </a:stretch>
        </p:blipFill>
        <p:spPr>
          <a:xfrm>
            <a:off x="6517619" y="255280"/>
            <a:ext cx="2393713" cy="3063513"/>
          </a:xfrm>
          <a:prstGeom prst="rect">
            <a:avLst/>
          </a:prstGeom>
        </p:spPr>
      </p:pic>
    </p:spTree>
    <p:extLst>
      <p:ext uri="{BB962C8B-B14F-4D97-AF65-F5344CB8AC3E}">
        <p14:creationId xmlns:p14="http://schemas.microsoft.com/office/powerpoint/2010/main" val="3603976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2FAD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18772"/>
            <a:ext cx="12192000" cy="707886"/>
          </a:xfrm>
          <a:prstGeom prst="rect">
            <a:avLst/>
          </a:prstGeom>
          <a:gradFill>
            <a:gsLst>
              <a:gs pos="0">
                <a:schemeClr val="accent2">
                  <a:lumMod val="60000"/>
                  <a:lumOff val="40000"/>
                </a:schemeClr>
              </a:gs>
              <a:gs pos="35000">
                <a:schemeClr val="accent2">
                  <a:lumMod val="40000"/>
                  <a:lumOff val="60000"/>
                </a:schemeClr>
              </a:gs>
              <a:gs pos="100000">
                <a:schemeClr val="accent2">
                  <a:lumMod val="20000"/>
                  <a:lumOff val="80000"/>
                </a:schemeClr>
              </a:gs>
            </a:gsLst>
          </a:gra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rPr>
              <a:t>TOPIC 5.3 Political Parties</a:t>
            </a:r>
            <a:endParaRPr kumimoji="0" lang="en-US" sz="3733"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A6750EF-18E6-4519-8F1E-0E78327F5B96}"/>
              </a:ext>
            </a:extLst>
          </p:cNvPr>
          <p:cNvSpPr txBox="1"/>
          <p:nvPr/>
        </p:nvSpPr>
        <p:spPr>
          <a:xfrm>
            <a:off x="-32694" y="1611051"/>
            <a:ext cx="3809999" cy="400110"/>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Describe linkage institutions.</a:t>
            </a: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3657600" y="1611051"/>
            <a:ext cx="0" cy="5170749"/>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74A81181-6029-4E37-8BE3-954E0A2CA114}"/>
              </a:ext>
            </a:extLst>
          </p:cNvPr>
          <p:cNvSpPr txBox="1"/>
          <p:nvPr/>
        </p:nvSpPr>
        <p:spPr>
          <a:xfrm>
            <a:off x="3914470" y="1543720"/>
            <a:ext cx="8277530" cy="2462213"/>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Linkage institutions are channels that allow </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individuals to communicate their preferences </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to policy-makers:</a:t>
            </a:r>
          </a:p>
          <a:p>
            <a:pPr marL="342900" marR="0" lvl="0" indent="-3429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Parties</a:t>
            </a:r>
          </a:p>
          <a:p>
            <a:pPr marL="342900" marR="0" lvl="0" indent="-3429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Interest groups</a:t>
            </a:r>
          </a:p>
          <a:p>
            <a:pPr marL="342900" marR="0" lvl="0" indent="-3429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Elections</a:t>
            </a:r>
          </a:p>
          <a:p>
            <a:pPr marL="342900" marR="0" lvl="0" indent="-3429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Media.</a:t>
            </a:r>
          </a:p>
        </p:txBody>
      </p:sp>
      <p:sp>
        <p:nvSpPr>
          <p:cNvPr id="9" name="TextBox 8">
            <a:extLst>
              <a:ext uri="{FF2B5EF4-FFF2-40B4-BE49-F238E27FC236}">
                <a16:creationId xmlns:a16="http://schemas.microsoft.com/office/drawing/2014/main" id="{9453EE3A-F8B1-4EB6-AB9E-14A132CC8F65}"/>
              </a:ext>
            </a:extLst>
          </p:cNvPr>
          <p:cNvSpPr txBox="1"/>
          <p:nvPr/>
        </p:nvSpPr>
        <p:spPr>
          <a:xfrm>
            <a:off x="0" y="712723"/>
            <a:ext cx="12192000" cy="830997"/>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Political parties, interest groups, and social movements provide opportunities for participation and influence how people relate to government and policy-makers.</a:t>
            </a:r>
          </a:p>
        </p:txBody>
      </p:sp>
      <p:sp>
        <p:nvSpPr>
          <p:cNvPr id="11" name="TextBox 10">
            <a:extLst>
              <a:ext uri="{FF2B5EF4-FFF2-40B4-BE49-F238E27FC236}">
                <a16:creationId xmlns:a16="http://schemas.microsoft.com/office/drawing/2014/main" id="{CC1C277D-2D64-4D69-BF1B-738978B97BE1}"/>
              </a:ext>
            </a:extLst>
          </p:cNvPr>
          <p:cNvSpPr txBox="1"/>
          <p:nvPr/>
        </p:nvSpPr>
        <p:spPr>
          <a:xfrm>
            <a:off x="0" y="3674120"/>
            <a:ext cx="373380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Explain the function and impact of political parties on the electorate and government.</a:t>
            </a:r>
          </a:p>
        </p:txBody>
      </p:sp>
      <p:sp>
        <p:nvSpPr>
          <p:cNvPr id="13" name="TextBox 12">
            <a:extLst>
              <a:ext uri="{FF2B5EF4-FFF2-40B4-BE49-F238E27FC236}">
                <a16:creationId xmlns:a16="http://schemas.microsoft.com/office/drawing/2014/main" id="{1461F653-9AC6-400C-B6EF-181E664B9C5E}"/>
              </a:ext>
            </a:extLst>
          </p:cNvPr>
          <p:cNvSpPr txBox="1"/>
          <p:nvPr/>
        </p:nvSpPr>
        <p:spPr>
          <a:xfrm>
            <a:off x="3777305" y="4096878"/>
            <a:ext cx="8229599" cy="24622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The functions and impact of political parties on the electorate and government are represented by: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Mobilization and education of voters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Party platforms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Candidate recruitment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Campaign management, including fundraising and media strategy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The committee and party leadership systems in legislatures</a:t>
            </a:r>
          </a:p>
        </p:txBody>
      </p:sp>
    </p:spTree>
    <p:extLst>
      <p:ext uri="{BB962C8B-B14F-4D97-AF65-F5344CB8AC3E}">
        <p14:creationId xmlns:p14="http://schemas.microsoft.com/office/powerpoint/2010/main" val="661292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81AA57-9682-4D61-B994-0A465D4A14E1}"/>
              </a:ext>
            </a:extLst>
          </p:cNvPr>
          <p:cNvSpPr>
            <a:spLocks noGrp="1"/>
          </p:cNvSpPr>
          <p:nvPr>
            <p:ph type="title"/>
          </p:nvPr>
        </p:nvSpPr>
        <p:spPr>
          <a:xfrm>
            <a:off x="589560" y="856180"/>
            <a:ext cx="4560584" cy="1128068"/>
          </a:xfrm>
        </p:spPr>
        <p:txBody>
          <a:bodyPr anchor="ctr">
            <a:normAutofit fontScale="90000"/>
          </a:bodyPr>
          <a:lstStyle/>
          <a:p>
            <a:pPr algn="ctr"/>
            <a:r>
              <a:rPr lang="en-US" sz="4000" dirty="0"/>
              <a:t>What Realignment Looks Like</a:t>
            </a:r>
          </a:p>
        </p:txBody>
      </p:sp>
      <p:grpSp>
        <p:nvGrpSpPr>
          <p:cNvPr id="1029"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ACFED6A-02C9-4B87-BD57-0740BC5FDD81}"/>
              </a:ext>
            </a:extLst>
          </p:cNvPr>
          <p:cNvSpPr>
            <a:spLocks noGrp="1"/>
          </p:cNvSpPr>
          <p:nvPr>
            <p:ph type="body" idx="1"/>
          </p:nvPr>
        </p:nvSpPr>
        <p:spPr>
          <a:xfrm>
            <a:off x="179980" y="2090569"/>
            <a:ext cx="5330612" cy="3979585"/>
          </a:xfrm>
        </p:spPr>
        <p:txBody>
          <a:bodyPr anchor="ctr">
            <a:normAutofit/>
          </a:bodyPr>
          <a:lstStyle/>
          <a:p>
            <a:pPr>
              <a:spcAft>
                <a:spcPts val="600"/>
              </a:spcAft>
            </a:pPr>
            <a:r>
              <a:rPr lang="en-US" sz="2800" i="1" dirty="0"/>
              <a:t>Compare these maps of the presidential election of 1928 (top) and the election of 1932 (bottom). This is a clear example of </a:t>
            </a:r>
            <a:r>
              <a:rPr lang="en-US" sz="2800" i="1" dirty="0">
                <a:solidFill>
                  <a:srgbClr val="FF0000"/>
                </a:solidFill>
              </a:rPr>
              <a:t>realignment</a:t>
            </a:r>
            <a:r>
              <a:rPr lang="en-US" sz="2800" i="1" dirty="0"/>
              <a:t>, as a huge number of voters switched their affiliation from Republican (red) to Democrat (blue)</a:t>
            </a:r>
            <a:endParaRPr lang="en-US" sz="2800" dirty="0"/>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lection maps united states">
            <a:extLst>
              <a:ext uri="{FF2B5EF4-FFF2-40B4-BE49-F238E27FC236}">
                <a16:creationId xmlns:a16="http://schemas.microsoft.com/office/drawing/2014/main" id="{3C6027B9-4E54-4E3E-A6D7-23EE95909C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64" r="4392" b="-1"/>
          <a:stretch/>
        </p:blipFill>
        <p:spPr bwMode="auto">
          <a:xfrm>
            <a:off x="5678853" y="509569"/>
            <a:ext cx="5848062" cy="5669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939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90800" y="-12032"/>
            <a:ext cx="5530850" cy="567463"/>
          </a:xfrm>
          <a:prstGeom prst="rect">
            <a:avLst/>
          </a:prstGeom>
        </p:spPr>
        <p:txBody>
          <a:bodyPr vert="horz" wrap="square" lIns="0" tIns="13335" rIns="0" bIns="0" rtlCol="0">
            <a:spAutoFit/>
          </a:bodyPr>
          <a:lstStyle/>
          <a:p>
            <a:pPr marL="12700">
              <a:lnSpc>
                <a:spcPct val="100000"/>
              </a:lnSpc>
              <a:spcBef>
                <a:spcPts val="105"/>
              </a:spcBef>
            </a:pPr>
            <a:r>
              <a:rPr spc="-5" dirty="0"/>
              <a:t>DIVIDED</a:t>
            </a:r>
            <a:r>
              <a:rPr spc="-45" dirty="0"/>
              <a:t> </a:t>
            </a:r>
            <a:r>
              <a:rPr spc="-10" dirty="0"/>
              <a:t>GOVERNMENT</a:t>
            </a:r>
            <a:endParaRPr dirty="0"/>
          </a:p>
        </p:txBody>
      </p:sp>
      <p:sp>
        <p:nvSpPr>
          <p:cNvPr id="3" name="object 3"/>
          <p:cNvSpPr txBox="1"/>
          <p:nvPr/>
        </p:nvSpPr>
        <p:spPr>
          <a:xfrm>
            <a:off x="70866" y="1059770"/>
            <a:ext cx="6506209" cy="4886594"/>
          </a:xfrm>
          <a:prstGeom prst="rect">
            <a:avLst/>
          </a:prstGeom>
        </p:spPr>
        <p:txBody>
          <a:bodyPr vert="horz" wrap="square" lIns="0" tIns="13335" rIns="0" bIns="0" rtlCol="0">
            <a:spAutoFit/>
          </a:bodyPr>
          <a:lstStyle/>
          <a:p>
            <a:pPr marL="393700" marR="426084" indent="-342900">
              <a:lnSpc>
                <a:spcPct val="100000"/>
              </a:lnSpc>
              <a:spcBef>
                <a:spcPts val="105"/>
              </a:spcBef>
              <a:buFont typeface="Arial"/>
              <a:buChar char="•"/>
              <a:tabLst>
                <a:tab pos="393065" algn="l"/>
                <a:tab pos="393700" algn="l"/>
              </a:tabLst>
            </a:pPr>
            <a:r>
              <a:rPr sz="2000" b="1" dirty="0">
                <a:latin typeface="Calibri"/>
                <a:cs typeface="Calibri"/>
              </a:rPr>
              <a:t>Since 1953, </a:t>
            </a:r>
            <a:r>
              <a:rPr sz="2000" b="1" spc="-10" dirty="0">
                <a:latin typeface="Calibri"/>
                <a:cs typeface="Calibri"/>
              </a:rPr>
              <a:t>we </a:t>
            </a:r>
            <a:r>
              <a:rPr sz="2000" b="1" spc="-15" dirty="0">
                <a:latin typeface="Calibri"/>
                <a:cs typeface="Calibri"/>
              </a:rPr>
              <a:t>have </a:t>
            </a:r>
            <a:r>
              <a:rPr sz="2000" b="1" dirty="0">
                <a:latin typeface="Calibri"/>
                <a:cs typeface="Calibri"/>
              </a:rPr>
              <a:t>had divided </a:t>
            </a:r>
            <a:r>
              <a:rPr sz="2000" b="1" spc="-10" dirty="0">
                <a:latin typeface="Calibri"/>
                <a:cs typeface="Calibri"/>
              </a:rPr>
              <a:t>government </a:t>
            </a:r>
            <a:r>
              <a:rPr sz="2000" b="1" spc="-5" dirty="0">
                <a:latin typeface="Calibri"/>
                <a:cs typeface="Calibri"/>
              </a:rPr>
              <a:t>twice as  often </a:t>
            </a:r>
            <a:r>
              <a:rPr sz="2000" b="1" dirty="0">
                <a:latin typeface="Calibri"/>
                <a:cs typeface="Calibri"/>
              </a:rPr>
              <a:t>as </a:t>
            </a:r>
            <a:r>
              <a:rPr sz="2000" b="1" spc="-10" dirty="0">
                <a:latin typeface="Calibri"/>
                <a:cs typeface="Calibri"/>
              </a:rPr>
              <a:t>we </a:t>
            </a:r>
            <a:r>
              <a:rPr sz="2000" b="1" spc="-15" dirty="0">
                <a:latin typeface="Calibri"/>
                <a:cs typeface="Calibri"/>
              </a:rPr>
              <a:t>have </a:t>
            </a:r>
            <a:r>
              <a:rPr sz="2000" b="1" dirty="0">
                <a:latin typeface="Calibri"/>
                <a:cs typeface="Calibri"/>
              </a:rPr>
              <a:t>had one </a:t>
            </a:r>
            <a:r>
              <a:rPr sz="2000" b="1" spc="-5" dirty="0">
                <a:latin typeface="Calibri"/>
                <a:cs typeface="Calibri"/>
              </a:rPr>
              <a:t>party </a:t>
            </a:r>
            <a:r>
              <a:rPr sz="2000" b="1" dirty="0">
                <a:latin typeface="Calibri"/>
                <a:cs typeface="Calibri"/>
              </a:rPr>
              <a:t>in </a:t>
            </a:r>
            <a:r>
              <a:rPr sz="2000" b="1" spc="-10" dirty="0">
                <a:latin typeface="Calibri"/>
                <a:cs typeface="Calibri"/>
              </a:rPr>
              <a:t>control </a:t>
            </a:r>
            <a:r>
              <a:rPr sz="2000" b="1" dirty="0">
                <a:latin typeface="Calibri"/>
                <a:cs typeface="Calibri"/>
              </a:rPr>
              <a:t>of both  </a:t>
            </a:r>
            <a:r>
              <a:rPr sz="2000" b="1" spc="-5" dirty="0">
                <a:latin typeface="Calibri"/>
                <a:cs typeface="Calibri"/>
              </a:rPr>
              <a:t>legislative </a:t>
            </a:r>
            <a:r>
              <a:rPr sz="2000" b="1" dirty="0">
                <a:latin typeface="Calibri"/>
                <a:cs typeface="Calibri"/>
              </a:rPr>
              <a:t>and </a:t>
            </a:r>
            <a:r>
              <a:rPr sz="2000" b="1" spc="-15" dirty="0">
                <a:latin typeface="Calibri"/>
                <a:cs typeface="Calibri"/>
              </a:rPr>
              <a:t>executive</a:t>
            </a:r>
            <a:r>
              <a:rPr sz="2000" b="1" spc="-25" dirty="0">
                <a:latin typeface="Calibri"/>
                <a:cs typeface="Calibri"/>
              </a:rPr>
              <a:t> </a:t>
            </a:r>
            <a:r>
              <a:rPr sz="2000" b="1" spc="-5" dirty="0">
                <a:latin typeface="Calibri"/>
                <a:cs typeface="Calibri"/>
              </a:rPr>
              <a:t>branches</a:t>
            </a:r>
            <a:endParaRPr sz="2000" dirty="0">
              <a:latin typeface="Calibri"/>
              <a:cs typeface="Calibri"/>
            </a:endParaRPr>
          </a:p>
          <a:p>
            <a:pPr>
              <a:lnSpc>
                <a:spcPct val="100000"/>
              </a:lnSpc>
              <a:spcBef>
                <a:spcPts val="25"/>
              </a:spcBef>
              <a:buFont typeface="Arial"/>
              <a:buChar char="•"/>
            </a:pPr>
            <a:endParaRPr sz="2000" dirty="0">
              <a:latin typeface="Times New Roman"/>
              <a:cs typeface="Times New Roman"/>
            </a:endParaRPr>
          </a:p>
          <a:p>
            <a:pPr marL="393700" marR="17780" indent="-342900" algn="just">
              <a:lnSpc>
                <a:spcPct val="100000"/>
              </a:lnSpc>
              <a:buFont typeface="Arial"/>
              <a:buChar char="•"/>
              <a:tabLst>
                <a:tab pos="393700" algn="l"/>
              </a:tabLst>
            </a:pPr>
            <a:r>
              <a:rPr sz="2000" b="1" spc="-5" dirty="0">
                <a:latin typeface="Calibri"/>
                <a:cs typeface="Calibri"/>
              </a:rPr>
              <a:t>Republican </a:t>
            </a:r>
            <a:r>
              <a:rPr sz="2000" b="1" spc="-10" dirty="0">
                <a:latin typeface="Calibri"/>
                <a:cs typeface="Calibri"/>
              </a:rPr>
              <a:t>President </a:t>
            </a:r>
            <a:r>
              <a:rPr sz="2000" b="1" dirty="0">
                <a:latin typeface="Calibri"/>
                <a:cs typeface="Calibri"/>
              </a:rPr>
              <a:t>and a </a:t>
            </a:r>
            <a:r>
              <a:rPr sz="2000" b="1" spc="-10" dirty="0">
                <a:latin typeface="Calibri"/>
                <a:cs typeface="Calibri"/>
              </a:rPr>
              <a:t>Democratic Congress (control  </a:t>
            </a:r>
            <a:r>
              <a:rPr sz="2000" b="1" dirty="0">
                <a:latin typeface="Calibri"/>
                <a:cs typeface="Calibri"/>
              </a:rPr>
              <a:t>of </a:t>
            </a:r>
            <a:r>
              <a:rPr sz="2000" b="1" spc="-15" dirty="0">
                <a:latin typeface="Calibri"/>
                <a:cs typeface="Calibri"/>
              </a:rPr>
              <a:t>even </a:t>
            </a:r>
            <a:r>
              <a:rPr sz="2000" b="1" dirty="0">
                <a:latin typeface="Calibri"/>
                <a:cs typeface="Calibri"/>
              </a:rPr>
              <a:t>one house) or </a:t>
            </a:r>
            <a:r>
              <a:rPr sz="2000" b="1" spc="-10" dirty="0">
                <a:latin typeface="Calibri"/>
                <a:cs typeface="Calibri"/>
              </a:rPr>
              <a:t>Democratic President </a:t>
            </a:r>
            <a:r>
              <a:rPr sz="2000" b="1" dirty="0">
                <a:latin typeface="Calibri"/>
                <a:cs typeface="Calibri"/>
              </a:rPr>
              <a:t>&amp; </a:t>
            </a:r>
            <a:r>
              <a:rPr sz="2000" b="1" spc="-5" dirty="0">
                <a:latin typeface="Calibri"/>
                <a:cs typeface="Calibri"/>
              </a:rPr>
              <a:t>Republican  </a:t>
            </a:r>
            <a:r>
              <a:rPr sz="2000" b="1" spc="-10" dirty="0">
                <a:latin typeface="Calibri"/>
                <a:cs typeface="Calibri"/>
              </a:rPr>
              <a:t>Congress (control </a:t>
            </a:r>
            <a:r>
              <a:rPr sz="2000" b="1" dirty="0">
                <a:latin typeface="Calibri"/>
                <a:cs typeface="Calibri"/>
              </a:rPr>
              <a:t>of </a:t>
            </a:r>
            <a:r>
              <a:rPr sz="2000" b="1" spc="-15" dirty="0">
                <a:latin typeface="Calibri"/>
                <a:cs typeface="Calibri"/>
              </a:rPr>
              <a:t>even </a:t>
            </a:r>
            <a:r>
              <a:rPr sz="2000" b="1" dirty="0">
                <a:latin typeface="Calibri"/>
                <a:cs typeface="Calibri"/>
              </a:rPr>
              <a:t>one</a:t>
            </a:r>
            <a:r>
              <a:rPr sz="2000" b="1" spc="20" dirty="0">
                <a:latin typeface="Calibri"/>
                <a:cs typeface="Calibri"/>
              </a:rPr>
              <a:t> </a:t>
            </a:r>
            <a:r>
              <a:rPr sz="2000" b="1" dirty="0">
                <a:latin typeface="Calibri"/>
                <a:cs typeface="Calibri"/>
              </a:rPr>
              <a:t>house)</a:t>
            </a:r>
            <a:endParaRPr sz="2000" dirty="0">
              <a:latin typeface="Calibri"/>
              <a:cs typeface="Calibri"/>
            </a:endParaRPr>
          </a:p>
          <a:p>
            <a:pPr>
              <a:lnSpc>
                <a:spcPct val="100000"/>
              </a:lnSpc>
              <a:spcBef>
                <a:spcPts val="30"/>
              </a:spcBef>
              <a:buFont typeface="Arial"/>
              <a:buChar char="•"/>
            </a:pPr>
            <a:endParaRPr sz="2000" dirty="0">
              <a:latin typeface="Times New Roman"/>
              <a:cs typeface="Times New Roman"/>
            </a:endParaRPr>
          </a:p>
          <a:p>
            <a:pPr marL="393700" indent="-342900">
              <a:lnSpc>
                <a:spcPct val="100000"/>
              </a:lnSpc>
              <a:buFont typeface="Arial"/>
              <a:buChar char="•"/>
              <a:tabLst>
                <a:tab pos="393065" algn="l"/>
                <a:tab pos="393700" algn="l"/>
              </a:tabLst>
            </a:pPr>
            <a:r>
              <a:rPr sz="2000" b="1" spc="-15" dirty="0">
                <a:latin typeface="Calibri"/>
                <a:cs typeface="Calibri"/>
              </a:rPr>
              <a:t>Relative </a:t>
            </a:r>
            <a:r>
              <a:rPr sz="2000" b="1" dirty="0">
                <a:latin typeface="Calibri"/>
                <a:cs typeface="Calibri"/>
              </a:rPr>
              <a:t>party</a:t>
            </a:r>
            <a:r>
              <a:rPr sz="2000" b="1" spc="-5" dirty="0">
                <a:latin typeface="Calibri"/>
                <a:cs typeface="Calibri"/>
              </a:rPr>
              <a:t> </a:t>
            </a:r>
            <a:r>
              <a:rPr sz="2000" b="1" spc="-10" dirty="0">
                <a:latin typeface="Calibri"/>
                <a:cs typeface="Calibri"/>
              </a:rPr>
              <a:t>strengths</a:t>
            </a:r>
            <a:endParaRPr sz="2000" dirty="0">
              <a:latin typeface="Calibri"/>
              <a:cs typeface="Calibri"/>
            </a:endParaRPr>
          </a:p>
          <a:p>
            <a:pPr marL="794385" lvl="1" indent="-287020">
              <a:lnSpc>
                <a:spcPct val="100000"/>
              </a:lnSpc>
              <a:spcBef>
                <a:spcPts val="480"/>
              </a:spcBef>
              <a:buFont typeface="Arial"/>
              <a:buChar char="–"/>
              <a:tabLst>
                <a:tab pos="794385" algn="l"/>
                <a:tab pos="795020" algn="l"/>
              </a:tabLst>
            </a:pPr>
            <a:r>
              <a:rPr sz="2000" b="1" spc="-5" dirty="0">
                <a:latin typeface="Calibri"/>
                <a:cs typeface="Calibri"/>
              </a:rPr>
              <a:t>National </a:t>
            </a:r>
            <a:r>
              <a:rPr sz="2000" b="1" spc="-10" dirty="0">
                <a:latin typeface="Calibri"/>
                <a:cs typeface="Calibri"/>
              </a:rPr>
              <a:t>Government</a:t>
            </a:r>
            <a:r>
              <a:rPr sz="2000" b="1" spc="-30" dirty="0">
                <a:latin typeface="Calibri"/>
                <a:cs typeface="Calibri"/>
              </a:rPr>
              <a:t> </a:t>
            </a:r>
            <a:r>
              <a:rPr sz="2000" b="1" dirty="0">
                <a:latin typeface="Calibri"/>
                <a:cs typeface="Calibri"/>
              </a:rPr>
              <a:t>2019-2021</a:t>
            </a:r>
            <a:endParaRPr sz="2000" dirty="0">
              <a:latin typeface="Calibri"/>
              <a:cs typeface="Calibri"/>
            </a:endParaRPr>
          </a:p>
          <a:p>
            <a:pPr marL="1193800" lvl="2" indent="-229235">
              <a:lnSpc>
                <a:spcPct val="100000"/>
              </a:lnSpc>
              <a:spcBef>
                <a:spcPts val="480"/>
              </a:spcBef>
              <a:buFont typeface="Arial"/>
              <a:buChar char="•"/>
              <a:tabLst>
                <a:tab pos="1193800" algn="l"/>
                <a:tab pos="1194435" algn="l"/>
              </a:tabLst>
            </a:pPr>
            <a:r>
              <a:rPr sz="2000" b="1" spc="-10" dirty="0">
                <a:latin typeface="Calibri"/>
                <a:cs typeface="Calibri"/>
              </a:rPr>
              <a:t>President:</a:t>
            </a:r>
            <a:r>
              <a:rPr sz="2000" b="1" spc="-20" dirty="0">
                <a:latin typeface="Calibri"/>
                <a:cs typeface="Calibri"/>
              </a:rPr>
              <a:t> </a:t>
            </a:r>
            <a:r>
              <a:rPr sz="2000" b="1" spc="-5" dirty="0">
                <a:latin typeface="Calibri"/>
                <a:cs typeface="Calibri"/>
              </a:rPr>
              <a:t>Republican</a:t>
            </a:r>
            <a:endParaRPr sz="2000" dirty="0">
              <a:latin typeface="Calibri"/>
              <a:cs typeface="Calibri"/>
            </a:endParaRPr>
          </a:p>
          <a:p>
            <a:pPr marL="1193800" lvl="2" indent="-229235">
              <a:lnSpc>
                <a:spcPct val="100000"/>
              </a:lnSpc>
              <a:spcBef>
                <a:spcPts val="480"/>
              </a:spcBef>
              <a:buFont typeface="Arial"/>
              <a:buChar char="•"/>
              <a:tabLst>
                <a:tab pos="1193800" algn="l"/>
                <a:tab pos="1194435" algn="l"/>
              </a:tabLst>
            </a:pPr>
            <a:r>
              <a:rPr sz="2000" b="1" dirty="0">
                <a:latin typeface="Calibri"/>
                <a:cs typeface="Calibri"/>
              </a:rPr>
              <a:t>House: 232 </a:t>
            </a:r>
            <a:r>
              <a:rPr sz="2000" b="1" spc="-10" dirty="0">
                <a:latin typeface="Calibri"/>
                <a:cs typeface="Calibri"/>
              </a:rPr>
              <a:t>Democrats, </a:t>
            </a:r>
            <a:r>
              <a:rPr sz="2000" b="1" dirty="0">
                <a:latin typeface="Calibri"/>
                <a:cs typeface="Calibri"/>
              </a:rPr>
              <a:t>197 </a:t>
            </a:r>
            <a:r>
              <a:rPr sz="2000" b="1" spc="-5" dirty="0">
                <a:latin typeface="Calibri"/>
                <a:cs typeface="Calibri"/>
              </a:rPr>
              <a:t>Republicans,</a:t>
            </a:r>
            <a:r>
              <a:rPr sz="2000" b="1" spc="-110" dirty="0">
                <a:latin typeface="Calibri"/>
                <a:cs typeface="Calibri"/>
              </a:rPr>
              <a:t> </a:t>
            </a:r>
            <a:r>
              <a:rPr sz="2000" b="1" dirty="0">
                <a:latin typeface="Calibri"/>
                <a:cs typeface="Calibri"/>
              </a:rPr>
              <a:t>1</a:t>
            </a:r>
            <a:endParaRPr sz="2000" dirty="0">
              <a:latin typeface="Calibri"/>
              <a:cs typeface="Calibri"/>
            </a:endParaRPr>
          </a:p>
          <a:p>
            <a:pPr marL="1193800">
              <a:lnSpc>
                <a:spcPct val="100000"/>
              </a:lnSpc>
              <a:spcBef>
                <a:spcPts val="5"/>
              </a:spcBef>
            </a:pPr>
            <a:r>
              <a:rPr sz="2000" b="1" spc="-5" dirty="0">
                <a:latin typeface="Calibri"/>
                <a:cs typeface="Calibri"/>
              </a:rPr>
              <a:t>Independent, </a:t>
            </a:r>
            <a:r>
              <a:rPr sz="2000" b="1" dirty="0">
                <a:latin typeface="Calibri"/>
                <a:cs typeface="Calibri"/>
              </a:rPr>
              <a:t>5 </a:t>
            </a:r>
            <a:r>
              <a:rPr sz="2000" b="1" spc="-5" dirty="0">
                <a:latin typeface="Calibri"/>
                <a:cs typeface="Calibri"/>
              </a:rPr>
              <a:t>vacancies </a:t>
            </a:r>
            <a:r>
              <a:rPr sz="2000" b="1" dirty="0">
                <a:latin typeface="Calibri"/>
                <a:cs typeface="Calibri"/>
              </a:rPr>
              <a:t>(116</a:t>
            </a:r>
            <a:r>
              <a:rPr sz="2000" b="1" baseline="25641" dirty="0">
                <a:latin typeface="Calibri"/>
                <a:cs typeface="Calibri"/>
              </a:rPr>
              <a:t>th</a:t>
            </a:r>
            <a:r>
              <a:rPr sz="2000" b="1" spc="157" baseline="25641" dirty="0">
                <a:latin typeface="Calibri"/>
                <a:cs typeface="Calibri"/>
              </a:rPr>
              <a:t> </a:t>
            </a:r>
            <a:r>
              <a:rPr sz="2000" b="1" spc="-5" dirty="0">
                <a:latin typeface="Calibri"/>
                <a:cs typeface="Calibri"/>
              </a:rPr>
              <a:t>Congress)</a:t>
            </a:r>
            <a:endParaRPr sz="2000" dirty="0">
              <a:latin typeface="Calibri"/>
              <a:cs typeface="Calibri"/>
            </a:endParaRPr>
          </a:p>
          <a:p>
            <a:pPr marL="1193800" marR="1046480" lvl="2" indent="-229235">
              <a:lnSpc>
                <a:spcPct val="100000"/>
              </a:lnSpc>
              <a:spcBef>
                <a:spcPts val="480"/>
              </a:spcBef>
              <a:buFont typeface="Arial"/>
              <a:buChar char="•"/>
              <a:tabLst>
                <a:tab pos="1193800" algn="l"/>
                <a:tab pos="1194435" algn="l"/>
              </a:tabLst>
            </a:pPr>
            <a:r>
              <a:rPr sz="2000" b="1" spc="-10" dirty="0">
                <a:latin typeface="Calibri"/>
                <a:cs typeface="Calibri"/>
              </a:rPr>
              <a:t>Senate: </a:t>
            </a:r>
            <a:r>
              <a:rPr sz="2000" b="1" dirty="0">
                <a:latin typeface="Calibri"/>
                <a:cs typeface="Calibri"/>
              </a:rPr>
              <a:t>53 </a:t>
            </a:r>
            <a:r>
              <a:rPr sz="2000" b="1" spc="-5" dirty="0">
                <a:latin typeface="Calibri"/>
                <a:cs typeface="Calibri"/>
              </a:rPr>
              <a:t>Republicans, </a:t>
            </a:r>
            <a:r>
              <a:rPr sz="2000" b="1" dirty="0">
                <a:latin typeface="Calibri"/>
                <a:cs typeface="Calibri"/>
              </a:rPr>
              <a:t>45 </a:t>
            </a:r>
            <a:r>
              <a:rPr sz="2000" b="1" spc="-10" dirty="0">
                <a:latin typeface="Calibri"/>
                <a:cs typeface="Calibri"/>
              </a:rPr>
              <a:t>Democrats, </a:t>
            </a:r>
            <a:r>
              <a:rPr sz="2000" b="1" dirty="0">
                <a:latin typeface="Calibri"/>
                <a:cs typeface="Calibri"/>
              </a:rPr>
              <a:t>2  </a:t>
            </a:r>
            <a:r>
              <a:rPr sz="2000" b="1" spc="-5" dirty="0">
                <a:latin typeface="Calibri"/>
                <a:cs typeface="Calibri"/>
              </a:rPr>
              <a:t>Independents </a:t>
            </a:r>
            <a:r>
              <a:rPr sz="2000" b="1" spc="5" dirty="0">
                <a:latin typeface="Calibri"/>
                <a:cs typeface="Calibri"/>
              </a:rPr>
              <a:t>(116</a:t>
            </a:r>
            <a:r>
              <a:rPr sz="2000" b="1" spc="7" baseline="25641" dirty="0">
                <a:latin typeface="Calibri"/>
                <a:cs typeface="Calibri"/>
              </a:rPr>
              <a:t>th</a:t>
            </a:r>
            <a:r>
              <a:rPr sz="2000" b="1" spc="165" baseline="25641" dirty="0">
                <a:latin typeface="Calibri"/>
                <a:cs typeface="Calibri"/>
              </a:rPr>
              <a:t> </a:t>
            </a:r>
            <a:r>
              <a:rPr sz="2000" b="1" spc="-5" dirty="0">
                <a:latin typeface="Calibri"/>
                <a:cs typeface="Calibri"/>
              </a:rPr>
              <a:t>Congress)</a:t>
            </a:r>
            <a:endParaRPr sz="2000" dirty="0">
              <a:latin typeface="Calibri"/>
              <a:cs typeface="Calibri"/>
            </a:endParaRPr>
          </a:p>
        </p:txBody>
      </p:sp>
      <p:sp>
        <p:nvSpPr>
          <p:cNvPr id="4" name="object 4"/>
          <p:cNvSpPr txBox="1"/>
          <p:nvPr/>
        </p:nvSpPr>
        <p:spPr>
          <a:xfrm>
            <a:off x="11323066" y="6426809"/>
            <a:ext cx="180975" cy="208915"/>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11</a:t>
            </a:r>
            <a:endParaRPr sz="1200">
              <a:latin typeface="Calibri"/>
              <a:cs typeface="Calibri"/>
            </a:endParaRPr>
          </a:p>
        </p:txBody>
      </p:sp>
      <p:sp>
        <p:nvSpPr>
          <p:cNvPr id="5" name="object 5"/>
          <p:cNvSpPr/>
          <p:nvPr/>
        </p:nvSpPr>
        <p:spPr>
          <a:xfrm>
            <a:off x="6667500" y="1879014"/>
            <a:ext cx="5473125" cy="4067350"/>
          </a:xfrm>
          <a:prstGeom prst="rect">
            <a:avLst/>
          </a:prstGeom>
          <a:blipFill>
            <a:blip r:embed="rId2" cstate="print"/>
            <a:stretch>
              <a:fillRect/>
            </a:stretch>
          </a:blipFill>
        </p:spPr>
        <p:txBody>
          <a:bodyPr wrap="square" lIns="0" tIns="0" rIns="0" bIns="0" rtlCol="0"/>
          <a:lstStyle/>
          <a:p>
            <a:endParaRPr dirty="0"/>
          </a:p>
        </p:txBody>
      </p:sp>
      <p:sp>
        <p:nvSpPr>
          <p:cNvPr id="6" name="object 2"/>
          <p:cNvSpPr txBox="1">
            <a:spLocks/>
          </p:cNvSpPr>
          <p:nvPr/>
        </p:nvSpPr>
        <p:spPr>
          <a:xfrm>
            <a:off x="152400" y="616202"/>
            <a:ext cx="5530850" cy="382797"/>
          </a:xfrm>
          <a:prstGeom prst="rect">
            <a:avLst/>
          </a:prstGeom>
        </p:spPr>
        <p:txBody>
          <a:bodyPr vert="horz" wrap="square" lIns="0" tIns="13335" rIns="0" bIns="0" rtlCol="0">
            <a:spAutoFit/>
          </a:bodyPr>
          <a:lstStyle>
            <a:lvl1pPr>
              <a:defRPr sz="3600" b="1" i="0">
                <a:solidFill>
                  <a:schemeClr val="tx1"/>
                </a:solidFill>
                <a:latin typeface="Calibri"/>
                <a:ea typeface="+mj-ea"/>
                <a:cs typeface="Calibri"/>
              </a:defRPr>
            </a:lvl1pPr>
          </a:lstStyle>
          <a:p>
            <a:pPr marL="12700">
              <a:spcBef>
                <a:spcPts val="105"/>
              </a:spcBef>
            </a:pPr>
            <a:r>
              <a:rPr lang="en-US" sz="2400" kern="0" spc="-5" dirty="0"/>
              <a:t>Creates </a:t>
            </a:r>
            <a:r>
              <a:rPr lang="en-US" sz="2400" kern="0" spc="-5" dirty="0">
                <a:solidFill>
                  <a:srgbClr val="FF0000"/>
                </a:solidFill>
              </a:rPr>
              <a:t>GRIDLOCK</a:t>
            </a:r>
            <a:r>
              <a:rPr lang="en-US" sz="2400" kern="0" spc="-5" dirty="0"/>
              <a:t> and nothing gets done</a:t>
            </a:r>
            <a:endParaRPr lang="en-US" sz="2400" kern="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23971" y="94310"/>
            <a:ext cx="5529580" cy="697230"/>
          </a:xfrm>
          <a:prstGeom prst="rect">
            <a:avLst/>
          </a:prstGeom>
        </p:spPr>
        <p:txBody>
          <a:bodyPr vert="horz" wrap="square" lIns="0" tIns="13335" rIns="0" bIns="0" rtlCol="0">
            <a:spAutoFit/>
          </a:bodyPr>
          <a:lstStyle/>
          <a:p>
            <a:pPr marL="12700">
              <a:lnSpc>
                <a:spcPct val="100000"/>
              </a:lnSpc>
              <a:spcBef>
                <a:spcPts val="105"/>
              </a:spcBef>
            </a:pPr>
            <a:r>
              <a:rPr sz="4400" spc="-5" dirty="0"/>
              <a:t>DIVIDED</a:t>
            </a:r>
            <a:r>
              <a:rPr sz="4400" spc="-65" dirty="0"/>
              <a:t> </a:t>
            </a:r>
            <a:r>
              <a:rPr sz="4400" spc="-10" dirty="0"/>
              <a:t>GOVERNMENT</a:t>
            </a:r>
            <a:endParaRPr sz="4400"/>
          </a:p>
        </p:txBody>
      </p:sp>
      <p:sp>
        <p:nvSpPr>
          <p:cNvPr id="3" name="object 3"/>
          <p:cNvSpPr txBox="1"/>
          <p:nvPr/>
        </p:nvSpPr>
        <p:spPr>
          <a:xfrm>
            <a:off x="8467" y="1139591"/>
            <a:ext cx="6434455" cy="4578818"/>
          </a:xfrm>
          <a:prstGeom prst="rect">
            <a:avLst/>
          </a:prstGeom>
        </p:spPr>
        <p:txBody>
          <a:bodyPr vert="horz" wrap="square" lIns="0" tIns="13335" rIns="0" bIns="0" rtlCol="0">
            <a:spAutoFit/>
          </a:bodyPr>
          <a:lstStyle/>
          <a:p>
            <a:pPr>
              <a:lnSpc>
                <a:spcPct val="100000"/>
              </a:lnSpc>
              <a:spcBef>
                <a:spcPts val="5"/>
              </a:spcBef>
              <a:buFont typeface="Arial"/>
              <a:buChar char="•"/>
            </a:pPr>
            <a:endParaRPr sz="2800" dirty="0">
              <a:latin typeface="Calibri"/>
              <a:cs typeface="Calibri"/>
            </a:endParaRPr>
          </a:p>
          <a:p>
            <a:pPr marL="393700" indent="-342900">
              <a:lnSpc>
                <a:spcPct val="100000"/>
              </a:lnSpc>
              <a:spcBef>
                <a:spcPts val="5"/>
              </a:spcBef>
              <a:buFont typeface="Arial"/>
              <a:buChar char="•"/>
              <a:tabLst>
                <a:tab pos="393065" algn="l"/>
                <a:tab pos="393700" algn="l"/>
              </a:tabLst>
            </a:pPr>
            <a:r>
              <a:rPr sz="2800" b="1" spc="-15" dirty="0">
                <a:latin typeface="Calibri"/>
                <a:cs typeface="Calibri"/>
              </a:rPr>
              <a:t>Relative</a:t>
            </a:r>
            <a:r>
              <a:rPr sz="2800" b="1" spc="-20" dirty="0">
                <a:latin typeface="Calibri"/>
                <a:cs typeface="Calibri"/>
              </a:rPr>
              <a:t> </a:t>
            </a:r>
            <a:r>
              <a:rPr sz="2800" b="1" dirty="0">
                <a:latin typeface="Calibri"/>
                <a:cs typeface="Calibri"/>
              </a:rPr>
              <a:t>party</a:t>
            </a:r>
            <a:r>
              <a:rPr sz="2800" b="1" spc="-10" dirty="0">
                <a:latin typeface="Calibri"/>
                <a:cs typeface="Calibri"/>
              </a:rPr>
              <a:t> strengths</a:t>
            </a:r>
            <a:endParaRPr sz="2800" dirty="0">
              <a:latin typeface="Calibri"/>
              <a:cs typeface="Calibri"/>
            </a:endParaRPr>
          </a:p>
          <a:p>
            <a:pPr marL="794385" lvl="1" indent="-287020">
              <a:lnSpc>
                <a:spcPct val="100000"/>
              </a:lnSpc>
              <a:spcBef>
                <a:spcPts val="480"/>
              </a:spcBef>
              <a:buFont typeface="Arial"/>
              <a:buChar char="–"/>
              <a:tabLst>
                <a:tab pos="794385" algn="l"/>
                <a:tab pos="795020" algn="l"/>
              </a:tabLst>
            </a:pPr>
            <a:r>
              <a:rPr sz="2800" b="1" spc="-5" dirty="0">
                <a:latin typeface="Calibri"/>
                <a:cs typeface="Calibri"/>
              </a:rPr>
              <a:t>National</a:t>
            </a:r>
            <a:r>
              <a:rPr sz="2800" b="1" spc="-25" dirty="0">
                <a:latin typeface="Calibri"/>
                <a:cs typeface="Calibri"/>
              </a:rPr>
              <a:t> </a:t>
            </a:r>
            <a:r>
              <a:rPr sz="2800" b="1" spc="-10" dirty="0">
                <a:latin typeface="Calibri"/>
                <a:cs typeface="Calibri"/>
              </a:rPr>
              <a:t>Government</a:t>
            </a:r>
            <a:r>
              <a:rPr sz="2800" b="1" spc="-15" dirty="0">
                <a:latin typeface="Calibri"/>
                <a:cs typeface="Calibri"/>
              </a:rPr>
              <a:t> </a:t>
            </a:r>
            <a:r>
              <a:rPr sz="2800" b="1" dirty="0">
                <a:latin typeface="Calibri"/>
                <a:cs typeface="Calibri"/>
              </a:rPr>
              <a:t>2021-2023</a:t>
            </a:r>
            <a:endParaRPr sz="2800" dirty="0">
              <a:latin typeface="Calibri"/>
              <a:cs typeface="Calibri"/>
            </a:endParaRPr>
          </a:p>
          <a:p>
            <a:pPr marL="1193800" lvl="2" indent="-229235">
              <a:lnSpc>
                <a:spcPct val="100000"/>
              </a:lnSpc>
              <a:spcBef>
                <a:spcPts val="480"/>
              </a:spcBef>
              <a:buFont typeface="Arial"/>
              <a:buChar char="•"/>
              <a:tabLst>
                <a:tab pos="1193800" algn="l"/>
                <a:tab pos="1194435" algn="l"/>
              </a:tabLst>
            </a:pPr>
            <a:r>
              <a:rPr sz="2800" b="1" spc="-10" dirty="0">
                <a:solidFill>
                  <a:srgbClr val="0000FF"/>
                </a:solidFill>
                <a:latin typeface="Calibri"/>
                <a:cs typeface="Calibri"/>
              </a:rPr>
              <a:t>President</a:t>
            </a:r>
            <a:r>
              <a:rPr sz="2800" b="1" spc="-10" dirty="0">
                <a:latin typeface="Calibri"/>
                <a:cs typeface="Calibri"/>
              </a:rPr>
              <a:t>:</a:t>
            </a:r>
            <a:r>
              <a:rPr sz="2800" b="1" spc="-35" dirty="0">
                <a:latin typeface="Calibri"/>
                <a:cs typeface="Calibri"/>
              </a:rPr>
              <a:t> </a:t>
            </a:r>
            <a:r>
              <a:rPr sz="2800" b="1" spc="-15" dirty="0">
                <a:latin typeface="Calibri"/>
                <a:cs typeface="Calibri"/>
              </a:rPr>
              <a:t>Democrat</a:t>
            </a:r>
            <a:endParaRPr sz="2800" dirty="0">
              <a:latin typeface="Calibri"/>
              <a:cs typeface="Calibri"/>
            </a:endParaRPr>
          </a:p>
          <a:p>
            <a:pPr marL="1193800" lvl="2" indent="-229235">
              <a:lnSpc>
                <a:spcPct val="100000"/>
              </a:lnSpc>
              <a:spcBef>
                <a:spcPts val="480"/>
              </a:spcBef>
              <a:buFont typeface="Arial"/>
              <a:buChar char="•"/>
              <a:tabLst>
                <a:tab pos="1193800" algn="l"/>
                <a:tab pos="1194435" algn="l"/>
              </a:tabLst>
            </a:pPr>
            <a:r>
              <a:rPr sz="2800" b="1" dirty="0">
                <a:solidFill>
                  <a:srgbClr val="0000FF"/>
                </a:solidFill>
                <a:latin typeface="Calibri"/>
                <a:cs typeface="Calibri"/>
              </a:rPr>
              <a:t>House</a:t>
            </a:r>
            <a:r>
              <a:rPr sz="2800" b="1" dirty="0">
                <a:latin typeface="Calibri"/>
                <a:cs typeface="Calibri"/>
              </a:rPr>
              <a:t>:</a:t>
            </a:r>
            <a:r>
              <a:rPr sz="2800" b="1" spc="-25" dirty="0">
                <a:latin typeface="Calibri"/>
                <a:cs typeface="Calibri"/>
              </a:rPr>
              <a:t> </a:t>
            </a:r>
            <a:r>
              <a:rPr sz="2800" b="1" dirty="0">
                <a:latin typeface="Calibri"/>
                <a:cs typeface="Calibri"/>
              </a:rPr>
              <a:t>221</a:t>
            </a:r>
            <a:r>
              <a:rPr sz="2800" b="1" spc="-35" dirty="0">
                <a:latin typeface="Calibri"/>
                <a:cs typeface="Calibri"/>
              </a:rPr>
              <a:t> </a:t>
            </a:r>
            <a:r>
              <a:rPr sz="2800" b="1" spc="-10" dirty="0">
                <a:latin typeface="Calibri"/>
                <a:cs typeface="Calibri"/>
              </a:rPr>
              <a:t>Democrats,</a:t>
            </a:r>
            <a:r>
              <a:rPr sz="2800" b="1" spc="-20" dirty="0">
                <a:latin typeface="Calibri"/>
                <a:cs typeface="Calibri"/>
              </a:rPr>
              <a:t> </a:t>
            </a:r>
            <a:r>
              <a:rPr sz="2800" b="1" dirty="0">
                <a:latin typeface="Calibri"/>
                <a:cs typeface="Calibri"/>
              </a:rPr>
              <a:t>211</a:t>
            </a:r>
            <a:r>
              <a:rPr sz="2800" b="1" spc="-20" dirty="0">
                <a:latin typeface="Calibri"/>
                <a:cs typeface="Calibri"/>
              </a:rPr>
              <a:t> </a:t>
            </a:r>
            <a:r>
              <a:rPr sz="2800" b="1" spc="-5" dirty="0">
                <a:latin typeface="Calibri"/>
                <a:cs typeface="Calibri"/>
              </a:rPr>
              <a:t>Republicans,</a:t>
            </a:r>
            <a:endParaRPr sz="2800" dirty="0">
              <a:latin typeface="Calibri"/>
              <a:cs typeface="Calibri"/>
            </a:endParaRPr>
          </a:p>
          <a:p>
            <a:pPr marL="1193800">
              <a:lnSpc>
                <a:spcPct val="100000"/>
              </a:lnSpc>
            </a:pPr>
            <a:r>
              <a:rPr sz="2800" b="1" dirty="0">
                <a:latin typeface="Calibri"/>
                <a:cs typeface="Calibri"/>
              </a:rPr>
              <a:t>3</a:t>
            </a:r>
            <a:r>
              <a:rPr sz="2800" b="1" spc="-15" dirty="0">
                <a:latin typeface="Calibri"/>
                <a:cs typeface="Calibri"/>
              </a:rPr>
              <a:t> </a:t>
            </a:r>
            <a:r>
              <a:rPr sz="2800" b="1" spc="-5" dirty="0">
                <a:latin typeface="Calibri"/>
                <a:cs typeface="Calibri"/>
              </a:rPr>
              <a:t>vacancies</a:t>
            </a:r>
            <a:r>
              <a:rPr sz="2800" b="1" spc="-15" dirty="0">
                <a:latin typeface="Calibri"/>
                <a:cs typeface="Calibri"/>
              </a:rPr>
              <a:t> </a:t>
            </a:r>
            <a:r>
              <a:rPr sz="2800" b="1" dirty="0">
                <a:latin typeface="Calibri"/>
                <a:cs typeface="Calibri"/>
              </a:rPr>
              <a:t>(117</a:t>
            </a:r>
            <a:r>
              <a:rPr sz="2800" b="1" baseline="25641" dirty="0">
                <a:latin typeface="Calibri"/>
                <a:cs typeface="Calibri"/>
              </a:rPr>
              <a:t>th</a:t>
            </a:r>
            <a:r>
              <a:rPr sz="2800" b="1" spc="172" baseline="25641" dirty="0">
                <a:latin typeface="Calibri"/>
                <a:cs typeface="Calibri"/>
              </a:rPr>
              <a:t> </a:t>
            </a:r>
            <a:r>
              <a:rPr sz="2800" b="1" spc="-5" dirty="0">
                <a:latin typeface="Calibri"/>
                <a:cs typeface="Calibri"/>
              </a:rPr>
              <a:t>Congress)</a:t>
            </a:r>
            <a:endParaRPr sz="2800" dirty="0">
              <a:latin typeface="Calibri"/>
              <a:cs typeface="Calibri"/>
            </a:endParaRPr>
          </a:p>
          <a:p>
            <a:pPr marL="1193800" marR="975360" lvl="2" indent="-229235">
              <a:lnSpc>
                <a:spcPct val="100000"/>
              </a:lnSpc>
              <a:spcBef>
                <a:spcPts val="480"/>
              </a:spcBef>
              <a:buFont typeface="Arial"/>
              <a:buChar char="•"/>
              <a:tabLst>
                <a:tab pos="1193800" algn="l"/>
                <a:tab pos="1194435" algn="l"/>
              </a:tabLst>
            </a:pPr>
            <a:r>
              <a:rPr sz="2800" b="1" spc="-10" dirty="0">
                <a:solidFill>
                  <a:srgbClr val="0000FF"/>
                </a:solidFill>
                <a:latin typeface="Calibri"/>
                <a:cs typeface="Calibri"/>
              </a:rPr>
              <a:t>Senate</a:t>
            </a:r>
            <a:r>
              <a:rPr sz="2800" b="1" spc="-10" dirty="0">
                <a:latin typeface="Calibri"/>
                <a:cs typeface="Calibri"/>
              </a:rPr>
              <a:t>: </a:t>
            </a:r>
            <a:r>
              <a:rPr sz="2800" b="1" dirty="0">
                <a:latin typeface="Calibri"/>
                <a:cs typeface="Calibri"/>
              </a:rPr>
              <a:t>50 </a:t>
            </a:r>
            <a:r>
              <a:rPr sz="2800" b="1" spc="-5" dirty="0">
                <a:latin typeface="Calibri"/>
                <a:cs typeface="Calibri"/>
              </a:rPr>
              <a:t>Republicans, </a:t>
            </a:r>
            <a:r>
              <a:rPr sz="2800" b="1" dirty="0">
                <a:latin typeface="Calibri"/>
                <a:cs typeface="Calibri"/>
              </a:rPr>
              <a:t>48 </a:t>
            </a:r>
            <a:r>
              <a:rPr sz="2800" b="1" spc="-10" dirty="0">
                <a:latin typeface="Calibri"/>
                <a:cs typeface="Calibri"/>
              </a:rPr>
              <a:t>Democrats, </a:t>
            </a:r>
            <a:r>
              <a:rPr sz="2800" b="1" dirty="0">
                <a:latin typeface="Calibri"/>
                <a:cs typeface="Calibri"/>
              </a:rPr>
              <a:t>2 </a:t>
            </a:r>
            <a:r>
              <a:rPr sz="2800" b="1" spc="-440" dirty="0">
                <a:latin typeface="Calibri"/>
                <a:cs typeface="Calibri"/>
              </a:rPr>
              <a:t> </a:t>
            </a:r>
            <a:r>
              <a:rPr sz="2800" b="1" spc="-5" dirty="0">
                <a:latin typeface="Calibri"/>
                <a:cs typeface="Calibri"/>
              </a:rPr>
              <a:t>Independents</a:t>
            </a:r>
            <a:r>
              <a:rPr sz="2800" b="1" spc="-35" dirty="0">
                <a:latin typeface="Calibri"/>
                <a:cs typeface="Calibri"/>
              </a:rPr>
              <a:t> </a:t>
            </a:r>
            <a:r>
              <a:rPr sz="2800" b="1" spc="5" dirty="0">
                <a:latin typeface="Calibri"/>
                <a:cs typeface="Calibri"/>
              </a:rPr>
              <a:t>(117</a:t>
            </a:r>
            <a:r>
              <a:rPr sz="2800" b="1" spc="7" baseline="25641" dirty="0">
                <a:latin typeface="Calibri"/>
                <a:cs typeface="Calibri"/>
              </a:rPr>
              <a:t>th</a:t>
            </a:r>
            <a:r>
              <a:rPr sz="2800" b="1" spc="209" baseline="25641" dirty="0">
                <a:latin typeface="Calibri"/>
                <a:cs typeface="Calibri"/>
              </a:rPr>
              <a:t> </a:t>
            </a:r>
            <a:r>
              <a:rPr sz="2800" b="1" spc="-5" dirty="0">
                <a:latin typeface="Calibri"/>
                <a:cs typeface="Calibri"/>
              </a:rPr>
              <a:t>Congress)</a:t>
            </a:r>
            <a:endParaRPr sz="2800" dirty="0">
              <a:latin typeface="Calibri"/>
              <a:cs typeface="Calibri"/>
            </a:endParaRPr>
          </a:p>
        </p:txBody>
      </p:sp>
      <p:pic>
        <p:nvPicPr>
          <p:cNvPr id="4" name="object 4"/>
          <p:cNvPicPr/>
          <p:nvPr/>
        </p:nvPicPr>
        <p:blipFill>
          <a:blip r:embed="rId2" cstate="print"/>
          <a:stretch>
            <a:fillRect/>
          </a:stretch>
        </p:blipFill>
        <p:spPr>
          <a:xfrm>
            <a:off x="6710409" y="1551065"/>
            <a:ext cx="5473124" cy="4067350"/>
          </a:xfrm>
          <a:prstGeom prst="rect">
            <a:avLst/>
          </a:prstGeom>
        </p:spPr>
      </p:pic>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22</a:t>
            </a:fld>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20848" y="80264"/>
            <a:ext cx="7747000" cy="574040"/>
          </a:xfrm>
          <a:prstGeom prst="rect">
            <a:avLst/>
          </a:prstGeom>
        </p:spPr>
        <p:txBody>
          <a:bodyPr vert="horz" wrap="square" lIns="0" tIns="12700" rIns="0" bIns="0" rtlCol="0">
            <a:spAutoFit/>
          </a:bodyPr>
          <a:lstStyle/>
          <a:p>
            <a:pPr marL="12700">
              <a:lnSpc>
                <a:spcPct val="100000"/>
              </a:lnSpc>
              <a:spcBef>
                <a:spcPts val="100"/>
              </a:spcBef>
            </a:pPr>
            <a:r>
              <a:rPr spc="-5" dirty="0"/>
              <a:t>REALIGNMENT </a:t>
            </a:r>
            <a:r>
              <a:rPr dirty="0"/>
              <a:t>AND </a:t>
            </a:r>
            <a:r>
              <a:rPr spc="-5" dirty="0"/>
              <a:t>CRITICAL</a:t>
            </a:r>
            <a:r>
              <a:rPr spc="-40" dirty="0"/>
              <a:t> </a:t>
            </a:r>
            <a:r>
              <a:rPr spc="-10" dirty="0"/>
              <a:t>ELECTIONS</a:t>
            </a:r>
          </a:p>
        </p:txBody>
      </p:sp>
      <p:sp>
        <p:nvSpPr>
          <p:cNvPr id="3" name="object 3"/>
          <p:cNvSpPr txBox="1"/>
          <p:nvPr/>
        </p:nvSpPr>
        <p:spPr>
          <a:xfrm>
            <a:off x="76200" y="626230"/>
            <a:ext cx="7312661" cy="6001643"/>
          </a:xfrm>
          <a:prstGeom prst="rect">
            <a:avLst/>
          </a:prstGeom>
        </p:spPr>
        <p:txBody>
          <a:bodyPr vert="horz" wrap="square" lIns="0" tIns="71120" rIns="0" bIns="0" rtlCol="0">
            <a:spAutoFit/>
          </a:bodyPr>
          <a:lstStyle/>
          <a:p>
            <a:pPr marL="355600" indent="-342900">
              <a:lnSpc>
                <a:spcPct val="100000"/>
              </a:lnSpc>
              <a:spcBef>
                <a:spcPts val="560"/>
              </a:spcBef>
              <a:buFont typeface="Arial"/>
              <a:buChar char="•"/>
              <a:tabLst>
                <a:tab pos="354965" algn="l"/>
                <a:tab pos="355600" algn="l"/>
              </a:tabLst>
            </a:pPr>
            <a:r>
              <a:rPr b="1" spc="-10" dirty="0">
                <a:latin typeface="Calibri"/>
                <a:cs typeface="Calibri"/>
              </a:rPr>
              <a:t>Realignment</a:t>
            </a:r>
            <a:endParaRPr dirty="0">
              <a:latin typeface="Calibri"/>
              <a:cs typeface="Calibri"/>
            </a:endParaRPr>
          </a:p>
          <a:p>
            <a:pPr marL="756285" marR="5080" lvl="1" indent="-287020">
              <a:lnSpc>
                <a:spcPct val="100000"/>
              </a:lnSpc>
              <a:spcBef>
                <a:spcPts val="405"/>
              </a:spcBef>
              <a:buFont typeface="Arial"/>
              <a:buChar char="–"/>
              <a:tabLst>
                <a:tab pos="756285" algn="l"/>
                <a:tab pos="756920" algn="l"/>
              </a:tabLst>
            </a:pPr>
            <a:r>
              <a:rPr b="1" spc="-5" dirty="0">
                <a:latin typeface="Calibri"/>
                <a:cs typeface="Calibri"/>
              </a:rPr>
              <a:t>Sharp </a:t>
            </a:r>
            <a:r>
              <a:rPr b="1" spc="-10" dirty="0">
                <a:latin typeface="Calibri"/>
                <a:cs typeface="Calibri"/>
              </a:rPr>
              <a:t>changes </a:t>
            </a:r>
            <a:r>
              <a:rPr b="1" spc="-5" dirty="0">
                <a:latin typeface="Calibri"/>
                <a:cs typeface="Calibri"/>
              </a:rPr>
              <a:t>in issues, party </a:t>
            </a:r>
            <a:r>
              <a:rPr b="1" spc="-10" dirty="0">
                <a:latin typeface="Calibri"/>
                <a:cs typeface="Calibri"/>
              </a:rPr>
              <a:t>leaders, the regional </a:t>
            </a:r>
            <a:r>
              <a:rPr b="1" spc="-5" dirty="0">
                <a:latin typeface="Calibri"/>
                <a:cs typeface="Calibri"/>
              </a:rPr>
              <a:t>and </a:t>
            </a:r>
            <a:r>
              <a:rPr b="1" spc="-10" dirty="0">
                <a:latin typeface="Calibri"/>
                <a:cs typeface="Calibri"/>
              </a:rPr>
              <a:t>demographic  </a:t>
            </a:r>
            <a:r>
              <a:rPr b="1" spc="-5" dirty="0">
                <a:latin typeface="Calibri"/>
                <a:cs typeface="Calibri"/>
              </a:rPr>
              <a:t>bases of </a:t>
            </a:r>
            <a:r>
              <a:rPr b="1" spc="-10" dirty="0">
                <a:latin typeface="Calibri"/>
                <a:cs typeface="Calibri"/>
              </a:rPr>
              <a:t>power </a:t>
            </a:r>
            <a:r>
              <a:rPr b="1" spc="-5" dirty="0">
                <a:latin typeface="Calibri"/>
                <a:cs typeface="Calibri"/>
              </a:rPr>
              <a:t>of the </a:t>
            </a:r>
            <a:r>
              <a:rPr b="1" spc="-10" dirty="0">
                <a:latin typeface="Calibri"/>
                <a:cs typeface="Calibri"/>
              </a:rPr>
              <a:t>two </a:t>
            </a:r>
            <a:r>
              <a:rPr b="1" spc="-5" dirty="0">
                <a:latin typeface="Calibri"/>
                <a:cs typeface="Calibri"/>
              </a:rPr>
              <a:t>parties, and </a:t>
            </a:r>
            <a:r>
              <a:rPr b="1" spc="-10" dirty="0">
                <a:latin typeface="Calibri"/>
                <a:cs typeface="Calibri"/>
              </a:rPr>
              <a:t>structure </a:t>
            </a:r>
            <a:r>
              <a:rPr b="1" spc="-5" dirty="0">
                <a:latin typeface="Calibri"/>
                <a:cs typeface="Calibri"/>
              </a:rPr>
              <a:t>or rules of the political  </a:t>
            </a:r>
            <a:r>
              <a:rPr b="1" spc="-20" dirty="0">
                <a:latin typeface="Calibri"/>
                <a:cs typeface="Calibri"/>
              </a:rPr>
              <a:t>system </a:t>
            </a:r>
            <a:r>
              <a:rPr b="1" spc="-10" dirty="0">
                <a:latin typeface="Calibri"/>
                <a:cs typeface="Calibri"/>
              </a:rPr>
              <a:t>resulting </a:t>
            </a:r>
            <a:r>
              <a:rPr b="1" spc="-5" dirty="0">
                <a:latin typeface="Calibri"/>
                <a:cs typeface="Calibri"/>
              </a:rPr>
              <a:t>in a </a:t>
            </a:r>
            <a:r>
              <a:rPr b="1" spc="-10" dirty="0">
                <a:latin typeface="Calibri"/>
                <a:cs typeface="Calibri"/>
              </a:rPr>
              <a:t>new </a:t>
            </a:r>
            <a:r>
              <a:rPr b="1" spc="-5" dirty="0">
                <a:latin typeface="Calibri"/>
                <a:cs typeface="Calibri"/>
              </a:rPr>
              <a:t>political </a:t>
            </a:r>
            <a:r>
              <a:rPr b="1" spc="-10" dirty="0">
                <a:latin typeface="Calibri"/>
                <a:cs typeface="Calibri"/>
              </a:rPr>
              <a:t>power</a:t>
            </a:r>
            <a:r>
              <a:rPr b="1" spc="60" dirty="0">
                <a:latin typeface="Calibri"/>
                <a:cs typeface="Calibri"/>
              </a:rPr>
              <a:t> </a:t>
            </a:r>
            <a:r>
              <a:rPr b="1" spc="-10" dirty="0">
                <a:latin typeface="Calibri"/>
                <a:cs typeface="Calibri"/>
              </a:rPr>
              <a:t>structure.</a:t>
            </a:r>
            <a:endParaRPr dirty="0">
              <a:latin typeface="Calibri"/>
              <a:cs typeface="Calibri"/>
            </a:endParaRPr>
          </a:p>
          <a:p>
            <a:pPr marL="355600" indent="-342900">
              <a:lnSpc>
                <a:spcPct val="100000"/>
              </a:lnSpc>
              <a:spcBef>
                <a:spcPts val="414"/>
              </a:spcBef>
              <a:buFont typeface="Arial"/>
              <a:buChar char="•"/>
              <a:tabLst>
                <a:tab pos="354965" algn="l"/>
                <a:tab pos="355600" algn="l"/>
              </a:tabLst>
            </a:pPr>
            <a:r>
              <a:rPr b="1" dirty="0">
                <a:latin typeface="Calibri"/>
                <a:cs typeface="Calibri"/>
              </a:rPr>
              <a:t>A </a:t>
            </a:r>
            <a:r>
              <a:rPr b="1" spc="-5" dirty="0">
                <a:latin typeface="Calibri"/>
                <a:cs typeface="Calibri"/>
              </a:rPr>
              <a:t>"critical" election usually serves </a:t>
            </a:r>
            <a:r>
              <a:rPr b="1" dirty="0">
                <a:latin typeface="Calibri"/>
                <a:cs typeface="Calibri"/>
              </a:rPr>
              <a:t>as the basis </a:t>
            </a:r>
            <a:r>
              <a:rPr b="1" spc="-10" dirty="0">
                <a:latin typeface="Calibri"/>
                <a:cs typeface="Calibri"/>
              </a:rPr>
              <a:t>for</a:t>
            </a:r>
            <a:r>
              <a:rPr b="1" spc="-114" dirty="0">
                <a:latin typeface="Calibri"/>
                <a:cs typeface="Calibri"/>
              </a:rPr>
              <a:t> </a:t>
            </a:r>
            <a:r>
              <a:rPr b="1" spc="-10" dirty="0">
                <a:latin typeface="Calibri"/>
                <a:cs typeface="Calibri"/>
              </a:rPr>
              <a:t>realignment.</a:t>
            </a:r>
            <a:endParaRPr dirty="0">
              <a:latin typeface="Calibri"/>
              <a:cs typeface="Calibri"/>
            </a:endParaRPr>
          </a:p>
          <a:p>
            <a:pPr marL="355600" indent="-342900">
              <a:lnSpc>
                <a:spcPct val="100000"/>
              </a:lnSpc>
              <a:spcBef>
                <a:spcPts val="430"/>
              </a:spcBef>
              <a:buFont typeface="Arial"/>
              <a:buChar char="•"/>
              <a:tabLst>
                <a:tab pos="354965" algn="l"/>
                <a:tab pos="355600" algn="l"/>
              </a:tabLst>
            </a:pPr>
            <a:r>
              <a:rPr b="1" spc="-10" dirty="0">
                <a:latin typeface="Calibri"/>
                <a:cs typeface="Calibri"/>
              </a:rPr>
              <a:t>Characteristics</a:t>
            </a:r>
            <a:endParaRPr dirty="0">
              <a:latin typeface="Calibri"/>
              <a:cs typeface="Calibri"/>
            </a:endParaRPr>
          </a:p>
          <a:p>
            <a:pPr marL="756285" lvl="1" indent="-287020">
              <a:lnSpc>
                <a:spcPct val="100000"/>
              </a:lnSpc>
              <a:spcBef>
                <a:spcPts val="405"/>
              </a:spcBef>
              <a:buFont typeface="Arial"/>
              <a:buChar char="–"/>
              <a:tabLst>
                <a:tab pos="756285" algn="l"/>
                <a:tab pos="756920" algn="l"/>
              </a:tabLst>
            </a:pPr>
            <a:r>
              <a:rPr b="1" spc="-15" dirty="0">
                <a:latin typeface="Calibri"/>
                <a:cs typeface="Calibri"/>
              </a:rPr>
              <a:t>Intense </a:t>
            </a:r>
            <a:r>
              <a:rPr b="1" spc="-10" dirty="0">
                <a:latin typeface="Calibri"/>
                <a:cs typeface="Calibri"/>
              </a:rPr>
              <a:t>electoral involvement </a:t>
            </a:r>
            <a:r>
              <a:rPr b="1" spc="-15" dirty="0">
                <a:latin typeface="Calibri"/>
                <a:cs typeface="Calibri"/>
              </a:rPr>
              <a:t>by </a:t>
            </a:r>
            <a:r>
              <a:rPr b="1" spc="-5" dirty="0">
                <a:latin typeface="Calibri"/>
                <a:cs typeface="Calibri"/>
              </a:rPr>
              <a:t>the</a:t>
            </a:r>
            <a:r>
              <a:rPr b="1" spc="50" dirty="0">
                <a:latin typeface="Calibri"/>
                <a:cs typeface="Calibri"/>
              </a:rPr>
              <a:t> </a:t>
            </a:r>
            <a:r>
              <a:rPr b="1" spc="-15" dirty="0">
                <a:latin typeface="Calibri"/>
                <a:cs typeface="Calibri"/>
              </a:rPr>
              <a:t>voters</a:t>
            </a:r>
            <a:endParaRPr dirty="0">
              <a:latin typeface="Calibri"/>
              <a:cs typeface="Calibri"/>
            </a:endParaRPr>
          </a:p>
          <a:p>
            <a:pPr marL="756285" lvl="1" indent="-287020">
              <a:lnSpc>
                <a:spcPct val="100000"/>
              </a:lnSpc>
              <a:spcBef>
                <a:spcPts val="385"/>
              </a:spcBef>
              <a:buFont typeface="Arial"/>
              <a:buChar char="–"/>
              <a:tabLst>
                <a:tab pos="756285" algn="l"/>
                <a:tab pos="756920" algn="l"/>
              </a:tabLst>
            </a:pPr>
            <a:r>
              <a:rPr b="1" spc="-5" dirty="0">
                <a:latin typeface="Calibri"/>
                <a:cs typeface="Calibri"/>
              </a:rPr>
              <a:t>Disruptions of </a:t>
            </a:r>
            <a:r>
              <a:rPr b="1" spc="-10" dirty="0">
                <a:latin typeface="Calibri"/>
                <a:cs typeface="Calibri"/>
              </a:rPr>
              <a:t>traditional </a:t>
            </a:r>
            <a:r>
              <a:rPr b="1" spc="-5" dirty="0">
                <a:latin typeface="Calibri"/>
                <a:cs typeface="Calibri"/>
              </a:rPr>
              <a:t>voting</a:t>
            </a:r>
            <a:r>
              <a:rPr b="1" spc="50" dirty="0">
                <a:latin typeface="Calibri"/>
                <a:cs typeface="Calibri"/>
              </a:rPr>
              <a:t> </a:t>
            </a:r>
            <a:r>
              <a:rPr b="1" spc="-15" dirty="0">
                <a:latin typeface="Calibri"/>
                <a:cs typeface="Calibri"/>
              </a:rPr>
              <a:t>patterns</a:t>
            </a:r>
            <a:endParaRPr dirty="0">
              <a:latin typeface="Calibri"/>
              <a:cs typeface="Calibri"/>
            </a:endParaRPr>
          </a:p>
          <a:p>
            <a:pPr marL="756285" lvl="1" indent="-287020">
              <a:lnSpc>
                <a:spcPct val="100000"/>
              </a:lnSpc>
              <a:spcBef>
                <a:spcPts val="385"/>
              </a:spcBef>
              <a:buFont typeface="Arial"/>
              <a:buChar char="–"/>
              <a:tabLst>
                <a:tab pos="756285" algn="l"/>
                <a:tab pos="756920" algn="l"/>
              </a:tabLst>
            </a:pPr>
            <a:r>
              <a:rPr b="1" spc="-10" dirty="0">
                <a:latin typeface="Calibri"/>
                <a:cs typeface="Calibri"/>
              </a:rPr>
              <a:t>Changes </a:t>
            </a:r>
            <a:r>
              <a:rPr b="1" spc="-5" dirty="0">
                <a:latin typeface="Calibri"/>
                <a:cs typeface="Calibri"/>
              </a:rPr>
              <a:t>in </a:t>
            </a:r>
            <a:r>
              <a:rPr b="1" spc="-10" dirty="0">
                <a:latin typeface="Calibri"/>
                <a:cs typeface="Calibri"/>
              </a:rPr>
              <a:t>the relations </a:t>
            </a:r>
            <a:r>
              <a:rPr b="1" spc="-5" dirty="0">
                <a:latin typeface="Calibri"/>
                <a:cs typeface="Calibri"/>
              </a:rPr>
              <a:t>of </a:t>
            </a:r>
            <a:r>
              <a:rPr b="1" spc="-10" dirty="0">
                <a:latin typeface="Calibri"/>
                <a:cs typeface="Calibri"/>
              </a:rPr>
              <a:t>power within the</a:t>
            </a:r>
            <a:r>
              <a:rPr b="1" spc="85" dirty="0">
                <a:latin typeface="Calibri"/>
                <a:cs typeface="Calibri"/>
              </a:rPr>
              <a:t> </a:t>
            </a:r>
            <a:r>
              <a:rPr b="1" spc="-10" dirty="0">
                <a:latin typeface="Calibri"/>
                <a:cs typeface="Calibri"/>
              </a:rPr>
              <a:t>community</a:t>
            </a:r>
            <a:endParaRPr dirty="0">
              <a:latin typeface="Calibri"/>
              <a:cs typeface="Calibri"/>
            </a:endParaRPr>
          </a:p>
          <a:p>
            <a:pPr marL="756285" lvl="1" indent="-287020">
              <a:lnSpc>
                <a:spcPct val="100000"/>
              </a:lnSpc>
              <a:spcBef>
                <a:spcPts val="384"/>
              </a:spcBef>
              <a:buFont typeface="Arial"/>
              <a:buChar char="–"/>
              <a:tabLst>
                <a:tab pos="756285" algn="l"/>
                <a:tab pos="756920" algn="l"/>
              </a:tabLst>
            </a:pPr>
            <a:r>
              <a:rPr b="1" spc="-10" dirty="0">
                <a:latin typeface="Calibri"/>
                <a:cs typeface="Calibri"/>
              </a:rPr>
              <a:t>The formation </a:t>
            </a:r>
            <a:r>
              <a:rPr b="1" spc="-5" dirty="0">
                <a:latin typeface="Calibri"/>
                <a:cs typeface="Calibri"/>
              </a:rPr>
              <a:t>of </a:t>
            </a:r>
            <a:r>
              <a:rPr b="1" spc="-15" dirty="0">
                <a:latin typeface="Calibri"/>
                <a:cs typeface="Calibri"/>
              </a:rPr>
              <a:t>new </a:t>
            </a:r>
            <a:r>
              <a:rPr b="1" spc="-5" dirty="0">
                <a:latin typeface="Calibri"/>
                <a:cs typeface="Calibri"/>
              </a:rPr>
              <a:t>and </a:t>
            </a:r>
            <a:r>
              <a:rPr b="1" spc="-10" dirty="0">
                <a:latin typeface="Calibri"/>
                <a:cs typeface="Calibri"/>
              </a:rPr>
              <a:t>durable electoral</a:t>
            </a:r>
            <a:r>
              <a:rPr b="1" spc="90" dirty="0">
                <a:latin typeface="Calibri"/>
                <a:cs typeface="Calibri"/>
              </a:rPr>
              <a:t> </a:t>
            </a:r>
            <a:r>
              <a:rPr b="1" spc="-15" dirty="0">
                <a:latin typeface="Calibri"/>
                <a:cs typeface="Calibri"/>
              </a:rPr>
              <a:t>groups</a:t>
            </a:r>
            <a:endParaRPr dirty="0">
              <a:latin typeface="Calibri"/>
              <a:cs typeface="Calibri"/>
            </a:endParaRPr>
          </a:p>
          <a:p>
            <a:pPr marL="355600" marR="19050" indent="-342900">
              <a:lnSpc>
                <a:spcPct val="100000"/>
              </a:lnSpc>
              <a:spcBef>
                <a:spcPts val="409"/>
              </a:spcBef>
              <a:buFont typeface="Arial"/>
              <a:buChar char="•"/>
              <a:tabLst>
                <a:tab pos="354965" algn="l"/>
                <a:tab pos="355600" algn="l"/>
              </a:tabLst>
            </a:pPr>
            <a:r>
              <a:rPr b="1" spc="-5" dirty="0">
                <a:latin typeface="Calibri"/>
                <a:cs typeface="Calibri"/>
              </a:rPr>
              <a:t>Four critical </a:t>
            </a:r>
            <a:r>
              <a:rPr b="1" dirty="0">
                <a:latin typeface="Calibri"/>
                <a:cs typeface="Calibri"/>
              </a:rPr>
              <a:t>(or </a:t>
            </a:r>
            <a:r>
              <a:rPr b="1" spc="-5" dirty="0">
                <a:latin typeface="Calibri"/>
                <a:cs typeface="Calibri"/>
              </a:rPr>
              <a:t>realigning) elections </a:t>
            </a:r>
            <a:r>
              <a:rPr b="1" dirty="0">
                <a:latin typeface="Calibri"/>
                <a:cs typeface="Calibri"/>
              </a:rPr>
              <a:t>(each </a:t>
            </a:r>
            <a:r>
              <a:rPr b="1" spc="-10" dirty="0">
                <a:latin typeface="Calibri"/>
                <a:cs typeface="Calibri"/>
              </a:rPr>
              <a:t>realignment </a:t>
            </a:r>
            <a:r>
              <a:rPr b="1" spc="-5" dirty="0">
                <a:latin typeface="Calibri"/>
                <a:cs typeface="Calibri"/>
              </a:rPr>
              <a:t>lasts </a:t>
            </a:r>
            <a:r>
              <a:rPr b="1" spc="-10" dirty="0">
                <a:latin typeface="Calibri"/>
                <a:cs typeface="Calibri"/>
              </a:rPr>
              <a:t>roughly  </a:t>
            </a:r>
            <a:r>
              <a:rPr b="1" dirty="0">
                <a:latin typeface="Calibri"/>
                <a:cs typeface="Calibri"/>
              </a:rPr>
              <a:t>36</a:t>
            </a:r>
            <a:r>
              <a:rPr b="1" spc="-5" dirty="0">
                <a:latin typeface="Calibri"/>
                <a:cs typeface="Calibri"/>
              </a:rPr>
              <a:t> </a:t>
            </a:r>
            <a:r>
              <a:rPr b="1" spc="-10" dirty="0">
                <a:latin typeface="Calibri"/>
                <a:cs typeface="Calibri"/>
              </a:rPr>
              <a:t>years)</a:t>
            </a:r>
            <a:endParaRPr dirty="0">
              <a:latin typeface="Calibri"/>
              <a:cs typeface="Calibri"/>
            </a:endParaRPr>
          </a:p>
          <a:p>
            <a:pPr marL="756285" lvl="1" indent="-287020">
              <a:lnSpc>
                <a:spcPct val="100000"/>
              </a:lnSpc>
              <a:spcBef>
                <a:spcPts val="405"/>
              </a:spcBef>
              <a:buFont typeface="Arial"/>
              <a:buChar char="–"/>
              <a:tabLst>
                <a:tab pos="756285" algn="l"/>
                <a:tab pos="756920" algn="l"/>
              </a:tabLst>
            </a:pPr>
            <a:r>
              <a:rPr b="1" spc="-10" dirty="0">
                <a:latin typeface="Calibri"/>
                <a:cs typeface="Calibri"/>
              </a:rPr>
              <a:t>1824: Andrew </a:t>
            </a:r>
            <a:r>
              <a:rPr b="1" spc="-5" dirty="0">
                <a:latin typeface="Calibri"/>
                <a:cs typeface="Calibri"/>
              </a:rPr>
              <a:t>Jackson and </a:t>
            </a:r>
            <a:r>
              <a:rPr b="1" spc="-10" dirty="0">
                <a:latin typeface="Calibri"/>
                <a:cs typeface="Calibri"/>
              </a:rPr>
              <a:t>the</a:t>
            </a:r>
            <a:r>
              <a:rPr b="1" spc="75" dirty="0">
                <a:latin typeface="Calibri"/>
                <a:cs typeface="Calibri"/>
              </a:rPr>
              <a:t> </a:t>
            </a:r>
            <a:r>
              <a:rPr b="1" spc="-10" dirty="0">
                <a:latin typeface="Calibri"/>
                <a:cs typeface="Calibri"/>
              </a:rPr>
              <a:t>Democrats</a:t>
            </a:r>
            <a:endParaRPr dirty="0">
              <a:latin typeface="Calibri"/>
              <a:cs typeface="Calibri"/>
            </a:endParaRPr>
          </a:p>
          <a:p>
            <a:pPr marL="756285" marR="123825" lvl="1" indent="-287020">
              <a:lnSpc>
                <a:spcPct val="100000"/>
              </a:lnSpc>
              <a:spcBef>
                <a:spcPts val="385"/>
              </a:spcBef>
              <a:buFont typeface="Arial"/>
              <a:buChar char="–"/>
              <a:tabLst>
                <a:tab pos="756285" algn="l"/>
                <a:tab pos="756920" algn="l"/>
              </a:tabLst>
            </a:pPr>
            <a:r>
              <a:rPr b="1" spc="-10" dirty="0">
                <a:latin typeface="Calibri"/>
                <a:cs typeface="Calibri"/>
              </a:rPr>
              <a:t>1860: The Civil </a:t>
            </a:r>
            <a:r>
              <a:rPr b="1" spc="-25" dirty="0">
                <a:latin typeface="Calibri"/>
                <a:cs typeface="Calibri"/>
              </a:rPr>
              <a:t>War </a:t>
            </a:r>
            <a:r>
              <a:rPr b="1" spc="-5" dirty="0">
                <a:latin typeface="Calibri"/>
                <a:cs typeface="Calibri"/>
              </a:rPr>
              <a:t>and </a:t>
            </a:r>
            <a:r>
              <a:rPr b="1" spc="-10" dirty="0">
                <a:latin typeface="Calibri"/>
                <a:cs typeface="Calibri"/>
              </a:rPr>
              <a:t>the rise </a:t>
            </a:r>
            <a:r>
              <a:rPr b="1" dirty="0">
                <a:latin typeface="Calibri"/>
                <a:cs typeface="Calibri"/>
              </a:rPr>
              <a:t>of </a:t>
            </a:r>
            <a:r>
              <a:rPr b="1" spc="-10" dirty="0">
                <a:latin typeface="Calibri"/>
                <a:cs typeface="Calibri"/>
              </a:rPr>
              <a:t>the Republicans (slavery </a:t>
            </a:r>
            <a:r>
              <a:rPr b="1" spc="-5" dirty="0">
                <a:latin typeface="Calibri"/>
                <a:cs typeface="Calibri"/>
              </a:rPr>
              <a:t>issue </a:t>
            </a:r>
            <a:r>
              <a:rPr b="1" spc="-15" dirty="0">
                <a:latin typeface="Calibri"/>
                <a:cs typeface="Calibri"/>
              </a:rPr>
              <a:t>fixed  </a:t>
            </a:r>
            <a:r>
              <a:rPr b="1" spc="-10" dirty="0">
                <a:latin typeface="Calibri"/>
                <a:cs typeface="Calibri"/>
              </a:rPr>
              <a:t>new </a:t>
            </a:r>
            <a:r>
              <a:rPr b="1" spc="-5" dirty="0">
                <a:latin typeface="Calibri"/>
                <a:cs typeface="Calibri"/>
              </a:rPr>
              <a:t>loyalties in </a:t>
            </a:r>
            <a:r>
              <a:rPr b="1" spc="-10" dirty="0">
                <a:latin typeface="Calibri"/>
                <a:cs typeface="Calibri"/>
              </a:rPr>
              <a:t>the </a:t>
            </a:r>
            <a:r>
              <a:rPr b="1" spc="-5" dirty="0">
                <a:latin typeface="Calibri"/>
                <a:cs typeface="Calibri"/>
              </a:rPr>
              <a:t>popular</a:t>
            </a:r>
            <a:r>
              <a:rPr b="1" spc="45" dirty="0">
                <a:latin typeface="Calibri"/>
                <a:cs typeface="Calibri"/>
              </a:rPr>
              <a:t> </a:t>
            </a:r>
            <a:r>
              <a:rPr b="1" spc="-10" dirty="0">
                <a:latin typeface="Calibri"/>
                <a:cs typeface="Calibri"/>
              </a:rPr>
              <a:t>mind)</a:t>
            </a:r>
            <a:endParaRPr dirty="0">
              <a:latin typeface="Calibri"/>
              <a:cs typeface="Calibri"/>
            </a:endParaRPr>
          </a:p>
          <a:p>
            <a:pPr marL="756285" lvl="1" indent="-287020">
              <a:lnSpc>
                <a:spcPct val="100000"/>
              </a:lnSpc>
              <a:spcBef>
                <a:spcPts val="385"/>
              </a:spcBef>
              <a:buFont typeface="Arial"/>
              <a:buChar char="–"/>
              <a:tabLst>
                <a:tab pos="756285" algn="l"/>
                <a:tab pos="756920" algn="l"/>
              </a:tabLst>
            </a:pPr>
            <a:r>
              <a:rPr b="1" spc="-10" dirty="0">
                <a:latin typeface="Calibri"/>
                <a:cs typeface="Calibri"/>
              </a:rPr>
              <a:t>1896: </a:t>
            </a:r>
            <a:r>
              <a:rPr b="1" spc="-5" dirty="0">
                <a:latin typeface="Calibri"/>
                <a:cs typeface="Calibri"/>
              </a:rPr>
              <a:t>A </a:t>
            </a:r>
            <a:r>
              <a:rPr b="1" spc="-10" dirty="0">
                <a:latin typeface="Calibri"/>
                <a:cs typeface="Calibri"/>
              </a:rPr>
              <a:t>Party </a:t>
            </a:r>
            <a:r>
              <a:rPr b="1" spc="-5" dirty="0">
                <a:latin typeface="Calibri"/>
                <a:cs typeface="Calibri"/>
              </a:rPr>
              <a:t>in </a:t>
            </a:r>
            <a:r>
              <a:rPr b="1" spc="-10" dirty="0">
                <a:latin typeface="Calibri"/>
                <a:cs typeface="Calibri"/>
              </a:rPr>
              <a:t>transition </a:t>
            </a:r>
            <a:r>
              <a:rPr b="1" spc="-5" dirty="0">
                <a:latin typeface="Calibri"/>
                <a:cs typeface="Calibri"/>
              </a:rPr>
              <a:t>(economic issues </a:t>
            </a:r>
            <a:r>
              <a:rPr b="1" spc="-10" dirty="0">
                <a:latin typeface="Calibri"/>
                <a:cs typeface="Calibri"/>
              </a:rPr>
              <a:t>shifted</a:t>
            </a:r>
            <a:r>
              <a:rPr b="1" spc="135" dirty="0">
                <a:latin typeface="Calibri"/>
                <a:cs typeface="Calibri"/>
              </a:rPr>
              <a:t> </a:t>
            </a:r>
            <a:r>
              <a:rPr b="1" spc="-5" dirty="0">
                <a:latin typeface="Calibri"/>
                <a:cs typeface="Calibri"/>
              </a:rPr>
              <a:t>loyalties)</a:t>
            </a:r>
            <a:endParaRPr dirty="0">
              <a:latin typeface="Calibri"/>
              <a:cs typeface="Calibri"/>
            </a:endParaRPr>
          </a:p>
          <a:p>
            <a:pPr marL="756285" marR="598170" lvl="1" indent="-287020">
              <a:lnSpc>
                <a:spcPct val="100000"/>
              </a:lnSpc>
              <a:spcBef>
                <a:spcPts val="385"/>
              </a:spcBef>
              <a:buFont typeface="Arial"/>
              <a:buChar char="–"/>
              <a:tabLst>
                <a:tab pos="756285" algn="l"/>
                <a:tab pos="756920" algn="l"/>
              </a:tabLst>
            </a:pPr>
            <a:r>
              <a:rPr b="1" spc="-10" dirty="0">
                <a:solidFill>
                  <a:srgbClr val="FF0000"/>
                </a:solidFill>
                <a:latin typeface="Calibri"/>
                <a:cs typeface="Calibri"/>
              </a:rPr>
              <a:t>1932: Franklin Roosevelt </a:t>
            </a:r>
            <a:r>
              <a:rPr b="1" spc="-5" dirty="0">
                <a:solidFill>
                  <a:srgbClr val="FF0000"/>
                </a:solidFill>
                <a:latin typeface="Calibri"/>
                <a:cs typeface="Calibri"/>
              </a:rPr>
              <a:t>and </a:t>
            </a:r>
            <a:r>
              <a:rPr b="1" spc="-10" dirty="0">
                <a:solidFill>
                  <a:srgbClr val="FF0000"/>
                </a:solidFill>
                <a:latin typeface="Calibri"/>
                <a:cs typeface="Calibri"/>
              </a:rPr>
              <a:t>the New </a:t>
            </a:r>
            <a:r>
              <a:rPr b="1" spc="-5" dirty="0">
                <a:solidFill>
                  <a:srgbClr val="FF0000"/>
                </a:solidFill>
                <a:latin typeface="Calibri"/>
                <a:cs typeface="Calibri"/>
              </a:rPr>
              <a:t>Deal alignment </a:t>
            </a:r>
            <a:r>
              <a:rPr b="1" spc="-10" dirty="0">
                <a:solidFill>
                  <a:srgbClr val="FF0000"/>
                </a:solidFill>
                <a:latin typeface="Calibri"/>
                <a:cs typeface="Calibri"/>
              </a:rPr>
              <a:t>(economic  depression </a:t>
            </a:r>
            <a:r>
              <a:rPr b="1" spc="-5" dirty="0">
                <a:solidFill>
                  <a:srgbClr val="FF0000"/>
                </a:solidFill>
                <a:latin typeface="Calibri"/>
                <a:cs typeface="Calibri"/>
              </a:rPr>
              <a:t>triggered </a:t>
            </a:r>
            <a:r>
              <a:rPr b="1" spc="-10" dirty="0">
                <a:solidFill>
                  <a:srgbClr val="FF0000"/>
                </a:solidFill>
                <a:latin typeface="Calibri"/>
                <a:cs typeface="Calibri"/>
              </a:rPr>
              <a:t>new </a:t>
            </a:r>
            <a:r>
              <a:rPr b="1" spc="-5" dirty="0">
                <a:solidFill>
                  <a:srgbClr val="FF0000"/>
                </a:solidFill>
                <a:latin typeface="Calibri"/>
                <a:cs typeface="Calibri"/>
              </a:rPr>
              <a:t>coalition </a:t>
            </a:r>
            <a:r>
              <a:rPr b="1" spc="-10" dirty="0">
                <a:solidFill>
                  <a:srgbClr val="FF0000"/>
                </a:solidFill>
                <a:latin typeface="Calibri"/>
                <a:cs typeface="Calibri"/>
              </a:rPr>
              <a:t>for</a:t>
            </a:r>
            <a:r>
              <a:rPr b="1" spc="75" dirty="0">
                <a:solidFill>
                  <a:srgbClr val="FF0000"/>
                </a:solidFill>
                <a:latin typeface="Calibri"/>
                <a:cs typeface="Calibri"/>
              </a:rPr>
              <a:t> </a:t>
            </a:r>
            <a:r>
              <a:rPr b="1" spc="-10" dirty="0">
                <a:solidFill>
                  <a:srgbClr val="FF0000"/>
                </a:solidFill>
                <a:latin typeface="Calibri"/>
                <a:cs typeface="Calibri"/>
              </a:rPr>
              <a:t>Democrats)</a:t>
            </a:r>
            <a:endParaRPr dirty="0">
              <a:solidFill>
                <a:srgbClr val="FF0000"/>
              </a:solidFill>
              <a:latin typeface="Calibri"/>
              <a:cs typeface="Calibri"/>
            </a:endParaRPr>
          </a:p>
          <a:p>
            <a:pPr marL="469900">
              <a:lnSpc>
                <a:spcPct val="100000"/>
              </a:lnSpc>
              <a:spcBef>
                <a:spcPts val="385"/>
              </a:spcBef>
              <a:tabLst>
                <a:tab pos="756285" algn="l"/>
              </a:tabLst>
            </a:pPr>
            <a:r>
              <a:rPr spc="-5" dirty="0">
                <a:solidFill>
                  <a:srgbClr val="FF0000"/>
                </a:solidFill>
                <a:latin typeface="Arial"/>
                <a:cs typeface="Arial"/>
              </a:rPr>
              <a:t>–	</a:t>
            </a:r>
            <a:r>
              <a:rPr b="1" spc="-10" dirty="0">
                <a:solidFill>
                  <a:srgbClr val="FF0000"/>
                </a:solidFill>
                <a:latin typeface="Calibri"/>
                <a:cs typeface="Calibri"/>
              </a:rPr>
              <a:t>1968:</a:t>
            </a:r>
            <a:r>
              <a:rPr b="1" spc="15" dirty="0">
                <a:solidFill>
                  <a:srgbClr val="FF0000"/>
                </a:solidFill>
                <a:latin typeface="Calibri"/>
                <a:cs typeface="Calibri"/>
              </a:rPr>
              <a:t> </a:t>
            </a:r>
            <a:r>
              <a:rPr b="1" spc="-10" dirty="0">
                <a:solidFill>
                  <a:srgbClr val="FF0000"/>
                </a:solidFill>
                <a:latin typeface="Calibri"/>
                <a:cs typeface="Calibri"/>
              </a:rPr>
              <a:t>Nixon?</a:t>
            </a:r>
            <a:endParaRPr dirty="0">
              <a:solidFill>
                <a:srgbClr val="FF0000"/>
              </a:solidFill>
              <a:latin typeface="Calibri"/>
              <a:cs typeface="Calibri"/>
            </a:endParaRPr>
          </a:p>
        </p:txBody>
      </p:sp>
      <p:sp>
        <p:nvSpPr>
          <p:cNvPr id="4" name="object 4"/>
          <p:cNvSpPr txBox="1"/>
          <p:nvPr/>
        </p:nvSpPr>
        <p:spPr>
          <a:xfrm>
            <a:off x="11323066" y="6426809"/>
            <a:ext cx="180975" cy="208915"/>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12</a:t>
            </a:r>
            <a:endParaRPr sz="1200">
              <a:latin typeface="Calibri"/>
              <a:cs typeface="Calibri"/>
            </a:endParaRPr>
          </a:p>
        </p:txBody>
      </p:sp>
      <p:sp>
        <p:nvSpPr>
          <p:cNvPr id="5" name="object 5"/>
          <p:cNvSpPr/>
          <p:nvPr/>
        </p:nvSpPr>
        <p:spPr>
          <a:xfrm>
            <a:off x="7197852" y="1600200"/>
            <a:ext cx="4994146" cy="42672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191489" y="0"/>
            <a:ext cx="4000510" cy="685799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229600" y="0"/>
            <a:ext cx="3962400" cy="68580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229600" y="0"/>
            <a:ext cx="3962400" cy="6858000"/>
          </a:xfrm>
          <a:custGeom>
            <a:avLst/>
            <a:gdLst/>
            <a:ahLst/>
            <a:cxnLst/>
            <a:rect l="l" t="t" r="r" b="b"/>
            <a:pathLst>
              <a:path w="3962400" h="6858000">
                <a:moveTo>
                  <a:pt x="0" y="6858000"/>
                </a:moveTo>
                <a:lnTo>
                  <a:pt x="3962400" y="6858000"/>
                </a:lnTo>
                <a:lnTo>
                  <a:pt x="3962400" y="0"/>
                </a:lnTo>
                <a:lnTo>
                  <a:pt x="0" y="0"/>
                </a:lnTo>
                <a:lnTo>
                  <a:pt x="0" y="6858000"/>
                </a:lnTo>
                <a:close/>
              </a:path>
            </a:pathLst>
          </a:custGeom>
          <a:ln w="9144">
            <a:solidFill>
              <a:srgbClr val="497DBA"/>
            </a:solidFill>
          </a:ln>
        </p:spPr>
        <p:txBody>
          <a:bodyPr wrap="square" lIns="0" tIns="0" rIns="0" bIns="0" rtlCol="0"/>
          <a:lstStyle/>
          <a:p>
            <a:endParaRPr/>
          </a:p>
        </p:txBody>
      </p:sp>
      <p:sp>
        <p:nvSpPr>
          <p:cNvPr id="5" name="object 5"/>
          <p:cNvSpPr txBox="1"/>
          <p:nvPr/>
        </p:nvSpPr>
        <p:spPr>
          <a:xfrm>
            <a:off x="8423529" y="382270"/>
            <a:ext cx="3336925" cy="1550670"/>
          </a:xfrm>
          <a:prstGeom prst="rect">
            <a:avLst/>
          </a:prstGeom>
        </p:spPr>
        <p:txBody>
          <a:bodyPr vert="horz" wrap="square" lIns="0" tIns="13335" rIns="0" bIns="0" rtlCol="0">
            <a:spAutoFit/>
          </a:bodyPr>
          <a:lstStyle/>
          <a:p>
            <a:pPr marL="12700" marR="5080">
              <a:lnSpc>
                <a:spcPct val="100000"/>
              </a:lnSpc>
              <a:spcBef>
                <a:spcPts val="105"/>
              </a:spcBef>
            </a:pPr>
            <a:r>
              <a:rPr sz="2000" b="1" spc="-5" dirty="0">
                <a:solidFill>
                  <a:srgbClr val="FFFFFF"/>
                </a:solidFill>
                <a:latin typeface="Calibri"/>
                <a:cs typeface="Calibri"/>
              </a:rPr>
              <a:t>Definition: Process </a:t>
            </a:r>
            <a:r>
              <a:rPr sz="2000" b="1" spc="-10" dirty="0">
                <a:solidFill>
                  <a:srgbClr val="FFFFFF"/>
                </a:solidFill>
                <a:latin typeface="Calibri"/>
                <a:cs typeface="Calibri"/>
              </a:rPr>
              <a:t>whereby </a:t>
            </a:r>
            <a:r>
              <a:rPr sz="2000" b="1" dirty="0">
                <a:solidFill>
                  <a:srgbClr val="FFFFFF"/>
                </a:solidFill>
                <a:latin typeface="Calibri"/>
                <a:cs typeface="Calibri"/>
              </a:rPr>
              <a:t>a  </a:t>
            </a:r>
            <a:r>
              <a:rPr sz="2000" b="1" spc="-15" dirty="0">
                <a:solidFill>
                  <a:srgbClr val="FFFFFF"/>
                </a:solidFill>
                <a:latin typeface="Calibri"/>
                <a:cs typeface="Calibri"/>
              </a:rPr>
              <a:t>large </a:t>
            </a:r>
            <a:r>
              <a:rPr sz="2000" b="1" dirty="0">
                <a:solidFill>
                  <a:srgbClr val="FFFFFF"/>
                </a:solidFill>
                <a:latin typeface="Calibri"/>
                <a:cs typeface="Calibri"/>
              </a:rPr>
              <a:t>portion of the </a:t>
            </a:r>
            <a:r>
              <a:rPr sz="2000" b="1" spc="-15" dirty="0">
                <a:solidFill>
                  <a:srgbClr val="FFFFFF"/>
                </a:solidFill>
                <a:latin typeface="Calibri"/>
                <a:cs typeface="Calibri"/>
              </a:rPr>
              <a:t>electorate  </a:t>
            </a:r>
            <a:r>
              <a:rPr sz="2000" b="1" dirty="0">
                <a:solidFill>
                  <a:srgbClr val="FFFFFF"/>
                </a:solidFill>
                <a:latin typeface="Calibri"/>
                <a:cs typeface="Calibri"/>
              </a:rPr>
              <a:t>abandons its </a:t>
            </a:r>
            <a:r>
              <a:rPr sz="2000" b="1" spc="-10" dirty="0">
                <a:solidFill>
                  <a:srgbClr val="FFFFFF"/>
                </a:solidFill>
                <a:latin typeface="Calibri"/>
                <a:cs typeface="Calibri"/>
              </a:rPr>
              <a:t>previous </a:t>
            </a:r>
            <a:r>
              <a:rPr sz="2000" b="1" dirty="0">
                <a:solidFill>
                  <a:srgbClr val="FFFFFF"/>
                </a:solidFill>
                <a:latin typeface="Calibri"/>
                <a:cs typeface="Calibri"/>
              </a:rPr>
              <a:t>partisan  </a:t>
            </a:r>
            <a:r>
              <a:rPr sz="2000" b="1" spc="-10" dirty="0">
                <a:solidFill>
                  <a:srgbClr val="FFFFFF"/>
                </a:solidFill>
                <a:latin typeface="Calibri"/>
                <a:cs typeface="Calibri"/>
              </a:rPr>
              <a:t>affiliation </a:t>
            </a:r>
            <a:r>
              <a:rPr sz="2000" b="1" spc="-5" dirty="0">
                <a:solidFill>
                  <a:srgbClr val="FFFFFF"/>
                </a:solidFill>
                <a:latin typeface="Calibri"/>
                <a:cs typeface="Calibri"/>
              </a:rPr>
              <a:t>without developing </a:t>
            </a:r>
            <a:r>
              <a:rPr sz="2000" b="1" dirty="0">
                <a:solidFill>
                  <a:srgbClr val="FFFFFF"/>
                </a:solidFill>
                <a:latin typeface="Calibri"/>
                <a:cs typeface="Calibri"/>
              </a:rPr>
              <a:t>a  </a:t>
            </a:r>
            <a:r>
              <a:rPr sz="2000" b="1" spc="-5" dirty="0">
                <a:solidFill>
                  <a:srgbClr val="FFFFFF"/>
                </a:solidFill>
                <a:latin typeface="Calibri"/>
                <a:cs typeface="Calibri"/>
              </a:rPr>
              <a:t>new </a:t>
            </a:r>
            <a:r>
              <a:rPr sz="2000" b="1" dirty="0">
                <a:solidFill>
                  <a:srgbClr val="FFFFFF"/>
                </a:solidFill>
                <a:latin typeface="Calibri"/>
                <a:cs typeface="Calibri"/>
              </a:rPr>
              <a:t>one </a:t>
            </a:r>
            <a:r>
              <a:rPr sz="2000" b="1" spc="-15" dirty="0">
                <a:solidFill>
                  <a:srgbClr val="FFFFFF"/>
                </a:solidFill>
                <a:latin typeface="Calibri"/>
                <a:cs typeface="Calibri"/>
              </a:rPr>
              <a:t>to </a:t>
            </a:r>
            <a:r>
              <a:rPr sz="2000" b="1" spc="-10" dirty="0">
                <a:solidFill>
                  <a:srgbClr val="FFFFFF"/>
                </a:solidFill>
                <a:latin typeface="Calibri"/>
                <a:cs typeface="Calibri"/>
              </a:rPr>
              <a:t>replace</a:t>
            </a:r>
            <a:r>
              <a:rPr sz="2000" b="1" spc="-5" dirty="0">
                <a:solidFill>
                  <a:srgbClr val="FFFFFF"/>
                </a:solidFill>
                <a:latin typeface="Calibri"/>
                <a:cs typeface="Calibri"/>
              </a:rPr>
              <a:t> </a:t>
            </a:r>
            <a:r>
              <a:rPr sz="2000" b="1" dirty="0">
                <a:solidFill>
                  <a:srgbClr val="FFFFFF"/>
                </a:solidFill>
                <a:latin typeface="Calibri"/>
                <a:cs typeface="Calibri"/>
              </a:rPr>
              <a:t>it.</a:t>
            </a:r>
            <a:endParaRPr sz="2000" dirty="0">
              <a:latin typeface="Calibri"/>
              <a:cs typeface="Calibri"/>
            </a:endParaRPr>
          </a:p>
        </p:txBody>
      </p:sp>
      <p:sp>
        <p:nvSpPr>
          <p:cNvPr id="6" name="object 6"/>
          <p:cNvSpPr txBox="1"/>
          <p:nvPr/>
        </p:nvSpPr>
        <p:spPr>
          <a:xfrm>
            <a:off x="8423529" y="2211451"/>
            <a:ext cx="3518535" cy="330835"/>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Calibri"/>
                <a:cs typeface="Calibri"/>
              </a:rPr>
              <a:t>It is </a:t>
            </a:r>
            <a:r>
              <a:rPr sz="2000" b="1" spc="-15" dirty="0">
                <a:solidFill>
                  <a:srgbClr val="FFFFFF"/>
                </a:solidFill>
                <a:latin typeface="Calibri"/>
                <a:cs typeface="Calibri"/>
              </a:rPr>
              <a:t>contrasted </a:t>
            </a:r>
            <a:r>
              <a:rPr sz="2000" b="1" spc="-5" dirty="0">
                <a:solidFill>
                  <a:srgbClr val="FFFFFF"/>
                </a:solidFill>
                <a:latin typeface="Calibri"/>
                <a:cs typeface="Calibri"/>
              </a:rPr>
              <a:t>with</a:t>
            </a:r>
            <a:r>
              <a:rPr sz="2000" b="1" spc="-75" dirty="0">
                <a:solidFill>
                  <a:srgbClr val="FFFFFF"/>
                </a:solidFill>
                <a:latin typeface="Calibri"/>
                <a:cs typeface="Calibri"/>
              </a:rPr>
              <a:t> </a:t>
            </a:r>
            <a:r>
              <a:rPr sz="2000" b="1" spc="-5" dirty="0">
                <a:solidFill>
                  <a:srgbClr val="FFFFFF"/>
                </a:solidFill>
                <a:latin typeface="Calibri"/>
                <a:cs typeface="Calibri"/>
              </a:rPr>
              <a:t>realignment.</a:t>
            </a:r>
            <a:endParaRPr sz="2000" dirty="0">
              <a:latin typeface="Calibri"/>
              <a:cs typeface="Calibri"/>
            </a:endParaRPr>
          </a:p>
        </p:txBody>
      </p:sp>
      <p:sp>
        <p:nvSpPr>
          <p:cNvPr id="7" name="object 7"/>
          <p:cNvSpPr txBox="1">
            <a:spLocks noGrp="1"/>
          </p:cNvSpPr>
          <p:nvPr>
            <p:ph type="title"/>
          </p:nvPr>
        </p:nvSpPr>
        <p:spPr>
          <a:xfrm>
            <a:off x="2523171" y="0"/>
            <a:ext cx="3176270" cy="381515"/>
          </a:xfrm>
          <a:prstGeom prst="rect">
            <a:avLst/>
          </a:prstGeom>
        </p:spPr>
        <p:txBody>
          <a:bodyPr vert="horz" wrap="square" lIns="0" tIns="12065" rIns="0" bIns="0" rtlCol="0">
            <a:spAutoFit/>
          </a:bodyPr>
          <a:lstStyle/>
          <a:p>
            <a:pPr marL="12700" algn="ctr">
              <a:lnSpc>
                <a:spcPct val="100000"/>
              </a:lnSpc>
              <a:spcBef>
                <a:spcPts val="95"/>
              </a:spcBef>
            </a:pPr>
            <a:r>
              <a:rPr sz="2400" spc="-10" dirty="0"/>
              <a:t>D</a:t>
            </a:r>
            <a:r>
              <a:rPr sz="2400" spc="-60" dirty="0"/>
              <a:t>E</a:t>
            </a:r>
            <a:r>
              <a:rPr sz="2400" spc="-5" dirty="0"/>
              <a:t>ALIGNME</a:t>
            </a:r>
            <a:r>
              <a:rPr sz="2400" spc="-20" dirty="0"/>
              <a:t>N</a:t>
            </a:r>
            <a:r>
              <a:rPr sz="2400" spc="-5" dirty="0"/>
              <a:t>T</a:t>
            </a:r>
            <a:endParaRPr sz="2400" dirty="0"/>
          </a:p>
        </p:txBody>
      </p:sp>
      <p:sp>
        <p:nvSpPr>
          <p:cNvPr id="8" name="object 8"/>
          <p:cNvSpPr txBox="1"/>
          <p:nvPr/>
        </p:nvSpPr>
        <p:spPr>
          <a:xfrm>
            <a:off x="52501" y="325057"/>
            <a:ext cx="6075947" cy="352019"/>
          </a:xfrm>
          <a:prstGeom prst="rect">
            <a:avLst/>
          </a:prstGeom>
        </p:spPr>
        <p:txBody>
          <a:bodyPr vert="horz" wrap="square" lIns="0" tIns="13335" rIns="0" bIns="0" rtlCol="0">
            <a:spAutoFit/>
          </a:bodyPr>
          <a:lstStyle/>
          <a:p>
            <a:pPr marL="355600" indent="-342900">
              <a:lnSpc>
                <a:spcPct val="100000"/>
              </a:lnSpc>
              <a:spcBef>
                <a:spcPts val="105"/>
              </a:spcBef>
              <a:buFont typeface="Arial"/>
              <a:buChar char="•"/>
              <a:tabLst>
                <a:tab pos="354965" algn="l"/>
                <a:tab pos="355600" algn="l"/>
              </a:tabLst>
            </a:pPr>
            <a:r>
              <a:rPr sz="2200" b="1" spc="-40" dirty="0">
                <a:latin typeface="Calibri"/>
                <a:cs typeface="Calibri"/>
              </a:rPr>
              <a:t>We </a:t>
            </a:r>
            <a:r>
              <a:rPr sz="2200" b="1" spc="-10" dirty="0">
                <a:latin typeface="Calibri"/>
                <a:cs typeface="Calibri"/>
              </a:rPr>
              <a:t>are </a:t>
            </a:r>
            <a:r>
              <a:rPr sz="2200" b="1" spc="-5" dirty="0">
                <a:latin typeface="Calibri"/>
                <a:cs typeface="Calibri"/>
              </a:rPr>
              <a:t>experiencing</a:t>
            </a:r>
            <a:r>
              <a:rPr sz="2200" b="1" spc="-35" dirty="0">
                <a:latin typeface="Calibri"/>
                <a:cs typeface="Calibri"/>
              </a:rPr>
              <a:t> </a:t>
            </a:r>
            <a:r>
              <a:rPr sz="2200" b="1" dirty="0">
                <a:latin typeface="Calibri"/>
                <a:cs typeface="Calibri"/>
              </a:rPr>
              <a:t>dealignment</a:t>
            </a:r>
            <a:endParaRPr sz="2200" dirty="0">
              <a:latin typeface="Calibri"/>
              <a:cs typeface="Calibri"/>
            </a:endParaRPr>
          </a:p>
        </p:txBody>
      </p:sp>
      <p:sp>
        <p:nvSpPr>
          <p:cNvPr id="9" name="object 9"/>
          <p:cNvSpPr txBox="1"/>
          <p:nvPr/>
        </p:nvSpPr>
        <p:spPr>
          <a:xfrm>
            <a:off x="78739" y="692470"/>
            <a:ext cx="8344789" cy="1036821"/>
          </a:xfrm>
          <a:prstGeom prst="rect">
            <a:avLst/>
          </a:prstGeom>
        </p:spPr>
        <p:txBody>
          <a:bodyPr vert="horz" wrap="square" lIns="0" tIns="61594" rIns="0" bIns="0" rtlCol="0">
            <a:spAutoFit/>
          </a:bodyPr>
          <a:lstStyle/>
          <a:p>
            <a:pPr marL="299085" indent="-287020">
              <a:lnSpc>
                <a:spcPct val="100000"/>
              </a:lnSpc>
              <a:spcBef>
                <a:spcPts val="484"/>
              </a:spcBef>
              <a:buFont typeface="Arial"/>
              <a:buChar char="–"/>
              <a:tabLst>
                <a:tab pos="299085" algn="l"/>
                <a:tab pos="299720" algn="l"/>
              </a:tabLst>
            </a:pPr>
            <a:r>
              <a:rPr sz="2000" b="1" spc="-10" dirty="0">
                <a:latin typeface="Calibri"/>
                <a:cs typeface="Calibri"/>
              </a:rPr>
              <a:t>People </a:t>
            </a:r>
            <a:r>
              <a:rPr sz="2000" b="1" spc="-15" dirty="0">
                <a:latin typeface="Calibri"/>
                <a:cs typeface="Calibri"/>
              </a:rPr>
              <a:t>have </a:t>
            </a:r>
            <a:r>
              <a:rPr sz="2000" b="1" spc="-5" dirty="0">
                <a:latin typeface="Calibri"/>
                <a:cs typeface="Calibri"/>
              </a:rPr>
              <a:t>abandoned both parties </a:t>
            </a:r>
            <a:r>
              <a:rPr sz="2000" b="1" spc="-10" dirty="0">
                <a:latin typeface="Calibri"/>
                <a:cs typeface="Calibri"/>
              </a:rPr>
              <a:t>to become</a:t>
            </a:r>
            <a:r>
              <a:rPr sz="2000" b="1" spc="85" dirty="0">
                <a:latin typeface="Calibri"/>
                <a:cs typeface="Calibri"/>
              </a:rPr>
              <a:t> </a:t>
            </a:r>
            <a:r>
              <a:rPr sz="2000" b="1" spc="-10" dirty="0">
                <a:latin typeface="Calibri"/>
                <a:cs typeface="Calibri"/>
              </a:rPr>
              <a:t>Independents</a:t>
            </a:r>
            <a:endParaRPr sz="2000" dirty="0">
              <a:latin typeface="Calibri"/>
              <a:cs typeface="Calibri"/>
            </a:endParaRPr>
          </a:p>
          <a:p>
            <a:pPr marL="299085" marR="5080" indent="-287020">
              <a:lnSpc>
                <a:spcPct val="100000"/>
              </a:lnSpc>
              <a:spcBef>
                <a:spcPts val="380"/>
              </a:spcBef>
              <a:buFont typeface="Arial"/>
              <a:buChar char="–"/>
              <a:tabLst>
                <a:tab pos="299085" algn="l"/>
                <a:tab pos="299720" algn="l"/>
              </a:tabLst>
            </a:pPr>
            <a:r>
              <a:rPr sz="2000" b="1" spc="-25" dirty="0">
                <a:latin typeface="Calibri"/>
                <a:cs typeface="Calibri"/>
              </a:rPr>
              <a:t>However, </a:t>
            </a:r>
            <a:r>
              <a:rPr sz="2000" b="1" spc="-10" dirty="0">
                <a:latin typeface="Calibri"/>
                <a:cs typeface="Calibri"/>
              </a:rPr>
              <a:t>most Independents are </a:t>
            </a:r>
            <a:r>
              <a:rPr sz="2000" b="1" spc="-5" dirty="0">
                <a:latin typeface="Calibri"/>
                <a:cs typeface="Calibri"/>
              </a:rPr>
              <a:t>really partisans in </a:t>
            </a:r>
            <a:r>
              <a:rPr sz="2000" b="1" spc="-10" dirty="0">
                <a:latin typeface="Calibri"/>
                <a:cs typeface="Calibri"/>
              </a:rPr>
              <a:t>their </a:t>
            </a:r>
            <a:r>
              <a:rPr sz="2000" b="1" spc="-5" dirty="0">
                <a:latin typeface="Calibri"/>
                <a:cs typeface="Calibri"/>
              </a:rPr>
              <a:t>voting </a:t>
            </a:r>
            <a:r>
              <a:rPr sz="2000" b="1" spc="-10" dirty="0">
                <a:latin typeface="Calibri"/>
                <a:cs typeface="Calibri"/>
              </a:rPr>
              <a:t>behavior </a:t>
            </a:r>
            <a:r>
              <a:rPr sz="2000" b="1" spc="-5" dirty="0">
                <a:latin typeface="Calibri"/>
                <a:cs typeface="Calibri"/>
              </a:rPr>
              <a:t>and  </a:t>
            </a:r>
            <a:r>
              <a:rPr sz="2000" b="1" spc="-10" dirty="0">
                <a:latin typeface="Calibri"/>
                <a:cs typeface="Calibri"/>
              </a:rPr>
              <a:t>attitudes</a:t>
            </a:r>
            <a:endParaRPr sz="2000" dirty="0">
              <a:latin typeface="Calibri"/>
              <a:cs typeface="Calibri"/>
            </a:endParaRPr>
          </a:p>
        </p:txBody>
      </p:sp>
      <p:sp>
        <p:nvSpPr>
          <p:cNvPr id="10" name="object 10"/>
          <p:cNvSpPr txBox="1"/>
          <p:nvPr/>
        </p:nvSpPr>
        <p:spPr>
          <a:xfrm>
            <a:off x="-7208" y="1752782"/>
            <a:ext cx="8150860" cy="1062355"/>
          </a:xfrm>
          <a:prstGeom prst="rect">
            <a:avLst/>
          </a:prstGeom>
        </p:spPr>
        <p:txBody>
          <a:bodyPr vert="horz" wrap="square" lIns="0" tIns="73660" rIns="0" bIns="0" rtlCol="0">
            <a:spAutoFit/>
          </a:bodyPr>
          <a:lstStyle/>
          <a:p>
            <a:pPr marL="355600" indent="-342900">
              <a:lnSpc>
                <a:spcPct val="100000"/>
              </a:lnSpc>
              <a:spcBef>
                <a:spcPts val="580"/>
              </a:spcBef>
              <a:buFont typeface="Arial"/>
              <a:buChar char="•"/>
              <a:tabLst>
                <a:tab pos="354965" algn="l"/>
                <a:tab pos="355600" algn="l"/>
              </a:tabLst>
            </a:pPr>
            <a:r>
              <a:rPr sz="2000" b="1" spc="-5" dirty="0">
                <a:latin typeface="Calibri"/>
                <a:cs typeface="Calibri"/>
              </a:rPr>
              <a:t>Dealignment </a:t>
            </a:r>
            <a:r>
              <a:rPr sz="2000" b="1" dirty="0">
                <a:latin typeface="Calibri"/>
                <a:cs typeface="Calibri"/>
              </a:rPr>
              <a:t>has led </a:t>
            </a:r>
            <a:r>
              <a:rPr sz="2000" b="1" spc="-15" dirty="0">
                <a:latin typeface="Calibri"/>
                <a:cs typeface="Calibri"/>
              </a:rPr>
              <a:t>to ticket </a:t>
            </a:r>
            <a:r>
              <a:rPr sz="2000" b="1" spc="-5" dirty="0">
                <a:latin typeface="Calibri"/>
                <a:cs typeface="Calibri"/>
              </a:rPr>
              <a:t>splitting </a:t>
            </a:r>
            <a:r>
              <a:rPr sz="2000" b="1" dirty="0">
                <a:latin typeface="Calibri"/>
                <a:cs typeface="Calibri"/>
              </a:rPr>
              <a:t>in </a:t>
            </a:r>
            <a:r>
              <a:rPr sz="2000" b="1" spc="-10" dirty="0">
                <a:latin typeface="Calibri"/>
                <a:cs typeface="Calibri"/>
              </a:rPr>
              <a:t>recent</a:t>
            </a:r>
            <a:r>
              <a:rPr sz="2000" b="1" spc="-60" dirty="0">
                <a:latin typeface="Calibri"/>
                <a:cs typeface="Calibri"/>
              </a:rPr>
              <a:t> </a:t>
            </a:r>
            <a:r>
              <a:rPr sz="2000" b="1" dirty="0">
                <a:latin typeface="Calibri"/>
                <a:cs typeface="Calibri"/>
              </a:rPr>
              <a:t>times</a:t>
            </a:r>
            <a:endParaRPr sz="2000" dirty="0">
              <a:latin typeface="Calibri"/>
              <a:cs typeface="Calibri"/>
            </a:endParaRPr>
          </a:p>
          <a:p>
            <a:pPr marL="355600" indent="-342900">
              <a:lnSpc>
                <a:spcPct val="100000"/>
              </a:lnSpc>
              <a:spcBef>
                <a:spcPts val="480"/>
              </a:spcBef>
              <a:buFont typeface="Arial"/>
              <a:buChar char="•"/>
              <a:tabLst>
                <a:tab pos="354965" algn="l"/>
                <a:tab pos="355600" algn="l"/>
              </a:tabLst>
            </a:pPr>
            <a:r>
              <a:rPr sz="2000" b="1" spc="-5" dirty="0">
                <a:latin typeface="Calibri"/>
                <a:cs typeface="Calibri"/>
              </a:rPr>
              <a:t>Other </a:t>
            </a:r>
            <a:r>
              <a:rPr sz="2000" b="1" spc="-15" dirty="0">
                <a:latin typeface="Calibri"/>
                <a:cs typeface="Calibri"/>
              </a:rPr>
              <a:t>factors </a:t>
            </a:r>
            <a:r>
              <a:rPr sz="2000" b="1" spc="-10" dirty="0">
                <a:latin typeface="Calibri"/>
                <a:cs typeface="Calibri"/>
              </a:rPr>
              <a:t>that </a:t>
            </a:r>
            <a:r>
              <a:rPr sz="2000" b="1" spc="-15" dirty="0">
                <a:latin typeface="Calibri"/>
                <a:cs typeface="Calibri"/>
              </a:rPr>
              <a:t>have weakened </a:t>
            </a:r>
            <a:r>
              <a:rPr sz="2000" b="1" dirty="0">
                <a:latin typeface="Calibri"/>
                <a:cs typeface="Calibri"/>
              </a:rPr>
              <a:t>the </a:t>
            </a:r>
            <a:r>
              <a:rPr sz="2000" b="1" spc="-5" dirty="0">
                <a:latin typeface="Calibri"/>
                <a:cs typeface="Calibri"/>
              </a:rPr>
              <a:t>parties </a:t>
            </a:r>
            <a:r>
              <a:rPr sz="2000" b="1" dirty="0">
                <a:latin typeface="Calibri"/>
                <a:cs typeface="Calibri"/>
              </a:rPr>
              <a:t>and </a:t>
            </a:r>
            <a:r>
              <a:rPr sz="2000" b="1" spc="-5" dirty="0">
                <a:latin typeface="Calibri"/>
                <a:cs typeface="Calibri"/>
              </a:rPr>
              <a:t>contributed</a:t>
            </a:r>
            <a:r>
              <a:rPr sz="2000" b="1" spc="20" dirty="0">
                <a:latin typeface="Calibri"/>
                <a:cs typeface="Calibri"/>
              </a:rPr>
              <a:t> </a:t>
            </a:r>
            <a:r>
              <a:rPr sz="2000" b="1" spc="-15" dirty="0">
                <a:latin typeface="Calibri"/>
                <a:cs typeface="Calibri"/>
              </a:rPr>
              <a:t>to</a:t>
            </a:r>
            <a:endParaRPr sz="2000" dirty="0">
              <a:latin typeface="Calibri"/>
              <a:cs typeface="Calibri"/>
            </a:endParaRPr>
          </a:p>
          <a:p>
            <a:pPr marL="355600">
              <a:lnSpc>
                <a:spcPct val="100000"/>
              </a:lnSpc>
            </a:pPr>
            <a:r>
              <a:rPr sz="2000" b="1" spc="-5" dirty="0">
                <a:latin typeface="Calibri"/>
                <a:cs typeface="Calibri"/>
              </a:rPr>
              <a:t>dealignment</a:t>
            </a:r>
            <a:endParaRPr sz="2000" dirty="0">
              <a:latin typeface="Calibri"/>
              <a:cs typeface="Calibri"/>
            </a:endParaRPr>
          </a:p>
        </p:txBody>
      </p:sp>
      <p:sp>
        <p:nvSpPr>
          <p:cNvPr id="11" name="object 11"/>
          <p:cNvSpPr txBox="1">
            <a:spLocks noGrp="1"/>
          </p:cNvSpPr>
          <p:nvPr>
            <p:ph type="body" idx="1"/>
          </p:nvPr>
        </p:nvSpPr>
        <p:spPr>
          <a:xfrm>
            <a:off x="35655" y="2838628"/>
            <a:ext cx="8065134" cy="3788857"/>
          </a:xfrm>
          <a:prstGeom prst="rect">
            <a:avLst/>
          </a:prstGeom>
        </p:spPr>
        <p:txBody>
          <a:bodyPr vert="horz" wrap="square" lIns="0" tIns="61594" rIns="0" bIns="0" rtlCol="0">
            <a:spAutoFit/>
          </a:bodyPr>
          <a:lstStyle/>
          <a:p>
            <a:pPr marL="756285" indent="-287020">
              <a:lnSpc>
                <a:spcPct val="100000"/>
              </a:lnSpc>
              <a:spcBef>
                <a:spcPts val="484"/>
              </a:spcBef>
              <a:buFont typeface="Arial"/>
              <a:buChar char="–"/>
              <a:tabLst>
                <a:tab pos="756285" algn="l"/>
                <a:tab pos="756920" algn="l"/>
              </a:tabLst>
            </a:pPr>
            <a:r>
              <a:rPr sz="1800" spc="-10" dirty="0"/>
              <a:t>Candidate-centered </a:t>
            </a:r>
            <a:r>
              <a:rPr sz="1800" spc="-5" dirty="0"/>
              <a:t>campaigns (especially </a:t>
            </a:r>
            <a:r>
              <a:rPr sz="1800" spc="-15" dirty="0"/>
              <a:t>after</a:t>
            </a:r>
            <a:r>
              <a:rPr sz="1800" spc="60" dirty="0"/>
              <a:t> </a:t>
            </a:r>
            <a:r>
              <a:rPr sz="1800" spc="-10" dirty="0"/>
              <a:t>FECA)</a:t>
            </a:r>
          </a:p>
          <a:p>
            <a:pPr marL="756285" indent="-287020">
              <a:lnSpc>
                <a:spcPct val="100000"/>
              </a:lnSpc>
              <a:spcBef>
                <a:spcPts val="380"/>
              </a:spcBef>
              <a:buFont typeface="Arial"/>
              <a:buChar char="–"/>
              <a:tabLst>
                <a:tab pos="756285" algn="l"/>
                <a:tab pos="756920" algn="l"/>
              </a:tabLst>
            </a:pPr>
            <a:r>
              <a:rPr sz="1800" spc="-5" dirty="0"/>
              <a:t>Public disenchantment </a:t>
            </a:r>
            <a:r>
              <a:rPr sz="1800" spc="-10" dirty="0"/>
              <a:t>with </a:t>
            </a:r>
            <a:r>
              <a:rPr sz="1800" spc="-5" dirty="0"/>
              <a:t>parties and politics </a:t>
            </a:r>
            <a:r>
              <a:rPr sz="1800" spc="-10" dirty="0"/>
              <a:t>during the</a:t>
            </a:r>
            <a:r>
              <a:rPr sz="1800" spc="105" dirty="0"/>
              <a:t> </a:t>
            </a:r>
            <a:r>
              <a:rPr sz="1800" spc="-10" dirty="0"/>
              <a:t>60's</a:t>
            </a:r>
          </a:p>
          <a:p>
            <a:pPr marL="756285" indent="-287020">
              <a:lnSpc>
                <a:spcPct val="100000"/>
              </a:lnSpc>
              <a:spcBef>
                <a:spcPts val="385"/>
              </a:spcBef>
              <a:buFont typeface="Arial"/>
              <a:buChar char="–"/>
              <a:tabLst>
                <a:tab pos="756285" algn="l"/>
                <a:tab pos="756920" algn="l"/>
              </a:tabLst>
            </a:pPr>
            <a:r>
              <a:rPr sz="1800" spc="-10" dirty="0"/>
              <a:t>Growth </a:t>
            </a:r>
            <a:r>
              <a:rPr sz="1800" spc="-5" dirty="0"/>
              <a:t>of </a:t>
            </a:r>
            <a:r>
              <a:rPr sz="1800" spc="-15" dirty="0"/>
              <a:t>interest groups </a:t>
            </a:r>
            <a:r>
              <a:rPr sz="1800" spc="-5" dirty="0"/>
              <a:t>– </a:t>
            </a:r>
            <a:r>
              <a:rPr sz="1800" spc="-15" dirty="0"/>
              <a:t>have taken </a:t>
            </a:r>
            <a:r>
              <a:rPr sz="1800" spc="-5" dirty="0"/>
              <a:t>on some party</a:t>
            </a:r>
            <a:r>
              <a:rPr sz="1800" spc="190" dirty="0"/>
              <a:t> </a:t>
            </a:r>
            <a:r>
              <a:rPr sz="1800" spc="-5" dirty="0"/>
              <a:t>functions</a:t>
            </a:r>
          </a:p>
          <a:p>
            <a:pPr marL="756285" marR="5080" indent="-287020">
              <a:lnSpc>
                <a:spcPct val="100000"/>
              </a:lnSpc>
              <a:spcBef>
                <a:spcPts val="385"/>
              </a:spcBef>
              <a:buFont typeface="Arial"/>
              <a:buChar char="–"/>
              <a:tabLst>
                <a:tab pos="756285" algn="l"/>
                <a:tab pos="756920" algn="l"/>
              </a:tabLst>
            </a:pPr>
            <a:r>
              <a:rPr sz="1800" spc="-10" dirty="0"/>
              <a:t>Development </a:t>
            </a:r>
            <a:r>
              <a:rPr sz="1800" spc="-5" dirty="0"/>
              <a:t>of </a:t>
            </a:r>
            <a:r>
              <a:rPr sz="1800" spc="-10" dirty="0"/>
              <a:t>mass media </a:t>
            </a:r>
            <a:r>
              <a:rPr sz="1800" spc="-5" dirty="0"/>
              <a:t>– </a:t>
            </a:r>
            <a:r>
              <a:rPr sz="1800" spc="-10" dirty="0"/>
              <a:t>candidates rely </a:t>
            </a:r>
            <a:r>
              <a:rPr sz="1800" dirty="0"/>
              <a:t>on </a:t>
            </a:r>
            <a:r>
              <a:rPr sz="1800" spc="-10" dirty="0"/>
              <a:t>media </a:t>
            </a:r>
            <a:r>
              <a:rPr sz="1800" spc="-15" dirty="0"/>
              <a:t>rather </a:t>
            </a:r>
            <a:r>
              <a:rPr sz="1800" spc="-5" dirty="0"/>
              <a:t>than party </a:t>
            </a:r>
            <a:r>
              <a:rPr sz="1800" spc="-10" dirty="0"/>
              <a:t>organization  to </a:t>
            </a:r>
            <a:r>
              <a:rPr sz="1800" spc="-15" dirty="0"/>
              <a:t>get </a:t>
            </a:r>
            <a:r>
              <a:rPr sz="1800" spc="-10" dirty="0"/>
              <a:t>message</a:t>
            </a:r>
            <a:r>
              <a:rPr sz="1800" spc="5" dirty="0"/>
              <a:t> </a:t>
            </a:r>
            <a:r>
              <a:rPr sz="1800" spc="-10" dirty="0"/>
              <a:t>across</a:t>
            </a:r>
          </a:p>
          <a:p>
            <a:pPr marL="756285" indent="-287020">
              <a:lnSpc>
                <a:spcPct val="100000"/>
              </a:lnSpc>
              <a:spcBef>
                <a:spcPts val="385"/>
              </a:spcBef>
              <a:buFont typeface="Arial"/>
              <a:buChar char="–"/>
              <a:tabLst>
                <a:tab pos="756285" algn="l"/>
                <a:tab pos="756920" algn="l"/>
              </a:tabLst>
            </a:pPr>
            <a:r>
              <a:rPr sz="1800" spc="-10" dirty="0"/>
              <a:t>Growth </a:t>
            </a:r>
            <a:r>
              <a:rPr sz="1800" spc="-5" dirty="0"/>
              <a:t>of political</a:t>
            </a:r>
            <a:r>
              <a:rPr sz="1800" spc="5" dirty="0"/>
              <a:t> </a:t>
            </a:r>
            <a:r>
              <a:rPr sz="1800" spc="-10" dirty="0"/>
              <a:t>independents</a:t>
            </a:r>
          </a:p>
          <a:p>
            <a:pPr marL="756285" marR="934085" indent="-287020">
              <a:lnSpc>
                <a:spcPct val="100000"/>
              </a:lnSpc>
              <a:spcBef>
                <a:spcPts val="385"/>
              </a:spcBef>
              <a:buFont typeface="Arial"/>
              <a:buChar char="–"/>
              <a:tabLst>
                <a:tab pos="756285" algn="l"/>
                <a:tab pos="756920" algn="l"/>
              </a:tabLst>
            </a:pPr>
            <a:r>
              <a:rPr sz="1800" spc="-25" dirty="0"/>
              <a:t>Trend </a:t>
            </a:r>
            <a:r>
              <a:rPr sz="1800" spc="-10" dirty="0"/>
              <a:t>to “vote the man, </a:t>
            </a:r>
            <a:r>
              <a:rPr sz="1800" spc="-5" dirty="0"/>
              <a:t>not </a:t>
            </a:r>
            <a:r>
              <a:rPr sz="1800" spc="-10" dirty="0"/>
              <a:t>the </a:t>
            </a:r>
            <a:r>
              <a:rPr sz="1800" dirty="0"/>
              <a:t>party” </a:t>
            </a:r>
            <a:r>
              <a:rPr sz="1800" spc="-5" dirty="0"/>
              <a:t>and </a:t>
            </a:r>
            <a:r>
              <a:rPr sz="1800" spc="-10" dirty="0"/>
              <a:t>rise </a:t>
            </a:r>
            <a:r>
              <a:rPr sz="1800" dirty="0"/>
              <a:t>of </a:t>
            </a:r>
            <a:r>
              <a:rPr sz="1800" spc="-15" dirty="0"/>
              <a:t>ticket </a:t>
            </a:r>
            <a:r>
              <a:rPr sz="1800" spc="-5" dirty="0"/>
              <a:t>splitting </a:t>
            </a:r>
            <a:r>
              <a:rPr sz="1800" spc="-10" dirty="0"/>
              <a:t>(voting for  candidates </a:t>
            </a:r>
            <a:r>
              <a:rPr sz="1800" spc="-15" dirty="0"/>
              <a:t>from </a:t>
            </a:r>
            <a:r>
              <a:rPr sz="1800" spc="-5" dirty="0"/>
              <a:t>both political</a:t>
            </a:r>
            <a:r>
              <a:rPr sz="1800" spc="55" dirty="0"/>
              <a:t> </a:t>
            </a:r>
            <a:r>
              <a:rPr sz="1800" spc="-5" dirty="0"/>
              <a:t>parties)</a:t>
            </a:r>
            <a:endParaRPr sz="1700" spc="-5" dirty="0"/>
          </a:p>
          <a:p>
            <a:pPr marL="355600" indent="-342900">
              <a:lnSpc>
                <a:spcPct val="100000"/>
              </a:lnSpc>
              <a:spcBef>
                <a:spcPts val="455"/>
              </a:spcBef>
              <a:buFont typeface="Arial"/>
              <a:buChar char="•"/>
              <a:tabLst>
                <a:tab pos="354965" algn="l"/>
                <a:tab pos="355600" algn="l"/>
              </a:tabLst>
            </a:pPr>
            <a:r>
              <a:rPr sz="2000" spc="-10" dirty="0"/>
              <a:t>Counter arguments to </a:t>
            </a:r>
            <a:r>
              <a:rPr sz="2000" spc="-5" dirty="0"/>
              <a:t>dealignment</a:t>
            </a:r>
            <a:r>
              <a:rPr sz="2000" spc="-20" dirty="0"/>
              <a:t> </a:t>
            </a:r>
            <a:r>
              <a:rPr sz="2000" dirty="0"/>
              <a:t>theory:</a:t>
            </a:r>
          </a:p>
          <a:p>
            <a:pPr marL="756285" marR="419100" indent="-287020">
              <a:lnSpc>
                <a:spcPct val="100000"/>
              </a:lnSpc>
              <a:spcBef>
                <a:spcPts val="409"/>
              </a:spcBef>
              <a:tabLst>
                <a:tab pos="756285" algn="l"/>
              </a:tabLst>
            </a:pPr>
            <a:r>
              <a:rPr b="0" spc="-5" dirty="0">
                <a:latin typeface="Arial"/>
                <a:cs typeface="Arial"/>
              </a:rPr>
              <a:t>–	</a:t>
            </a:r>
            <a:r>
              <a:rPr sz="1800" spc="-20" dirty="0"/>
              <a:t>Even </a:t>
            </a:r>
            <a:r>
              <a:rPr sz="1800" spc="-10" dirty="0"/>
              <a:t>though </a:t>
            </a:r>
            <a:r>
              <a:rPr sz="1800" spc="-5" dirty="0"/>
              <a:t>% of </a:t>
            </a:r>
            <a:r>
              <a:rPr sz="1800" spc="-10" dirty="0"/>
              <a:t>independents </a:t>
            </a:r>
            <a:r>
              <a:rPr sz="1800" spc="-5" dirty="0"/>
              <a:t>has increased, 2/3 of </a:t>
            </a:r>
            <a:r>
              <a:rPr sz="1800" spc="-10" dirty="0"/>
              <a:t>“independents” are </a:t>
            </a:r>
            <a:r>
              <a:rPr sz="1800" spc="-5" dirty="0"/>
              <a:t>actually  </a:t>
            </a:r>
            <a:r>
              <a:rPr sz="1800" spc="-20" dirty="0"/>
              <a:t>“leaners.” </a:t>
            </a:r>
            <a:r>
              <a:rPr sz="1800" spc="-10" dirty="0"/>
              <a:t>They are, </a:t>
            </a:r>
            <a:r>
              <a:rPr sz="1800" spc="-5" dirty="0"/>
              <a:t>in </a:t>
            </a:r>
            <a:r>
              <a:rPr sz="1800" spc="-10" dirty="0"/>
              <a:t>effect, </a:t>
            </a:r>
            <a:r>
              <a:rPr sz="1800" spc="-15" dirty="0"/>
              <a:t>“closet </a:t>
            </a:r>
            <a:r>
              <a:rPr sz="1800" spc="-10" dirty="0"/>
              <a:t>Democrats” </a:t>
            </a:r>
            <a:r>
              <a:rPr sz="1800" spc="-5" dirty="0"/>
              <a:t>and </a:t>
            </a:r>
            <a:r>
              <a:rPr sz="1800" spc="-15" dirty="0"/>
              <a:t>“closet</a:t>
            </a:r>
            <a:r>
              <a:rPr sz="1800" spc="150" dirty="0"/>
              <a:t> </a:t>
            </a:r>
            <a:r>
              <a:rPr sz="1800" spc="-20" dirty="0"/>
              <a:t>Republicans.”</a:t>
            </a:r>
            <a:endParaRPr sz="1700" spc="-20" dirty="0"/>
          </a:p>
        </p:txBody>
      </p:sp>
      <p:sp>
        <p:nvSpPr>
          <p:cNvPr id="12" name="object 12"/>
          <p:cNvSpPr txBox="1"/>
          <p:nvPr/>
        </p:nvSpPr>
        <p:spPr>
          <a:xfrm>
            <a:off x="11323066" y="6426809"/>
            <a:ext cx="180975" cy="208915"/>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13</a:t>
            </a:r>
            <a:endParaRPr sz="1200">
              <a:latin typeface="Calibri"/>
              <a:cs typeface="Calibri"/>
            </a:endParaRPr>
          </a:p>
        </p:txBody>
      </p:sp>
      <p:sp>
        <p:nvSpPr>
          <p:cNvPr id="13" name="object 13"/>
          <p:cNvSpPr/>
          <p:nvPr/>
        </p:nvSpPr>
        <p:spPr>
          <a:xfrm>
            <a:off x="8241792" y="3429000"/>
            <a:ext cx="3950207" cy="264109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8229600" y="0"/>
            <a:ext cx="3962400" cy="1584328"/>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8441423" y="33658"/>
            <a:ext cx="3336925" cy="1550670"/>
          </a:xfrm>
          <a:prstGeom prst="rect">
            <a:avLst/>
          </a:prstGeom>
        </p:spPr>
        <p:txBody>
          <a:bodyPr vert="horz" wrap="square" lIns="0" tIns="13335" rIns="0" bIns="0" rtlCol="0">
            <a:spAutoFit/>
          </a:bodyPr>
          <a:lstStyle/>
          <a:p>
            <a:pPr marL="12700" marR="5080">
              <a:lnSpc>
                <a:spcPct val="100000"/>
              </a:lnSpc>
              <a:spcBef>
                <a:spcPts val="105"/>
              </a:spcBef>
            </a:pPr>
            <a:r>
              <a:rPr sz="2000" b="1" spc="-5" dirty="0">
                <a:solidFill>
                  <a:srgbClr val="FFFFFF"/>
                </a:solidFill>
                <a:latin typeface="Calibri"/>
                <a:cs typeface="Calibri"/>
              </a:rPr>
              <a:t>Definition: Process </a:t>
            </a:r>
            <a:r>
              <a:rPr sz="2000" b="1" spc="-10" dirty="0">
                <a:solidFill>
                  <a:srgbClr val="FFFFFF"/>
                </a:solidFill>
                <a:latin typeface="Calibri"/>
                <a:cs typeface="Calibri"/>
              </a:rPr>
              <a:t>whereby </a:t>
            </a:r>
            <a:r>
              <a:rPr sz="2000" b="1" dirty="0">
                <a:solidFill>
                  <a:srgbClr val="FFFFFF"/>
                </a:solidFill>
                <a:latin typeface="Calibri"/>
                <a:cs typeface="Calibri"/>
              </a:rPr>
              <a:t>a  </a:t>
            </a:r>
            <a:r>
              <a:rPr sz="2000" b="1" spc="-15" dirty="0">
                <a:solidFill>
                  <a:srgbClr val="FFFFFF"/>
                </a:solidFill>
                <a:latin typeface="Calibri"/>
                <a:cs typeface="Calibri"/>
              </a:rPr>
              <a:t>large </a:t>
            </a:r>
            <a:r>
              <a:rPr sz="2000" b="1" dirty="0">
                <a:solidFill>
                  <a:srgbClr val="FFFFFF"/>
                </a:solidFill>
                <a:latin typeface="Calibri"/>
                <a:cs typeface="Calibri"/>
              </a:rPr>
              <a:t>portion of the </a:t>
            </a:r>
            <a:r>
              <a:rPr sz="2000" b="1" spc="-15" dirty="0">
                <a:solidFill>
                  <a:srgbClr val="FFFFFF"/>
                </a:solidFill>
                <a:latin typeface="Calibri"/>
                <a:cs typeface="Calibri"/>
              </a:rPr>
              <a:t>electorate  </a:t>
            </a:r>
            <a:r>
              <a:rPr sz="2000" b="1" dirty="0">
                <a:solidFill>
                  <a:srgbClr val="FFFFFF"/>
                </a:solidFill>
                <a:latin typeface="Calibri"/>
                <a:cs typeface="Calibri"/>
              </a:rPr>
              <a:t>abandons its </a:t>
            </a:r>
            <a:r>
              <a:rPr sz="2000" b="1" spc="-10" dirty="0">
                <a:solidFill>
                  <a:srgbClr val="FFFFFF"/>
                </a:solidFill>
                <a:latin typeface="Calibri"/>
                <a:cs typeface="Calibri"/>
              </a:rPr>
              <a:t>previous </a:t>
            </a:r>
            <a:r>
              <a:rPr sz="2000" b="1" dirty="0">
                <a:solidFill>
                  <a:srgbClr val="FFFFFF"/>
                </a:solidFill>
                <a:latin typeface="Calibri"/>
                <a:cs typeface="Calibri"/>
              </a:rPr>
              <a:t>partisan  </a:t>
            </a:r>
            <a:r>
              <a:rPr sz="2000" b="1" spc="-10" dirty="0">
                <a:solidFill>
                  <a:srgbClr val="FFFFFF"/>
                </a:solidFill>
                <a:latin typeface="Calibri"/>
                <a:cs typeface="Calibri"/>
              </a:rPr>
              <a:t>affiliation </a:t>
            </a:r>
            <a:r>
              <a:rPr sz="2000" b="1" spc="-5" dirty="0">
                <a:solidFill>
                  <a:srgbClr val="FFFFFF"/>
                </a:solidFill>
                <a:latin typeface="Calibri"/>
                <a:cs typeface="Calibri"/>
              </a:rPr>
              <a:t>without developing </a:t>
            </a:r>
            <a:r>
              <a:rPr sz="2000" b="1" dirty="0">
                <a:solidFill>
                  <a:srgbClr val="FFFFFF"/>
                </a:solidFill>
                <a:latin typeface="Calibri"/>
                <a:cs typeface="Calibri"/>
              </a:rPr>
              <a:t>a  </a:t>
            </a:r>
            <a:r>
              <a:rPr sz="2000" b="1" spc="-5" dirty="0">
                <a:solidFill>
                  <a:srgbClr val="FFFFFF"/>
                </a:solidFill>
                <a:latin typeface="Calibri"/>
                <a:cs typeface="Calibri"/>
              </a:rPr>
              <a:t>new </a:t>
            </a:r>
            <a:r>
              <a:rPr sz="2000" b="1" dirty="0">
                <a:solidFill>
                  <a:srgbClr val="FFFFFF"/>
                </a:solidFill>
                <a:latin typeface="Calibri"/>
                <a:cs typeface="Calibri"/>
              </a:rPr>
              <a:t>one </a:t>
            </a:r>
            <a:r>
              <a:rPr sz="2000" b="1" spc="-15" dirty="0">
                <a:solidFill>
                  <a:srgbClr val="FFFFFF"/>
                </a:solidFill>
                <a:latin typeface="Calibri"/>
                <a:cs typeface="Calibri"/>
              </a:rPr>
              <a:t>to </a:t>
            </a:r>
            <a:r>
              <a:rPr sz="2000" b="1" spc="-10" dirty="0">
                <a:solidFill>
                  <a:srgbClr val="FFFFFF"/>
                </a:solidFill>
                <a:latin typeface="Calibri"/>
                <a:cs typeface="Calibri"/>
              </a:rPr>
              <a:t>replace</a:t>
            </a:r>
            <a:r>
              <a:rPr sz="2000" b="1" spc="-5" dirty="0">
                <a:solidFill>
                  <a:srgbClr val="FFFFFF"/>
                </a:solidFill>
                <a:latin typeface="Calibri"/>
                <a:cs typeface="Calibri"/>
              </a:rPr>
              <a:t> </a:t>
            </a:r>
            <a:r>
              <a:rPr sz="2000" b="1" dirty="0">
                <a:solidFill>
                  <a:srgbClr val="FFFFFF"/>
                </a:solidFill>
                <a:latin typeface="Calibri"/>
                <a:cs typeface="Calibri"/>
              </a:rPr>
              <a:t>it.</a:t>
            </a:r>
            <a:endParaRPr sz="2000" dirty="0">
              <a:latin typeface="Calibri"/>
              <a:cs typeface="Calibri"/>
            </a:endParaRPr>
          </a:p>
        </p:txBody>
      </p:sp>
      <p:sp>
        <p:nvSpPr>
          <p:cNvPr id="6" name="object 6"/>
          <p:cNvSpPr txBox="1"/>
          <p:nvPr/>
        </p:nvSpPr>
        <p:spPr>
          <a:xfrm>
            <a:off x="8259813" y="1530048"/>
            <a:ext cx="3518535" cy="330835"/>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Calibri"/>
                <a:cs typeface="Calibri"/>
              </a:rPr>
              <a:t>It is </a:t>
            </a:r>
            <a:r>
              <a:rPr sz="2000" b="1" spc="-15" dirty="0">
                <a:solidFill>
                  <a:srgbClr val="FFFFFF"/>
                </a:solidFill>
                <a:latin typeface="Calibri"/>
                <a:cs typeface="Calibri"/>
              </a:rPr>
              <a:t>contrasted </a:t>
            </a:r>
            <a:r>
              <a:rPr sz="2000" b="1" spc="-5" dirty="0">
                <a:solidFill>
                  <a:srgbClr val="FFFFFF"/>
                </a:solidFill>
                <a:latin typeface="Calibri"/>
                <a:cs typeface="Calibri"/>
              </a:rPr>
              <a:t>with</a:t>
            </a:r>
            <a:r>
              <a:rPr sz="2000" b="1" spc="-75" dirty="0">
                <a:solidFill>
                  <a:srgbClr val="FFFFFF"/>
                </a:solidFill>
                <a:latin typeface="Calibri"/>
                <a:cs typeface="Calibri"/>
              </a:rPr>
              <a:t> </a:t>
            </a:r>
            <a:r>
              <a:rPr sz="2000" b="1" spc="-5" dirty="0">
                <a:solidFill>
                  <a:srgbClr val="FFFFFF"/>
                </a:solidFill>
                <a:latin typeface="Calibri"/>
                <a:cs typeface="Calibri"/>
              </a:rPr>
              <a:t>realignment.</a:t>
            </a:r>
            <a:endParaRPr sz="2000" dirty="0">
              <a:latin typeface="Calibri"/>
              <a:cs typeface="Calibri"/>
            </a:endParaRPr>
          </a:p>
        </p:txBody>
      </p:sp>
      <p:sp>
        <p:nvSpPr>
          <p:cNvPr id="7" name="object 7"/>
          <p:cNvSpPr txBox="1">
            <a:spLocks noGrp="1"/>
          </p:cNvSpPr>
          <p:nvPr>
            <p:ph type="title"/>
          </p:nvPr>
        </p:nvSpPr>
        <p:spPr>
          <a:xfrm>
            <a:off x="2546978" y="-40745"/>
            <a:ext cx="3176270" cy="381515"/>
          </a:xfrm>
          <a:prstGeom prst="rect">
            <a:avLst/>
          </a:prstGeom>
        </p:spPr>
        <p:txBody>
          <a:bodyPr vert="horz" wrap="square" lIns="0" tIns="12065" rIns="0" bIns="0" rtlCol="0">
            <a:spAutoFit/>
          </a:bodyPr>
          <a:lstStyle/>
          <a:p>
            <a:pPr marL="12700" algn="ctr">
              <a:lnSpc>
                <a:spcPct val="100000"/>
              </a:lnSpc>
              <a:spcBef>
                <a:spcPts val="95"/>
              </a:spcBef>
            </a:pPr>
            <a:r>
              <a:rPr sz="2400" spc="-10" dirty="0"/>
              <a:t>D</a:t>
            </a:r>
            <a:r>
              <a:rPr sz="2400" spc="-60" dirty="0"/>
              <a:t>E</a:t>
            </a:r>
            <a:r>
              <a:rPr sz="2400" spc="-5" dirty="0"/>
              <a:t>ALIGNME</a:t>
            </a:r>
            <a:r>
              <a:rPr sz="2400" spc="-20" dirty="0"/>
              <a:t>N</a:t>
            </a:r>
            <a:r>
              <a:rPr sz="2400" spc="-5" dirty="0"/>
              <a:t>T</a:t>
            </a:r>
            <a:endParaRPr sz="2400" dirty="0"/>
          </a:p>
        </p:txBody>
      </p:sp>
      <p:sp>
        <p:nvSpPr>
          <p:cNvPr id="8" name="object 8"/>
          <p:cNvSpPr txBox="1"/>
          <p:nvPr/>
        </p:nvSpPr>
        <p:spPr>
          <a:xfrm>
            <a:off x="0" y="319361"/>
            <a:ext cx="5867400" cy="382797"/>
          </a:xfrm>
          <a:prstGeom prst="rect">
            <a:avLst/>
          </a:prstGeom>
        </p:spPr>
        <p:txBody>
          <a:bodyPr vert="horz" wrap="square" lIns="0" tIns="13335" rIns="0" bIns="0" rtlCol="0">
            <a:spAutoFit/>
          </a:bodyPr>
          <a:lstStyle/>
          <a:p>
            <a:pPr marL="355600" indent="-342900">
              <a:lnSpc>
                <a:spcPct val="100000"/>
              </a:lnSpc>
              <a:spcBef>
                <a:spcPts val="105"/>
              </a:spcBef>
              <a:buFont typeface="Arial"/>
              <a:buChar char="•"/>
              <a:tabLst>
                <a:tab pos="354965" algn="l"/>
                <a:tab pos="355600" algn="l"/>
              </a:tabLst>
            </a:pPr>
            <a:r>
              <a:rPr sz="2400" b="1" spc="-40" dirty="0">
                <a:latin typeface="Calibri"/>
                <a:cs typeface="Calibri"/>
              </a:rPr>
              <a:t>We </a:t>
            </a:r>
            <a:r>
              <a:rPr sz="2400" b="1" spc="-10" dirty="0">
                <a:latin typeface="Calibri"/>
                <a:cs typeface="Calibri"/>
              </a:rPr>
              <a:t>are </a:t>
            </a:r>
            <a:r>
              <a:rPr sz="2400" b="1" spc="-5" dirty="0">
                <a:latin typeface="Calibri"/>
                <a:cs typeface="Calibri"/>
              </a:rPr>
              <a:t>experiencing</a:t>
            </a:r>
            <a:r>
              <a:rPr sz="2400" b="1" spc="-35" dirty="0">
                <a:latin typeface="Calibri"/>
                <a:cs typeface="Calibri"/>
              </a:rPr>
              <a:t> </a:t>
            </a:r>
            <a:r>
              <a:rPr sz="2400" b="1" dirty="0">
                <a:latin typeface="Calibri"/>
                <a:cs typeface="Calibri"/>
              </a:rPr>
              <a:t>dealignment</a:t>
            </a:r>
            <a:endParaRPr sz="2400" dirty="0">
              <a:latin typeface="Calibri"/>
              <a:cs typeface="Calibri"/>
            </a:endParaRPr>
          </a:p>
        </p:txBody>
      </p:sp>
      <p:sp>
        <p:nvSpPr>
          <p:cNvPr id="9" name="object 9"/>
          <p:cNvSpPr txBox="1"/>
          <p:nvPr/>
        </p:nvSpPr>
        <p:spPr>
          <a:xfrm>
            <a:off x="101744" y="731555"/>
            <a:ext cx="8112749" cy="1036821"/>
          </a:xfrm>
          <a:prstGeom prst="rect">
            <a:avLst/>
          </a:prstGeom>
        </p:spPr>
        <p:txBody>
          <a:bodyPr vert="horz" wrap="square" lIns="0" tIns="61594" rIns="0" bIns="0" rtlCol="0">
            <a:spAutoFit/>
          </a:bodyPr>
          <a:lstStyle/>
          <a:p>
            <a:pPr marL="299085" indent="-287020">
              <a:lnSpc>
                <a:spcPct val="100000"/>
              </a:lnSpc>
              <a:spcBef>
                <a:spcPts val="484"/>
              </a:spcBef>
              <a:buFont typeface="Arial"/>
              <a:buChar char="–"/>
              <a:tabLst>
                <a:tab pos="299085" algn="l"/>
                <a:tab pos="299720" algn="l"/>
              </a:tabLst>
            </a:pPr>
            <a:r>
              <a:rPr sz="2000" b="1" spc="-10" dirty="0">
                <a:latin typeface="Calibri"/>
                <a:cs typeface="Calibri"/>
              </a:rPr>
              <a:t>People </a:t>
            </a:r>
            <a:r>
              <a:rPr sz="2000" b="1" spc="-15" dirty="0">
                <a:latin typeface="Calibri"/>
                <a:cs typeface="Calibri"/>
              </a:rPr>
              <a:t>have </a:t>
            </a:r>
            <a:r>
              <a:rPr sz="2000" b="1" spc="-5" dirty="0">
                <a:latin typeface="Calibri"/>
                <a:cs typeface="Calibri"/>
              </a:rPr>
              <a:t>abandoned both parties </a:t>
            </a:r>
            <a:r>
              <a:rPr sz="2000" b="1" spc="-10" dirty="0">
                <a:latin typeface="Calibri"/>
                <a:cs typeface="Calibri"/>
              </a:rPr>
              <a:t>to become</a:t>
            </a:r>
            <a:r>
              <a:rPr sz="2000" b="1" spc="85" dirty="0">
                <a:latin typeface="Calibri"/>
                <a:cs typeface="Calibri"/>
              </a:rPr>
              <a:t> </a:t>
            </a:r>
            <a:r>
              <a:rPr sz="2000" b="1" spc="-10" dirty="0">
                <a:latin typeface="Calibri"/>
                <a:cs typeface="Calibri"/>
              </a:rPr>
              <a:t>Independents</a:t>
            </a:r>
            <a:endParaRPr sz="2000" dirty="0">
              <a:latin typeface="Calibri"/>
              <a:cs typeface="Calibri"/>
            </a:endParaRPr>
          </a:p>
          <a:p>
            <a:pPr marL="299085" marR="5080" indent="-287020">
              <a:lnSpc>
                <a:spcPct val="100000"/>
              </a:lnSpc>
              <a:spcBef>
                <a:spcPts val="380"/>
              </a:spcBef>
              <a:buFont typeface="Arial"/>
              <a:buChar char="–"/>
              <a:tabLst>
                <a:tab pos="299085" algn="l"/>
                <a:tab pos="299720" algn="l"/>
              </a:tabLst>
            </a:pPr>
            <a:r>
              <a:rPr sz="2000" b="1" spc="-25" dirty="0">
                <a:latin typeface="Calibri"/>
                <a:cs typeface="Calibri"/>
              </a:rPr>
              <a:t>However, </a:t>
            </a:r>
            <a:r>
              <a:rPr sz="2000" b="1" spc="-10" dirty="0">
                <a:latin typeface="Calibri"/>
                <a:cs typeface="Calibri"/>
              </a:rPr>
              <a:t>most Independents are </a:t>
            </a:r>
            <a:r>
              <a:rPr sz="2000" b="1" spc="-5" dirty="0">
                <a:latin typeface="Calibri"/>
                <a:cs typeface="Calibri"/>
              </a:rPr>
              <a:t>really partisans in </a:t>
            </a:r>
            <a:r>
              <a:rPr sz="2000" b="1" spc="-10" dirty="0">
                <a:latin typeface="Calibri"/>
                <a:cs typeface="Calibri"/>
              </a:rPr>
              <a:t>their </a:t>
            </a:r>
            <a:r>
              <a:rPr sz="2000" b="1" spc="-5" dirty="0">
                <a:latin typeface="Calibri"/>
                <a:cs typeface="Calibri"/>
              </a:rPr>
              <a:t>voting </a:t>
            </a:r>
            <a:r>
              <a:rPr sz="2000" b="1" spc="-10" dirty="0">
                <a:latin typeface="Calibri"/>
                <a:cs typeface="Calibri"/>
              </a:rPr>
              <a:t>behavior </a:t>
            </a:r>
            <a:r>
              <a:rPr sz="2000" b="1" spc="-5" dirty="0">
                <a:latin typeface="Calibri"/>
                <a:cs typeface="Calibri"/>
              </a:rPr>
              <a:t>and  </a:t>
            </a:r>
            <a:r>
              <a:rPr sz="2000" b="1" spc="-10" dirty="0">
                <a:latin typeface="Calibri"/>
                <a:cs typeface="Calibri"/>
              </a:rPr>
              <a:t>attitudes</a:t>
            </a:r>
            <a:endParaRPr sz="2000" dirty="0">
              <a:latin typeface="Calibri"/>
              <a:cs typeface="Calibri"/>
            </a:endParaRPr>
          </a:p>
        </p:txBody>
      </p:sp>
      <p:sp>
        <p:nvSpPr>
          <p:cNvPr id="12" name="object 12"/>
          <p:cNvSpPr txBox="1"/>
          <p:nvPr/>
        </p:nvSpPr>
        <p:spPr>
          <a:xfrm>
            <a:off x="11323066" y="6426809"/>
            <a:ext cx="180975" cy="208915"/>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13</a:t>
            </a:r>
            <a:endParaRPr sz="1200">
              <a:latin typeface="Calibri"/>
              <a:cs typeface="Calibri"/>
            </a:endParaRPr>
          </a:p>
        </p:txBody>
      </p:sp>
      <p:pic>
        <p:nvPicPr>
          <p:cNvPr id="16" name="Picture 15">
            <a:extLst>
              <a:ext uri="{FF2B5EF4-FFF2-40B4-BE49-F238E27FC236}">
                <a16:creationId xmlns:a16="http://schemas.microsoft.com/office/drawing/2014/main" id="{718A1946-6F28-41ED-9ACD-1C8891410D0B}"/>
              </a:ext>
            </a:extLst>
          </p:cNvPr>
          <p:cNvPicPr>
            <a:picLocks noChangeAspect="1"/>
          </p:cNvPicPr>
          <p:nvPr/>
        </p:nvPicPr>
        <p:blipFill>
          <a:blip r:embed="rId3"/>
          <a:stretch>
            <a:fillRect/>
          </a:stretch>
        </p:blipFill>
        <p:spPr>
          <a:xfrm>
            <a:off x="245543" y="1767758"/>
            <a:ext cx="11624563" cy="5118795"/>
          </a:xfrm>
          <a:prstGeom prst="rect">
            <a:avLst/>
          </a:prstGeom>
        </p:spPr>
      </p:pic>
    </p:spTree>
    <p:extLst>
      <p:ext uri="{BB962C8B-B14F-4D97-AF65-F5344CB8AC3E}">
        <p14:creationId xmlns:p14="http://schemas.microsoft.com/office/powerpoint/2010/main" val="1949561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8229600" y="0"/>
            <a:ext cx="3962400" cy="1584328"/>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8441423" y="33658"/>
            <a:ext cx="3336925" cy="1550670"/>
          </a:xfrm>
          <a:prstGeom prst="rect">
            <a:avLst/>
          </a:prstGeom>
        </p:spPr>
        <p:txBody>
          <a:bodyPr vert="horz" wrap="square" lIns="0" tIns="13335" rIns="0" bIns="0" rtlCol="0">
            <a:spAutoFit/>
          </a:bodyPr>
          <a:lstStyle/>
          <a:p>
            <a:pPr marL="12700" marR="5080">
              <a:lnSpc>
                <a:spcPct val="100000"/>
              </a:lnSpc>
              <a:spcBef>
                <a:spcPts val="105"/>
              </a:spcBef>
            </a:pPr>
            <a:r>
              <a:rPr sz="2000" b="1" spc="-5" dirty="0">
                <a:solidFill>
                  <a:srgbClr val="FFFFFF"/>
                </a:solidFill>
                <a:latin typeface="Calibri"/>
                <a:cs typeface="Calibri"/>
              </a:rPr>
              <a:t>Definition: Process </a:t>
            </a:r>
            <a:r>
              <a:rPr sz="2000" b="1" spc="-10" dirty="0">
                <a:solidFill>
                  <a:srgbClr val="FFFFFF"/>
                </a:solidFill>
                <a:latin typeface="Calibri"/>
                <a:cs typeface="Calibri"/>
              </a:rPr>
              <a:t>whereby </a:t>
            </a:r>
            <a:r>
              <a:rPr sz="2000" b="1" dirty="0">
                <a:solidFill>
                  <a:srgbClr val="FFFFFF"/>
                </a:solidFill>
                <a:latin typeface="Calibri"/>
                <a:cs typeface="Calibri"/>
              </a:rPr>
              <a:t>a  </a:t>
            </a:r>
            <a:r>
              <a:rPr sz="2000" b="1" spc="-15" dirty="0">
                <a:solidFill>
                  <a:srgbClr val="FFFFFF"/>
                </a:solidFill>
                <a:latin typeface="Calibri"/>
                <a:cs typeface="Calibri"/>
              </a:rPr>
              <a:t>large </a:t>
            </a:r>
            <a:r>
              <a:rPr sz="2000" b="1" dirty="0">
                <a:solidFill>
                  <a:srgbClr val="FFFFFF"/>
                </a:solidFill>
                <a:latin typeface="Calibri"/>
                <a:cs typeface="Calibri"/>
              </a:rPr>
              <a:t>portion of the </a:t>
            </a:r>
            <a:r>
              <a:rPr sz="2000" b="1" spc="-15" dirty="0">
                <a:solidFill>
                  <a:srgbClr val="FFFFFF"/>
                </a:solidFill>
                <a:latin typeface="Calibri"/>
                <a:cs typeface="Calibri"/>
              </a:rPr>
              <a:t>electorate  </a:t>
            </a:r>
            <a:r>
              <a:rPr sz="2000" b="1" dirty="0">
                <a:solidFill>
                  <a:srgbClr val="FFFFFF"/>
                </a:solidFill>
                <a:latin typeface="Calibri"/>
                <a:cs typeface="Calibri"/>
              </a:rPr>
              <a:t>abandons its </a:t>
            </a:r>
            <a:r>
              <a:rPr sz="2000" b="1" spc="-10" dirty="0">
                <a:solidFill>
                  <a:srgbClr val="FFFFFF"/>
                </a:solidFill>
                <a:latin typeface="Calibri"/>
                <a:cs typeface="Calibri"/>
              </a:rPr>
              <a:t>previous </a:t>
            </a:r>
            <a:r>
              <a:rPr sz="2000" b="1" dirty="0">
                <a:solidFill>
                  <a:srgbClr val="FFFFFF"/>
                </a:solidFill>
                <a:latin typeface="Calibri"/>
                <a:cs typeface="Calibri"/>
              </a:rPr>
              <a:t>partisan  </a:t>
            </a:r>
            <a:r>
              <a:rPr sz="2000" b="1" spc="-10" dirty="0">
                <a:solidFill>
                  <a:srgbClr val="FFFFFF"/>
                </a:solidFill>
                <a:latin typeface="Calibri"/>
                <a:cs typeface="Calibri"/>
              </a:rPr>
              <a:t>affiliation </a:t>
            </a:r>
            <a:r>
              <a:rPr sz="2000" b="1" spc="-5" dirty="0">
                <a:solidFill>
                  <a:srgbClr val="FFFFFF"/>
                </a:solidFill>
                <a:latin typeface="Calibri"/>
                <a:cs typeface="Calibri"/>
              </a:rPr>
              <a:t>without developing </a:t>
            </a:r>
            <a:r>
              <a:rPr sz="2000" b="1" dirty="0">
                <a:solidFill>
                  <a:srgbClr val="FFFFFF"/>
                </a:solidFill>
                <a:latin typeface="Calibri"/>
                <a:cs typeface="Calibri"/>
              </a:rPr>
              <a:t>a  </a:t>
            </a:r>
            <a:r>
              <a:rPr sz="2000" b="1" spc="-5" dirty="0">
                <a:solidFill>
                  <a:srgbClr val="FFFFFF"/>
                </a:solidFill>
                <a:latin typeface="Calibri"/>
                <a:cs typeface="Calibri"/>
              </a:rPr>
              <a:t>new </a:t>
            </a:r>
            <a:r>
              <a:rPr sz="2000" b="1" dirty="0">
                <a:solidFill>
                  <a:srgbClr val="FFFFFF"/>
                </a:solidFill>
                <a:latin typeface="Calibri"/>
                <a:cs typeface="Calibri"/>
              </a:rPr>
              <a:t>one </a:t>
            </a:r>
            <a:r>
              <a:rPr sz="2000" b="1" spc="-15" dirty="0">
                <a:solidFill>
                  <a:srgbClr val="FFFFFF"/>
                </a:solidFill>
                <a:latin typeface="Calibri"/>
                <a:cs typeface="Calibri"/>
              </a:rPr>
              <a:t>to </a:t>
            </a:r>
            <a:r>
              <a:rPr sz="2000" b="1" spc="-10" dirty="0">
                <a:solidFill>
                  <a:srgbClr val="FFFFFF"/>
                </a:solidFill>
                <a:latin typeface="Calibri"/>
                <a:cs typeface="Calibri"/>
              </a:rPr>
              <a:t>replace</a:t>
            </a:r>
            <a:r>
              <a:rPr sz="2000" b="1" spc="-5" dirty="0">
                <a:solidFill>
                  <a:srgbClr val="FFFFFF"/>
                </a:solidFill>
                <a:latin typeface="Calibri"/>
                <a:cs typeface="Calibri"/>
              </a:rPr>
              <a:t> </a:t>
            </a:r>
            <a:r>
              <a:rPr sz="2000" b="1" dirty="0">
                <a:solidFill>
                  <a:srgbClr val="FFFFFF"/>
                </a:solidFill>
                <a:latin typeface="Calibri"/>
                <a:cs typeface="Calibri"/>
              </a:rPr>
              <a:t>it.</a:t>
            </a:r>
            <a:endParaRPr sz="2000" dirty="0">
              <a:latin typeface="Calibri"/>
              <a:cs typeface="Calibri"/>
            </a:endParaRPr>
          </a:p>
        </p:txBody>
      </p:sp>
      <p:sp>
        <p:nvSpPr>
          <p:cNvPr id="6" name="object 6"/>
          <p:cNvSpPr txBox="1"/>
          <p:nvPr/>
        </p:nvSpPr>
        <p:spPr>
          <a:xfrm>
            <a:off x="8259813" y="1530048"/>
            <a:ext cx="3518535" cy="330835"/>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Calibri"/>
                <a:cs typeface="Calibri"/>
              </a:rPr>
              <a:t>It is </a:t>
            </a:r>
            <a:r>
              <a:rPr sz="2000" b="1" spc="-15" dirty="0">
                <a:solidFill>
                  <a:srgbClr val="FFFFFF"/>
                </a:solidFill>
                <a:latin typeface="Calibri"/>
                <a:cs typeface="Calibri"/>
              </a:rPr>
              <a:t>contrasted </a:t>
            </a:r>
            <a:r>
              <a:rPr sz="2000" b="1" spc="-5" dirty="0">
                <a:solidFill>
                  <a:srgbClr val="FFFFFF"/>
                </a:solidFill>
                <a:latin typeface="Calibri"/>
                <a:cs typeface="Calibri"/>
              </a:rPr>
              <a:t>with</a:t>
            </a:r>
            <a:r>
              <a:rPr sz="2000" b="1" spc="-75" dirty="0">
                <a:solidFill>
                  <a:srgbClr val="FFFFFF"/>
                </a:solidFill>
                <a:latin typeface="Calibri"/>
                <a:cs typeface="Calibri"/>
              </a:rPr>
              <a:t> </a:t>
            </a:r>
            <a:r>
              <a:rPr sz="2000" b="1" spc="-5" dirty="0">
                <a:solidFill>
                  <a:srgbClr val="FFFFFF"/>
                </a:solidFill>
                <a:latin typeface="Calibri"/>
                <a:cs typeface="Calibri"/>
              </a:rPr>
              <a:t>realignment.</a:t>
            </a:r>
            <a:endParaRPr sz="2000" dirty="0">
              <a:latin typeface="Calibri"/>
              <a:cs typeface="Calibri"/>
            </a:endParaRPr>
          </a:p>
        </p:txBody>
      </p:sp>
      <p:sp>
        <p:nvSpPr>
          <p:cNvPr id="7" name="object 7"/>
          <p:cNvSpPr txBox="1">
            <a:spLocks noGrp="1"/>
          </p:cNvSpPr>
          <p:nvPr>
            <p:ph type="title"/>
          </p:nvPr>
        </p:nvSpPr>
        <p:spPr>
          <a:xfrm>
            <a:off x="2546978" y="-40745"/>
            <a:ext cx="3176270" cy="381515"/>
          </a:xfrm>
          <a:prstGeom prst="rect">
            <a:avLst/>
          </a:prstGeom>
        </p:spPr>
        <p:txBody>
          <a:bodyPr vert="horz" wrap="square" lIns="0" tIns="12065" rIns="0" bIns="0" rtlCol="0">
            <a:spAutoFit/>
          </a:bodyPr>
          <a:lstStyle/>
          <a:p>
            <a:pPr marL="12700" algn="ctr">
              <a:lnSpc>
                <a:spcPct val="100000"/>
              </a:lnSpc>
              <a:spcBef>
                <a:spcPts val="95"/>
              </a:spcBef>
            </a:pPr>
            <a:r>
              <a:rPr sz="2400" spc="-10" dirty="0"/>
              <a:t>D</a:t>
            </a:r>
            <a:r>
              <a:rPr sz="2400" spc="-60" dirty="0"/>
              <a:t>E</a:t>
            </a:r>
            <a:r>
              <a:rPr sz="2400" spc="-5" dirty="0"/>
              <a:t>ALIGNME</a:t>
            </a:r>
            <a:r>
              <a:rPr sz="2400" spc="-20" dirty="0"/>
              <a:t>N</a:t>
            </a:r>
            <a:r>
              <a:rPr sz="2400" spc="-5" dirty="0"/>
              <a:t>T</a:t>
            </a:r>
            <a:endParaRPr sz="2400" dirty="0"/>
          </a:p>
        </p:txBody>
      </p:sp>
      <p:sp>
        <p:nvSpPr>
          <p:cNvPr id="8" name="object 8"/>
          <p:cNvSpPr txBox="1"/>
          <p:nvPr/>
        </p:nvSpPr>
        <p:spPr>
          <a:xfrm>
            <a:off x="-22414" y="357690"/>
            <a:ext cx="3910329" cy="330835"/>
          </a:xfrm>
          <a:prstGeom prst="rect">
            <a:avLst/>
          </a:prstGeom>
        </p:spPr>
        <p:txBody>
          <a:bodyPr vert="horz" wrap="square" lIns="0" tIns="13335" rIns="0" bIns="0" rtlCol="0">
            <a:spAutoFit/>
          </a:bodyPr>
          <a:lstStyle/>
          <a:p>
            <a:pPr marL="355600" indent="-342900">
              <a:lnSpc>
                <a:spcPct val="100000"/>
              </a:lnSpc>
              <a:spcBef>
                <a:spcPts val="105"/>
              </a:spcBef>
              <a:buFont typeface="Arial"/>
              <a:buChar char="•"/>
              <a:tabLst>
                <a:tab pos="354965" algn="l"/>
                <a:tab pos="355600" algn="l"/>
              </a:tabLst>
            </a:pPr>
            <a:r>
              <a:rPr sz="2000" b="1" spc="-40" dirty="0">
                <a:latin typeface="Calibri"/>
                <a:cs typeface="Calibri"/>
              </a:rPr>
              <a:t>We </a:t>
            </a:r>
            <a:r>
              <a:rPr sz="2000" b="1" spc="-10" dirty="0">
                <a:latin typeface="Calibri"/>
                <a:cs typeface="Calibri"/>
              </a:rPr>
              <a:t>are </a:t>
            </a:r>
            <a:r>
              <a:rPr sz="2000" b="1" spc="-5" dirty="0">
                <a:latin typeface="Calibri"/>
                <a:cs typeface="Calibri"/>
              </a:rPr>
              <a:t>experiencing</a:t>
            </a:r>
            <a:r>
              <a:rPr sz="2000" b="1" spc="-35" dirty="0">
                <a:latin typeface="Calibri"/>
                <a:cs typeface="Calibri"/>
              </a:rPr>
              <a:t> </a:t>
            </a:r>
            <a:r>
              <a:rPr sz="2000" b="1" dirty="0">
                <a:latin typeface="Calibri"/>
                <a:cs typeface="Calibri"/>
              </a:rPr>
              <a:t>dealignment</a:t>
            </a:r>
            <a:endParaRPr sz="2000" dirty="0">
              <a:latin typeface="Calibri"/>
              <a:cs typeface="Calibri"/>
            </a:endParaRPr>
          </a:p>
        </p:txBody>
      </p:sp>
      <p:sp>
        <p:nvSpPr>
          <p:cNvPr id="9" name="object 9"/>
          <p:cNvSpPr txBox="1"/>
          <p:nvPr/>
        </p:nvSpPr>
        <p:spPr>
          <a:xfrm>
            <a:off x="-11329" y="715665"/>
            <a:ext cx="8240930" cy="1036821"/>
          </a:xfrm>
          <a:prstGeom prst="rect">
            <a:avLst/>
          </a:prstGeom>
        </p:spPr>
        <p:txBody>
          <a:bodyPr vert="horz" wrap="square" lIns="0" tIns="61594" rIns="0" bIns="0" rtlCol="0">
            <a:spAutoFit/>
          </a:bodyPr>
          <a:lstStyle/>
          <a:p>
            <a:pPr marL="299085" indent="-287020">
              <a:lnSpc>
                <a:spcPct val="100000"/>
              </a:lnSpc>
              <a:spcBef>
                <a:spcPts val="484"/>
              </a:spcBef>
              <a:buFont typeface="Arial"/>
              <a:buChar char="–"/>
              <a:tabLst>
                <a:tab pos="299085" algn="l"/>
                <a:tab pos="299720" algn="l"/>
              </a:tabLst>
            </a:pPr>
            <a:r>
              <a:rPr sz="2000" b="1" spc="-10" dirty="0">
                <a:latin typeface="Calibri"/>
                <a:cs typeface="Calibri"/>
              </a:rPr>
              <a:t>People </a:t>
            </a:r>
            <a:r>
              <a:rPr sz="2000" b="1" spc="-15" dirty="0">
                <a:latin typeface="Calibri"/>
                <a:cs typeface="Calibri"/>
              </a:rPr>
              <a:t>have </a:t>
            </a:r>
            <a:r>
              <a:rPr sz="2000" b="1" spc="-5" dirty="0">
                <a:latin typeface="Calibri"/>
                <a:cs typeface="Calibri"/>
              </a:rPr>
              <a:t>abandoned both parties </a:t>
            </a:r>
            <a:r>
              <a:rPr sz="2000" b="1" spc="-10" dirty="0">
                <a:latin typeface="Calibri"/>
                <a:cs typeface="Calibri"/>
              </a:rPr>
              <a:t>to become</a:t>
            </a:r>
            <a:r>
              <a:rPr sz="2000" b="1" spc="85" dirty="0">
                <a:latin typeface="Calibri"/>
                <a:cs typeface="Calibri"/>
              </a:rPr>
              <a:t> </a:t>
            </a:r>
            <a:r>
              <a:rPr sz="2000" b="1" spc="-10" dirty="0">
                <a:latin typeface="Calibri"/>
                <a:cs typeface="Calibri"/>
              </a:rPr>
              <a:t>Independents</a:t>
            </a:r>
            <a:endParaRPr sz="2000" dirty="0">
              <a:latin typeface="Calibri"/>
              <a:cs typeface="Calibri"/>
            </a:endParaRPr>
          </a:p>
          <a:p>
            <a:pPr marL="299085" marR="5080" indent="-287020">
              <a:lnSpc>
                <a:spcPct val="100000"/>
              </a:lnSpc>
              <a:spcBef>
                <a:spcPts val="380"/>
              </a:spcBef>
              <a:buFont typeface="Arial"/>
              <a:buChar char="–"/>
              <a:tabLst>
                <a:tab pos="299085" algn="l"/>
                <a:tab pos="299720" algn="l"/>
              </a:tabLst>
            </a:pPr>
            <a:r>
              <a:rPr sz="2000" b="1" spc="-25" dirty="0">
                <a:latin typeface="Calibri"/>
                <a:cs typeface="Calibri"/>
              </a:rPr>
              <a:t>However, </a:t>
            </a:r>
            <a:r>
              <a:rPr sz="2000" b="1" spc="-10" dirty="0">
                <a:latin typeface="Calibri"/>
                <a:cs typeface="Calibri"/>
              </a:rPr>
              <a:t>most Independents are </a:t>
            </a:r>
            <a:r>
              <a:rPr sz="2000" b="1" spc="-5" dirty="0">
                <a:latin typeface="Calibri"/>
                <a:cs typeface="Calibri"/>
              </a:rPr>
              <a:t>really partisans in </a:t>
            </a:r>
            <a:r>
              <a:rPr sz="2000" b="1" spc="-10" dirty="0">
                <a:latin typeface="Calibri"/>
                <a:cs typeface="Calibri"/>
              </a:rPr>
              <a:t>their </a:t>
            </a:r>
            <a:r>
              <a:rPr sz="2000" b="1" spc="-5" dirty="0">
                <a:latin typeface="Calibri"/>
                <a:cs typeface="Calibri"/>
              </a:rPr>
              <a:t>voting </a:t>
            </a:r>
            <a:r>
              <a:rPr sz="2000" b="1" spc="-10" dirty="0">
                <a:latin typeface="Calibri"/>
                <a:cs typeface="Calibri"/>
              </a:rPr>
              <a:t>behavior </a:t>
            </a:r>
            <a:r>
              <a:rPr sz="2000" b="1" spc="-5" dirty="0">
                <a:latin typeface="Calibri"/>
                <a:cs typeface="Calibri"/>
              </a:rPr>
              <a:t>and  </a:t>
            </a:r>
            <a:r>
              <a:rPr sz="2000" b="1" spc="-10" dirty="0">
                <a:latin typeface="Calibri"/>
                <a:cs typeface="Calibri"/>
              </a:rPr>
              <a:t>attitudes</a:t>
            </a:r>
            <a:endParaRPr sz="2000" dirty="0">
              <a:latin typeface="Calibri"/>
              <a:cs typeface="Calibri"/>
            </a:endParaRPr>
          </a:p>
        </p:txBody>
      </p:sp>
      <p:sp>
        <p:nvSpPr>
          <p:cNvPr id="12" name="object 12"/>
          <p:cNvSpPr txBox="1"/>
          <p:nvPr/>
        </p:nvSpPr>
        <p:spPr>
          <a:xfrm>
            <a:off x="11323066" y="6426809"/>
            <a:ext cx="180975" cy="208915"/>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13</a:t>
            </a:r>
            <a:endParaRPr sz="1200">
              <a:latin typeface="Calibri"/>
              <a:cs typeface="Calibri"/>
            </a:endParaRPr>
          </a:p>
        </p:txBody>
      </p:sp>
      <p:pic>
        <p:nvPicPr>
          <p:cNvPr id="2050" name="Picture 2" descr="Granlund cartoon: 2016 party animals (With images) | Editorial ...">
            <a:extLst>
              <a:ext uri="{FF2B5EF4-FFF2-40B4-BE49-F238E27FC236}">
                <a16:creationId xmlns:a16="http://schemas.microsoft.com/office/drawing/2014/main" id="{2F999BF5-FEFA-4322-A2BE-517EE90D7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652" y="1720403"/>
            <a:ext cx="10254348" cy="5273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208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4593336" cy="685799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4727575" y="845565"/>
            <a:ext cx="7315834" cy="4950714"/>
          </a:xfrm>
          <a:prstGeom prst="rect">
            <a:avLst/>
          </a:prstGeom>
        </p:spPr>
        <p:txBody>
          <a:bodyPr vert="horz" wrap="square" lIns="0" tIns="13335" rIns="0" bIns="0" rtlCol="0">
            <a:spAutoFit/>
          </a:bodyPr>
          <a:lstStyle/>
          <a:p>
            <a:pPr marL="12700" marR="730250">
              <a:lnSpc>
                <a:spcPct val="100000"/>
              </a:lnSpc>
              <a:spcBef>
                <a:spcPts val="105"/>
              </a:spcBef>
            </a:pPr>
            <a:r>
              <a:rPr sz="3200" b="1" spc="-5" dirty="0">
                <a:latin typeface="Calibri"/>
                <a:cs typeface="Calibri"/>
              </a:rPr>
              <a:t>Political </a:t>
            </a:r>
            <a:r>
              <a:rPr sz="3200" b="1" dirty="0">
                <a:latin typeface="Calibri"/>
                <a:cs typeface="Calibri"/>
              </a:rPr>
              <a:t>parties </a:t>
            </a:r>
            <a:r>
              <a:rPr sz="3200" b="1" spc="-20" dirty="0">
                <a:latin typeface="Calibri"/>
                <a:cs typeface="Calibri"/>
              </a:rPr>
              <a:t>have changed/adapted  </a:t>
            </a:r>
            <a:r>
              <a:rPr sz="3200" b="1" dirty="0">
                <a:latin typeface="Calibri"/>
                <a:cs typeface="Calibri"/>
              </a:rPr>
              <a:t>since </a:t>
            </a:r>
            <a:r>
              <a:rPr sz="3200" b="1" spc="-10" dirty="0">
                <a:latin typeface="Calibri"/>
                <a:cs typeface="Calibri"/>
              </a:rPr>
              <a:t>they </a:t>
            </a:r>
            <a:r>
              <a:rPr sz="3200" b="1" spc="-20" dirty="0">
                <a:latin typeface="Calibri"/>
                <a:cs typeface="Calibri"/>
              </a:rPr>
              <a:t>were first</a:t>
            </a:r>
            <a:r>
              <a:rPr sz="3200" b="1" spc="-15" dirty="0">
                <a:latin typeface="Calibri"/>
                <a:cs typeface="Calibri"/>
              </a:rPr>
              <a:t> </a:t>
            </a:r>
            <a:r>
              <a:rPr sz="3200" b="1" spc="-10" dirty="0">
                <a:latin typeface="Calibri"/>
                <a:cs typeface="Calibri"/>
              </a:rPr>
              <a:t>formed.</a:t>
            </a:r>
            <a:endParaRPr lang="en-US" sz="3200" b="1" spc="-10" dirty="0">
              <a:latin typeface="Calibri"/>
              <a:cs typeface="Calibri"/>
            </a:endParaRPr>
          </a:p>
          <a:p>
            <a:pPr marL="12700" marR="730250">
              <a:lnSpc>
                <a:spcPct val="100000"/>
              </a:lnSpc>
              <a:spcBef>
                <a:spcPts val="105"/>
              </a:spcBef>
            </a:pPr>
            <a:endParaRPr sz="3200" dirty="0">
              <a:latin typeface="Calibri"/>
              <a:cs typeface="Calibri"/>
            </a:endParaRPr>
          </a:p>
          <a:p>
            <a:pPr marL="469900" marR="558800" indent="-457200">
              <a:lnSpc>
                <a:spcPct val="100000"/>
              </a:lnSpc>
              <a:buFont typeface="Arial"/>
              <a:buChar char="•"/>
              <a:tabLst>
                <a:tab pos="469265" algn="l"/>
                <a:tab pos="469900" algn="l"/>
              </a:tabLst>
            </a:pPr>
            <a:r>
              <a:rPr sz="3200" b="1" spc="-10" dirty="0">
                <a:latin typeface="Calibri"/>
                <a:cs typeface="Calibri"/>
              </a:rPr>
              <a:t>They </a:t>
            </a:r>
            <a:r>
              <a:rPr sz="3200" b="1" spc="-20" dirty="0">
                <a:latin typeface="Calibri"/>
                <a:cs typeface="Calibri"/>
              </a:rPr>
              <a:t>have </a:t>
            </a:r>
            <a:r>
              <a:rPr sz="3200" b="1" spc="-5" dirty="0">
                <a:latin typeface="Calibri"/>
                <a:cs typeface="Calibri"/>
              </a:rPr>
              <a:t>had </a:t>
            </a:r>
            <a:r>
              <a:rPr sz="3200" b="1" spc="-20" dirty="0">
                <a:latin typeface="Calibri"/>
                <a:cs typeface="Calibri"/>
              </a:rPr>
              <a:t>to </a:t>
            </a:r>
            <a:r>
              <a:rPr sz="3200" b="1" spc="-5" dirty="0">
                <a:latin typeface="Calibri"/>
                <a:cs typeface="Calibri"/>
              </a:rPr>
              <a:t>adapt </a:t>
            </a:r>
            <a:r>
              <a:rPr sz="3200" b="1" spc="-20" dirty="0">
                <a:latin typeface="Calibri"/>
                <a:cs typeface="Calibri"/>
              </a:rPr>
              <a:t>to </a:t>
            </a:r>
            <a:r>
              <a:rPr sz="3200" b="1" spc="-10" dirty="0">
                <a:solidFill>
                  <a:srgbClr val="0066FF"/>
                </a:solidFill>
                <a:latin typeface="Calibri"/>
                <a:cs typeface="Calibri"/>
              </a:rPr>
              <a:t>candidate</a:t>
            </a:r>
            <a:r>
              <a:rPr sz="3200" b="1" spc="-10" dirty="0">
                <a:latin typeface="Calibri"/>
                <a:cs typeface="Calibri"/>
              </a:rPr>
              <a:t>-  </a:t>
            </a:r>
            <a:r>
              <a:rPr sz="3200" b="1" spc="-15" dirty="0">
                <a:solidFill>
                  <a:srgbClr val="0066FF"/>
                </a:solidFill>
                <a:latin typeface="Calibri"/>
                <a:cs typeface="Calibri"/>
              </a:rPr>
              <a:t>centered</a:t>
            </a:r>
            <a:r>
              <a:rPr sz="3200" b="1" spc="-30" dirty="0">
                <a:solidFill>
                  <a:srgbClr val="0066FF"/>
                </a:solidFill>
                <a:latin typeface="Calibri"/>
                <a:cs typeface="Calibri"/>
              </a:rPr>
              <a:t> </a:t>
            </a:r>
            <a:r>
              <a:rPr sz="3200" b="1" spc="-5" dirty="0">
                <a:solidFill>
                  <a:srgbClr val="0066FF"/>
                </a:solidFill>
                <a:latin typeface="Calibri"/>
                <a:cs typeface="Calibri"/>
              </a:rPr>
              <a:t>campaigns</a:t>
            </a:r>
            <a:r>
              <a:rPr sz="3200" b="1" spc="-5" dirty="0">
                <a:latin typeface="Calibri"/>
                <a:cs typeface="Calibri"/>
              </a:rPr>
              <a:t>.</a:t>
            </a:r>
            <a:endParaRPr sz="3200" dirty="0">
              <a:latin typeface="Calibri"/>
              <a:cs typeface="Calibri"/>
            </a:endParaRPr>
          </a:p>
          <a:p>
            <a:pPr marL="927100" marR="75565" lvl="1" indent="-457200">
              <a:lnSpc>
                <a:spcPct val="100000"/>
              </a:lnSpc>
              <a:buFont typeface="Wingdings"/>
              <a:buChar char=""/>
              <a:tabLst>
                <a:tab pos="926465" algn="l"/>
                <a:tab pos="927100" algn="l"/>
              </a:tabLst>
            </a:pPr>
            <a:r>
              <a:rPr sz="3200" b="1" spc="-10" dirty="0">
                <a:latin typeface="Calibri"/>
                <a:cs typeface="Calibri"/>
              </a:rPr>
              <a:t>Candidates </a:t>
            </a:r>
            <a:r>
              <a:rPr sz="3200" b="1" spc="-5" dirty="0">
                <a:latin typeface="Calibri"/>
                <a:cs typeface="Calibri"/>
              </a:rPr>
              <a:t>now increasingly </a:t>
            </a:r>
            <a:r>
              <a:rPr sz="3200" b="1" spc="-20" dirty="0">
                <a:latin typeface="Calibri"/>
                <a:cs typeface="Calibri"/>
              </a:rPr>
              <a:t>create  </a:t>
            </a:r>
            <a:r>
              <a:rPr sz="3200" b="1" dirty="0">
                <a:latin typeface="Calibri"/>
                <a:cs typeface="Calibri"/>
              </a:rPr>
              <a:t>their own </a:t>
            </a:r>
            <a:r>
              <a:rPr sz="3200" b="1" spc="-15" dirty="0">
                <a:latin typeface="Calibri"/>
                <a:cs typeface="Calibri"/>
              </a:rPr>
              <a:t>brand, </a:t>
            </a:r>
            <a:r>
              <a:rPr sz="3200" b="1" spc="-10" dirty="0">
                <a:latin typeface="Calibri"/>
                <a:cs typeface="Calibri"/>
              </a:rPr>
              <a:t>relying </a:t>
            </a:r>
            <a:r>
              <a:rPr sz="3200" b="1" dirty="0">
                <a:latin typeface="Calibri"/>
                <a:cs typeface="Calibri"/>
              </a:rPr>
              <a:t>less on party  </a:t>
            </a:r>
            <a:r>
              <a:rPr sz="3200" b="1" spc="-5" dirty="0">
                <a:latin typeface="Calibri"/>
                <a:cs typeface="Calibri"/>
              </a:rPr>
              <a:t>symbols </a:t>
            </a:r>
            <a:r>
              <a:rPr sz="3200" b="1" dirty="0">
                <a:latin typeface="Calibri"/>
                <a:cs typeface="Calibri"/>
              </a:rPr>
              <a:t>and</a:t>
            </a:r>
            <a:r>
              <a:rPr sz="3200" b="1" spc="-55" dirty="0">
                <a:latin typeface="Calibri"/>
                <a:cs typeface="Calibri"/>
              </a:rPr>
              <a:t> </a:t>
            </a:r>
            <a:r>
              <a:rPr sz="3200" b="1" spc="-5" dirty="0">
                <a:latin typeface="Calibri"/>
                <a:cs typeface="Calibri"/>
              </a:rPr>
              <a:t>messaging.</a:t>
            </a:r>
            <a:endParaRPr sz="3200" dirty="0">
              <a:latin typeface="Calibri"/>
              <a:cs typeface="Calibri"/>
            </a:endParaRPr>
          </a:p>
          <a:p>
            <a:pPr marL="927100" marR="5080" lvl="1" indent="-457200">
              <a:lnSpc>
                <a:spcPct val="100000"/>
              </a:lnSpc>
              <a:spcBef>
                <a:spcPts val="5"/>
              </a:spcBef>
              <a:buFont typeface="Wingdings"/>
              <a:buChar char=""/>
              <a:tabLst>
                <a:tab pos="926465" algn="l"/>
                <a:tab pos="927100" algn="l"/>
              </a:tabLst>
            </a:pPr>
            <a:r>
              <a:rPr sz="3200" b="1" dirty="0">
                <a:latin typeface="Calibri"/>
                <a:cs typeface="Calibri"/>
              </a:rPr>
              <a:t>Name </a:t>
            </a:r>
            <a:r>
              <a:rPr sz="3200" b="1" spc="-5" dirty="0">
                <a:latin typeface="Calibri"/>
                <a:cs typeface="Calibri"/>
              </a:rPr>
              <a:t>recognition, handsome, glib...is  </a:t>
            </a:r>
            <a:r>
              <a:rPr sz="3200" b="1" spc="-10" dirty="0">
                <a:latin typeface="Calibri"/>
                <a:cs typeface="Calibri"/>
              </a:rPr>
              <a:t>well </a:t>
            </a:r>
            <a:r>
              <a:rPr sz="3200" b="1" spc="-5" dirty="0">
                <a:latin typeface="Calibri"/>
                <a:cs typeface="Calibri"/>
              </a:rPr>
              <a:t>known </a:t>
            </a:r>
            <a:r>
              <a:rPr sz="3200" b="1" dirty="0">
                <a:latin typeface="Calibri"/>
                <a:cs typeface="Calibri"/>
              </a:rPr>
              <a:t>and </a:t>
            </a:r>
            <a:r>
              <a:rPr sz="3200" b="1" spc="-5" dirty="0">
                <a:latin typeface="Calibri"/>
                <a:cs typeface="Calibri"/>
              </a:rPr>
              <a:t>films</a:t>
            </a:r>
            <a:r>
              <a:rPr sz="3200" b="1" spc="-50" dirty="0">
                <a:latin typeface="Calibri"/>
                <a:cs typeface="Calibri"/>
              </a:rPr>
              <a:t> </a:t>
            </a:r>
            <a:r>
              <a:rPr sz="3200" b="1" spc="-10" dirty="0">
                <a:latin typeface="Calibri"/>
                <a:cs typeface="Calibri"/>
              </a:rPr>
              <a:t>well!</a:t>
            </a:r>
            <a:endParaRPr sz="3200" dirty="0">
              <a:latin typeface="Calibri"/>
              <a:cs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95801" y="76200"/>
            <a:ext cx="7670514" cy="751488"/>
          </a:xfrm>
          <a:prstGeom prst="rect">
            <a:avLst/>
          </a:prstGeom>
        </p:spPr>
        <p:txBody>
          <a:bodyPr vert="horz" wrap="square" lIns="0" tIns="12700" rIns="0" bIns="0" rtlCol="0">
            <a:spAutoFit/>
          </a:bodyPr>
          <a:lstStyle/>
          <a:p>
            <a:pPr marL="12700">
              <a:lnSpc>
                <a:spcPct val="100000"/>
              </a:lnSpc>
              <a:spcBef>
                <a:spcPts val="100"/>
              </a:spcBef>
            </a:pPr>
            <a:r>
              <a:rPr lang="en-US" sz="2400" spc="-10" dirty="0"/>
              <a:t>Political </a:t>
            </a:r>
            <a:r>
              <a:rPr lang="en-US" sz="2400" spc="-5" dirty="0"/>
              <a:t>Parties </a:t>
            </a:r>
            <a:r>
              <a:rPr lang="en-US" sz="2400" spc="-15" dirty="0"/>
              <a:t>Have Changed/Adapted </a:t>
            </a:r>
            <a:r>
              <a:rPr lang="en-US" sz="2400" spc="-5" dirty="0"/>
              <a:t>Since </a:t>
            </a:r>
            <a:r>
              <a:rPr lang="en-US" sz="2400" spc="-10" dirty="0"/>
              <a:t>They</a:t>
            </a:r>
            <a:r>
              <a:rPr lang="en-US" sz="2400" spc="80" dirty="0"/>
              <a:t> </a:t>
            </a:r>
            <a:r>
              <a:rPr lang="en-US" sz="2400" spc="-15" dirty="0"/>
              <a:t>Were First</a:t>
            </a:r>
            <a:r>
              <a:rPr lang="en-US" sz="2400" spc="-10" dirty="0"/>
              <a:t> Formed.</a:t>
            </a:r>
            <a:endParaRPr lang="en-US" sz="2400" dirty="0"/>
          </a:p>
        </p:txBody>
      </p:sp>
      <p:sp>
        <p:nvSpPr>
          <p:cNvPr id="3" name="object 3"/>
          <p:cNvSpPr txBox="1"/>
          <p:nvPr/>
        </p:nvSpPr>
        <p:spPr>
          <a:xfrm>
            <a:off x="4648201" y="1143000"/>
            <a:ext cx="7483012" cy="4414670"/>
          </a:xfrm>
          <a:prstGeom prst="rect">
            <a:avLst/>
          </a:prstGeom>
        </p:spPr>
        <p:txBody>
          <a:bodyPr vert="horz" wrap="square" lIns="0" tIns="13335" rIns="0" bIns="0" rtlCol="0">
            <a:spAutoFit/>
          </a:bodyPr>
          <a:lstStyle/>
          <a:p>
            <a:pPr marL="299085" marR="140335" indent="-287020">
              <a:lnSpc>
                <a:spcPct val="100000"/>
              </a:lnSpc>
              <a:spcBef>
                <a:spcPts val="105"/>
              </a:spcBef>
              <a:buFont typeface="Arial"/>
              <a:buChar char="•"/>
              <a:tabLst>
                <a:tab pos="299085" algn="l"/>
                <a:tab pos="299720" algn="l"/>
              </a:tabLst>
            </a:pPr>
            <a:r>
              <a:rPr sz="2200" b="1" spc="-10" dirty="0">
                <a:latin typeface="Calibri"/>
                <a:cs typeface="Calibri"/>
              </a:rPr>
              <a:t>Polarization </a:t>
            </a:r>
            <a:r>
              <a:rPr sz="2200" b="1" dirty="0">
                <a:latin typeface="Calibri"/>
                <a:cs typeface="Calibri"/>
              </a:rPr>
              <a:t>has </a:t>
            </a:r>
            <a:r>
              <a:rPr sz="2200" b="1" spc="-5" dirty="0">
                <a:latin typeface="Calibri"/>
                <a:cs typeface="Calibri"/>
              </a:rPr>
              <a:t>made </a:t>
            </a:r>
            <a:r>
              <a:rPr sz="2200" b="1" dirty="0">
                <a:latin typeface="Calibri"/>
                <a:cs typeface="Calibri"/>
              </a:rPr>
              <a:t>it difficult </a:t>
            </a:r>
            <a:r>
              <a:rPr sz="2200" b="1" spc="-15" dirty="0">
                <a:latin typeface="Calibri"/>
                <a:cs typeface="Calibri"/>
              </a:rPr>
              <a:t>for </a:t>
            </a:r>
            <a:r>
              <a:rPr sz="2200" b="1" dirty="0">
                <a:latin typeface="Calibri"/>
                <a:cs typeface="Calibri"/>
              </a:rPr>
              <a:t>the old </a:t>
            </a:r>
            <a:r>
              <a:rPr sz="2200" b="1" spc="-5" dirty="0">
                <a:latin typeface="Calibri"/>
                <a:cs typeface="Calibri"/>
              </a:rPr>
              <a:t>methods </a:t>
            </a:r>
            <a:r>
              <a:rPr sz="2200" b="1" dirty="0">
                <a:latin typeface="Calibri"/>
                <a:cs typeface="Calibri"/>
              </a:rPr>
              <a:t>of </a:t>
            </a:r>
            <a:r>
              <a:rPr sz="2200" b="1" spc="-5" dirty="0">
                <a:latin typeface="Calibri"/>
                <a:cs typeface="Calibri"/>
              </a:rPr>
              <a:t>parties </a:t>
            </a:r>
            <a:r>
              <a:rPr sz="2200" b="1" spc="-15" dirty="0">
                <a:latin typeface="Calibri"/>
                <a:cs typeface="Calibri"/>
              </a:rPr>
              <a:t>to  </a:t>
            </a:r>
            <a:r>
              <a:rPr sz="2200" b="1" spc="-10" dirty="0">
                <a:latin typeface="Calibri"/>
                <a:cs typeface="Calibri"/>
              </a:rPr>
              <a:t>remain</a:t>
            </a:r>
            <a:r>
              <a:rPr sz="2200" b="1" spc="-20" dirty="0">
                <a:latin typeface="Calibri"/>
                <a:cs typeface="Calibri"/>
              </a:rPr>
              <a:t> </a:t>
            </a:r>
            <a:r>
              <a:rPr sz="2200" b="1" spc="-5" dirty="0">
                <a:latin typeface="Calibri"/>
                <a:cs typeface="Calibri"/>
              </a:rPr>
              <a:t>successful</a:t>
            </a:r>
            <a:endParaRPr sz="2200" dirty="0">
              <a:latin typeface="Calibri"/>
              <a:cs typeface="Calibri"/>
            </a:endParaRPr>
          </a:p>
          <a:p>
            <a:pPr marL="299085" marR="59690" indent="-287020">
              <a:lnSpc>
                <a:spcPct val="100000"/>
              </a:lnSpc>
              <a:buFont typeface="Arial"/>
              <a:buChar char="•"/>
              <a:tabLst>
                <a:tab pos="299085" algn="l"/>
                <a:tab pos="299720" algn="l"/>
              </a:tabLst>
            </a:pPr>
            <a:r>
              <a:rPr sz="2200" b="1" spc="-25" dirty="0">
                <a:latin typeface="Calibri"/>
                <a:cs typeface="Calibri"/>
              </a:rPr>
              <a:t>Voters </a:t>
            </a:r>
            <a:r>
              <a:rPr sz="2200" b="1" dirty="0">
                <a:latin typeface="Calibri"/>
                <a:cs typeface="Calibri"/>
              </a:rPr>
              <a:t>now </a:t>
            </a:r>
            <a:r>
              <a:rPr sz="2200" b="1" spc="-10" dirty="0">
                <a:latin typeface="Calibri"/>
                <a:cs typeface="Calibri"/>
              </a:rPr>
              <a:t>dislike </a:t>
            </a:r>
            <a:r>
              <a:rPr sz="2200" b="1" dirty="0">
                <a:latin typeface="Calibri"/>
                <a:cs typeface="Calibri"/>
              </a:rPr>
              <a:t>other side </a:t>
            </a:r>
            <a:r>
              <a:rPr sz="2200" b="1" spc="-10" dirty="0">
                <a:latin typeface="Calibri"/>
                <a:cs typeface="Calibri"/>
              </a:rPr>
              <a:t>more </a:t>
            </a:r>
            <a:r>
              <a:rPr sz="2200" b="1" dirty="0">
                <a:latin typeface="Calibri"/>
                <a:cs typeface="Calibri"/>
              </a:rPr>
              <a:t>than </a:t>
            </a:r>
            <a:r>
              <a:rPr sz="2200" b="1" spc="-5" dirty="0">
                <a:latin typeface="Calibri"/>
                <a:cs typeface="Calibri"/>
              </a:rPr>
              <a:t>they </a:t>
            </a:r>
            <a:r>
              <a:rPr sz="2200" b="1" spc="-15" dirty="0">
                <a:latin typeface="Calibri"/>
                <a:cs typeface="Calibri"/>
              </a:rPr>
              <a:t>like </a:t>
            </a:r>
            <a:r>
              <a:rPr sz="2200" b="1" dirty="0">
                <a:latin typeface="Calibri"/>
                <a:cs typeface="Calibri"/>
              </a:rPr>
              <a:t>showing support  </a:t>
            </a:r>
            <a:r>
              <a:rPr sz="2200" b="1" spc="-15" dirty="0">
                <a:latin typeface="Calibri"/>
                <a:cs typeface="Calibri"/>
              </a:rPr>
              <a:t>for </a:t>
            </a:r>
            <a:r>
              <a:rPr sz="2200" b="1" dirty="0">
                <a:latin typeface="Calibri"/>
                <a:cs typeface="Calibri"/>
              </a:rPr>
              <a:t>their own</a:t>
            </a:r>
            <a:r>
              <a:rPr sz="2200" b="1" spc="-20" dirty="0">
                <a:latin typeface="Calibri"/>
                <a:cs typeface="Calibri"/>
              </a:rPr>
              <a:t> </a:t>
            </a:r>
            <a:r>
              <a:rPr sz="2200" b="1" dirty="0">
                <a:latin typeface="Calibri"/>
                <a:cs typeface="Calibri"/>
              </a:rPr>
              <a:t>side</a:t>
            </a:r>
            <a:endParaRPr sz="2200" dirty="0">
              <a:latin typeface="Calibri"/>
              <a:cs typeface="Calibri"/>
            </a:endParaRPr>
          </a:p>
          <a:p>
            <a:pPr marL="299085" marR="5080" indent="-287020">
              <a:lnSpc>
                <a:spcPct val="100000"/>
              </a:lnSpc>
              <a:buFont typeface="Arial"/>
              <a:buChar char="•"/>
              <a:tabLst>
                <a:tab pos="299085" algn="l"/>
                <a:tab pos="299720" algn="l"/>
              </a:tabLst>
            </a:pPr>
            <a:r>
              <a:rPr sz="2200" b="1" spc="-10" dirty="0">
                <a:latin typeface="Calibri"/>
                <a:cs typeface="Calibri"/>
              </a:rPr>
              <a:t>Candidates </a:t>
            </a:r>
            <a:r>
              <a:rPr sz="2200" b="1" dirty="0">
                <a:latin typeface="Calibri"/>
                <a:cs typeface="Calibri"/>
              </a:rPr>
              <a:t>in 2016 </a:t>
            </a:r>
            <a:r>
              <a:rPr sz="2200" b="1" spc="-15" dirty="0">
                <a:latin typeface="Calibri"/>
                <a:cs typeface="Calibri"/>
              </a:rPr>
              <a:t>forced </a:t>
            </a:r>
            <a:r>
              <a:rPr sz="2200" b="1" dirty="0">
                <a:latin typeface="Calibri"/>
                <a:cs typeface="Calibri"/>
              </a:rPr>
              <a:t>the party </a:t>
            </a:r>
            <a:r>
              <a:rPr sz="2200" b="1" spc="-5" dirty="0">
                <a:latin typeface="Calibri"/>
                <a:cs typeface="Calibri"/>
              </a:rPr>
              <a:t>establishment </a:t>
            </a:r>
            <a:r>
              <a:rPr sz="2200" b="1" spc="-15" dirty="0">
                <a:latin typeface="Calibri"/>
                <a:cs typeface="Calibri"/>
              </a:rPr>
              <a:t>to </a:t>
            </a:r>
            <a:r>
              <a:rPr sz="2200" b="1" spc="-5" dirty="0">
                <a:latin typeface="Calibri"/>
                <a:cs typeface="Calibri"/>
              </a:rPr>
              <a:t>focus </a:t>
            </a:r>
            <a:r>
              <a:rPr sz="2200" b="1" dirty="0">
                <a:latin typeface="Calibri"/>
                <a:cs typeface="Calibri"/>
              </a:rPr>
              <a:t>on </a:t>
            </a:r>
            <a:r>
              <a:rPr sz="2200" b="1" spc="-5" dirty="0">
                <a:latin typeface="Calibri"/>
                <a:cs typeface="Calibri"/>
              </a:rPr>
              <a:t>new  </a:t>
            </a:r>
            <a:r>
              <a:rPr sz="2200" b="1" dirty="0">
                <a:latin typeface="Calibri"/>
                <a:cs typeface="Calibri"/>
              </a:rPr>
              <a:t>issues</a:t>
            </a:r>
            <a:endParaRPr sz="2200" dirty="0">
              <a:latin typeface="Calibri"/>
              <a:cs typeface="Calibri"/>
            </a:endParaRPr>
          </a:p>
          <a:p>
            <a:pPr>
              <a:lnSpc>
                <a:spcPct val="100000"/>
              </a:lnSpc>
              <a:buFont typeface="Arial"/>
              <a:buChar char="•"/>
            </a:pPr>
            <a:endParaRPr sz="2200" dirty="0">
              <a:latin typeface="Times New Roman"/>
              <a:cs typeface="Times New Roman"/>
            </a:endParaRPr>
          </a:p>
          <a:p>
            <a:pPr>
              <a:lnSpc>
                <a:spcPct val="100000"/>
              </a:lnSpc>
              <a:spcBef>
                <a:spcPts val="40"/>
              </a:spcBef>
              <a:buFont typeface="Arial"/>
              <a:buChar char="•"/>
            </a:pPr>
            <a:endParaRPr sz="2200" dirty="0">
              <a:latin typeface="Times New Roman"/>
              <a:cs typeface="Times New Roman"/>
            </a:endParaRPr>
          </a:p>
          <a:p>
            <a:pPr marL="12700">
              <a:lnSpc>
                <a:spcPct val="100000"/>
              </a:lnSpc>
            </a:pPr>
            <a:r>
              <a:rPr sz="2200" b="1" spc="-15" dirty="0">
                <a:latin typeface="Calibri"/>
                <a:cs typeface="Calibri"/>
              </a:rPr>
              <a:t>Candidate-Centered</a:t>
            </a:r>
            <a:r>
              <a:rPr sz="2200" b="1" spc="35" dirty="0">
                <a:latin typeface="Calibri"/>
                <a:cs typeface="Calibri"/>
              </a:rPr>
              <a:t> </a:t>
            </a:r>
            <a:r>
              <a:rPr sz="2200" b="1" spc="-5" dirty="0">
                <a:latin typeface="Calibri"/>
                <a:cs typeface="Calibri"/>
              </a:rPr>
              <a:t>Campaign</a:t>
            </a:r>
            <a:endParaRPr sz="2200" dirty="0">
              <a:latin typeface="Calibri"/>
              <a:cs typeface="Calibri"/>
            </a:endParaRPr>
          </a:p>
          <a:p>
            <a:pPr marL="299085" indent="-287020">
              <a:lnSpc>
                <a:spcPct val="100000"/>
              </a:lnSpc>
              <a:spcBef>
                <a:spcPts val="30"/>
              </a:spcBef>
              <a:buFont typeface="Arial"/>
              <a:buChar char="•"/>
              <a:tabLst>
                <a:tab pos="299085" algn="l"/>
                <a:tab pos="299720" algn="l"/>
              </a:tabLst>
            </a:pPr>
            <a:r>
              <a:rPr sz="2200" b="1" dirty="0">
                <a:latin typeface="Calibri"/>
                <a:cs typeface="Calibri"/>
              </a:rPr>
              <a:t>A </a:t>
            </a:r>
            <a:r>
              <a:rPr sz="2200" b="1" spc="-10" dirty="0">
                <a:latin typeface="Calibri"/>
                <a:cs typeface="Calibri"/>
              </a:rPr>
              <a:t>trend </a:t>
            </a:r>
            <a:r>
              <a:rPr sz="2200" b="1" dirty="0">
                <a:latin typeface="Calibri"/>
                <a:cs typeface="Calibri"/>
              </a:rPr>
              <a:t>in which </a:t>
            </a:r>
            <a:r>
              <a:rPr sz="2200" b="1" spc="-10" dirty="0">
                <a:latin typeface="Calibri"/>
                <a:cs typeface="Calibri"/>
              </a:rPr>
              <a:t>candidates </a:t>
            </a:r>
            <a:r>
              <a:rPr sz="2200" b="1" spc="-5" dirty="0">
                <a:latin typeface="Calibri"/>
                <a:cs typeface="Calibri"/>
              </a:rPr>
              <a:t>develop </a:t>
            </a:r>
            <a:r>
              <a:rPr sz="2200" b="1" dirty="0">
                <a:latin typeface="Calibri"/>
                <a:cs typeface="Calibri"/>
              </a:rPr>
              <a:t>their own </a:t>
            </a:r>
            <a:r>
              <a:rPr sz="2200" b="1" spc="-15" dirty="0">
                <a:latin typeface="Calibri"/>
                <a:cs typeface="Calibri"/>
              </a:rPr>
              <a:t>strategies </a:t>
            </a:r>
            <a:r>
              <a:rPr sz="2200" b="1" spc="-5" dirty="0">
                <a:latin typeface="Calibri"/>
                <a:cs typeface="Calibri"/>
              </a:rPr>
              <a:t>and</a:t>
            </a:r>
            <a:r>
              <a:rPr sz="2200" b="1" spc="-30" dirty="0">
                <a:latin typeface="Calibri"/>
                <a:cs typeface="Calibri"/>
              </a:rPr>
              <a:t> </a:t>
            </a:r>
            <a:r>
              <a:rPr sz="2200" b="1" spc="-15" dirty="0">
                <a:latin typeface="Calibri"/>
                <a:cs typeface="Calibri"/>
              </a:rPr>
              <a:t>raise</a:t>
            </a:r>
            <a:endParaRPr sz="2200" dirty="0">
              <a:latin typeface="Calibri"/>
              <a:cs typeface="Calibri"/>
            </a:endParaRPr>
          </a:p>
          <a:p>
            <a:pPr marL="299085">
              <a:lnSpc>
                <a:spcPct val="100000"/>
              </a:lnSpc>
              <a:spcBef>
                <a:spcPts val="5"/>
              </a:spcBef>
            </a:pPr>
            <a:r>
              <a:rPr sz="2200" b="1" spc="-5" dirty="0">
                <a:latin typeface="Calibri"/>
                <a:cs typeface="Calibri"/>
              </a:rPr>
              <a:t>money with </a:t>
            </a:r>
            <a:r>
              <a:rPr sz="2200" b="1" dirty="0">
                <a:latin typeface="Calibri"/>
                <a:cs typeface="Calibri"/>
              </a:rPr>
              <a:t>less </a:t>
            </a:r>
            <a:r>
              <a:rPr sz="2200" b="1" spc="-5" dirty="0">
                <a:latin typeface="Calibri"/>
                <a:cs typeface="Calibri"/>
              </a:rPr>
              <a:t>influence </a:t>
            </a:r>
            <a:r>
              <a:rPr sz="2200" b="1" spc="-10" dirty="0">
                <a:latin typeface="Calibri"/>
                <a:cs typeface="Calibri"/>
              </a:rPr>
              <a:t>from </a:t>
            </a:r>
            <a:r>
              <a:rPr sz="2200" b="1" dirty="0">
                <a:latin typeface="Calibri"/>
                <a:cs typeface="Calibri"/>
              </a:rPr>
              <a:t>the party</a:t>
            </a:r>
            <a:r>
              <a:rPr sz="2200" b="1" spc="-60" dirty="0">
                <a:latin typeface="Calibri"/>
                <a:cs typeface="Calibri"/>
              </a:rPr>
              <a:t> </a:t>
            </a:r>
            <a:r>
              <a:rPr sz="2200" b="1" spc="-10" dirty="0">
                <a:latin typeface="Calibri"/>
                <a:cs typeface="Calibri"/>
              </a:rPr>
              <a:t>elite</a:t>
            </a:r>
            <a:endParaRPr sz="2200" dirty="0">
              <a:latin typeface="Calibri"/>
              <a:cs typeface="Calibri"/>
            </a:endParaRPr>
          </a:p>
          <a:p>
            <a:pPr marL="299085" indent="-287020">
              <a:lnSpc>
                <a:spcPct val="100000"/>
              </a:lnSpc>
              <a:buFont typeface="Arial"/>
              <a:buChar char="•"/>
              <a:tabLst>
                <a:tab pos="299085" algn="l"/>
                <a:tab pos="299720" algn="l"/>
              </a:tabLst>
            </a:pPr>
            <a:r>
              <a:rPr sz="2200" b="1" spc="-10" dirty="0">
                <a:latin typeface="Calibri"/>
                <a:cs typeface="Calibri"/>
              </a:rPr>
              <a:t>Party </a:t>
            </a:r>
            <a:r>
              <a:rPr sz="2200" b="1" spc="-15" dirty="0">
                <a:latin typeface="Calibri"/>
                <a:cs typeface="Calibri"/>
              </a:rPr>
              <a:t>status for </a:t>
            </a:r>
            <a:r>
              <a:rPr sz="2200" b="1" dirty="0">
                <a:latin typeface="Calibri"/>
                <a:cs typeface="Calibri"/>
              </a:rPr>
              <a:t>picking nominees not as </a:t>
            </a:r>
            <a:r>
              <a:rPr sz="2200" b="1" spc="-5" dirty="0">
                <a:latin typeface="Calibri"/>
                <a:cs typeface="Calibri"/>
              </a:rPr>
              <a:t>powerful</a:t>
            </a:r>
            <a:r>
              <a:rPr sz="2200" b="1" spc="-55" dirty="0">
                <a:latin typeface="Calibri"/>
                <a:cs typeface="Calibri"/>
              </a:rPr>
              <a:t> </a:t>
            </a:r>
            <a:r>
              <a:rPr sz="2200" b="1" spc="-10" dirty="0">
                <a:latin typeface="Calibri"/>
                <a:cs typeface="Calibri"/>
              </a:rPr>
              <a:t>anymore</a:t>
            </a:r>
            <a:endParaRPr sz="2200" dirty="0">
              <a:latin typeface="Calibri"/>
              <a:cs typeface="Calibri"/>
            </a:endParaRPr>
          </a:p>
        </p:txBody>
      </p:sp>
      <p:sp>
        <p:nvSpPr>
          <p:cNvPr id="4" name="object 4"/>
          <p:cNvSpPr/>
          <p:nvPr/>
        </p:nvSpPr>
        <p:spPr>
          <a:xfrm>
            <a:off x="6849" y="0"/>
            <a:ext cx="4488951" cy="68579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18772"/>
            <a:ext cx="12192000" cy="707886"/>
          </a:xfrm>
          <a:prstGeom prst="rect">
            <a:avLst/>
          </a:prstGeom>
          <a:gradFill>
            <a:gsLst>
              <a:gs pos="0">
                <a:schemeClr val="accent2">
                  <a:lumMod val="50000"/>
                </a:schemeClr>
              </a:gs>
              <a:gs pos="35000">
                <a:schemeClr val="accent2">
                  <a:lumMod val="60000"/>
                  <a:lumOff val="40000"/>
                </a:schemeClr>
              </a:gs>
              <a:gs pos="100000">
                <a:schemeClr val="accent2">
                  <a:lumMod val="20000"/>
                  <a:lumOff val="80000"/>
                </a:schemeClr>
              </a:gs>
            </a:gsLst>
          </a:gra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rPr>
              <a:t>TOPIC 5.5 Third-Party Politics</a:t>
            </a:r>
            <a:endParaRPr kumimoji="0" lang="en-US" sz="3733"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A6750EF-18E6-4519-8F1E-0E78327F5B96}"/>
              </a:ext>
            </a:extLst>
          </p:cNvPr>
          <p:cNvSpPr txBox="1"/>
          <p:nvPr/>
        </p:nvSpPr>
        <p:spPr>
          <a:xfrm>
            <a:off x="25400" y="2574940"/>
            <a:ext cx="3547175" cy="1569660"/>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lang="en-US" sz="2400" b="1" dirty="0"/>
              <a:t>Explain how structural barriers impact third-party and independent candidate success</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3200400" y="1603527"/>
            <a:ext cx="0" cy="5170749"/>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74A81181-6029-4E37-8BE3-954E0A2CA114}"/>
              </a:ext>
            </a:extLst>
          </p:cNvPr>
          <p:cNvSpPr txBox="1"/>
          <p:nvPr/>
        </p:nvSpPr>
        <p:spPr>
          <a:xfrm>
            <a:off x="3310471" y="2159441"/>
            <a:ext cx="8915396" cy="1200329"/>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lang="en-US" sz="2400" b="1" dirty="0"/>
              <a:t>In comparison to proportional systems, winner-take-all voting districts serve as a structural barrier to third-party and independent candidate success.</a:t>
            </a:r>
            <a:endParaRPr kumimoji="0" lang="en-US" sz="22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9453EE3A-F8B1-4EB6-AB9E-14A132CC8F65}"/>
              </a:ext>
            </a:extLst>
          </p:cNvPr>
          <p:cNvSpPr txBox="1"/>
          <p:nvPr/>
        </p:nvSpPr>
        <p:spPr>
          <a:xfrm>
            <a:off x="0" y="712723"/>
            <a:ext cx="12192000" cy="830997"/>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Political parties, interest groups, and social movements provide opportunities for </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participation and influence how people relate to government and policy-makers..</a:t>
            </a:r>
          </a:p>
        </p:txBody>
      </p:sp>
      <p:sp>
        <p:nvSpPr>
          <p:cNvPr id="15" name="TextBox 14">
            <a:extLst>
              <a:ext uri="{FF2B5EF4-FFF2-40B4-BE49-F238E27FC236}">
                <a16:creationId xmlns:a16="http://schemas.microsoft.com/office/drawing/2014/main" id="{1D013C36-66BF-C592-F723-CEBCCBE5BECF}"/>
              </a:ext>
            </a:extLst>
          </p:cNvPr>
          <p:cNvSpPr txBox="1"/>
          <p:nvPr/>
        </p:nvSpPr>
        <p:spPr>
          <a:xfrm>
            <a:off x="3276601" y="5029200"/>
            <a:ext cx="891539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The incorporation of third-party agendas into platforms of major political parties serves as a barrier to third-party and independent candidate success</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7357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96BC1-841D-641A-42EC-92DD7A225CB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4EE7F95-7C32-ED7C-1DF1-5D9F4014769A}"/>
              </a:ext>
            </a:extLst>
          </p:cNvPr>
          <p:cNvSpPr>
            <a:spLocks noGrp="1"/>
          </p:cNvSpPr>
          <p:nvPr>
            <p:ph type="body" idx="1"/>
          </p:nvPr>
        </p:nvSpPr>
        <p:spPr/>
        <p:txBody>
          <a:bodyPr/>
          <a:lstStyle/>
          <a:p>
            <a:endParaRPr lang="en-US"/>
          </a:p>
        </p:txBody>
      </p:sp>
      <p:pic>
        <p:nvPicPr>
          <p:cNvPr id="1026" name="Picture 2">
            <a:extLst>
              <a:ext uri="{FF2B5EF4-FFF2-40B4-BE49-F238E27FC236}">
                <a16:creationId xmlns:a16="http://schemas.microsoft.com/office/drawing/2014/main" id="{70FBB047-D676-B57D-BCAE-5D15C3E00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625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1066800"/>
          </a:xfrm>
          <a:custGeom>
            <a:avLst/>
            <a:gdLst/>
            <a:ahLst/>
            <a:cxnLst/>
            <a:rect l="l" t="t" r="r" b="b"/>
            <a:pathLst>
              <a:path w="7010400" h="1066800">
                <a:moveTo>
                  <a:pt x="0" y="1066800"/>
                </a:moveTo>
                <a:lnTo>
                  <a:pt x="7010400" y="1066800"/>
                </a:lnTo>
                <a:lnTo>
                  <a:pt x="7010400" y="0"/>
                </a:lnTo>
                <a:lnTo>
                  <a:pt x="0" y="0"/>
                </a:lnTo>
                <a:lnTo>
                  <a:pt x="0" y="1066800"/>
                </a:lnTo>
                <a:close/>
              </a:path>
            </a:pathLst>
          </a:custGeom>
          <a:solidFill>
            <a:srgbClr val="376091"/>
          </a:solidFill>
        </p:spPr>
        <p:txBody>
          <a:bodyPr wrap="square" lIns="0" tIns="0" rIns="0" bIns="0" rtlCol="0"/>
          <a:lstStyle/>
          <a:p>
            <a:endParaRPr/>
          </a:p>
        </p:txBody>
      </p:sp>
      <p:sp>
        <p:nvSpPr>
          <p:cNvPr id="3" name="object 3"/>
          <p:cNvSpPr txBox="1">
            <a:spLocks noGrp="1"/>
          </p:cNvSpPr>
          <p:nvPr>
            <p:ph type="title"/>
          </p:nvPr>
        </p:nvSpPr>
        <p:spPr>
          <a:xfrm>
            <a:off x="2438400" y="21907"/>
            <a:ext cx="5640705" cy="443711"/>
          </a:xfrm>
          <a:prstGeom prst="rect">
            <a:avLst/>
          </a:prstGeom>
        </p:spPr>
        <p:txBody>
          <a:bodyPr vert="horz" wrap="square" lIns="0" tIns="12700" rIns="0" bIns="0" rtlCol="0">
            <a:spAutoFit/>
          </a:bodyPr>
          <a:lstStyle/>
          <a:p>
            <a:pPr marL="12700" algn="ctr">
              <a:lnSpc>
                <a:spcPct val="100000"/>
              </a:lnSpc>
              <a:spcBef>
                <a:spcPts val="100"/>
              </a:spcBef>
            </a:pPr>
            <a:r>
              <a:rPr sz="2800" spc="-5" dirty="0">
                <a:solidFill>
                  <a:srgbClr val="FFFFFF"/>
                </a:solidFill>
              </a:rPr>
              <a:t>MINOR (THIRD)</a:t>
            </a:r>
            <a:r>
              <a:rPr sz="2800" spc="-10" dirty="0">
                <a:solidFill>
                  <a:srgbClr val="FFFFFF"/>
                </a:solidFill>
              </a:rPr>
              <a:t> </a:t>
            </a:r>
            <a:r>
              <a:rPr sz="2800" spc="-60" dirty="0">
                <a:solidFill>
                  <a:srgbClr val="FFFFFF"/>
                </a:solidFill>
              </a:rPr>
              <a:t>PARTIES</a:t>
            </a:r>
            <a:endParaRPr sz="2800" dirty="0"/>
          </a:p>
        </p:txBody>
      </p:sp>
      <p:sp>
        <p:nvSpPr>
          <p:cNvPr id="4" name="object 4"/>
          <p:cNvSpPr/>
          <p:nvPr/>
        </p:nvSpPr>
        <p:spPr>
          <a:xfrm>
            <a:off x="0" y="1066799"/>
            <a:ext cx="12192000" cy="5791200"/>
          </a:xfrm>
          <a:custGeom>
            <a:avLst/>
            <a:gdLst/>
            <a:ahLst/>
            <a:cxnLst/>
            <a:rect l="l" t="t" r="r" b="b"/>
            <a:pathLst>
              <a:path w="7010400" h="5791200">
                <a:moveTo>
                  <a:pt x="0" y="5791200"/>
                </a:moveTo>
                <a:lnTo>
                  <a:pt x="7010400" y="5791200"/>
                </a:lnTo>
                <a:lnTo>
                  <a:pt x="7010400" y="0"/>
                </a:lnTo>
                <a:lnTo>
                  <a:pt x="0" y="0"/>
                </a:lnTo>
                <a:lnTo>
                  <a:pt x="0" y="5791200"/>
                </a:lnTo>
                <a:close/>
              </a:path>
            </a:pathLst>
          </a:custGeom>
          <a:solidFill>
            <a:srgbClr val="376091"/>
          </a:solidFill>
        </p:spPr>
        <p:txBody>
          <a:bodyPr wrap="square" lIns="0" tIns="0" rIns="0" bIns="0" rtlCol="0"/>
          <a:lstStyle/>
          <a:p>
            <a:endParaRPr/>
          </a:p>
        </p:txBody>
      </p:sp>
      <p:sp>
        <p:nvSpPr>
          <p:cNvPr id="5" name="object 5"/>
          <p:cNvSpPr txBox="1"/>
          <p:nvPr/>
        </p:nvSpPr>
        <p:spPr>
          <a:xfrm>
            <a:off x="173354" y="243763"/>
            <a:ext cx="12018645" cy="6509474"/>
          </a:xfrm>
          <a:prstGeom prst="rect">
            <a:avLst/>
          </a:prstGeom>
        </p:spPr>
        <p:txBody>
          <a:bodyPr vert="horz" wrap="square" lIns="0" tIns="88900" rIns="0" bIns="0" rtlCol="0">
            <a:spAutoFit/>
          </a:bodyPr>
          <a:lstStyle/>
          <a:p>
            <a:pPr marL="12700">
              <a:lnSpc>
                <a:spcPct val="100000"/>
              </a:lnSpc>
              <a:spcBef>
                <a:spcPts val="700"/>
              </a:spcBef>
            </a:pPr>
            <a:r>
              <a:rPr sz="2400" b="1" spc="-10" dirty="0">
                <a:solidFill>
                  <a:srgbClr val="FFFFFF"/>
                </a:solidFill>
                <a:latin typeface="Calibri"/>
                <a:cs typeface="Calibri"/>
              </a:rPr>
              <a:t>TYPES</a:t>
            </a:r>
            <a:endParaRPr lang="en-US" sz="2400" b="1" spc="-10" dirty="0">
              <a:solidFill>
                <a:srgbClr val="FFFFFF"/>
              </a:solidFill>
              <a:latin typeface="Calibri"/>
              <a:cs typeface="Calibri"/>
            </a:endParaRPr>
          </a:p>
          <a:p>
            <a:pPr marL="355600" indent="-342900">
              <a:lnSpc>
                <a:spcPct val="100000"/>
              </a:lnSpc>
              <a:spcBef>
                <a:spcPts val="700"/>
              </a:spcBef>
              <a:buFont typeface="Arial" panose="020B0604020202020204" pitchFamily="34" charset="0"/>
              <a:buChar char="•"/>
            </a:pPr>
            <a:r>
              <a:rPr lang="en-US" sz="2400" b="1" spc="-10" dirty="0">
                <a:solidFill>
                  <a:srgbClr val="FFFFFF"/>
                </a:solidFill>
                <a:latin typeface="Calibri"/>
                <a:cs typeface="Calibri"/>
              </a:rPr>
              <a:t>Economic Protest Party- Populist Party</a:t>
            </a:r>
          </a:p>
          <a:p>
            <a:pPr marL="12700">
              <a:lnSpc>
                <a:spcPct val="100000"/>
              </a:lnSpc>
              <a:spcBef>
                <a:spcPts val="700"/>
              </a:spcBef>
            </a:pPr>
            <a:endParaRPr sz="2400" dirty="0">
              <a:latin typeface="Calibri"/>
              <a:cs typeface="Calibri"/>
            </a:endParaRPr>
          </a:p>
          <a:p>
            <a:pPr marL="355600" indent="-342900">
              <a:lnSpc>
                <a:spcPct val="100000"/>
              </a:lnSpc>
              <a:spcBef>
                <a:spcPts val="545"/>
              </a:spcBef>
              <a:buFont typeface="Arial"/>
              <a:buChar char="•"/>
              <a:tabLst>
                <a:tab pos="354965" algn="l"/>
                <a:tab pos="355600" algn="l"/>
              </a:tabLst>
            </a:pPr>
            <a:r>
              <a:rPr sz="2200" b="1" spc="-10" dirty="0">
                <a:solidFill>
                  <a:srgbClr val="FFFFFF"/>
                </a:solidFill>
                <a:latin typeface="Calibri"/>
                <a:cs typeface="Calibri"/>
              </a:rPr>
              <a:t>Ideological</a:t>
            </a:r>
            <a:endParaRPr sz="2200" dirty="0">
              <a:latin typeface="Calibri"/>
              <a:cs typeface="Calibri"/>
            </a:endParaRPr>
          </a:p>
          <a:p>
            <a:pPr marL="756285" lvl="1" indent="-287020">
              <a:lnSpc>
                <a:spcPct val="100000"/>
              </a:lnSpc>
              <a:spcBef>
                <a:spcPts val="530"/>
              </a:spcBef>
              <a:buFont typeface="Arial"/>
              <a:buChar char="–"/>
              <a:tabLst>
                <a:tab pos="756285" algn="l"/>
                <a:tab pos="756920" algn="l"/>
              </a:tabLst>
            </a:pPr>
            <a:r>
              <a:rPr sz="2200" b="1" spc="-10" dirty="0">
                <a:solidFill>
                  <a:srgbClr val="FFFFFF"/>
                </a:solidFill>
                <a:latin typeface="Calibri"/>
                <a:cs typeface="Calibri"/>
              </a:rPr>
              <a:t>Communist </a:t>
            </a:r>
            <a:r>
              <a:rPr sz="2200" b="1" spc="-35" dirty="0">
                <a:solidFill>
                  <a:srgbClr val="FFFFFF"/>
                </a:solidFill>
                <a:latin typeface="Calibri"/>
                <a:cs typeface="Calibri"/>
              </a:rPr>
              <a:t>Party, </a:t>
            </a:r>
            <a:r>
              <a:rPr sz="2200" b="1" spc="-10" dirty="0">
                <a:solidFill>
                  <a:srgbClr val="FFFFFF"/>
                </a:solidFill>
                <a:latin typeface="Calibri"/>
                <a:cs typeface="Calibri"/>
              </a:rPr>
              <a:t>Libertarian</a:t>
            </a:r>
            <a:r>
              <a:rPr sz="2200" b="1" spc="110" dirty="0">
                <a:solidFill>
                  <a:srgbClr val="FFFFFF"/>
                </a:solidFill>
                <a:latin typeface="Calibri"/>
                <a:cs typeface="Calibri"/>
              </a:rPr>
              <a:t> </a:t>
            </a:r>
            <a:r>
              <a:rPr sz="2200" b="1" spc="-20" dirty="0">
                <a:solidFill>
                  <a:srgbClr val="FFFFFF"/>
                </a:solidFill>
                <a:latin typeface="Calibri"/>
                <a:cs typeface="Calibri"/>
              </a:rPr>
              <a:t>Party</a:t>
            </a:r>
            <a:endParaRPr sz="2200" dirty="0">
              <a:latin typeface="Calibri"/>
              <a:cs typeface="Calibri"/>
            </a:endParaRPr>
          </a:p>
          <a:p>
            <a:pPr marL="355600" indent="-342900">
              <a:lnSpc>
                <a:spcPct val="100000"/>
              </a:lnSpc>
              <a:buFont typeface="Arial"/>
              <a:buChar char="•"/>
              <a:tabLst>
                <a:tab pos="354965" algn="l"/>
                <a:tab pos="355600" algn="l"/>
              </a:tabLst>
            </a:pPr>
            <a:endParaRPr lang="en-US" sz="2200" b="1" spc="-5" dirty="0">
              <a:solidFill>
                <a:srgbClr val="FFFFFF"/>
              </a:solidFill>
              <a:latin typeface="Calibri"/>
              <a:cs typeface="Calibri"/>
            </a:endParaRPr>
          </a:p>
          <a:p>
            <a:pPr marL="355600" indent="-342900">
              <a:lnSpc>
                <a:spcPct val="100000"/>
              </a:lnSpc>
              <a:buFont typeface="Arial"/>
              <a:buChar char="•"/>
              <a:tabLst>
                <a:tab pos="354965" algn="l"/>
                <a:tab pos="355600" algn="l"/>
              </a:tabLst>
            </a:pPr>
            <a:r>
              <a:rPr sz="2200" b="1" spc="-5" dirty="0">
                <a:solidFill>
                  <a:srgbClr val="FFFFFF"/>
                </a:solidFill>
                <a:latin typeface="Calibri"/>
                <a:cs typeface="Calibri"/>
              </a:rPr>
              <a:t>Single</a:t>
            </a:r>
            <a:r>
              <a:rPr sz="2200" b="1" spc="-15" dirty="0">
                <a:solidFill>
                  <a:srgbClr val="FFFFFF"/>
                </a:solidFill>
                <a:latin typeface="Calibri"/>
                <a:cs typeface="Calibri"/>
              </a:rPr>
              <a:t> </a:t>
            </a:r>
            <a:r>
              <a:rPr sz="2200" b="1" spc="-5" dirty="0">
                <a:solidFill>
                  <a:srgbClr val="FFFFFF"/>
                </a:solidFill>
                <a:latin typeface="Calibri"/>
                <a:cs typeface="Calibri"/>
              </a:rPr>
              <a:t>issue</a:t>
            </a:r>
            <a:endParaRPr sz="2200" dirty="0">
              <a:latin typeface="Calibri"/>
              <a:cs typeface="Calibri"/>
            </a:endParaRPr>
          </a:p>
          <a:p>
            <a:pPr marL="756285" lvl="1" indent="-287020">
              <a:lnSpc>
                <a:spcPct val="100000"/>
              </a:lnSpc>
              <a:spcBef>
                <a:spcPts val="530"/>
              </a:spcBef>
              <a:buFont typeface="Arial"/>
              <a:buChar char="–"/>
              <a:tabLst>
                <a:tab pos="756285" algn="l"/>
                <a:tab pos="756920" algn="l"/>
              </a:tabLst>
            </a:pPr>
            <a:r>
              <a:rPr sz="2200" b="1" spc="-10" dirty="0">
                <a:solidFill>
                  <a:srgbClr val="FFFFFF"/>
                </a:solidFill>
                <a:latin typeface="Calibri"/>
                <a:cs typeface="Calibri"/>
              </a:rPr>
              <a:t>Free </a:t>
            </a:r>
            <a:r>
              <a:rPr sz="2200" b="1" spc="-5" dirty="0">
                <a:solidFill>
                  <a:srgbClr val="FFFFFF"/>
                </a:solidFill>
                <a:latin typeface="Calibri"/>
                <a:cs typeface="Calibri"/>
              </a:rPr>
              <a:t>Soil opposed </a:t>
            </a:r>
            <a:r>
              <a:rPr sz="2200" b="1" spc="-10" dirty="0">
                <a:solidFill>
                  <a:srgbClr val="FFFFFF"/>
                </a:solidFill>
                <a:latin typeface="Calibri"/>
                <a:cs typeface="Calibri"/>
              </a:rPr>
              <a:t>the spread </a:t>
            </a:r>
            <a:r>
              <a:rPr sz="2200" b="1" spc="-5" dirty="0">
                <a:solidFill>
                  <a:srgbClr val="FFFFFF"/>
                </a:solidFill>
                <a:latin typeface="Calibri"/>
                <a:cs typeface="Calibri"/>
              </a:rPr>
              <a:t>of</a:t>
            </a:r>
            <a:r>
              <a:rPr sz="2200" b="1" spc="105" dirty="0">
                <a:solidFill>
                  <a:srgbClr val="FFFFFF"/>
                </a:solidFill>
                <a:latin typeface="Calibri"/>
                <a:cs typeface="Calibri"/>
              </a:rPr>
              <a:t> </a:t>
            </a:r>
            <a:r>
              <a:rPr sz="2200" b="1" spc="-15" dirty="0">
                <a:solidFill>
                  <a:srgbClr val="FFFFFF"/>
                </a:solidFill>
                <a:latin typeface="Calibri"/>
                <a:cs typeface="Calibri"/>
              </a:rPr>
              <a:t>slavery</a:t>
            </a:r>
            <a:endParaRPr sz="2200" dirty="0">
              <a:latin typeface="Calibri"/>
              <a:cs typeface="Calibri"/>
            </a:endParaRPr>
          </a:p>
          <a:p>
            <a:pPr marL="756285" lvl="1" indent="-287020">
              <a:lnSpc>
                <a:spcPct val="100000"/>
              </a:lnSpc>
              <a:spcBef>
                <a:spcPts val="525"/>
              </a:spcBef>
              <a:buFont typeface="Arial"/>
              <a:buChar char="–"/>
              <a:tabLst>
                <a:tab pos="756285" algn="l"/>
                <a:tab pos="756920" algn="l"/>
              </a:tabLst>
            </a:pPr>
            <a:r>
              <a:rPr sz="2200" b="1" spc="-10" dirty="0">
                <a:solidFill>
                  <a:srgbClr val="FFFFFF"/>
                </a:solidFill>
                <a:latin typeface="Calibri"/>
                <a:cs typeface="Calibri"/>
              </a:rPr>
              <a:t>Right </a:t>
            </a:r>
            <a:r>
              <a:rPr sz="2200" b="1" spc="-20" dirty="0">
                <a:solidFill>
                  <a:srgbClr val="FFFFFF"/>
                </a:solidFill>
                <a:latin typeface="Calibri"/>
                <a:cs typeface="Calibri"/>
              </a:rPr>
              <a:t>to </a:t>
            </a:r>
            <a:r>
              <a:rPr sz="2200" b="1" spc="-15" dirty="0">
                <a:solidFill>
                  <a:srgbClr val="FFFFFF"/>
                </a:solidFill>
                <a:latin typeface="Calibri"/>
                <a:cs typeface="Calibri"/>
              </a:rPr>
              <a:t>Life </a:t>
            </a:r>
            <a:r>
              <a:rPr sz="2200" b="1" spc="-5" dirty="0">
                <a:solidFill>
                  <a:srgbClr val="FFFFFF"/>
                </a:solidFill>
                <a:latin typeface="Calibri"/>
                <a:cs typeface="Calibri"/>
              </a:rPr>
              <a:t>opposes</a:t>
            </a:r>
            <a:r>
              <a:rPr sz="2200" b="1" spc="80" dirty="0">
                <a:solidFill>
                  <a:srgbClr val="FFFFFF"/>
                </a:solidFill>
                <a:latin typeface="Calibri"/>
                <a:cs typeface="Calibri"/>
              </a:rPr>
              <a:t> </a:t>
            </a:r>
            <a:r>
              <a:rPr sz="2200" b="1" spc="-5" dirty="0">
                <a:solidFill>
                  <a:srgbClr val="FFFFFF"/>
                </a:solidFill>
                <a:latin typeface="Calibri"/>
                <a:cs typeface="Calibri"/>
              </a:rPr>
              <a:t>abortion</a:t>
            </a:r>
            <a:endParaRPr sz="2200" dirty="0">
              <a:latin typeface="Calibri"/>
              <a:cs typeface="Calibri"/>
            </a:endParaRPr>
          </a:p>
          <a:p>
            <a:pPr marL="756285" lvl="1" indent="-287020">
              <a:lnSpc>
                <a:spcPct val="100000"/>
              </a:lnSpc>
              <a:spcBef>
                <a:spcPts val="530"/>
              </a:spcBef>
              <a:buFont typeface="Arial"/>
              <a:buChar char="–"/>
              <a:tabLst>
                <a:tab pos="756285" algn="l"/>
                <a:tab pos="756920" algn="l"/>
              </a:tabLst>
            </a:pPr>
            <a:r>
              <a:rPr sz="2200" b="1" spc="-15" dirty="0">
                <a:solidFill>
                  <a:srgbClr val="FFFFFF"/>
                </a:solidFill>
                <a:latin typeface="Calibri"/>
                <a:cs typeface="Calibri"/>
              </a:rPr>
              <a:t>Know </a:t>
            </a:r>
            <a:r>
              <a:rPr sz="2200" b="1" spc="-5" dirty="0">
                <a:solidFill>
                  <a:srgbClr val="FFFFFF"/>
                </a:solidFill>
                <a:latin typeface="Calibri"/>
                <a:cs typeface="Calibri"/>
              </a:rPr>
              <a:t>Nothings </a:t>
            </a:r>
            <a:r>
              <a:rPr sz="2200" b="1" spc="-10" dirty="0">
                <a:solidFill>
                  <a:srgbClr val="FFFFFF"/>
                </a:solidFill>
                <a:latin typeface="Calibri"/>
                <a:cs typeface="Calibri"/>
              </a:rPr>
              <a:t>opposed Irish-Catholic</a:t>
            </a:r>
            <a:r>
              <a:rPr sz="2200" b="1" spc="110" dirty="0">
                <a:solidFill>
                  <a:srgbClr val="FFFFFF"/>
                </a:solidFill>
                <a:latin typeface="Calibri"/>
                <a:cs typeface="Calibri"/>
              </a:rPr>
              <a:t> </a:t>
            </a:r>
            <a:r>
              <a:rPr sz="2200" b="1" spc="-10" dirty="0">
                <a:solidFill>
                  <a:srgbClr val="FFFFFF"/>
                </a:solidFill>
                <a:latin typeface="Calibri"/>
                <a:cs typeface="Calibri"/>
              </a:rPr>
              <a:t>immigration</a:t>
            </a:r>
            <a:endParaRPr lang="en-US" sz="2200" b="1" spc="-10" dirty="0">
              <a:solidFill>
                <a:srgbClr val="FFFFFF"/>
              </a:solidFill>
              <a:latin typeface="Calibri"/>
              <a:cs typeface="Calibri"/>
            </a:endParaRPr>
          </a:p>
          <a:p>
            <a:pPr marL="756285" lvl="1" indent="-287020">
              <a:lnSpc>
                <a:spcPct val="100000"/>
              </a:lnSpc>
              <a:spcBef>
                <a:spcPts val="530"/>
              </a:spcBef>
              <a:buFont typeface="Arial"/>
              <a:buChar char="–"/>
              <a:tabLst>
                <a:tab pos="756285" algn="l"/>
                <a:tab pos="756920" algn="l"/>
              </a:tabLst>
            </a:pPr>
            <a:r>
              <a:rPr lang="en-US" sz="2200" b="1" spc="-10" dirty="0">
                <a:solidFill>
                  <a:srgbClr val="FFFFFF"/>
                </a:solidFill>
                <a:latin typeface="Calibri"/>
                <a:cs typeface="Calibri"/>
              </a:rPr>
              <a:t>Green Party</a:t>
            </a:r>
            <a:endParaRPr sz="2200" dirty="0">
              <a:latin typeface="Calibri"/>
              <a:cs typeface="Calibri"/>
            </a:endParaRPr>
          </a:p>
          <a:p>
            <a:pPr lvl="1">
              <a:lnSpc>
                <a:spcPct val="100000"/>
              </a:lnSpc>
              <a:spcBef>
                <a:spcPts val="20"/>
              </a:spcBef>
              <a:buClr>
                <a:srgbClr val="FFFFFF"/>
              </a:buClr>
              <a:buFont typeface="Arial"/>
              <a:buChar char="–"/>
            </a:pPr>
            <a:endParaRPr sz="3200" dirty="0">
              <a:latin typeface="Times New Roman"/>
              <a:cs typeface="Times New Roman"/>
            </a:endParaRPr>
          </a:p>
          <a:p>
            <a:pPr marL="355600" indent="-342900">
              <a:lnSpc>
                <a:spcPct val="100000"/>
              </a:lnSpc>
              <a:buFont typeface="Arial"/>
              <a:buChar char="•"/>
              <a:tabLst>
                <a:tab pos="354965" algn="l"/>
                <a:tab pos="355600" algn="l"/>
              </a:tabLst>
            </a:pPr>
            <a:r>
              <a:rPr sz="2200" b="1" spc="-15" dirty="0">
                <a:solidFill>
                  <a:srgbClr val="FFFFFF"/>
                </a:solidFill>
                <a:latin typeface="Calibri"/>
                <a:cs typeface="Calibri"/>
              </a:rPr>
              <a:t>Parties centered </a:t>
            </a:r>
            <a:r>
              <a:rPr sz="2200" b="1" spc="-10" dirty="0">
                <a:solidFill>
                  <a:srgbClr val="FFFFFF"/>
                </a:solidFill>
                <a:latin typeface="Calibri"/>
                <a:cs typeface="Calibri"/>
              </a:rPr>
              <a:t>around </a:t>
            </a:r>
            <a:r>
              <a:rPr sz="2200" b="1" spc="-5" dirty="0">
                <a:solidFill>
                  <a:srgbClr val="FFFFFF"/>
                </a:solidFill>
                <a:latin typeface="Calibri"/>
                <a:cs typeface="Calibri"/>
              </a:rPr>
              <a:t>a </a:t>
            </a:r>
            <a:r>
              <a:rPr sz="2200" b="1" spc="-15" dirty="0">
                <a:solidFill>
                  <a:srgbClr val="FFFFFF"/>
                </a:solidFill>
                <a:latin typeface="Calibri"/>
                <a:cs typeface="Calibri"/>
              </a:rPr>
              <a:t>strong</a:t>
            </a:r>
            <a:r>
              <a:rPr sz="2200" b="1" spc="145" dirty="0">
                <a:solidFill>
                  <a:srgbClr val="FFFFFF"/>
                </a:solidFill>
                <a:latin typeface="Calibri"/>
                <a:cs typeface="Calibri"/>
              </a:rPr>
              <a:t> </a:t>
            </a:r>
            <a:r>
              <a:rPr sz="2200" b="1" spc="-10" dirty="0">
                <a:solidFill>
                  <a:srgbClr val="FFFFFF"/>
                </a:solidFill>
                <a:latin typeface="Calibri"/>
                <a:cs typeface="Calibri"/>
              </a:rPr>
              <a:t>personality</a:t>
            </a:r>
            <a:r>
              <a:rPr lang="en-US" sz="2200" b="1" spc="-10" dirty="0">
                <a:solidFill>
                  <a:srgbClr val="FFFFFF"/>
                </a:solidFill>
                <a:latin typeface="Calibri"/>
                <a:cs typeface="Calibri"/>
              </a:rPr>
              <a:t> (Splinter Party)</a:t>
            </a:r>
            <a:endParaRPr sz="2200" dirty="0">
              <a:latin typeface="Calibri"/>
              <a:cs typeface="Calibri"/>
            </a:endParaRPr>
          </a:p>
          <a:p>
            <a:pPr marL="756285" lvl="1" indent="-287020">
              <a:lnSpc>
                <a:spcPct val="100000"/>
              </a:lnSpc>
              <a:spcBef>
                <a:spcPts val="525"/>
              </a:spcBef>
              <a:buFont typeface="Arial"/>
              <a:buChar char="–"/>
              <a:tabLst>
                <a:tab pos="756285" algn="l"/>
                <a:tab pos="756920" algn="l"/>
              </a:tabLst>
            </a:pPr>
            <a:r>
              <a:rPr sz="2200" b="1" spc="-45" dirty="0">
                <a:solidFill>
                  <a:srgbClr val="FFFFFF"/>
                </a:solidFill>
                <a:latin typeface="Calibri"/>
                <a:cs typeface="Calibri"/>
              </a:rPr>
              <a:t>Teddy </a:t>
            </a:r>
            <a:r>
              <a:rPr sz="2200" b="1" spc="-20" dirty="0">
                <a:solidFill>
                  <a:srgbClr val="FFFFFF"/>
                </a:solidFill>
                <a:latin typeface="Calibri"/>
                <a:cs typeface="Calibri"/>
              </a:rPr>
              <a:t>Roosevelt’s </a:t>
            </a:r>
            <a:r>
              <a:rPr sz="2200" b="1" spc="-5" dirty="0">
                <a:solidFill>
                  <a:srgbClr val="FFFFFF"/>
                </a:solidFill>
                <a:latin typeface="Calibri"/>
                <a:cs typeface="Calibri"/>
              </a:rPr>
              <a:t>Bull </a:t>
            </a:r>
            <a:r>
              <a:rPr sz="2200" b="1" spc="-10" dirty="0">
                <a:solidFill>
                  <a:srgbClr val="FFFFFF"/>
                </a:solidFill>
                <a:latin typeface="Calibri"/>
                <a:cs typeface="Calibri"/>
              </a:rPr>
              <a:t>Moose</a:t>
            </a:r>
            <a:r>
              <a:rPr sz="2200" b="1" spc="125" dirty="0">
                <a:solidFill>
                  <a:srgbClr val="FFFFFF"/>
                </a:solidFill>
                <a:latin typeface="Calibri"/>
                <a:cs typeface="Calibri"/>
              </a:rPr>
              <a:t> </a:t>
            </a:r>
            <a:r>
              <a:rPr sz="2200" b="1" spc="-15" dirty="0">
                <a:solidFill>
                  <a:srgbClr val="FFFFFF"/>
                </a:solidFill>
                <a:latin typeface="Calibri"/>
                <a:cs typeface="Calibri"/>
              </a:rPr>
              <a:t>Party</a:t>
            </a:r>
            <a:endParaRPr sz="2200" dirty="0">
              <a:latin typeface="Calibri"/>
              <a:cs typeface="Calibri"/>
            </a:endParaRPr>
          </a:p>
          <a:p>
            <a:pPr marL="756285" lvl="1" indent="-287020">
              <a:lnSpc>
                <a:spcPct val="100000"/>
              </a:lnSpc>
              <a:spcBef>
                <a:spcPts val="530"/>
              </a:spcBef>
              <a:buFont typeface="Arial"/>
              <a:buChar char="–"/>
              <a:tabLst>
                <a:tab pos="756285" algn="l"/>
                <a:tab pos="756920" algn="l"/>
              </a:tabLst>
            </a:pPr>
            <a:r>
              <a:rPr sz="2200" b="1" spc="-15" dirty="0">
                <a:solidFill>
                  <a:srgbClr val="FFFFFF"/>
                </a:solidFill>
                <a:latin typeface="Calibri"/>
                <a:cs typeface="Calibri"/>
              </a:rPr>
              <a:t>George </a:t>
            </a:r>
            <a:r>
              <a:rPr sz="2200" b="1" spc="-30" dirty="0">
                <a:solidFill>
                  <a:srgbClr val="FFFFFF"/>
                </a:solidFill>
                <a:latin typeface="Calibri"/>
                <a:cs typeface="Calibri"/>
              </a:rPr>
              <a:t>Wallace’s </a:t>
            </a:r>
            <a:r>
              <a:rPr sz="2200" b="1" spc="-5" dirty="0">
                <a:solidFill>
                  <a:srgbClr val="FFFFFF"/>
                </a:solidFill>
                <a:latin typeface="Calibri"/>
                <a:cs typeface="Calibri"/>
              </a:rPr>
              <a:t>American </a:t>
            </a:r>
            <a:r>
              <a:rPr sz="2200" b="1" spc="-10" dirty="0">
                <a:solidFill>
                  <a:srgbClr val="FFFFFF"/>
                </a:solidFill>
                <a:latin typeface="Calibri"/>
                <a:cs typeface="Calibri"/>
              </a:rPr>
              <a:t>Independent</a:t>
            </a:r>
            <a:r>
              <a:rPr sz="2200" b="1" spc="125" dirty="0">
                <a:solidFill>
                  <a:srgbClr val="FFFFFF"/>
                </a:solidFill>
                <a:latin typeface="Calibri"/>
                <a:cs typeface="Calibri"/>
              </a:rPr>
              <a:t> </a:t>
            </a:r>
            <a:r>
              <a:rPr sz="2200" b="1" spc="-20" dirty="0">
                <a:solidFill>
                  <a:srgbClr val="FFFFFF"/>
                </a:solidFill>
                <a:latin typeface="Calibri"/>
                <a:cs typeface="Calibri"/>
              </a:rPr>
              <a:t>Party</a:t>
            </a:r>
            <a:endParaRPr sz="2200" dirty="0">
              <a:latin typeface="Calibri"/>
              <a:cs typeface="Calibri"/>
            </a:endParaRPr>
          </a:p>
          <a:p>
            <a:pPr marL="756285" lvl="1" indent="-287020">
              <a:lnSpc>
                <a:spcPct val="100000"/>
              </a:lnSpc>
              <a:spcBef>
                <a:spcPts val="530"/>
              </a:spcBef>
              <a:buFont typeface="Arial"/>
              <a:buChar char="–"/>
              <a:tabLst>
                <a:tab pos="756285" algn="l"/>
                <a:tab pos="756920" algn="l"/>
              </a:tabLst>
            </a:pPr>
            <a:r>
              <a:rPr sz="2200" b="1" spc="-15" dirty="0">
                <a:solidFill>
                  <a:srgbClr val="FFFFFF"/>
                </a:solidFill>
                <a:latin typeface="Calibri"/>
                <a:cs typeface="Calibri"/>
              </a:rPr>
              <a:t>Ross </a:t>
            </a:r>
            <a:r>
              <a:rPr sz="2200" b="1" spc="-20" dirty="0">
                <a:solidFill>
                  <a:srgbClr val="FFFFFF"/>
                </a:solidFill>
                <a:latin typeface="Calibri"/>
                <a:cs typeface="Calibri"/>
              </a:rPr>
              <a:t>Perot's Reform</a:t>
            </a:r>
            <a:r>
              <a:rPr sz="2200" b="1" spc="110" dirty="0">
                <a:solidFill>
                  <a:srgbClr val="FFFFFF"/>
                </a:solidFill>
                <a:latin typeface="Calibri"/>
                <a:cs typeface="Calibri"/>
              </a:rPr>
              <a:t> </a:t>
            </a:r>
            <a:r>
              <a:rPr sz="2200" b="1" spc="-20" dirty="0">
                <a:solidFill>
                  <a:srgbClr val="FFFFFF"/>
                </a:solidFill>
                <a:latin typeface="Calibri"/>
                <a:cs typeface="Calibri"/>
              </a:rPr>
              <a:t>Party</a:t>
            </a:r>
            <a:endParaRPr lang="en-US" sz="2200" b="1" spc="-20" dirty="0">
              <a:solidFill>
                <a:srgbClr val="FFFFFF"/>
              </a:solidFill>
              <a:latin typeface="Calibri"/>
              <a:cs typeface="Calibri"/>
            </a:endParaRPr>
          </a:p>
        </p:txBody>
      </p:sp>
      <p:pic>
        <p:nvPicPr>
          <p:cNvPr id="8" name="Picture 7">
            <a:extLst>
              <a:ext uri="{FF2B5EF4-FFF2-40B4-BE49-F238E27FC236}">
                <a16:creationId xmlns:a16="http://schemas.microsoft.com/office/drawing/2014/main" id="{88F8A9AF-8745-6128-2822-59C1F53EBFB6}"/>
              </a:ext>
            </a:extLst>
          </p:cNvPr>
          <p:cNvPicPr>
            <a:picLocks noChangeAspect="1"/>
          </p:cNvPicPr>
          <p:nvPr/>
        </p:nvPicPr>
        <p:blipFill>
          <a:blip r:embed="rId2"/>
          <a:stretch>
            <a:fillRect/>
          </a:stretch>
        </p:blipFill>
        <p:spPr>
          <a:xfrm>
            <a:off x="7778221" y="3991477"/>
            <a:ext cx="4273082" cy="2400905"/>
          </a:xfrm>
          <a:prstGeom prst="rect">
            <a:avLst/>
          </a:prstGeom>
        </p:spPr>
      </p:pic>
      <p:pic>
        <p:nvPicPr>
          <p:cNvPr id="9" name="Picture 8">
            <a:extLst>
              <a:ext uri="{FF2B5EF4-FFF2-40B4-BE49-F238E27FC236}">
                <a16:creationId xmlns:a16="http://schemas.microsoft.com/office/drawing/2014/main" id="{56DAFDFC-FA1A-3377-9ECC-F5DE2546419A}"/>
              </a:ext>
            </a:extLst>
          </p:cNvPr>
          <p:cNvPicPr>
            <a:picLocks noChangeAspect="1"/>
          </p:cNvPicPr>
          <p:nvPr/>
        </p:nvPicPr>
        <p:blipFill>
          <a:blip r:embed="rId3"/>
          <a:stretch>
            <a:fillRect/>
          </a:stretch>
        </p:blipFill>
        <p:spPr>
          <a:xfrm>
            <a:off x="7064829" y="465618"/>
            <a:ext cx="4932046" cy="301169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1066800"/>
          </a:xfrm>
          <a:custGeom>
            <a:avLst/>
            <a:gdLst/>
            <a:ahLst/>
            <a:cxnLst/>
            <a:rect l="l" t="t" r="r" b="b"/>
            <a:pathLst>
              <a:path w="7010400" h="1066800">
                <a:moveTo>
                  <a:pt x="0" y="1066800"/>
                </a:moveTo>
                <a:lnTo>
                  <a:pt x="7010400" y="1066800"/>
                </a:lnTo>
                <a:lnTo>
                  <a:pt x="7010400" y="0"/>
                </a:lnTo>
                <a:lnTo>
                  <a:pt x="0" y="0"/>
                </a:lnTo>
                <a:lnTo>
                  <a:pt x="0" y="1066800"/>
                </a:lnTo>
                <a:close/>
              </a:path>
            </a:pathLst>
          </a:custGeom>
          <a:solidFill>
            <a:srgbClr val="376091"/>
          </a:solidFill>
        </p:spPr>
        <p:txBody>
          <a:bodyPr wrap="square" lIns="0" tIns="0" rIns="0" bIns="0" rtlCol="0"/>
          <a:lstStyle/>
          <a:p>
            <a:endParaRPr/>
          </a:p>
        </p:txBody>
      </p:sp>
      <p:sp>
        <p:nvSpPr>
          <p:cNvPr id="3" name="object 3"/>
          <p:cNvSpPr txBox="1">
            <a:spLocks noGrp="1"/>
          </p:cNvSpPr>
          <p:nvPr>
            <p:ph type="title"/>
          </p:nvPr>
        </p:nvSpPr>
        <p:spPr>
          <a:xfrm>
            <a:off x="2438400" y="21907"/>
            <a:ext cx="5640705" cy="443711"/>
          </a:xfrm>
          <a:prstGeom prst="rect">
            <a:avLst/>
          </a:prstGeom>
        </p:spPr>
        <p:txBody>
          <a:bodyPr vert="horz" wrap="square" lIns="0" tIns="12700" rIns="0" bIns="0" rtlCol="0">
            <a:spAutoFit/>
          </a:bodyPr>
          <a:lstStyle/>
          <a:p>
            <a:pPr marL="12700" algn="ctr">
              <a:lnSpc>
                <a:spcPct val="100000"/>
              </a:lnSpc>
              <a:spcBef>
                <a:spcPts val="100"/>
              </a:spcBef>
            </a:pPr>
            <a:r>
              <a:rPr sz="2800" spc="-5" dirty="0">
                <a:solidFill>
                  <a:srgbClr val="FFFFFF"/>
                </a:solidFill>
              </a:rPr>
              <a:t>MINOR (THIRD)</a:t>
            </a:r>
            <a:r>
              <a:rPr sz="2800" spc="-10" dirty="0">
                <a:solidFill>
                  <a:srgbClr val="FFFFFF"/>
                </a:solidFill>
              </a:rPr>
              <a:t> </a:t>
            </a:r>
            <a:r>
              <a:rPr sz="2800" spc="-60" dirty="0">
                <a:solidFill>
                  <a:srgbClr val="FFFFFF"/>
                </a:solidFill>
              </a:rPr>
              <a:t>PARTIES</a:t>
            </a:r>
            <a:endParaRPr sz="2800" dirty="0"/>
          </a:p>
        </p:txBody>
      </p:sp>
      <p:sp>
        <p:nvSpPr>
          <p:cNvPr id="4" name="object 4"/>
          <p:cNvSpPr/>
          <p:nvPr/>
        </p:nvSpPr>
        <p:spPr>
          <a:xfrm>
            <a:off x="0" y="1066799"/>
            <a:ext cx="12192000" cy="5791200"/>
          </a:xfrm>
          <a:custGeom>
            <a:avLst/>
            <a:gdLst/>
            <a:ahLst/>
            <a:cxnLst/>
            <a:rect l="l" t="t" r="r" b="b"/>
            <a:pathLst>
              <a:path w="7010400" h="5791200">
                <a:moveTo>
                  <a:pt x="0" y="5791200"/>
                </a:moveTo>
                <a:lnTo>
                  <a:pt x="7010400" y="5791200"/>
                </a:lnTo>
                <a:lnTo>
                  <a:pt x="7010400" y="0"/>
                </a:lnTo>
                <a:lnTo>
                  <a:pt x="0" y="0"/>
                </a:lnTo>
                <a:lnTo>
                  <a:pt x="0" y="5791200"/>
                </a:lnTo>
                <a:close/>
              </a:path>
            </a:pathLst>
          </a:custGeom>
          <a:solidFill>
            <a:srgbClr val="376091"/>
          </a:solidFill>
        </p:spPr>
        <p:txBody>
          <a:bodyPr wrap="square" lIns="0" tIns="0" rIns="0" bIns="0" rtlCol="0"/>
          <a:lstStyle/>
          <a:p>
            <a:endParaRPr/>
          </a:p>
        </p:txBody>
      </p:sp>
      <p:pic>
        <p:nvPicPr>
          <p:cNvPr id="7" name="Picture 6">
            <a:extLst>
              <a:ext uri="{FF2B5EF4-FFF2-40B4-BE49-F238E27FC236}">
                <a16:creationId xmlns:a16="http://schemas.microsoft.com/office/drawing/2014/main" id="{22AA48CD-AE80-4318-B71B-17F68246285A}"/>
              </a:ext>
            </a:extLst>
          </p:cNvPr>
          <p:cNvPicPr>
            <a:picLocks noChangeAspect="1"/>
          </p:cNvPicPr>
          <p:nvPr/>
        </p:nvPicPr>
        <p:blipFill>
          <a:blip r:embed="rId2"/>
          <a:stretch>
            <a:fillRect/>
          </a:stretch>
        </p:blipFill>
        <p:spPr>
          <a:xfrm>
            <a:off x="1338707" y="501380"/>
            <a:ext cx="9296400" cy="6182043"/>
          </a:xfrm>
          <a:prstGeom prst="rect">
            <a:avLst/>
          </a:prstGeom>
        </p:spPr>
      </p:pic>
    </p:spTree>
    <p:extLst>
      <p:ext uri="{BB962C8B-B14F-4D97-AF65-F5344CB8AC3E}">
        <p14:creationId xmlns:p14="http://schemas.microsoft.com/office/powerpoint/2010/main" val="3440000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1066800"/>
          </a:xfrm>
          <a:custGeom>
            <a:avLst/>
            <a:gdLst/>
            <a:ahLst/>
            <a:cxnLst/>
            <a:rect l="l" t="t" r="r" b="b"/>
            <a:pathLst>
              <a:path w="7010400" h="1066800">
                <a:moveTo>
                  <a:pt x="0" y="1066800"/>
                </a:moveTo>
                <a:lnTo>
                  <a:pt x="7010400" y="1066800"/>
                </a:lnTo>
                <a:lnTo>
                  <a:pt x="7010400" y="0"/>
                </a:lnTo>
                <a:lnTo>
                  <a:pt x="0" y="0"/>
                </a:lnTo>
                <a:lnTo>
                  <a:pt x="0" y="1066800"/>
                </a:lnTo>
                <a:close/>
              </a:path>
            </a:pathLst>
          </a:custGeom>
          <a:solidFill>
            <a:srgbClr val="376091"/>
          </a:solidFill>
        </p:spPr>
        <p:txBody>
          <a:bodyPr wrap="square" lIns="0" tIns="0" rIns="0" bIns="0" rtlCol="0"/>
          <a:lstStyle/>
          <a:p>
            <a:endParaRPr/>
          </a:p>
        </p:txBody>
      </p:sp>
      <p:sp>
        <p:nvSpPr>
          <p:cNvPr id="3" name="object 3"/>
          <p:cNvSpPr txBox="1">
            <a:spLocks noGrp="1"/>
          </p:cNvSpPr>
          <p:nvPr>
            <p:ph type="title"/>
          </p:nvPr>
        </p:nvSpPr>
        <p:spPr>
          <a:xfrm>
            <a:off x="2743200" y="57913"/>
            <a:ext cx="5640705" cy="505267"/>
          </a:xfrm>
          <a:prstGeom prst="rect">
            <a:avLst/>
          </a:prstGeom>
        </p:spPr>
        <p:txBody>
          <a:bodyPr vert="horz" wrap="square" lIns="0" tIns="12700" rIns="0" bIns="0" rtlCol="0">
            <a:spAutoFit/>
          </a:bodyPr>
          <a:lstStyle/>
          <a:p>
            <a:pPr marL="12700" algn="ctr">
              <a:lnSpc>
                <a:spcPct val="100000"/>
              </a:lnSpc>
              <a:spcBef>
                <a:spcPts val="100"/>
              </a:spcBef>
            </a:pPr>
            <a:r>
              <a:rPr sz="3200" spc="-5" dirty="0">
                <a:solidFill>
                  <a:srgbClr val="FFFFFF"/>
                </a:solidFill>
              </a:rPr>
              <a:t>MINOR (THIRD)</a:t>
            </a:r>
            <a:r>
              <a:rPr sz="3200" spc="-10" dirty="0">
                <a:solidFill>
                  <a:srgbClr val="FFFFFF"/>
                </a:solidFill>
              </a:rPr>
              <a:t> </a:t>
            </a:r>
            <a:r>
              <a:rPr sz="3200" spc="-60" dirty="0">
                <a:solidFill>
                  <a:srgbClr val="FFFFFF"/>
                </a:solidFill>
              </a:rPr>
              <a:t>PARTIES</a:t>
            </a:r>
            <a:endParaRPr sz="3200" dirty="0"/>
          </a:p>
        </p:txBody>
      </p:sp>
      <p:sp>
        <p:nvSpPr>
          <p:cNvPr id="4" name="object 4"/>
          <p:cNvSpPr/>
          <p:nvPr/>
        </p:nvSpPr>
        <p:spPr>
          <a:xfrm>
            <a:off x="0" y="1066799"/>
            <a:ext cx="12192000" cy="5791200"/>
          </a:xfrm>
          <a:custGeom>
            <a:avLst/>
            <a:gdLst/>
            <a:ahLst/>
            <a:cxnLst/>
            <a:rect l="l" t="t" r="r" b="b"/>
            <a:pathLst>
              <a:path w="7010400" h="5791200">
                <a:moveTo>
                  <a:pt x="0" y="5791200"/>
                </a:moveTo>
                <a:lnTo>
                  <a:pt x="7010400" y="5791200"/>
                </a:lnTo>
                <a:lnTo>
                  <a:pt x="7010400" y="0"/>
                </a:lnTo>
                <a:lnTo>
                  <a:pt x="0" y="0"/>
                </a:lnTo>
                <a:lnTo>
                  <a:pt x="0" y="5791200"/>
                </a:lnTo>
                <a:close/>
              </a:path>
            </a:pathLst>
          </a:custGeom>
          <a:solidFill>
            <a:srgbClr val="376091"/>
          </a:solidFill>
        </p:spPr>
        <p:txBody>
          <a:bodyPr wrap="square" lIns="0" tIns="0" rIns="0" bIns="0" rtlCol="0"/>
          <a:lstStyle/>
          <a:p>
            <a:endParaRPr/>
          </a:p>
        </p:txBody>
      </p:sp>
      <p:sp>
        <p:nvSpPr>
          <p:cNvPr id="6" name="object 6"/>
          <p:cNvSpPr txBox="1"/>
          <p:nvPr/>
        </p:nvSpPr>
        <p:spPr>
          <a:xfrm>
            <a:off x="11335766" y="6477685"/>
            <a:ext cx="155575" cy="153035"/>
          </a:xfrm>
          <a:prstGeom prst="rect">
            <a:avLst/>
          </a:prstGeom>
        </p:spPr>
        <p:txBody>
          <a:bodyPr vert="horz" wrap="square" lIns="0" tIns="0" rIns="0" bIns="0" rtlCol="0">
            <a:spAutoFit/>
          </a:bodyPr>
          <a:lstStyle/>
          <a:p>
            <a:pPr>
              <a:lnSpc>
                <a:spcPts val="1140"/>
              </a:lnSpc>
            </a:pPr>
            <a:r>
              <a:rPr sz="1200" dirty="0">
                <a:solidFill>
                  <a:srgbClr val="888888"/>
                </a:solidFill>
                <a:latin typeface="Calibri"/>
                <a:cs typeface="Calibri"/>
              </a:rPr>
              <a:t>16</a:t>
            </a:r>
            <a:endParaRPr sz="1200">
              <a:latin typeface="Calibri"/>
              <a:cs typeface="Calibri"/>
            </a:endParaRPr>
          </a:p>
        </p:txBody>
      </p:sp>
      <p:sp>
        <p:nvSpPr>
          <p:cNvPr id="7" name="object 7"/>
          <p:cNvSpPr/>
          <p:nvPr/>
        </p:nvSpPr>
        <p:spPr>
          <a:xfrm>
            <a:off x="762000" y="612779"/>
            <a:ext cx="10439400" cy="6187307"/>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261821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6157"/>
            <a:ext cx="12192000" cy="1066800"/>
          </a:xfrm>
          <a:custGeom>
            <a:avLst/>
            <a:gdLst/>
            <a:ahLst/>
            <a:cxnLst/>
            <a:rect l="l" t="t" r="r" b="b"/>
            <a:pathLst>
              <a:path w="7010400" h="1066800">
                <a:moveTo>
                  <a:pt x="0" y="1066800"/>
                </a:moveTo>
                <a:lnTo>
                  <a:pt x="7010400" y="1066800"/>
                </a:lnTo>
                <a:lnTo>
                  <a:pt x="7010400" y="0"/>
                </a:lnTo>
                <a:lnTo>
                  <a:pt x="0" y="0"/>
                </a:lnTo>
                <a:lnTo>
                  <a:pt x="0" y="1066800"/>
                </a:lnTo>
                <a:close/>
              </a:path>
            </a:pathLst>
          </a:custGeom>
          <a:solidFill>
            <a:srgbClr val="376091"/>
          </a:solidFill>
        </p:spPr>
        <p:txBody>
          <a:bodyPr wrap="square" lIns="0" tIns="0" rIns="0" bIns="0" rtlCol="0"/>
          <a:lstStyle/>
          <a:p>
            <a:endParaRPr/>
          </a:p>
        </p:txBody>
      </p:sp>
      <p:sp>
        <p:nvSpPr>
          <p:cNvPr id="3" name="object 3"/>
          <p:cNvSpPr txBox="1">
            <a:spLocks noGrp="1"/>
          </p:cNvSpPr>
          <p:nvPr>
            <p:ph type="title"/>
          </p:nvPr>
        </p:nvSpPr>
        <p:spPr>
          <a:xfrm>
            <a:off x="3429000" y="65405"/>
            <a:ext cx="5640705" cy="696595"/>
          </a:xfrm>
          <a:prstGeom prst="rect">
            <a:avLst/>
          </a:prstGeom>
        </p:spPr>
        <p:txBody>
          <a:bodyPr vert="horz" wrap="square" lIns="0" tIns="12700" rIns="0" bIns="0" rtlCol="0">
            <a:spAutoFit/>
          </a:bodyPr>
          <a:lstStyle/>
          <a:p>
            <a:pPr marL="12700">
              <a:lnSpc>
                <a:spcPct val="100000"/>
              </a:lnSpc>
              <a:spcBef>
                <a:spcPts val="100"/>
              </a:spcBef>
            </a:pPr>
            <a:r>
              <a:rPr sz="4400" spc="-5" dirty="0">
                <a:solidFill>
                  <a:srgbClr val="FFFFFF"/>
                </a:solidFill>
              </a:rPr>
              <a:t>MINOR (THIRD)</a:t>
            </a:r>
            <a:r>
              <a:rPr sz="4400" spc="-10" dirty="0">
                <a:solidFill>
                  <a:srgbClr val="FFFFFF"/>
                </a:solidFill>
              </a:rPr>
              <a:t> </a:t>
            </a:r>
            <a:r>
              <a:rPr sz="4400" spc="-60" dirty="0">
                <a:solidFill>
                  <a:srgbClr val="FFFFFF"/>
                </a:solidFill>
              </a:rPr>
              <a:t>PARTIES</a:t>
            </a:r>
            <a:endParaRPr sz="4400" dirty="0"/>
          </a:p>
        </p:txBody>
      </p:sp>
      <p:sp>
        <p:nvSpPr>
          <p:cNvPr id="4" name="object 4"/>
          <p:cNvSpPr/>
          <p:nvPr/>
        </p:nvSpPr>
        <p:spPr>
          <a:xfrm>
            <a:off x="0" y="1066799"/>
            <a:ext cx="12192000" cy="5791200"/>
          </a:xfrm>
          <a:custGeom>
            <a:avLst/>
            <a:gdLst/>
            <a:ahLst/>
            <a:cxnLst/>
            <a:rect l="l" t="t" r="r" b="b"/>
            <a:pathLst>
              <a:path w="7010400" h="5791200">
                <a:moveTo>
                  <a:pt x="0" y="5791200"/>
                </a:moveTo>
                <a:lnTo>
                  <a:pt x="7010400" y="5791200"/>
                </a:lnTo>
                <a:lnTo>
                  <a:pt x="7010400" y="0"/>
                </a:lnTo>
                <a:lnTo>
                  <a:pt x="0" y="0"/>
                </a:lnTo>
                <a:lnTo>
                  <a:pt x="0" y="5791200"/>
                </a:lnTo>
                <a:close/>
              </a:path>
            </a:pathLst>
          </a:custGeom>
          <a:solidFill>
            <a:srgbClr val="376091"/>
          </a:solidFill>
        </p:spPr>
        <p:txBody>
          <a:bodyPr wrap="square" lIns="0" tIns="0" rIns="0" bIns="0" rtlCol="0"/>
          <a:lstStyle/>
          <a:p>
            <a:endParaRPr/>
          </a:p>
        </p:txBody>
      </p:sp>
      <p:sp>
        <p:nvSpPr>
          <p:cNvPr id="6" name="object 6"/>
          <p:cNvSpPr txBox="1"/>
          <p:nvPr/>
        </p:nvSpPr>
        <p:spPr>
          <a:xfrm>
            <a:off x="11335766" y="6477685"/>
            <a:ext cx="155575" cy="153035"/>
          </a:xfrm>
          <a:prstGeom prst="rect">
            <a:avLst/>
          </a:prstGeom>
        </p:spPr>
        <p:txBody>
          <a:bodyPr vert="horz" wrap="square" lIns="0" tIns="0" rIns="0" bIns="0" rtlCol="0">
            <a:spAutoFit/>
          </a:bodyPr>
          <a:lstStyle/>
          <a:p>
            <a:pPr>
              <a:lnSpc>
                <a:spcPts val="1140"/>
              </a:lnSpc>
            </a:pPr>
            <a:r>
              <a:rPr sz="1200" dirty="0">
                <a:solidFill>
                  <a:srgbClr val="888888"/>
                </a:solidFill>
                <a:latin typeface="Calibri"/>
                <a:cs typeface="Calibri"/>
              </a:rPr>
              <a:t>16</a:t>
            </a:r>
            <a:endParaRPr sz="1200">
              <a:latin typeface="Calibri"/>
              <a:cs typeface="Calibri"/>
            </a:endParaRPr>
          </a:p>
        </p:txBody>
      </p:sp>
      <p:sp>
        <p:nvSpPr>
          <p:cNvPr id="8" name="object 8"/>
          <p:cNvSpPr/>
          <p:nvPr/>
        </p:nvSpPr>
        <p:spPr>
          <a:xfrm>
            <a:off x="1295400" y="762000"/>
            <a:ext cx="9601200" cy="6001347"/>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4210175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162800" cy="896619"/>
          </a:xfrm>
          <a:custGeom>
            <a:avLst/>
            <a:gdLst/>
            <a:ahLst/>
            <a:cxnLst/>
            <a:rect l="l" t="t" r="r" b="b"/>
            <a:pathLst>
              <a:path w="7162800" h="896619">
                <a:moveTo>
                  <a:pt x="0" y="896112"/>
                </a:moveTo>
                <a:lnTo>
                  <a:pt x="7162800" y="896112"/>
                </a:lnTo>
                <a:lnTo>
                  <a:pt x="7162800" y="0"/>
                </a:lnTo>
                <a:lnTo>
                  <a:pt x="0" y="0"/>
                </a:lnTo>
                <a:lnTo>
                  <a:pt x="0" y="896112"/>
                </a:lnTo>
                <a:close/>
              </a:path>
            </a:pathLst>
          </a:custGeom>
          <a:solidFill>
            <a:srgbClr val="375F92"/>
          </a:solidFill>
        </p:spPr>
        <p:txBody>
          <a:bodyPr wrap="square" lIns="0" tIns="0" rIns="0" bIns="0" rtlCol="0"/>
          <a:lstStyle/>
          <a:p>
            <a:endParaRPr/>
          </a:p>
        </p:txBody>
      </p:sp>
      <p:sp>
        <p:nvSpPr>
          <p:cNvPr id="3" name="object 3"/>
          <p:cNvSpPr txBox="1">
            <a:spLocks noGrp="1"/>
          </p:cNvSpPr>
          <p:nvPr>
            <p:ph type="title"/>
          </p:nvPr>
        </p:nvSpPr>
        <p:spPr>
          <a:xfrm>
            <a:off x="1270317" y="61960"/>
            <a:ext cx="4622165" cy="382156"/>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rPr>
              <a:t>MINOR </a:t>
            </a:r>
            <a:r>
              <a:rPr sz="2400" dirty="0">
                <a:solidFill>
                  <a:srgbClr val="FFFFFF"/>
                </a:solidFill>
              </a:rPr>
              <a:t>(THIRD)</a:t>
            </a:r>
            <a:r>
              <a:rPr sz="2400" spc="-30" dirty="0">
                <a:solidFill>
                  <a:srgbClr val="FFFFFF"/>
                </a:solidFill>
              </a:rPr>
              <a:t> </a:t>
            </a:r>
            <a:r>
              <a:rPr sz="2400" spc="-50" dirty="0">
                <a:solidFill>
                  <a:srgbClr val="FFFFFF"/>
                </a:solidFill>
              </a:rPr>
              <a:t>PARTIES</a:t>
            </a:r>
          </a:p>
        </p:txBody>
      </p:sp>
      <p:sp>
        <p:nvSpPr>
          <p:cNvPr id="4" name="object 4"/>
          <p:cNvSpPr/>
          <p:nvPr/>
        </p:nvSpPr>
        <p:spPr>
          <a:xfrm>
            <a:off x="0" y="896111"/>
            <a:ext cx="7162800" cy="5962015"/>
          </a:xfrm>
          <a:custGeom>
            <a:avLst/>
            <a:gdLst/>
            <a:ahLst/>
            <a:cxnLst/>
            <a:rect l="l" t="t" r="r" b="b"/>
            <a:pathLst>
              <a:path w="7162800" h="5962015">
                <a:moveTo>
                  <a:pt x="0" y="5961888"/>
                </a:moveTo>
                <a:lnTo>
                  <a:pt x="7162800" y="5961888"/>
                </a:lnTo>
                <a:lnTo>
                  <a:pt x="7162800" y="0"/>
                </a:lnTo>
                <a:lnTo>
                  <a:pt x="0" y="0"/>
                </a:lnTo>
                <a:lnTo>
                  <a:pt x="0" y="5961888"/>
                </a:lnTo>
                <a:close/>
              </a:path>
            </a:pathLst>
          </a:custGeom>
          <a:solidFill>
            <a:srgbClr val="375F92"/>
          </a:solidFill>
        </p:spPr>
        <p:txBody>
          <a:bodyPr wrap="square" lIns="0" tIns="0" rIns="0" bIns="0" rtlCol="0"/>
          <a:lstStyle/>
          <a:p>
            <a:endParaRPr/>
          </a:p>
        </p:txBody>
      </p:sp>
      <p:sp>
        <p:nvSpPr>
          <p:cNvPr id="5" name="object 5"/>
          <p:cNvSpPr txBox="1"/>
          <p:nvPr/>
        </p:nvSpPr>
        <p:spPr>
          <a:xfrm>
            <a:off x="58211" y="547442"/>
            <a:ext cx="6939915" cy="5640006"/>
          </a:xfrm>
          <a:prstGeom prst="rect">
            <a:avLst/>
          </a:prstGeom>
        </p:spPr>
        <p:txBody>
          <a:bodyPr vert="horz" wrap="square" lIns="0" tIns="109220" rIns="0" bIns="0" rtlCol="0">
            <a:spAutoFit/>
          </a:bodyPr>
          <a:lstStyle/>
          <a:p>
            <a:pPr marL="12700">
              <a:lnSpc>
                <a:spcPct val="100000"/>
              </a:lnSpc>
              <a:spcBef>
                <a:spcPts val="860"/>
              </a:spcBef>
            </a:pPr>
            <a:r>
              <a:rPr sz="2200" b="1" spc="-10" dirty="0">
                <a:solidFill>
                  <a:srgbClr val="FFFFFF"/>
                </a:solidFill>
                <a:latin typeface="Calibri"/>
                <a:cs typeface="Calibri"/>
              </a:rPr>
              <a:t>CONTRIBUTIONS </a:t>
            </a:r>
            <a:r>
              <a:rPr sz="2200" b="1" spc="-5" dirty="0">
                <a:solidFill>
                  <a:srgbClr val="FFFFFF"/>
                </a:solidFill>
                <a:latin typeface="Calibri"/>
                <a:cs typeface="Calibri"/>
              </a:rPr>
              <a:t>OF </a:t>
            </a:r>
            <a:r>
              <a:rPr sz="2200" b="1" spc="-10" dirty="0">
                <a:solidFill>
                  <a:srgbClr val="FFFFFF"/>
                </a:solidFill>
                <a:latin typeface="Calibri"/>
                <a:cs typeface="Calibri"/>
              </a:rPr>
              <a:t>THIRD</a:t>
            </a:r>
            <a:r>
              <a:rPr sz="2200" b="1" spc="85" dirty="0">
                <a:solidFill>
                  <a:srgbClr val="FFFFFF"/>
                </a:solidFill>
                <a:latin typeface="Calibri"/>
                <a:cs typeface="Calibri"/>
              </a:rPr>
              <a:t> </a:t>
            </a:r>
            <a:r>
              <a:rPr sz="2200" b="1" spc="-40" dirty="0">
                <a:solidFill>
                  <a:srgbClr val="FFFFFF"/>
                </a:solidFill>
                <a:latin typeface="Calibri"/>
                <a:cs typeface="Calibri"/>
              </a:rPr>
              <a:t>PARTIES</a:t>
            </a:r>
            <a:endParaRPr sz="2200" dirty="0">
              <a:latin typeface="Calibri"/>
              <a:cs typeface="Calibri"/>
            </a:endParaRPr>
          </a:p>
          <a:p>
            <a:pPr marL="355600" indent="-342900">
              <a:lnSpc>
                <a:spcPct val="100000"/>
              </a:lnSpc>
              <a:spcBef>
                <a:spcPts val="495"/>
              </a:spcBef>
              <a:buFont typeface="Arial"/>
              <a:buChar char="•"/>
              <a:tabLst>
                <a:tab pos="354965" algn="l"/>
                <a:tab pos="355600" algn="l"/>
              </a:tabLst>
            </a:pPr>
            <a:r>
              <a:rPr sz="2000" b="1" spc="-5" dirty="0">
                <a:solidFill>
                  <a:srgbClr val="FFFFFF"/>
                </a:solidFill>
                <a:latin typeface="Calibri"/>
                <a:cs typeface="Calibri"/>
              </a:rPr>
              <a:t>Raise </a:t>
            </a:r>
            <a:r>
              <a:rPr sz="2000" b="1" dirty="0">
                <a:solidFill>
                  <a:srgbClr val="FFFFFF"/>
                </a:solidFill>
                <a:latin typeface="Calibri"/>
                <a:cs typeface="Calibri"/>
              </a:rPr>
              <a:t>issues </a:t>
            </a:r>
            <a:r>
              <a:rPr sz="2000" b="1" spc="-5" dirty="0">
                <a:solidFill>
                  <a:srgbClr val="FFFFFF"/>
                </a:solidFill>
                <a:latin typeface="Calibri"/>
                <a:cs typeface="Calibri"/>
              </a:rPr>
              <a:t>that </a:t>
            </a:r>
            <a:r>
              <a:rPr sz="2000" b="1" dirty="0">
                <a:solidFill>
                  <a:srgbClr val="FFFFFF"/>
                </a:solidFill>
                <a:latin typeface="Calibri"/>
                <a:cs typeface="Calibri"/>
              </a:rPr>
              <a:t>other parties </a:t>
            </a:r>
            <a:r>
              <a:rPr sz="2000" b="1" spc="-10" dirty="0">
                <a:solidFill>
                  <a:srgbClr val="FFFFFF"/>
                </a:solidFill>
                <a:latin typeface="Calibri"/>
                <a:cs typeface="Calibri"/>
              </a:rPr>
              <a:t>must address, </a:t>
            </a:r>
            <a:r>
              <a:rPr sz="2000" b="1" dirty="0">
                <a:solidFill>
                  <a:srgbClr val="FFFFFF"/>
                </a:solidFill>
                <a:latin typeface="Calibri"/>
                <a:cs typeface="Calibri"/>
              </a:rPr>
              <a:t>and </a:t>
            </a:r>
            <a:r>
              <a:rPr sz="2000" b="1" spc="-10" dirty="0">
                <a:solidFill>
                  <a:srgbClr val="FFFFFF"/>
                </a:solidFill>
                <a:latin typeface="Calibri"/>
                <a:cs typeface="Calibri"/>
              </a:rPr>
              <a:t>often</a:t>
            </a:r>
            <a:r>
              <a:rPr sz="2000" b="1" spc="-120" dirty="0">
                <a:solidFill>
                  <a:srgbClr val="FFFFFF"/>
                </a:solidFill>
                <a:latin typeface="Calibri"/>
                <a:cs typeface="Calibri"/>
              </a:rPr>
              <a:t> </a:t>
            </a:r>
            <a:r>
              <a:rPr sz="2000" b="1" spc="-10" dirty="0">
                <a:solidFill>
                  <a:srgbClr val="FFFFFF"/>
                </a:solidFill>
                <a:latin typeface="Calibri"/>
                <a:cs typeface="Calibri"/>
              </a:rPr>
              <a:t>incorporate</a:t>
            </a:r>
            <a:r>
              <a:rPr lang="en-US" sz="2000" b="1" spc="-10" dirty="0">
                <a:solidFill>
                  <a:srgbClr val="FFFFFF"/>
                </a:solidFill>
                <a:latin typeface="Calibri"/>
                <a:cs typeface="Calibri"/>
              </a:rPr>
              <a:t> </a:t>
            </a:r>
            <a:r>
              <a:rPr sz="2000" b="1" spc="-5" dirty="0">
                <a:solidFill>
                  <a:srgbClr val="FFFFFF"/>
                </a:solidFill>
                <a:latin typeface="Calibri"/>
                <a:cs typeface="Calibri"/>
              </a:rPr>
              <a:t>into </a:t>
            </a:r>
            <a:r>
              <a:rPr sz="2000" b="1" dirty="0">
                <a:solidFill>
                  <a:srgbClr val="FFFFFF"/>
                </a:solidFill>
                <a:latin typeface="Calibri"/>
                <a:cs typeface="Calibri"/>
              </a:rPr>
              <a:t>their own party </a:t>
            </a:r>
            <a:r>
              <a:rPr sz="2000" b="1" spc="-5" dirty="0">
                <a:solidFill>
                  <a:srgbClr val="FFFFFF"/>
                </a:solidFill>
                <a:latin typeface="Calibri"/>
                <a:cs typeface="Calibri"/>
              </a:rPr>
              <a:t>platforms. “Champions </a:t>
            </a:r>
            <a:r>
              <a:rPr sz="2000" b="1" dirty="0">
                <a:solidFill>
                  <a:srgbClr val="FFFFFF"/>
                </a:solidFill>
                <a:latin typeface="Calibri"/>
                <a:cs typeface="Calibri"/>
              </a:rPr>
              <a:t>not of </a:t>
            </a:r>
            <a:r>
              <a:rPr sz="2000" b="1" spc="-5" dirty="0">
                <a:solidFill>
                  <a:srgbClr val="FFFFFF"/>
                </a:solidFill>
                <a:latin typeface="Calibri"/>
                <a:cs typeface="Calibri"/>
              </a:rPr>
              <a:t>lost causes, but</a:t>
            </a:r>
            <a:r>
              <a:rPr sz="2000" b="1" spc="-185" dirty="0">
                <a:solidFill>
                  <a:srgbClr val="FFFFFF"/>
                </a:solidFill>
                <a:latin typeface="Calibri"/>
                <a:cs typeface="Calibri"/>
              </a:rPr>
              <a:t> </a:t>
            </a:r>
            <a:r>
              <a:rPr sz="2000" b="1" dirty="0">
                <a:solidFill>
                  <a:srgbClr val="FFFFFF"/>
                </a:solidFill>
                <a:latin typeface="Calibri"/>
                <a:cs typeface="Calibri"/>
              </a:rPr>
              <a:t>of  </a:t>
            </a:r>
            <a:r>
              <a:rPr sz="2000" b="1" spc="-5" dirty="0">
                <a:solidFill>
                  <a:srgbClr val="FFFFFF"/>
                </a:solidFill>
                <a:latin typeface="Calibri"/>
                <a:cs typeface="Calibri"/>
              </a:rPr>
              <a:t>causes </a:t>
            </a:r>
            <a:r>
              <a:rPr sz="2000" b="1" spc="-15" dirty="0">
                <a:solidFill>
                  <a:srgbClr val="FFFFFF"/>
                </a:solidFill>
                <a:latin typeface="Calibri"/>
                <a:cs typeface="Calibri"/>
              </a:rPr>
              <a:t>yet </a:t>
            </a:r>
            <a:r>
              <a:rPr sz="2000" b="1" spc="-10" dirty="0">
                <a:solidFill>
                  <a:srgbClr val="FFFFFF"/>
                </a:solidFill>
                <a:latin typeface="Calibri"/>
                <a:cs typeface="Calibri"/>
              </a:rPr>
              <a:t>to </a:t>
            </a:r>
            <a:r>
              <a:rPr sz="2000" b="1" dirty="0">
                <a:solidFill>
                  <a:srgbClr val="FFFFFF"/>
                </a:solidFill>
                <a:latin typeface="Calibri"/>
                <a:cs typeface="Calibri"/>
              </a:rPr>
              <a:t>be </a:t>
            </a:r>
            <a:r>
              <a:rPr sz="2000" b="1" spc="-5" dirty="0">
                <a:solidFill>
                  <a:srgbClr val="FFFFFF"/>
                </a:solidFill>
                <a:latin typeface="Calibri"/>
                <a:cs typeface="Calibri"/>
              </a:rPr>
              <a:t>won” </a:t>
            </a:r>
            <a:r>
              <a:rPr sz="2000" b="1" dirty="0">
                <a:solidFill>
                  <a:srgbClr val="FFFFFF"/>
                </a:solidFill>
                <a:latin typeface="Calibri"/>
                <a:cs typeface="Calibri"/>
              </a:rPr>
              <a:t>(e.g., </a:t>
            </a:r>
            <a:r>
              <a:rPr sz="2000" b="1" spc="-10" dirty="0">
                <a:solidFill>
                  <a:srgbClr val="FFFFFF"/>
                </a:solidFill>
                <a:latin typeface="Calibri"/>
                <a:cs typeface="Calibri"/>
              </a:rPr>
              <a:t>Populist Party: </a:t>
            </a:r>
            <a:r>
              <a:rPr sz="2000" b="1" spc="-5" dirty="0">
                <a:solidFill>
                  <a:srgbClr val="FFFFFF"/>
                </a:solidFill>
                <a:latin typeface="Calibri"/>
                <a:cs typeface="Calibri"/>
              </a:rPr>
              <a:t>direct election </a:t>
            </a:r>
            <a:r>
              <a:rPr sz="2000" b="1" dirty="0">
                <a:solidFill>
                  <a:srgbClr val="FFFFFF"/>
                </a:solidFill>
                <a:latin typeface="Calibri"/>
                <a:cs typeface="Calibri"/>
              </a:rPr>
              <a:t>of  </a:t>
            </a:r>
            <a:r>
              <a:rPr sz="2000" b="1" spc="-10" dirty="0">
                <a:solidFill>
                  <a:srgbClr val="FFFFFF"/>
                </a:solidFill>
                <a:latin typeface="Calibri"/>
                <a:cs typeface="Calibri"/>
              </a:rPr>
              <a:t>senators, </a:t>
            </a:r>
            <a:r>
              <a:rPr sz="2000" b="1" spc="-5" dirty="0">
                <a:solidFill>
                  <a:srgbClr val="FFFFFF"/>
                </a:solidFill>
                <a:latin typeface="Calibri"/>
                <a:cs typeface="Calibri"/>
              </a:rPr>
              <a:t>income </a:t>
            </a:r>
            <a:r>
              <a:rPr sz="2000" b="1" spc="-10" dirty="0">
                <a:solidFill>
                  <a:srgbClr val="FFFFFF"/>
                </a:solidFill>
                <a:latin typeface="Calibri"/>
                <a:cs typeface="Calibri"/>
              </a:rPr>
              <a:t>tax,</a:t>
            </a:r>
            <a:r>
              <a:rPr sz="2000" b="1" spc="-55" dirty="0">
                <a:solidFill>
                  <a:srgbClr val="FFFFFF"/>
                </a:solidFill>
                <a:latin typeface="Calibri"/>
                <a:cs typeface="Calibri"/>
              </a:rPr>
              <a:t> </a:t>
            </a:r>
            <a:r>
              <a:rPr sz="2000" b="1" spc="-10" dirty="0">
                <a:solidFill>
                  <a:srgbClr val="FFFFFF"/>
                </a:solidFill>
                <a:latin typeface="Calibri"/>
                <a:cs typeface="Calibri"/>
              </a:rPr>
              <a:t>etc.)</a:t>
            </a:r>
            <a:endParaRPr sz="2000" dirty="0">
              <a:latin typeface="Calibri"/>
              <a:cs typeface="Calibri"/>
            </a:endParaRPr>
          </a:p>
          <a:p>
            <a:pPr>
              <a:lnSpc>
                <a:spcPct val="100000"/>
              </a:lnSpc>
              <a:spcBef>
                <a:spcPts val="35"/>
              </a:spcBef>
            </a:pPr>
            <a:endParaRPr sz="2600" dirty="0">
              <a:latin typeface="Times New Roman"/>
              <a:cs typeface="Times New Roman"/>
            </a:endParaRPr>
          </a:p>
          <a:p>
            <a:pPr marL="355600" indent="-342900">
              <a:lnSpc>
                <a:spcPct val="100000"/>
              </a:lnSpc>
              <a:buFont typeface="Arial"/>
              <a:buChar char="•"/>
              <a:tabLst>
                <a:tab pos="354965" algn="l"/>
                <a:tab pos="355600" algn="l"/>
              </a:tabLst>
            </a:pPr>
            <a:r>
              <a:rPr sz="2000" b="1" spc="-15" dirty="0">
                <a:solidFill>
                  <a:srgbClr val="FFFFFF"/>
                </a:solidFill>
                <a:latin typeface="Calibri"/>
                <a:cs typeface="Calibri"/>
              </a:rPr>
              <a:t>Voice </a:t>
            </a:r>
            <a:r>
              <a:rPr sz="2000" b="1" spc="-10" dirty="0">
                <a:solidFill>
                  <a:srgbClr val="FFFFFF"/>
                </a:solidFill>
                <a:latin typeface="Calibri"/>
                <a:cs typeface="Calibri"/>
              </a:rPr>
              <a:t>for </a:t>
            </a:r>
            <a:r>
              <a:rPr sz="2000" b="1" dirty="0">
                <a:solidFill>
                  <a:srgbClr val="FFFFFF"/>
                </a:solidFill>
                <a:latin typeface="Calibri"/>
                <a:cs typeface="Calibri"/>
              </a:rPr>
              <a:t>the </a:t>
            </a:r>
            <a:r>
              <a:rPr sz="2000" b="1" spc="-10" dirty="0">
                <a:solidFill>
                  <a:srgbClr val="FFFFFF"/>
                </a:solidFill>
                <a:latin typeface="Calibri"/>
                <a:cs typeface="Calibri"/>
              </a:rPr>
              <a:t>fringe </a:t>
            </a:r>
            <a:r>
              <a:rPr sz="2000" b="1" spc="-5" dirty="0">
                <a:solidFill>
                  <a:srgbClr val="FFFFFF"/>
                </a:solidFill>
                <a:latin typeface="Calibri"/>
                <a:cs typeface="Calibri"/>
              </a:rPr>
              <a:t>elements </a:t>
            </a:r>
            <a:r>
              <a:rPr sz="2000" b="1" dirty="0">
                <a:solidFill>
                  <a:srgbClr val="FFFFFF"/>
                </a:solidFill>
                <a:latin typeface="Calibri"/>
                <a:cs typeface="Calibri"/>
              </a:rPr>
              <a:t>in</a:t>
            </a:r>
            <a:r>
              <a:rPr sz="2000" b="1" spc="-55" dirty="0">
                <a:solidFill>
                  <a:srgbClr val="FFFFFF"/>
                </a:solidFill>
                <a:latin typeface="Calibri"/>
                <a:cs typeface="Calibri"/>
              </a:rPr>
              <a:t> </a:t>
            </a:r>
            <a:r>
              <a:rPr sz="2000" b="1" spc="-5" dirty="0">
                <a:solidFill>
                  <a:srgbClr val="FFFFFF"/>
                </a:solidFill>
                <a:latin typeface="Calibri"/>
                <a:cs typeface="Calibri"/>
              </a:rPr>
              <a:t>society</a:t>
            </a:r>
            <a:endParaRPr sz="2000" dirty="0">
              <a:latin typeface="Calibri"/>
              <a:cs typeface="Calibri"/>
            </a:endParaRPr>
          </a:p>
          <a:p>
            <a:pPr>
              <a:lnSpc>
                <a:spcPct val="100000"/>
              </a:lnSpc>
              <a:spcBef>
                <a:spcPts val="35"/>
              </a:spcBef>
              <a:buClr>
                <a:srgbClr val="FFFFFF"/>
              </a:buClr>
              <a:buFont typeface="Arial"/>
              <a:buChar char="•"/>
            </a:pPr>
            <a:endParaRPr sz="2000" dirty="0">
              <a:latin typeface="Times New Roman"/>
              <a:cs typeface="Times New Roman"/>
            </a:endParaRPr>
          </a:p>
          <a:p>
            <a:pPr marL="355600" indent="-342900">
              <a:lnSpc>
                <a:spcPct val="100000"/>
              </a:lnSpc>
              <a:buFont typeface="Arial"/>
              <a:buChar char="•"/>
              <a:tabLst>
                <a:tab pos="354965" algn="l"/>
                <a:tab pos="355600" algn="l"/>
              </a:tabLst>
            </a:pPr>
            <a:r>
              <a:rPr sz="2000" b="1" spc="-15" dirty="0">
                <a:solidFill>
                  <a:srgbClr val="FFFFFF"/>
                </a:solidFill>
                <a:latin typeface="Calibri"/>
                <a:cs typeface="Calibri"/>
              </a:rPr>
              <a:t>Safety </a:t>
            </a:r>
            <a:r>
              <a:rPr sz="2000" b="1" spc="-10" dirty="0">
                <a:solidFill>
                  <a:srgbClr val="FFFFFF"/>
                </a:solidFill>
                <a:latin typeface="Calibri"/>
                <a:cs typeface="Calibri"/>
              </a:rPr>
              <a:t>valve for discontent </a:t>
            </a:r>
            <a:r>
              <a:rPr sz="2000" b="1" dirty="0">
                <a:solidFill>
                  <a:srgbClr val="FFFFFF"/>
                </a:solidFill>
                <a:latin typeface="Calibri"/>
                <a:cs typeface="Calibri"/>
              </a:rPr>
              <a:t>in</a:t>
            </a:r>
            <a:r>
              <a:rPr sz="2000" b="1" spc="-10" dirty="0">
                <a:solidFill>
                  <a:srgbClr val="FFFFFF"/>
                </a:solidFill>
                <a:latin typeface="Calibri"/>
                <a:cs typeface="Calibri"/>
              </a:rPr>
              <a:t> </a:t>
            </a:r>
            <a:r>
              <a:rPr sz="2000" b="1" spc="-5" dirty="0">
                <a:solidFill>
                  <a:srgbClr val="FFFFFF"/>
                </a:solidFill>
                <a:latin typeface="Calibri"/>
                <a:cs typeface="Calibri"/>
              </a:rPr>
              <a:t>society</a:t>
            </a:r>
            <a:endParaRPr sz="2000" dirty="0">
              <a:latin typeface="Calibri"/>
              <a:cs typeface="Calibri"/>
            </a:endParaRPr>
          </a:p>
          <a:p>
            <a:pPr>
              <a:lnSpc>
                <a:spcPct val="100000"/>
              </a:lnSpc>
              <a:buClr>
                <a:srgbClr val="FFFFFF"/>
              </a:buClr>
              <a:buFont typeface="Arial"/>
              <a:buChar char="•"/>
            </a:pPr>
            <a:endParaRPr sz="2100" dirty="0">
              <a:latin typeface="Times New Roman"/>
              <a:cs typeface="Times New Roman"/>
            </a:endParaRPr>
          </a:p>
          <a:p>
            <a:pPr marL="12700">
              <a:lnSpc>
                <a:spcPct val="100000"/>
              </a:lnSpc>
            </a:pPr>
            <a:r>
              <a:rPr sz="2200" b="1" spc="-10" dirty="0">
                <a:solidFill>
                  <a:srgbClr val="FFFFFF"/>
                </a:solidFill>
                <a:latin typeface="Calibri"/>
                <a:cs typeface="Calibri"/>
              </a:rPr>
              <a:t>EFFECTS </a:t>
            </a:r>
            <a:r>
              <a:rPr sz="2200" b="1" spc="-5" dirty="0">
                <a:solidFill>
                  <a:srgbClr val="FFFFFF"/>
                </a:solidFill>
                <a:latin typeface="Calibri"/>
                <a:cs typeface="Calibri"/>
              </a:rPr>
              <a:t>OF </a:t>
            </a:r>
            <a:r>
              <a:rPr sz="2200" b="1" spc="-10" dirty="0">
                <a:solidFill>
                  <a:srgbClr val="FFFFFF"/>
                </a:solidFill>
                <a:latin typeface="Calibri"/>
                <a:cs typeface="Calibri"/>
              </a:rPr>
              <a:t>THIRD</a:t>
            </a:r>
            <a:r>
              <a:rPr sz="2200" b="1" spc="30" dirty="0">
                <a:solidFill>
                  <a:srgbClr val="FFFFFF"/>
                </a:solidFill>
                <a:latin typeface="Calibri"/>
                <a:cs typeface="Calibri"/>
              </a:rPr>
              <a:t> </a:t>
            </a:r>
            <a:r>
              <a:rPr sz="2200" b="1" spc="-40" dirty="0">
                <a:solidFill>
                  <a:srgbClr val="FFFFFF"/>
                </a:solidFill>
                <a:latin typeface="Calibri"/>
                <a:cs typeface="Calibri"/>
              </a:rPr>
              <a:t>PARTIES</a:t>
            </a:r>
            <a:endParaRPr sz="2200" dirty="0">
              <a:latin typeface="Calibri"/>
              <a:cs typeface="Calibri"/>
            </a:endParaRPr>
          </a:p>
          <a:p>
            <a:pPr marL="355600" indent="-342900">
              <a:lnSpc>
                <a:spcPct val="100000"/>
              </a:lnSpc>
              <a:spcBef>
                <a:spcPts val="495"/>
              </a:spcBef>
              <a:buFont typeface="Arial"/>
              <a:buChar char="•"/>
              <a:tabLst>
                <a:tab pos="354965" algn="l"/>
                <a:tab pos="355600" algn="l"/>
              </a:tabLst>
            </a:pPr>
            <a:r>
              <a:rPr sz="2000" b="1" spc="-10" dirty="0">
                <a:solidFill>
                  <a:srgbClr val="FFFFFF"/>
                </a:solidFill>
                <a:latin typeface="Calibri"/>
                <a:cs typeface="Calibri"/>
              </a:rPr>
              <a:t>Rarely </a:t>
            </a:r>
            <a:r>
              <a:rPr sz="2000" b="1" spc="-5" dirty="0">
                <a:solidFill>
                  <a:srgbClr val="FFFFFF"/>
                </a:solidFill>
                <a:latin typeface="Calibri"/>
                <a:cs typeface="Calibri"/>
              </a:rPr>
              <a:t>win</a:t>
            </a:r>
            <a:r>
              <a:rPr sz="2000" b="1" spc="-10" dirty="0">
                <a:solidFill>
                  <a:srgbClr val="FFFFFF"/>
                </a:solidFill>
                <a:latin typeface="Calibri"/>
                <a:cs typeface="Calibri"/>
              </a:rPr>
              <a:t> </a:t>
            </a:r>
            <a:r>
              <a:rPr sz="2000" b="1" spc="-5" dirty="0">
                <a:solidFill>
                  <a:srgbClr val="FFFFFF"/>
                </a:solidFill>
                <a:latin typeface="Calibri"/>
                <a:cs typeface="Calibri"/>
              </a:rPr>
              <a:t>elections</a:t>
            </a:r>
            <a:endParaRPr sz="2000" dirty="0">
              <a:latin typeface="Calibri"/>
              <a:cs typeface="Calibri"/>
            </a:endParaRPr>
          </a:p>
          <a:p>
            <a:pPr>
              <a:lnSpc>
                <a:spcPct val="100000"/>
              </a:lnSpc>
              <a:spcBef>
                <a:spcPts val="35"/>
              </a:spcBef>
              <a:buClr>
                <a:srgbClr val="FFFFFF"/>
              </a:buClr>
            </a:pPr>
            <a:endParaRPr sz="2000" dirty="0">
              <a:latin typeface="Times New Roman"/>
              <a:cs typeface="Times New Roman"/>
            </a:endParaRPr>
          </a:p>
          <a:p>
            <a:pPr marL="355600" marR="441325" indent="-342900">
              <a:lnSpc>
                <a:spcPct val="100000"/>
              </a:lnSpc>
              <a:buFont typeface="Arial"/>
              <a:buChar char="•"/>
              <a:tabLst>
                <a:tab pos="354965" algn="l"/>
                <a:tab pos="355600" algn="l"/>
              </a:tabLst>
            </a:pPr>
            <a:r>
              <a:rPr sz="2000" b="1" spc="-5" dirty="0">
                <a:solidFill>
                  <a:srgbClr val="FFFFFF"/>
                </a:solidFill>
                <a:latin typeface="Calibri"/>
                <a:cs typeface="Calibri"/>
              </a:rPr>
              <a:t>Influence </a:t>
            </a:r>
            <a:r>
              <a:rPr sz="2000" b="1" dirty="0">
                <a:solidFill>
                  <a:srgbClr val="FFFFFF"/>
                </a:solidFill>
                <a:latin typeface="Calibri"/>
                <a:cs typeface="Calibri"/>
              </a:rPr>
              <a:t>the </a:t>
            </a:r>
            <a:r>
              <a:rPr sz="2000" b="1" spc="-5" dirty="0">
                <a:solidFill>
                  <a:srgbClr val="FFFFFF"/>
                </a:solidFill>
                <a:latin typeface="Calibri"/>
                <a:cs typeface="Calibri"/>
              </a:rPr>
              <a:t>outcome </a:t>
            </a:r>
            <a:r>
              <a:rPr sz="2000" b="1" dirty="0">
                <a:solidFill>
                  <a:srgbClr val="FFFFFF"/>
                </a:solidFill>
                <a:latin typeface="Calibri"/>
                <a:cs typeface="Calibri"/>
              </a:rPr>
              <a:t>of </a:t>
            </a:r>
            <a:r>
              <a:rPr sz="2000" b="1" spc="-5" dirty="0">
                <a:solidFill>
                  <a:srgbClr val="FFFFFF"/>
                </a:solidFill>
                <a:latin typeface="Calibri"/>
                <a:cs typeface="Calibri"/>
              </a:rPr>
              <a:t>presidential elections </a:t>
            </a:r>
            <a:r>
              <a:rPr sz="2000" b="1" dirty="0">
                <a:solidFill>
                  <a:srgbClr val="FFFFFF"/>
                </a:solidFill>
                <a:latin typeface="Calibri"/>
                <a:cs typeface="Calibri"/>
              </a:rPr>
              <a:t>(e.g., 1968,</a:t>
            </a:r>
            <a:r>
              <a:rPr sz="2000" b="1" spc="-204" dirty="0">
                <a:solidFill>
                  <a:srgbClr val="FFFFFF"/>
                </a:solidFill>
                <a:latin typeface="Calibri"/>
                <a:cs typeface="Calibri"/>
              </a:rPr>
              <a:t> </a:t>
            </a:r>
            <a:r>
              <a:rPr sz="2000" b="1" dirty="0">
                <a:solidFill>
                  <a:srgbClr val="FFFFFF"/>
                </a:solidFill>
                <a:latin typeface="Calibri"/>
                <a:cs typeface="Calibri"/>
              </a:rPr>
              <a:t>1992,  2000): </a:t>
            </a:r>
            <a:r>
              <a:rPr sz="2000" b="1" spc="-5" dirty="0">
                <a:solidFill>
                  <a:srgbClr val="FFFFFF"/>
                </a:solidFill>
                <a:latin typeface="Calibri"/>
                <a:cs typeface="Calibri"/>
              </a:rPr>
              <a:t>“</a:t>
            </a:r>
            <a:r>
              <a:rPr sz="2000" b="1" spc="-5" dirty="0">
                <a:solidFill>
                  <a:srgbClr val="FFFF00"/>
                </a:solidFill>
                <a:latin typeface="Calibri"/>
                <a:cs typeface="Calibri"/>
              </a:rPr>
              <a:t>spoiler</a:t>
            </a:r>
            <a:r>
              <a:rPr sz="2000" b="1" spc="-40" dirty="0">
                <a:solidFill>
                  <a:srgbClr val="FFFF00"/>
                </a:solidFill>
                <a:latin typeface="Calibri"/>
                <a:cs typeface="Calibri"/>
              </a:rPr>
              <a:t> </a:t>
            </a:r>
            <a:r>
              <a:rPr sz="2000" b="1" spc="-5" dirty="0">
                <a:solidFill>
                  <a:srgbClr val="FFFF00"/>
                </a:solidFill>
                <a:latin typeface="Calibri"/>
                <a:cs typeface="Calibri"/>
              </a:rPr>
              <a:t>role</a:t>
            </a:r>
            <a:r>
              <a:rPr sz="2000" b="1" spc="-5" dirty="0">
                <a:solidFill>
                  <a:srgbClr val="FFFFFF"/>
                </a:solidFill>
                <a:latin typeface="Calibri"/>
                <a:cs typeface="Calibri"/>
              </a:rPr>
              <a:t>”</a:t>
            </a:r>
            <a:r>
              <a:rPr lang="en-US" sz="2000" b="1" spc="-5" dirty="0">
                <a:solidFill>
                  <a:srgbClr val="FFFFFF"/>
                </a:solidFill>
                <a:cs typeface="Calibri"/>
              </a:rPr>
              <a:t>- Third parties may take votes from the major two parties affecting the outcome of the election.  </a:t>
            </a:r>
            <a:r>
              <a:rPr lang="en-US" sz="2000" b="1" i="1" spc="-5" dirty="0">
                <a:solidFill>
                  <a:srgbClr val="FFFFFF"/>
                </a:solidFill>
                <a:cs typeface="Calibri"/>
              </a:rPr>
              <a:t>SPOILER</a:t>
            </a:r>
            <a:r>
              <a:rPr lang="en-US" sz="2000" b="1" spc="-5" dirty="0">
                <a:solidFill>
                  <a:srgbClr val="FFFFFF"/>
                </a:solidFill>
                <a:cs typeface="Calibri"/>
              </a:rPr>
              <a:t> ROLE</a:t>
            </a:r>
            <a:endParaRPr sz="2000" dirty="0">
              <a:latin typeface="Calibri"/>
              <a:cs typeface="Calibri"/>
            </a:endParaRPr>
          </a:p>
        </p:txBody>
      </p:sp>
      <p:sp>
        <p:nvSpPr>
          <p:cNvPr id="6" name="object 6"/>
          <p:cNvSpPr txBox="1"/>
          <p:nvPr/>
        </p:nvSpPr>
        <p:spPr>
          <a:xfrm>
            <a:off x="11335766" y="6477685"/>
            <a:ext cx="155575" cy="153035"/>
          </a:xfrm>
          <a:prstGeom prst="rect">
            <a:avLst/>
          </a:prstGeom>
        </p:spPr>
        <p:txBody>
          <a:bodyPr vert="horz" wrap="square" lIns="0" tIns="0" rIns="0" bIns="0" rtlCol="0">
            <a:spAutoFit/>
          </a:bodyPr>
          <a:lstStyle/>
          <a:p>
            <a:pPr>
              <a:lnSpc>
                <a:spcPts val="1140"/>
              </a:lnSpc>
            </a:pPr>
            <a:r>
              <a:rPr sz="1200" dirty="0">
                <a:solidFill>
                  <a:srgbClr val="888888"/>
                </a:solidFill>
                <a:latin typeface="Calibri"/>
                <a:cs typeface="Calibri"/>
              </a:rPr>
              <a:t>17</a:t>
            </a:r>
            <a:endParaRPr sz="1200">
              <a:latin typeface="Calibri"/>
              <a:cs typeface="Calibri"/>
            </a:endParaRPr>
          </a:p>
        </p:txBody>
      </p:sp>
      <p:sp>
        <p:nvSpPr>
          <p:cNvPr id="7" name="object 7"/>
          <p:cNvSpPr/>
          <p:nvPr/>
        </p:nvSpPr>
        <p:spPr>
          <a:xfrm>
            <a:off x="7183859" y="97205"/>
            <a:ext cx="4972097" cy="3969043"/>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7183859" y="3758497"/>
            <a:ext cx="5009386" cy="309067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375F92"/>
          </a:solidFill>
        </p:spPr>
        <p:txBody>
          <a:bodyPr wrap="square" lIns="0" tIns="0" rIns="0" bIns="0" rtlCol="0"/>
          <a:lstStyle/>
          <a:p>
            <a:endParaRPr/>
          </a:p>
        </p:txBody>
      </p:sp>
      <p:sp>
        <p:nvSpPr>
          <p:cNvPr id="3" name="object 3"/>
          <p:cNvSpPr txBox="1">
            <a:spLocks noGrp="1"/>
          </p:cNvSpPr>
          <p:nvPr>
            <p:ph type="title"/>
          </p:nvPr>
        </p:nvSpPr>
        <p:spPr>
          <a:xfrm>
            <a:off x="25400" y="35654"/>
            <a:ext cx="4622165" cy="574040"/>
          </a:xfrm>
          <a:prstGeom prst="rect">
            <a:avLst/>
          </a:prstGeom>
        </p:spPr>
        <p:txBody>
          <a:bodyPr vert="horz" wrap="square" lIns="0" tIns="12700" rIns="0" bIns="0" rtlCol="0">
            <a:spAutoFit/>
          </a:bodyPr>
          <a:lstStyle/>
          <a:p>
            <a:pPr marL="12700">
              <a:lnSpc>
                <a:spcPct val="100000"/>
              </a:lnSpc>
              <a:spcBef>
                <a:spcPts val="100"/>
              </a:spcBef>
            </a:pPr>
            <a:r>
              <a:rPr spc="-5" dirty="0">
                <a:solidFill>
                  <a:srgbClr val="FFFFFF"/>
                </a:solidFill>
              </a:rPr>
              <a:t>MINOR </a:t>
            </a:r>
            <a:r>
              <a:rPr dirty="0">
                <a:solidFill>
                  <a:srgbClr val="FFFFFF"/>
                </a:solidFill>
              </a:rPr>
              <a:t>(THIRD)</a:t>
            </a:r>
            <a:r>
              <a:rPr spc="-30" dirty="0">
                <a:solidFill>
                  <a:srgbClr val="FFFFFF"/>
                </a:solidFill>
              </a:rPr>
              <a:t> </a:t>
            </a:r>
            <a:r>
              <a:rPr spc="-50" dirty="0">
                <a:solidFill>
                  <a:srgbClr val="FFFFFF"/>
                </a:solidFill>
              </a:rPr>
              <a:t>PARTIES</a:t>
            </a:r>
          </a:p>
        </p:txBody>
      </p:sp>
      <p:sp>
        <p:nvSpPr>
          <p:cNvPr id="4" name="object 4"/>
          <p:cNvSpPr txBox="1"/>
          <p:nvPr/>
        </p:nvSpPr>
        <p:spPr>
          <a:xfrm>
            <a:off x="6324600" y="0"/>
            <a:ext cx="2502535" cy="504625"/>
          </a:xfrm>
          <a:prstGeom prst="rect">
            <a:avLst/>
          </a:prstGeom>
        </p:spPr>
        <p:txBody>
          <a:bodyPr vert="horz" wrap="square" lIns="0" tIns="12065" rIns="0" bIns="0" rtlCol="0">
            <a:spAutoFit/>
          </a:bodyPr>
          <a:lstStyle/>
          <a:p>
            <a:pPr marL="12700" algn="ctr">
              <a:lnSpc>
                <a:spcPct val="100000"/>
              </a:lnSpc>
              <a:spcBef>
                <a:spcPts val="95"/>
              </a:spcBef>
            </a:pPr>
            <a:r>
              <a:rPr sz="3200" b="1" spc="-10" dirty="0">
                <a:solidFill>
                  <a:srgbClr val="FFFF00"/>
                </a:solidFill>
                <a:latin typeface="Calibri"/>
                <a:cs typeface="Calibri"/>
              </a:rPr>
              <a:t>O</a:t>
            </a:r>
            <a:r>
              <a:rPr sz="3200" b="1" spc="-5" dirty="0">
                <a:solidFill>
                  <a:srgbClr val="FFFF00"/>
                </a:solidFill>
                <a:latin typeface="Calibri"/>
                <a:cs typeface="Calibri"/>
              </a:rPr>
              <a:t>B</a:t>
            </a:r>
            <a:r>
              <a:rPr sz="3200" b="1" spc="-30" dirty="0">
                <a:solidFill>
                  <a:srgbClr val="FFFF00"/>
                </a:solidFill>
                <a:latin typeface="Calibri"/>
                <a:cs typeface="Calibri"/>
              </a:rPr>
              <a:t>S</a:t>
            </a:r>
            <a:r>
              <a:rPr sz="3200" b="1" spc="-229" dirty="0">
                <a:solidFill>
                  <a:srgbClr val="FFFF00"/>
                </a:solidFill>
                <a:latin typeface="Calibri"/>
                <a:cs typeface="Calibri"/>
              </a:rPr>
              <a:t>T</a:t>
            </a:r>
            <a:r>
              <a:rPr sz="3200" b="1" spc="-45" dirty="0">
                <a:solidFill>
                  <a:srgbClr val="FFFF00"/>
                </a:solidFill>
                <a:latin typeface="Calibri"/>
                <a:cs typeface="Calibri"/>
              </a:rPr>
              <a:t>A</a:t>
            </a:r>
            <a:r>
              <a:rPr sz="3200" b="1" spc="-10" dirty="0">
                <a:solidFill>
                  <a:srgbClr val="FFFF00"/>
                </a:solidFill>
                <a:latin typeface="Calibri"/>
                <a:cs typeface="Calibri"/>
              </a:rPr>
              <a:t>CL</a:t>
            </a:r>
            <a:r>
              <a:rPr sz="3200" b="1" spc="-30" dirty="0">
                <a:solidFill>
                  <a:srgbClr val="FFFF00"/>
                </a:solidFill>
                <a:latin typeface="Calibri"/>
                <a:cs typeface="Calibri"/>
              </a:rPr>
              <a:t>E</a:t>
            </a:r>
            <a:r>
              <a:rPr sz="3200" b="1" spc="-5" dirty="0">
                <a:solidFill>
                  <a:srgbClr val="FFFF00"/>
                </a:solidFill>
                <a:latin typeface="Calibri"/>
                <a:cs typeface="Calibri"/>
              </a:rPr>
              <a:t>S</a:t>
            </a:r>
            <a:endParaRPr sz="3200" dirty="0">
              <a:solidFill>
                <a:srgbClr val="FFFF00"/>
              </a:solidFill>
              <a:latin typeface="Calibri"/>
              <a:cs typeface="Calibri"/>
            </a:endParaRPr>
          </a:p>
        </p:txBody>
      </p:sp>
      <p:sp>
        <p:nvSpPr>
          <p:cNvPr id="5" name="object 5"/>
          <p:cNvSpPr txBox="1"/>
          <p:nvPr/>
        </p:nvSpPr>
        <p:spPr>
          <a:xfrm>
            <a:off x="4724400" y="618161"/>
            <a:ext cx="7416800" cy="6396623"/>
          </a:xfrm>
          <a:prstGeom prst="rect">
            <a:avLst/>
          </a:prstGeom>
        </p:spPr>
        <p:txBody>
          <a:bodyPr vert="horz" wrap="square" lIns="0" tIns="68580" rIns="0" bIns="0" rtlCol="0">
            <a:spAutoFit/>
          </a:bodyPr>
          <a:lstStyle/>
          <a:p>
            <a:pPr marL="355600" indent="-342900">
              <a:lnSpc>
                <a:spcPct val="100000"/>
              </a:lnSpc>
              <a:spcBef>
                <a:spcPts val="540"/>
              </a:spcBef>
              <a:buFont typeface="Arial"/>
              <a:buChar char="•"/>
              <a:tabLst>
                <a:tab pos="354965" algn="l"/>
                <a:tab pos="355600" algn="l"/>
              </a:tabLst>
            </a:pPr>
            <a:r>
              <a:rPr sz="2000" b="1" spc="-15" dirty="0">
                <a:solidFill>
                  <a:srgbClr val="FFFFFF"/>
                </a:solidFill>
                <a:latin typeface="Calibri"/>
                <a:cs typeface="Calibri"/>
              </a:rPr>
              <a:t>Two-party </a:t>
            </a:r>
            <a:r>
              <a:rPr sz="2000" b="1" spc="-10" dirty="0">
                <a:solidFill>
                  <a:srgbClr val="FFFFFF"/>
                </a:solidFill>
                <a:latin typeface="Calibri"/>
                <a:cs typeface="Calibri"/>
              </a:rPr>
              <a:t>tradition </a:t>
            </a:r>
            <a:r>
              <a:rPr sz="2000" b="1" spc="-5" dirty="0">
                <a:solidFill>
                  <a:srgbClr val="FFFFFF"/>
                </a:solidFill>
                <a:latin typeface="Calibri"/>
                <a:cs typeface="Calibri"/>
              </a:rPr>
              <a:t>(because of </a:t>
            </a:r>
            <a:r>
              <a:rPr sz="2000" b="1" spc="-5" dirty="0">
                <a:solidFill>
                  <a:srgbClr val="FFFF00"/>
                </a:solidFill>
                <a:latin typeface="Calibri"/>
                <a:cs typeface="Calibri"/>
              </a:rPr>
              <a:t>single-member</a:t>
            </a:r>
            <a:r>
              <a:rPr sz="2000" b="1" spc="-5" dirty="0">
                <a:solidFill>
                  <a:srgbClr val="FFFFFF"/>
                </a:solidFill>
                <a:latin typeface="Calibri"/>
                <a:cs typeface="Calibri"/>
              </a:rPr>
              <a:t> legislative</a:t>
            </a:r>
            <a:r>
              <a:rPr sz="2000" b="1" spc="150" dirty="0">
                <a:solidFill>
                  <a:srgbClr val="FFFFFF"/>
                </a:solidFill>
                <a:latin typeface="Calibri"/>
                <a:cs typeface="Calibri"/>
              </a:rPr>
              <a:t> </a:t>
            </a:r>
            <a:r>
              <a:rPr sz="2000" b="1" spc="-5" dirty="0">
                <a:solidFill>
                  <a:srgbClr val="FFFFFF"/>
                </a:solidFill>
                <a:latin typeface="Calibri"/>
                <a:cs typeface="Calibri"/>
              </a:rPr>
              <a:t>districts)</a:t>
            </a:r>
            <a:endParaRPr sz="2000" dirty="0">
              <a:latin typeface="Calibri"/>
              <a:cs typeface="Calibri"/>
            </a:endParaRPr>
          </a:p>
          <a:p>
            <a:pPr marL="355600" marR="205740" indent="-342900">
              <a:lnSpc>
                <a:spcPct val="100000"/>
              </a:lnSpc>
              <a:spcBef>
                <a:spcPts val="475"/>
              </a:spcBef>
              <a:buFont typeface="Arial"/>
              <a:buChar char="•"/>
              <a:tabLst>
                <a:tab pos="354965" algn="l"/>
                <a:tab pos="355600" algn="l"/>
              </a:tabLst>
            </a:pPr>
            <a:r>
              <a:rPr sz="2000" b="1" dirty="0">
                <a:solidFill>
                  <a:srgbClr val="FFFFFF"/>
                </a:solidFill>
                <a:latin typeface="Calibri"/>
                <a:cs typeface="Calibri"/>
              </a:rPr>
              <a:t>In comparison </a:t>
            </a:r>
            <a:r>
              <a:rPr sz="2000" b="1" spc="-10" dirty="0">
                <a:solidFill>
                  <a:srgbClr val="FFFFFF"/>
                </a:solidFill>
                <a:latin typeface="Calibri"/>
                <a:cs typeface="Calibri"/>
              </a:rPr>
              <a:t>to </a:t>
            </a:r>
            <a:r>
              <a:rPr sz="2000" b="1" spc="-5" dirty="0">
                <a:solidFill>
                  <a:srgbClr val="FFFFFF"/>
                </a:solidFill>
                <a:latin typeface="Calibri"/>
                <a:cs typeface="Calibri"/>
              </a:rPr>
              <a:t>proportional </a:t>
            </a:r>
            <a:r>
              <a:rPr sz="2000" b="1" spc="-15" dirty="0">
                <a:solidFill>
                  <a:srgbClr val="FFFFFF"/>
                </a:solidFill>
                <a:latin typeface="Calibri"/>
                <a:cs typeface="Calibri"/>
              </a:rPr>
              <a:t>systems, </a:t>
            </a:r>
            <a:r>
              <a:rPr sz="2000" b="1" spc="-10" dirty="0">
                <a:solidFill>
                  <a:srgbClr val="FFFFFF"/>
                </a:solidFill>
                <a:latin typeface="Calibri"/>
                <a:cs typeface="Calibri"/>
              </a:rPr>
              <a:t>winner-take-all </a:t>
            </a:r>
            <a:r>
              <a:rPr sz="2000" b="1" spc="-5" dirty="0">
                <a:solidFill>
                  <a:srgbClr val="FFFFFF"/>
                </a:solidFill>
                <a:latin typeface="Calibri"/>
                <a:cs typeface="Calibri"/>
              </a:rPr>
              <a:t>voting  districts serve </a:t>
            </a:r>
            <a:r>
              <a:rPr sz="2000" b="1" dirty="0">
                <a:solidFill>
                  <a:srgbClr val="FFFFFF"/>
                </a:solidFill>
                <a:latin typeface="Calibri"/>
                <a:cs typeface="Calibri"/>
              </a:rPr>
              <a:t>as a </a:t>
            </a:r>
            <a:r>
              <a:rPr sz="2000" b="1" spc="-10" dirty="0">
                <a:solidFill>
                  <a:srgbClr val="FFFFFF"/>
                </a:solidFill>
                <a:latin typeface="Calibri"/>
                <a:cs typeface="Calibri"/>
              </a:rPr>
              <a:t>structural </a:t>
            </a:r>
            <a:r>
              <a:rPr sz="2000" b="1" dirty="0">
                <a:solidFill>
                  <a:srgbClr val="FFFFFF"/>
                </a:solidFill>
                <a:latin typeface="Calibri"/>
                <a:cs typeface="Calibri"/>
              </a:rPr>
              <a:t>barrier </a:t>
            </a:r>
            <a:r>
              <a:rPr sz="2000" b="1" spc="-15" dirty="0">
                <a:solidFill>
                  <a:srgbClr val="FFFFFF"/>
                </a:solidFill>
                <a:latin typeface="Calibri"/>
                <a:cs typeface="Calibri"/>
              </a:rPr>
              <a:t>to </a:t>
            </a:r>
            <a:r>
              <a:rPr sz="2000" b="1" spc="-5" dirty="0">
                <a:solidFill>
                  <a:srgbClr val="FFFFFF"/>
                </a:solidFill>
                <a:latin typeface="Calibri"/>
                <a:cs typeface="Calibri"/>
              </a:rPr>
              <a:t>third-party </a:t>
            </a:r>
            <a:r>
              <a:rPr sz="2000" b="1" dirty="0">
                <a:solidFill>
                  <a:srgbClr val="FFFFFF"/>
                </a:solidFill>
                <a:latin typeface="Calibri"/>
                <a:cs typeface="Calibri"/>
              </a:rPr>
              <a:t>and  </a:t>
            </a:r>
            <a:r>
              <a:rPr sz="2000" b="1" spc="-5" dirty="0">
                <a:solidFill>
                  <a:srgbClr val="FFFFFF"/>
                </a:solidFill>
                <a:latin typeface="Calibri"/>
                <a:cs typeface="Calibri"/>
              </a:rPr>
              <a:t>independent </a:t>
            </a:r>
            <a:r>
              <a:rPr sz="2000" b="1" spc="-10" dirty="0">
                <a:solidFill>
                  <a:srgbClr val="FFFFFF"/>
                </a:solidFill>
                <a:latin typeface="Calibri"/>
                <a:cs typeface="Calibri"/>
              </a:rPr>
              <a:t>candidate</a:t>
            </a:r>
            <a:r>
              <a:rPr sz="2000" b="1" spc="-40" dirty="0">
                <a:solidFill>
                  <a:srgbClr val="FFFFFF"/>
                </a:solidFill>
                <a:latin typeface="Calibri"/>
                <a:cs typeface="Calibri"/>
              </a:rPr>
              <a:t> </a:t>
            </a:r>
            <a:r>
              <a:rPr sz="2000" b="1" dirty="0">
                <a:solidFill>
                  <a:srgbClr val="FFFFFF"/>
                </a:solidFill>
                <a:latin typeface="Calibri"/>
                <a:cs typeface="Calibri"/>
              </a:rPr>
              <a:t>success</a:t>
            </a:r>
            <a:endParaRPr sz="2000" dirty="0">
              <a:latin typeface="Calibri"/>
              <a:cs typeface="Calibri"/>
            </a:endParaRPr>
          </a:p>
          <a:p>
            <a:pPr marL="756285" marR="118110" lvl="1" indent="-287020">
              <a:lnSpc>
                <a:spcPct val="100000"/>
              </a:lnSpc>
              <a:spcBef>
                <a:spcPts val="415"/>
              </a:spcBef>
              <a:buFont typeface="Arial"/>
              <a:buChar char="–"/>
              <a:tabLst>
                <a:tab pos="756285" algn="l"/>
                <a:tab pos="756920" algn="l"/>
              </a:tabLst>
            </a:pPr>
            <a:r>
              <a:rPr sz="2000" b="1" spc="-15" dirty="0">
                <a:solidFill>
                  <a:srgbClr val="FFFFFF"/>
                </a:solidFill>
                <a:latin typeface="Calibri"/>
                <a:cs typeface="Calibri"/>
              </a:rPr>
              <a:t>Single-member, </a:t>
            </a:r>
            <a:r>
              <a:rPr sz="2000" b="1" spc="-10" dirty="0">
                <a:solidFill>
                  <a:srgbClr val="FFFFFF"/>
                </a:solidFill>
                <a:latin typeface="Calibri"/>
                <a:cs typeface="Calibri"/>
              </a:rPr>
              <a:t>winner-take-all, plurality </a:t>
            </a:r>
            <a:r>
              <a:rPr sz="2000" b="1" spc="-5" dirty="0">
                <a:solidFill>
                  <a:srgbClr val="FFFFFF"/>
                </a:solidFill>
                <a:latin typeface="Calibri"/>
                <a:cs typeface="Calibri"/>
              </a:rPr>
              <a:t>district </a:t>
            </a:r>
            <a:r>
              <a:rPr sz="2000" b="1" spc="-20" dirty="0">
                <a:solidFill>
                  <a:srgbClr val="FFFFFF"/>
                </a:solidFill>
                <a:latin typeface="Calibri"/>
                <a:cs typeface="Calibri"/>
              </a:rPr>
              <a:t>system </a:t>
            </a:r>
            <a:r>
              <a:rPr sz="2000" b="1" spc="-10" dirty="0">
                <a:solidFill>
                  <a:srgbClr val="FFFFFF"/>
                </a:solidFill>
                <a:latin typeface="Calibri"/>
                <a:cs typeface="Calibri"/>
              </a:rPr>
              <a:t>for </a:t>
            </a:r>
            <a:r>
              <a:rPr sz="2000" b="1" i="1" spc="-10" dirty="0">
                <a:solidFill>
                  <a:srgbClr val="FFFFFF"/>
                </a:solidFill>
                <a:latin typeface="Calibri"/>
                <a:cs typeface="Calibri"/>
              </a:rPr>
              <a:t>congressional  </a:t>
            </a:r>
            <a:r>
              <a:rPr sz="2000" b="1" spc="-5" dirty="0">
                <a:solidFill>
                  <a:srgbClr val="FFFFFF"/>
                </a:solidFill>
                <a:latin typeface="Calibri"/>
                <a:cs typeface="Calibri"/>
              </a:rPr>
              <a:t>seats, as opposed </a:t>
            </a:r>
            <a:r>
              <a:rPr sz="2000" b="1" spc="-10" dirty="0">
                <a:solidFill>
                  <a:srgbClr val="FFFFFF"/>
                </a:solidFill>
                <a:latin typeface="Calibri"/>
                <a:cs typeface="Calibri"/>
              </a:rPr>
              <a:t>to </a:t>
            </a:r>
            <a:r>
              <a:rPr sz="2000" b="1" spc="-5" dirty="0">
                <a:solidFill>
                  <a:srgbClr val="FFFFFF"/>
                </a:solidFill>
                <a:latin typeface="Calibri"/>
                <a:cs typeface="Calibri"/>
              </a:rPr>
              <a:t>the </a:t>
            </a:r>
            <a:r>
              <a:rPr sz="2000" b="1" spc="-15" dirty="0">
                <a:solidFill>
                  <a:srgbClr val="FFFFFF"/>
                </a:solidFill>
                <a:latin typeface="Calibri"/>
                <a:cs typeface="Calibri"/>
              </a:rPr>
              <a:t>multi-member, </a:t>
            </a:r>
            <a:r>
              <a:rPr sz="2000" b="1" spc="-5" dirty="0">
                <a:solidFill>
                  <a:srgbClr val="FFFFFF"/>
                </a:solidFill>
                <a:latin typeface="Calibri"/>
                <a:cs typeface="Calibri"/>
              </a:rPr>
              <a:t>proportional </a:t>
            </a:r>
            <a:r>
              <a:rPr sz="2000" b="1" spc="-20" dirty="0">
                <a:solidFill>
                  <a:srgbClr val="FFFFFF"/>
                </a:solidFill>
                <a:latin typeface="Calibri"/>
                <a:cs typeface="Calibri"/>
              </a:rPr>
              <a:t>system </a:t>
            </a:r>
            <a:r>
              <a:rPr sz="2000" b="1" spc="-10" dirty="0">
                <a:solidFill>
                  <a:srgbClr val="FFFFFF"/>
                </a:solidFill>
                <a:latin typeface="Calibri"/>
                <a:cs typeface="Calibri"/>
              </a:rPr>
              <a:t>that </a:t>
            </a:r>
            <a:r>
              <a:rPr sz="2000" b="1" spc="-5" dirty="0">
                <a:solidFill>
                  <a:srgbClr val="FFFFFF"/>
                </a:solidFill>
                <a:latin typeface="Calibri"/>
                <a:cs typeface="Calibri"/>
              </a:rPr>
              <a:t>is  </a:t>
            </a:r>
            <a:r>
              <a:rPr sz="2000" b="1" spc="-10" dirty="0">
                <a:solidFill>
                  <a:srgbClr val="FFFFFF"/>
                </a:solidFill>
                <a:latin typeface="Calibri"/>
                <a:cs typeface="Calibri"/>
              </a:rPr>
              <a:t>common </a:t>
            </a:r>
            <a:r>
              <a:rPr sz="2000" b="1" spc="-5" dirty="0">
                <a:solidFill>
                  <a:srgbClr val="FFFFFF"/>
                </a:solidFill>
                <a:latin typeface="Calibri"/>
                <a:cs typeface="Calibri"/>
              </a:rPr>
              <a:t>in other</a:t>
            </a:r>
            <a:r>
              <a:rPr sz="2000" b="1" spc="40" dirty="0">
                <a:solidFill>
                  <a:srgbClr val="FFFFFF"/>
                </a:solidFill>
                <a:latin typeface="Calibri"/>
                <a:cs typeface="Calibri"/>
              </a:rPr>
              <a:t> </a:t>
            </a:r>
            <a:r>
              <a:rPr sz="2000" b="1" spc="-10" dirty="0">
                <a:solidFill>
                  <a:srgbClr val="FFFFFF"/>
                </a:solidFill>
                <a:latin typeface="Calibri"/>
                <a:cs typeface="Calibri"/>
              </a:rPr>
              <a:t>countries</a:t>
            </a:r>
            <a:endParaRPr sz="2000" dirty="0">
              <a:latin typeface="Calibri"/>
              <a:cs typeface="Calibri"/>
            </a:endParaRPr>
          </a:p>
          <a:p>
            <a:pPr marL="355600" marR="163195" indent="-342900">
              <a:lnSpc>
                <a:spcPct val="100000"/>
              </a:lnSpc>
              <a:spcBef>
                <a:spcPts val="434"/>
              </a:spcBef>
              <a:buFont typeface="Arial"/>
              <a:buChar char="•"/>
              <a:tabLst>
                <a:tab pos="354965" algn="l"/>
                <a:tab pos="355600" algn="l"/>
              </a:tabLst>
            </a:pPr>
            <a:r>
              <a:rPr sz="2000" b="1" spc="-10" dirty="0">
                <a:solidFill>
                  <a:srgbClr val="FFFF00"/>
                </a:solidFill>
                <a:latin typeface="Calibri"/>
                <a:cs typeface="Calibri"/>
              </a:rPr>
              <a:t>Electoral </a:t>
            </a:r>
            <a:r>
              <a:rPr sz="2000" b="1" spc="-15" dirty="0">
                <a:solidFill>
                  <a:srgbClr val="FFFF00"/>
                </a:solidFill>
                <a:latin typeface="Calibri"/>
                <a:cs typeface="Calibri"/>
              </a:rPr>
              <a:t>College’s </a:t>
            </a:r>
            <a:r>
              <a:rPr sz="2000" b="1" spc="-20" dirty="0">
                <a:solidFill>
                  <a:srgbClr val="FFFF00"/>
                </a:solidFill>
                <a:latin typeface="Calibri"/>
                <a:cs typeface="Calibri"/>
              </a:rPr>
              <a:t>Winner-Take-All </a:t>
            </a:r>
            <a:r>
              <a:rPr sz="2000" b="1" spc="-15" dirty="0">
                <a:solidFill>
                  <a:srgbClr val="FFFF00"/>
                </a:solidFill>
                <a:latin typeface="Calibri"/>
                <a:cs typeface="Calibri"/>
              </a:rPr>
              <a:t>system</a:t>
            </a:r>
            <a:r>
              <a:rPr sz="2000" b="1" spc="-15" dirty="0">
                <a:solidFill>
                  <a:srgbClr val="FFFFFF"/>
                </a:solidFill>
                <a:latin typeface="Calibri"/>
                <a:cs typeface="Calibri"/>
              </a:rPr>
              <a:t>: Perot </a:t>
            </a:r>
            <a:r>
              <a:rPr sz="2000" b="1" spc="-10" dirty="0">
                <a:solidFill>
                  <a:srgbClr val="FFFFFF"/>
                </a:solidFill>
                <a:latin typeface="Calibri"/>
                <a:cs typeface="Calibri"/>
              </a:rPr>
              <a:t>won </a:t>
            </a:r>
            <a:r>
              <a:rPr sz="2000" b="1" spc="-5" dirty="0">
                <a:solidFill>
                  <a:srgbClr val="FFFFFF"/>
                </a:solidFill>
                <a:latin typeface="Calibri"/>
                <a:cs typeface="Calibri"/>
              </a:rPr>
              <a:t>19% of the  </a:t>
            </a:r>
            <a:r>
              <a:rPr sz="2000" b="1" spc="-15" dirty="0">
                <a:solidFill>
                  <a:srgbClr val="FFFFFF"/>
                </a:solidFill>
                <a:latin typeface="Calibri"/>
                <a:cs typeface="Calibri"/>
              </a:rPr>
              <a:t>vote </a:t>
            </a:r>
            <a:r>
              <a:rPr sz="2000" b="1" spc="-5" dirty="0">
                <a:solidFill>
                  <a:srgbClr val="FFFFFF"/>
                </a:solidFill>
                <a:latin typeface="Calibri"/>
                <a:cs typeface="Calibri"/>
              </a:rPr>
              <a:t>in 1992, but had </a:t>
            </a:r>
            <a:r>
              <a:rPr sz="2000" b="1" spc="-20" dirty="0">
                <a:solidFill>
                  <a:srgbClr val="FFFFFF"/>
                </a:solidFill>
                <a:latin typeface="Calibri"/>
                <a:cs typeface="Calibri"/>
              </a:rPr>
              <a:t>zero </a:t>
            </a:r>
            <a:r>
              <a:rPr sz="2000" b="1" spc="-10" dirty="0">
                <a:solidFill>
                  <a:srgbClr val="FFFFFF"/>
                </a:solidFill>
                <a:latin typeface="Calibri"/>
                <a:cs typeface="Calibri"/>
              </a:rPr>
              <a:t>electoral</a:t>
            </a:r>
            <a:r>
              <a:rPr sz="2000" b="1" spc="55" dirty="0">
                <a:solidFill>
                  <a:srgbClr val="FFFFFF"/>
                </a:solidFill>
                <a:latin typeface="Calibri"/>
                <a:cs typeface="Calibri"/>
              </a:rPr>
              <a:t> </a:t>
            </a:r>
            <a:r>
              <a:rPr sz="2000" b="1" spc="-10" dirty="0">
                <a:solidFill>
                  <a:srgbClr val="FFFFFF"/>
                </a:solidFill>
                <a:latin typeface="Calibri"/>
                <a:cs typeface="Calibri"/>
              </a:rPr>
              <a:t>votes.</a:t>
            </a:r>
            <a:endParaRPr sz="2000" dirty="0">
              <a:latin typeface="Calibri"/>
              <a:cs typeface="Calibri"/>
            </a:endParaRPr>
          </a:p>
          <a:p>
            <a:pPr marL="355600" indent="-342900">
              <a:lnSpc>
                <a:spcPct val="100000"/>
              </a:lnSpc>
              <a:spcBef>
                <a:spcPts val="455"/>
              </a:spcBef>
              <a:buFont typeface="Arial"/>
              <a:buChar char="•"/>
              <a:tabLst>
                <a:tab pos="354965" algn="l"/>
                <a:tab pos="355600" algn="l"/>
              </a:tabLst>
            </a:pPr>
            <a:r>
              <a:rPr sz="2000" b="1" spc="-10" dirty="0">
                <a:solidFill>
                  <a:srgbClr val="FFFFFF"/>
                </a:solidFill>
                <a:latin typeface="Calibri"/>
                <a:cs typeface="Calibri"/>
              </a:rPr>
              <a:t>Getting candidates </a:t>
            </a:r>
            <a:r>
              <a:rPr sz="2000" b="1" spc="-5" dirty="0">
                <a:solidFill>
                  <a:srgbClr val="FFFFFF"/>
                </a:solidFill>
                <a:latin typeface="Calibri"/>
                <a:cs typeface="Calibri"/>
              </a:rPr>
              <a:t>on the</a:t>
            </a:r>
            <a:r>
              <a:rPr sz="2000" b="1" spc="55" dirty="0">
                <a:solidFill>
                  <a:srgbClr val="FFFFFF"/>
                </a:solidFill>
                <a:latin typeface="Calibri"/>
                <a:cs typeface="Calibri"/>
              </a:rPr>
              <a:t> </a:t>
            </a:r>
            <a:r>
              <a:rPr sz="2000" b="1" spc="-5" dirty="0">
                <a:solidFill>
                  <a:srgbClr val="FFFFFF"/>
                </a:solidFill>
                <a:latin typeface="Calibri"/>
                <a:cs typeface="Calibri"/>
              </a:rPr>
              <a:t>ballot</a:t>
            </a:r>
            <a:endParaRPr sz="2000" dirty="0">
              <a:latin typeface="Calibri"/>
              <a:cs typeface="Calibri"/>
            </a:endParaRPr>
          </a:p>
          <a:p>
            <a:pPr marL="756285" marR="344805" lvl="1" indent="-287020">
              <a:lnSpc>
                <a:spcPct val="100000"/>
              </a:lnSpc>
              <a:spcBef>
                <a:spcPts val="409"/>
              </a:spcBef>
              <a:buFont typeface="Arial"/>
              <a:buChar char="–"/>
              <a:tabLst>
                <a:tab pos="756285" algn="l"/>
                <a:tab pos="756920" algn="l"/>
              </a:tabLst>
            </a:pPr>
            <a:r>
              <a:rPr sz="2000" b="1" spc="-10" dirty="0">
                <a:solidFill>
                  <a:srgbClr val="FFFFFF"/>
                </a:solidFill>
                <a:latin typeface="Calibri"/>
                <a:cs typeface="Calibri"/>
              </a:rPr>
              <a:t>Democrat </a:t>
            </a:r>
            <a:r>
              <a:rPr sz="2000" b="1" spc="-5" dirty="0">
                <a:solidFill>
                  <a:srgbClr val="FFFFFF"/>
                </a:solidFill>
                <a:latin typeface="Calibri"/>
                <a:cs typeface="Calibri"/>
              </a:rPr>
              <a:t>and </a:t>
            </a:r>
            <a:r>
              <a:rPr sz="2000" b="1" spc="-10" dirty="0">
                <a:solidFill>
                  <a:srgbClr val="FFFFFF"/>
                </a:solidFill>
                <a:latin typeface="Calibri"/>
                <a:cs typeface="Calibri"/>
              </a:rPr>
              <a:t>Republican candidates are </a:t>
            </a:r>
            <a:r>
              <a:rPr sz="2000" b="1" spc="-5" dirty="0">
                <a:solidFill>
                  <a:srgbClr val="FFFFFF"/>
                </a:solidFill>
                <a:latin typeface="Calibri"/>
                <a:cs typeface="Calibri"/>
              </a:rPr>
              <a:t>automatically placed on </a:t>
            </a:r>
            <a:r>
              <a:rPr sz="2000" b="1" spc="-15" dirty="0">
                <a:solidFill>
                  <a:srgbClr val="FFFFFF"/>
                </a:solidFill>
                <a:latin typeface="Calibri"/>
                <a:cs typeface="Calibri"/>
              </a:rPr>
              <a:t>state  </a:t>
            </a:r>
            <a:r>
              <a:rPr sz="2000" b="1" spc="-5" dirty="0">
                <a:solidFill>
                  <a:srgbClr val="FFFFFF"/>
                </a:solidFill>
                <a:latin typeface="Calibri"/>
                <a:cs typeface="Calibri"/>
              </a:rPr>
              <a:t>ballots</a:t>
            </a:r>
            <a:endParaRPr sz="2000" dirty="0">
              <a:latin typeface="Calibri"/>
              <a:cs typeface="Calibri"/>
            </a:endParaRPr>
          </a:p>
          <a:p>
            <a:pPr marL="756285" marR="180975" lvl="1" indent="-287020">
              <a:lnSpc>
                <a:spcPct val="100000"/>
              </a:lnSpc>
              <a:spcBef>
                <a:spcPts val="385"/>
              </a:spcBef>
              <a:buFont typeface="Arial"/>
              <a:buChar char="–"/>
              <a:tabLst>
                <a:tab pos="756285" algn="l"/>
                <a:tab pos="756920" algn="l"/>
              </a:tabLst>
            </a:pPr>
            <a:r>
              <a:rPr sz="2000" b="1" spc="-10" dirty="0">
                <a:solidFill>
                  <a:srgbClr val="FFFFFF"/>
                </a:solidFill>
                <a:latin typeface="Calibri"/>
                <a:cs typeface="Calibri"/>
              </a:rPr>
              <a:t>Minor </a:t>
            </a:r>
            <a:r>
              <a:rPr sz="2000" b="1" spc="-5" dirty="0">
                <a:solidFill>
                  <a:srgbClr val="FFFFFF"/>
                </a:solidFill>
                <a:latin typeface="Calibri"/>
                <a:cs typeface="Calibri"/>
              </a:rPr>
              <a:t>party </a:t>
            </a:r>
            <a:r>
              <a:rPr sz="2000" b="1" spc="-10" dirty="0">
                <a:solidFill>
                  <a:srgbClr val="FFFFFF"/>
                </a:solidFill>
                <a:latin typeface="Calibri"/>
                <a:cs typeface="Calibri"/>
              </a:rPr>
              <a:t>candidates must persuade </a:t>
            </a:r>
            <a:r>
              <a:rPr sz="2000" b="1" spc="-15" dirty="0">
                <a:solidFill>
                  <a:srgbClr val="FFFFFF"/>
                </a:solidFill>
                <a:latin typeface="Calibri"/>
                <a:cs typeface="Calibri"/>
              </a:rPr>
              <a:t>registered </a:t>
            </a:r>
            <a:r>
              <a:rPr sz="2000" b="1" spc="-20" dirty="0">
                <a:solidFill>
                  <a:srgbClr val="FFFFFF"/>
                </a:solidFill>
                <a:latin typeface="Calibri"/>
                <a:cs typeface="Calibri"/>
              </a:rPr>
              <a:t>voters </a:t>
            </a:r>
            <a:r>
              <a:rPr sz="2000" b="1" spc="-10" dirty="0">
                <a:solidFill>
                  <a:srgbClr val="FFFFFF"/>
                </a:solidFill>
                <a:latin typeface="Calibri"/>
                <a:cs typeface="Calibri"/>
              </a:rPr>
              <a:t>to </a:t>
            </a:r>
            <a:r>
              <a:rPr sz="2000" b="1" spc="-5" dirty="0">
                <a:solidFill>
                  <a:srgbClr val="FFFFFF"/>
                </a:solidFill>
                <a:latin typeface="Calibri"/>
                <a:cs typeface="Calibri"/>
              </a:rPr>
              <a:t>sign petitions  in </a:t>
            </a:r>
            <a:r>
              <a:rPr sz="2000" b="1" spc="-10" dirty="0">
                <a:solidFill>
                  <a:srgbClr val="FFFFFF"/>
                </a:solidFill>
                <a:latin typeface="Calibri"/>
                <a:cs typeface="Calibri"/>
              </a:rPr>
              <a:t>order to </a:t>
            </a:r>
            <a:r>
              <a:rPr sz="2000" b="1" spc="-15" dirty="0">
                <a:solidFill>
                  <a:srgbClr val="FFFFFF"/>
                </a:solidFill>
                <a:latin typeface="Calibri"/>
                <a:cs typeface="Calibri"/>
              </a:rPr>
              <a:t>have </a:t>
            </a:r>
            <a:r>
              <a:rPr sz="2000" b="1" spc="-10" dirty="0">
                <a:solidFill>
                  <a:srgbClr val="FFFFFF"/>
                </a:solidFill>
                <a:latin typeface="Calibri"/>
                <a:cs typeface="Calibri"/>
              </a:rPr>
              <a:t>their </a:t>
            </a:r>
            <a:r>
              <a:rPr sz="2000" b="1" spc="-5" dirty="0">
                <a:solidFill>
                  <a:srgbClr val="FFFFFF"/>
                </a:solidFill>
                <a:latin typeface="Calibri"/>
                <a:cs typeface="Calibri"/>
              </a:rPr>
              <a:t>names placed on </a:t>
            </a:r>
            <a:r>
              <a:rPr sz="2000" b="1" spc="-10" dirty="0">
                <a:solidFill>
                  <a:srgbClr val="FFFFFF"/>
                </a:solidFill>
                <a:latin typeface="Calibri"/>
                <a:cs typeface="Calibri"/>
              </a:rPr>
              <a:t>the</a:t>
            </a:r>
            <a:r>
              <a:rPr sz="2000" b="1" spc="100" dirty="0">
                <a:solidFill>
                  <a:srgbClr val="FFFFFF"/>
                </a:solidFill>
                <a:latin typeface="Calibri"/>
                <a:cs typeface="Calibri"/>
              </a:rPr>
              <a:t> </a:t>
            </a:r>
            <a:r>
              <a:rPr sz="2000" b="1" spc="-5" dirty="0">
                <a:solidFill>
                  <a:srgbClr val="FFFFFF"/>
                </a:solidFill>
                <a:latin typeface="Calibri"/>
                <a:cs typeface="Calibri"/>
              </a:rPr>
              <a:t>ballot</a:t>
            </a:r>
            <a:endParaRPr sz="2000" dirty="0">
              <a:latin typeface="Calibri"/>
              <a:cs typeface="Calibri"/>
            </a:endParaRPr>
          </a:p>
          <a:p>
            <a:pPr marL="355600" indent="-342900">
              <a:lnSpc>
                <a:spcPct val="100000"/>
              </a:lnSpc>
              <a:spcBef>
                <a:spcPts val="434"/>
              </a:spcBef>
              <a:buFont typeface="Arial"/>
              <a:buChar char="•"/>
              <a:tabLst>
                <a:tab pos="354965" algn="l"/>
                <a:tab pos="355600" algn="l"/>
              </a:tabLst>
            </a:pPr>
            <a:r>
              <a:rPr sz="2000" b="1" spc="-5" dirty="0">
                <a:solidFill>
                  <a:srgbClr val="FFFFFF"/>
                </a:solidFill>
                <a:latin typeface="Calibri"/>
                <a:cs typeface="Calibri"/>
              </a:rPr>
              <a:t>Money</a:t>
            </a:r>
            <a:endParaRPr sz="2000" dirty="0">
              <a:latin typeface="Calibri"/>
              <a:cs typeface="Calibri"/>
            </a:endParaRPr>
          </a:p>
          <a:p>
            <a:pPr marL="355600" indent="-342900">
              <a:lnSpc>
                <a:spcPct val="100000"/>
              </a:lnSpc>
              <a:spcBef>
                <a:spcPts val="455"/>
              </a:spcBef>
              <a:buFont typeface="Arial"/>
              <a:buChar char="•"/>
              <a:tabLst>
                <a:tab pos="354965" algn="l"/>
                <a:tab pos="355600" algn="l"/>
              </a:tabLst>
            </a:pPr>
            <a:r>
              <a:rPr sz="2000" b="1" spc="-5" dirty="0">
                <a:solidFill>
                  <a:srgbClr val="FFFFFF"/>
                </a:solidFill>
                <a:latin typeface="Calibri"/>
                <a:cs typeface="Calibri"/>
              </a:rPr>
              <a:t>Media </a:t>
            </a:r>
            <a:r>
              <a:rPr sz="2000" b="1" spc="-15" dirty="0">
                <a:solidFill>
                  <a:srgbClr val="FFFFFF"/>
                </a:solidFill>
                <a:latin typeface="Calibri"/>
                <a:cs typeface="Calibri"/>
              </a:rPr>
              <a:t>coverage</a:t>
            </a:r>
            <a:endParaRPr sz="2000" dirty="0">
              <a:latin typeface="Calibri"/>
              <a:cs typeface="Calibri"/>
            </a:endParaRPr>
          </a:p>
          <a:p>
            <a:pPr marL="355600" indent="-342900">
              <a:lnSpc>
                <a:spcPct val="100000"/>
              </a:lnSpc>
              <a:spcBef>
                <a:spcPts val="455"/>
              </a:spcBef>
              <a:buFont typeface="Arial"/>
              <a:buChar char="•"/>
              <a:tabLst>
                <a:tab pos="354965" algn="l"/>
                <a:tab pos="355600" algn="l"/>
              </a:tabLst>
            </a:pPr>
            <a:r>
              <a:rPr sz="2000" b="1" spc="-15" dirty="0">
                <a:solidFill>
                  <a:srgbClr val="FFFFFF"/>
                </a:solidFill>
                <a:latin typeface="Calibri"/>
                <a:cs typeface="Calibri"/>
              </a:rPr>
              <a:t>Exclusion from </a:t>
            </a:r>
            <a:r>
              <a:rPr sz="2000" b="1" spc="-5" dirty="0">
                <a:solidFill>
                  <a:srgbClr val="FFFFFF"/>
                </a:solidFill>
                <a:latin typeface="Calibri"/>
                <a:cs typeface="Calibri"/>
              </a:rPr>
              <a:t>TV</a:t>
            </a:r>
            <a:r>
              <a:rPr sz="2000" b="1" spc="45" dirty="0">
                <a:solidFill>
                  <a:srgbClr val="FFFFFF"/>
                </a:solidFill>
                <a:latin typeface="Calibri"/>
                <a:cs typeface="Calibri"/>
              </a:rPr>
              <a:t> </a:t>
            </a:r>
            <a:r>
              <a:rPr sz="2000" b="1" spc="-10" dirty="0">
                <a:solidFill>
                  <a:srgbClr val="FFFFFF"/>
                </a:solidFill>
                <a:latin typeface="Calibri"/>
                <a:cs typeface="Calibri"/>
              </a:rPr>
              <a:t>debates</a:t>
            </a:r>
            <a:endParaRPr sz="2000" dirty="0">
              <a:latin typeface="Calibri"/>
              <a:cs typeface="Calibri"/>
            </a:endParaRPr>
          </a:p>
          <a:p>
            <a:pPr marR="609600" algn="r">
              <a:lnSpc>
                <a:spcPct val="100000"/>
              </a:lnSpc>
              <a:spcBef>
                <a:spcPts val="730"/>
              </a:spcBef>
            </a:pPr>
            <a:r>
              <a:rPr sz="1200" dirty="0">
                <a:solidFill>
                  <a:srgbClr val="888888"/>
                </a:solidFill>
                <a:latin typeface="Calibri"/>
                <a:cs typeface="Calibri"/>
              </a:rPr>
              <a:t>18</a:t>
            </a:r>
            <a:endParaRPr sz="1200" dirty="0">
              <a:latin typeface="Calibri"/>
              <a:cs typeface="Calibri"/>
            </a:endParaRPr>
          </a:p>
        </p:txBody>
      </p:sp>
      <p:sp>
        <p:nvSpPr>
          <p:cNvPr id="6" name="object 6"/>
          <p:cNvSpPr/>
          <p:nvPr/>
        </p:nvSpPr>
        <p:spPr>
          <a:xfrm>
            <a:off x="0" y="1359408"/>
            <a:ext cx="4622165" cy="3974591"/>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4593336" cy="685799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593336" y="0"/>
            <a:ext cx="7598664" cy="6858000"/>
          </a:xfrm>
          <a:custGeom>
            <a:avLst/>
            <a:gdLst/>
            <a:ahLst/>
            <a:cxnLst/>
            <a:rect l="l" t="t" r="r" b="b"/>
            <a:pathLst>
              <a:path w="7620000" h="6858000">
                <a:moveTo>
                  <a:pt x="0" y="6858000"/>
                </a:moveTo>
                <a:lnTo>
                  <a:pt x="7620000" y="6858000"/>
                </a:lnTo>
                <a:lnTo>
                  <a:pt x="7620000" y="0"/>
                </a:lnTo>
                <a:lnTo>
                  <a:pt x="0" y="0"/>
                </a:lnTo>
                <a:lnTo>
                  <a:pt x="0" y="6858000"/>
                </a:lnTo>
                <a:close/>
              </a:path>
            </a:pathLst>
          </a:custGeom>
          <a:solidFill>
            <a:srgbClr val="376091"/>
          </a:solidFill>
        </p:spPr>
        <p:txBody>
          <a:bodyPr wrap="square" lIns="0" tIns="0" rIns="0" bIns="0" rtlCol="0"/>
          <a:lstStyle/>
          <a:p>
            <a:endParaRPr/>
          </a:p>
        </p:txBody>
      </p:sp>
      <p:sp>
        <p:nvSpPr>
          <p:cNvPr id="4" name="object 4"/>
          <p:cNvSpPr txBox="1">
            <a:spLocks noGrp="1"/>
          </p:cNvSpPr>
          <p:nvPr>
            <p:ph type="title"/>
          </p:nvPr>
        </p:nvSpPr>
        <p:spPr>
          <a:xfrm>
            <a:off x="5097907" y="122631"/>
            <a:ext cx="6568440"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INCORPORATION </a:t>
            </a:r>
            <a:r>
              <a:rPr sz="2800" spc="-5" dirty="0">
                <a:solidFill>
                  <a:srgbClr val="FFFFFF"/>
                </a:solidFill>
              </a:rPr>
              <a:t>OF THIRD </a:t>
            </a:r>
            <a:r>
              <a:rPr sz="2800" spc="-50" dirty="0">
                <a:solidFill>
                  <a:srgbClr val="FFFFFF"/>
                </a:solidFill>
              </a:rPr>
              <a:t>PARTY</a:t>
            </a:r>
            <a:r>
              <a:rPr sz="2800" spc="5" dirty="0">
                <a:solidFill>
                  <a:srgbClr val="FFFFFF"/>
                </a:solidFill>
              </a:rPr>
              <a:t> </a:t>
            </a:r>
            <a:r>
              <a:rPr sz="2800" spc="-20" dirty="0">
                <a:solidFill>
                  <a:srgbClr val="FFFFFF"/>
                </a:solidFill>
              </a:rPr>
              <a:t>AGENDAS</a:t>
            </a:r>
            <a:endParaRPr sz="2800" dirty="0"/>
          </a:p>
        </p:txBody>
      </p:sp>
      <p:sp>
        <p:nvSpPr>
          <p:cNvPr id="5" name="object 5"/>
          <p:cNvSpPr txBox="1"/>
          <p:nvPr/>
        </p:nvSpPr>
        <p:spPr>
          <a:xfrm>
            <a:off x="4681854" y="795024"/>
            <a:ext cx="7363459" cy="4737066"/>
          </a:xfrm>
          <a:prstGeom prst="rect">
            <a:avLst/>
          </a:prstGeom>
        </p:spPr>
        <p:txBody>
          <a:bodyPr vert="horz" wrap="square" lIns="0" tIns="12065" rIns="0" bIns="0" rtlCol="0">
            <a:spAutoFit/>
          </a:bodyPr>
          <a:lstStyle/>
          <a:p>
            <a:pPr marL="12700" marR="5080">
              <a:lnSpc>
                <a:spcPct val="114999"/>
              </a:lnSpc>
              <a:spcBef>
                <a:spcPts val="95"/>
              </a:spcBef>
            </a:pPr>
            <a:r>
              <a:rPr sz="2800" spc="-10" dirty="0">
                <a:solidFill>
                  <a:srgbClr val="FFFFFF"/>
                </a:solidFill>
                <a:latin typeface="Calibri"/>
                <a:cs typeface="Calibri"/>
              </a:rPr>
              <a:t>The two </a:t>
            </a:r>
            <a:r>
              <a:rPr sz="2800" spc="-5" dirty="0">
                <a:solidFill>
                  <a:srgbClr val="FFFFFF"/>
                </a:solidFill>
                <a:latin typeface="Calibri"/>
                <a:cs typeface="Calibri"/>
              </a:rPr>
              <a:t>major </a:t>
            </a:r>
            <a:r>
              <a:rPr sz="2800" spc="-10" dirty="0">
                <a:solidFill>
                  <a:srgbClr val="FFFFFF"/>
                </a:solidFill>
                <a:latin typeface="Calibri"/>
                <a:cs typeface="Calibri"/>
              </a:rPr>
              <a:t>parties </a:t>
            </a:r>
            <a:r>
              <a:rPr sz="2800" spc="-15" dirty="0">
                <a:solidFill>
                  <a:srgbClr val="FFFFFF"/>
                </a:solidFill>
                <a:latin typeface="Calibri"/>
                <a:cs typeface="Calibri"/>
              </a:rPr>
              <a:t>frequently </a:t>
            </a:r>
            <a:r>
              <a:rPr sz="2800" b="1" spc="-15" dirty="0">
                <a:solidFill>
                  <a:srgbClr val="FFFF00"/>
                </a:solidFill>
                <a:latin typeface="Calibri"/>
                <a:cs typeface="Calibri"/>
              </a:rPr>
              <a:t>incorporate</a:t>
            </a:r>
            <a:r>
              <a:rPr sz="2800" b="1" spc="-15" dirty="0">
                <a:solidFill>
                  <a:srgbClr val="FFFFFF"/>
                </a:solidFill>
                <a:latin typeface="Calibri"/>
                <a:cs typeface="Calibri"/>
              </a:rPr>
              <a:t> </a:t>
            </a:r>
            <a:r>
              <a:rPr sz="2800" b="1" spc="-5" dirty="0">
                <a:solidFill>
                  <a:srgbClr val="FFFFFF"/>
                </a:solidFill>
                <a:latin typeface="Calibri"/>
                <a:cs typeface="Calibri"/>
              </a:rPr>
              <a:t>the  </a:t>
            </a:r>
            <a:r>
              <a:rPr sz="2800" b="1" spc="-10" dirty="0">
                <a:solidFill>
                  <a:srgbClr val="FFFF00"/>
                </a:solidFill>
                <a:latin typeface="Calibri"/>
                <a:cs typeface="Calibri"/>
              </a:rPr>
              <a:t>platforms</a:t>
            </a:r>
            <a:r>
              <a:rPr sz="2800" b="1" spc="-10" dirty="0">
                <a:solidFill>
                  <a:srgbClr val="FFFFFF"/>
                </a:solidFill>
                <a:latin typeface="Calibri"/>
                <a:cs typeface="Calibri"/>
              </a:rPr>
              <a:t> </a:t>
            </a:r>
            <a:r>
              <a:rPr sz="2800" b="1" spc="-5" dirty="0">
                <a:solidFill>
                  <a:srgbClr val="FFFFFF"/>
                </a:solidFill>
                <a:latin typeface="Calibri"/>
                <a:cs typeface="Calibri"/>
              </a:rPr>
              <a:t>of </a:t>
            </a:r>
            <a:r>
              <a:rPr sz="2800" b="1" spc="-10" dirty="0">
                <a:solidFill>
                  <a:srgbClr val="FFFFFF"/>
                </a:solidFill>
                <a:latin typeface="Calibri"/>
                <a:cs typeface="Calibri"/>
              </a:rPr>
              <a:t>third </a:t>
            </a:r>
            <a:r>
              <a:rPr sz="2800" b="1" spc="-5" dirty="0">
                <a:solidFill>
                  <a:srgbClr val="FFFFFF"/>
                </a:solidFill>
                <a:latin typeface="Calibri"/>
                <a:cs typeface="Calibri"/>
              </a:rPr>
              <a:t>parties </a:t>
            </a:r>
            <a:r>
              <a:rPr sz="2800" b="1" spc="-15" dirty="0">
                <a:solidFill>
                  <a:srgbClr val="FFFFFF"/>
                </a:solidFill>
                <a:latin typeface="Calibri"/>
                <a:cs typeface="Calibri"/>
              </a:rPr>
              <a:t>into </a:t>
            </a:r>
            <a:r>
              <a:rPr sz="2800" b="1" spc="-5" dirty="0">
                <a:solidFill>
                  <a:srgbClr val="FFFFFF"/>
                </a:solidFill>
                <a:latin typeface="Calibri"/>
                <a:cs typeface="Calibri"/>
              </a:rPr>
              <a:t>their own  </a:t>
            </a:r>
            <a:r>
              <a:rPr sz="2800" b="1" spc="-10" dirty="0">
                <a:solidFill>
                  <a:srgbClr val="FFFFFF"/>
                </a:solidFill>
                <a:latin typeface="Calibri"/>
                <a:cs typeface="Calibri"/>
              </a:rPr>
              <a:t>platforms</a:t>
            </a:r>
            <a:r>
              <a:rPr sz="2800" spc="-10" dirty="0">
                <a:solidFill>
                  <a:srgbClr val="FFFFFF"/>
                </a:solidFill>
                <a:latin typeface="Calibri"/>
                <a:cs typeface="Calibri"/>
              </a:rPr>
              <a:t>; </a:t>
            </a:r>
            <a:r>
              <a:rPr sz="2800" spc="-25" dirty="0">
                <a:solidFill>
                  <a:srgbClr val="FFFFFF"/>
                </a:solidFill>
                <a:latin typeface="Calibri"/>
                <a:cs typeface="Calibri"/>
              </a:rPr>
              <a:t>voters </a:t>
            </a:r>
            <a:r>
              <a:rPr sz="2800" spc="-5" dirty="0">
                <a:solidFill>
                  <a:srgbClr val="FFFFFF"/>
                </a:solidFill>
                <a:latin typeface="Calibri"/>
                <a:cs typeface="Calibri"/>
              </a:rPr>
              <a:t>who </a:t>
            </a:r>
            <a:r>
              <a:rPr sz="2800" spc="-10" dirty="0">
                <a:solidFill>
                  <a:srgbClr val="FFFFFF"/>
                </a:solidFill>
                <a:latin typeface="Calibri"/>
                <a:cs typeface="Calibri"/>
              </a:rPr>
              <a:t>identified </a:t>
            </a:r>
            <a:r>
              <a:rPr sz="2800" spc="-5" dirty="0">
                <a:solidFill>
                  <a:srgbClr val="FFFFFF"/>
                </a:solidFill>
                <a:latin typeface="Calibri"/>
                <a:cs typeface="Calibri"/>
              </a:rPr>
              <a:t>with a </a:t>
            </a:r>
            <a:r>
              <a:rPr sz="2800" spc="-10" dirty="0">
                <a:solidFill>
                  <a:srgbClr val="FFFFFF"/>
                </a:solidFill>
                <a:latin typeface="Calibri"/>
                <a:cs typeface="Calibri"/>
              </a:rPr>
              <a:t>third-party  </a:t>
            </a:r>
            <a:r>
              <a:rPr sz="2800" spc="-5" dirty="0">
                <a:solidFill>
                  <a:srgbClr val="FFFFFF"/>
                </a:solidFill>
                <a:latin typeface="Calibri"/>
                <a:cs typeface="Calibri"/>
              </a:rPr>
              <a:t>issue will </a:t>
            </a:r>
            <a:r>
              <a:rPr sz="2800" spc="-10" dirty="0">
                <a:solidFill>
                  <a:srgbClr val="FFFFFF"/>
                </a:solidFill>
                <a:latin typeface="Calibri"/>
                <a:cs typeface="Calibri"/>
              </a:rPr>
              <a:t>often </a:t>
            </a:r>
            <a:r>
              <a:rPr sz="2800" b="1" spc="-20" dirty="0">
                <a:solidFill>
                  <a:srgbClr val="FFFF00"/>
                </a:solidFill>
                <a:latin typeface="Calibri"/>
                <a:cs typeface="Calibri"/>
              </a:rPr>
              <a:t>vote for </a:t>
            </a:r>
            <a:r>
              <a:rPr sz="2800" b="1" spc="-5" dirty="0">
                <a:solidFill>
                  <a:srgbClr val="FFFF00"/>
                </a:solidFill>
                <a:latin typeface="Calibri"/>
                <a:cs typeface="Calibri"/>
              </a:rPr>
              <a:t>a major party </a:t>
            </a:r>
            <a:r>
              <a:rPr sz="2800" b="1" spc="-15" dirty="0">
                <a:solidFill>
                  <a:srgbClr val="FFFF00"/>
                </a:solidFill>
                <a:latin typeface="Calibri"/>
                <a:cs typeface="Calibri"/>
              </a:rPr>
              <a:t>candidate  </a:t>
            </a:r>
            <a:r>
              <a:rPr sz="2800" b="1" spc="-10" dirty="0">
                <a:solidFill>
                  <a:srgbClr val="FFFFFF"/>
                </a:solidFill>
                <a:latin typeface="Calibri"/>
                <a:cs typeface="Calibri"/>
              </a:rPr>
              <a:t>who </a:t>
            </a:r>
            <a:r>
              <a:rPr sz="2800" b="1" spc="-5" dirty="0">
                <a:solidFill>
                  <a:srgbClr val="FFFFFF"/>
                </a:solidFill>
                <a:latin typeface="Calibri"/>
                <a:cs typeface="Calibri"/>
              </a:rPr>
              <a:t>has </a:t>
            </a:r>
            <a:r>
              <a:rPr sz="2800" b="1" spc="-15" dirty="0">
                <a:solidFill>
                  <a:srgbClr val="FFFF00"/>
                </a:solidFill>
                <a:latin typeface="Calibri"/>
                <a:cs typeface="Calibri"/>
              </a:rPr>
              <a:t>adopted</a:t>
            </a:r>
            <a:r>
              <a:rPr sz="2800" b="1" spc="-15" dirty="0">
                <a:solidFill>
                  <a:srgbClr val="FFFFFF"/>
                </a:solidFill>
                <a:latin typeface="Calibri"/>
                <a:cs typeface="Calibri"/>
              </a:rPr>
              <a:t> </a:t>
            </a:r>
            <a:r>
              <a:rPr sz="2800" b="1" spc="-10" dirty="0">
                <a:solidFill>
                  <a:srgbClr val="FFFFFF"/>
                </a:solidFill>
                <a:latin typeface="Calibri"/>
                <a:cs typeface="Calibri"/>
              </a:rPr>
              <a:t>that </a:t>
            </a:r>
            <a:r>
              <a:rPr sz="2800" b="1" spc="-5" dirty="0">
                <a:solidFill>
                  <a:srgbClr val="FFFFFF"/>
                </a:solidFill>
                <a:latin typeface="Calibri"/>
                <a:cs typeface="Calibri"/>
              </a:rPr>
              <a:t>issue </a:t>
            </a:r>
            <a:r>
              <a:rPr sz="2800" spc="-10" dirty="0">
                <a:solidFill>
                  <a:srgbClr val="FFFFFF"/>
                </a:solidFill>
                <a:latin typeface="Calibri"/>
                <a:cs typeface="Calibri"/>
              </a:rPr>
              <a:t>because </a:t>
            </a:r>
            <a:r>
              <a:rPr sz="2800" spc="-5" dirty="0">
                <a:solidFill>
                  <a:srgbClr val="FFFFFF"/>
                </a:solidFill>
                <a:latin typeface="Calibri"/>
                <a:cs typeface="Calibri"/>
              </a:rPr>
              <a:t>major </a:t>
            </a:r>
            <a:r>
              <a:rPr sz="2800" spc="-10" dirty="0">
                <a:solidFill>
                  <a:srgbClr val="FFFFFF"/>
                </a:solidFill>
                <a:latin typeface="Calibri"/>
                <a:cs typeface="Calibri"/>
              </a:rPr>
              <a:t>parties  </a:t>
            </a:r>
            <a:r>
              <a:rPr sz="2800" spc="-20" dirty="0">
                <a:solidFill>
                  <a:srgbClr val="FFFFFF"/>
                </a:solidFill>
                <a:latin typeface="Calibri"/>
                <a:cs typeface="Calibri"/>
              </a:rPr>
              <a:t>are more likely </a:t>
            </a:r>
            <a:r>
              <a:rPr sz="2800" spc="-15" dirty="0">
                <a:solidFill>
                  <a:srgbClr val="FFFFFF"/>
                </a:solidFill>
                <a:latin typeface="Calibri"/>
                <a:cs typeface="Calibri"/>
              </a:rPr>
              <a:t>to</a:t>
            </a:r>
            <a:r>
              <a:rPr sz="2800" spc="50" dirty="0">
                <a:solidFill>
                  <a:srgbClr val="FFFFFF"/>
                </a:solidFill>
                <a:latin typeface="Calibri"/>
                <a:cs typeface="Calibri"/>
              </a:rPr>
              <a:t> </a:t>
            </a:r>
            <a:r>
              <a:rPr sz="2800" spc="-5" dirty="0">
                <a:solidFill>
                  <a:srgbClr val="FFFFFF"/>
                </a:solidFill>
                <a:latin typeface="Calibri"/>
                <a:cs typeface="Calibri"/>
              </a:rPr>
              <a:t>succeed.</a:t>
            </a:r>
            <a:endParaRPr sz="2800" dirty="0">
              <a:latin typeface="Calibri"/>
              <a:cs typeface="Calibri"/>
            </a:endParaRPr>
          </a:p>
          <a:p>
            <a:pPr>
              <a:lnSpc>
                <a:spcPct val="100000"/>
              </a:lnSpc>
            </a:pPr>
            <a:endParaRPr sz="2800" dirty="0">
              <a:latin typeface="Times New Roman"/>
              <a:cs typeface="Times New Roman"/>
            </a:endParaRPr>
          </a:p>
          <a:p>
            <a:pPr marL="469900" marR="119380" indent="-317500">
              <a:lnSpc>
                <a:spcPts val="2590"/>
              </a:lnSpc>
              <a:spcBef>
                <a:spcPts val="2480"/>
              </a:spcBef>
              <a:buSzPct val="58333"/>
              <a:buFont typeface="Arial"/>
              <a:buChar char="●"/>
              <a:tabLst>
                <a:tab pos="469265" algn="l"/>
                <a:tab pos="469900" algn="l"/>
              </a:tabLst>
            </a:pPr>
            <a:r>
              <a:rPr sz="2400" b="1" spc="-5" dirty="0">
                <a:solidFill>
                  <a:srgbClr val="FFFFFF"/>
                </a:solidFill>
                <a:latin typeface="Calibri"/>
                <a:cs typeface="Calibri"/>
              </a:rPr>
              <a:t>The </a:t>
            </a:r>
            <a:r>
              <a:rPr sz="2400" b="1" spc="-10" dirty="0">
                <a:solidFill>
                  <a:srgbClr val="FFFF00"/>
                </a:solidFill>
                <a:latin typeface="Calibri"/>
                <a:cs typeface="Calibri"/>
              </a:rPr>
              <a:t>incorporation </a:t>
            </a:r>
            <a:r>
              <a:rPr sz="2400" b="1" dirty="0">
                <a:solidFill>
                  <a:srgbClr val="FFFF00"/>
                </a:solidFill>
                <a:latin typeface="Calibri"/>
                <a:cs typeface="Calibri"/>
              </a:rPr>
              <a:t>of </a:t>
            </a:r>
            <a:r>
              <a:rPr sz="2400" b="1" spc="-10" dirty="0">
                <a:solidFill>
                  <a:srgbClr val="FFFF00"/>
                </a:solidFill>
                <a:latin typeface="Calibri"/>
                <a:cs typeface="Calibri"/>
              </a:rPr>
              <a:t>third-party agendas </a:t>
            </a:r>
            <a:r>
              <a:rPr sz="2400" b="1" spc="-20" dirty="0">
                <a:solidFill>
                  <a:srgbClr val="FFFFFF"/>
                </a:solidFill>
                <a:latin typeface="Calibri"/>
                <a:cs typeface="Calibri"/>
              </a:rPr>
              <a:t>into  </a:t>
            </a:r>
            <a:r>
              <a:rPr sz="2400" b="1" spc="-10" dirty="0">
                <a:solidFill>
                  <a:srgbClr val="FFFFFF"/>
                </a:solidFill>
                <a:latin typeface="Calibri"/>
                <a:cs typeface="Calibri"/>
              </a:rPr>
              <a:t>platforms </a:t>
            </a:r>
            <a:r>
              <a:rPr sz="2400" b="1" dirty="0">
                <a:solidFill>
                  <a:srgbClr val="FFFFFF"/>
                </a:solidFill>
                <a:latin typeface="Calibri"/>
                <a:cs typeface="Calibri"/>
              </a:rPr>
              <a:t>of </a:t>
            </a:r>
            <a:r>
              <a:rPr sz="2400" b="1" spc="-5" dirty="0">
                <a:solidFill>
                  <a:srgbClr val="FFFF00"/>
                </a:solidFill>
                <a:latin typeface="Calibri"/>
                <a:cs typeface="Calibri"/>
              </a:rPr>
              <a:t>major political parties </a:t>
            </a:r>
            <a:r>
              <a:rPr sz="2400" b="1" dirty="0">
                <a:solidFill>
                  <a:srgbClr val="FFFFFF"/>
                </a:solidFill>
                <a:latin typeface="Calibri"/>
                <a:cs typeface="Calibri"/>
              </a:rPr>
              <a:t>serves as a </a:t>
            </a:r>
            <a:r>
              <a:rPr sz="2400" b="1" dirty="0">
                <a:solidFill>
                  <a:srgbClr val="FFFF00"/>
                </a:solidFill>
                <a:latin typeface="Calibri"/>
                <a:cs typeface="Calibri"/>
              </a:rPr>
              <a:t>barrier  </a:t>
            </a:r>
            <a:r>
              <a:rPr sz="2400" b="1" spc="-15" dirty="0">
                <a:solidFill>
                  <a:srgbClr val="FFFFFF"/>
                </a:solidFill>
                <a:latin typeface="Calibri"/>
                <a:cs typeface="Calibri"/>
              </a:rPr>
              <a:t>to </a:t>
            </a:r>
            <a:r>
              <a:rPr sz="2400" b="1" spc="-10" dirty="0">
                <a:solidFill>
                  <a:srgbClr val="FFFFFF"/>
                </a:solidFill>
                <a:latin typeface="Calibri"/>
                <a:cs typeface="Calibri"/>
              </a:rPr>
              <a:t>third-party </a:t>
            </a:r>
            <a:r>
              <a:rPr sz="2400" b="1" dirty="0">
                <a:solidFill>
                  <a:srgbClr val="FFFFFF"/>
                </a:solidFill>
                <a:latin typeface="Calibri"/>
                <a:cs typeface="Calibri"/>
              </a:rPr>
              <a:t>and </a:t>
            </a:r>
            <a:r>
              <a:rPr sz="2400" b="1" spc="-10" dirty="0">
                <a:solidFill>
                  <a:srgbClr val="FFFFFF"/>
                </a:solidFill>
                <a:latin typeface="Calibri"/>
                <a:cs typeface="Calibri"/>
              </a:rPr>
              <a:t>independent candidate</a:t>
            </a:r>
            <a:r>
              <a:rPr sz="2400" b="1" spc="55" dirty="0">
                <a:solidFill>
                  <a:srgbClr val="FFFFFF"/>
                </a:solidFill>
                <a:latin typeface="Calibri"/>
                <a:cs typeface="Calibri"/>
              </a:rPr>
              <a:t> </a:t>
            </a:r>
            <a:r>
              <a:rPr sz="2400" b="1" dirty="0">
                <a:solidFill>
                  <a:srgbClr val="FFFFFF"/>
                </a:solidFill>
                <a:latin typeface="Calibri"/>
                <a:cs typeface="Calibri"/>
              </a:rPr>
              <a:t>success</a:t>
            </a:r>
            <a:endParaRPr sz="2400" dirty="0">
              <a:latin typeface="Calibri"/>
              <a:cs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0479"/>
            <a:ext cx="12192000" cy="640080"/>
          </a:xfrm>
          <a:custGeom>
            <a:avLst/>
            <a:gdLst/>
            <a:ahLst/>
            <a:cxnLst/>
            <a:rect l="l" t="t" r="r" b="b"/>
            <a:pathLst>
              <a:path w="12192000" h="640080">
                <a:moveTo>
                  <a:pt x="0" y="640080"/>
                </a:moveTo>
                <a:lnTo>
                  <a:pt x="12192000" y="640080"/>
                </a:lnTo>
                <a:lnTo>
                  <a:pt x="12192000" y="0"/>
                </a:lnTo>
                <a:lnTo>
                  <a:pt x="0" y="0"/>
                </a:lnTo>
                <a:lnTo>
                  <a:pt x="0" y="640080"/>
                </a:lnTo>
                <a:close/>
              </a:path>
            </a:pathLst>
          </a:custGeom>
          <a:solidFill>
            <a:srgbClr val="FF0000"/>
          </a:solidFill>
        </p:spPr>
        <p:txBody>
          <a:bodyPr wrap="square" lIns="0" tIns="0" rIns="0" bIns="0" rtlCol="0"/>
          <a:lstStyle/>
          <a:p>
            <a:endParaRPr/>
          </a:p>
        </p:txBody>
      </p:sp>
      <p:sp>
        <p:nvSpPr>
          <p:cNvPr id="3" name="object 3"/>
          <p:cNvSpPr txBox="1">
            <a:spLocks noGrp="1"/>
          </p:cNvSpPr>
          <p:nvPr>
            <p:ph type="title"/>
          </p:nvPr>
        </p:nvSpPr>
        <p:spPr>
          <a:xfrm>
            <a:off x="76200" y="63499"/>
            <a:ext cx="6233160" cy="443711"/>
          </a:xfrm>
          <a:prstGeom prst="rect">
            <a:avLst/>
          </a:prstGeom>
        </p:spPr>
        <p:txBody>
          <a:bodyPr vert="horz" wrap="square" lIns="0" tIns="12700" rIns="0" bIns="0" rtlCol="0">
            <a:spAutoFit/>
          </a:bodyPr>
          <a:lstStyle/>
          <a:p>
            <a:pPr marL="12700">
              <a:lnSpc>
                <a:spcPct val="100000"/>
              </a:lnSpc>
              <a:spcBef>
                <a:spcPts val="100"/>
              </a:spcBef>
            </a:pPr>
            <a:r>
              <a:rPr sz="2800" spc="-5" dirty="0">
                <a:latin typeface="Tahoma"/>
                <a:cs typeface="Tahoma"/>
              </a:rPr>
              <a:t>ESSENTIAL QUESTION</a:t>
            </a:r>
            <a:r>
              <a:rPr sz="2800" spc="-95" dirty="0">
                <a:latin typeface="Tahoma"/>
                <a:cs typeface="Tahoma"/>
              </a:rPr>
              <a:t> </a:t>
            </a:r>
            <a:r>
              <a:rPr sz="2800" spc="-5" dirty="0">
                <a:latin typeface="Tahoma"/>
                <a:cs typeface="Tahoma"/>
              </a:rPr>
              <a:t>CFU</a:t>
            </a:r>
          </a:p>
        </p:txBody>
      </p:sp>
      <p:sp>
        <p:nvSpPr>
          <p:cNvPr id="4" name="object 4"/>
          <p:cNvSpPr txBox="1"/>
          <p:nvPr/>
        </p:nvSpPr>
        <p:spPr>
          <a:xfrm>
            <a:off x="43180" y="762000"/>
            <a:ext cx="11737975" cy="330283"/>
          </a:xfrm>
          <a:prstGeom prst="rect">
            <a:avLst/>
          </a:prstGeom>
        </p:spPr>
        <p:txBody>
          <a:bodyPr vert="horz" wrap="square" lIns="0" tIns="12065" rIns="0" bIns="0" rtlCol="0">
            <a:spAutoFit/>
          </a:bodyPr>
          <a:lstStyle/>
          <a:p>
            <a:pPr marL="393700" marR="5080" indent="-381000">
              <a:lnSpc>
                <a:spcPct val="114999"/>
              </a:lnSpc>
              <a:spcBef>
                <a:spcPts val="95"/>
              </a:spcBef>
              <a:buClr>
                <a:srgbClr val="585858"/>
              </a:buClr>
              <a:buFont typeface="Arial"/>
              <a:buChar char="●"/>
              <a:tabLst>
                <a:tab pos="393065" algn="l"/>
                <a:tab pos="393700" algn="l"/>
              </a:tabLst>
            </a:pPr>
            <a:r>
              <a:rPr sz="2000" b="1" spc="-10" dirty="0">
                <a:latin typeface="Tahoma"/>
                <a:cs typeface="Tahoma"/>
              </a:rPr>
              <a:t>Explain how </a:t>
            </a:r>
            <a:r>
              <a:rPr sz="2000" b="1" spc="-5" dirty="0">
                <a:latin typeface="Tahoma"/>
                <a:cs typeface="Tahoma"/>
              </a:rPr>
              <a:t>structural </a:t>
            </a:r>
            <a:r>
              <a:rPr sz="2000" b="1" spc="-10" dirty="0">
                <a:latin typeface="Tahoma"/>
                <a:cs typeface="Tahoma"/>
              </a:rPr>
              <a:t>barriers </a:t>
            </a:r>
            <a:r>
              <a:rPr sz="2000" b="1" spc="-5" dirty="0">
                <a:latin typeface="Tahoma"/>
                <a:cs typeface="Tahoma"/>
              </a:rPr>
              <a:t>impact third-party and  </a:t>
            </a:r>
            <a:r>
              <a:rPr sz="2000" b="1" spc="-10" dirty="0">
                <a:latin typeface="Tahoma"/>
                <a:cs typeface="Tahoma"/>
              </a:rPr>
              <a:t>independent candidate</a:t>
            </a:r>
            <a:r>
              <a:rPr sz="2000" b="1" spc="35" dirty="0">
                <a:latin typeface="Tahoma"/>
                <a:cs typeface="Tahoma"/>
              </a:rPr>
              <a:t> </a:t>
            </a:r>
            <a:r>
              <a:rPr sz="2000" b="1" spc="-5" dirty="0">
                <a:latin typeface="Tahoma"/>
                <a:cs typeface="Tahoma"/>
              </a:rPr>
              <a:t>success</a:t>
            </a:r>
            <a:endParaRPr sz="2000" dirty="0">
              <a:latin typeface="Tahoma"/>
              <a:cs typeface="Tahoma"/>
            </a:endParaRPr>
          </a:p>
        </p:txBody>
      </p:sp>
      <p:sp>
        <p:nvSpPr>
          <p:cNvPr id="5" name="object 5"/>
          <p:cNvSpPr txBox="1"/>
          <p:nvPr/>
        </p:nvSpPr>
        <p:spPr>
          <a:xfrm>
            <a:off x="11781155" y="6419088"/>
            <a:ext cx="155575" cy="152400"/>
          </a:xfrm>
          <a:prstGeom prst="rect">
            <a:avLst/>
          </a:prstGeom>
        </p:spPr>
        <p:txBody>
          <a:bodyPr vert="horz" wrap="square" lIns="0" tIns="0" rIns="0" bIns="0" rtlCol="0">
            <a:spAutoFit/>
          </a:bodyPr>
          <a:lstStyle/>
          <a:p>
            <a:pPr>
              <a:lnSpc>
                <a:spcPts val="1140"/>
              </a:lnSpc>
            </a:pPr>
            <a:r>
              <a:rPr sz="1200" dirty="0">
                <a:solidFill>
                  <a:srgbClr val="888888"/>
                </a:solidFill>
                <a:latin typeface="Calibri"/>
                <a:cs typeface="Calibri"/>
              </a:rPr>
              <a:t>20</a:t>
            </a:r>
            <a:endParaRPr sz="1200">
              <a:latin typeface="Calibri"/>
              <a:cs typeface="Calibri"/>
            </a:endParaRPr>
          </a:p>
        </p:txBody>
      </p:sp>
      <p:sp>
        <p:nvSpPr>
          <p:cNvPr id="7" name="object 7"/>
          <p:cNvSpPr/>
          <p:nvPr/>
        </p:nvSpPr>
        <p:spPr>
          <a:xfrm>
            <a:off x="463867" y="1321023"/>
            <a:ext cx="10896600" cy="5250465"/>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11781155" y="6419088"/>
            <a:ext cx="155575" cy="152400"/>
          </a:xfrm>
          <a:prstGeom prst="rect">
            <a:avLst/>
          </a:prstGeom>
        </p:spPr>
        <p:txBody>
          <a:bodyPr vert="horz" wrap="square" lIns="0" tIns="0" rIns="0" bIns="0" rtlCol="0">
            <a:spAutoFit/>
          </a:bodyPr>
          <a:lstStyle/>
          <a:p>
            <a:pPr>
              <a:lnSpc>
                <a:spcPts val="1140"/>
              </a:lnSpc>
            </a:pPr>
            <a:r>
              <a:rPr sz="1200" dirty="0">
                <a:solidFill>
                  <a:srgbClr val="888888"/>
                </a:solidFill>
                <a:latin typeface="Calibri"/>
                <a:cs typeface="Calibri"/>
              </a:rPr>
              <a:t>20</a:t>
            </a:r>
            <a:endParaRPr sz="1200">
              <a:latin typeface="Calibri"/>
              <a:cs typeface="Calibri"/>
            </a:endParaRPr>
          </a:p>
        </p:txBody>
      </p:sp>
      <p:sp>
        <p:nvSpPr>
          <p:cNvPr id="6" name="object 6"/>
          <p:cNvSpPr/>
          <p:nvPr/>
        </p:nvSpPr>
        <p:spPr>
          <a:xfrm>
            <a:off x="164869" y="457200"/>
            <a:ext cx="11784330" cy="57150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0965127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3769" y="4064"/>
            <a:ext cx="6739890" cy="382156"/>
          </a:xfrm>
          <a:prstGeom prst="rect">
            <a:avLst/>
          </a:prstGeom>
        </p:spPr>
        <p:txBody>
          <a:bodyPr vert="horz" wrap="square" lIns="0" tIns="12700" rIns="0" bIns="0" rtlCol="0">
            <a:spAutoFit/>
          </a:bodyPr>
          <a:lstStyle/>
          <a:p>
            <a:pPr marL="12700" algn="ctr">
              <a:lnSpc>
                <a:spcPct val="100000"/>
              </a:lnSpc>
              <a:spcBef>
                <a:spcPts val="100"/>
              </a:spcBef>
            </a:pPr>
            <a:r>
              <a:rPr sz="2400" spc="-5" dirty="0"/>
              <a:t>WHY </a:t>
            </a:r>
            <a:r>
              <a:rPr sz="2400" dirty="0"/>
              <a:t>ARE </a:t>
            </a:r>
            <a:r>
              <a:rPr sz="2400" spc="-50" dirty="0"/>
              <a:t>PARTIES </a:t>
            </a:r>
            <a:r>
              <a:rPr sz="2400" spc="-15" dirty="0"/>
              <a:t>LOSING</a:t>
            </a:r>
            <a:r>
              <a:rPr sz="2400" spc="5" dirty="0"/>
              <a:t> </a:t>
            </a:r>
            <a:r>
              <a:rPr sz="2400" spc="-15" dirty="0"/>
              <a:t>POWER?</a:t>
            </a:r>
          </a:p>
        </p:txBody>
      </p:sp>
      <p:sp>
        <p:nvSpPr>
          <p:cNvPr id="3" name="object 3"/>
          <p:cNvSpPr txBox="1"/>
          <p:nvPr/>
        </p:nvSpPr>
        <p:spPr>
          <a:xfrm>
            <a:off x="76200" y="533400"/>
            <a:ext cx="12039600" cy="5152693"/>
          </a:xfrm>
          <a:prstGeom prst="rect">
            <a:avLst/>
          </a:prstGeom>
        </p:spPr>
        <p:txBody>
          <a:bodyPr vert="horz" wrap="square" lIns="0" tIns="60960" rIns="0" bIns="0" rtlCol="0">
            <a:spAutoFit/>
          </a:bodyPr>
          <a:lstStyle/>
          <a:p>
            <a:pPr marL="355600" indent="-342900">
              <a:lnSpc>
                <a:spcPct val="100000"/>
              </a:lnSpc>
              <a:spcBef>
                <a:spcPts val="480"/>
              </a:spcBef>
              <a:buFont typeface="Arial"/>
              <a:buChar char="•"/>
              <a:tabLst>
                <a:tab pos="354965" algn="l"/>
                <a:tab pos="355600" algn="l"/>
              </a:tabLst>
            </a:pPr>
            <a:r>
              <a:rPr sz="2400" b="1" spc="-10" dirty="0">
                <a:latin typeface="Calibri"/>
                <a:cs typeface="Calibri"/>
              </a:rPr>
              <a:t>Parties </a:t>
            </a:r>
            <a:r>
              <a:rPr sz="2400" b="1" dirty="0">
                <a:latin typeface="Calibri"/>
                <a:cs typeface="Calibri"/>
              </a:rPr>
              <a:t>lack </a:t>
            </a:r>
            <a:r>
              <a:rPr sz="2400" b="1" spc="-15" dirty="0">
                <a:latin typeface="Calibri"/>
                <a:cs typeface="Calibri"/>
              </a:rPr>
              <a:t>strong </a:t>
            </a:r>
            <a:r>
              <a:rPr sz="2400" b="1" spc="-10" dirty="0">
                <a:latin typeface="Calibri"/>
                <a:cs typeface="Calibri"/>
              </a:rPr>
              <a:t>rank-and-file membership/lack </a:t>
            </a:r>
            <a:r>
              <a:rPr sz="2400" b="1" spc="-15" dirty="0">
                <a:latin typeface="Calibri"/>
                <a:cs typeface="Calibri"/>
              </a:rPr>
              <a:t>strong grass </a:t>
            </a:r>
            <a:r>
              <a:rPr sz="2400" b="1" spc="-10" dirty="0">
                <a:latin typeface="Calibri"/>
                <a:cs typeface="Calibri"/>
              </a:rPr>
              <a:t>roots</a:t>
            </a:r>
            <a:r>
              <a:rPr sz="2400" b="1" spc="165" dirty="0">
                <a:latin typeface="Calibri"/>
                <a:cs typeface="Calibri"/>
              </a:rPr>
              <a:t> </a:t>
            </a:r>
            <a:r>
              <a:rPr sz="2400" b="1" spc="-10" dirty="0">
                <a:latin typeface="Calibri"/>
                <a:cs typeface="Calibri"/>
              </a:rPr>
              <a:t>organization</a:t>
            </a:r>
            <a:endParaRPr sz="2400" dirty="0">
              <a:latin typeface="Calibri"/>
              <a:cs typeface="Calibri"/>
            </a:endParaRPr>
          </a:p>
          <a:p>
            <a:pPr marL="756285" lvl="1" indent="-287020">
              <a:lnSpc>
                <a:spcPct val="100000"/>
              </a:lnSpc>
              <a:spcBef>
                <a:spcPts val="345"/>
              </a:spcBef>
              <a:buFont typeface="Arial"/>
              <a:buChar char="–"/>
              <a:tabLst>
                <a:tab pos="756285" algn="l"/>
                <a:tab pos="756920" algn="l"/>
              </a:tabLst>
            </a:pPr>
            <a:r>
              <a:rPr sz="2200" b="1" spc="-10" dirty="0">
                <a:latin typeface="Calibri"/>
                <a:cs typeface="Calibri"/>
              </a:rPr>
              <a:t>Anyone </a:t>
            </a:r>
            <a:r>
              <a:rPr sz="2200" b="1" spc="-5" dirty="0">
                <a:latin typeface="Calibri"/>
                <a:cs typeface="Calibri"/>
              </a:rPr>
              <a:t>can join merely by</a:t>
            </a:r>
            <a:r>
              <a:rPr sz="2200" b="1" spc="-80" dirty="0">
                <a:latin typeface="Calibri"/>
                <a:cs typeface="Calibri"/>
              </a:rPr>
              <a:t> </a:t>
            </a:r>
            <a:r>
              <a:rPr sz="2200" b="1" spc="-10" dirty="0">
                <a:latin typeface="Calibri"/>
                <a:cs typeface="Calibri"/>
              </a:rPr>
              <a:t>registration</a:t>
            </a:r>
            <a:endParaRPr sz="2200" dirty="0">
              <a:latin typeface="Calibri"/>
              <a:cs typeface="Calibri"/>
            </a:endParaRPr>
          </a:p>
          <a:p>
            <a:pPr marL="756285" lvl="1" indent="-287020">
              <a:lnSpc>
                <a:spcPct val="100000"/>
              </a:lnSpc>
              <a:spcBef>
                <a:spcPts val="335"/>
              </a:spcBef>
              <a:buFont typeface="Arial"/>
              <a:buChar char="–"/>
              <a:tabLst>
                <a:tab pos="756285" algn="l"/>
                <a:tab pos="756920" algn="l"/>
              </a:tabLst>
            </a:pPr>
            <a:r>
              <a:rPr sz="2200" b="1" dirty="0">
                <a:latin typeface="Calibri"/>
                <a:cs typeface="Calibri"/>
              </a:rPr>
              <a:t>No duties or</a:t>
            </a:r>
            <a:r>
              <a:rPr sz="2200" b="1" spc="-50" dirty="0">
                <a:latin typeface="Calibri"/>
                <a:cs typeface="Calibri"/>
              </a:rPr>
              <a:t> </a:t>
            </a:r>
            <a:r>
              <a:rPr sz="2200" b="1" dirty="0">
                <a:latin typeface="Calibri"/>
                <a:cs typeface="Calibri"/>
              </a:rPr>
              <a:t>dues</a:t>
            </a:r>
            <a:endParaRPr sz="2200" dirty="0">
              <a:latin typeface="Calibri"/>
              <a:cs typeface="Calibri"/>
            </a:endParaRPr>
          </a:p>
          <a:p>
            <a:pPr marL="756285" lvl="1" indent="-287020">
              <a:lnSpc>
                <a:spcPct val="100000"/>
              </a:lnSpc>
              <a:spcBef>
                <a:spcPts val="340"/>
              </a:spcBef>
              <a:buFont typeface="Arial"/>
              <a:buChar char="–"/>
              <a:tabLst>
                <a:tab pos="756285" algn="l"/>
                <a:tab pos="756920" algn="l"/>
              </a:tabLst>
            </a:pPr>
            <a:r>
              <a:rPr sz="2200" b="1" spc="-5" dirty="0">
                <a:latin typeface="Calibri"/>
                <a:cs typeface="Calibri"/>
              </a:rPr>
              <a:t>Most </a:t>
            </a:r>
            <a:r>
              <a:rPr sz="2200" b="1" dirty="0">
                <a:latin typeface="Calibri"/>
                <a:cs typeface="Calibri"/>
              </a:rPr>
              <a:t>activities occur only </a:t>
            </a:r>
            <a:r>
              <a:rPr sz="2200" b="1" spc="-5" dirty="0">
                <a:latin typeface="Calibri"/>
                <a:cs typeface="Calibri"/>
              </a:rPr>
              <a:t>at </a:t>
            </a:r>
            <a:r>
              <a:rPr sz="2200" b="1" dirty="0">
                <a:latin typeface="Calibri"/>
                <a:cs typeface="Calibri"/>
              </a:rPr>
              <a:t>election</a:t>
            </a:r>
            <a:r>
              <a:rPr sz="2200" b="1" spc="-125" dirty="0">
                <a:latin typeface="Calibri"/>
                <a:cs typeface="Calibri"/>
              </a:rPr>
              <a:t> </a:t>
            </a:r>
            <a:r>
              <a:rPr sz="2200" b="1" dirty="0">
                <a:latin typeface="Calibri"/>
                <a:cs typeface="Calibri"/>
              </a:rPr>
              <a:t>time</a:t>
            </a:r>
            <a:endParaRPr sz="2200" dirty="0">
              <a:latin typeface="Calibri"/>
              <a:cs typeface="Calibri"/>
            </a:endParaRPr>
          </a:p>
          <a:p>
            <a:pPr marL="756285" lvl="1" indent="-287020">
              <a:lnSpc>
                <a:spcPct val="100000"/>
              </a:lnSpc>
              <a:spcBef>
                <a:spcPts val="335"/>
              </a:spcBef>
              <a:buFont typeface="Arial"/>
              <a:buChar char="–"/>
              <a:tabLst>
                <a:tab pos="756285" algn="l"/>
                <a:tab pos="756920" algn="l"/>
              </a:tabLst>
            </a:pPr>
            <a:r>
              <a:rPr sz="2200" b="1" spc="-5" dirty="0">
                <a:latin typeface="Calibri"/>
                <a:cs typeface="Calibri"/>
              </a:rPr>
              <a:t>Most</a:t>
            </a:r>
            <a:r>
              <a:rPr sz="2200" b="1" spc="-15" dirty="0">
                <a:latin typeface="Calibri"/>
                <a:cs typeface="Calibri"/>
              </a:rPr>
              <a:t> </a:t>
            </a:r>
            <a:r>
              <a:rPr sz="2200" b="1" dirty="0">
                <a:latin typeface="Calibri"/>
                <a:cs typeface="Calibri"/>
              </a:rPr>
              <a:t>Americans</a:t>
            </a:r>
            <a:r>
              <a:rPr sz="2200" b="1" spc="-25" dirty="0">
                <a:latin typeface="Calibri"/>
                <a:cs typeface="Calibri"/>
              </a:rPr>
              <a:t> </a:t>
            </a:r>
            <a:r>
              <a:rPr sz="2200" b="1" dirty="0">
                <a:latin typeface="Calibri"/>
                <a:cs typeface="Calibri"/>
              </a:rPr>
              <a:t>are</a:t>
            </a:r>
            <a:r>
              <a:rPr sz="2200" b="1" spc="-30" dirty="0">
                <a:latin typeface="Calibri"/>
                <a:cs typeface="Calibri"/>
              </a:rPr>
              <a:t> </a:t>
            </a:r>
            <a:r>
              <a:rPr sz="2200" b="1" spc="-5" dirty="0">
                <a:latin typeface="Calibri"/>
                <a:cs typeface="Calibri"/>
              </a:rPr>
              <a:t>mere</a:t>
            </a:r>
            <a:r>
              <a:rPr sz="2200" b="1" spc="-30" dirty="0">
                <a:latin typeface="Calibri"/>
                <a:cs typeface="Calibri"/>
              </a:rPr>
              <a:t> </a:t>
            </a:r>
            <a:r>
              <a:rPr sz="2200" b="1" spc="-5" dirty="0">
                <a:latin typeface="Calibri"/>
                <a:cs typeface="Calibri"/>
              </a:rPr>
              <a:t>spectators,</a:t>
            </a:r>
            <a:r>
              <a:rPr sz="2200" b="1" spc="-40" dirty="0">
                <a:latin typeface="Calibri"/>
                <a:cs typeface="Calibri"/>
              </a:rPr>
              <a:t> </a:t>
            </a:r>
            <a:r>
              <a:rPr sz="2200" b="1" spc="-10" dirty="0">
                <a:latin typeface="Calibri"/>
                <a:cs typeface="Calibri"/>
              </a:rPr>
              <a:t>rather</a:t>
            </a:r>
            <a:r>
              <a:rPr sz="2200" b="1" spc="-20" dirty="0">
                <a:latin typeface="Calibri"/>
                <a:cs typeface="Calibri"/>
              </a:rPr>
              <a:t> </a:t>
            </a:r>
            <a:r>
              <a:rPr sz="2200" b="1" dirty="0">
                <a:latin typeface="Calibri"/>
                <a:cs typeface="Calibri"/>
              </a:rPr>
              <a:t>than</a:t>
            </a:r>
            <a:r>
              <a:rPr sz="2200" b="1" spc="-25" dirty="0">
                <a:latin typeface="Calibri"/>
                <a:cs typeface="Calibri"/>
              </a:rPr>
              <a:t> </a:t>
            </a:r>
            <a:r>
              <a:rPr sz="2200" b="1" dirty="0">
                <a:latin typeface="Calibri"/>
                <a:cs typeface="Calibri"/>
              </a:rPr>
              <a:t>participants,</a:t>
            </a:r>
            <a:r>
              <a:rPr sz="2200" b="1" spc="-40" dirty="0">
                <a:latin typeface="Calibri"/>
                <a:cs typeface="Calibri"/>
              </a:rPr>
              <a:t> </a:t>
            </a:r>
            <a:r>
              <a:rPr sz="2200" b="1" dirty="0">
                <a:latin typeface="Calibri"/>
                <a:cs typeface="Calibri"/>
              </a:rPr>
              <a:t>in</a:t>
            </a:r>
            <a:r>
              <a:rPr sz="2200" b="1" spc="-5" dirty="0">
                <a:latin typeface="Calibri"/>
                <a:cs typeface="Calibri"/>
              </a:rPr>
              <a:t> </a:t>
            </a:r>
            <a:r>
              <a:rPr sz="2200" b="1" dirty="0">
                <a:latin typeface="Calibri"/>
                <a:cs typeface="Calibri"/>
              </a:rPr>
              <a:t>party</a:t>
            </a:r>
            <a:r>
              <a:rPr sz="2200" b="1" spc="-35" dirty="0">
                <a:latin typeface="Calibri"/>
                <a:cs typeface="Calibri"/>
              </a:rPr>
              <a:t> </a:t>
            </a:r>
            <a:r>
              <a:rPr sz="2200" b="1" dirty="0">
                <a:latin typeface="Calibri"/>
                <a:cs typeface="Calibri"/>
              </a:rPr>
              <a:t>activity</a:t>
            </a:r>
            <a:endParaRPr sz="2200" dirty="0">
              <a:latin typeface="Calibri"/>
              <a:cs typeface="Calibri"/>
            </a:endParaRPr>
          </a:p>
          <a:p>
            <a:pPr marL="756285" lvl="1" indent="-287020">
              <a:lnSpc>
                <a:spcPct val="100000"/>
              </a:lnSpc>
              <a:spcBef>
                <a:spcPts val="340"/>
              </a:spcBef>
              <a:buFont typeface="Arial"/>
              <a:buChar char="–"/>
              <a:tabLst>
                <a:tab pos="756285" algn="l"/>
                <a:tab pos="756920" algn="l"/>
              </a:tabLst>
            </a:pPr>
            <a:r>
              <a:rPr sz="2200" b="1" spc="-5" dirty="0">
                <a:latin typeface="Calibri"/>
                <a:cs typeface="Calibri"/>
              </a:rPr>
              <a:t>Small </a:t>
            </a:r>
            <a:r>
              <a:rPr sz="2200" b="1" spc="-10" dirty="0">
                <a:latin typeface="Calibri"/>
                <a:cs typeface="Calibri"/>
              </a:rPr>
              <a:t>percentages </a:t>
            </a:r>
            <a:r>
              <a:rPr sz="2200" b="1" dirty="0">
                <a:latin typeface="Calibri"/>
                <a:cs typeface="Calibri"/>
              </a:rPr>
              <a:t>of </a:t>
            </a:r>
            <a:r>
              <a:rPr sz="2200" b="1" spc="-5" dirty="0">
                <a:latin typeface="Calibri"/>
                <a:cs typeface="Calibri"/>
              </a:rPr>
              <a:t>“Strong Democrats” </a:t>
            </a:r>
            <a:r>
              <a:rPr sz="2200" b="1" dirty="0">
                <a:latin typeface="Calibri"/>
                <a:cs typeface="Calibri"/>
              </a:rPr>
              <a:t>and </a:t>
            </a:r>
            <a:r>
              <a:rPr sz="2200" b="1" spc="-5" dirty="0">
                <a:latin typeface="Calibri"/>
                <a:cs typeface="Calibri"/>
              </a:rPr>
              <a:t>“Strong</a:t>
            </a:r>
            <a:r>
              <a:rPr sz="2200" b="1" spc="-135" dirty="0">
                <a:latin typeface="Calibri"/>
                <a:cs typeface="Calibri"/>
              </a:rPr>
              <a:t> </a:t>
            </a:r>
            <a:r>
              <a:rPr sz="2200" b="1" spc="-5" dirty="0">
                <a:latin typeface="Calibri"/>
                <a:cs typeface="Calibri"/>
              </a:rPr>
              <a:t>Republicans”</a:t>
            </a:r>
            <a:endParaRPr sz="2200" dirty="0">
              <a:latin typeface="Calibri"/>
              <a:cs typeface="Calibri"/>
            </a:endParaRPr>
          </a:p>
          <a:p>
            <a:pPr marL="756285" lvl="1" indent="-287020">
              <a:lnSpc>
                <a:spcPct val="100000"/>
              </a:lnSpc>
              <a:spcBef>
                <a:spcPts val="335"/>
              </a:spcBef>
              <a:buFont typeface="Arial"/>
              <a:buChar char="–"/>
              <a:tabLst>
                <a:tab pos="756285" algn="l"/>
                <a:tab pos="756920" algn="l"/>
              </a:tabLst>
            </a:pPr>
            <a:r>
              <a:rPr sz="2200" b="1" spc="-5" dirty="0">
                <a:latin typeface="Calibri"/>
                <a:cs typeface="Calibri"/>
              </a:rPr>
              <a:t>Increase</a:t>
            </a:r>
            <a:r>
              <a:rPr sz="2200" b="1" spc="-40" dirty="0">
                <a:latin typeface="Calibri"/>
                <a:cs typeface="Calibri"/>
              </a:rPr>
              <a:t> </a:t>
            </a:r>
            <a:r>
              <a:rPr sz="2200" b="1" dirty="0">
                <a:latin typeface="Calibri"/>
                <a:cs typeface="Calibri"/>
              </a:rPr>
              <a:t>in</a:t>
            </a:r>
            <a:r>
              <a:rPr sz="2200" b="1" spc="-5" dirty="0">
                <a:latin typeface="Calibri"/>
                <a:cs typeface="Calibri"/>
              </a:rPr>
              <a:t> </a:t>
            </a:r>
            <a:r>
              <a:rPr sz="2200" b="1" spc="-10" dirty="0">
                <a:latin typeface="Calibri"/>
                <a:cs typeface="Calibri"/>
              </a:rPr>
              <a:t>percentage</a:t>
            </a:r>
            <a:r>
              <a:rPr sz="2200" b="1" spc="-55" dirty="0">
                <a:latin typeface="Calibri"/>
                <a:cs typeface="Calibri"/>
              </a:rPr>
              <a:t> </a:t>
            </a:r>
            <a:r>
              <a:rPr sz="2200" b="1" dirty="0">
                <a:latin typeface="Calibri"/>
                <a:cs typeface="Calibri"/>
              </a:rPr>
              <a:t>of</a:t>
            </a:r>
            <a:r>
              <a:rPr sz="2200" b="1" spc="-15" dirty="0">
                <a:latin typeface="Calibri"/>
                <a:cs typeface="Calibri"/>
              </a:rPr>
              <a:t> </a:t>
            </a:r>
            <a:r>
              <a:rPr sz="2200" b="1" spc="-5" dirty="0">
                <a:latin typeface="Calibri"/>
                <a:cs typeface="Calibri"/>
              </a:rPr>
              <a:t>Independents</a:t>
            </a:r>
            <a:r>
              <a:rPr sz="2200" b="1" spc="-40" dirty="0">
                <a:latin typeface="Calibri"/>
                <a:cs typeface="Calibri"/>
              </a:rPr>
              <a:t> </a:t>
            </a:r>
            <a:r>
              <a:rPr sz="2200" b="1" spc="-5" dirty="0">
                <a:latin typeface="Calibri"/>
                <a:cs typeface="Calibri"/>
              </a:rPr>
              <a:t>(though</a:t>
            </a:r>
            <a:r>
              <a:rPr sz="2200" b="1" spc="-25" dirty="0">
                <a:latin typeface="Calibri"/>
                <a:cs typeface="Calibri"/>
              </a:rPr>
              <a:t> </a:t>
            </a:r>
            <a:r>
              <a:rPr sz="2200" b="1" spc="-5" dirty="0">
                <a:latin typeface="Calibri"/>
                <a:cs typeface="Calibri"/>
              </a:rPr>
              <a:t>most</a:t>
            </a:r>
            <a:r>
              <a:rPr sz="2200" b="1" spc="-10" dirty="0">
                <a:latin typeface="Calibri"/>
                <a:cs typeface="Calibri"/>
              </a:rPr>
              <a:t> </a:t>
            </a:r>
            <a:r>
              <a:rPr sz="2200" b="1" dirty="0">
                <a:latin typeface="Calibri"/>
                <a:cs typeface="Calibri"/>
              </a:rPr>
              <a:t>of</a:t>
            </a:r>
            <a:r>
              <a:rPr sz="2200" b="1" spc="-15" dirty="0">
                <a:latin typeface="Calibri"/>
                <a:cs typeface="Calibri"/>
              </a:rPr>
              <a:t> </a:t>
            </a:r>
            <a:r>
              <a:rPr sz="2200" b="1" dirty="0">
                <a:latin typeface="Calibri"/>
                <a:cs typeface="Calibri"/>
              </a:rPr>
              <a:t>these</a:t>
            </a:r>
            <a:r>
              <a:rPr sz="2200" b="1" spc="-30" dirty="0">
                <a:latin typeface="Calibri"/>
                <a:cs typeface="Calibri"/>
              </a:rPr>
              <a:t> </a:t>
            </a:r>
            <a:r>
              <a:rPr sz="2200" b="1" dirty="0">
                <a:latin typeface="Calibri"/>
                <a:cs typeface="Calibri"/>
              </a:rPr>
              <a:t>are</a:t>
            </a:r>
            <a:r>
              <a:rPr sz="2200" b="1" spc="-30" dirty="0">
                <a:latin typeface="Calibri"/>
                <a:cs typeface="Calibri"/>
              </a:rPr>
              <a:t> </a:t>
            </a:r>
            <a:r>
              <a:rPr sz="2200" b="1" spc="-5" dirty="0">
                <a:latin typeface="Calibri"/>
                <a:cs typeface="Calibri"/>
              </a:rPr>
              <a:t>“leaners”)</a:t>
            </a:r>
            <a:endParaRPr lang="en-US" sz="2200" b="1" spc="-5" dirty="0">
              <a:latin typeface="Calibri"/>
              <a:cs typeface="Calibri"/>
            </a:endParaRPr>
          </a:p>
          <a:p>
            <a:pPr marL="469265" lvl="1">
              <a:lnSpc>
                <a:spcPct val="100000"/>
              </a:lnSpc>
              <a:spcBef>
                <a:spcPts val="335"/>
              </a:spcBef>
              <a:tabLst>
                <a:tab pos="756285" algn="l"/>
                <a:tab pos="756920" algn="l"/>
              </a:tabLst>
            </a:pPr>
            <a:endParaRPr dirty="0">
              <a:latin typeface="Calibri"/>
              <a:cs typeface="Calibri"/>
            </a:endParaRPr>
          </a:p>
          <a:p>
            <a:pPr marL="355600" indent="-342900">
              <a:lnSpc>
                <a:spcPct val="100000"/>
              </a:lnSpc>
              <a:spcBef>
                <a:spcPts val="375"/>
              </a:spcBef>
              <a:buFont typeface="Arial"/>
              <a:buChar char="•"/>
              <a:tabLst>
                <a:tab pos="354965" algn="l"/>
                <a:tab pos="355600" algn="l"/>
              </a:tabLst>
            </a:pPr>
            <a:r>
              <a:rPr lang="en-US" sz="2400" b="1" spc="-10" dirty="0">
                <a:latin typeface="Calibri"/>
                <a:cs typeface="Calibri"/>
              </a:rPr>
              <a:t>Parties </a:t>
            </a:r>
            <a:r>
              <a:rPr lang="en-US" sz="2400" b="1" spc="-15" dirty="0">
                <a:latin typeface="Calibri"/>
                <a:cs typeface="Calibri"/>
              </a:rPr>
              <a:t>have </a:t>
            </a:r>
            <a:r>
              <a:rPr lang="en-US" sz="2400" b="1" spc="-5" dirty="0">
                <a:latin typeface="Calibri"/>
                <a:cs typeface="Calibri"/>
              </a:rPr>
              <a:t>lost </a:t>
            </a:r>
            <a:r>
              <a:rPr lang="en-US" sz="2400" b="1" spc="-15" dirty="0">
                <a:latin typeface="Calibri"/>
                <a:cs typeface="Calibri"/>
              </a:rPr>
              <a:t>many </a:t>
            </a:r>
            <a:r>
              <a:rPr lang="en-US" sz="2400" b="1" spc="-5" dirty="0">
                <a:latin typeface="Calibri"/>
                <a:cs typeface="Calibri"/>
              </a:rPr>
              <a:t>of </a:t>
            </a:r>
            <a:r>
              <a:rPr lang="en-US" sz="2400" b="1" spc="-10" dirty="0">
                <a:latin typeface="Calibri"/>
                <a:cs typeface="Calibri"/>
              </a:rPr>
              <a:t>their traditional </a:t>
            </a:r>
            <a:r>
              <a:rPr lang="en-US" sz="2400" b="1" spc="-5" dirty="0">
                <a:latin typeface="Calibri"/>
                <a:cs typeface="Calibri"/>
              </a:rPr>
              <a:t>functions, or </a:t>
            </a:r>
            <a:r>
              <a:rPr lang="en-US" sz="2400" b="1" spc="-10" dirty="0">
                <a:latin typeface="Calibri"/>
                <a:cs typeface="Calibri"/>
              </a:rPr>
              <a:t>these </a:t>
            </a:r>
            <a:r>
              <a:rPr lang="en-US" sz="2400" b="1" spc="-5" dirty="0">
                <a:latin typeface="Calibri"/>
                <a:cs typeface="Calibri"/>
              </a:rPr>
              <a:t>functions </a:t>
            </a:r>
            <a:r>
              <a:rPr lang="en-US" sz="2400" b="1" spc="-15" dirty="0">
                <a:latin typeface="Calibri"/>
                <a:cs typeface="Calibri"/>
              </a:rPr>
              <a:t>have </a:t>
            </a:r>
            <a:r>
              <a:rPr lang="en-US" sz="2400" b="1" spc="-10" dirty="0">
                <a:latin typeface="Calibri"/>
                <a:cs typeface="Calibri"/>
              </a:rPr>
              <a:t>been</a:t>
            </a:r>
            <a:r>
              <a:rPr lang="en-US" sz="2400" b="1" spc="185" dirty="0">
                <a:latin typeface="Calibri"/>
                <a:cs typeface="Calibri"/>
              </a:rPr>
              <a:t> </a:t>
            </a:r>
            <a:r>
              <a:rPr lang="en-US" sz="2400" b="1" spc="-15" dirty="0">
                <a:latin typeface="Calibri"/>
                <a:cs typeface="Calibri"/>
              </a:rPr>
              <a:t>weakened:</a:t>
            </a:r>
            <a:endParaRPr sz="2400" dirty="0">
              <a:latin typeface="Calibri"/>
              <a:cs typeface="Calibri"/>
            </a:endParaRPr>
          </a:p>
          <a:p>
            <a:pPr marL="756285" lvl="1" indent="-287020">
              <a:lnSpc>
                <a:spcPct val="100000"/>
              </a:lnSpc>
              <a:spcBef>
                <a:spcPts val="345"/>
              </a:spcBef>
              <a:buFont typeface="Arial"/>
              <a:buChar char="–"/>
              <a:tabLst>
                <a:tab pos="756285" algn="l"/>
                <a:tab pos="756920" algn="l"/>
              </a:tabLst>
            </a:pPr>
            <a:r>
              <a:rPr sz="2200" b="1" dirty="0">
                <a:latin typeface="Calibri"/>
                <a:cs typeface="Calibri"/>
              </a:rPr>
              <a:t>Nomination of </a:t>
            </a:r>
            <a:r>
              <a:rPr sz="2200" b="1" spc="-5" dirty="0">
                <a:latin typeface="Calibri"/>
                <a:cs typeface="Calibri"/>
              </a:rPr>
              <a:t>candidates </a:t>
            </a:r>
            <a:r>
              <a:rPr sz="2200" b="1" dirty="0">
                <a:latin typeface="Calibri"/>
                <a:cs typeface="Calibri"/>
              </a:rPr>
              <a:t>(now done </a:t>
            </a:r>
            <a:r>
              <a:rPr sz="2200" b="1" spc="-5" dirty="0">
                <a:latin typeface="Calibri"/>
                <a:cs typeface="Calibri"/>
              </a:rPr>
              <a:t>by </a:t>
            </a:r>
            <a:r>
              <a:rPr sz="2200" b="1" dirty="0">
                <a:latin typeface="Calibri"/>
                <a:cs typeface="Calibri"/>
              </a:rPr>
              <a:t>primary</a:t>
            </a:r>
            <a:r>
              <a:rPr sz="2200" b="1" spc="-170" dirty="0">
                <a:latin typeface="Calibri"/>
                <a:cs typeface="Calibri"/>
              </a:rPr>
              <a:t> </a:t>
            </a:r>
            <a:r>
              <a:rPr sz="2200" b="1" dirty="0">
                <a:latin typeface="Calibri"/>
                <a:cs typeface="Calibri"/>
              </a:rPr>
              <a:t>elections)</a:t>
            </a:r>
            <a:endParaRPr sz="2200" dirty="0">
              <a:latin typeface="Calibri"/>
              <a:cs typeface="Calibri"/>
            </a:endParaRPr>
          </a:p>
          <a:p>
            <a:pPr marL="756285" lvl="1" indent="-287020">
              <a:lnSpc>
                <a:spcPct val="100000"/>
              </a:lnSpc>
              <a:spcBef>
                <a:spcPts val="335"/>
              </a:spcBef>
              <a:buFont typeface="Arial"/>
              <a:buChar char="–"/>
              <a:tabLst>
                <a:tab pos="756285" algn="l"/>
                <a:tab pos="756920" algn="l"/>
              </a:tabLst>
            </a:pPr>
            <a:r>
              <a:rPr sz="2200" b="1" dirty="0">
                <a:latin typeface="Calibri"/>
                <a:cs typeface="Calibri"/>
              </a:rPr>
              <a:t>Funding of political campaigns </a:t>
            </a:r>
            <a:r>
              <a:rPr sz="2200" b="1" spc="-5" dirty="0">
                <a:latin typeface="Calibri"/>
                <a:cs typeface="Calibri"/>
              </a:rPr>
              <a:t>(trend towards </a:t>
            </a:r>
            <a:r>
              <a:rPr sz="2200" b="1" spc="-10" dirty="0">
                <a:latin typeface="Calibri"/>
                <a:cs typeface="Calibri"/>
              </a:rPr>
              <a:t>candidate-centered</a:t>
            </a:r>
            <a:r>
              <a:rPr sz="2200" b="1" spc="-210" dirty="0">
                <a:latin typeface="Calibri"/>
                <a:cs typeface="Calibri"/>
              </a:rPr>
              <a:t> </a:t>
            </a:r>
            <a:r>
              <a:rPr sz="2200" b="1" dirty="0">
                <a:latin typeface="Calibri"/>
                <a:cs typeface="Calibri"/>
              </a:rPr>
              <a:t>campaigns).</a:t>
            </a:r>
            <a:endParaRPr sz="2200" dirty="0">
              <a:latin typeface="Calibri"/>
              <a:cs typeface="Calibri"/>
            </a:endParaRPr>
          </a:p>
          <a:p>
            <a:pPr marL="756285" lvl="1" indent="-287020">
              <a:lnSpc>
                <a:spcPct val="100000"/>
              </a:lnSpc>
              <a:spcBef>
                <a:spcPts val="340"/>
              </a:spcBef>
              <a:buFont typeface="Arial"/>
              <a:buChar char="–"/>
              <a:tabLst>
                <a:tab pos="756285" algn="l"/>
                <a:tab pos="756920" algn="l"/>
              </a:tabLst>
            </a:pPr>
            <a:r>
              <a:rPr sz="2200" b="1" dirty="0">
                <a:latin typeface="Calibri"/>
                <a:cs typeface="Calibri"/>
              </a:rPr>
              <a:t>Unifying</a:t>
            </a:r>
            <a:r>
              <a:rPr sz="2200" b="1" spc="-25" dirty="0">
                <a:latin typeface="Calibri"/>
                <a:cs typeface="Calibri"/>
              </a:rPr>
              <a:t> </a:t>
            </a:r>
            <a:r>
              <a:rPr sz="2200" b="1" spc="-5" dirty="0">
                <a:latin typeface="Calibri"/>
                <a:cs typeface="Calibri"/>
              </a:rPr>
              <a:t>govt.</a:t>
            </a:r>
            <a:r>
              <a:rPr sz="2200" b="1" spc="-20" dirty="0">
                <a:latin typeface="Calibri"/>
                <a:cs typeface="Calibri"/>
              </a:rPr>
              <a:t> </a:t>
            </a:r>
            <a:r>
              <a:rPr sz="2200" b="1" spc="-5" dirty="0">
                <a:latin typeface="Calibri"/>
                <a:cs typeface="Calibri"/>
              </a:rPr>
              <a:t>(we</a:t>
            </a:r>
            <a:r>
              <a:rPr sz="2200" b="1" spc="-20" dirty="0">
                <a:latin typeface="Calibri"/>
                <a:cs typeface="Calibri"/>
              </a:rPr>
              <a:t> </a:t>
            </a:r>
            <a:r>
              <a:rPr sz="2200" b="1" spc="-5" dirty="0">
                <a:latin typeface="Calibri"/>
                <a:cs typeface="Calibri"/>
              </a:rPr>
              <a:t>often</a:t>
            </a:r>
            <a:r>
              <a:rPr sz="2200" b="1" spc="-40" dirty="0">
                <a:latin typeface="Calibri"/>
                <a:cs typeface="Calibri"/>
              </a:rPr>
              <a:t> </a:t>
            </a:r>
            <a:r>
              <a:rPr sz="2200" b="1" spc="-10" dirty="0">
                <a:latin typeface="Calibri"/>
                <a:cs typeface="Calibri"/>
              </a:rPr>
              <a:t>have</a:t>
            </a:r>
            <a:r>
              <a:rPr sz="2200" b="1" spc="-20" dirty="0">
                <a:latin typeface="Calibri"/>
                <a:cs typeface="Calibri"/>
              </a:rPr>
              <a:t> </a:t>
            </a:r>
            <a:r>
              <a:rPr sz="2200" b="1" spc="-5" dirty="0">
                <a:latin typeface="Calibri"/>
                <a:cs typeface="Calibri"/>
              </a:rPr>
              <a:t>divided</a:t>
            </a:r>
            <a:r>
              <a:rPr sz="2200" b="1" spc="-30" dirty="0">
                <a:latin typeface="Calibri"/>
                <a:cs typeface="Calibri"/>
              </a:rPr>
              <a:t> </a:t>
            </a:r>
            <a:r>
              <a:rPr sz="2200" b="1" spc="-5" dirty="0">
                <a:latin typeface="Calibri"/>
                <a:cs typeface="Calibri"/>
              </a:rPr>
              <a:t>government,</a:t>
            </a:r>
            <a:r>
              <a:rPr sz="2200" b="1" spc="-30" dirty="0">
                <a:latin typeface="Calibri"/>
                <a:cs typeface="Calibri"/>
              </a:rPr>
              <a:t> </a:t>
            </a:r>
            <a:r>
              <a:rPr sz="2200" b="1" dirty="0">
                <a:latin typeface="Calibri"/>
                <a:cs typeface="Calibri"/>
              </a:rPr>
              <a:t>and</a:t>
            </a:r>
            <a:r>
              <a:rPr sz="2200" b="1" spc="-20" dirty="0">
                <a:latin typeface="Calibri"/>
                <a:cs typeface="Calibri"/>
              </a:rPr>
              <a:t> </a:t>
            </a:r>
            <a:r>
              <a:rPr sz="2200" b="1" spc="-5" dirty="0">
                <a:latin typeface="Calibri"/>
                <a:cs typeface="Calibri"/>
              </a:rPr>
              <a:t>intra-party</a:t>
            </a:r>
            <a:r>
              <a:rPr sz="2200" b="1" spc="-45" dirty="0">
                <a:latin typeface="Calibri"/>
                <a:cs typeface="Calibri"/>
              </a:rPr>
              <a:t> </a:t>
            </a:r>
            <a:r>
              <a:rPr sz="2200" b="1" spc="-5" dirty="0">
                <a:latin typeface="Calibri"/>
                <a:cs typeface="Calibri"/>
              </a:rPr>
              <a:t>conflict</a:t>
            </a:r>
            <a:r>
              <a:rPr sz="2200" b="1" spc="-15" dirty="0">
                <a:latin typeface="Calibri"/>
                <a:cs typeface="Calibri"/>
              </a:rPr>
              <a:t> </a:t>
            </a:r>
            <a:r>
              <a:rPr sz="2200" b="1" spc="-5" dirty="0">
                <a:latin typeface="Calibri"/>
                <a:cs typeface="Calibri"/>
              </a:rPr>
              <a:t>can </a:t>
            </a:r>
            <a:r>
              <a:rPr sz="2200" b="1" dirty="0">
                <a:latin typeface="Calibri"/>
                <a:cs typeface="Calibri"/>
              </a:rPr>
              <a:t>be</a:t>
            </a:r>
            <a:r>
              <a:rPr sz="2200" b="1" spc="-25" dirty="0">
                <a:latin typeface="Calibri"/>
                <a:cs typeface="Calibri"/>
              </a:rPr>
              <a:t> </a:t>
            </a:r>
            <a:r>
              <a:rPr sz="2200" b="1" spc="-5" dirty="0">
                <a:latin typeface="Calibri"/>
                <a:cs typeface="Calibri"/>
              </a:rPr>
              <a:t>strong).</a:t>
            </a:r>
            <a:endParaRPr sz="2200" dirty="0">
              <a:latin typeface="Calibri"/>
              <a:cs typeface="Calibri"/>
            </a:endParaRPr>
          </a:p>
          <a:p>
            <a:pPr marL="756285" lvl="1" indent="-287020">
              <a:lnSpc>
                <a:spcPct val="100000"/>
              </a:lnSpc>
              <a:spcBef>
                <a:spcPts val="335"/>
              </a:spcBef>
              <a:buFont typeface="Arial"/>
              <a:buChar char="–"/>
              <a:tabLst>
                <a:tab pos="756285" algn="l"/>
                <a:tab pos="756920" algn="l"/>
              </a:tabLst>
            </a:pPr>
            <a:r>
              <a:rPr sz="2200" b="1" spc="-5" dirty="0">
                <a:latin typeface="Calibri"/>
                <a:cs typeface="Calibri"/>
              </a:rPr>
              <a:t>Providing patronage </a:t>
            </a:r>
            <a:r>
              <a:rPr sz="2200" b="1" dirty="0">
                <a:latin typeface="Calibri"/>
                <a:cs typeface="Calibri"/>
              </a:rPr>
              <a:t>(jobs now </a:t>
            </a:r>
            <a:r>
              <a:rPr sz="2200" b="1" spc="-5" dirty="0">
                <a:latin typeface="Calibri"/>
                <a:cs typeface="Calibri"/>
              </a:rPr>
              <a:t>filled by Civil</a:t>
            </a:r>
            <a:r>
              <a:rPr sz="2200" b="1" spc="-120" dirty="0">
                <a:latin typeface="Calibri"/>
                <a:cs typeface="Calibri"/>
              </a:rPr>
              <a:t> </a:t>
            </a:r>
            <a:r>
              <a:rPr sz="2200" b="1" dirty="0">
                <a:latin typeface="Calibri"/>
                <a:cs typeface="Calibri"/>
              </a:rPr>
              <a:t>Service)</a:t>
            </a:r>
            <a:endParaRPr sz="2200" dirty="0">
              <a:latin typeface="Calibri"/>
              <a:cs typeface="Calibri"/>
            </a:endParaRPr>
          </a:p>
          <a:p>
            <a:pPr>
              <a:lnSpc>
                <a:spcPct val="100000"/>
              </a:lnSpc>
              <a:spcBef>
                <a:spcPts val="45"/>
              </a:spcBef>
            </a:pPr>
            <a:endParaRPr sz="1400" dirty="0">
              <a:latin typeface="Times New Roman"/>
              <a:cs typeface="Times New Roman"/>
            </a:endParaRPr>
          </a:p>
        </p:txBody>
      </p:sp>
      <p:pic>
        <p:nvPicPr>
          <p:cNvPr id="5" name="object 5">
            <a:extLst>
              <a:ext uri="{FF2B5EF4-FFF2-40B4-BE49-F238E27FC236}">
                <a16:creationId xmlns:a16="http://schemas.microsoft.com/office/drawing/2014/main" id="{23845216-E096-4688-8518-D32B2FE93567}"/>
              </a:ext>
            </a:extLst>
          </p:cNvPr>
          <p:cNvPicPr/>
          <p:nvPr/>
        </p:nvPicPr>
        <p:blipFill>
          <a:blip r:embed="rId2" cstate="print"/>
          <a:stretch>
            <a:fillRect/>
          </a:stretch>
        </p:blipFill>
        <p:spPr>
          <a:xfrm>
            <a:off x="9829800" y="990600"/>
            <a:ext cx="2169033" cy="146608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368357" y="39814"/>
            <a:ext cx="5455285" cy="696595"/>
          </a:xfrm>
          <a:prstGeom prst="rect">
            <a:avLst/>
          </a:prstGeom>
        </p:spPr>
        <p:txBody>
          <a:bodyPr vert="horz" wrap="square" lIns="0" tIns="12700" rIns="0" bIns="0" rtlCol="0">
            <a:spAutoFit/>
          </a:bodyPr>
          <a:lstStyle/>
          <a:p>
            <a:pPr marL="12700">
              <a:lnSpc>
                <a:spcPct val="100000"/>
              </a:lnSpc>
              <a:spcBef>
                <a:spcPts val="100"/>
              </a:spcBef>
            </a:pPr>
            <a:r>
              <a:rPr sz="4400" spc="-10" dirty="0"/>
              <a:t>LINKAGE</a:t>
            </a:r>
            <a:r>
              <a:rPr sz="4400" spc="-20" dirty="0"/>
              <a:t> </a:t>
            </a:r>
            <a:r>
              <a:rPr sz="4400" spc="-10" dirty="0"/>
              <a:t>INSTITUTIONS</a:t>
            </a:r>
            <a:endParaRPr sz="4400" dirty="0"/>
          </a:p>
        </p:txBody>
      </p:sp>
      <p:sp>
        <p:nvSpPr>
          <p:cNvPr id="4" name="object 4"/>
          <p:cNvSpPr txBox="1"/>
          <p:nvPr/>
        </p:nvSpPr>
        <p:spPr>
          <a:xfrm>
            <a:off x="78739" y="776223"/>
            <a:ext cx="12113261" cy="5822748"/>
          </a:xfrm>
          <a:prstGeom prst="rect">
            <a:avLst/>
          </a:prstGeom>
        </p:spPr>
        <p:txBody>
          <a:bodyPr vert="horz" wrap="square" lIns="0" tIns="13335" rIns="0" bIns="0" rtlCol="0">
            <a:spAutoFit/>
          </a:bodyPr>
          <a:lstStyle/>
          <a:p>
            <a:pPr marL="469900" marR="949325" indent="-457200">
              <a:lnSpc>
                <a:spcPct val="100000"/>
              </a:lnSpc>
              <a:spcBef>
                <a:spcPts val="105"/>
              </a:spcBef>
              <a:buFont typeface="Arial"/>
              <a:buChar char="•"/>
              <a:tabLst>
                <a:tab pos="469265" algn="l"/>
                <a:tab pos="469900" algn="l"/>
              </a:tabLst>
            </a:pPr>
            <a:r>
              <a:rPr sz="3000" b="1" spc="-10" dirty="0">
                <a:latin typeface="Calibri"/>
                <a:cs typeface="Calibri"/>
              </a:rPr>
              <a:t>Linkage </a:t>
            </a:r>
            <a:r>
              <a:rPr sz="3000" b="1" spc="-5" dirty="0">
                <a:latin typeface="Calibri"/>
                <a:cs typeface="Calibri"/>
              </a:rPr>
              <a:t>institutions </a:t>
            </a:r>
            <a:r>
              <a:rPr sz="3000" b="1" spc="-10" dirty="0">
                <a:latin typeface="Calibri"/>
                <a:cs typeface="Calibri"/>
              </a:rPr>
              <a:t>are </a:t>
            </a:r>
            <a:r>
              <a:rPr sz="3000" b="1" spc="-5" dirty="0">
                <a:latin typeface="Calibri"/>
                <a:cs typeface="Calibri"/>
              </a:rPr>
              <a:t>channels that </a:t>
            </a:r>
            <a:r>
              <a:rPr sz="3000" b="1" dirty="0">
                <a:latin typeface="Calibri"/>
                <a:cs typeface="Calibri"/>
              </a:rPr>
              <a:t>allow individuals</a:t>
            </a:r>
            <a:r>
              <a:rPr sz="3000" b="1" spc="-110" dirty="0">
                <a:latin typeface="Calibri"/>
                <a:cs typeface="Calibri"/>
              </a:rPr>
              <a:t> </a:t>
            </a:r>
            <a:r>
              <a:rPr sz="3000" b="1" spc="-20" dirty="0">
                <a:latin typeface="Calibri"/>
                <a:cs typeface="Calibri"/>
              </a:rPr>
              <a:t>to  </a:t>
            </a:r>
            <a:r>
              <a:rPr sz="3000" b="1" spc="-10" dirty="0">
                <a:latin typeface="Calibri"/>
                <a:cs typeface="Calibri"/>
              </a:rPr>
              <a:t>communicate </a:t>
            </a:r>
            <a:r>
              <a:rPr sz="3000" b="1" dirty="0">
                <a:latin typeface="Calibri"/>
                <a:cs typeface="Calibri"/>
              </a:rPr>
              <a:t>their </a:t>
            </a:r>
            <a:r>
              <a:rPr sz="3000" b="1" spc="-20" dirty="0">
                <a:latin typeface="Calibri"/>
                <a:cs typeface="Calibri"/>
              </a:rPr>
              <a:t>preferences </a:t>
            </a:r>
            <a:r>
              <a:rPr sz="3000" b="1" spc="-15" dirty="0">
                <a:latin typeface="Calibri"/>
                <a:cs typeface="Calibri"/>
              </a:rPr>
              <a:t>to</a:t>
            </a:r>
            <a:r>
              <a:rPr sz="3000" b="1" spc="-20" dirty="0">
                <a:latin typeface="Calibri"/>
                <a:cs typeface="Calibri"/>
              </a:rPr>
              <a:t> </a:t>
            </a:r>
            <a:r>
              <a:rPr sz="3000" b="1" spc="-10" dirty="0">
                <a:latin typeface="Calibri"/>
                <a:cs typeface="Calibri"/>
              </a:rPr>
              <a:t>policy-makers:</a:t>
            </a:r>
            <a:endParaRPr sz="3000" dirty="0">
              <a:latin typeface="Calibri"/>
              <a:cs typeface="Calibri"/>
            </a:endParaRPr>
          </a:p>
          <a:p>
            <a:pPr marL="469900" indent="-457200">
              <a:lnSpc>
                <a:spcPct val="100000"/>
              </a:lnSpc>
              <a:spcBef>
                <a:spcPts val="2100"/>
              </a:spcBef>
              <a:buFont typeface="Arial"/>
              <a:buChar char="•"/>
              <a:tabLst>
                <a:tab pos="469265" algn="l"/>
                <a:tab pos="469900" algn="l"/>
              </a:tabLst>
            </a:pPr>
            <a:r>
              <a:rPr sz="3000" b="1" spc="-10" dirty="0">
                <a:latin typeface="Calibri"/>
                <a:cs typeface="Calibri"/>
              </a:rPr>
              <a:t>What are </a:t>
            </a:r>
            <a:r>
              <a:rPr sz="3000" b="1" dirty="0">
                <a:latin typeface="Calibri"/>
                <a:cs typeface="Calibri"/>
              </a:rPr>
              <a:t>some </a:t>
            </a:r>
            <a:r>
              <a:rPr sz="3000" b="1" spc="-15" dirty="0">
                <a:latin typeface="Calibri"/>
                <a:cs typeface="Calibri"/>
              </a:rPr>
              <a:t>examples </a:t>
            </a:r>
            <a:r>
              <a:rPr sz="3000" b="1" dirty="0">
                <a:latin typeface="Calibri"/>
                <a:cs typeface="Calibri"/>
              </a:rPr>
              <a:t>of </a:t>
            </a:r>
            <a:r>
              <a:rPr sz="3000" b="1" spc="-10" dirty="0">
                <a:latin typeface="Calibri"/>
                <a:cs typeface="Calibri"/>
              </a:rPr>
              <a:t>linkage</a:t>
            </a:r>
            <a:r>
              <a:rPr sz="3000" b="1" spc="-50" dirty="0">
                <a:latin typeface="Calibri"/>
                <a:cs typeface="Calibri"/>
              </a:rPr>
              <a:t> </a:t>
            </a:r>
            <a:r>
              <a:rPr sz="3000" b="1" spc="-5" dirty="0">
                <a:latin typeface="Calibri"/>
                <a:cs typeface="Calibri"/>
              </a:rPr>
              <a:t>institutions?</a:t>
            </a:r>
            <a:endParaRPr sz="3000" dirty="0">
              <a:latin typeface="Calibri"/>
              <a:cs typeface="Calibri"/>
            </a:endParaRPr>
          </a:p>
          <a:p>
            <a:pPr marL="927100" lvl="1" indent="-457200">
              <a:lnSpc>
                <a:spcPct val="100000"/>
              </a:lnSpc>
              <a:buSzPct val="48437"/>
              <a:buFont typeface="Wingdings"/>
              <a:buChar char=""/>
              <a:tabLst>
                <a:tab pos="926465" algn="l"/>
                <a:tab pos="927100" algn="l"/>
              </a:tabLst>
            </a:pPr>
            <a:r>
              <a:rPr sz="3000" b="1" dirty="0">
                <a:latin typeface="Calibri"/>
                <a:cs typeface="Calibri"/>
              </a:rPr>
              <a:t>Elections</a:t>
            </a:r>
            <a:endParaRPr sz="3000" dirty="0">
              <a:latin typeface="Calibri"/>
              <a:cs typeface="Calibri"/>
            </a:endParaRPr>
          </a:p>
          <a:p>
            <a:pPr marL="927100" lvl="1" indent="-457200">
              <a:lnSpc>
                <a:spcPct val="100000"/>
              </a:lnSpc>
              <a:spcBef>
                <a:spcPts val="5"/>
              </a:spcBef>
              <a:buSzPct val="48437"/>
              <a:buFont typeface="Wingdings"/>
              <a:buChar char=""/>
              <a:tabLst>
                <a:tab pos="926465" algn="l"/>
                <a:tab pos="927100" algn="l"/>
              </a:tabLst>
            </a:pPr>
            <a:r>
              <a:rPr sz="3000" b="1" spc="-20" dirty="0">
                <a:latin typeface="Calibri"/>
                <a:cs typeface="Calibri"/>
              </a:rPr>
              <a:t>Interest</a:t>
            </a:r>
            <a:r>
              <a:rPr sz="3000" b="1" spc="-95" dirty="0">
                <a:latin typeface="Calibri"/>
                <a:cs typeface="Calibri"/>
              </a:rPr>
              <a:t> </a:t>
            </a:r>
            <a:r>
              <a:rPr sz="3000" b="1" spc="-10" dirty="0">
                <a:latin typeface="Calibri"/>
                <a:cs typeface="Calibri"/>
              </a:rPr>
              <a:t>Groups</a:t>
            </a:r>
            <a:endParaRPr sz="3000" dirty="0">
              <a:latin typeface="Calibri"/>
              <a:cs typeface="Calibri"/>
            </a:endParaRPr>
          </a:p>
          <a:p>
            <a:pPr marL="927100" lvl="1" indent="-457200">
              <a:lnSpc>
                <a:spcPct val="100000"/>
              </a:lnSpc>
              <a:buSzPct val="48437"/>
              <a:buFont typeface="Wingdings"/>
              <a:buChar char=""/>
              <a:tabLst>
                <a:tab pos="926465" algn="l"/>
                <a:tab pos="927100" algn="l"/>
              </a:tabLst>
            </a:pPr>
            <a:r>
              <a:rPr sz="3000" b="1" spc="-5" dirty="0">
                <a:solidFill>
                  <a:srgbClr val="FF0000"/>
                </a:solidFill>
                <a:latin typeface="Calibri"/>
                <a:cs typeface="Calibri"/>
              </a:rPr>
              <a:t>Political</a:t>
            </a:r>
            <a:r>
              <a:rPr sz="3000" b="1" spc="-95" dirty="0">
                <a:solidFill>
                  <a:srgbClr val="FF0000"/>
                </a:solidFill>
                <a:latin typeface="Calibri"/>
                <a:cs typeface="Calibri"/>
              </a:rPr>
              <a:t> </a:t>
            </a:r>
            <a:r>
              <a:rPr sz="3000" b="1" spc="-10" dirty="0">
                <a:solidFill>
                  <a:srgbClr val="FF0000"/>
                </a:solidFill>
                <a:latin typeface="Calibri"/>
                <a:cs typeface="Calibri"/>
              </a:rPr>
              <a:t>Parties</a:t>
            </a:r>
            <a:r>
              <a:rPr lang="en-US" sz="3000" b="1" spc="-10" dirty="0">
                <a:solidFill>
                  <a:srgbClr val="FF0000"/>
                </a:solidFill>
                <a:latin typeface="Calibri"/>
                <a:cs typeface="Calibri"/>
              </a:rPr>
              <a:t>- </a:t>
            </a:r>
            <a:r>
              <a:rPr lang="en-US" sz="3000" b="1" dirty="0">
                <a:solidFill>
                  <a:srgbClr val="FF0000"/>
                </a:solidFill>
              </a:rPr>
              <a:t>A political party is an organized group of people who have the same ideology, or who otherwise have the same political positions, and who field candidates for elections, in an attempt to CONTROL THE GOVERNMENT so they can implement the party's agenda.</a:t>
            </a:r>
            <a:endParaRPr sz="3000" b="1" dirty="0">
              <a:solidFill>
                <a:srgbClr val="FF0000"/>
              </a:solidFill>
              <a:latin typeface="Calibri"/>
              <a:cs typeface="Calibri"/>
            </a:endParaRPr>
          </a:p>
          <a:p>
            <a:pPr marL="927100" lvl="1" indent="-457200">
              <a:lnSpc>
                <a:spcPct val="100000"/>
              </a:lnSpc>
              <a:buSzPct val="48437"/>
              <a:buFont typeface="Wingdings"/>
              <a:buChar char=""/>
              <a:tabLst>
                <a:tab pos="926465" algn="l"/>
                <a:tab pos="927100" algn="l"/>
              </a:tabLst>
            </a:pPr>
            <a:r>
              <a:rPr sz="3000" b="1" spc="-5" dirty="0">
                <a:latin typeface="Calibri"/>
                <a:cs typeface="Calibri"/>
              </a:rPr>
              <a:t>Mass</a:t>
            </a:r>
            <a:r>
              <a:rPr sz="3000" b="1" spc="-30" dirty="0">
                <a:latin typeface="Calibri"/>
                <a:cs typeface="Calibri"/>
              </a:rPr>
              <a:t> </a:t>
            </a:r>
            <a:r>
              <a:rPr sz="3000" b="1" spc="-5" dirty="0">
                <a:latin typeface="Calibri"/>
                <a:cs typeface="Calibri"/>
              </a:rPr>
              <a:t>Media</a:t>
            </a:r>
            <a:endParaRPr sz="3000" dirty="0">
              <a:latin typeface="Calibri"/>
              <a:cs typeface="Calibri"/>
            </a:endParaRPr>
          </a:p>
          <a:p>
            <a:pPr marL="469900" marR="5080" indent="-457200">
              <a:lnSpc>
                <a:spcPct val="100000"/>
              </a:lnSpc>
              <a:buFont typeface="Arial"/>
              <a:buChar char="•"/>
              <a:tabLst>
                <a:tab pos="469265" algn="l"/>
                <a:tab pos="469900" algn="l"/>
              </a:tabLst>
            </a:pPr>
            <a:r>
              <a:rPr sz="3000" b="1" spc="-5" dirty="0">
                <a:latin typeface="Calibri"/>
                <a:cs typeface="Calibri"/>
              </a:rPr>
              <a:t>How </a:t>
            </a:r>
            <a:r>
              <a:rPr sz="3000" b="1" dirty="0">
                <a:latin typeface="Calibri"/>
                <a:cs typeface="Calibri"/>
              </a:rPr>
              <a:t>do </a:t>
            </a:r>
            <a:r>
              <a:rPr sz="3000" b="1" spc="-15" dirty="0">
                <a:latin typeface="Calibri"/>
                <a:cs typeface="Calibri"/>
              </a:rPr>
              <a:t>you </a:t>
            </a:r>
            <a:r>
              <a:rPr sz="3000" b="1" spc="-10" dirty="0">
                <a:latin typeface="Calibri"/>
                <a:cs typeface="Calibri"/>
              </a:rPr>
              <a:t>let </a:t>
            </a:r>
            <a:r>
              <a:rPr sz="3000" b="1" dirty="0">
                <a:latin typeface="Calibri"/>
                <a:cs typeface="Calibri"/>
              </a:rPr>
              <a:t>the </a:t>
            </a:r>
            <a:r>
              <a:rPr sz="3000" b="1" spc="-15" dirty="0">
                <a:latin typeface="Calibri"/>
                <a:cs typeface="Calibri"/>
              </a:rPr>
              <a:t>government </a:t>
            </a:r>
            <a:r>
              <a:rPr sz="3000" b="1" spc="-5" dirty="0">
                <a:latin typeface="Calibri"/>
                <a:cs typeface="Calibri"/>
              </a:rPr>
              <a:t>know </a:t>
            </a:r>
            <a:r>
              <a:rPr sz="3000" b="1" dirty="0">
                <a:latin typeface="Calibri"/>
                <a:cs typeface="Calibri"/>
              </a:rPr>
              <a:t>about </a:t>
            </a:r>
            <a:r>
              <a:rPr sz="3000" b="1" spc="-10" dirty="0">
                <a:latin typeface="Calibri"/>
                <a:cs typeface="Calibri"/>
              </a:rPr>
              <a:t>your </a:t>
            </a:r>
            <a:r>
              <a:rPr sz="3000" b="1" dirty="0">
                <a:latin typeface="Calibri"/>
                <a:cs typeface="Calibri"/>
              </a:rPr>
              <a:t>opinions and </a:t>
            </a:r>
            <a:r>
              <a:rPr sz="3000" b="1" spc="-10" dirty="0">
                <a:latin typeface="Calibri"/>
                <a:cs typeface="Calibri"/>
              </a:rPr>
              <a:t>beliefs?</a:t>
            </a:r>
            <a:endParaRPr sz="3000" dirty="0">
              <a:latin typeface="Calibri"/>
              <a:cs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3769" y="4064"/>
            <a:ext cx="6739890" cy="382156"/>
          </a:xfrm>
          <a:prstGeom prst="rect">
            <a:avLst/>
          </a:prstGeom>
        </p:spPr>
        <p:txBody>
          <a:bodyPr vert="horz" wrap="square" lIns="0" tIns="12700" rIns="0" bIns="0" rtlCol="0">
            <a:spAutoFit/>
          </a:bodyPr>
          <a:lstStyle/>
          <a:p>
            <a:pPr marL="12700">
              <a:lnSpc>
                <a:spcPct val="100000"/>
              </a:lnSpc>
              <a:spcBef>
                <a:spcPts val="100"/>
              </a:spcBef>
            </a:pPr>
            <a:r>
              <a:rPr sz="2400" spc="-5" dirty="0"/>
              <a:t>WHY </a:t>
            </a:r>
            <a:r>
              <a:rPr sz="2400" dirty="0"/>
              <a:t>ARE </a:t>
            </a:r>
            <a:r>
              <a:rPr sz="2400" spc="-50" dirty="0"/>
              <a:t>PARTIES </a:t>
            </a:r>
            <a:r>
              <a:rPr sz="2400" spc="-15" dirty="0"/>
              <a:t>LOSING</a:t>
            </a:r>
            <a:r>
              <a:rPr sz="2400" spc="5" dirty="0"/>
              <a:t> </a:t>
            </a:r>
            <a:r>
              <a:rPr sz="2400" spc="-15" dirty="0"/>
              <a:t>POWER?</a:t>
            </a:r>
          </a:p>
        </p:txBody>
      </p:sp>
      <p:sp>
        <p:nvSpPr>
          <p:cNvPr id="3" name="object 3"/>
          <p:cNvSpPr txBox="1"/>
          <p:nvPr/>
        </p:nvSpPr>
        <p:spPr>
          <a:xfrm>
            <a:off x="16042" y="457200"/>
            <a:ext cx="12175958" cy="4290918"/>
          </a:xfrm>
          <a:prstGeom prst="rect">
            <a:avLst/>
          </a:prstGeom>
        </p:spPr>
        <p:txBody>
          <a:bodyPr vert="horz" wrap="square" lIns="0" tIns="60960" rIns="0" bIns="0" rtlCol="0">
            <a:spAutoFit/>
          </a:bodyPr>
          <a:lstStyle/>
          <a:p>
            <a:pPr marL="355600" indent="-342900">
              <a:lnSpc>
                <a:spcPct val="100000"/>
              </a:lnSpc>
              <a:spcBef>
                <a:spcPts val="375"/>
              </a:spcBef>
              <a:buFont typeface="Arial"/>
              <a:buChar char="•"/>
              <a:tabLst>
                <a:tab pos="354965" algn="l"/>
                <a:tab pos="355600" algn="l"/>
              </a:tabLst>
            </a:pPr>
            <a:r>
              <a:rPr sz="2200" b="1" spc="-20" dirty="0">
                <a:latin typeface="Calibri"/>
                <a:cs typeface="Calibri"/>
              </a:rPr>
              <a:t>Weak </a:t>
            </a:r>
            <a:r>
              <a:rPr sz="2200" b="1" spc="-5" dirty="0">
                <a:latin typeface="Calibri"/>
                <a:cs typeface="Calibri"/>
              </a:rPr>
              <a:t>party</a:t>
            </a:r>
            <a:r>
              <a:rPr sz="2200" b="1" spc="15" dirty="0">
                <a:latin typeface="Calibri"/>
                <a:cs typeface="Calibri"/>
              </a:rPr>
              <a:t> </a:t>
            </a:r>
            <a:r>
              <a:rPr sz="2200" b="1" spc="-5" dirty="0">
                <a:latin typeface="Calibri"/>
                <a:cs typeface="Calibri"/>
              </a:rPr>
              <a:t>discipline</a:t>
            </a:r>
            <a:endParaRPr sz="2200" dirty="0">
              <a:latin typeface="Calibri"/>
              <a:cs typeface="Calibri"/>
            </a:endParaRPr>
          </a:p>
          <a:p>
            <a:pPr marL="756285" lvl="1" indent="-287020">
              <a:lnSpc>
                <a:spcPct val="100000"/>
              </a:lnSpc>
              <a:spcBef>
                <a:spcPts val="345"/>
              </a:spcBef>
              <a:buFont typeface="Arial"/>
              <a:buChar char="–"/>
              <a:tabLst>
                <a:tab pos="756285" algn="l"/>
                <a:tab pos="756920" algn="l"/>
              </a:tabLst>
            </a:pPr>
            <a:r>
              <a:rPr sz="2000" b="1" dirty="0">
                <a:latin typeface="Calibri"/>
                <a:cs typeface="Calibri"/>
              </a:rPr>
              <a:t>Split </a:t>
            </a:r>
            <a:r>
              <a:rPr sz="2000" b="1" spc="-10" dirty="0">
                <a:latin typeface="Calibri"/>
                <a:cs typeface="Calibri"/>
              </a:rPr>
              <a:t>ticket </a:t>
            </a:r>
            <a:r>
              <a:rPr sz="2000" b="1" spc="-5" dirty="0">
                <a:latin typeface="Calibri"/>
                <a:cs typeface="Calibri"/>
              </a:rPr>
              <a:t>voting (voting </a:t>
            </a:r>
            <a:r>
              <a:rPr sz="2000" b="1" spc="-10" dirty="0">
                <a:latin typeface="Calibri"/>
                <a:cs typeface="Calibri"/>
              </a:rPr>
              <a:t>for </a:t>
            </a:r>
            <a:r>
              <a:rPr sz="2000" b="1" dirty="0">
                <a:latin typeface="Calibri"/>
                <a:cs typeface="Calibri"/>
              </a:rPr>
              <a:t>some </a:t>
            </a:r>
            <a:r>
              <a:rPr sz="2000" b="1" spc="-5" dirty="0">
                <a:latin typeface="Calibri"/>
                <a:cs typeface="Calibri"/>
              </a:rPr>
              <a:t>candidates from </a:t>
            </a:r>
            <a:r>
              <a:rPr sz="2000" b="1" dirty="0">
                <a:latin typeface="Calibri"/>
                <a:cs typeface="Calibri"/>
              </a:rPr>
              <a:t>one party and </a:t>
            </a:r>
            <a:r>
              <a:rPr sz="2000" b="1" spc="-5" dirty="0">
                <a:latin typeface="Calibri"/>
                <a:cs typeface="Calibri"/>
              </a:rPr>
              <a:t>candidates from </a:t>
            </a:r>
            <a:r>
              <a:rPr sz="2000" b="1" dirty="0">
                <a:latin typeface="Calibri"/>
                <a:cs typeface="Calibri"/>
              </a:rPr>
              <a:t>another </a:t>
            </a:r>
            <a:r>
              <a:rPr sz="2000" b="1" spc="-5" dirty="0">
                <a:latin typeface="Calibri"/>
                <a:cs typeface="Calibri"/>
              </a:rPr>
              <a:t>party). </a:t>
            </a:r>
            <a:r>
              <a:rPr sz="2000" b="1" spc="-15" dirty="0">
                <a:latin typeface="Calibri"/>
                <a:cs typeface="Calibri"/>
              </a:rPr>
              <a:t>Voters </a:t>
            </a:r>
            <a:r>
              <a:rPr sz="2000" b="1" spc="-10" dirty="0">
                <a:latin typeface="Calibri"/>
                <a:cs typeface="Calibri"/>
              </a:rPr>
              <a:t>feel </a:t>
            </a:r>
            <a:r>
              <a:rPr sz="2000" b="1" dirty="0">
                <a:latin typeface="Calibri"/>
                <a:cs typeface="Calibri"/>
              </a:rPr>
              <a:t>less </a:t>
            </a:r>
            <a:r>
              <a:rPr sz="2000" b="1" spc="-5" dirty="0">
                <a:latin typeface="Calibri"/>
                <a:cs typeface="Calibri"/>
              </a:rPr>
              <a:t>loyalty to </a:t>
            </a:r>
            <a:r>
              <a:rPr sz="2000" b="1" dirty="0">
                <a:latin typeface="Calibri"/>
                <a:cs typeface="Calibri"/>
              </a:rPr>
              <a:t>parties.</a:t>
            </a:r>
            <a:endParaRPr sz="2000" dirty="0">
              <a:latin typeface="Calibri"/>
              <a:cs typeface="Calibri"/>
            </a:endParaRPr>
          </a:p>
          <a:p>
            <a:pPr marL="756285" marR="5080" lvl="1" indent="-287020">
              <a:lnSpc>
                <a:spcPct val="100000"/>
              </a:lnSpc>
              <a:spcBef>
                <a:spcPts val="340"/>
              </a:spcBef>
              <a:buFont typeface="Arial"/>
              <a:buChar char="–"/>
              <a:tabLst>
                <a:tab pos="756285" algn="l"/>
                <a:tab pos="756920" algn="l"/>
              </a:tabLst>
            </a:pPr>
            <a:r>
              <a:rPr sz="2000" b="1" spc="-15" dirty="0">
                <a:latin typeface="Calibri"/>
                <a:cs typeface="Calibri"/>
              </a:rPr>
              <a:t>Few </a:t>
            </a:r>
            <a:r>
              <a:rPr sz="2000" b="1" dirty="0">
                <a:latin typeface="Calibri"/>
                <a:cs typeface="Calibri"/>
              </a:rPr>
              <a:t>penalties </a:t>
            </a:r>
            <a:r>
              <a:rPr sz="2000" b="1" spc="-10" dirty="0">
                <a:latin typeface="Calibri"/>
                <a:cs typeface="Calibri"/>
              </a:rPr>
              <a:t>for </a:t>
            </a:r>
            <a:r>
              <a:rPr sz="2000" b="1" dirty="0">
                <a:latin typeface="Calibri"/>
                <a:cs typeface="Calibri"/>
              </a:rPr>
              <a:t>politicians </a:t>
            </a:r>
            <a:r>
              <a:rPr sz="2000" b="1" spc="-5" dirty="0">
                <a:latin typeface="Calibri"/>
                <a:cs typeface="Calibri"/>
              </a:rPr>
              <a:t>who </a:t>
            </a:r>
            <a:r>
              <a:rPr sz="2000" b="1" spc="-15" dirty="0">
                <a:latin typeface="Calibri"/>
                <a:cs typeface="Calibri"/>
              </a:rPr>
              <a:t>stray </a:t>
            </a:r>
            <a:r>
              <a:rPr sz="2000" b="1" spc="-5" dirty="0">
                <a:latin typeface="Calibri"/>
                <a:cs typeface="Calibri"/>
              </a:rPr>
              <a:t>from </a:t>
            </a:r>
            <a:r>
              <a:rPr sz="2000" b="1" dirty="0">
                <a:latin typeface="Calibri"/>
                <a:cs typeface="Calibri"/>
              </a:rPr>
              <a:t>the party line.</a:t>
            </a:r>
            <a:r>
              <a:rPr sz="2000" b="1" spc="10" dirty="0">
                <a:latin typeface="Calibri"/>
                <a:cs typeface="Calibri"/>
              </a:rPr>
              <a:t> </a:t>
            </a:r>
            <a:r>
              <a:rPr sz="2000" b="1" dirty="0">
                <a:latin typeface="Calibri"/>
                <a:cs typeface="Calibri"/>
              </a:rPr>
              <a:t>Since </a:t>
            </a:r>
            <a:r>
              <a:rPr sz="2000" b="1" spc="-5" dirty="0">
                <a:latin typeface="Calibri"/>
                <a:cs typeface="Calibri"/>
              </a:rPr>
              <a:t>candidates </a:t>
            </a:r>
            <a:r>
              <a:rPr sz="2000" b="1" dirty="0">
                <a:latin typeface="Calibri"/>
                <a:cs typeface="Calibri"/>
              </a:rPr>
              <a:t>are </a:t>
            </a:r>
            <a:r>
              <a:rPr sz="2000" b="1" spc="-5" dirty="0">
                <a:latin typeface="Calibri"/>
                <a:cs typeface="Calibri"/>
              </a:rPr>
              <a:t>nominated by </a:t>
            </a:r>
            <a:r>
              <a:rPr sz="2000" b="1" dirty="0">
                <a:latin typeface="Calibri"/>
                <a:cs typeface="Calibri"/>
              </a:rPr>
              <a:t>the people </a:t>
            </a:r>
            <a:r>
              <a:rPr sz="2000" b="1" spc="-10" dirty="0">
                <a:latin typeface="Calibri"/>
                <a:cs typeface="Calibri"/>
              </a:rPr>
              <a:t>rather </a:t>
            </a:r>
            <a:r>
              <a:rPr sz="2000" b="1" dirty="0">
                <a:latin typeface="Calibri"/>
                <a:cs typeface="Calibri"/>
              </a:rPr>
              <a:t>than </a:t>
            </a:r>
            <a:r>
              <a:rPr sz="2000" b="1" spc="-5" dirty="0">
                <a:latin typeface="Calibri"/>
                <a:cs typeface="Calibri"/>
              </a:rPr>
              <a:t>by </a:t>
            </a:r>
            <a:r>
              <a:rPr sz="2000" b="1" dirty="0">
                <a:latin typeface="Calibri"/>
                <a:cs typeface="Calibri"/>
              </a:rPr>
              <a:t>the party bosses, </a:t>
            </a:r>
            <a:r>
              <a:rPr sz="2000" b="1" spc="-5" dirty="0">
                <a:latin typeface="Calibri"/>
                <a:cs typeface="Calibri"/>
              </a:rPr>
              <a:t>candidates  </a:t>
            </a:r>
            <a:r>
              <a:rPr sz="2000" b="1" spc="-10" dirty="0">
                <a:latin typeface="Calibri"/>
                <a:cs typeface="Calibri"/>
              </a:rPr>
              <a:t>feel </a:t>
            </a:r>
            <a:r>
              <a:rPr sz="2000" b="1" dirty="0">
                <a:latin typeface="Calibri"/>
                <a:cs typeface="Calibri"/>
              </a:rPr>
              <a:t>less beholden </a:t>
            </a:r>
            <a:r>
              <a:rPr sz="2000" b="1" spc="-5" dirty="0">
                <a:latin typeface="Calibri"/>
                <a:cs typeface="Calibri"/>
              </a:rPr>
              <a:t>to </a:t>
            </a:r>
            <a:r>
              <a:rPr sz="2000" b="1" dirty="0">
                <a:latin typeface="Calibri"/>
                <a:cs typeface="Calibri"/>
              </a:rPr>
              <a:t>the</a:t>
            </a:r>
            <a:r>
              <a:rPr sz="2000" b="1" spc="-90" dirty="0">
                <a:latin typeface="Calibri"/>
                <a:cs typeface="Calibri"/>
              </a:rPr>
              <a:t> </a:t>
            </a:r>
            <a:r>
              <a:rPr sz="2000" b="1" spc="-15" dirty="0">
                <a:latin typeface="Calibri"/>
                <a:cs typeface="Calibri"/>
              </a:rPr>
              <a:t>party.</a:t>
            </a:r>
            <a:endParaRPr sz="2000" dirty="0">
              <a:latin typeface="Calibri"/>
              <a:cs typeface="Calibri"/>
            </a:endParaRPr>
          </a:p>
          <a:p>
            <a:pPr marL="756285" lvl="1" indent="-287020">
              <a:lnSpc>
                <a:spcPct val="100000"/>
              </a:lnSpc>
              <a:spcBef>
                <a:spcPts val="335"/>
              </a:spcBef>
              <a:buFont typeface="Arial"/>
              <a:buChar char="–"/>
              <a:tabLst>
                <a:tab pos="756285" algn="l"/>
                <a:tab pos="756920" algn="l"/>
              </a:tabLst>
            </a:pPr>
            <a:r>
              <a:rPr sz="2000" b="1" spc="-5" dirty="0">
                <a:latin typeface="Calibri"/>
                <a:cs typeface="Calibri"/>
              </a:rPr>
              <a:t>Candidates</a:t>
            </a:r>
            <a:r>
              <a:rPr sz="2000" b="1" spc="-40" dirty="0">
                <a:latin typeface="Calibri"/>
                <a:cs typeface="Calibri"/>
              </a:rPr>
              <a:t> </a:t>
            </a:r>
            <a:r>
              <a:rPr sz="2000" b="1" spc="-5" dirty="0">
                <a:latin typeface="Calibri"/>
                <a:cs typeface="Calibri"/>
              </a:rPr>
              <a:t>finance</a:t>
            </a:r>
            <a:r>
              <a:rPr sz="2000" b="1" spc="-40" dirty="0">
                <a:latin typeface="Calibri"/>
                <a:cs typeface="Calibri"/>
              </a:rPr>
              <a:t> </a:t>
            </a:r>
            <a:r>
              <a:rPr sz="2000" b="1" dirty="0">
                <a:latin typeface="Calibri"/>
                <a:cs typeface="Calibri"/>
              </a:rPr>
              <a:t>their</a:t>
            </a:r>
            <a:r>
              <a:rPr sz="2000" b="1" spc="-10" dirty="0">
                <a:latin typeface="Calibri"/>
                <a:cs typeface="Calibri"/>
              </a:rPr>
              <a:t> </a:t>
            </a:r>
            <a:r>
              <a:rPr sz="2000" b="1" dirty="0">
                <a:latin typeface="Calibri"/>
                <a:cs typeface="Calibri"/>
              </a:rPr>
              <a:t>campaigns</a:t>
            </a:r>
            <a:r>
              <a:rPr sz="2000" b="1" spc="-25" dirty="0">
                <a:latin typeface="Calibri"/>
                <a:cs typeface="Calibri"/>
              </a:rPr>
              <a:t> </a:t>
            </a:r>
            <a:r>
              <a:rPr sz="2000" b="1" dirty="0">
                <a:latin typeface="Calibri"/>
                <a:cs typeface="Calibri"/>
              </a:rPr>
              <a:t>on</a:t>
            </a:r>
            <a:r>
              <a:rPr sz="2000" b="1" spc="-10" dirty="0">
                <a:latin typeface="Calibri"/>
                <a:cs typeface="Calibri"/>
              </a:rPr>
              <a:t> </a:t>
            </a:r>
            <a:r>
              <a:rPr sz="2000" b="1" dirty="0">
                <a:latin typeface="Calibri"/>
                <a:cs typeface="Calibri"/>
              </a:rPr>
              <a:t>their</a:t>
            </a:r>
            <a:r>
              <a:rPr sz="2000" b="1" spc="-30" dirty="0">
                <a:latin typeface="Calibri"/>
                <a:cs typeface="Calibri"/>
              </a:rPr>
              <a:t> </a:t>
            </a:r>
            <a:r>
              <a:rPr sz="2000" b="1" dirty="0">
                <a:latin typeface="Calibri"/>
                <a:cs typeface="Calibri"/>
              </a:rPr>
              <a:t>own</a:t>
            </a:r>
            <a:r>
              <a:rPr sz="2000" b="1" spc="-30" dirty="0">
                <a:latin typeface="Calibri"/>
                <a:cs typeface="Calibri"/>
              </a:rPr>
              <a:t> </a:t>
            </a:r>
            <a:r>
              <a:rPr sz="2000" b="1" spc="-10" dirty="0">
                <a:latin typeface="Calibri"/>
                <a:cs typeface="Calibri"/>
              </a:rPr>
              <a:t>rather</a:t>
            </a:r>
            <a:r>
              <a:rPr sz="2000" b="1" spc="-15" dirty="0">
                <a:latin typeface="Calibri"/>
                <a:cs typeface="Calibri"/>
              </a:rPr>
              <a:t> </a:t>
            </a:r>
            <a:r>
              <a:rPr sz="2000" b="1" dirty="0">
                <a:latin typeface="Calibri"/>
                <a:cs typeface="Calibri"/>
              </a:rPr>
              <a:t>than</a:t>
            </a:r>
            <a:r>
              <a:rPr sz="2000" b="1" spc="-25" dirty="0">
                <a:latin typeface="Calibri"/>
                <a:cs typeface="Calibri"/>
              </a:rPr>
              <a:t> </a:t>
            </a:r>
            <a:r>
              <a:rPr sz="2000" b="1" spc="-5" dirty="0">
                <a:latin typeface="Calibri"/>
                <a:cs typeface="Calibri"/>
              </a:rPr>
              <a:t>rely</a:t>
            </a:r>
            <a:r>
              <a:rPr sz="2000" b="1" spc="-20" dirty="0">
                <a:latin typeface="Calibri"/>
                <a:cs typeface="Calibri"/>
              </a:rPr>
              <a:t> </a:t>
            </a:r>
            <a:r>
              <a:rPr sz="2000" b="1" dirty="0">
                <a:latin typeface="Calibri"/>
                <a:cs typeface="Calibri"/>
              </a:rPr>
              <a:t>upon</a:t>
            </a:r>
            <a:r>
              <a:rPr sz="2000" b="1" spc="-25" dirty="0">
                <a:latin typeface="Calibri"/>
                <a:cs typeface="Calibri"/>
              </a:rPr>
              <a:t> </a:t>
            </a:r>
            <a:r>
              <a:rPr sz="2000" b="1" dirty="0">
                <a:latin typeface="Calibri"/>
                <a:cs typeface="Calibri"/>
              </a:rPr>
              <a:t>the</a:t>
            </a:r>
            <a:r>
              <a:rPr sz="2000" b="1" spc="-20" dirty="0">
                <a:latin typeface="Calibri"/>
                <a:cs typeface="Calibri"/>
              </a:rPr>
              <a:t> </a:t>
            </a:r>
            <a:r>
              <a:rPr sz="2000" b="1" dirty="0">
                <a:latin typeface="Calibri"/>
                <a:cs typeface="Calibri"/>
              </a:rPr>
              <a:t>parties -&gt;</a:t>
            </a:r>
            <a:r>
              <a:rPr sz="2000" b="1" spc="-10" dirty="0">
                <a:latin typeface="Calibri"/>
                <a:cs typeface="Calibri"/>
              </a:rPr>
              <a:t> </a:t>
            </a:r>
            <a:r>
              <a:rPr sz="2000" b="1" spc="-5" dirty="0">
                <a:latin typeface="Calibri"/>
                <a:cs typeface="Calibri"/>
              </a:rPr>
              <a:t>more</a:t>
            </a:r>
            <a:r>
              <a:rPr sz="2000" b="1" spc="-25" dirty="0">
                <a:latin typeface="Calibri"/>
                <a:cs typeface="Calibri"/>
              </a:rPr>
              <a:t> </a:t>
            </a:r>
            <a:r>
              <a:rPr sz="2000" b="1" spc="-5" dirty="0">
                <a:latin typeface="Calibri"/>
                <a:cs typeface="Calibri"/>
              </a:rPr>
              <a:t>willing</a:t>
            </a:r>
            <a:r>
              <a:rPr sz="2000" b="1" spc="-15" dirty="0">
                <a:latin typeface="Calibri"/>
                <a:cs typeface="Calibri"/>
              </a:rPr>
              <a:t> </a:t>
            </a:r>
            <a:r>
              <a:rPr sz="2000" b="1" spc="-5" dirty="0">
                <a:latin typeface="Calibri"/>
                <a:cs typeface="Calibri"/>
              </a:rPr>
              <a:t>to</a:t>
            </a:r>
            <a:r>
              <a:rPr sz="2000" b="1" spc="-10" dirty="0">
                <a:latin typeface="Calibri"/>
                <a:cs typeface="Calibri"/>
              </a:rPr>
              <a:t> </a:t>
            </a:r>
            <a:r>
              <a:rPr sz="2000" b="1" spc="-15" dirty="0">
                <a:latin typeface="Calibri"/>
                <a:cs typeface="Calibri"/>
              </a:rPr>
              <a:t>stray</a:t>
            </a:r>
            <a:r>
              <a:rPr sz="2000" b="1" spc="-35" dirty="0">
                <a:latin typeface="Calibri"/>
                <a:cs typeface="Calibri"/>
              </a:rPr>
              <a:t> </a:t>
            </a:r>
            <a:r>
              <a:rPr sz="2000" b="1" spc="-5" dirty="0">
                <a:latin typeface="Calibri"/>
                <a:cs typeface="Calibri"/>
              </a:rPr>
              <a:t>from</a:t>
            </a:r>
            <a:r>
              <a:rPr sz="2000" b="1" spc="-25" dirty="0">
                <a:latin typeface="Calibri"/>
                <a:cs typeface="Calibri"/>
              </a:rPr>
              <a:t> </a:t>
            </a:r>
            <a:r>
              <a:rPr sz="2000" b="1" dirty="0">
                <a:latin typeface="Calibri"/>
                <a:cs typeface="Calibri"/>
              </a:rPr>
              <a:t>the</a:t>
            </a:r>
            <a:r>
              <a:rPr sz="2000" b="1" spc="-15" dirty="0">
                <a:latin typeface="Calibri"/>
                <a:cs typeface="Calibri"/>
              </a:rPr>
              <a:t> </a:t>
            </a:r>
            <a:r>
              <a:rPr sz="2000" b="1" dirty="0">
                <a:latin typeface="Calibri"/>
                <a:cs typeface="Calibri"/>
              </a:rPr>
              <a:t>party</a:t>
            </a:r>
            <a:r>
              <a:rPr sz="2000" b="1" spc="-35" dirty="0">
                <a:latin typeface="Calibri"/>
                <a:cs typeface="Calibri"/>
              </a:rPr>
              <a:t> </a:t>
            </a:r>
            <a:r>
              <a:rPr sz="2000" b="1" dirty="0">
                <a:latin typeface="Calibri"/>
                <a:cs typeface="Calibri"/>
              </a:rPr>
              <a:t>line</a:t>
            </a:r>
            <a:endParaRPr lang="en-US" sz="2000" b="1" dirty="0">
              <a:latin typeface="Calibri"/>
              <a:cs typeface="Calibri"/>
            </a:endParaRPr>
          </a:p>
          <a:p>
            <a:pPr marL="469265" lvl="1">
              <a:lnSpc>
                <a:spcPct val="100000"/>
              </a:lnSpc>
              <a:spcBef>
                <a:spcPts val="335"/>
              </a:spcBef>
              <a:tabLst>
                <a:tab pos="756285" algn="l"/>
                <a:tab pos="756920" algn="l"/>
              </a:tabLst>
            </a:pPr>
            <a:endParaRPr sz="1600" dirty="0">
              <a:latin typeface="Calibri"/>
              <a:cs typeface="Calibri"/>
            </a:endParaRPr>
          </a:p>
          <a:p>
            <a:pPr marL="355600" indent="-342900">
              <a:lnSpc>
                <a:spcPct val="100000"/>
              </a:lnSpc>
              <a:spcBef>
                <a:spcPts val="375"/>
              </a:spcBef>
              <a:buFont typeface="Arial"/>
              <a:buChar char="•"/>
              <a:tabLst>
                <a:tab pos="354965" algn="l"/>
                <a:tab pos="355600" algn="l"/>
              </a:tabLst>
            </a:pPr>
            <a:r>
              <a:rPr sz="2200" b="1" spc="-10" dirty="0">
                <a:latin typeface="Calibri"/>
                <a:cs typeface="Calibri"/>
              </a:rPr>
              <a:t>Intra-party</a:t>
            </a:r>
            <a:r>
              <a:rPr sz="2200" b="1" spc="20" dirty="0">
                <a:latin typeface="Calibri"/>
                <a:cs typeface="Calibri"/>
              </a:rPr>
              <a:t> </a:t>
            </a:r>
            <a:r>
              <a:rPr sz="2200" b="1" spc="-5" dirty="0">
                <a:latin typeface="Calibri"/>
                <a:cs typeface="Calibri"/>
              </a:rPr>
              <a:t>divisions</a:t>
            </a:r>
            <a:endParaRPr sz="2200" dirty="0">
              <a:latin typeface="Calibri"/>
              <a:cs typeface="Calibri"/>
            </a:endParaRPr>
          </a:p>
          <a:p>
            <a:pPr marL="756285" lvl="1" indent="-287020">
              <a:lnSpc>
                <a:spcPct val="100000"/>
              </a:lnSpc>
              <a:spcBef>
                <a:spcPts val="345"/>
              </a:spcBef>
              <a:buFont typeface="Arial"/>
              <a:buChar char="–"/>
              <a:tabLst>
                <a:tab pos="756285" algn="l"/>
                <a:tab pos="756920" algn="l"/>
              </a:tabLst>
            </a:pPr>
            <a:r>
              <a:rPr sz="2000" b="1" spc="-5" dirty="0">
                <a:latin typeface="Calibri"/>
                <a:cs typeface="Calibri"/>
              </a:rPr>
              <a:t>Between party regulars </a:t>
            </a:r>
            <a:r>
              <a:rPr sz="2000" b="1" dirty="0">
                <a:latin typeface="Calibri"/>
                <a:cs typeface="Calibri"/>
              </a:rPr>
              <a:t>and </a:t>
            </a:r>
            <a:r>
              <a:rPr sz="2000" b="1" spc="-5" dirty="0">
                <a:latin typeface="Calibri"/>
                <a:cs typeface="Calibri"/>
              </a:rPr>
              <a:t>candidate loyalists/issue</a:t>
            </a:r>
            <a:r>
              <a:rPr sz="2000" b="1" spc="-195" dirty="0">
                <a:latin typeface="Calibri"/>
                <a:cs typeface="Calibri"/>
              </a:rPr>
              <a:t> </a:t>
            </a:r>
            <a:r>
              <a:rPr sz="2000" b="1" spc="-5" dirty="0">
                <a:latin typeface="Calibri"/>
                <a:cs typeface="Calibri"/>
              </a:rPr>
              <a:t>advocates.</a:t>
            </a:r>
            <a:endParaRPr sz="2000" dirty="0">
              <a:latin typeface="Calibri"/>
              <a:cs typeface="Calibri"/>
            </a:endParaRPr>
          </a:p>
          <a:p>
            <a:pPr marL="756285" lvl="1" indent="-287020">
              <a:lnSpc>
                <a:spcPct val="100000"/>
              </a:lnSpc>
              <a:spcBef>
                <a:spcPts val="335"/>
              </a:spcBef>
              <a:buFont typeface="Arial"/>
              <a:buChar char="–"/>
              <a:tabLst>
                <a:tab pos="756285" algn="l"/>
                <a:tab pos="756920" algn="l"/>
              </a:tabLst>
            </a:pPr>
            <a:r>
              <a:rPr sz="2000" b="1" spc="-5" dirty="0">
                <a:latin typeface="Calibri"/>
                <a:cs typeface="Calibri"/>
              </a:rPr>
              <a:t>Between </a:t>
            </a:r>
            <a:r>
              <a:rPr sz="2000" b="1" spc="-10" dirty="0">
                <a:latin typeface="Calibri"/>
                <a:cs typeface="Calibri"/>
              </a:rPr>
              <a:t>Democratic </a:t>
            </a:r>
            <a:r>
              <a:rPr sz="2000" b="1" spc="-5" dirty="0">
                <a:latin typeface="Calibri"/>
                <a:cs typeface="Calibri"/>
              </a:rPr>
              <a:t>liberals </a:t>
            </a:r>
            <a:r>
              <a:rPr sz="2000" b="1" dirty="0">
                <a:latin typeface="Calibri"/>
                <a:cs typeface="Calibri"/>
              </a:rPr>
              <a:t>and </a:t>
            </a:r>
            <a:r>
              <a:rPr sz="2000" b="1" spc="-10" dirty="0">
                <a:latin typeface="Calibri"/>
                <a:cs typeface="Calibri"/>
              </a:rPr>
              <a:t>moderates </a:t>
            </a:r>
            <a:r>
              <a:rPr sz="2000" b="1" spc="-5" dirty="0">
                <a:latin typeface="Calibri"/>
                <a:cs typeface="Calibri"/>
              </a:rPr>
              <a:t>(e.g. </a:t>
            </a:r>
            <a:r>
              <a:rPr sz="2000" b="1" dirty="0">
                <a:latin typeface="Calibri"/>
                <a:cs typeface="Calibri"/>
              </a:rPr>
              <a:t>“Blue </a:t>
            </a:r>
            <a:r>
              <a:rPr sz="2000" b="1" spc="-5" dirty="0">
                <a:latin typeface="Calibri"/>
                <a:cs typeface="Calibri"/>
              </a:rPr>
              <a:t>Dogs” </a:t>
            </a:r>
            <a:r>
              <a:rPr sz="2000" b="1" dirty="0">
                <a:latin typeface="Calibri"/>
                <a:cs typeface="Calibri"/>
              </a:rPr>
              <a:t>in</a:t>
            </a:r>
            <a:r>
              <a:rPr sz="2000" b="1" spc="-135" dirty="0">
                <a:latin typeface="Calibri"/>
                <a:cs typeface="Calibri"/>
              </a:rPr>
              <a:t> </a:t>
            </a:r>
            <a:r>
              <a:rPr sz="2000" b="1" spc="-5" dirty="0">
                <a:latin typeface="Calibri"/>
                <a:cs typeface="Calibri"/>
              </a:rPr>
              <a:t>Congress).</a:t>
            </a:r>
            <a:endParaRPr sz="2000" dirty="0">
              <a:latin typeface="Calibri"/>
              <a:cs typeface="Calibri"/>
            </a:endParaRPr>
          </a:p>
          <a:p>
            <a:pPr marL="756285" lvl="1" indent="-287020">
              <a:lnSpc>
                <a:spcPct val="100000"/>
              </a:lnSpc>
              <a:spcBef>
                <a:spcPts val="340"/>
              </a:spcBef>
              <a:buFont typeface="Arial"/>
              <a:buChar char="–"/>
              <a:tabLst>
                <a:tab pos="756285" algn="l"/>
                <a:tab pos="756920" algn="l"/>
              </a:tabLst>
            </a:pPr>
            <a:r>
              <a:rPr sz="2000" b="1" spc="-5" dirty="0">
                <a:latin typeface="Calibri"/>
                <a:cs typeface="Calibri"/>
              </a:rPr>
              <a:t>Between Republican conservatives </a:t>
            </a:r>
            <a:r>
              <a:rPr sz="2000" b="1" dirty="0">
                <a:latin typeface="Calibri"/>
                <a:cs typeface="Calibri"/>
              </a:rPr>
              <a:t>and</a:t>
            </a:r>
            <a:r>
              <a:rPr sz="2000" b="1" spc="-110" dirty="0">
                <a:latin typeface="Calibri"/>
                <a:cs typeface="Calibri"/>
              </a:rPr>
              <a:t> </a:t>
            </a:r>
            <a:r>
              <a:rPr sz="2000" b="1" spc="-10" dirty="0">
                <a:latin typeface="Calibri"/>
                <a:cs typeface="Calibri"/>
              </a:rPr>
              <a:t>moderates.</a:t>
            </a:r>
            <a:endParaRPr sz="2000" dirty="0">
              <a:latin typeface="Calibri"/>
              <a:cs typeface="Calibri"/>
            </a:endParaRPr>
          </a:p>
          <a:p>
            <a:pPr>
              <a:lnSpc>
                <a:spcPct val="100000"/>
              </a:lnSpc>
              <a:spcBef>
                <a:spcPts val="45"/>
              </a:spcBef>
            </a:pPr>
            <a:endParaRPr sz="1400" dirty="0">
              <a:latin typeface="Times New Roman"/>
              <a:cs typeface="Times New Roman"/>
            </a:endParaRPr>
          </a:p>
        </p:txBody>
      </p:sp>
      <p:pic>
        <p:nvPicPr>
          <p:cNvPr id="4" name="object 5">
            <a:extLst>
              <a:ext uri="{FF2B5EF4-FFF2-40B4-BE49-F238E27FC236}">
                <a16:creationId xmlns:a16="http://schemas.microsoft.com/office/drawing/2014/main" id="{7918E5EE-1F5F-4B4A-9B27-957738184528}"/>
              </a:ext>
            </a:extLst>
          </p:cNvPr>
          <p:cNvPicPr/>
          <p:nvPr/>
        </p:nvPicPr>
        <p:blipFill>
          <a:blip r:embed="rId2" cstate="print"/>
          <a:stretch>
            <a:fillRect/>
          </a:stretch>
        </p:blipFill>
        <p:spPr>
          <a:xfrm>
            <a:off x="8991600" y="3048000"/>
            <a:ext cx="2895600" cy="1999488"/>
          </a:xfrm>
          <a:prstGeom prst="rect">
            <a:avLst/>
          </a:prstGeom>
        </p:spPr>
      </p:pic>
    </p:spTree>
    <p:extLst>
      <p:ext uri="{BB962C8B-B14F-4D97-AF65-F5344CB8AC3E}">
        <p14:creationId xmlns:p14="http://schemas.microsoft.com/office/powerpoint/2010/main" val="12002590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800" y="0"/>
            <a:ext cx="6779259" cy="452120"/>
          </a:xfrm>
          <a:prstGeom prst="rect">
            <a:avLst/>
          </a:prstGeom>
        </p:spPr>
        <p:txBody>
          <a:bodyPr vert="horz" wrap="square" lIns="0" tIns="12065" rIns="0" bIns="0" rtlCol="0">
            <a:spAutoFit/>
          </a:bodyPr>
          <a:lstStyle/>
          <a:p>
            <a:pPr marL="12700">
              <a:lnSpc>
                <a:spcPct val="100000"/>
              </a:lnSpc>
              <a:spcBef>
                <a:spcPts val="95"/>
              </a:spcBef>
            </a:pPr>
            <a:r>
              <a:rPr sz="2800" spc="-50" dirty="0"/>
              <a:t>FACTORS </a:t>
            </a:r>
            <a:r>
              <a:rPr sz="2800" spc="-65" dirty="0"/>
              <a:t>THAT </a:t>
            </a:r>
            <a:r>
              <a:rPr sz="2800" spc="-40" dirty="0"/>
              <a:t>HAVE </a:t>
            </a:r>
            <a:r>
              <a:rPr sz="2800" spc="-10" dirty="0"/>
              <a:t>WEAKENED </a:t>
            </a:r>
            <a:r>
              <a:rPr sz="2800" spc="-5" dirty="0"/>
              <a:t>THE</a:t>
            </a:r>
            <a:r>
              <a:rPr sz="2800" spc="225" dirty="0"/>
              <a:t> </a:t>
            </a:r>
            <a:r>
              <a:rPr sz="2800" spc="-45" dirty="0"/>
              <a:t>PARTIES</a:t>
            </a:r>
            <a:endParaRPr sz="2800" dirty="0"/>
          </a:p>
        </p:txBody>
      </p:sp>
      <p:sp>
        <p:nvSpPr>
          <p:cNvPr id="3" name="object 3"/>
          <p:cNvSpPr txBox="1"/>
          <p:nvPr/>
        </p:nvSpPr>
        <p:spPr>
          <a:xfrm>
            <a:off x="78739" y="1007109"/>
            <a:ext cx="6288405" cy="5196840"/>
          </a:xfrm>
          <a:prstGeom prst="rect">
            <a:avLst/>
          </a:prstGeom>
        </p:spPr>
        <p:txBody>
          <a:bodyPr vert="horz" wrap="square" lIns="0" tIns="13335" rIns="0" bIns="0" rtlCol="0">
            <a:spAutoFit/>
          </a:bodyPr>
          <a:lstStyle/>
          <a:p>
            <a:pPr marL="355600" indent="-342900">
              <a:lnSpc>
                <a:spcPct val="100000"/>
              </a:lnSpc>
              <a:spcBef>
                <a:spcPts val="105"/>
              </a:spcBef>
              <a:buFont typeface="Arial"/>
              <a:buChar char="•"/>
              <a:tabLst>
                <a:tab pos="354965" algn="l"/>
                <a:tab pos="355600" algn="l"/>
              </a:tabLst>
            </a:pPr>
            <a:r>
              <a:rPr sz="2000" b="1" spc="-10" dirty="0">
                <a:solidFill>
                  <a:srgbClr val="FF0000"/>
                </a:solidFill>
                <a:latin typeface="Calibri"/>
                <a:cs typeface="Calibri"/>
              </a:rPr>
              <a:t>Candidate-centered </a:t>
            </a:r>
            <a:r>
              <a:rPr sz="2000" b="1" spc="-5" dirty="0">
                <a:solidFill>
                  <a:srgbClr val="FF0000"/>
                </a:solidFill>
                <a:latin typeface="Calibri"/>
                <a:cs typeface="Calibri"/>
              </a:rPr>
              <a:t>campaigns </a:t>
            </a:r>
            <a:r>
              <a:rPr sz="2000" b="1" dirty="0">
                <a:latin typeface="Calibri"/>
                <a:cs typeface="Calibri"/>
              </a:rPr>
              <a:t>(esp. </a:t>
            </a:r>
            <a:r>
              <a:rPr sz="2000" b="1" spc="-15" dirty="0">
                <a:latin typeface="Calibri"/>
                <a:cs typeface="Calibri"/>
              </a:rPr>
              <a:t>after</a:t>
            </a:r>
            <a:r>
              <a:rPr sz="2000" b="1" spc="5" dirty="0">
                <a:latin typeface="Calibri"/>
                <a:cs typeface="Calibri"/>
              </a:rPr>
              <a:t> </a:t>
            </a:r>
            <a:r>
              <a:rPr sz="2000" b="1" spc="-10" dirty="0">
                <a:latin typeface="Calibri"/>
                <a:cs typeface="Calibri"/>
              </a:rPr>
              <a:t>FECA).</a:t>
            </a:r>
            <a:endParaRPr sz="2000" dirty="0">
              <a:latin typeface="Calibri"/>
              <a:cs typeface="Calibri"/>
            </a:endParaRPr>
          </a:p>
          <a:p>
            <a:pPr marL="355600" indent="-342900">
              <a:lnSpc>
                <a:spcPct val="100000"/>
              </a:lnSpc>
              <a:spcBef>
                <a:spcPts val="1775"/>
              </a:spcBef>
              <a:buFont typeface="Arial"/>
              <a:buChar char="•"/>
              <a:tabLst>
                <a:tab pos="354965" algn="l"/>
                <a:tab pos="355600" algn="l"/>
              </a:tabLst>
            </a:pPr>
            <a:r>
              <a:rPr sz="2000" b="1" dirty="0">
                <a:latin typeface="Calibri"/>
                <a:cs typeface="Calibri"/>
              </a:rPr>
              <a:t>Rise of </a:t>
            </a:r>
            <a:r>
              <a:rPr sz="2000" b="1" spc="-5" dirty="0">
                <a:latin typeface="Calibri"/>
                <a:cs typeface="Calibri"/>
              </a:rPr>
              <a:t>campaign consultants </a:t>
            </a:r>
            <a:r>
              <a:rPr sz="2000" b="1" spc="-10" dirty="0">
                <a:latin typeface="Calibri"/>
                <a:cs typeface="Calibri"/>
              </a:rPr>
              <a:t>to </a:t>
            </a:r>
            <a:r>
              <a:rPr sz="2000" b="1" spc="-25" dirty="0">
                <a:latin typeface="Calibri"/>
                <a:cs typeface="Calibri"/>
              </a:rPr>
              <a:t>take </a:t>
            </a:r>
            <a:r>
              <a:rPr sz="2000" b="1" spc="-5" dirty="0">
                <a:latin typeface="Calibri"/>
                <a:cs typeface="Calibri"/>
              </a:rPr>
              <a:t>over </a:t>
            </a:r>
            <a:r>
              <a:rPr sz="2000" b="1" spc="-10" dirty="0">
                <a:latin typeface="Calibri"/>
                <a:cs typeface="Calibri"/>
              </a:rPr>
              <a:t>many </a:t>
            </a:r>
            <a:r>
              <a:rPr sz="2000" b="1" dirty="0">
                <a:latin typeface="Calibri"/>
                <a:cs typeface="Calibri"/>
              </a:rPr>
              <a:t>of</a:t>
            </a:r>
            <a:r>
              <a:rPr sz="2000" b="1" spc="-65" dirty="0">
                <a:latin typeface="Calibri"/>
                <a:cs typeface="Calibri"/>
              </a:rPr>
              <a:t> </a:t>
            </a:r>
            <a:r>
              <a:rPr sz="2000" b="1" dirty="0">
                <a:latin typeface="Calibri"/>
                <a:cs typeface="Calibri"/>
              </a:rPr>
              <a:t>the</a:t>
            </a:r>
            <a:endParaRPr sz="2000" dirty="0">
              <a:latin typeface="Calibri"/>
              <a:cs typeface="Calibri"/>
            </a:endParaRPr>
          </a:p>
          <a:p>
            <a:pPr marL="355600">
              <a:lnSpc>
                <a:spcPct val="100000"/>
              </a:lnSpc>
            </a:pPr>
            <a:r>
              <a:rPr sz="2000" b="1" dirty="0">
                <a:latin typeface="Calibri"/>
                <a:cs typeface="Calibri"/>
              </a:rPr>
              <a:t>functions of</a:t>
            </a:r>
            <a:r>
              <a:rPr sz="2000" b="1" spc="-35" dirty="0">
                <a:latin typeface="Calibri"/>
                <a:cs typeface="Calibri"/>
              </a:rPr>
              <a:t> </a:t>
            </a:r>
            <a:r>
              <a:rPr sz="2000" b="1" dirty="0">
                <a:latin typeface="Calibri"/>
                <a:cs typeface="Calibri"/>
              </a:rPr>
              <a:t>parties.</a:t>
            </a:r>
            <a:endParaRPr sz="2000" dirty="0">
              <a:latin typeface="Calibri"/>
              <a:cs typeface="Calibri"/>
            </a:endParaRPr>
          </a:p>
          <a:p>
            <a:pPr marL="355600" indent="-342900">
              <a:lnSpc>
                <a:spcPct val="100000"/>
              </a:lnSpc>
              <a:spcBef>
                <a:spcPts val="1780"/>
              </a:spcBef>
              <a:buFont typeface="Arial"/>
              <a:buChar char="•"/>
              <a:tabLst>
                <a:tab pos="354965" algn="l"/>
                <a:tab pos="355600" algn="l"/>
              </a:tabLst>
            </a:pPr>
            <a:r>
              <a:rPr sz="2000" b="1" dirty="0">
                <a:latin typeface="Calibri"/>
                <a:cs typeface="Calibri"/>
              </a:rPr>
              <a:t>Public </a:t>
            </a:r>
            <a:r>
              <a:rPr sz="2000" b="1" spc="-5" dirty="0">
                <a:latin typeface="Calibri"/>
                <a:cs typeface="Calibri"/>
              </a:rPr>
              <a:t>disenchantment with </a:t>
            </a:r>
            <a:r>
              <a:rPr sz="2000" b="1" dirty="0">
                <a:latin typeface="Calibri"/>
                <a:cs typeface="Calibri"/>
              </a:rPr>
              <a:t>parties and politics</a:t>
            </a:r>
            <a:r>
              <a:rPr sz="2000" b="1" spc="-120" dirty="0">
                <a:latin typeface="Calibri"/>
                <a:cs typeface="Calibri"/>
              </a:rPr>
              <a:t> </a:t>
            </a:r>
            <a:r>
              <a:rPr sz="2000" b="1" spc="-5" dirty="0">
                <a:latin typeface="Calibri"/>
                <a:cs typeface="Calibri"/>
              </a:rPr>
              <a:t>during</a:t>
            </a:r>
            <a:endParaRPr sz="2000" dirty="0">
              <a:latin typeface="Calibri"/>
              <a:cs typeface="Calibri"/>
            </a:endParaRPr>
          </a:p>
          <a:p>
            <a:pPr marL="355600">
              <a:lnSpc>
                <a:spcPct val="100000"/>
              </a:lnSpc>
            </a:pPr>
            <a:r>
              <a:rPr sz="2000" b="1" dirty="0">
                <a:latin typeface="Calibri"/>
                <a:cs typeface="Calibri"/>
              </a:rPr>
              <a:t>the</a:t>
            </a:r>
            <a:r>
              <a:rPr sz="2000" b="1" spc="-15" dirty="0">
                <a:latin typeface="Calibri"/>
                <a:cs typeface="Calibri"/>
              </a:rPr>
              <a:t> </a:t>
            </a:r>
            <a:r>
              <a:rPr sz="2000" b="1" dirty="0">
                <a:latin typeface="Calibri"/>
                <a:cs typeface="Calibri"/>
              </a:rPr>
              <a:t>60s.</a:t>
            </a:r>
            <a:endParaRPr sz="2000" dirty="0">
              <a:latin typeface="Calibri"/>
              <a:cs typeface="Calibri"/>
            </a:endParaRPr>
          </a:p>
          <a:p>
            <a:pPr marL="355600" marR="205740" indent="-342900">
              <a:lnSpc>
                <a:spcPct val="100000"/>
              </a:lnSpc>
              <a:spcBef>
                <a:spcPts val="1775"/>
              </a:spcBef>
              <a:buFont typeface="Arial"/>
              <a:buChar char="•"/>
              <a:tabLst>
                <a:tab pos="354965" algn="l"/>
                <a:tab pos="355600" algn="l"/>
              </a:tabLst>
            </a:pPr>
            <a:r>
              <a:rPr sz="2000" b="1" spc="-5" dirty="0">
                <a:latin typeface="Calibri"/>
                <a:cs typeface="Calibri"/>
              </a:rPr>
              <a:t>Growth </a:t>
            </a:r>
            <a:r>
              <a:rPr sz="2000" b="1" dirty="0">
                <a:latin typeface="Calibri"/>
                <a:cs typeface="Calibri"/>
              </a:rPr>
              <a:t>of </a:t>
            </a:r>
            <a:r>
              <a:rPr sz="2000" b="1" spc="-15" dirty="0">
                <a:latin typeface="Calibri"/>
                <a:cs typeface="Calibri"/>
              </a:rPr>
              <a:t>interest </a:t>
            </a:r>
            <a:r>
              <a:rPr sz="2000" b="1" spc="-5" dirty="0">
                <a:latin typeface="Calibri"/>
                <a:cs typeface="Calibri"/>
              </a:rPr>
              <a:t>groups -- </a:t>
            </a:r>
            <a:r>
              <a:rPr sz="2000" b="1" spc="-15" dirty="0">
                <a:latin typeface="Calibri"/>
                <a:cs typeface="Calibri"/>
              </a:rPr>
              <a:t>have </a:t>
            </a:r>
            <a:r>
              <a:rPr sz="2000" b="1" spc="-20" dirty="0">
                <a:latin typeface="Calibri"/>
                <a:cs typeface="Calibri"/>
              </a:rPr>
              <a:t>taken </a:t>
            </a:r>
            <a:r>
              <a:rPr sz="2000" b="1" dirty="0">
                <a:latin typeface="Calibri"/>
                <a:cs typeface="Calibri"/>
              </a:rPr>
              <a:t>on some party  functions.</a:t>
            </a:r>
            <a:endParaRPr sz="2000" dirty="0">
              <a:latin typeface="Calibri"/>
              <a:cs typeface="Calibri"/>
            </a:endParaRPr>
          </a:p>
          <a:p>
            <a:pPr marL="355600" marR="5080" indent="-342900">
              <a:lnSpc>
                <a:spcPct val="100000"/>
              </a:lnSpc>
              <a:spcBef>
                <a:spcPts val="1780"/>
              </a:spcBef>
              <a:buFont typeface="Arial"/>
              <a:buChar char="•"/>
              <a:tabLst>
                <a:tab pos="354965" algn="l"/>
                <a:tab pos="355600" algn="l"/>
              </a:tabLst>
            </a:pPr>
            <a:r>
              <a:rPr sz="2000" b="1" spc="-10" dirty="0">
                <a:latin typeface="Calibri"/>
                <a:cs typeface="Calibri"/>
              </a:rPr>
              <a:t>Development </a:t>
            </a:r>
            <a:r>
              <a:rPr sz="2000" b="1" dirty="0">
                <a:latin typeface="Calibri"/>
                <a:cs typeface="Calibri"/>
              </a:rPr>
              <a:t>of </a:t>
            </a:r>
            <a:r>
              <a:rPr sz="2000" b="1" spc="-5" dirty="0">
                <a:latin typeface="Calibri"/>
                <a:cs typeface="Calibri"/>
              </a:rPr>
              <a:t>mass </a:t>
            </a:r>
            <a:r>
              <a:rPr sz="2000" b="1" dirty="0">
                <a:latin typeface="Calibri"/>
                <a:cs typeface="Calibri"/>
              </a:rPr>
              <a:t>media </a:t>
            </a:r>
            <a:r>
              <a:rPr sz="2000" b="1" spc="-5" dirty="0">
                <a:latin typeface="Calibri"/>
                <a:cs typeface="Calibri"/>
              </a:rPr>
              <a:t>-- </a:t>
            </a:r>
            <a:r>
              <a:rPr sz="2000" b="1" spc="-10" dirty="0">
                <a:latin typeface="Calibri"/>
                <a:cs typeface="Calibri"/>
              </a:rPr>
              <a:t>candidates rely </a:t>
            </a:r>
            <a:r>
              <a:rPr sz="2000" b="1" dirty="0">
                <a:latin typeface="Calibri"/>
                <a:cs typeface="Calibri"/>
              </a:rPr>
              <a:t>on media  </a:t>
            </a:r>
            <a:r>
              <a:rPr sz="2000" b="1" spc="-15" dirty="0">
                <a:latin typeface="Calibri"/>
                <a:cs typeface="Calibri"/>
              </a:rPr>
              <a:t>rather </a:t>
            </a:r>
            <a:r>
              <a:rPr sz="2000" b="1" dirty="0">
                <a:latin typeface="Calibri"/>
                <a:cs typeface="Calibri"/>
              </a:rPr>
              <a:t>than party </a:t>
            </a:r>
            <a:r>
              <a:rPr sz="2000" b="1" spc="-10" dirty="0">
                <a:latin typeface="Calibri"/>
                <a:cs typeface="Calibri"/>
              </a:rPr>
              <a:t>organization </a:t>
            </a:r>
            <a:r>
              <a:rPr sz="2000" b="1" spc="-15" dirty="0">
                <a:latin typeface="Calibri"/>
                <a:cs typeface="Calibri"/>
              </a:rPr>
              <a:t>to get </a:t>
            </a:r>
            <a:r>
              <a:rPr sz="2000" b="1" spc="-5" dirty="0">
                <a:latin typeface="Calibri"/>
                <a:cs typeface="Calibri"/>
              </a:rPr>
              <a:t>message across.  </a:t>
            </a:r>
            <a:r>
              <a:rPr sz="2000" b="1" dirty="0">
                <a:latin typeface="Calibri"/>
                <a:cs typeface="Calibri"/>
              </a:rPr>
              <a:t>The </a:t>
            </a:r>
            <a:r>
              <a:rPr lang="en-US" sz="2000" b="1" spc="-10" dirty="0">
                <a:latin typeface="Calibri"/>
                <a:cs typeface="Calibri"/>
              </a:rPr>
              <a:t>i</a:t>
            </a:r>
            <a:r>
              <a:rPr sz="2000" b="1" spc="-10" dirty="0">
                <a:latin typeface="Calibri"/>
                <a:cs typeface="Calibri"/>
              </a:rPr>
              <a:t>nternet, </a:t>
            </a:r>
            <a:r>
              <a:rPr sz="2000" b="1" spc="-15" dirty="0">
                <a:latin typeface="Calibri"/>
                <a:cs typeface="Calibri"/>
              </a:rPr>
              <a:t>especially, </a:t>
            </a:r>
            <a:r>
              <a:rPr sz="2000" b="1" dirty="0">
                <a:latin typeface="Calibri"/>
                <a:cs typeface="Calibri"/>
              </a:rPr>
              <a:t>has become </a:t>
            </a:r>
            <a:r>
              <a:rPr sz="2000" b="1" spc="-5" dirty="0">
                <a:latin typeface="Calibri"/>
                <a:cs typeface="Calibri"/>
              </a:rPr>
              <a:t>important </a:t>
            </a:r>
            <a:r>
              <a:rPr sz="2000" b="1" spc="-15" dirty="0">
                <a:latin typeface="Calibri"/>
                <a:cs typeface="Calibri"/>
              </a:rPr>
              <a:t>for  </a:t>
            </a:r>
            <a:r>
              <a:rPr sz="2000" b="1" spc="-10" dirty="0">
                <a:latin typeface="Calibri"/>
                <a:cs typeface="Calibri"/>
              </a:rPr>
              <a:t>candidate </a:t>
            </a:r>
            <a:r>
              <a:rPr sz="2000" b="1" dirty="0">
                <a:latin typeface="Calibri"/>
                <a:cs typeface="Calibri"/>
              </a:rPr>
              <a:t>fund </a:t>
            </a:r>
            <a:r>
              <a:rPr sz="2000" b="1" spc="-5" dirty="0">
                <a:latin typeface="Calibri"/>
                <a:cs typeface="Calibri"/>
              </a:rPr>
              <a:t>raising, </a:t>
            </a:r>
            <a:r>
              <a:rPr sz="2000" b="1" spc="-10" dirty="0">
                <a:latin typeface="Calibri"/>
                <a:cs typeface="Calibri"/>
              </a:rPr>
              <a:t>candidate web </a:t>
            </a:r>
            <a:r>
              <a:rPr sz="2000" b="1" spc="-5" dirty="0">
                <a:latin typeface="Calibri"/>
                <a:cs typeface="Calibri"/>
              </a:rPr>
              <a:t>sites, </a:t>
            </a:r>
            <a:r>
              <a:rPr sz="2000" b="1" spc="-10" dirty="0">
                <a:latin typeface="Calibri"/>
                <a:cs typeface="Calibri"/>
              </a:rPr>
              <a:t>candidate  Facebook </a:t>
            </a:r>
            <a:r>
              <a:rPr sz="2000" b="1" spc="-5" dirty="0">
                <a:latin typeface="Calibri"/>
                <a:cs typeface="Calibri"/>
              </a:rPr>
              <a:t>profiles, </a:t>
            </a:r>
            <a:r>
              <a:rPr sz="2000" b="1" spc="-10" dirty="0">
                <a:latin typeface="Calibri"/>
                <a:cs typeface="Calibri"/>
              </a:rPr>
              <a:t>candidate </a:t>
            </a:r>
            <a:r>
              <a:rPr sz="2000" b="1" spc="-5" dirty="0">
                <a:latin typeface="Calibri"/>
                <a:cs typeface="Calibri"/>
              </a:rPr>
              <a:t>advertising </a:t>
            </a:r>
            <a:r>
              <a:rPr sz="2000" b="1" dirty="0">
                <a:latin typeface="Calibri"/>
                <a:cs typeface="Calibri"/>
              </a:rPr>
              <a:t>on </a:t>
            </a:r>
            <a:r>
              <a:rPr sz="2000" b="1" spc="-5" dirty="0">
                <a:latin typeface="Calibri"/>
                <a:cs typeface="Calibri"/>
              </a:rPr>
              <a:t>web sites.  </a:t>
            </a:r>
            <a:r>
              <a:rPr sz="2000" b="1" spc="-10" dirty="0">
                <a:latin typeface="Calibri"/>
                <a:cs typeface="Calibri"/>
              </a:rPr>
              <a:t>Candidates </a:t>
            </a:r>
            <a:r>
              <a:rPr sz="2000" b="1" spc="-5" dirty="0">
                <a:latin typeface="Calibri"/>
                <a:cs typeface="Calibri"/>
              </a:rPr>
              <a:t>can </a:t>
            </a:r>
            <a:r>
              <a:rPr sz="2000" b="1" dirty="0">
                <a:latin typeface="Calibri"/>
                <a:cs typeface="Calibri"/>
              </a:rPr>
              <a:t>do these </a:t>
            </a:r>
            <a:r>
              <a:rPr sz="2000" b="1" spc="-5" dirty="0">
                <a:latin typeface="Calibri"/>
                <a:cs typeface="Calibri"/>
              </a:rPr>
              <a:t>themselves and </a:t>
            </a:r>
            <a:r>
              <a:rPr sz="2000" b="1" dirty="0">
                <a:latin typeface="Calibri"/>
                <a:cs typeface="Calibri"/>
              </a:rPr>
              <a:t>do not need  the </a:t>
            </a:r>
            <a:r>
              <a:rPr sz="2000" b="1" spc="-5" dirty="0">
                <a:latin typeface="Calibri"/>
                <a:cs typeface="Calibri"/>
              </a:rPr>
              <a:t>parties </a:t>
            </a:r>
            <a:r>
              <a:rPr sz="2000" b="1" spc="-15" dirty="0">
                <a:latin typeface="Calibri"/>
                <a:cs typeface="Calibri"/>
              </a:rPr>
              <a:t>for </a:t>
            </a:r>
            <a:r>
              <a:rPr sz="2000" b="1" dirty="0">
                <a:latin typeface="Calibri"/>
                <a:cs typeface="Calibri"/>
              </a:rPr>
              <a:t>these</a:t>
            </a:r>
            <a:r>
              <a:rPr sz="2000" b="1" spc="-20" dirty="0">
                <a:latin typeface="Calibri"/>
                <a:cs typeface="Calibri"/>
              </a:rPr>
              <a:t> </a:t>
            </a:r>
            <a:r>
              <a:rPr sz="2000" b="1" dirty="0">
                <a:latin typeface="Calibri"/>
                <a:cs typeface="Calibri"/>
              </a:rPr>
              <a:t>things.</a:t>
            </a:r>
            <a:endParaRPr sz="2000" dirty="0">
              <a:latin typeface="Calibri"/>
              <a:cs typeface="Calibri"/>
            </a:endParaRPr>
          </a:p>
        </p:txBody>
      </p:sp>
      <p:sp>
        <p:nvSpPr>
          <p:cNvPr id="4" name="object 4"/>
          <p:cNvSpPr txBox="1"/>
          <p:nvPr/>
        </p:nvSpPr>
        <p:spPr>
          <a:xfrm>
            <a:off x="11335766" y="6477685"/>
            <a:ext cx="155575" cy="153035"/>
          </a:xfrm>
          <a:prstGeom prst="rect">
            <a:avLst/>
          </a:prstGeom>
        </p:spPr>
        <p:txBody>
          <a:bodyPr vert="horz" wrap="square" lIns="0" tIns="0" rIns="0" bIns="0" rtlCol="0">
            <a:spAutoFit/>
          </a:bodyPr>
          <a:lstStyle/>
          <a:p>
            <a:pPr>
              <a:lnSpc>
                <a:spcPts val="1140"/>
              </a:lnSpc>
            </a:pPr>
            <a:r>
              <a:rPr sz="1200" dirty="0">
                <a:solidFill>
                  <a:srgbClr val="888888"/>
                </a:solidFill>
                <a:latin typeface="Calibri"/>
                <a:cs typeface="Calibri"/>
              </a:rPr>
              <a:t>22</a:t>
            </a:r>
            <a:endParaRPr sz="1200">
              <a:latin typeface="Calibri"/>
              <a:cs typeface="Calibri"/>
            </a:endParaRPr>
          </a:p>
        </p:txBody>
      </p:sp>
      <p:sp>
        <p:nvSpPr>
          <p:cNvPr id="5" name="object 5"/>
          <p:cNvSpPr/>
          <p:nvPr/>
        </p:nvSpPr>
        <p:spPr>
          <a:xfrm>
            <a:off x="6528817" y="493078"/>
            <a:ext cx="5663183" cy="590772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7F769C31-6EEA-1231-BA30-9DF0B022E34C}"/>
              </a:ext>
            </a:extLst>
          </p:cNvPr>
          <p:cNvPicPr>
            <a:picLocks noChangeAspect="1"/>
          </p:cNvPicPr>
          <p:nvPr/>
        </p:nvPicPr>
        <p:blipFill rotWithShape="1">
          <a:blip r:embed="rId2"/>
          <a:srcRect l="3385" r="8155"/>
          <a:stretch/>
        </p:blipFill>
        <p:spPr>
          <a:xfrm>
            <a:off x="20" y="1282"/>
            <a:ext cx="12191980" cy="6856718"/>
          </a:xfrm>
          <a:prstGeom prst="rect">
            <a:avLst/>
          </a:prstGeom>
        </p:spPr>
      </p:pic>
    </p:spTree>
    <p:extLst>
      <p:ext uri="{BB962C8B-B14F-4D97-AF65-F5344CB8AC3E}">
        <p14:creationId xmlns:p14="http://schemas.microsoft.com/office/powerpoint/2010/main" val="3145708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13952" y="0"/>
            <a:ext cx="7364095" cy="443711"/>
          </a:xfrm>
          <a:prstGeom prst="rect">
            <a:avLst/>
          </a:prstGeom>
        </p:spPr>
        <p:txBody>
          <a:bodyPr vert="horz" wrap="square" lIns="0" tIns="12700" rIns="0" bIns="0" rtlCol="0">
            <a:spAutoFit/>
          </a:bodyPr>
          <a:lstStyle/>
          <a:p>
            <a:pPr marL="12700">
              <a:lnSpc>
                <a:spcPct val="100000"/>
              </a:lnSpc>
              <a:spcBef>
                <a:spcPts val="100"/>
              </a:spcBef>
            </a:pPr>
            <a:r>
              <a:rPr sz="2800" spc="-45" dirty="0"/>
              <a:t>IMPACT </a:t>
            </a:r>
            <a:r>
              <a:rPr sz="2800" spc="-5" dirty="0"/>
              <a:t>OF </a:t>
            </a:r>
            <a:r>
              <a:rPr sz="2800" spc="-50" dirty="0"/>
              <a:t>PARTIES </a:t>
            </a:r>
            <a:r>
              <a:rPr sz="2800" spc="-5" dirty="0"/>
              <a:t>ON</a:t>
            </a:r>
            <a:r>
              <a:rPr sz="2800" spc="60" dirty="0"/>
              <a:t> </a:t>
            </a:r>
            <a:r>
              <a:rPr sz="2800" spc="-15" dirty="0"/>
              <a:t>GOVERNMENT</a:t>
            </a:r>
          </a:p>
        </p:txBody>
      </p:sp>
      <p:sp>
        <p:nvSpPr>
          <p:cNvPr id="3" name="object 3"/>
          <p:cNvSpPr txBox="1"/>
          <p:nvPr/>
        </p:nvSpPr>
        <p:spPr>
          <a:xfrm>
            <a:off x="114299" y="477514"/>
            <a:ext cx="11963400" cy="6077305"/>
          </a:xfrm>
          <a:prstGeom prst="rect">
            <a:avLst/>
          </a:prstGeom>
        </p:spPr>
        <p:txBody>
          <a:bodyPr vert="horz" wrap="square" lIns="0" tIns="74930" rIns="0" bIns="0" rtlCol="0">
            <a:spAutoFit/>
          </a:bodyPr>
          <a:lstStyle/>
          <a:p>
            <a:pPr marL="12700">
              <a:lnSpc>
                <a:spcPct val="100000"/>
              </a:lnSpc>
              <a:spcBef>
                <a:spcPts val="590"/>
              </a:spcBef>
            </a:pPr>
            <a:r>
              <a:rPr sz="2400" b="1" spc="-10" dirty="0">
                <a:latin typeface="Calibri"/>
                <a:cs typeface="Calibri"/>
              </a:rPr>
              <a:t>CONGRESS</a:t>
            </a:r>
            <a:endParaRPr sz="2400" dirty="0">
              <a:latin typeface="Calibri"/>
              <a:cs typeface="Calibri"/>
            </a:endParaRPr>
          </a:p>
          <a:p>
            <a:pPr marL="355600" indent="-342900">
              <a:lnSpc>
                <a:spcPct val="100000"/>
              </a:lnSpc>
              <a:spcBef>
                <a:spcPts val="439"/>
              </a:spcBef>
              <a:buFont typeface="Arial"/>
              <a:buChar char="•"/>
              <a:tabLst>
                <a:tab pos="354965" algn="l"/>
                <a:tab pos="355600" algn="l"/>
              </a:tabLst>
            </a:pPr>
            <a:r>
              <a:rPr sz="2400" b="1" spc="-5" dirty="0">
                <a:latin typeface="Calibri"/>
                <a:cs typeface="Calibri"/>
              </a:rPr>
              <a:t>Majority </a:t>
            </a:r>
            <a:r>
              <a:rPr sz="2400" b="1" dirty="0">
                <a:latin typeface="Calibri"/>
                <a:cs typeface="Calibri"/>
              </a:rPr>
              <a:t>party </a:t>
            </a:r>
            <a:r>
              <a:rPr sz="2400" b="1" spc="-5" dirty="0">
                <a:latin typeface="Calibri"/>
                <a:cs typeface="Calibri"/>
              </a:rPr>
              <a:t>controls </a:t>
            </a:r>
            <a:r>
              <a:rPr sz="2400" b="1" dirty="0">
                <a:latin typeface="Calibri"/>
                <a:cs typeface="Calibri"/>
              </a:rPr>
              <a:t>all</a:t>
            </a:r>
            <a:r>
              <a:rPr sz="2400" b="1" spc="-65" dirty="0">
                <a:latin typeface="Calibri"/>
                <a:cs typeface="Calibri"/>
              </a:rPr>
              <a:t> </a:t>
            </a:r>
            <a:r>
              <a:rPr sz="2400" b="1" spc="-10" dirty="0">
                <a:latin typeface="Calibri"/>
                <a:cs typeface="Calibri"/>
              </a:rPr>
              <a:t>committees.</a:t>
            </a:r>
            <a:endParaRPr sz="2400" dirty="0">
              <a:latin typeface="Calibri"/>
              <a:cs typeface="Calibri"/>
            </a:endParaRPr>
          </a:p>
          <a:p>
            <a:pPr marL="355600" indent="-342900">
              <a:lnSpc>
                <a:spcPct val="100000"/>
              </a:lnSpc>
              <a:spcBef>
                <a:spcPts val="434"/>
              </a:spcBef>
              <a:buFont typeface="Arial"/>
              <a:buChar char="•"/>
              <a:tabLst>
                <a:tab pos="354965" algn="l"/>
                <a:tab pos="355600" algn="l"/>
              </a:tabLst>
            </a:pPr>
            <a:r>
              <a:rPr sz="2400" b="1" spc="-5" dirty="0">
                <a:latin typeface="Calibri"/>
                <a:cs typeface="Calibri"/>
              </a:rPr>
              <a:t>Majority </a:t>
            </a:r>
            <a:r>
              <a:rPr sz="2400" b="1" dirty="0">
                <a:latin typeface="Calibri"/>
                <a:cs typeface="Calibri"/>
              </a:rPr>
              <a:t>party has chairmen on all</a:t>
            </a:r>
            <a:r>
              <a:rPr sz="2400" b="1" spc="-75" dirty="0">
                <a:latin typeface="Calibri"/>
                <a:cs typeface="Calibri"/>
              </a:rPr>
              <a:t> </a:t>
            </a:r>
            <a:r>
              <a:rPr sz="2400" b="1" spc="-10" dirty="0">
                <a:latin typeface="Calibri"/>
                <a:cs typeface="Calibri"/>
              </a:rPr>
              <a:t>committees.</a:t>
            </a:r>
            <a:endParaRPr sz="2400" dirty="0">
              <a:latin typeface="Calibri"/>
              <a:cs typeface="Calibri"/>
            </a:endParaRPr>
          </a:p>
          <a:p>
            <a:pPr marL="355600" indent="-342900">
              <a:lnSpc>
                <a:spcPct val="100000"/>
              </a:lnSpc>
              <a:spcBef>
                <a:spcPts val="430"/>
              </a:spcBef>
              <a:buFont typeface="Arial"/>
              <a:buChar char="•"/>
              <a:tabLst>
                <a:tab pos="354965" algn="l"/>
                <a:tab pos="355600" algn="l"/>
              </a:tabLst>
            </a:pPr>
            <a:r>
              <a:rPr sz="2400" b="1" spc="-5" dirty="0">
                <a:latin typeface="Calibri"/>
                <a:cs typeface="Calibri"/>
              </a:rPr>
              <a:t>Majority </a:t>
            </a:r>
            <a:r>
              <a:rPr sz="2400" b="1" dirty="0">
                <a:latin typeface="Calibri"/>
                <a:cs typeface="Calibri"/>
              </a:rPr>
              <a:t>party </a:t>
            </a:r>
            <a:r>
              <a:rPr sz="2400" b="1" spc="-5" dirty="0">
                <a:latin typeface="Calibri"/>
                <a:cs typeface="Calibri"/>
              </a:rPr>
              <a:t>controls </a:t>
            </a:r>
            <a:r>
              <a:rPr sz="2400" b="1" spc="-20" dirty="0">
                <a:latin typeface="Calibri"/>
                <a:cs typeface="Calibri"/>
              </a:rPr>
              <a:t>key </a:t>
            </a:r>
            <a:r>
              <a:rPr sz="2400" b="1" spc="-5" dirty="0">
                <a:latin typeface="Calibri"/>
                <a:cs typeface="Calibri"/>
              </a:rPr>
              <a:t>leadership</a:t>
            </a:r>
            <a:r>
              <a:rPr sz="2400" b="1" spc="-85" dirty="0">
                <a:latin typeface="Calibri"/>
                <a:cs typeface="Calibri"/>
              </a:rPr>
              <a:t> </a:t>
            </a:r>
            <a:r>
              <a:rPr sz="2400" b="1" spc="-5" dirty="0">
                <a:latin typeface="Calibri"/>
                <a:cs typeface="Calibri"/>
              </a:rPr>
              <a:t>positions.</a:t>
            </a:r>
            <a:endParaRPr sz="2400" dirty="0">
              <a:latin typeface="Calibri"/>
              <a:cs typeface="Calibri"/>
            </a:endParaRPr>
          </a:p>
          <a:p>
            <a:pPr marL="355600" indent="-342900">
              <a:lnSpc>
                <a:spcPct val="100000"/>
              </a:lnSpc>
              <a:spcBef>
                <a:spcPts val="430"/>
              </a:spcBef>
              <a:buFont typeface="Arial"/>
              <a:buChar char="•"/>
              <a:tabLst>
                <a:tab pos="354965" algn="l"/>
                <a:tab pos="355600" algn="l"/>
              </a:tabLst>
            </a:pPr>
            <a:r>
              <a:rPr sz="2400" b="1" spc="-15" dirty="0">
                <a:latin typeface="Calibri"/>
                <a:cs typeface="Calibri"/>
              </a:rPr>
              <a:t>Staffers </a:t>
            </a:r>
            <a:r>
              <a:rPr sz="2400" b="1" spc="-10" dirty="0">
                <a:latin typeface="Calibri"/>
                <a:cs typeface="Calibri"/>
              </a:rPr>
              <a:t>are</a:t>
            </a:r>
            <a:r>
              <a:rPr sz="2400" b="1" spc="20" dirty="0">
                <a:latin typeface="Calibri"/>
                <a:cs typeface="Calibri"/>
              </a:rPr>
              <a:t> </a:t>
            </a:r>
            <a:r>
              <a:rPr sz="2400" b="1" dirty="0">
                <a:latin typeface="Calibri"/>
                <a:cs typeface="Calibri"/>
              </a:rPr>
              <a:t>partisan.</a:t>
            </a:r>
            <a:endParaRPr sz="2400" dirty="0">
              <a:latin typeface="Calibri"/>
              <a:cs typeface="Calibri"/>
            </a:endParaRPr>
          </a:p>
          <a:p>
            <a:pPr>
              <a:lnSpc>
                <a:spcPct val="100000"/>
              </a:lnSpc>
              <a:spcBef>
                <a:spcPts val="20"/>
              </a:spcBef>
              <a:buFont typeface="Arial"/>
              <a:buChar char="•"/>
            </a:pPr>
            <a:endParaRPr sz="2400" dirty="0">
              <a:latin typeface="Times New Roman"/>
              <a:cs typeface="Times New Roman"/>
            </a:endParaRPr>
          </a:p>
          <a:p>
            <a:pPr marL="12700">
              <a:lnSpc>
                <a:spcPct val="100000"/>
              </a:lnSpc>
            </a:pPr>
            <a:r>
              <a:rPr sz="2400" b="1" spc="-5" dirty="0">
                <a:latin typeface="Calibri"/>
                <a:cs typeface="Calibri"/>
              </a:rPr>
              <a:t>EXECUTIVE</a:t>
            </a:r>
            <a:r>
              <a:rPr sz="2400" b="1" spc="-30" dirty="0">
                <a:latin typeface="Calibri"/>
                <a:cs typeface="Calibri"/>
              </a:rPr>
              <a:t> </a:t>
            </a:r>
            <a:r>
              <a:rPr sz="2400" b="1" dirty="0">
                <a:latin typeface="Calibri"/>
                <a:cs typeface="Calibri"/>
              </a:rPr>
              <a:t>BRANCH</a:t>
            </a:r>
            <a:endParaRPr sz="2400" dirty="0">
              <a:latin typeface="Calibri"/>
              <a:cs typeface="Calibri"/>
            </a:endParaRPr>
          </a:p>
          <a:p>
            <a:pPr marL="355600" indent="-342900">
              <a:lnSpc>
                <a:spcPct val="100000"/>
              </a:lnSpc>
              <a:spcBef>
                <a:spcPts val="440"/>
              </a:spcBef>
              <a:buFont typeface="Arial"/>
              <a:buChar char="•"/>
              <a:tabLst>
                <a:tab pos="354965" algn="l"/>
                <a:tab pos="355600" algn="l"/>
              </a:tabLst>
            </a:pPr>
            <a:r>
              <a:rPr sz="2400" b="1" dirty="0">
                <a:latin typeface="Calibri"/>
                <a:cs typeface="Calibri"/>
              </a:rPr>
              <a:t>Nearly all </a:t>
            </a:r>
            <a:r>
              <a:rPr sz="2400" b="1" spc="-5" dirty="0">
                <a:latin typeface="Calibri"/>
                <a:cs typeface="Calibri"/>
              </a:rPr>
              <a:t>appointments </a:t>
            </a:r>
            <a:r>
              <a:rPr sz="2400" b="1" spc="-10" dirty="0">
                <a:latin typeface="Calibri"/>
                <a:cs typeface="Calibri"/>
              </a:rPr>
              <a:t>to </a:t>
            </a:r>
            <a:r>
              <a:rPr sz="2400" b="1" spc="-5" dirty="0">
                <a:latin typeface="Calibri"/>
                <a:cs typeface="Calibri"/>
              </a:rPr>
              <a:t>White </a:t>
            </a:r>
            <a:r>
              <a:rPr sz="2400" b="1" dirty="0">
                <a:latin typeface="Calibri"/>
                <a:cs typeface="Calibri"/>
              </a:rPr>
              <a:t>House </a:t>
            </a:r>
            <a:r>
              <a:rPr sz="2400" b="1" spc="-15" dirty="0">
                <a:latin typeface="Calibri"/>
                <a:cs typeface="Calibri"/>
              </a:rPr>
              <a:t>staff </a:t>
            </a:r>
            <a:r>
              <a:rPr sz="2400" b="1" spc="-10" dirty="0">
                <a:latin typeface="Calibri"/>
                <a:cs typeface="Calibri"/>
              </a:rPr>
              <a:t>are </a:t>
            </a:r>
            <a:r>
              <a:rPr sz="2400" b="1" dirty="0">
                <a:latin typeface="Calibri"/>
                <a:cs typeface="Calibri"/>
              </a:rPr>
              <a:t>partisan. </a:t>
            </a:r>
            <a:r>
              <a:rPr sz="2400" b="1" spc="-10" dirty="0">
                <a:latin typeface="Calibri"/>
                <a:cs typeface="Calibri"/>
              </a:rPr>
              <a:t>Many go to </a:t>
            </a:r>
            <a:r>
              <a:rPr sz="2400" b="1" dirty="0">
                <a:latin typeface="Calibri"/>
                <a:cs typeface="Calibri"/>
              </a:rPr>
              <a:t>people </a:t>
            </a:r>
            <a:r>
              <a:rPr sz="2400" b="1" spc="-10" dirty="0">
                <a:latin typeface="Calibri"/>
                <a:cs typeface="Calibri"/>
              </a:rPr>
              <a:t>from </a:t>
            </a:r>
            <a:r>
              <a:rPr sz="2400" b="1" spc="-5" dirty="0">
                <a:latin typeface="Calibri"/>
                <a:cs typeface="Calibri"/>
              </a:rPr>
              <a:t>election</a:t>
            </a:r>
            <a:r>
              <a:rPr sz="2400" b="1" spc="-95" dirty="0">
                <a:latin typeface="Calibri"/>
                <a:cs typeface="Calibri"/>
              </a:rPr>
              <a:t> </a:t>
            </a:r>
            <a:r>
              <a:rPr sz="2400" b="1" spc="-5" dirty="0">
                <a:latin typeface="Calibri"/>
                <a:cs typeface="Calibri"/>
              </a:rPr>
              <a:t>campaigns.</a:t>
            </a:r>
            <a:endParaRPr sz="2400" dirty="0">
              <a:latin typeface="Calibri"/>
              <a:cs typeface="Calibri"/>
            </a:endParaRPr>
          </a:p>
          <a:p>
            <a:pPr marL="355600" indent="-342900">
              <a:lnSpc>
                <a:spcPct val="100000"/>
              </a:lnSpc>
              <a:spcBef>
                <a:spcPts val="430"/>
              </a:spcBef>
              <a:buFont typeface="Arial"/>
              <a:buChar char="•"/>
              <a:tabLst>
                <a:tab pos="354965" algn="l"/>
                <a:tab pos="355600" algn="l"/>
              </a:tabLst>
            </a:pPr>
            <a:r>
              <a:rPr sz="2400" b="1" dirty="0">
                <a:latin typeface="Calibri"/>
                <a:cs typeface="Calibri"/>
              </a:rPr>
              <a:t>Nearly all </a:t>
            </a:r>
            <a:r>
              <a:rPr sz="2400" b="1" spc="-5" dirty="0">
                <a:latin typeface="Calibri"/>
                <a:cs typeface="Calibri"/>
              </a:rPr>
              <a:t>appointments </a:t>
            </a:r>
            <a:r>
              <a:rPr sz="2400" b="1" spc="-10" dirty="0">
                <a:latin typeface="Calibri"/>
                <a:cs typeface="Calibri"/>
              </a:rPr>
              <a:t>to </a:t>
            </a:r>
            <a:r>
              <a:rPr sz="2400" b="1" spc="-5" dirty="0">
                <a:latin typeface="Calibri"/>
                <a:cs typeface="Calibri"/>
              </a:rPr>
              <a:t>top positions </a:t>
            </a:r>
            <a:r>
              <a:rPr sz="2400" b="1" dirty="0">
                <a:latin typeface="Calibri"/>
                <a:cs typeface="Calibri"/>
              </a:rPr>
              <a:t>in other parts of </a:t>
            </a:r>
            <a:r>
              <a:rPr sz="2400" b="1" spc="-10" dirty="0">
                <a:latin typeface="Calibri"/>
                <a:cs typeface="Calibri"/>
              </a:rPr>
              <a:t>Executive branch are</a:t>
            </a:r>
            <a:r>
              <a:rPr sz="2400" b="1" spc="-195" dirty="0">
                <a:latin typeface="Calibri"/>
                <a:cs typeface="Calibri"/>
              </a:rPr>
              <a:t> </a:t>
            </a:r>
            <a:r>
              <a:rPr sz="2400" b="1" dirty="0">
                <a:latin typeface="Calibri"/>
                <a:cs typeface="Calibri"/>
              </a:rPr>
              <a:t>partisan.</a:t>
            </a:r>
            <a:endParaRPr sz="2400" dirty="0">
              <a:latin typeface="Calibri"/>
              <a:cs typeface="Calibri"/>
            </a:endParaRPr>
          </a:p>
          <a:p>
            <a:pPr marL="355600" indent="-342900">
              <a:spcBef>
                <a:spcPts val="434"/>
              </a:spcBef>
              <a:buFont typeface="Arial"/>
              <a:buChar char="•"/>
              <a:tabLst>
                <a:tab pos="354965" algn="l"/>
                <a:tab pos="355600" algn="l"/>
              </a:tabLst>
            </a:pPr>
            <a:r>
              <a:rPr sz="2400" b="1" spc="-10" dirty="0">
                <a:latin typeface="Calibri"/>
                <a:cs typeface="Calibri"/>
              </a:rPr>
              <a:t>Development </a:t>
            </a:r>
            <a:r>
              <a:rPr sz="2400" b="1" dirty="0">
                <a:latin typeface="Calibri"/>
                <a:cs typeface="Calibri"/>
              </a:rPr>
              <a:t>of </a:t>
            </a:r>
            <a:r>
              <a:rPr sz="2400" b="1" spc="-5" dirty="0">
                <a:latin typeface="Calibri"/>
                <a:cs typeface="Calibri"/>
              </a:rPr>
              <a:t>Civil </a:t>
            </a:r>
            <a:r>
              <a:rPr sz="2400" b="1" dirty="0">
                <a:latin typeface="Calibri"/>
                <a:cs typeface="Calibri"/>
              </a:rPr>
              <a:t>Service </a:t>
            </a:r>
            <a:r>
              <a:rPr sz="2400" b="1" spc="-15" dirty="0">
                <a:latin typeface="Calibri"/>
                <a:cs typeface="Calibri"/>
              </a:rPr>
              <a:t>System </a:t>
            </a:r>
            <a:r>
              <a:rPr sz="2400" b="1" dirty="0">
                <a:latin typeface="Calibri"/>
                <a:cs typeface="Calibri"/>
              </a:rPr>
              <a:t>has </a:t>
            </a:r>
            <a:r>
              <a:rPr sz="2400" b="1" spc="-10" dirty="0">
                <a:latin typeface="Calibri"/>
                <a:cs typeface="Calibri"/>
              </a:rPr>
              <a:t>greatly reduced </a:t>
            </a:r>
            <a:r>
              <a:rPr sz="2400" b="1" dirty="0">
                <a:latin typeface="Calibri"/>
                <a:cs typeface="Calibri"/>
              </a:rPr>
              <a:t>party </a:t>
            </a:r>
            <a:r>
              <a:rPr sz="2400" b="1" spc="-5" dirty="0">
                <a:latin typeface="Calibri"/>
                <a:cs typeface="Calibri"/>
              </a:rPr>
              <a:t>influence </a:t>
            </a:r>
            <a:r>
              <a:rPr sz="2400" b="1" spc="-10" dirty="0">
                <a:latin typeface="Calibri"/>
                <a:cs typeface="Calibri"/>
              </a:rPr>
              <a:t>over </a:t>
            </a:r>
            <a:r>
              <a:rPr sz="2400" b="1" dirty="0">
                <a:latin typeface="Calibri"/>
                <a:cs typeface="Calibri"/>
              </a:rPr>
              <a:t>the</a:t>
            </a:r>
            <a:r>
              <a:rPr sz="2400" b="1" spc="-120" dirty="0">
                <a:latin typeface="Calibri"/>
                <a:cs typeface="Calibri"/>
              </a:rPr>
              <a:t> </a:t>
            </a:r>
            <a:r>
              <a:rPr sz="2400" b="1" spc="-20" dirty="0">
                <a:latin typeface="Calibri"/>
                <a:cs typeface="Calibri"/>
              </a:rPr>
              <a:t>bureaucracy.</a:t>
            </a:r>
            <a:r>
              <a:rPr lang="en-US" sz="2400" b="1" spc="-20" dirty="0">
                <a:latin typeface="Calibri"/>
                <a:cs typeface="Calibri"/>
              </a:rPr>
              <a:t> </a:t>
            </a:r>
            <a:r>
              <a:rPr lang="en-US" sz="2400" b="1" dirty="0">
                <a:latin typeface="+mj-lt"/>
              </a:rPr>
              <a:t>Jobs now based on merit and not on party patronage.</a:t>
            </a:r>
          </a:p>
          <a:p>
            <a:pPr marL="12700">
              <a:lnSpc>
                <a:spcPct val="100000"/>
              </a:lnSpc>
              <a:spcBef>
                <a:spcPts val="434"/>
              </a:spcBef>
              <a:tabLst>
                <a:tab pos="354965" algn="l"/>
                <a:tab pos="355600" algn="l"/>
              </a:tabLst>
            </a:pPr>
            <a:endParaRPr sz="2400" b="1" dirty="0">
              <a:latin typeface="+mj-lt"/>
              <a:cs typeface="Calibri"/>
            </a:endParaRPr>
          </a:p>
          <a:p>
            <a:pPr marL="12700">
              <a:lnSpc>
                <a:spcPct val="100000"/>
              </a:lnSpc>
            </a:pPr>
            <a:r>
              <a:rPr sz="2400" b="1" spc="-5" dirty="0">
                <a:latin typeface="Calibri"/>
                <a:cs typeface="Calibri"/>
              </a:rPr>
              <a:t>JUDICIAL</a:t>
            </a:r>
            <a:r>
              <a:rPr sz="2400" b="1" spc="-10" dirty="0">
                <a:latin typeface="Calibri"/>
                <a:cs typeface="Calibri"/>
              </a:rPr>
              <a:t> </a:t>
            </a:r>
            <a:r>
              <a:rPr sz="2400" b="1" dirty="0">
                <a:latin typeface="Calibri"/>
                <a:cs typeface="Calibri"/>
              </a:rPr>
              <a:t>BRANCH</a:t>
            </a:r>
            <a:endParaRPr sz="2400" dirty="0">
              <a:latin typeface="Calibri"/>
              <a:cs typeface="Calibri"/>
            </a:endParaRPr>
          </a:p>
          <a:p>
            <a:pPr marL="355600" indent="-342900">
              <a:lnSpc>
                <a:spcPct val="100000"/>
              </a:lnSpc>
              <a:spcBef>
                <a:spcPts val="440"/>
              </a:spcBef>
              <a:buFont typeface="Arial"/>
              <a:buChar char="•"/>
              <a:tabLst>
                <a:tab pos="354965" algn="l"/>
                <a:tab pos="355600" algn="l"/>
              </a:tabLst>
            </a:pPr>
            <a:r>
              <a:rPr sz="2400" b="1" dirty="0">
                <a:latin typeface="Calibri"/>
                <a:cs typeface="Calibri"/>
              </a:rPr>
              <a:t>Nearly all </a:t>
            </a:r>
            <a:r>
              <a:rPr sz="2400" b="1" spc="-5" dirty="0">
                <a:latin typeface="Calibri"/>
                <a:cs typeface="Calibri"/>
              </a:rPr>
              <a:t>appointments </a:t>
            </a:r>
            <a:r>
              <a:rPr sz="2400" b="1" spc="-10" dirty="0">
                <a:latin typeface="Calibri"/>
                <a:cs typeface="Calibri"/>
              </a:rPr>
              <a:t>are</a:t>
            </a:r>
            <a:r>
              <a:rPr sz="2400" b="1" spc="-70" dirty="0">
                <a:latin typeface="Calibri"/>
                <a:cs typeface="Calibri"/>
              </a:rPr>
              <a:t> </a:t>
            </a:r>
            <a:r>
              <a:rPr sz="2400" b="1" dirty="0">
                <a:latin typeface="Calibri"/>
                <a:cs typeface="Calibri"/>
              </a:rPr>
              <a:t>partisan</a:t>
            </a:r>
            <a:endParaRPr sz="2400" dirty="0">
              <a:latin typeface="Calibri"/>
              <a:cs typeface="Calibri"/>
            </a:endParaRPr>
          </a:p>
        </p:txBody>
      </p:sp>
      <p:sp>
        <p:nvSpPr>
          <p:cNvPr id="4" name="object 4"/>
          <p:cNvSpPr txBox="1"/>
          <p:nvPr/>
        </p:nvSpPr>
        <p:spPr>
          <a:xfrm>
            <a:off x="11323066" y="6426809"/>
            <a:ext cx="180975" cy="208915"/>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23</a:t>
            </a:r>
            <a:endParaRPr sz="1200">
              <a:latin typeface="Calibri"/>
              <a:cs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p:nvPr/>
        </p:nvSpPr>
        <p:spPr>
          <a:xfrm>
            <a:off x="78739" y="769492"/>
            <a:ext cx="12034522" cy="6088507"/>
          </a:xfrm>
          <a:prstGeom prst="rect">
            <a:avLst/>
          </a:prstGeom>
          <a:blipFill>
            <a:blip r:embed="rId2" cstate="print">
              <a:alphaModFix amt="23000"/>
            </a:blip>
            <a:stretch>
              <a:fillRect/>
            </a:stretch>
          </a:blipFill>
        </p:spPr>
        <p:txBody>
          <a:bodyPr wrap="square" lIns="0" tIns="0" rIns="0" bIns="0" rtlCol="0"/>
          <a:lstStyle/>
          <a:p>
            <a:endParaRPr/>
          </a:p>
        </p:txBody>
      </p:sp>
      <p:sp>
        <p:nvSpPr>
          <p:cNvPr id="2" name="object 2"/>
          <p:cNvSpPr/>
          <p:nvPr/>
        </p:nvSpPr>
        <p:spPr>
          <a:xfrm>
            <a:off x="0" y="0"/>
            <a:ext cx="12192000" cy="914400"/>
          </a:xfrm>
          <a:custGeom>
            <a:avLst/>
            <a:gdLst/>
            <a:ahLst/>
            <a:cxnLst/>
            <a:rect l="l" t="t" r="r" b="b"/>
            <a:pathLst>
              <a:path w="12192000" h="914400">
                <a:moveTo>
                  <a:pt x="0" y="914400"/>
                </a:moveTo>
                <a:lnTo>
                  <a:pt x="12192000" y="914400"/>
                </a:lnTo>
                <a:lnTo>
                  <a:pt x="12192000" y="0"/>
                </a:lnTo>
                <a:lnTo>
                  <a:pt x="0" y="0"/>
                </a:lnTo>
                <a:lnTo>
                  <a:pt x="0" y="914400"/>
                </a:lnTo>
                <a:close/>
              </a:path>
            </a:pathLst>
          </a:custGeom>
          <a:solidFill>
            <a:srgbClr val="000000"/>
          </a:solidFill>
        </p:spPr>
        <p:txBody>
          <a:bodyPr wrap="square" lIns="0" tIns="0" rIns="0" bIns="0" rtlCol="0"/>
          <a:lstStyle/>
          <a:p>
            <a:endParaRPr/>
          </a:p>
        </p:txBody>
      </p:sp>
      <p:sp>
        <p:nvSpPr>
          <p:cNvPr id="3" name="object 3"/>
          <p:cNvSpPr txBox="1">
            <a:spLocks noGrp="1"/>
          </p:cNvSpPr>
          <p:nvPr>
            <p:ph type="title"/>
          </p:nvPr>
        </p:nvSpPr>
        <p:spPr>
          <a:xfrm>
            <a:off x="3200780" y="72897"/>
            <a:ext cx="5792470" cy="696595"/>
          </a:xfrm>
          <a:prstGeom prst="rect">
            <a:avLst/>
          </a:prstGeom>
        </p:spPr>
        <p:txBody>
          <a:bodyPr vert="horz" wrap="square" lIns="0" tIns="12700" rIns="0" bIns="0" rtlCol="0">
            <a:spAutoFit/>
          </a:bodyPr>
          <a:lstStyle/>
          <a:p>
            <a:pPr marL="12700">
              <a:lnSpc>
                <a:spcPct val="100000"/>
              </a:lnSpc>
              <a:spcBef>
                <a:spcPts val="100"/>
              </a:spcBef>
            </a:pPr>
            <a:r>
              <a:rPr sz="4400" spc="-30" dirty="0">
                <a:solidFill>
                  <a:srgbClr val="FFFFFF"/>
                </a:solidFill>
              </a:rPr>
              <a:t>INTO </a:t>
            </a:r>
            <a:r>
              <a:rPr sz="4400" spc="-5" dirty="0">
                <a:solidFill>
                  <a:srgbClr val="FFFFFF"/>
                </a:solidFill>
              </a:rPr>
              <a:t>THE </a:t>
            </a:r>
            <a:r>
              <a:rPr sz="4400" dirty="0">
                <a:solidFill>
                  <a:srgbClr val="FFFFFF"/>
                </a:solidFill>
              </a:rPr>
              <a:t>NEW</a:t>
            </a:r>
            <a:r>
              <a:rPr sz="4400" spc="-35" dirty="0">
                <a:solidFill>
                  <a:srgbClr val="FFFFFF"/>
                </a:solidFill>
              </a:rPr>
              <a:t> </a:t>
            </a:r>
            <a:r>
              <a:rPr sz="4400" spc="-10" dirty="0">
                <a:solidFill>
                  <a:srgbClr val="FFFFFF"/>
                </a:solidFill>
              </a:rPr>
              <a:t>CENTURY</a:t>
            </a:r>
            <a:endParaRPr sz="4400"/>
          </a:p>
        </p:txBody>
      </p:sp>
      <p:sp>
        <p:nvSpPr>
          <p:cNvPr id="4" name="object 4"/>
          <p:cNvSpPr txBox="1"/>
          <p:nvPr/>
        </p:nvSpPr>
        <p:spPr>
          <a:xfrm>
            <a:off x="993139" y="1569237"/>
            <a:ext cx="4189095" cy="1781810"/>
          </a:xfrm>
          <a:prstGeom prst="rect">
            <a:avLst/>
          </a:prstGeom>
        </p:spPr>
        <p:txBody>
          <a:bodyPr vert="horz" wrap="square" lIns="0" tIns="61594" rIns="0" bIns="0" rtlCol="0">
            <a:spAutoFit/>
          </a:bodyPr>
          <a:lstStyle/>
          <a:p>
            <a:pPr marL="241300" indent="-229235">
              <a:lnSpc>
                <a:spcPct val="100000"/>
              </a:lnSpc>
              <a:spcBef>
                <a:spcPts val="484"/>
              </a:spcBef>
              <a:buFont typeface="Arial"/>
              <a:buChar char="•"/>
              <a:tabLst>
                <a:tab pos="241300" algn="l"/>
                <a:tab pos="241935" algn="l"/>
              </a:tabLst>
            </a:pPr>
            <a:r>
              <a:rPr sz="1600" b="1" spc="-5" dirty="0">
                <a:latin typeface="Calibri"/>
                <a:cs typeface="Calibri"/>
              </a:rPr>
              <a:t>South: </a:t>
            </a:r>
            <a:r>
              <a:rPr sz="1600" b="1" spc="-10" dirty="0">
                <a:latin typeface="Calibri"/>
                <a:cs typeface="Calibri"/>
              </a:rPr>
              <a:t>Republican strength (very</a:t>
            </a:r>
            <a:r>
              <a:rPr sz="1600" b="1" spc="90" dirty="0">
                <a:latin typeface="Calibri"/>
                <a:cs typeface="Calibri"/>
              </a:rPr>
              <a:t> </a:t>
            </a:r>
            <a:r>
              <a:rPr sz="1600" b="1" spc="-10" dirty="0">
                <a:latin typeface="Calibri"/>
                <a:cs typeface="Calibri"/>
              </a:rPr>
              <a:t>conservative)</a:t>
            </a:r>
            <a:endParaRPr sz="1600" dirty="0">
              <a:latin typeface="Calibri"/>
              <a:cs typeface="Calibri"/>
            </a:endParaRPr>
          </a:p>
          <a:p>
            <a:pPr marL="241300" indent="-229235">
              <a:lnSpc>
                <a:spcPct val="100000"/>
              </a:lnSpc>
              <a:spcBef>
                <a:spcPts val="380"/>
              </a:spcBef>
              <a:buFont typeface="Arial"/>
              <a:buChar char="•"/>
              <a:tabLst>
                <a:tab pos="241300" algn="l"/>
                <a:tab pos="241935" algn="l"/>
              </a:tabLst>
            </a:pPr>
            <a:r>
              <a:rPr sz="1600" b="1" spc="-10" dirty="0">
                <a:latin typeface="Calibri"/>
                <a:cs typeface="Calibri"/>
              </a:rPr>
              <a:t>Great </a:t>
            </a:r>
            <a:r>
              <a:rPr sz="1600" b="1" spc="-5" dirty="0">
                <a:latin typeface="Calibri"/>
                <a:cs typeface="Calibri"/>
              </a:rPr>
              <a:t>Plains: </a:t>
            </a:r>
            <a:r>
              <a:rPr sz="1600" b="1" spc="-10" dirty="0">
                <a:latin typeface="Calibri"/>
                <a:cs typeface="Calibri"/>
              </a:rPr>
              <a:t>Republican</a:t>
            </a:r>
            <a:r>
              <a:rPr sz="1600" b="1" spc="10" dirty="0">
                <a:latin typeface="Calibri"/>
                <a:cs typeface="Calibri"/>
              </a:rPr>
              <a:t> </a:t>
            </a:r>
            <a:r>
              <a:rPr sz="1600" b="1" spc="-10" dirty="0">
                <a:latin typeface="Calibri"/>
                <a:cs typeface="Calibri"/>
              </a:rPr>
              <a:t>strength</a:t>
            </a:r>
            <a:endParaRPr sz="1600" dirty="0">
              <a:latin typeface="Calibri"/>
              <a:cs typeface="Calibri"/>
            </a:endParaRPr>
          </a:p>
          <a:p>
            <a:pPr marL="241300" indent="-229235">
              <a:lnSpc>
                <a:spcPct val="100000"/>
              </a:lnSpc>
              <a:spcBef>
                <a:spcPts val="385"/>
              </a:spcBef>
              <a:buFont typeface="Arial"/>
              <a:buChar char="•"/>
              <a:tabLst>
                <a:tab pos="241300" algn="l"/>
                <a:tab pos="241935" algn="l"/>
              </a:tabLst>
            </a:pPr>
            <a:r>
              <a:rPr sz="1600" b="1" spc="-10" dirty="0">
                <a:latin typeface="Calibri"/>
                <a:cs typeface="Calibri"/>
              </a:rPr>
              <a:t>Rocky Mountains: Republican</a:t>
            </a:r>
            <a:r>
              <a:rPr sz="1600" b="1" spc="40" dirty="0">
                <a:latin typeface="Calibri"/>
                <a:cs typeface="Calibri"/>
              </a:rPr>
              <a:t> </a:t>
            </a:r>
            <a:r>
              <a:rPr sz="1600" b="1" spc="-10" dirty="0">
                <a:latin typeface="Calibri"/>
                <a:cs typeface="Calibri"/>
              </a:rPr>
              <a:t>strength</a:t>
            </a:r>
            <a:endParaRPr sz="1600" dirty="0">
              <a:latin typeface="Calibri"/>
              <a:cs typeface="Calibri"/>
            </a:endParaRPr>
          </a:p>
          <a:p>
            <a:pPr marL="241300" indent="-229235">
              <a:lnSpc>
                <a:spcPct val="100000"/>
              </a:lnSpc>
              <a:spcBef>
                <a:spcPts val="385"/>
              </a:spcBef>
              <a:buFont typeface="Arial"/>
              <a:buChar char="•"/>
              <a:tabLst>
                <a:tab pos="241300" algn="l"/>
                <a:tab pos="241935" algn="l"/>
              </a:tabLst>
            </a:pPr>
            <a:r>
              <a:rPr sz="1600" b="1" spc="-25" dirty="0">
                <a:latin typeface="Calibri"/>
                <a:cs typeface="Calibri"/>
              </a:rPr>
              <a:t>West </a:t>
            </a:r>
            <a:r>
              <a:rPr sz="1600" b="1" spc="-10" dirty="0">
                <a:latin typeface="Calibri"/>
                <a:cs typeface="Calibri"/>
              </a:rPr>
              <a:t>Coast: Democratic</a:t>
            </a:r>
            <a:r>
              <a:rPr sz="1600" b="1" spc="15" dirty="0">
                <a:latin typeface="Calibri"/>
                <a:cs typeface="Calibri"/>
              </a:rPr>
              <a:t> </a:t>
            </a:r>
            <a:r>
              <a:rPr sz="1600" b="1" spc="-10" dirty="0">
                <a:latin typeface="Calibri"/>
                <a:cs typeface="Calibri"/>
              </a:rPr>
              <a:t>strength</a:t>
            </a:r>
            <a:endParaRPr sz="1600" dirty="0">
              <a:latin typeface="Calibri"/>
              <a:cs typeface="Calibri"/>
            </a:endParaRPr>
          </a:p>
          <a:p>
            <a:pPr marL="241300" indent="-229235">
              <a:lnSpc>
                <a:spcPct val="100000"/>
              </a:lnSpc>
              <a:spcBef>
                <a:spcPts val="385"/>
              </a:spcBef>
              <a:buFont typeface="Arial"/>
              <a:buChar char="•"/>
              <a:tabLst>
                <a:tab pos="241300" algn="l"/>
                <a:tab pos="241935" algn="l"/>
              </a:tabLst>
            </a:pPr>
            <a:r>
              <a:rPr sz="1600" b="1" spc="-5" dirty="0">
                <a:latin typeface="Calibri"/>
                <a:cs typeface="Calibri"/>
              </a:rPr>
              <a:t>New </a:t>
            </a:r>
            <a:r>
              <a:rPr sz="1600" b="1" spc="-10" dirty="0">
                <a:latin typeface="Calibri"/>
                <a:cs typeface="Calibri"/>
              </a:rPr>
              <a:t>England: Democratic</a:t>
            </a:r>
            <a:r>
              <a:rPr sz="1600" b="1" spc="15" dirty="0">
                <a:latin typeface="Calibri"/>
                <a:cs typeface="Calibri"/>
              </a:rPr>
              <a:t> </a:t>
            </a:r>
            <a:r>
              <a:rPr sz="1600" b="1" spc="-10" dirty="0">
                <a:latin typeface="Calibri"/>
                <a:cs typeface="Calibri"/>
              </a:rPr>
              <a:t>strength</a:t>
            </a:r>
            <a:endParaRPr sz="1600" dirty="0">
              <a:latin typeface="Calibri"/>
              <a:cs typeface="Calibri"/>
            </a:endParaRPr>
          </a:p>
          <a:p>
            <a:pPr marL="241300" indent="-229235">
              <a:lnSpc>
                <a:spcPct val="100000"/>
              </a:lnSpc>
              <a:spcBef>
                <a:spcPts val="385"/>
              </a:spcBef>
              <a:buFont typeface="Arial"/>
              <a:buChar char="•"/>
              <a:tabLst>
                <a:tab pos="241300" algn="l"/>
                <a:tab pos="241935" algn="l"/>
              </a:tabLst>
            </a:pPr>
            <a:r>
              <a:rPr sz="1600" b="1" spc="-10" dirty="0">
                <a:latin typeface="Calibri"/>
                <a:cs typeface="Calibri"/>
              </a:rPr>
              <a:t>Swing (Battleground)</a:t>
            </a:r>
            <a:r>
              <a:rPr sz="1600" b="1" spc="45" dirty="0">
                <a:latin typeface="Calibri"/>
                <a:cs typeface="Calibri"/>
              </a:rPr>
              <a:t> </a:t>
            </a:r>
            <a:r>
              <a:rPr sz="1600" b="1" spc="-15" dirty="0">
                <a:latin typeface="Calibri"/>
                <a:cs typeface="Calibri"/>
              </a:rPr>
              <a:t>states</a:t>
            </a:r>
            <a:endParaRPr sz="1600" dirty="0">
              <a:latin typeface="Calibri"/>
              <a:cs typeface="Calibri"/>
            </a:endParaRPr>
          </a:p>
        </p:txBody>
      </p:sp>
      <p:sp>
        <p:nvSpPr>
          <p:cNvPr id="5" name="object 5"/>
          <p:cNvSpPr txBox="1"/>
          <p:nvPr/>
        </p:nvSpPr>
        <p:spPr>
          <a:xfrm>
            <a:off x="78739" y="3546728"/>
            <a:ext cx="5702300" cy="636270"/>
          </a:xfrm>
          <a:prstGeom prst="rect">
            <a:avLst/>
          </a:prstGeom>
        </p:spPr>
        <p:txBody>
          <a:bodyPr vert="horz" wrap="square" lIns="0" tIns="13335" rIns="0" bIns="0" rtlCol="0">
            <a:spAutoFit/>
          </a:bodyPr>
          <a:lstStyle/>
          <a:p>
            <a:pPr marL="355600" indent="-342900">
              <a:lnSpc>
                <a:spcPct val="100000"/>
              </a:lnSpc>
              <a:spcBef>
                <a:spcPts val="105"/>
              </a:spcBef>
              <a:buFont typeface="Arial"/>
              <a:buChar char="•"/>
              <a:tabLst>
                <a:tab pos="354965" algn="l"/>
                <a:tab pos="355600" algn="l"/>
              </a:tabLst>
            </a:pPr>
            <a:r>
              <a:rPr sz="2000" b="1" spc="-10" dirty="0">
                <a:latin typeface="Calibri"/>
                <a:cs typeface="Calibri"/>
              </a:rPr>
              <a:t>Democrats </a:t>
            </a:r>
            <a:r>
              <a:rPr sz="2000" b="1" spc="-15" dirty="0">
                <a:latin typeface="Calibri"/>
                <a:cs typeface="Calibri"/>
              </a:rPr>
              <a:t>attracted </a:t>
            </a:r>
            <a:r>
              <a:rPr sz="2000" b="1" dirty="0">
                <a:latin typeface="Calibri"/>
                <a:cs typeface="Calibri"/>
              </a:rPr>
              <a:t>Hispanics,</a:t>
            </a:r>
            <a:r>
              <a:rPr sz="2000" b="1" spc="-15" dirty="0">
                <a:latin typeface="Calibri"/>
                <a:cs typeface="Calibri"/>
              </a:rPr>
              <a:t> </a:t>
            </a:r>
            <a:r>
              <a:rPr sz="2000" b="1" spc="-5" dirty="0">
                <a:latin typeface="Calibri"/>
                <a:cs typeface="Calibri"/>
              </a:rPr>
              <a:t>African-Americans,</a:t>
            </a:r>
            <a:endParaRPr sz="2000" dirty="0">
              <a:latin typeface="Calibri"/>
              <a:cs typeface="Calibri"/>
            </a:endParaRPr>
          </a:p>
          <a:p>
            <a:pPr marL="355600">
              <a:lnSpc>
                <a:spcPct val="100000"/>
              </a:lnSpc>
            </a:pPr>
            <a:r>
              <a:rPr sz="2000" b="1" dirty="0">
                <a:latin typeface="Calibri"/>
                <a:cs typeface="Calibri"/>
              </a:rPr>
              <a:t>union </a:t>
            </a:r>
            <a:r>
              <a:rPr sz="2000" b="1" spc="-5" dirty="0">
                <a:latin typeface="Calibri"/>
                <a:cs typeface="Calibri"/>
              </a:rPr>
              <a:t>members,</a:t>
            </a:r>
            <a:r>
              <a:rPr sz="2000" b="1" spc="-45" dirty="0">
                <a:latin typeface="Calibri"/>
                <a:cs typeface="Calibri"/>
              </a:rPr>
              <a:t> </a:t>
            </a:r>
            <a:r>
              <a:rPr sz="2000" b="1" spc="-10" dirty="0">
                <a:latin typeface="Calibri"/>
                <a:cs typeface="Calibri"/>
              </a:rPr>
              <a:t>etc.</a:t>
            </a:r>
            <a:endParaRPr sz="2000" dirty="0">
              <a:latin typeface="Calibri"/>
              <a:cs typeface="Calibri"/>
            </a:endParaRPr>
          </a:p>
        </p:txBody>
      </p:sp>
      <p:sp>
        <p:nvSpPr>
          <p:cNvPr id="6" name="object 6"/>
          <p:cNvSpPr txBox="1"/>
          <p:nvPr/>
        </p:nvSpPr>
        <p:spPr>
          <a:xfrm>
            <a:off x="78739" y="4382261"/>
            <a:ext cx="4611370" cy="635635"/>
          </a:xfrm>
          <a:prstGeom prst="rect">
            <a:avLst/>
          </a:prstGeom>
        </p:spPr>
        <p:txBody>
          <a:bodyPr vert="horz" wrap="square" lIns="0" tIns="12700" rIns="0" bIns="0" rtlCol="0">
            <a:spAutoFit/>
          </a:bodyPr>
          <a:lstStyle/>
          <a:p>
            <a:pPr marL="355600" marR="5080" indent="-342900">
              <a:lnSpc>
                <a:spcPct val="100000"/>
              </a:lnSpc>
              <a:spcBef>
                <a:spcPts val="100"/>
              </a:spcBef>
              <a:buFont typeface="Arial"/>
              <a:buChar char="•"/>
              <a:tabLst>
                <a:tab pos="354965" algn="l"/>
                <a:tab pos="355600" algn="l"/>
              </a:tabLst>
            </a:pPr>
            <a:r>
              <a:rPr sz="2000" b="1" spc="-5" dirty="0">
                <a:latin typeface="Calibri"/>
                <a:cs typeface="Calibri"/>
              </a:rPr>
              <a:t>GOP </a:t>
            </a:r>
            <a:r>
              <a:rPr sz="2000" b="1" dirty="0">
                <a:latin typeface="Calibri"/>
                <a:cs typeface="Calibri"/>
              </a:rPr>
              <a:t>did </a:t>
            </a:r>
            <a:r>
              <a:rPr sz="2000" b="1" spc="-10" dirty="0">
                <a:latin typeface="Calibri"/>
                <a:cs typeface="Calibri"/>
              </a:rPr>
              <a:t>well </a:t>
            </a:r>
            <a:r>
              <a:rPr sz="2000" b="1" spc="-5" dirty="0">
                <a:latin typeface="Calibri"/>
                <a:cs typeface="Calibri"/>
              </a:rPr>
              <a:t>with </a:t>
            </a:r>
            <a:r>
              <a:rPr sz="2000" b="1" spc="-10" dirty="0">
                <a:latin typeface="Calibri"/>
                <a:cs typeface="Calibri"/>
              </a:rPr>
              <a:t>white </a:t>
            </a:r>
            <a:r>
              <a:rPr sz="2000" b="1" spc="-5" dirty="0">
                <a:latin typeface="Calibri"/>
                <a:cs typeface="Calibri"/>
              </a:rPr>
              <a:t>males, </a:t>
            </a:r>
            <a:r>
              <a:rPr sz="2000" b="1" spc="-10" dirty="0">
                <a:latin typeface="Calibri"/>
                <a:cs typeface="Calibri"/>
              </a:rPr>
              <a:t>religious  conservatives, </a:t>
            </a:r>
            <a:r>
              <a:rPr sz="2000" b="1" dirty="0">
                <a:latin typeface="Calibri"/>
                <a:cs typeface="Calibri"/>
              </a:rPr>
              <a:t>higher income</a:t>
            </a:r>
            <a:r>
              <a:rPr sz="2000" b="1" spc="-15" dirty="0">
                <a:latin typeface="Calibri"/>
                <a:cs typeface="Calibri"/>
              </a:rPr>
              <a:t> voters</a:t>
            </a:r>
            <a:endParaRPr sz="2000" dirty="0">
              <a:latin typeface="Calibri"/>
              <a:cs typeface="Calibri"/>
            </a:endParaRPr>
          </a:p>
        </p:txBody>
      </p:sp>
      <p:sp>
        <p:nvSpPr>
          <p:cNvPr id="7" name="object 7"/>
          <p:cNvSpPr txBox="1"/>
          <p:nvPr/>
        </p:nvSpPr>
        <p:spPr>
          <a:xfrm>
            <a:off x="78739" y="5217109"/>
            <a:ext cx="5817870" cy="636270"/>
          </a:xfrm>
          <a:prstGeom prst="rect">
            <a:avLst/>
          </a:prstGeom>
        </p:spPr>
        <p:txBody>
          <a:bodyPr vert="horz" wrap="square" lIns="0" tIns="13335" rIns="0" bIns="0" rtlCol="0">
            <a:spAutoFit/>
          </a:bodyPr>
          <a:lstStyle/>
          <a:p>
            <a:pPr marL="355600" indent="-342900">
              <a:lnSpc>
                <a:spcPct val="100000"/>
              </a:lnSpc>
              <a:spcBef>
                <a:spcPts val="105"/>
              </a:spcBef>
              <a:buFont typeface="Arial"/>
              <a:buChar char="•"/>
              <a:tabLst>
                <a:tab pos="354965" algn="l"/>
                <a:tab pos="355600" algn="l"/>
              </a:tabLst>
            </a:pPr>
            <a:r>
              <a:rPr sz="2000" b="1" spc="-10" dirty="0">
                <a:latin typeface="Calibri"/>
                <a:cs typeface="Calibri"/>
              </a:rPr>
              <a:t>Differences </a:t>
            </a:r>
            <a:r>
              <a:rPr sz="2000" b="1" spc="-5" dirty="0">
                <a:latin typeface="Calibri"/>
                <a:cs typeface="Calibri"/>
              </a:rPr>
              <a:t>over </a:t>
            </a:r>
            <a:r>
              <a:rPr sz="2000" b="1" spc="-20" dirty="0">
                <a:latin typeface="Calibri"/>
                <a:cs typeface="Calibri"/>
              </a:rPr>
              <a:t>tax </a:t>
            </a:r>
            <a:r>
              <a:rPr sz="2000" b="1" dirty="0">
                <a:latin typeface="Calibri"/>
                <a:cs typeface="Calibri"/>
              </a:rPr>
              <a:t>cuts, social issues,</a:t>
            </a:r>
            <a:r>
              <a:rPr sz="2000" b="1" spc="-40" dirty="0">
                <a:latin typeface="Calibri"/>
                <a:cs typeface="Calibri"/>
              </a:rPr>
              <a:t> </a:t>
            </a:r>
            <a:r>
              <a:rPr sz="2000" b="1" spc="-10" dirty="0">
                <a:latin typeface="Calibri"/>
                <a:cs typeface="Calibri"/>
              </a:rPr>
              <a:t>privatization</a:t>
            </a:r>
            <a:endParaRPr sz="2000">
              <a:latin typeface="Calibri"/>
              <a:cs typeface="Calibri"/>
            </a:endParaRPr>
          </a:p>
          <a:p>
            <a:pPr marL="355600">
              <a:lnSpc>
                <a:spcPct val="100000"/>
              </a:lnSpc>
            </a:pPr>
            <a:r>
              <a:rPr sz="2000" b="1" dirty="0">
                <a:latin typeface="Calibri"/>
                <a:cs typeface="Calibri"/>
              </a:rPr>
              <a:t>of </a:t>
            </a:r>
            <a:r>
              <a:rPr sz="2000" b="1" spc="-5" dirty="0">
                <a:latin typeface="Calibri"/>
                <a:cs typeface="Calibri"/>
              </a:rPr>
              <a:t>Social</a:t>
            </a:r>
            <a:r>
              <a:rPr sz="2000" b="1" spc="-15" dirty="0">
                <a:latin typeface="Calibri"/>
                <a:cs typeface="Calibri"/>
              </a:rPr>
              <a:t> </a:t>
            </a:r>
            <a:r>
              <a:rPr sz="2000" b="1" spc="-5" dirty="0">
                <a:latin typeface="Calibri"/>
                <a:cs typeface="Calibri"/>
              </a:rPr>
              <a:t>Security</a:t>
            </a:r>
            <a:endParaRPr sz="2000">
              <a:latin typeface="Calibri"/>
              <a:cs typeface="Calibri"/>
            </a:endParaRPr>
          </a:p>
        </p:txBody>
      </p:sp>
      <p:sp>
        <p:nvSpPr>
          <p:cNvPr id="9" name="object 9"/>
          <p:cNvSpPr txBox="1"/>
          <p:nvPr/>
        </p:nvSpPr>
        <p:spPr>
          <a:xfrm>
            <a:off x="78739" y="868810"/>
            <a:ext cx="6287770" cy="723265"/>
          </a:xfrm>
          <a:prstGeom prst="rect">
            <a:avLst/>
          </a:prstGeom>
        </p:spPr>
        <p:txBody>
          <a:bodyPr vert="horz" wrap="square" lIns="0" tIns="74930" rIns="0" bIns="0" rtlCol="0">
            <a:spAutoFit/>
          </a:bodyPr>
          <a:lstStyle/>
          <a:p>
            <a:pPr marL="355600" indent="-342900">
              <a:lnSpc>
                <a:spcPct val="100000"/>
              </a:lnSpc>
              <a:spcBef>
                <a:spcPts val="590"/>
              </a:spcBef>
              <a:buFont typeface="Arial"/>
              <a:buChar char="•"/>
              <a:tabLst>
                <a:tab pos="354965" algn="l"/>
                <a:tab pos="355600" algn="l"/>
                <a:tab pos="6184900" algn="l"/>
              </a:tabLst>
            </a:pPr>
            <a:r>
              <a:rPr sz="2000" b="1" dirty="0">
                <a:latin typeface="Calibri"/>
                <a:cs typeface="Calibri"/>
              </a:rPr>
              <a:t>A divid</a:t>
            </a:r>
            <a:r>
              <a:rPr sz="2000" b="1" spc="-5" dirty="0">
                <a:latin typeface="Calibri"/>
                <a:cs typeface="Calibri"/>
              </a:rPr>
              <a:t>e</a:t>
            </a:r>
            <a:r>
              <a:rPr sz="2000" b="1" dirty="0">
                <a:latin typeface="Calibri"/>
                <a:cs typeface="Calibri"/>
              </a:rPr>
              <a:t>d</a:t>
            </a:r>
            <a:r>
              <a:rPr sz="2000" b="1" spc="-20" dirty="0">
                <a:latin typeface="Calibri"/>
                <a:cs typeface="Calibri"/>
              </a:rPr>
              <a:t> </a:t>
            </a:r>
            <a:r>
              <a:rPr sz="2000" b="1" dirty="0">
                <a:latin typeface="Calibri"/>
                <a:cs typeface="Calibri"/>
              </a:rPr>
              <a:t>n</a:t>
            </a:r>
            <a:r>
              <a:rPr sz="2000" b="1" spc="-30" dirty="0">
                <a:latin typeface="Calibri"/>
                <a:cs typeface="Calibri"/>
              </a:rPr>
              <a:t>a</a:t>
            </a:r>
            <a:r>
              <a:rPr sz="2000" b="1" dirty="0">
                <a:latin typeface="Calibri"/>
                <a:cs typeface="Calibri"/>
              </a:rPr>
              <a:t>tion</a:t>
            </a:r>
            <a:r>
              <a:rPr sz="2000" b="1" spc="-15" dirty="0">
                <a:latin typeface="Calibri"/>
                <a:cs typeface="Calibri"/>
              </a:rPr>
              <a:t> </a:t>
            </a:r>
            <a:r>
              <a:rPr sz="2000" b="1" dirty="0">
                <a:latin typeface="Calibri"/>
                <a:cs typeface="Calibri"/>
              </a:rPr>
              <a:t>(</a:t>
            </a:r>
            <a:r>
              <a:rPr sz="2000" b="1" spc="-30" dirty="0">
                <a:latin typeface="Calibri"/>
                <a:cs typeface="Calibri"/>
              </a:rPr>
              <a:t>R</a:t>
            </a:r>
            <a:r>
              <a:rPr sz="2000" b="1" spc="-5" dirty="0">
                <a:latin typeface="Calibri"/>
                <a:cs typeface="Calibri"/>
              </a:rPr>
              <a:t>e</a:t>
            </a:r>
            <a:r>
              <a:rPr sz="2000" b="1" dirty="0">
                <a:latin typeface="Calibri"/>
                <a:cs typeface="Calibri"/>
              </a:rPr>
              <a:t>d</a:t>
            </a:r>
            <a:r>
              <a:rPr sz="2000" b="1" spc="-20" dirty="0">
                <a:latin typeface="Calibri"/>
                <a:cs typeface="Calibri"/>
              </a:rPr>
              <a:t> </a:t>
            </a:r>
            <a:r>
              <a:rPr sz="2000" b="1" dirty="0">
                <a:latin typeface="Calibri"/>
                <a:cs typeface="Calibri"/>
              </a:rPr>
              <a:t>S</a:t>
            </a:r>
            <a:r>
              <a:rPr sz="2000" b="1" spc="-25" dirty="0">
                <a:latin typeface="Calibri"/>
                <a:cs typeface="Calibri"/>
              </a:rPr>
              <a:t>t</a:t>
            </a:r>
            <a:r>
              <a:rPr sz="2000" b="1" spc="-30" dirty="0">
                <a:latin typeface="Calibri"/>
                <a:cs typeface="Calibri"/>
              </a:rPr>
              <a:t>a</a:t>
            </a:r>
            <a:r>
              <a:rPr sz="2000" b="1" spc="-25" dirty="0">
                <a:latin typeface="Calibri"/>
                <a:cs typeface="Calibri"/>
              </a:rPr>
              <a:t>t</a:t>
            </a:r>
            <a:r>
              <a:rPr sz="2000" b="1" spc="-5" dirty="0">
                <a:latin typeface="Calibri"/>
                <a:cs typeface="Calibri"/>
              </a:rPr>
              <a:t>e</a:t>
            </a:r>
            <a:r>
              <a:rPr sz="2000" b="1" dirty="0">
                <a:latin typeface="Calibri"/>
                <a:cs typeface="Calibri"/>
              </a:rPr>
              <a:t>s</a:t>
            </a:r>
            <a:r>
              <a:rPr sz="2000" b="1" spc="5" dirty="0">
                <a:latin typeface="Calibri"/>
                <a:cs typeface="Calibri"/>
              </a:rPr>
              <a:t> </a:t>
            </a:r>
            <a:r>
              <a:rPr sz="2000" b="1" spc="-5" dirty="0">
                <a:latin typeface="Calibri"/>
                <a:cs typeface="Calibri"/>
              </a:rPr>
              <a:t>vs</a:t>
            </a:r>
            <a:r>
              <a:rPr sz="2000" b="1" dirty="0">
                <a:latin typeface="Calibri"/>
                <a:cs typeface="Calibri"/>
              </a:rPr>
              <a:t>.</a:t>
            </a:r>
            <a:r>
              <a:rPr sz="2000" b="1" spc="-15" dirty="0">
                <a:latin typeface="Calibri"/>
                <a:cs typeface="Calibri"/>
              </a:rPr>
              <a:t> </a:t>
            </a:r>
            <a:r>
              <a:rPr sz="2000" b="1" dirty="0">
                <a:latin typeface="Calibri"/>
                <a:cs typeface="Calibri"/>
              </a:rPr>
              <a:t>Blue</a:t>
            </a:r>
            <a:r>
              <a:rPr sz="2000" b="1" spc="-10" dirty="0">
                <a:latin typeface="Calibri"/>
                <a:cs typeface="Calibri"/>
              </a:rPr>
              <a:t> </a:t>
            </a:r>
            <a:r>
              <a:rPr sz="2000" b="1" dirty="0">
                <a:latin typeface="Calibri"/>
                <a:cs typeface="Calibri"/>
              </a:rPr>
              <a:t>S</a:t>
            </a:r>
            <a:r>
              <a:rPr sz="2000" b="1" spc="-25" dirty="0">
                <a:latin typeface="Calibri"/>
                <a:cs typeface="Calibri"/>
              </a:rPr>
              <a:t>t</a:t>
            </a:r>
            <a:r>
              <a:rPr sz="2000" b="1" spc="-30" dirty="0">
                <a:latin typeface="Calibri"/>
                <a:cs typeface="Calibri"/>
              </a:rPr>
              <a:t>a</a:t>
            </a:r>
            <a:r>
              <a:rPr sz="2000" b="1" spc="-25" dirty="0">
                <a:latin typeface="Calibri"/>
                <a:cs typeface="Calibri"/>
              </a:rPr>
              <a:t>t</a:t>
            </a:r>
            <a:r>
              <a:rPr sz="2000" b="1" spc="-5" dirty="0">
                <a:latin typeface="Calibri"/>
                <a:cs typeface="Calibri"/>
              </a:rPr>
              <a:t>es</a:t>
            </a:r>
            <a:r>
              <a:rPr sz="2000" b="1" dirty="0">
                <a:latin typeface="Calibri"/>
                <a:cs typeface="Calibri"/>
              </a:rPr>
              <a:t>)	</a:t>
            </a:r>
            <a:r>
              <a:rPr sz="2000" dirty="0">
                <a:latin typeface="Arial"/>
                <a:cs typeface="Arial"/>
              </a:rPr>
              <a:t>•</a:t>
            </a:r>
            <a:endParaRPr sz="2000">
              <a:latin typeface="Arial"/>
              <a:cs typeface="Arial"/>
            </a:endParaRPr>
          </a:p>
          <a:p>
            <a:pPr marL="469900">
              <a:lnSpc>
                <a:spcPct val="100000"/>
              </a:lnSpc>
              <a:spcBef>
                <a:spcPts val="440"/>
              </a:spcBef>
              <a:tabLst>
                <a:tab pos="756285" algn="l"/>
              </a:tabLst>
            </a:pPr>
            <a:r>
              <a:rPr sz="1800" dirty="0">
                <a:latin typeface="Arial"/>
                <a:cs typeface="Arial"/>
              </a:rPr>
              <a:t>–	</a:t>
            </a:r>
            <a:r>
              <a:rPr sz="1800" b="1" spc="-10" dirty="0">
                <a:latin typeface="Calibri"/>
                <a:cs typeface="Calibri"/>
              </a:rPr>
              <a:t>Areas </a:t>
            </a:r>
            <a:r>
              <a:rPr sz="1800" b="1" dirty="0">
                <a:latin typeface="Calibri"/>
                <a:cs typeface="Calibri"/>
              </a:rPr>
              <a:t>of party</a:t>
            </a:r>
            <a:r>
              <a:rPr sz="1800" b="1" spc="-10" dirty="0">
                <a:latin typeface="Calibri"/>
                <a:cs typeface="Calibri"/>
              </a:rPr>
              <a:t> strength</a:t>
            </a:r>
            <a:endParaRPr sz="1800">
              <a:latin typeface="Calibri"/>
              <a:cs typeface="Calibri"/>
            </a:endParaRPr>
          </a:p>
        </p:txBody>
      </p:sp>
      <p:sp>
        <p:nvSpPr>
          <p:cNvPr id="10" name="object 10"/>
          <p:cNvSpPr txBox="1"/>
          <p:nvPr/>
        </p:nvSpPr>
        <p:spPr>
          <a:xfrm>
            <a:off x="6594729" y="930909"/>
            <a:ext cx="4901565" cy="635635"/>
          </a:xfrm>
          <a:prstGeom prst="rect">
            <a:avLst/>
          </a:prstGeom>
        </p:spPr>
        <p:txBody>
          <a:bodyPr vert="horz" wrap="square" lIns="0" tIns="13335" rIns="0" bIns="0" rtlCol="0">
            <a:spAutoFit/>
          </a:bodyPr>
          <a:lstStyle/>
          <a:p>
            <a:pPr marL="12700" marR="5080">
              <a:lnSpc>
                <a:spcPct val="100000"/>
              </a:lnSpc>
              <a:spcBef>
                <a:spcPts val="105"/>
              </a:spcBef>
            </a:pPr>
            <a:r>
              <a:rPr sz="2000" b="1" spc="-10" dirty="0">
                <a:latin typeface="Calibri"/>
                <a:cs typeface="Calibri"/>
              </a:rPr>
              <a:t>Party platform </a:t>
            </a:r>
            <a:r>
              <a:rPr sz="2000" b="1" dirty="0">
                <a:latin typeface="Calibri"/>
                <a:cs typeface="Calibri"/>
              </a:rPr>
              <a:t>- the official </a:t>
            </a:r>
            <a:r>
              <a:rPr sz="2000" b="1" spc="-15" dirty="0">
                <a:latin typeface="Calibri"/>
                <a:cs typeface="Calibri"/>
              </a:rPr>
              <a:t>statement </a:t>
            </a:r>
            <a:r>
              <a:rPr sz="2000" b="1" dirty="0">
                <a:latin typeface="Calibri"/>
                <a:cs typeface="Calibri"/>
              </a:rPr>
              <a:t>of </a:t>
            </a:r>
            <a:r>
              <a:rPr sz="2000" b="1" spc="-5" dirty="0">
                <a:latin typeface="Calibri"/>
                <a:cs typeface="Calibri"/>
              </a:rPr>
              <a:t>party  </a:t>
            </a:r>
            <a:r>
              <a:rPr sz="2000" b="1" dirty="0">
                <a:latin typeface="Calibri"/>
                <a:cs typeface="Calibri"/>
              </a:rPr>
              <a:t>policy - is </a:t>
            </a:r>
            <a:r>
              <a:rPr sz="2000" b="1" spc="-5" dirty="0">
                <a:latin typeface="Calibri"/>
                <a:cs typeface="Calibri"/>
              </a:rPr>
              <a:t>ambiguous by</a:t>
            </a:r>
            <a:r>
              <a:rPr sz="2000" b="1" spc="-65" dirty="0">
                <a:latin typeface="Calibri"/>
                <a:cs typeface="Calibri"/>
              </a:rPr>
              <a:t> </a:t>
            </a:r>
            <a:r>
              <a:rPr sz="2000" b="1" dirty="0">
                <a:latin typeface="Calibri"/>
                <a:cs typeface="Calibri"/>
              </a:rPr>
              <a:t>design</a:t>
            </a:r>
            <a:endParaRPr sz="2000" dirty="0">
              <a:latin typeface="Calibri"/>
              <a:cs typeface="Calibri"/>
            </a:endParaRPr>
          </a:p>
        </p:txBody>
      </p:sp>
      <p:sp>
        <p:nvSpPr>
          <p:cNvPr id="11" name="object 11"/>
          <p:cNvSpPr txBox="1"/>
          <p:nvPr/>
        </p:nvSpPr>
        <p:spPr>
          <a:xfrm>
            <a:off x="6251575" y="1766443"/>
            <a:ext cx="5407025" cy="635635"/>
          </a:xfrm>
          <a:prstGeom prst="rect">
            <a:avLst/>
          </a:prstGeom>
        </p:spPr>
        <p:txBody>
          <a:bodyPr vert="horz" wrap="square" lIns="0" tIns="13335" rIns="0" bIns="0" rtlCol="0">
            <a:spAutoFit/>
          </a:bodyPr>
          <a:lstStyle/>
          <a:p>
            <a:pPr marL="355600" marR="5080" indent="-343535">
              <a:lnSpc>
                <a:spcPct val="100000"/>
              </a:lnSpc>
              <a:spcBef>
                <a:spcPts val="105"/>
              </a:spcBef>
              <a:buFont typeface="Arial"/>
              <a:buChar char="•"/>
              <a:tabLst>
                <a:tab pos="355600" algn="l"/>
                <a:tab pos="356235" algn="l"/>
              </a:tabLst>
            </a:pPr>
            <a:r>
              <a:rPr sz="2000" b="1" spc="-10" dirty="0">
                <a:latin typeface="Calibri"/>
                <a:cs typeface="Calibri"/>
              </a:rPr>
              <a:t>Party platform </a:t>
            </a:r>
            <a:r>
              <a:rPr sz="2000" b="1" dirty="0">
                <a:latin typeface="Calibri"/>
                <a:cs typeface="Calibri"/>
              </a:rPr>
              <a:t>positions </a:t>
            </a:r>
            <a:r>
              <a:rPr sz="2000" b="1" spc="-15" dirty="0">
                <a:latin typeface="Calibri"/>
                <a:cs typeface="Calibri"/>
              </a:rPr>
              <a:t>rarely </a:t>
            </a:r>
            <a:r>
              <a:rPr sz="2000" b="1" dirty="0">
                <a:latin typeface="Calibri"/>
                <a:cs typeface="Calibri"/>
              </a:rPr>
              <a:t>help </a:t>
            </a:r>
            <a:r>
              <a:rPr sz="2000" b="1" spc="-5" dirty="0">
                <a:latin typeface="Calibri"/>
                <a:cs typeface="Calibri"/>
              </a:rPr>
              <a:t>elect </a:t>
            </a:r>
            <a:r>
              <a:rPr sz="2000" b="1" dirty="0">
                <a:latin typeface="Calibri"/>
                <a:cs typeface="Calibri"/>
              </a:rPr>
              <a:t>a  </a:t>
            </a:r>
            <a:r>
              <a:rPr sz="2000" b="1" spc="-5" dirty="0">
                <a:latin typeface="Calibri"/>
                <a:cs typeface="Calibri"/>
              </a:rPr>
              <a:t>presidential </a:t>
            </a:r>
            <a:r>
              <a:rPr sz="2000" b="1" spc="-10" dirty="0">
                <a:latin typeface="Calibri"/>
                <a:cs typeface="Calibri"/>
              </a:rPr>
              <a:t>candidate, </a:t>
            </a:r>
            <a:r>
              <a:rPr sz="2000" b="1" dirty="0">
                <a:latin typeface="Calibri"/>
                <a:cs typeface="Calibri"/>
              </a:rPr>
              <a:t>but </a:t>
            </a:r>
            <a:r>
              <a:rPr sz="2000" b="1" spc="-5" dirty="0">
                <a:latin typeface="Calibri"/>
                <a:cs typeface="Calibri"/>
              </a:rPr>
              <a:t>can </a:t>
            </a:r>
            <a:r>
              <a:rPr sz="2000" b="1" dirty="0">
                <a:latin typeface="Calibri"/>
                <a:cs typeface="Calibri"/>
              </a:rPr>
              <a:t>hurt a</a:t>
            </a:r>
            <a:r>
              <a:rPr sz="2000" b="1" spc="-80" dirty="0">
                <a:latin typeface="Calibri"/>
                <a:cs typeface="Calibri"/>
              </a:rPr>
              <a:t> </a:t>
            </a:r>
            <a:r>
              <a:rPr sz="2000" b="1" spc="-10" dirty="0">
                <a:latin typeface="Calibri"/>
                <a:cs typeface="Calibri"/>
              </a:rPr>
              <a:t>candidate</a:t>
            </a:r>
            <a:endParaRPr sz="2000">
              <a:latin typeface="Calibri"/>
              <a:cs typeface="Calibri"/>
            </a:endParaRPr>
          </a:p>
        </p:txBody>
      </p:sp>
      <p:sp>
        <p:nvSpPr>
          <p:cNvPr id="12" name="object 12"/>
          <p:cNvSpPr txBox="1"/>
          <p:nvPr/>
        </p:nvSpPr>
        <p:spPr>
          <a:xfrm>
            <a:off x="6251575" y="2601290"/>
            <a:ext cx="5638800" cy="941069"/>
          </a:xfrm>
          <a:prstGeom prst="rect">
            <a:avLst/>
          </a:prstGeom>
        </p:spPr>
        <p:txBody>
          <a:bodyPr vert="horz" wrap="square" lIns="0" tIns="13335" rIns="0" bIns="0" rtlCol="0">
            <a:spAutoFit/>
          </a:bodyPr>
          <a:lstStyle/>
          <a:p>
            <a:pPr marL="355600" marR="5080" indent="-343535" algn="just">
              <a:lnSpc>
                <a:spcPct val="100000"/>
              </a:lnSpc>
              <a:spcBef>
                <a:spcPts val="105"/>
              </a:spcBef>
              <a:buFont typeface="Arial"/>
              <a:buChar char="•"/>
              <a:tabLst>
                <a:tab pos="356235" algn="l"/>
              </a:tabLst>
            </a:pPr>
            <a:r>
              <a:rPr sz="2000" b="1" spc="-10" dirty="0">
                <a:latin typeface="Calibri"/>
                <a:cs typeface="Calibri"/>
              </a:rPr>
              <a:t>Differences </a:t>
            </a:r>
            <a:r>
              <a:rPr sz="2000" b="1" spc="-15" dirty="0">
                <a:latin typeface="Calibri"/>
                <a:cs typeface="Calibri"/>
              </a:rPr>
              <a:t>at </a:t>
            </a:r>
            <a:r>
              <a:rPr sz="2000" b="1" dirty="0">
                <a:latin typeface="Calibri"/>
                <a:cs typeface="Calibri"/>
              </a:rPr>
              <a:t>the </a:t>
            </a:r>
            <a:r>
              <a:rPr sz="2000" b="1" spc="-5" dirty="0">
                <a:latin typeface="Calibri"/>
                <a:cs typeface="Calibri"/>
              </a:rPr>
              <a:t>national </a:t>
            </a:r>
            <a:r>
              <a:rPr sz="2000" b="1" spc="-10" dirty="0">
                <a:latin typeface="Calibri"/>
                <a:cs typeface="Calibri"/>
              </a:rPr>
              <a:t>level </a:t>
            </a:r>
            <a:r>
              <a:rPr sz="2000" b="1" spc="-5" dirty="0">
                <a:latin typeface="Calibri"/>
                <a:cs typeface="Calibri"/>
              </a:rPr>
              <a:t>between </a:t>
            </a:r>
            <a:r>
              <a:rPr sz="2000" b="1" dirty="0">
                <a:latin typeface="Calibri"/>
                <a:cs typeface="Calibri"/>
              </a:rPr>
              <a:t>the </a:t>
            </a:r>
            <a:r>
              <a:rPr sz="2000" b="1" spc="-5" dirty="0">
                <a:latin typeface="Calibri"/>
                <a:cs typeface="Calibri"/>
              </a:rPr>
              <a:t>two  major </a:t>
            </a:r>
            <a:r>
              <a:rPr sz="2000" b="1" dirty="0">
                <a:latin typeface="Calibri"/>
                <a:cs typeface="Calibri"/>
              </a:rPr>
              <a:t>parties </a:t>
            </a:r>
            <a:r>
              <a:rPr sz="2000" b="1" spc="-15" dirty="0">
                <a:latin typeface="Calibri"/>
                <a:cs typeface="Calibri"/>
              </a:rPr>
              <a:t>were </a:t>
            </a:r>
            <a:r>
              <a:rPr sz="2000" b="1" spc="-5" dirty="0">
                <a:latin typeface="Calibri"/>
                <a:cs typeface="Calibri"/>
              </a:rPr>
              <a:t>very </a:t>
            </a:r>
            <a:r>
              <a:rPr sz="2000" b="1" dirty="0">
                <a:latin typeface="Calibri"/>
                <a:cs typeface="Calibri"/>
              </a:rPr>
              <a:t>sharp </a:t>
            </a:r>
            <a:r>
              <a:rPr sz="2000" b="1" spc="-10" dirty="0">
                <a:latin typeface="Calibri"/>
                <a:cs typeface="Calibri"/>
              </a:rPr>
              <a:t>just </a:t>
            </a:r>
            <a:r>
              <a:rPr sz="2000" b="1" spc="-15" dirty="0">
                <a:latin typeface="Calibri"/>
                <a:cs typeface="Calibri"/>
              </a:rPr>
              <a:t>before </a:t>
            </a:r>
            <a:r>
              <a:rPr sz="2000" b="1" dirty="0">
                <a:latin typeface="Calibri"/>
                <a:cs typeface="Calibri"/>
              </a:rPr>
              <a:t>the </a:t>
            </a:r>
            <a:r>
              <a:rPr sz="2000" b="1" spc="-5" dirty="0">
                <a:latin typeface="Calibri"/>
                <a:cs typeface="Calibri"/>
              </a:rPr>
              <a:t>Civil  </a:t>
            </a:r>
            <a:r>
              <a:rPr sz="2000" b="1" spc="-25" dirty="0">
                <a:latin typeface="Calibri"/>
                <a:cs typeface="Calibri"/>
              </a:rPr>
              <a:t>War </a:t>
            </a:r>
            <a:r>
              <a:rPr sz="2000" b="1" dirty="0">
                <a:latin typeface="Calibri"/>
                <a:cs typeface="Calibri"/>
              </a:rPr>
              <a:t>and </a:t>
            </a:r>
            <a:r>
              <a:rPr sz="2000" b="1" spc="-15" dirty="0">
                <a:latin typeface="Calibri"/>
                <a:cs typeface="Calibri"/>
              </a:rPr>
              <a:t>again </a:t>
            </a:r>
            <a:r>
              <a:rPr sz="2000" b="1" dirty="0">
                <a:latin typeface="Calibri"/>
                <a:cs typeface="Calibri"/>
              </a:rPr>
              <a:t>during the </a:t>
            </a:r>
            <a:r>
              <a:rPr sz="2000" b="1" spc="-5" dirty="0">
                <a:latin typeface="Calibri"/>
                <a:cs typeface="Calibri"/>
              </a:rPr>
              <a:t>New</a:t>
            </a:r>
            <a:r>
              <a:rPr sz="2000" b="1" spc="-20" dirty="0">
                <a:latin typeface="Calibri"/>
                <a:cs typeface="Calibri"/>
              </a:rPr>
              <a:t> </a:t>
            </a:r>
            <a:r>
              <a:rPr sz="2000" b="1" spc="-5" dirty="0">
                <a:latin typeface="Calibri"/>
                <a:cs typeface="Calibri"/>
              </a:rPr>
              <a:t>Deal</a:t>
            </a:r>
            <a:endParaRPr sz="2000">
              <a:latin typeface="Calibri"/>
              <a:cs typeface="Calibri"/>
            </a:endParaRPr>
          </a:p>
        </p:txBody>
      </p:sp>
      <p:sp>
        <p:nvSpPr>
          <p:cNvPr id="13" name="object 13"/>
          <p:cNvSpPr txBox="1"/>
          <p:nvPr/>
        </p:nvSpPr>
        <p:spPr>
          <a:xfrm>
            <a:off x="6251575" y="3741801"/>
            <a:ext cx="5579745" cy="941069"/>
          </a:xfrm>
          <a:prstGeom prst="rect">
            <a:avLst/>
          </a:prstGeom>
        </p:spPr>
        <p:txBody>
          <a:bodyPr vert="horz" wrap="square" lIns="0" tIns="12700" rIns="0" bIns="0" rtlCol="0">
            <a:spAutoFit/>
          </a:bodyPr>
          <a:lstStyle/>
          <a:p>
            <a:pPr marL="355600" marR="5080" indent="-343535" algn="just">
              <a:lnSpc>
                <a:spcPct val="100000"/>
              </a:lnSpc>
              <a:spcBef>
                <a:spcPts val="100"/>
              </a:spcBef>
              <a:buFont typeface="Arial"/>
              <a:buChar char="•"/>
              <a:tabLst>
                <a:tab pos="356235" algn="l"/>
              </a:tabLst>
            </a:pPr>
            <a:r>
              <a:rPr sz="2000" b="1" dirty="0">
                <a:latin typeface="Calibri"/>
                <a:cs typeface="Calibri"/>
              </a:rPr>
              <a:t>Both </a:t>
            </a:r>
            <a:r>
              <a:rPr sz="2000" b="1" spc="-5" dirty="0">
                <a:latin typeface="Calibri"/>
                <a:cs typeface="Calibri"/>
              </a:rPr>
              <a:t>major </a:t>
            </a:r>
            <a:r>
              <a:rPr sz="2000" b="1" dirty="0">
                <a:latin typeface="Calibri"/>
                <a:cs typeface="Calibri"/>
              </a:rPr>
              <a:t>parties </a:t>
            </a:r>
            <a:r>
              <a:rPr sz="2000" b="1" spc="-5" dirty="0">
                <a:latin typeface="Calibri"/>
                <a:cs typeface="Calibri"/>
              </a:rPr>
              <a:t>typically </a:t>
            </a:r>
            <a:r>
              <a:rPr sz="2000" b="1" spc="-15" dirty="0">
                <a:latin typeface="Calibri"/>
                <a:cs typeface="Calibri"/>
              </a:rPr>
              <a:t>have </a:t>
            </a:r>
            <a:r>
              <a:rPr sz="2000" b="1" spc="-5" dirty="0">
                <a:latin typeface="Calibri"/>
                <a:cs typeface="Calibri"/>
              </a:rPr>
              <a:t>been </a:t>
            </a:r>
            <a:r>
              <a:rPr sz="2000" b="1" spc="-15" dirty="0">
                <a:latin typeface="Calibri"/>
                <a:cs typeface="Calibri"/>
              </a:rPr>
              <a:t>moderate,  </a:t>
            </a:r>
            <a:r>
              <a:rPr sz="2000" b="1" dirty="0">
                <a:latin typeface="Calibri"/>
                <a:cs typeface="Calibri"/>
              </a:rPr>
              <a:t>support a </a:t>
            </a:r>
            <a:r>
              <a:rPr sz="2000" b="1" spc="-10" dirty="0">
                <a:latin typeface="Calibri"/>
                <a:cs typeface="Calibri"/>
              </a:rPr>
              <a:t>strong defense, </a:t>
            </a:r>
            <a:r>
              <a:rPr sz="2000" b="1" dirty="0">
                <a:latin typeface="Calibri"/>
                <a:cs typeface="Calibri"/>
              </a:rPr>
              <a:t>a </a:t>
            </a:r>
            <a:r>
              <a:rPr sz="2000" b="1" spc="-10" dirty="0">
                <a:latin typeface="Calibri"/>
                <a:cs typeface="Calibri"/>
              </a:rPr>
              <a:t>stable </a:t>
            </a:r>
            <a:r>
              <a:rPr sz="2000" b="1" dirty="0">
                <a:latin typeface="Calibri"/>
                <a:cs typeface="Calibri"/>
              </a:rPr>
              <a:t>Social </a:t>
            </a:r>
            <a:r>
              <a:rPr sz="2000" b="1" spc="-5" dirty="0">
                <a:latin typeface="Calibri"/>
                <a:cs typeface="Calibri"/>
              </a:rPr>
              <a:t>Security  </a:t>
            </a:r>
            <a:r>
              <a:rPr sz="2000" b="1" spc="-15" dirty="0">
                <a:latin typeface="Calibri"/>
                <a:cs typeface="Calibri"/>
              </a:rPr>
              <a:t>system, </a:t>
            </a:r>
            <a:r>
              <a:rPr sz="2000" b="1" dirty="0">
                <a:latin typeface="Calibri"/>
                <a:cs typeface="Calibri"/>
              </a:rPr>
              <a:t>and </a:t>
            </a:r>
            <a:r>
              <a:rPr sz="2000" b="1" spc="-5" dirty="0">
                <a:latin typeface="Calibri"/>
                <a:cs typeface="Calibri"/>
              </a:rPr>
              <a:t>economic</a:t>
            </a:r>
            <a:r>
              <a:rPr sz="2000" b="1" spc="-45" dirty="0">
                <a:latin typeface="Calibri"/>
                <a:cs typeface="Calibri"/>
              </a:rPr>
              <a:t> </a:t>
            </a:r>
            <a:r>
              <a:rPr sz="2000" b="1" spc="-5" dirty="0">
                <a:latin typeface="Calibri"/>
                <a:cs typeface="Calibri"/>
              </a:rPr>
              <a:t>growth</a:t>
            </a:r>
            <a:endParaRPr sz="2000" dirty="0">
              <a:latin typeface="Calibri"/>
              <a:cs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979260-0675-1F58-649C-4875F64C6C76}"/>
              </a:ext>
            </a:extLst>
          </p:cNvPr>
          <p:cNvSpPr>
            <a:spLocks noGrp="1"/>
          </p:cNvSpPr>
          <p:nvPr>
            <p:ph type="title"/>
          </p:nvPr>
        </p:nvSpPr>
        <p:spPr>
          <a:xfrm>
            <a:off x="841247" y="978619"/>
            <a:ext cx="3410712" cy="797440"/>
          </a:xfrm>
        </p:spPr>
        <p:txBody>
          <a:bodyPr>
            <a:normAutofit/>
          </a:bodyPr>
          <a:lstStyle/>
          <a:p>
            <a:pPr algn="ctr"/>
            <a:r>
              <a:rPr lang="en-US" dirty="0"/>
              <a:t>Swing States</a:t>
            </a:r>
          </a:p>
        </p:txBody>
      </p:sp>
      <p:sp>
        <p:nvSpPr>
          <p:cNvPr id="13"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5FD62706-5DC4-7511-F3E8-D492BB68775E}"/>
              </a:ext>
            </a:extLst>
          </p:cNvPr>
          <p:cNvSpPr>
            <a:spLocks noGrp="1"/>
          </p:cNvSpPr>
          <p:nvPr>
            <p:ph type="body" idx="1"/>
          </p:nvPr>
        </p:nvSpPr>
        <p:spPr>
          <a:xfrm>
            <a:off x="473583" y="2572995"/>
            <a:ext cx="4215375" cy="3425043"/>
          </a:xfrm>
        </p:spPr>
        <p:txBody>
          <a:bodyPr>
            <a:normAutofit fontScale="92500" lnSpcReduction="10000"/>
          </a:bodyPr>
          <a:lstStyle/>
          <a:p>
            <a:r>
              <a:rPr lang="en-US" sz="2800" dirty="0">
                <a:effectLst/>
                <a:latin typeface="Roboto" panose="02000000000000000000" pitchFamily="2" charset="0"/>
              </a:rPr>
              <a:t>US state where the two major political parties have similar levels of support among voters, viewed as important in determining the overall result of a presidential election.</a:t>
            </a:r>
          </a:p>
          <a:p>
            <a:br>
              <a:rPr lang="en-US" sz="2800" dirty="0">
                <a:effectLst/>
              </a:rPr>
            </a:br>
            <a:endParaRPr lang="en-US" sz="2000" dirty="0"/>
          </a:p>
        </p:txBody>
      </p:sp>
      <p:pic>
        <p:nvPicPr>
          <p:cNvPr id="6" name="Picture 5">
            <a:extLst>
              <a:ext uri="{FF2B5EF4-FFF2-40B4-BE49-F238E27FC236}">
                <a16:creationId xmlns:a16="http://schemas.microsoft.com/office/drawing/2014/main" id="{7130F913-9425-F589-7E17-C9737FC46D66}"/>
              </a:ext>
            </a:extLst>
          </p:cNvPr>
          <p:cNvPicPr>
            <a:picLocks noChangeAspect="1"/>
          </p:cNvPicPr>
          <p:nvPr/>
        </p:nvPicPr>
        <p:blipFill>
          <a:blip r:embed="rId2"/>
          <a:stretch>
            <a:fillRect/>
          </a:stretch>
        </p:blipFill>
        <p:spPr>
          <a:xfrm>
            <a:off x="4843884" y="447881"/>
            <a:ext cx="7193190" cy="5867400"/>
          </a:xfrm>
          <a:prstGeom prst="rect">
            <a:avLst/>
          </a:prstGeom>
        </p:spPr>
      </p:pic>
    </p:spTree>
    <p:extLst>
      <p:ext uri="{BB962C8B-B14F-4D97-AF65-F5344CB8AC3E}">
        <p14:creationId xmlns:p14="http://schemas.microsoft.com/office/powerpoint/2010/main" val="5562062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62400" y="152400"/>
            <a:ext cx="3051810" cy="574040"/>
          </a:xfrm>
          <a:prstGeom prst="rect">
            <a:avLst/>
          </a:prstGeom>
        </p:spPr>
        <p:txBody>
          <a:bodyPr vert="horz" wrap="square" lIns="0" tIns="12700" rIns="0" bIns="0" rtlCol="0">
            <a:spAutoFit/>
          </a:bodyPr>
          <a:lstStyle/>
          <a:p>
            <a:pPr marL="12700">
              <a:lnSpc>
                <a:spcPct val="100000"/>
              </a:lnSpc>
              <a:spcBef>
                <a:spcPts val="100"/>
              </a:spcBef>
            </a:pPr>
            <a:r>
              <a:rPr spc="-55" dirty="0"/>
              <a:t>PARTY</a:t>
            </a:r>
            <a:r>
              <a:rPr spc="-65" dirty="0"/>
              <a:t> </a:t>
            </a:r>
            <a:r>
              <a:rPr spc="-30" dirty="0"/>
              <a:t>SYSTEMS</a:t>
            </a:r>
          </a:p>
        </p:txBody>
      </p:sp>
      <p:sp>
        <p:nvSpPr>
          <p:cNvPr id="3" name="object 3"/>
          <p:cNvSpPr txBox="1"/>
          <p:nvPr/>
        </p:nvSpPr>
        <p:spPr>
          <a:xfrm>
            <a:off x="231140" y="1308557"/>
            <a:ext cx="11285855" cy="3684904"/>
          </a:xfrm>
          <a:prstGeom prst="rect">
            <a:avLst/>
          </a:prstGeom>
        </p:spPr>
        <p:txBody>
          <a:bodyPr vert="horz" wrap="square" lIns="0" tIns="12700" rIns="0" bIns="0" rtlCol="0">
            <a:spAutoFit/>
          </a:bodyPr>
          <a:lstStyle/>
          <a:p>
            <a:pPr marL="355600" indent="-342900">
              <a:lnSpc>
                <a:spcPct val="100000"/>
              </a:lnSpc>
              <a:spcBef>
                <a:spcPts val="100"/>
              </a:spcBef>
              <a:buFont typeface="Arial"/>
              <a:buChar char="•"/>
              <a:tabLst>
                <a:tab pos="354965" algn="l"/>
                <a:tab pos="355600" algn="l"/>
              </a:tabLst>
            </a:pPr>
            <a:r>
              <a:rPr sz="2400" b="1" spc="-10" dirty="0">
                <a:latin typeface="Calibri"/>
                <a:cs typeface="Calibri"/>
              </a:rPr>
              <a:t>United </a:t>
            </a:r>
            <a:r>
              <a:rPr sz="2400" b="1" spc="-15" dirty="0">
                <a:latin typeface="Calibri"/>
                <a:cs typeface="Calibri"/>
              </a:rPr>
              <a:t>States' </a:t>
            </a:r>
            <a:r>
              <a:rPr sz="2400" b="1" spc="-10" dirty="0">
                <a:latin typeface="Calibri"/>
                <a:cs typeface="Calibri"/>
              </a:rPr>
              <a:t>electoral </a:t>
            </a:r>
            <a:r>
              <a:rPr sz="2400" b="1" spc="-5" dirty="0">
                <a:latin typeface="Calibri"/>
                <a:cs typeface="Calibri"/>
              </a:rPr>
              <a:t>two-party </a:t>
            </a:r>
            <a:r>
              <a:rPr sz="2400" b="1" spc="-20" dirty="0">
                <a:latin typeface="Calibri"/>
                <a:cs typeface="Calibri"/>
              </a:rPr>
              <a:t>system </a:t>
            </a:r>
            <a:r>
              <a:rPr sz="2400" b="1" spc="-10" dirty="0">
                <a:latin typeface="Calibri"/>
                <a:cs typeface="Calibri"/>
              </a:rPr>
              <a:t>versus </a:t>
            </a:r>
            <a:r>
              <a:rPr sz="2400" b="1" spc="-5" dirty="0">
                <a:latin typeface="Calibri"/>
                <a:cs typeface="Calibri"/>
              </a:rPr>
              <a:t>multiparty</a:t>
            </a:r>
            <a:r>
              <a:rPr sz="2400" b="1" spc="50" dirty="0">
                <a:latin typeface="Calibri"/>
                <a:cs typeface="Calibri"/>
              </a:rPr>
              <a:t> </a:t>
            </a:r>
            <a:r>
              <a:rPr sz="2400" b="1" spc="-15" dirty="0">
                <a:latin typeface="Calibri"/>
                <a:cs typeface="Calibri"/>
              </a:rPr>
              <a:t>systems</a:t>
            </a:r>
            <a:endParaRPr sz="2400" dirty="0">
              <a:latin typeface="Calibri"/>
              <a:cs typeface="Calibri"/>
            </a:endParaRPr>
          </a:p>
          <a:p>
            <a:pPr>
              <a:lnSpc>
                <a:spcPct val="100000"/>
              </a:lnSpc>
              <a:spcBef>
                <a:spcPts val="10"/>
              </a:spcBef>
              <a:buFont typeface="Arial"/>
              <a:buChar char="•"/>
            </a:pPr>
            <a:endParaRPr sz="2500" dirty="0">
              <a:latin typeface="Times New Roman"/>
              <a:cs typeface="Times New Roman"/>
            </a:endParaRPr>
          </a:p>
          <a:p>
            <a:pPr marL="355600" marR="5080" indent="-342900">
              <a:lnSpc>
                <a:spcPct val="100000"/>
              </a:lnSpc>
              <a:buFont typeface="Arial"/>
              <a:buChar char="•"/>
              <a:tabLst>
                <a:tab pos="354965" algn="l"/>
                <a:tab pos="355600" algn="l"/>
              </a:tabLst>
            </a:pPr>
            <a:r>
              <a:rPr sz="2400" b="1" spc="-10" dirty="0">
                <a:latin typeface="Calibri"/>
                <a:cs typeface="Calibri"/>
              </a:rPr>
              <a:t>United </a:t>
            </a:r>
            <a:r>
              <a:rPr sz="2400" b="1" spc="-15" dirty="0">
                <a:latin typeface="Calibri"/>
                <a:cs typeface="Calibri"/>
              </a:rPr>
              <a:t>States' </a:t>
            </a:r>
            <a:r>
              <a:rPr sz="2400" b="1" spc="-10" dirty="0">
                <a:latin typeface="Calibri"/>
                <a:cs typeface="Calibri"/>
              </a:rPr>
              <a:t>winner-take-all </a:t>
            </a:r>
            <a:r>
              <a:rPr sz="2400" b="1" spc="-20" dirty="0">
                <a:latin typeface="Calibri"/>
                <a:cs typeface="Calibri"/>
              </a:rPr>
              <a:t>system </a:t>
            </a:r>
            <a:r>
              <a:rPr sz="2400" b="1" spc="-10" dirty="0">
                <a:latin typeface="Calibri"/>
                <a:cs typeface="Calibri"/>
              </a:rPr>
              <a:t>versus </a:t>
            </a:r>
            <a:r>
              <a:rPr sz="2400" b="1" spc="-5" dirty="0">
                <a:latin typeface="Calibri"/>
                <a:cs typeface="Calibri"/>
              </a:rPr>
              <a:t>proportional </a:t>
            </a:r>
            <a:r>
              <a:rPr sz="2400" b="1" spc="-15" dirty="0">
                <a:latin typeface="Calibri"/>
                <a:cs typeface="Calibri"/>
              </a:rPr>
              <a:t>representation </a:t>
            </a:r>
            <a:r>
              <a:rPr sz="2400" b="1" dirty="0">
                <a:latin typeface="Calibri"/>
                <a:cs typeface="Calibri"/>
              </a:rPr>
              <a:t>in </a:t>
            </a:r>
            <a:r>
              <a:rPr sz="2400" b="1" spc="-5" dirty="0">
                <a:latin typeface="Calibri"/>
                <a:cs typeface="Calibri"/>
              </a:rPr>
              <a:t>multiparty  </a:t>
            </a:r>
            <a:r>
              <a:rPr sz="2400" b="1" spc="-15" dirty="0">
                <a:latin typeface="Calibri"/>
                <a:cs typeface="Calibri"/>
              </a:rPr>
              <a:t>systems</a:t>
            </a:r>
            <a:endParaRPr sz="2400" dirty="0">
              <a:latin typeface="Calibri"/>
              <a:cs typeface="Calibri"/>
            </a:endParaRPr>
          </a:p>
          <a:p>
            <a:pPr>
              <a:lnSpc>
                <a:spcPct val="100000"/>
              </a:lnSpc>
              <a:spcBef>
                <a:spcPts val="5"/>
              </a:spcBef>
              <a:buFont typeface="Arial"/>
              <a:buChar char="•"/>
            </a:pPr>
            <a:endParaRPr sz="2500" dirty="0">
              <a:latin typeface="Times New Roman"/>
              <a:cs typeface="Times New Roman"/>
            </a:endParaRPr>
          </a:p>
          <a:p>
            <a:pPr marL="355600" marR="488950" indent="-342900">
              <a:lnSpc>
                <a:spcPct val="100000"/>
              </a:lnSpc>
              <a:buFont typeface="Arial"/>
              <a:buChar char="•"/>
              <a:tabLst>
                <a:tab pos="354965" algn="l"/>
                <a:tab pos="355600" algn="l"/>
              </a:tabLst>
            </a:pPr>
            <a:r>
              <a:rPr sz="2400" b="1" spc="-10" dirty="0">
                <a:latin typeface="Calibri"/>
                <a:cs typeface="Calibri"/>
              </a:rPr>
              <a:t>United </a:t>
            </a:r>
            <a:r>
              <a:rPr sz="2400" b="1" spc="-15" dirty="0">
                <a:latin typeface="Calibri"/>
                <a:cs typeface="Calibri"/>
              </a:rPr>
              <a:t>States' </a:t>
            </a:r>
            <a:r>
              <a:rPr sz="2400" b="1" spc="-5" dirty="0">
                <a:latin typeface="Calibri"/>
                <a:cs typeface="Calibri"/>
              </a:rPr>
              <a:t>two-party </a:t>
            </a:r>
            <a:r>
              <a:rPr sz="2400" b="1" spc="-20" dirty="0">
                <a:latin typeface="Calibri"/>
                <a:cs typeface="Calibri"/>
              </a:rPr>
              <a:t>system </a:t>
            </a:r>
            <a:r>
              <a:rPr sz="2400" b="1" spc="-10" dirty="0">
                <a:latin typeface="Calibri"/>
                <a:cs typeface="Calibri"/>
              </a:rPr>
              <a:t>tends </a:t>
            </a:r>
            <a:r>
              <a:rPr sz="2400" b="1" spc="-20" dirty="0">
                <a:latin typeface="Calibri"/>
                <a:cs typeface="Calibri"/>
              </a:rPr>
              <a:t>to </a:t>
            </a:r>
            <a:r>
              <a:rPr sz="2400" b="1" spc="-15" dirty="0">
                <a:latin typeface="Calibri"/>
                <a:cs typeface="Calibri"/>
              </a:rPr>
              <a:t>create </a:t>
            </a:r>
            <a:r>
              <a:rPr sz="2400" b="1" spc="-10" dirty="0">
                <a:latin typeface="Calibri"/>
                <a:cs typeface="Calibri"/>
              </a:rPr>
              <a:t>centrist </a:t>
            </a:r>
            <a:r>
              <a:rPr sz="2400" b="1" dirty="0">
                <a:latin typeface="Calibri"/>
                <a:cs typeface="Calibri"/>
              </a:rPr>
              <a:t>parties </a:t>
            </a:r>
            <a:r>
              <a:rPr sz="2400" b="1" spc="-10" dirty="0">
                <a:latin typeface="Calibri"/>
                <a:cs typeface="Calibri"/>
              </a:rPr>
              <a:t>versus influence </a:t>
            </a:r>
            <a:r>
              <a:rPr sz="2400" b="1" dirty="0">
                <a:latin typeface="Calibri"/>
                <a:cs typeface="Calibri"/>
              </a:rPr>
              <a:t>of  </a:t>
            </a:r>
            <a:r>
              <a:rPr sz="2400" b="1" spc="-10" dirty="0">
                <a:latin typeface="Calibri"/>
                <a:cs typeface="Calibri"/>
              </a:rPr>
              <a:t>extremists </a:t>
            </a:r>
            <a:r>
              <a:rPr sz="2400" b="1" spc="-5" dirty="0">
                <a:latin typeface="Calibri"/>
                <a:cs typeface="Calibri"/>
              </a:rPr>
              <a:t>in multiparty</a:t>
            </a:r>
            <a:r>
              <a:rPr sz="2400" b="1" spc="5" dirty="0">
                <a:latin typeface="Calibri"/>
                <a:cs typeface="Calibri"/>
              </a:rPr>
              <a:t> </a:t>
            </a:r>
            <a:r>
              <a:rPr sz="2400" b="1" spc="-15" dirty="0">
                <a:latin typeface="Calibri"/>
                <a:cs typeface="Calibri"/>
              </a:rPr>
              <a:t>systems</a:t>
            </a:r>
            <a:endParaRPr sz="2400" dirty="0">
              <a:latin typeface="Calibri"/>
              <a:cs typeface="Calibri"/>
            </a:endParaRPr>
          </a:p>
          <a:p>
            <a:pPr>
              <a:lnSpc>
                <a:spcPct val="100000"/>
              </a:lnSpc>
              <a:spcBef>
                <a:spcPts val="10"/>
              </a:spcBef>
              <a:buFont typeface="Arial"/>
              <a:buChar char="•"/>
            </a:pPr>
            <a:endParaRPr sz="2500" dirty="0">
              <a:latin typeface="Times New Roman"/>
              <a:cs typeface="Times New Roman"/>
            </a:endParaRPr>
          </a:p>
          <a:p>
            <a:pPr marL="355600" marR="923925" indent="-342900">
              <a:lnSpc>
                <a:spcPct val="100000"/>
              </a:lnSpc>
              <a:buFont typeface="Arial"/>
              <a:buChar char="•"/>
              <a:tabLst>
                <a:tab pos="354965" algn="l"/>
                <a:tab pos="355600" algn="l"/>
              </a:tabLst>
            </a:pPr>
            <a:r>
              <a:rPr sz="2400" b="1" spc="-15" dirty="0">
                <a:latin typeface="Calibri"/>
                <a:cs typeface="Calibri"/>
              </a:rPr>
              <a:t>Two-party systems </a:t>
            </a:r>
            <a:r>
              <a:rPr sz="2400" b="1" dirty="0">
                <a:latin typeface="Calibri"/>
                <a:cs typeface="Calibri"/>
              </a:rPr>
              <a:t>lead </a:t>
            </a:r>
            <a:r>
              <a:rPr sz="2400" b="1" spc="-20" dirty="0">
                <a:latin typeface="Calibri"/>
                <a:cs typeface="Calibri"/>
              </a:rPr>
              <a:t>to </a:t>
            </a:r>
            <a:r>
              <a:rPr sz="2400" b="1" spc="-10" dirty="0">
                <a:latin typeface="Calibri"/>
                <a:cs typeface="Calibri"/>
              </a:rPr>
              <a:t>stable governments versus </a:t>
            </a:r>
            <a:r>
              <a:rPr sz="2400" b="1" spc="-5" dirty="0">
                <a:latin typeface="Calibri"/>
                <a:cs typeface="Calibri"/>
              </a:rPr>
              <a:t>multiparty </a:t>
            </a:r>
            <a:r>
              <a:rPr sz="2400" b="1" spc="-15" dirty="0">
                <a:latin typeface="Calibri"/>
                <a:cs typeface="Calibri"/>
              </a:rPr>
              <a:t>systems </a:t>
            </a:r>
            <a:r>
              <a:rPr sz="2400" b="1" spc="-20" dirty="0">
                <a:latin typeface="Calibri"/>
                <a:cs typeface="Calibri"/>
              </a:rPr>
              <a:t>make  </a:t>
            </a:r>
            <a:r>
              <a:rPr sz="2400" b="1" spc="-10" dirty="0">
                <a:latin typeface="Calibri"/>
                <a:cs typeface="Calibri"/>
              </a:rPr>
              <a:t>governments unstable </a:t>
            </a:r>
            <a:r>
              <a:rPr sz="2400" b="1" spc="-5" dirty="0">
                <a:latin typeface="Calibri"/>
                <a:cs typeface="Calibri"/>
              </a:rPr>
              <a:t>(coalitions </a:t>
            </a:r>
            <a:r>
              <a:rPr sz="2400" b="1" spc="-10" dirty="0">
                <a:latin typeface="Calibri"/>
                <a:cs typeface="Calibri"/>
              </a:rPr>
              <a:t>form </a:t>
            </a:r>
            <a:r>
              <a:rPr sz="2400" b="1" dirty="0">
                <a:latin typeface="Calibri"/>
                <a:cs typeface="Calibri"/>
              </a:rPr>
              <a:t>and</a:t>
            </a:r>
            <a:r>
              <a:rPr sz="2400" b="1" spc="15" dirty="0">
                <a:latin typeface="Calibri"/>
                <a:cs typeface="Calibri"/>
              </a:rPr>
              <a:t> </a:t>
            </a:r>
            <a:r>
              <a:rPr sz="2400" b="1" spc="-5" dirty="0">
                <a:latin typeface="Calibri"/>
                <a:cs typeface="Calibri"/>
              </a:rPr>
              <a:t>collapse)</a:t>
            </a:r>
            <a:endParaRPr sz="2400" dirty="0">
              <a:latin typeface="Calibri"/>
              <a:cs typeface="Calibri"/>
            </a:endParaRPr>
          </a:p>
        </p:txBody>
      </p:sp>
      <p:sp>
        <p:nvSpPr>
          <p:cNvPr id="4" name="object 4"/>
          <p:cNvSpPr txBox="1"/>
          <p:nvPr/>
        </p:nvSpPr>
        <p:spPr>
          <a:xfrm>
            <a:off x="11323066" y="6426809"/>
            <a:ext cx="180975" cy="208915"/>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25</a:t>
            </a:r>
            <a:endParaRPr sz="1200">
              <a:latin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82879"/>
            <a:ext cx="12192000" cy="640080"/>
          </a:xfrm>
          <a:custGeom>
            <a:avLst/>
            <a:gdLst/>
            <a:ahLst/>
            <a:cxnLst/>
            <a:rect l="l" t="t" r="r" b="b"/>
            <a:pathLst>
              <a:path w="12192000" h="640080">
                <a:moveTo>
                  <a:pt x="0" y="640080"/>
                </a:moveTo>
                <a:lnTo>
                  <a:pt x="12192000" y="640080"/>
                </a:lnTo>
                <a:lnTo>
                  <a:pt x="12192000" y="0"/>
                </a:lnTo>
                <a:lnTo>
                  <a:pt x="0" y="0"/>
                </a:lnTo>
                <a:lnTo>
                  <a:pt x="0" y="640080"/>
                </a:lnTo>
                <a:close/>
              </a:path>
            </a:pathLst>
          </a:custGeom>
          <a:solidFill>
            <a:srgbClr val="FF0000"/>
          </a:solidFill>
        </p:spPr>
        <p:txBody>
          <a:bodyPr wrap="square" lIns="0" tIns="0" rIns="0" bIns="0" rtlCol="0"/>
          <a:lstStyle/>
          <a:p>
            <a:endParaRPr/>
          </a:p>
        </p:txBody>
      </p:sp>
      <p:sp>
        <p:nvSpPr>
          <p:cNvPr id="3" name="object 3"/>
          <p:cNvSpPr txBox="1">
            <a:spLocks noGrp="1"/>
          </p:cNvSpPr>
          <p:nvPr>
            <p:ph type="title"/>
          </p:nvPr>
        </p:nvSpPr>
        <p:spPr>
          <a:xfrm>
            <a:off x="78739" y="258571"/>
            <a:ext cx="6233160" cy="574040"/>
          </a:xfrm>
          <a:prstGeom prst="rect">
            <a:avLst/>
          </a:prstGeom>
        </p:spPr>
        <p:txBody>
          <a:bodyPr vert="horz" wrap="square" lIns="0" tIns="12700" rIns="0" bIns="0" rtlCol="0">
            <a:spAutoFit/>
          </a:bodyPr>
          <a:lstStyle/>
          <a:p>
            <a:pPr marL="12700">
              <a:lnSpc>
                <a:spcPct val="100000"/>
              </a:lnSpc>
              <a:spcBef>
                <a:spcPts val="100"/>
              </a:spcBef>
            </a:pPr>
            <a:r>
              <a:rPr spc="-5" dirty="0">
                <a:latin typeface="Tahoma"/>
                <a:cs typeface="Tahoma"/>
              </a:rPr>
              <a:t>ESSENTIAL QUESTION</a:t>
            </a:r>
            <a:r>
              <a:rPr spc="-95" dirty="0">
                <a:latin typeface="Tahoma"/>
                <a:cs typeface="Tahoma"/>
              </a:rPr>
              <a:t> </a:t>
            </a:r>
            <a:r>
              <a:rPr spc="-5" dirty="0">
                <a:latin typeface="Tahoma"/>
                <a:cs typeface="Tahoma"/>
              </a:rPr>
              <a:t>CFU</a:t>
            </a:r>
          </a:p>
        </p:txBody>
      </p:sp>
      <p:sp>
        <p:nvSpPr>
          <p:cNvPr id="4" name="object 4"/>
          <p:cNvSpPr txBox="1"/>
          <p:nvPr/>
        </p:nvSpPr>
        <p:spPr>
          <a:xfrm>
            <a:off x="421640" y="1007109"/>
            <a:ext cx="6983095" cy="513715"/>
          </a:xfrm>
          <a:prstGeom prst="rect">
            <a:avLst/>
          </a:prstGeom>
        </p:spPr>
        <p:txBody>
          <a:bodyPr vert="horz" wrap="square" lIns="0" tIns="13335" rIns="0" bIns="0" rtlCol="0">
            <a:spAutoFit/>
          </a:bodyPr>
          <a:lstStyle/>
          <a:p>
            <a:pPr marL="355600" indent="-342900">
              <a:lnSpc>
                <a:spcPct val="100000"/>
              </a:lnSpc>
              <a:spcBef>
                <a:spcPts val="105"/>
              </a:spcBef>
              <a:buClr>
                <a:srgbClr val="585858"/>
              </a:buClr>
              <a:buSzPct val="56250"/>
              <a:buFont typeface="Arial"/>
              <a:buChar char="●"/>
              <a:tabLst>
                <a:tab pos="354965" algn="l"/>
                <a:tab pos="355600" algn="l"/>
              </a:tabLst>
            </a:pPr>
            <a:r>
              <a:rPr sz="3200" b="1" spc="-5" dirty="0">
                <a:latin typeface="Tahoma"/>
                <a:cs typeface="Tahoma"/>
              </a:rPr>
              <a:t>Describe </a:t>
            </a:r>
            <a:r>
              <a:rPr sz="3200" b="1" dirty="0">
                <a:latin typeface="Tahoma"/>
                <a:cs typeface="Tahoma"/>
              </a:rPr>
              <a:t>the linkage</a:t>
            </a:r>
            <a:r>
              <a:rPr sz="3200" b="1" spc="-40" dirty="0">
                <a:latin typeface="Tahoma"/>
                <a:cs typeface="Tahoma"/>
              </a:rPr>
              <a:t> </a:t>
            </a:r>
            <a:r>
              <a:rPr sz="3200" b="1" spc="-5" dirty="0">
                <a:latin typeface="Tahoma"/>
                <a:cs typeface="Tahoma"/>
              </a:rPr>
              <a:t>institutions</a:t>
            </a:r>
            <a:endParaRPr sz="3200" dirty="0">
              <a:latin typeface="Tahoma"/>
              <a:cs typeface="Tahoma"/>
            </a:endParaRPr>
          </a:p>
        </p:txBody>
      </p:sp>
      <p:sp>
        <p:nvSpPr>
          <p:cNvPr id="5" name="object 5"/>
          <p:cNvSpPr txBox="1"/>
          <p:nvPr/>
        </p:nvSpPr>
        <p:spPr>
          <a:xfrm>
            <a:off x="11846179" y="6368288"/>
            <a:ext cx="10287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4</a:t>
            </a:r>
            <a:endParaRPr sz="1200">
              <a:latin typeface="Calibri"/>
              <a:cs typeface="Calibri"/>
            </a:endParaRPr>
          </a:p>
        </p:txBody>
      </p:sp>
      <p:sp>
        <p:nvSpPr>
          <p:cNvPr id="6" name="object 6"/>
          <p:cNvSpPr/>
          <p:nvPr/>
        </p:nvSpPr>
        <p:spPr>
          <a:xfrm>
            <a:off x="164992" y="1957322"/>
            <a:ext cx="5778607" cy="3452877"/>
          </a:xfrm>
          <a:prstGeom prst="rect">
            <a:avLst/>
          </a:prstGeom>
          <a:blipFill>
            <a:blip r:embed="rId2" cstate="print"/>
            <a:stretch>
              <a:fillRect/>
            </a:stretch>
          </a:blipFill>
        </p:spPr>
        <p:txBody>
          <a:bodyPr wrap="square" lIns="0" tIns="0" rIns="0" bIns="0" rtlCol="0"/>
          <a:lstStyle/>
          <a:p>
            <a:endParaRPr/>
          </a:p>
        </p:txBody>
      </p:sp>
      <p:pic>
        <p:nvPicPr>
          <p:cNvPr id="7" name="object 6">
            <a:extLst>
              <a:ext uri="{FF2B5EF4-FFF2-40B4-BE49-F238E27FC236}">
                <a16:creationId xmlns:a16="http://schemas.microsoft.com/office/drawing/2014/main" id="{1920B1A0-DACB-4103-9090-AC4B34DC3AE0}"/>
              </a:ext>
            </a:extLst>
          </p:cNvPr>
          <p:cNvPicPr/>
          <p:nvPr/>
        </p:nvPicPr>
        <p:blipFill>
          <a:blip r:embed="rId3" cstate="print"/>
          <a:stretch>
            <a:fillRect/>
          </a:stretch>
        </p:blipFill>
        <p:spPr>
          <a:xfrm>
            <a:off x="6311899" y="1917701"/>
            <a:ext cx="5534280" cy="349249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303" y="1295400"/>
            <a:ext cx="12192000" cy="595901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352800" y="-23632"/>
            <a:ext cx="5217896" cy="443711"/>
          </a:xfrm>
          <a:prstGeom prst="rect">
            <a:avLst/>
          </a:prstGeom>
        </p:spPr>
        <p:txBody>
          <a:bodyPr vert="horz" wrap="square" lIns="0" tIns="12700" rIns="0" bIns="0" rtlCol="0">
            <a:spAutoFit/>
          </a:bodyPr>
          <a:lstStyle/>
          <a:p>
            <a:pPr marL="12700" algn="ctr">
              <a:lnSpc>
                <a:spcPct val="100000"/>
              </a:lnSpc>
              <a:spcBef>
                <a:spcPts val="100"/>
              </a:spcBef>
            </a:pPr>
            <a:r>
              <a:rPr sz="2800" spc="-65" dirty="0"/>
              <a:t>WHAT </a:t>
            </a:r>
            <a:r>
              <a:rPr sz="2800" dirty="0"/>
              <a:t>IS A </a:t>
            </a:r>
            <a:r>
              <a:rPr sz="2800" spc="-5" dirty="0"/>
              <a:t>POLITICAL</a:t>
            </a:r>
            <a:r>
              <a:rPr sz="2800" spc="-30" dirty="0"/>
              <a:t> </a:t>
            </a:r>
            <a:r>
              <a:rPr sz="2800" spc="-45" dirty="0"/>
              <a:t>PARTY?</a:t>
            </a:r>
            <a:endParaRPr sz="2800" dirty="0"/>
          </a:p>
        </p:txBody>
      </p:sp>
      <p:sp>
        <p:nvSpPr>
          <p:cNvPr id="4" name="object 4"/>
          <p:cNvSpPr/>
          <p:nvPr/>
        </p:nvSpPr>
        <p:spPr>
          <a:xfrm>
            <a:off x="0" y="1290073"/>
            <a:ext cx="4788920" cy="5959017"/>
          </a:xfrm>
          <a:custGeom>
            <a:avLst/>
            <a:gdLst/>
            <a:ahLst/>
            <a:cxnLst/>
            <a:rect l="l" t="t" r="r" b="b"/>
            <a:pathLst>
              <a:path w="4800600" h="5029200">
                <a:moveTo>
                  <a:pt x="0" y="5029200"/>
                </a:moveTo>
                <a:lnTo>
                  <a:pt x="4800600" y="5029200"/>
                </a:lnTo>
                <a:lnTo>
                  <a:pt x="4800600" y="0"/>
                </a:lnTo>
                <a:lnTo>
                  <a:pt x="0" y="0"/>
                </a:lnTo>
                <a:lnTo>
                  <a:pt x="0" y="5029200"/>
                </a:lnTo>
                <a:close/>
              </a:path>
            </a:pathLst>
          </a:custGeom>
          <a:solidFill>
            <a:srgbClr val="FFFFFF">
              <a:alpha val="65097"/>
            </a:srgbClr>
          </a:solidFill>
        </p:spPr>
        <p:txBody>
          <a:bodyPr wrap="square" lIns="0" tIns="0" rIns="0" bIns="0" rtlCol="0"/>
          <a:lstStyle/>
          <a:p>
            <a:endParaRPr/>
          </a:p>
        </p:txBody>
      </p:sp>
      <p:sp>
        <p:nvSpPr>
          <p:cNvPr id="6" name="object 6"/>
          <p:cNvSpPr txBox="1"/>
          <p:nvPr/>
        </p:nvSpPr>
        <p:spPr>
          <a:xfrm>
            <a:off x="259714" y="3544984"/>
            <a:ext cx="4096385" cy="1221487"/>
          </a:xfrm>
          <a:prstGeom prst="rect">
            <a:avLst/>
          </a:prstGeom>
        </p:spPr>
        <p:txBody>
          <a:bodyPr vert="horz" wrap="square" lIns="0" tIns="61594" rIns="0" bIns="0" rtlCol="0">
            <a:spAutoFit/>
          </a:bodyPr>
          <a:lstStyle/>
          <a:p>
            <a:pPr marL="299085" indent="-287020">
              <a:lnSpc>
                <a:spcPct val="100000"/>
              </a:lnSpc>
              <a:spcBef>
                <a:spcPts val="484"/>
              </a:spcBef>
              <a:buFont typeface="Arial"/>
              <a:buChar char="–"/>
              <a:tabLst>
                <a:tab pos="299085" algn="l"/>
                <a:tab pos="299720" algn="l"/>
              </a:tabLst>
            </a:pPr>
            <a:r>
              <a:rPr b="1" spc="-25" dirty="0">
                <a:latin typeface="Calibri"/>
                <a:cs typeface="Calibri"/>
              </a:rPr>
              <a:t>Voted </a:t>
            </a:r>
            <a:r>
              <a:rPr b="1" spc="-5" dirty="0">
                <a:latin typeface="Calibri"/>
                <a:cs typeface="Calibri"/>
              </a:rPr>
              <a:t>on </a:t>
            </a:r>
            <a:r>
              <a:rPr b="1" spc="-10" dirty="0">
                <a:latin typeface="Calibri"/>
                <a:cs typeface="Calibri"/>
              </a:rPr>
              <a:t>at the</a:t>
            </a:r>
            <a:r>
              <a:rPr b="1" spc="20" dirty="0">
                <a:latin typeface="Calibri"/>
                <a:cs typeface="Calibri"/>
              </a:rPr>
              <a:t> </a:t>
            </a:r>
            <a:r>
              <a:rPr b="1" spc="-10" dirty="0">
                <a:latin typeface="Calibri"/>
                <a:cs typeface="Calibri"/>
              </a:rPr>
              <a:t>convention</a:t>
            </a:r>
            <a:endParaRPr dirty="0">
              <a:latin typeface="Calibri"/>
              <a:cs typeface="Calibri"/>
            </a:endParaRPr>
          </a:p>
          <a:p>
            <a:pPr marL="299085" marR="5080" indent="-287020">
              <a:lnSpc>
                <a:spcPct val="100000"/>
              </a:lnSpc>
              <a:spcBef>
                <a:spcPts val="390"/>
              </a:spcBef>
              <a:buFont typeface="Arial"/>
              <a:buChar char="–"/>
              <a:tabLst>
                <a:tab pos="299085" algn="l"/>
                <a:tab pos="299720" algn="l"/>
              </a:tabLst>
            </a:pPr>
            <a:r>
              <a:rPr b="1" spc="-5" dirty="0">
                <a:latin typeface="Calibri"/>
                <a:cs typeface="Calibri"/>
              </a:rPr>
              <a:t>When </a:t>
            </a:r>
            <a:r>
              <a:rPr b="1" spc="-10" dirty="0">
                <a:latin typeface="Calibri"/>
                <a:cs typeface="Calibri"/>
              </a:rPr>
              <a:t>they win, they begin the process </a:t>
            </a:r>
            <a:r>
              <a:rPr b="1" spc="-5" dirty="0">
                <a:latin typeface="Calibri"/>
                <a:cs typeface="Calibri"/>
              </a:rPr>
              <a:t>of  </a:t>
            </a:r>
            <a:r>
              <a:rPr b="1" spc="-10" dirty="0">
                <a:latin typeface="Calibri"/>
                <a:cs typeface="Calibri"/>
              </a:rPr>
              <a:t>governing </a:t>
            </a:r>
            <a:r>
              <a:rPr b="1" spc="-5" dirty="0">
                <a:latin typeface="Calibri"/>
                <a:cs typeface="Calibri"/>
              </a:rPr>
              <a:t>based </a:t>
            </a:r>
            <a:r>
              <a:rPr b="1" spc="-10" dirty="0">
                <a:latin typeface="Calibri"/>
                <a:cs typeface="Calibri"/>
              </a:rPr>
              <a:t>largely </a:t>
            </a:r>
            <a:r>
              <a:rPr b="1" dirty="0">
                <a:latin typeface="Calibri"/>
                <a:cs typeface="Calibri"/>
              </a:rPr>
              <a:t>on </a:t>
            </a:r>
            <a:r>
              <a:rPr b="1" spc="-10" dirty="0">
                <a:latin typeface="Calibri"/>
                <a:cs typeface="Calibri"/>
              </a:rPr>
              <a:t>the shared  platform</a:t>
            </a:r>
            <a:endParaRPr dirty="0">
              <a:latin typeface="Calibri"/>
              <a:cs typeface="Calibri"/>
            </a:endParaRPr>
          </a:p>
        </p:txBody>
      </p:sp>
      <p:sp>
        <p:nvSpPr>
          <p:cNvPr id="7" name="object 7"/>
          <p:cNvSpPr txBox="1"/>
          <p:nvPr/>
        </p:nvSpPr>
        <p:spPr>
          <a:xfrm>
            <a:off x="27303" y="4730402"/>
            <a:ext cx="4784976" cy="2382062"/>
          </a:xfrm>
          <a:prstGeom prst="rect">
            <a:avLst/>
          </a:prstGeom>
        </p:spPr>
        <p:txBody>
          <a:bodyPr vert="horz" wrap="square" lIns="0" tIns="12065" rIns="0" bIns="0" rtlCol="0">
            <a:spAutoFit/>
          </a:bodyPr>
          <a:lstStyle/>
          <a:p>
            <a:pPr marL="355600" marR="278765" indent="-342900">
              <a:lnSpc>
                <a:spcPct val="100000"/>
              </a:lnSpc>
              <a:spcBef>
                <a:spcPts val="95"/>
              </a:spcBef>
              <a:buFont typeface="Arial"/>
              <a:buChar char="•"/>
              <a:tabLst>
                <a:tab pos="354965" algn="l"/>
                <a:tab pos="355600" algn="l"/>
              </a:tabLst>
            </a:pPr>
            <a:r>
              <a:rPr b="1" spc="-10" dirty="0">
                <a:latin typeface="Calibri"/>
                <a:cs typeface="Calibri"/>
              </a:rPr>
              <a:t>Party leadership </a:t>
            </a:r>
            <a:r>
              <a:rPr b="1" spc="-5" dirty="0">
                <a:latin typeface="Calibri"/>
                <a:cs typeface="Calibri"/>
              </a:rPr>
              <a:t>chair is </a:t>
            </a:r>
            <a:r>
              <a:rPr b="1" spc="-10" dirty="0">
                <a:latin typeface="Calibri"/>
                <a:cs typeface="Calibri"/>
              </a:rPr>
              <a:t>responsible for raising  money </a:t>
            </a:r>
            <a:r>
              <a:rPr b="1" spc="-5" dirty="0">
                <a:latin typeface="Calibri"/>
                <a:cs typeface="Calibri"/>
              </a:rPr>
              <a:t>and serves as</a:t>
            </a:r>
            <a:r>
              <a:rPr b="1" spc="40" dirty="0">
                <a:latin typeface="Calibri"/>
                <a:cs typeface="Calibri"/>
              </a:rPr>
              <a:t> </a:t>
            </a:r>
            <a:r>
              <a:rPr b="1" spc="-15" dirty="0">
                <a:latin typeface="Calibri"/>
                <a:cs typeface="Calibri"/>
              </a:rPr>
              <a:t>spokesperson</a:t>
            </a:r>
            <a:endParaRPr dirty="0">
              <a:latin typeface="Calibri"/>
              <a:cs typeface="Calibri"/>
            </a:endParaRPr>
          </a:p>
          <a:p>
            <a:pPr marL="355600" marR="5080" indent="-342900">
              <a:lnSpc>
                <a:spcPct val="100000"/>
              </a:lnSpc>
              <a:spcBef>
                <a:spcPts val="385"/>
              </a:spcBef>
              <a:buFont typeface="Arial"/>
              <a:buChar char="•"/>
              <a:tabLst>
                <a:tab pos="354965" algn="l"/>
                <a:tab pos="355600" algn="l"/>
              </a:tabLst>
            </a:pPr>
            <a:r>
              <a:rPr b="1" spc="-10" dirty="0">
                <a:latin typeface="Calibri"/>
                <a:cs typeface="Calibri"/>
              </a:rPr>
              <a:t>Recruitment </a:t>
            </a:r>
            <a:r>
              <a:rPr b="1" spc="-5" dirty="0">
                <a:latin typeface="Calibri"/>
                <a:cs typeface="Calibri"/>
              </a:rPr>
              <a:t>– </a:t>
            </a:r>
            <a:r>
              <a:rPr b="1" spc="-10" dirty="0">
                <a:latin typeface="Calibri"/>
                <a:cs typeface="Calibri"/>
              </a:rPr>
              <a:t>the process through </a:t>
            </a:r>
            <a:r>
              <a:rPr b="1" spc="-5" dirty="0">
                <a:latin typeface="Calibri"/>
                <a:cs typeface="Calibri"/>
              </a:rPr>
              <a:t>which political  parties identify </a:t>
            </a:r>
            <a:r>
              <a:rPr b="1" spc="-10" dirty="0">
                <a:latin typeface="Calibri"/>
                <a:cs typeface="Calibri"/>
              </a:rPr>
              <a:t>potential</a:t>
            </a:r>
            <a:r>
              <a:rPr b="1" spc="15" dirty="0">
                <a:latin typeface="Calibri"/>
                <a:cs typeface="Calibri"/>
              </a:rPr>
              <a:t> </a:t>
            </a:r>
            <a:r>
              <a:rPr b="1" spc="-10" dirty="0">
                <a:latin typeface="Calibri"/>
                <a:cs typeface="Calibri"/>
              </a:rPr>
              <a:t>candidates</a:t>
            </a:r>
            <a:endParaRPr dirty="0">
              <a:latin typeface="Calibri"/>
              <a:cs typeface="Calibri"/>
            </a:endParaRPr>
          </a:p>
          <a:p>
            <a:pPr marL="756285" marR="219710" indent="-287020">
              <a:lnSpc>
                <a:spcPct val="100000"/>
              </a:lnSpc>
              <a:spcBef>
                <a:spcPts val="385"/>
              </a:spcBef>
              <a:tabLst>
                <a:tab pos="756285" algn="l"/>
              </a:tabLst>
            </a:pPr>
            <a:r>
              <a:rPr spc="-5" dirty="0">
                <a:latin typeface="Arial"/>
                <a:cs typeface="Arial"/>
              </a:rPr>
              <a:t>–	</a:t>
            </a:r>
            <a:r>
              <a:rPr b="1" spc="-10" dirty="0">
                <a:solidFill>
                  <a:srgbClr val="FF0000"/>
                </a:solidFill>
                <a:latin typeface="Calibri"/>
                <a:cs typeface="Calibri"/>
              </a:rPr>
              <a:t>Parties </a:t>
            </a:r>
            <a:r>
              <a:rPr b="1" spc="-5" dirty="0">
                <a:solidFill>
                  <a:srgbClr val="FF0000"/>
                </a:solidFill>
                <a:latin typeface="Calibri"/>
                <a:cs typeface="Calibri"/>
              </a:rPr>
              <a:t>help handle </a:t>
            </a:r>
            <a:r>
              <a:rPr b="1" spc="-10" dirty="0">
                <a:solidFill>
                  <a:srgbClr val="FF0000"/>
                </a:solidFill>
                <a:latin typeface="Calibri"/>
                <a:cs typeface="Calibri"/>
              </a:rPr>
              <a:t>the cost </a:t>
            </a:r>
            <a:r>
              <a:rPr b="1" spc="-5" dirty="0">
                <a:solidFill>
                  <a:srgbClr val="FF0000"/>
                </a:solidFill>
                <a:latin typeface="Calibri"/>
                <a:cs typeface="Calibri"/>
              </a:rPr>
              <a:t>and </a:t>
            </a:r>
            <a:r>
              <a:rPr b="1" spc="-15" dirty="0">
                <a:solidFill>
                  <a:srgbClr val="FF0000"/>
                </a:solidFill>
                <a:latin typeface="Calibri"/>
                <a:cs typeface="Calibri"/>
              </a:rPr>
              <a:t>burden </a:t>
            </a:r>
            <a:r>
              <a:rPr b="1" spc="-5" dirty="0">
                <a:solidFill>
                  <a:srgbClr val="FF0000"/>
                </a:solidFill>
                <a:latin typeface="Calibri"/>
                <a:cs typeface="Calibri"/>
              </a:rPr>
              <a:t>of  campaign</a:t>
            </a:r>
            <a:r>
              <a:rPr lang="en-US" b="1" spc="-5" dirty="0">
                <a:solidFill>
                  <a:srgbClr val="FF0000"/>
                </a:solidFill>
                <a:latin typeface="Calibri"/>
                <a:cs typeface="Calibri"/>
              </a:rPr>
              <a:t>- war chest-funds for elections</a:t>
            </a:r>
            <a:endParaRPr dirty="0">
              <a:solidFill>
                <a:srgbClr val="FF0000"/>
              </a:solidFill>
              <a:latin typeface="Calibri"/>
              <a:cs typeface="Calibri"/>
            </a:endParaRPr>
          </a:p>
          <a:p>
            <a:pPr marL="355600" indent="-342900">
              <a:lnSpc>
                <a:spcPct val="100000"/>
              </a:lnSpc>
              <a:spcBef>
                <a:spcPts val="385"/>
              </a:spcBef>
              <a:buFont typeface="Arial"/>
              <a:buChar char="•"/>
              <a:tabLst>
                <a:tab pos="354965" algn="l"/>
                <a:tab pos="355600" algn="l"/>
              </a:tabLst>
            </a:pPr>
            <a:r>
              <a:rPr b="1" spc="-10" dirty="0">
                <a:latin typeface="Calibri"/>
                <a:cs typeface="Calibri"/>
              </a:rPr>
              <a:t>Maintain voter database </a:t>
            </a:r>
            <a:r>
              <a:rPr b="1" spc="-15" dirty="0">
                <a:latin typeface="Calibri"/>
                <a:cs typeface="Calibri"/>
              </a:rPr>
              <a:t>to target </a:t>
            </a:r>
            <a:r>
              <a:rPr b="1" spc="-5" dirty="0">
                <a:latin typeface="Calibri"/>
                <a:cs typeface="Calibri"/>
              </a:rPr>
              <a:t>in</a:t>
            </a:r>
            <a:r>
              <a:rPr b="1" spc="65" dirty="0">
                <a:latin typeface="Calibri"/>
                <a:cs typeface="Calibri"/>
              </a:rPr>
              <a:t> </a:t>
            </a:r>
            <a:r>
              <a:rPr b="1" spc="-10" dirty="0">
                <a:latin typeface="Calibri"/>
                <a:cs typeface="Calibri"/>
              </a:rPr>
              <a:t>elections</a:t>
            </a:r>
            <a:endParaRPr dirty="0">
              <a:latin typeface="Calibri"/>
              <a:cs typeface="Calibri"/>
            </a:endParaRPr>
          </a:p>
        </p:txBody>
      </p:sp>
      <p:sp>
        <p:nvSpPr>
          <p:cNvPr id="8" name="object 8"/>
          <p:cNvSpPr txBox="1"/>
          <p:nvPr/>
        </p:nvSpPr>
        <p:spPr>
          <a:xfrm>
            <a:off x="11413490" y="6477685"/>
            <a:ext cx="77470" cy="153035"/>
          </a:xfrm>
          <a:prstGeom prst="rect">
            <a:avLst/>
          </a:prstGeom>
        </p:spPr>
        <p:txBody>
          <a:bodyPr vert="horz" wrap="square" lIns="0" tIns="0" rIns="0" bIns="0" rtlCol="0">
            <a:spAutoFit/>
          </a:bodyPr>
          <a:lstStyle/>
          <a:p>
            <a:pPr>
              <a:lnSpc>
                <a:spcPts val="1140"/>
              </a:lnSpc>
            </a:pPr>
            <a:r>
              <a:rPr sz="1200" dirty="0">
                <a:solidFill>
                  <a:srgbClr val="888888"/>
                </a:solidFill>
                <a:latin typeface="Calibri"/>
                <a:cs typeface="Calibri"/>
              </a:rPr>
              <a:t>5</a:t>
            </a:r>
            <a:endParaRPr sz="1200">
              <a:latin typeface="Calibri"/>
              <a:cs typeface="Calibri"/>
            </a:endParaRPr>
          </a:p>
        </p:txBody>
      </p:sp>
      <p:sp>
        <p:nvSpPr>
          <p:cNvPr id="9" name="object 9"/>
          <p:cNvSpPr/>
          <p:nvPr/>
        </p:nvSpPr>
        <p:spPr>
          <a:xfrm>
            <a:off x="4800600" y="1295400"/>
            <a:ext cx="3810000" cy="5959017"/>
          </a:xfrm>
          <a:custGeom>
            <a:avLst/>
            <a:gdLst/>
            <a:ahLst/>
            <a:cxnLst/>
            <a:rect l="l" t="t" r="r" b="b"/>
            <a:pathLst>
              <a:path w="3810000" h="5029200">
                <a:moveTo>
                  <a:pt x="0" y="5029200"/>
                </a:moveTo>
                <a:lnTo>
                  <a:pt x="3810000" y="5029200"/>
                </a:lnTo>
                <a:lnTo>
                  <a:pt x="3810000" y="0"/>
                </a:lnTo>
                <a:lnTo>
                  <a:pt x="0" y="0"/>
                </a:lnTo>
                <a:lnTo>
                  <a:pt x="0" y="5029200"/>
                </a:lnTo>
                <a:close/>
              </a:path>
            </a:pathLst>
          </a:custGeom>
          <a:solidFill>
            <a:srgbClr val="FFFFFF">
              <a:alpha val="65097"/>
            </a:srgbClr>
          </a:solidFill>
        </p:spPr>
        <p:txBody>
          <a:bodyPr wrap="square" lIns="0" tIns="0" rIns="0" bIns="0" rtlCol="0"/>
          <a:lstStyle/>
          <a:p>
            <a:endParaRPr/>
          </a:p>
        </p:txBody>
      </p:sp>
      <p:sp>
        <p:nvSpPr>
          <p:cNvPr id="10" name="object 10"/>
          <p:cNvSpPr txBox="1"/>
          <p:nvPr/>
        </p:nvSpPr>
        <p:spPr>
          <a:xfrm>
            <a:off x="5006445" y="1456168"/>
            <a:ext cx="3535362" cy="1626727"/>
          </a:xfrm>
          <a:prstGeom prst="rect">
            <a:avLst/>
          </a:prstGeom>
        </p:spPr>
        <p:txBody>
          <a:bodyPr vert="horz" wrap="square" lIns="0" tIns="97155" rIns="0" bIns="0" rtlCol="0">
            <a:spAutoFit/>
          </a:bodyPr>
          <a:lstStyle/>
          <a:p>
            <a:pPr marL="355600" indent="-342900">
              <a:lnSpc>
                <a:spcPct val="100000"/>
              </a:lnSpc>
              <a:spcBef>
                <a:spcPts val="765"/>
              </a:spcBef>
              <a:buFont typeface="Arial"/>
              <a:buChar char="•"/>
              <a:tabLst>
                <a:tab pos="354965" algn="l"/>
                <a:tab pos="355600" algn="l"/>
              </a:tabLst>
            </a:pPr>
            <a:r>
              <a:rPr sz="2400" b="1" spc="-15" dirty="0">
                <a:solidFill>
                  <a:srgbClr val="C00000"/>
                </a:solidFill>
                <a:latin typeface="Calibri"/>
                <a:cs typeface="Calibri"/>
              </a:rPr>
              <a:t>Party </a:t>
            </a:r>
            <a:r>
              <a:rPr sz="2400" b="1" dirty="0">
                <a:solidFill>
                  <a:srgbClr val="C00000"/>
                </a:solidFill>
                <a:latin typeface="Calibri"/>
                <a:cs typeface="Calibri"/>
              </a:rPr>
              <a:t>in </a:t>
            </a:r>
            <a:r>
              <a:rPr sz="2400" b="1" spc="-5" dirty="0">
                <a:solidFill>
                  <a:srgbClr val="C00000"/>
                </a:solidFill>
                <a:latin typeface="Calibri"/>
                <a:cs typeface="Calibri"/>
              </a:rPr>
              <a:t>the</a:t>
            </a:r>
            <a:r>
              <a:rPr sz="2400" b="1" spc="-25" dirty="0">
                <a:solidFill>
                  <a:srgbClr val="C00000"/>
                </a:solidFill>
                <a:latin typeface="Calibri"/>
                <a:cs typeface="Calibri"/>
              </a:rPr>
              <a:t> </a:t>
            </a:r>
            <a:r>
              <a:rPr sz="2400" b="1" spc="-15" dirty="0">
                <a:solidFill>
                  <a:srgbClr val="C00000"/>
                </a:solidFill>
                <a:latin typeface="Calibri"/>
                <a:cs typeface="Calibri"/>
              </a:rPr>
              <a:t>Electorate</a:t>
            </a:r>
            <a:endParaRPr sz="2400" dirty="0">
              <a:latin typeface="Calibri"/>
              <a:cs typeface="Calibri"/>
            </a:endParaRPr>
          </a:p>
          <a:p>
            <a:pPr marL="355600" marR="5080" indent="-342900">
              <a:lnSpc>
                <a:spcPct val="100000"/>
              </a:lnSpc>
              <a:spcBef>
                <a:spcPts val="440"/>
              </a:spcBef>
              <a:buFont typeface="Arial"/>
              <a:buChar char="•"/>
              <a:tabLst>
                <a:tab pos="354965" algn="l"/>
                <a:tab pos="355600" algn="l"/>
              </a:tabLst>
            </a:pPr>
            <a:r>
              <a:rPr b="1" spc="-10" dirty="0">
                <a:latin typeface="Calibri"/>
                <a:cs typeface="Calibri"/>
              </a:rPr>
              <a:t>Party </a:t>
            </a:r>
            <a:r>
              <a:rPr b="1" spc="-5" dirty="0">
                <a:latin typeface="Calibri"/>
                <a:cs typeface="Calibri"/>
              </a:rPr>
              <a:t>identification – </a:t>
            </a:r>
            <a:r>
              <a:rPr b="1" spc="-10" dirty="0">
                <a:latin typeface="Calibri"/>
                <a:cs typeface="Calibri"/>
              </a:rPr>
              <a:t>the degree to  </a:t>
            </a:r>
            <a:r>
              <a:rPr b="1" spc="-5" dirty="0">
                <a:latin typeface="Calibri"/>
                <a:cs typeface="Calibri"/>
              </a:rPr>
              <a:t>which a </a:t>
            </a:r>
            <a:r>
              <a:rPr b="1" spc="-10" dirty="0">
                <a:latin typeface="Calibri"/>
                <a:cs typeface="Calibri"/>
              </a:rPr>
              <a:t>voter </a:t>
            </a:r>
            <a:r>
              <a:rPr b="1" spc="-5" dirty="0">
                <a:latin typeface="Calibri"/>
                <a:cs typeface="Calibri"/>
              </a:rPr>
              <a:t>is </a:t>
            </a:r>
            <a:r>
              <a:rPr b="1" spc="-10" dirty="0">
                <a:latin typeface="Calibri"/>
                <a:cs typeface="Calibri"/>
              </a:rPr>
              <a:t>connected to </a:t>
            </a:r>
            <a:r>
              <a:rPr b="1" spc="-5" dirty="0">
                <a:latin typeface="Calibri"/>
                <a:cs typeface="Calibri"/>
              </a:rPr>
              <a:t>and  </a:t>
            </a:r>
            <a:r>
              <a:rPr b="1" spc="-10" dirty="0">
                <a:latin typeface="Calibri"/>
                <a:cs typeface="Calibri"/>
              </a:rPr>
              <a:t>influenced </a:t>
            </a:r>
            <a:r>
              <a:rPr b="1" spc="-15" dirty="0">
                <a:latin typeface="Calibri"/>
                <a:cs typeface="Calibri"/>
              </a:rPr>
              <a:t>by </a:t>
            </a:r>
            <a:r>
              <a:rPr b="1" spc="-5" dirty="0">
                <a:latin typeface="Calibri"/>
                <a:cs typeface="Calibri"/>
              </a:rPr>
              <a:t>a particular political  party</a:t>
            </a:r>
            <a:endParaRPr dirty="0">
              <a:latin typeface="Calibri"/>
              <a:cs typeface="Calibri"/>
            </a:endParaRPr>
          </a:p>
        </p:txBody>
      </p:sp>
      <p:sp>
        <p:nvSpPr>
          <p:cNvPr id="11" name="object 11"/>
          <p:cNvSpPr txBox="1"/>
          <p:nvPr/>
        </p:nvSpPr>
        <p:spPr>
          <a:xfrm>
            <a:off x="5181600" y="2963002"/>
            <a:ext cx="3200399" cy="667489"/>
          </a:xfrm>
          <a:prstGeom prst="rect">
            <a:avLst/>
          </a:prstGeom>
        </p:spPr>
        <p:txBody>
          <a:bodyPr vert="horz" wrap="square" lIns="0" tIns="61594" rIns="0" bIns="0" rtlCol="0">
            <a:spAutoFit/>
          </a:bodyPr>
          <a:lstStyle/>
          <a:p>
            <a:pPr marL="299085" indent="-287020">
              <a:lnSpc>
                <a:spcPct val="100000"/>
              </a:lnSpc>
              <a:spcBef>
                <a:spcPts val="484"/>
              </a:spcBef>
              <a:buFont typeface="Arial"/>
              <a:buChar char="–"/>
              <a:tabLst>
                <a:tab pos="299085" algn="l"/>
                <a:tab pos="299720" algn="l"/>
              </a:tabLst>
            </a:pPr>
            <a:r>
              <a:rPr b="1" spc="-10" dirty="0">
                <a:latin typeface="Calibri"/>
                <a:cs typeface="Calibri"/>
              </a:rPr>
              <a:t>Parties influence </a:t>
            </a:r>
            <a:r>
              <a:rPr b="1" spc="-15" dirty="0">
                <a:latin typeface="Calibri"/>
                <a:cs typeface="Calibri"/>
              </a:rPr>
              <a:t>voter</a:t>
            </a:r>
            <a:r>
              <a:rPr b="1" spc="35" dirty="0">
                <a:latin typeface="Calibri"/>
                <a:cs typeface="Calibri"/>
              </a:rPr>
              <a:t> </a:t>
            </a:r>
            <a:r>
              <a:rPr b="1" spc="-5" dirty="0">
                <a:latin typeface="Calibri"/>
                <a:cs typeface="Calibri"/>
              </a:rPr>
              <a:t>choice</a:t>
            </a:r>
            <a:endParaRPr dirty="0">
              <a:latin typeface="Calibri"/>
              <a:cs typeface="Calibri"/>
            </a:endParaRPr>
          </a:p>
          <a:p>
            <a:pPr marL="299085" indent="-287020">
              <a:lnSpc>
                <a:spcPct val="100000"/>
              </a:lnSpc>
              <a:spcBef>
                <a:spcPts val="380"/>
              </a:spcBef>
              <a:buFont typeface="Arial"/>
              <a:buChar char="–"/>
              <a:tabLst>
                <a:tab pos="299085" algn="l"/>
                <a:tab pos="299720" algn="l"/>
              </a:tabLst>
            </a:pPr>
            <a:r>
              <a:rPr b="1" spc="-10" dirty="0">
                <a:latin typeface="Calibri"/>
                <a:cs typeface="Calibri"/>
              </a:rPr>
              <a:t>“R” </a:t>
            </a:r>
            <a:r>
              <a:rPr b="1" spc="-5" dirty="0">
                <a:latin typeface="Calibri"/>
                <a:cs typeface="Calibri"/>
              </a:rPr>
              <a:t>or “D” is a cue on</a:t>
            </a:r>
            <a:r>
              <a:rPr b="1" spc="40" dirty="0">
                <a:latin typeface="Calibri"/>
                <a:cs typeface="Calibri"/>
              </a:rPr>
              <a:t> </a:t>
            </a:r>
            <a:r>
              <a:rPr b="1" spc="-5" dirty="0">
                <a:latin typeface="Calibri"/>
                <a:cs typeface="Calibri"/>
              </a:rPr>
              <a:t>ballot</a:t>
            </a:r>
            <a:endParaRPr dirty="0">
              <a:latin typeface="Calibri"/>
              <a:cs typeface="Calibri"/>
            </a:endParaRPr>
          </a:p>
        </p:txBody>
      </p:sp>
      <p:sp>
        <p:nvSpPr>
          <p:cNvPr id="12" name="object 12"/>
          <p:cNvSpPr txBox="1"/>
          <p:nvPr/>
        </p:nvSpPr>
        <p:spPr>
          <a:xfrm>
            <a:off x="4866862" y="3760371"/>
            <a:ext cx="3665797" cy="2556469"/>
          </a:xfrm>
          <a:prstGeom prst="rect">
            <a:avLst/>
          </a:prstGeom>
        </p:spPr>
        <p:txBody>
          <a:bodyPr vert="horz" wrap="square" lIns="0" tIns="12065" rIns="0" bIns="0" rtlCol="0">
            <a:spAutoFit/>
          </a:bodyPr>
          <a:lstStyle/>
          <a:p>
            <a:pPr marL="355600" marR="5080" indent="-342900" algn="just">
              <a:lnSpc>
                <a:spcPct val="100000"/>
              </a:lnSpc>
              <a:spcBef>
                <a:spcPts val="95"/>
              </a:spcBef>
              <a:buFont typeface="Arial"/>
              <a:buChar char="•"/>
              <a:tabLst>
                <a:tab pos="355600" algn="l"/>
              </a:tabLst>
            </a:pPr>
            <a:r>
              <a:rPr b="1" spc="-10" dirty="0">
                <a:latin typeface="Calibri"/>
                <a:cs typeface="Calibri"/>
              </a:rPr>
              <a:t>Straight-ticket </a:t>
            </a:r>
            <a:r>
              <a:rPr b="1" spc="-5" dirty="0">
                <a:latin typeface="Calibri"/>
                <a:cs typeface="Calibri"/>
              </a:rPr>
              <a:t>voting - </a:t>
            </a:r>
            <a:r>
              <a:rPr b="1" spc="-15" dirty="0">
                <a:latin typeface="Calibri"/>
                <a:cs typeface="Calibri"/>
              </a:rPr>
              <a:t>Voting for </a:t>
            </a:r>
            <a:r>
              <a:rPr b="1" dirty="0">
                <a:latin typeface="Calibri"/>
                <a:cs typeface="Calibri"/>
              </a:rPr>
              <a:t>all </a:t>
            </a:r>
            <a:r>
              <a:rPr b="1" spc="-5" dirty="0">
                <a:latin typeface="Calibri"/>
                <a:cs typeface="Calibri"/>
              </a:rPr>
              <a:t>of  </a:t>
            </a:r>
            <a:r>
              <a:rPr b="1" spc="-10" dirty="0">
                <a:latin typeface="Calibri"/>
                <a:cs typeface="Calibri"/>
              </a:rPr>
              <a:t>the candidates </a:t>
            </a:r>
            <a:r>
              <a:rPr b="1" spc="-5" dirty="0">
                <a:latin typeface="Calibri"/>
                <a:cs typeface="Calibri"/>
              </a:rPr>
              <a:t>on </a:t>
            </a:r>
            <a:r>
              <a:rPr b="1" spc="-10" dirty="0">
                <a:latin typeface="Calibri"/>
                <a:cs typeface="Calibri"/>
              </a:rPr>
              <a:t>the </a:t>
            </a:r>
            <a:r>
              <a:rPr b="1" spc="-5" dirty="0">
                <a:latin typeface="Calibri"/>
                <a:cs typeface="Calibri"/>
              </a:rPr>
              <a:t>ballot </a:t>
            </a:r>
            <a:r>
              <a:rPr b="1" spc="-15" dirty="0">
                <a:latin typeface="Calibri"/>
                <a:cs typeface="Calibri"/>
              </a:rPr>
              <a:t>from </a:t>
            </a:r>
            <a:r>
              <a:rPr b="1" spc="-5" dirty="0">
                <a:latin typeface="Calibri"/>
                <a:cs typeface="Calibri"/>
              </a:rPr>
              <a:t>one  political</a:t>
            </a:r>
            <a:r>
              <a:rPr b="1" spc="-25" dirty="0">
                <a:latin typeface="Calibri"/>
                <a:cs typeface="Calibri"/>
              </a:rPr>
              <a:t> </a:t>
            </a:r>
            <a:r>
              <a:rPr b="1" spc="-5" dirty="0">
                <a:latin typeface="Calibri"/>
                <a:cs typeface="Calibri"/>
              </a:rPr>
              <a:t>party</a:t>
            </a:r>
            <a:endParaRPr dirty="0">
              <a:latin typeface="Calibri"/>
              <a:cs typeface="Calibri"/>
            </a:endParaRPr>
          </a:p>
          <a:p>
            <a:pPr marL="355600" marR="31115" indent="-342900">
              <a:lnSpc>
                <a:spcPct val="100000"/>
              </a:lnSpc>
              <a:spcBef>
                <a:spcPts val="385"/>
              </a:spcBef>
              <a:buFont typeface="Arial"/>
              <a:buChar char="•"/>
              <a:tabLst>
                <a:tab pos="354965" algn="l"/>
                <a:tab pos="355600" algn="l"/>
              </a:tabLst>
            </a:pPr>
            <a:r>
              <a:rPr b="1" spc="-10" dirty="0">
                <a:latin typeface="Calibri"/>
                <a:cs typeface="Calibri"/>
              </a:rPr>
              <a:t>Growing number </a:t>
            </a:r>
            <a:r>
              <a:rPr b="1" spc="-5" dirty="0">
                <a:latin typeface="Calibri"/>
                <a:cs typeface="Calibri"/>
              </a:rPr>
              <a:t>of </a:t>
            </a:r>
            <a:r>
              <a:rPr b="1" spc="-10" dirty="0">
                <a:latin typeface="Calibri"/>
                <a:cs typeface="Calibri"/>
              </a:rPr>
              <a:t>independents </a:t>
            </a:r>
            <a:r>
              <a:rPr b="1" spc="-5" dirty="0">
                <a:latin typeface="Calibri"/>
                <a:cs typeface="Calibri"/>
              </a:rPr>
              <a:t>has  led </a:t>
            </a:r>
            <a:r>
              <a:rPr b="1" spc="-10" dirty="0">
                <a:latin typeface="Calibri"/>
                <a:cs typeface="Calibri"/>
              </a:rPr>
              <a:t>to </a:t>
            </a:r>
            <a:r>
              <a:rPr b="1" spc="-5" dirty="0">
                <a:latin typeface="Calibri"/>
                <a:cs typeface="Calibri"/>
              </a:rPr>
              <a:t>less party-line voting and </a:t>
            </a:r>
            <a:r>
              <a:rPr b="1" spc="-10" dirty="0">
                <a:latin typeface="Calibri"/>
                <a:cs typeface="Calibri"/>
              </a:rPr>
              <a:t>more  split-ticket </a:t>
            </a:r>
            <a:r>
              <a:rPr b="1" spc="-5" dirty="0">
                <a:latin typeface="Calibri"/>
                <a:cs typeface="Calibri"/>
              </a:rPr>
              <a:t>voting – voting </a:t>
            </a:r>
            <a:r>
              <a:rPr b="1" spc="-10" dirty="0">
                <a:latin typeface="Calibri"/>
                <a:cs typeface="Calibri"/>
              </a:rPr>
              <a:t>for  candidates </a:t>
            </a:r>
            <a:r>
              <a:rPr b="1" spc="-15" dirty="0">
                <a:latin typeface="Calibri"/>
                <a:cs typeface="Calibri"/>
              </a:rPr>
              <a:t>from </a:t>
            </a:r>
            <a:r>
              <a:rPr b="1" spc="-10" dirty="0">
                <a:latin typeface="Calibri"/>
                <a:cs typeface="Calibri"/>
              </a:rPr>
              <a:t>different </a:t>
            </a:r>
            <a:r>
              <a:rPr b="1" spc="-5" dirty="0">
                <a:latin typeface="Calibri"/>
                <a:cs typeface="Calibri"/>
              </a:rPr>
              <a:t>parties </a:t>
            </a:r>
            <a:r>
              <a:rPr b="1" dirty="0">
                <a:latin typeface="Calibri"/>
                <a:cs typeface="Calibri"/>
              </a:rPr>
              <a:t>in  </a:t>
            </a:r>
            <a:r>
              <a:rPr b="1" spc="-10" dirty="0">
                <a:latin typeface="Calibri"/>
                <a:cs typeface="Calibri"/>
              </a:rPr>
              <a:t>the </a:t>
            </a:r>
            <a:r>
              <a:rPr b="1" spc="-5" dirty="0">
                <a:latin typeface="Calibri"/>
                <a:cs typeface="Calibri"/>
              </a:rPr>
              <a:t>same</a:t>
            </a:r>
            <a:r>
              <a:rPr b="1" spc="5" dirty="0">
                <a:latin typeface="Calibri"/>
                <a:cs typeface="Calibri"/>
              </a:rPr>
              <a:t> </a:t>
            </a:r>
            <a:r>
              <a:rPr b="1" spc="-5" dirty="0">
                <a:latin typeface="Calibri"/>
                <a:cs typeface="Calibri"/>
              </a:rPr>
              <a:t>election</a:t>
            </a:r>
            <a:endParaRPr dirty="0">
              <a:latin typeface="Calibri"/>
              <a:cs typeface="Calibri"/>
            </a:endParaRPr>
          </a:p>
        </p:txBody>
      </p:sp>
      <p:sp>
        <p:nvSpPr>
          <p:cNvPr id="13" name="object 13"/>
          <p:cNvSpPr txBox="1"/>
          <p:nvPr/>
        </p:nvSpPr>
        <p:spPr>
          <a:xfrm>
            <a:off x="86107" y="372496"/>
            <a:ext cx="12105893" cy="566181"/>
          </a:xfrm>
          <a:prstGeom prst="rect">
            <a:avLst/>
          </a:prstGeom>
        </p:spPr>
        <p:txBody>
          <a:bodyPr vert="horz" wrap="square" lIns="0" tIns="12065" rIns="0" bIns="0" rtlCol="0">
            <a:spAutoFit/>
          </a:bodyPr>
          <a:lstStyle/>
          <a:p>
            <a:pPr algn="ctr">
              <a:lnSpc>
                <a:spcPct val="100000"/>
              </a:lnSpc>
              <a:spcBef>
                <a:spcPts val="95"/>
              </a:spcBef>
            </a:pPr>
            <a:r>
              <a:rPr b="1" i="1" spc="-10" dirty="0">
                <a:solidFill>
                  <a:srgbClr val="0000FF"/>
                </a:solidFill>
                <a:latin typeface="Calibri"/>
                <a:cs typeface="Calibri"/>
              </a:rPr>
              <a:t>Def:</a:t>
            </a:r>
            <a:r>
              <a:rPr b="1" i="1" spc="15" dirty="0">
                <a:solidFill>
                  <a:srgbClr val="0000FF"/>
                </a:solidFill>
                <a:latin typeface="Calibri"/>
                <a:cs typeface="Calibri"/>
              </a:rPr>
              <a:t> </a:t>
            </a:r>
            <a:r>
              <a:rPr b="1" i="1" spc="-5" dirty="0">
                <a:solidFill>
                  <a:srgbClr val="0000FF"/>
                </a:solidFill>
                <a:latin typeface="Calibri"/>
                <a:cs typeface="Calibri"/>
              </a:rPr>
              <a:t>A</a:t>
            </a:r>
            <a:r>
              <a:rPr b="1" i="1" spc="5" dirty="0">
                <a:solidFill>
                  <a:srgbClr val="0000FF"/>
                </a:solidFill>
                <a:latin typeface="Calibri"/>
                <a:cs typeface="Calibri"/>
              </a:rPr>
              <a:t> </a:t>
            </a:r>
            <a:r>
              <a:rPr b="1" i="1" spc="-5" dirty="0">
                <a:solidFill>
                  <a:srgbClr val="0000FF"/>
                </a:solidFill>
                <a:latin typeface="Calibri"/>
                <a:cs typeface="Calibri"/>
              </a:rPr>
              <a:t>political</a:t>
            </a:r>
            <a:r>
              <a:rPr b="1" i="1" spc="5" dirty="0">
                <a:solidFill>
                  <a:srgbClr val="0000FF"/>
                </a:solidFill>
                <a:latin typeface="Calibri"/>
                <a:cs typeface="Calibri"/>
              </a:rPr>
              <a:t> </a:t>
            </a:r>
            <a:r>
              <a:rPr b="1" i="1" spc="-5" dirty="0">
                <a:solidFill>
                  <a:srgbClr val="0000FF"/>
                </a:solidFill>
                <a:latin typeface="Calibri"/>
                <a:cs typeface="Calibri"/>
              </a:rPr>
              <a:t>party</a:t>
            </a:r>
            <a:r>
              <a:rPr b="1" i="1" spc="20" dirty="0">
                <a:solidFill>
                  <a:srgbClr val="0000FF"/>
                </a:solidFill>
                <a:latin typeface="Calibri"/>
                <a:cs typeface="Calibri"/>
              </a:rPr>
              <a:t> </a:t>
            </a:r>
            <a:r>
              <a:rPr b="1" i="1" spc="-5" dirty="0">
                <a:solidFill>
                  <a:srgbClr val="0000FF"/>
                </a:solidFill>
                <a:latin typeface="Calibri"/>
                <a:cs typeface="Calibri"/>
              </a:rPr>
              <a:t>is</a:t>
            </a:r>
            <a:r>
              <a:rPr b="1" i="1" dirty="0">
                <a:solidFill>
                  <a:srgbClr val="0000FF"/>
                </a:solidFill>
                <a:latin typeface="Calibri"/>
                <a:cs typeface="Calibri"/>
              </a:rPr>
              <a:t> </a:t>
            </a:r>
            <a:r>
              <a:rPr b="1" i="1" spc="-5" dirty="0">
                <a:solidFill>
                  <a:srgbClr val="0000FF"/>
                </a:solidFill>
                <a:latin typeface="Calibri"/>
                <a:cs typeface="Calibri"/>
              </a:rPr>
              <a:t>an</a:t>
            </a:r>
            <a:r>
              <a:rPr b="1" i="1" spc="15" dirty="0">
                <a:solidFill>
                  <a:srgbClr val="0000FF"/>
                </a:solidFill>
                <a:latin typeface="Calibri"/>
                <a:cs typeface="Calibri"/>
              </a:rPr>
              <a:t> </a:t>
            </a:r>
            <a:r>
              <a:rPr b="1" i="1" spc="-10" dirty="0">
                <a:solidFill>
                  <a:srgbClr val="0000FF"/>
                </a:solidFill>
                <a:latin typeface="Calibri"/>
                <a:cs typeface="Calibri"/>
              </a:rPr>
              <a:t>organized</a:t>
            </a:r>
            <a:r>
              <a:rPr b="1" i="1" spc="45" dirty="0">
                <a:solidFill>
                  <a:srgbClr val="0000FF"/>
                </a:solidFill>
                <a:latin typeface="Calibri"/>
                <a:cs typeface="Calibri"/>
              </a:rPr>
              <a:t> </a:t>
            </a:r>
            <a:r>
              <a:rPr b="1" i="1" spc="-5" dirty="0">
                <a:solidFill>
                  <a:srgbClr val="0000FF"/>
                </a:solidFill>
                <a:latin typeface="Calibri"/>
                <a:cs typeface="Calibri"/>
              </a:rPr>
              <a:t>group</a:t>
            </a:r>
            <a:r>
              <a:rPr b="1" i="1" spc="35" dirty="0">
                <a:solidFill>
                  <a:srgbClr val="0000FF"/>
                </a:solidFill>
                <a:latin typeface="Calibri"/>
                <a:cs typeface="Calibri"/>
              </a:rPr>
              <a:t> </a:t>
            </a:r>
            <a:r>
              <a:rPr b="1" i="1" spc="-5" dirty="0">
                <a:solidFill>
                  <a:srgbClr val="0000FF"/>
                </a:solidFill>
                <a:latin typeface="Calibri"/>
                <a:cs typeface="Calibri"/>
              </a:rPr>
              <a:t>of</a:t>
            </a:r>
            <a:r>
              <a:rPr b="1" i="1" spc="20" dirty="0">
                <a:solidFill>
                  <a:srgbClr val="0000FF"/>
                </a:solidFill>
                <a:latin typeface="Calibri"/>
                <a:cs typeface="Calibri"/>
              </a:rPr>
              <a:t> </a:t>
            </a:r>
            <a:r>
              <a:rPr b="1" i="1" spc="-5" dirty="0">
                <a:solidFill>
                  <a:srgbClr val="0000FF"/>
                </a:solidFill>
                <a:latin typeface="Calibri"/>
                <a:cs typeface="Calibri"/>
              </a:rPr>
              <a:t>people</a:t>
            </a:r>
            <a:r>
              <a:rPr b="1" i="1" spc="35" dirty="0">
                <a:solidFill>
                  <a:srgbClr val="0000FF"/>
                </a:solidFill>
                <a:latin typeface="Calibri"/>
                <a:cs typeface="Calibri"/>
              </a:rPr>
              <a:t> </a:t>
            </a:r>
            <a:r>
              <a:rPr b="1" i="1" spc="-5" dirty="0">
                <a:solidFill>
                  <a:srgbClr val="0000FF"/>
                </a:solidFill>
                <a:latin typeface="Calibri"/>
                <a:cs typeface="Calibri"/>
              </a:rPr>
              <a:t>who</a:t>
            </a:r>
            <a:r>
              <a:rPr b="1" i="1" spc="25" dirty="0">
                <a:solidFill>
                  <a:srgbClr val="0000FF"/>
                </a:solidFill>
                <a:latin typeface="Calibri"/>
                <a:cs typeface="Calibri"/>
              </a:rPr>
              <a:t> </a:t>
            </a:r>
            <a:r>
              <a:rPr b="1" i="1" spc="-10" dirty="0">
                <a:solidFill>
                  <a:srgbClr val="0000FF"/>
                </a:solidFill>
                <a:latin typeface="Calibri"/>
                <a:cs typeface="Calibri"/>
              </a:rPr>
              <a:t>have</a:t>
            </a:r>
            <a:r>
              <a:rPr b="1" i="1" spc="30" dirty="0">
                <a:solidFill>
                  <a:srgbClr val="0000FF"/>
                </a:solidFill>
                <a:latin typeface="Calibri"/>
                <a:cs typeface="Calibri"/>
              </a:rPr>
              <a:t> </a:t>
            </a:r>
            <a:r>
              <a:rPr b="1" i="1" spc="-5" dirty="0">
                <a:solidFill>
                  <a:srgbClr val="0000FF"/>
                </a:solidFill>
                <a:latin typeface="Calibri"/>
                <a:cs typeface="Calibri"/>
              </a:rPr>
              <a:t>the</a:t>
            </a:r>
            <a:r>
              <a:rPr b="1" i="1" spc="20" dirty="0">
                <a:solidFill>
                  <a:srgbClr val="0000FF"/>
                </a:solidFill>
                <a:latin typeface="Calibri"/>
                <a:cs typeface="Calibri"/>
              </a:rPr>
              <a:t> </a:t>
            </a:r>
            <a:r>
              <a:rPr b="1" i="1" spc="-5" dirty="0">
                <a:solidFill>
                  <a:srgbClr val="0000FF"/>
                </a:solidFill>
                <a:latin typeface="Calibri"/>
                <a:cs typeface="Calibri"/>
              </a:rPr>
              <a:t>same</a:t>
            </a:r>
            <a:r>
              <a:rPr b="1" i="1" spc="25" dirty="0">
                <a:solidFill>
                  <a:srgbClr val="0000FF"/>
                </a:solidFill>
                <a:latin typeface="Calibri"/>
                <a:cs typeface="Calibri"/>
              </a:rPr>
              <a:t> </a:t>
            </a:r>
            <a:r>
              <a:rPr b="1" i="1" spc="-15" dirty="0">
                <a:solidFill>
                  <a:srgbClr val="0000FF"/>
                </a:solidFill>
                <a:latin typeface="Calibri"/>
                <a:cs typeface="Calibri"/>
              </a:rPr>
              <a:t>ideology,</a:t>
            </a:r>
            <a:r>
              <a:rPr b="1" i="1" spc="20" dirty="0">
                <a:solidFill>
                  <a:srgbClr val="0000FF"/>
                </a:solidFill>
                <a:latin typeface="Calibri"/>
                <a:cs typeface="Calibri"/>
              </a:rPr>
              <a:t> </a:t>
            </a:r>
            <a:r>
              <a:rPr b="1" i="1" spc="-5" dirty="0">
                <a:solidFill>
                  <a:srgbClr val="0000FF"/>
                </a:solidFill>
                <a:latin typeface="Calibri"/>
                <a:cs typeface="Calibri"/>
              </a:rPr>
              <a:t>or</a:t>
            </a:r>
            <a:r>
              <a:rPr b="1" i="1" spc="10" dirty="0">
                <a:solidFill>
                  <a:srgbClr val="0000FF"/>
                </a:solidFill>
                <a:latin typeface="Calibri"/>
                <a:cs typeface="Calibri"/>
              </a:rPr>
              <a:t> </a:t>
            </a:r>
            <a:r>
              <a:rPr b="1" i="1" spc="-5" dirty="0">
                <a:solidFill>
                  <a:srgbClr val="0000FF"/>
                </a:solidFill>
                <a:latin typeface="Calibri"/>
                <a:cs typeface="Calibri"/>
              </a:rPr>
              <a:t>who</a:t>
            </a:r>
            <a:r>
              <a:rPr b="1" i="1" spc="5" dirty="0">
                <a:solidFill>
                  <a:srgbClr val="0000FF"/>
                </a:solidFill>
                <a:latin typeface="Calibri"/>
                <a:cs typeface="Calibri"/>
              </a:rPr>
              <a:t> </a:t>
            </a:r>
            <a:r>
              <a:rPr b="1" i="1" spc="-10" dirty="0">
                <a:solidFill>
                  <a:srgbClr val="0000FF"/>
                </a:solidFill>
                <a:latin typeface="Calibri"/>
                <a:cs typeface="Calibri"/>
              </a:rPr>
              <a:t>otherwise</a:t>
            </a:r>
            <a:r>
              <a:rPr b="1" i="1" spc="25" dirty="0">
                <a:solidFill>
                  <a:srgbClr val="0000FF"/>
                </a:solidFill>
                <a:latin typeface="Calibri"/>
                <a:cs typeface="Calibri"/>
              </a:rPr>
              <a:t> </a:t>
            </a:r>
            <a:r>
              <a:rPr b="1" i="1" spc="-10" dirty="0">
                <a:solidFill>
                  <a:srgbClr val="0000FF"/>
                </a:solidFill>
                <a:latin typeface="Calibri"/>
                <a:cs typeface="Calibri"/>
              </a:rPr>
              <a:t>have</a:t>
            </a:r>
            <a:r>
              <a:rPr b="1" i="1" spc="30" dirty="0">
                <a:solidFill>
                  <a:srgbClr val="0000FF"/>
                </a:solidFill>
                <a:latin typeface="Calibri"/>
                <a:cs typeface="Calibri"/>
              </a:rPr>
              <a:t> </a:t>
            </a:r>
            <a:r>
              <a:rPr b="1" i="1" spc="-5" dirty="0">
                <a:solidFill>
                  <a:srgbClr val="0000FF"/>
                </a:solidFill>
                <a:latin typeface="Calibri"/>
                <a:cs typeface="Calibri"/>
              </a:rPr>
              <a:t>the</a:t>
            </a:r>
            <a:r>
              <a:rPr b="1" i="1" spc="20" dirty="0">
                <a:solidFill>
                  <a:srgbClr val="0000FF"/>
                </a:solidFill>
                <a:latin typeface="Calibri"/>
                <a:cs typeface="Calibri"/>
              </a:rPr>
              <a:t> </a:t>
            </a:r>
            <a:r>
              <a:rPr b="1" i="1" spc="-5" dirty="0">
                <a:solidFill>
                  <a:srgbClr val="0000FF"/>
                </a:solidFill>
                <a:latin typeface="Calibri"/>
                <a:cs typeface="Calibri"/>
              </a:rPr>
              <a:t>same</a:t>
            </a:r>
            <a:r>
              <a:rPr b="1" i="1" spc="20" dirty="0">
                <a:solidFill>
                  <a:srgbClr val="0000FF"/>
                </a:solidFill>
                <a:latin typeface="Calibri"/>
                <a:cs typeface="Calibri"/>
              </a:rPr>
              <a:t> </a:t>
            </a:r>
            <a:r>
              <a:rPr b="1" i="1" spc="-5" dirty="0">
                <a:solidFill>
                  <a:srgbClr val="0000FF"/>
                </a:solidFill>
                <a:latin typeface="Calibri"/>
                <a:cs typeface="Calibri"/>
              </a:rPr>
              <a:t>political</a:t>
            </a:r>
            <a:r>
              <a:rPr b="1" i="1" spc="10" dirty="0">
                <a:solidFill>
                  <a:srgbClr val="0000FF"/>
                </a:solidFill>
                <a:latin typeface="Calibri"/>
                <a:cs typeface="Calibri"/>
              </a:rPr>
              <a:t> </a:t>
            </a:r>
            <a:r>
              <a:rPr b="1" i="1" spc="-5" dirty="0">
                <a:solidFill>
                  <a:srgbClr val="0000FF"/>
                </a:solidFill>
                <a:latin typeface="Calibri"/>
                <a:cs typeface="Calibri"/>
              </a:rPr>
              <a:t>positions,</a:t>
            </a:r>
            <a:r>
              <a:rPr b="1" i="1" spc="20" dirty="0">
                <a:solidFill>
                  <a:srgbClr val="0000FF"/>
                </a:solidFill>
                <a:latin typeface="Calibri"/>
                <a:cs typeface="Calibri"/>
              </a:rPr>
              <a:t> </a:t>
            </a:r>
            <a:r>
              <a:rPr b="1" i="1" spc="-5" dirty="0">
                <a:solidFill>
                  <a:srgbClr val="0000FF"/>
                </a:solidFill>
                <a:latin typeface="Calibri"/>
                <a:cs typeface="Calibri"/>
              </a:rPr>
              <a:t>and</a:t>
            </a:r>
            <a:r>
              <a:rPr lang="en-US" b="1" i="1" spc="-5" dirty="0">
                <a:solidFill>
                  <a:srgbClr val="0000FF"/>
                </a:solidFill>
                <a:latin typeface="Calibri"/>
                <a:cs typeface="Calibri"/>
              </a:rPr>
              <a:t> </a:t>
            </a:r>
            <a:r>
              <a:rPr b="1" i="1" spc="-10" dirty="0">
                <a:solidFill>
                  <a:srgbClr val="0000FF"/>
                </a:solidFill>
                <a:latin typeface="Calibri"/>
                <a:cs typeface="Calibri"/>
              </a:rPr>
              <a:t>who</a:t>
            </a:r>
            <a:r>
              <a:rPr b="1" i="1" spc="15" dirty="0">
                <a:solidFill>
                  <a:srgbClr val="0000FF"/>
                </a:solidFill>
                <a:latin typeface="Calibri"/>
                <a:cs typeface="Calibri"/>
              </a:rPr>
              <a:t> </a:t>
            </a:r>
            <a:r>
              <a:rPr b="1" i="1" spc="-10" dirty="0">
                <a:solidFill>
                  <a:srgbClr val="0000FF"/>
                </a:solidFill>
                <a:latin typeface="Calibri"/>
                <a:cs typeface="Calibri"/>
              </a:rPr>
              <a:t>field</a:t>
            </a:r>
            <a:r>
              <a:rPr b="1" i="1" spc="10" dirty="0">
                <a:solidFill>
                  <a:srgbClr val="0000FF"/>
                </a:solidFill>
                <a:latin typeface="Calibri"/>
                <a:cs typeface="Calibri"/>
              </a:rPr>
              <a:t> </a:t>
            </a:r>
            <a:r>
              <a:rPr b="1" i="1" spc="-10" dirty="0">
                <a:solidFill>
                  <a:srgbClr val="0000FF"/>
                </a:solidFill>
                <a:latin typeface="Calibri"/>
                <a:cs typeface="Calibri"/>
              </a:rPr>
              <a:t>candidates</a:t>
            </a:r>
            <a:r>
              <a:rPr b="1" i="1" spc="40" dirty="0">
                <a:solidFill>
                  <a:srgbClr val="0000FF"/>
                </a:solidFill>
                <a:latin typeface="Calibri"/>
                <a:cs typeface="Calibri"/>
              </a:rPr>
              <a:t> </a:t>
            </a:r>
            <a:r>
              <a:rPr b="1" i="1" spc="-10" dirty="0">
                <a:solidFill>
                  <a:srgbClr val="0000FF"/>
                </a:solidFill>
                <a:latin typeface="Calibri"/>
                <a:cs typeface="Calibri"/>
              </a:rPr>
              <a:t>for</a:t>
            </a:r>
            <a:r>
              <a:rPr b="1" i="1" spc="25" dirty="0">
                <a:solidFill>
                  <a:srgbClr val="0000FF"/>
                </a:solidFill>
                <a:latin typeface="Calibri"/>
                <a:cs typeface="Calibri"/>
              </a:rPr>
              <a:t> </a:t>
            </a:r>
            <a:r>
              <a:rPr b="1" i="1" spc="-10" dirty="0">
                <a:solidFill>
                  <a:srgbClr val="0000FF"/>
                </a:solidFill>
                <a:latin typeface="Calibri"/>
                <a:cs typeface="Calibri"/>
              </a:rPr>
              <a:t>elections,</a:t>
            </a:r>
            <a:r>
              <a:rPr b="1" i="1" spc="20" dirty="0">
                <a:solidFill>
                  <a:srgbClr val="0000FF"/>
                </a:solidFill>
                <a:latin typeface="Calibri"/>
                <a:cs typeface="Calibri"/>
              </a:rPr>
              <a:t> </a:t>
            </a:r>
            <a:r>
              <a:rPr b="1" i="1" spc="-5" dirty="0">
                <a:solidFill>
                  <a:srgbClr val="0000FF"/>
                </a:solidFill>
                <a:latin typeface="Calibri"/>
                <a:cs typeface="Calibri"/>
              </a:rPr>
              <a:t>in</a:t>
            </a:r>
            <a:r>
              <a:rPr b="1" i="1" spc="5" dirty="0">
                <a:solidFill>
                  <a:srgbClr val="0000FF"/>
                </a:solidFill>
                <a:latin typeface="Calibri"/>
                <a:cs typeface="Calibri"/>
              </a:rPr>
              <a:t> </a:t>
            </a:r>
            <a:r>
              <a:rPr b="1" i="1" spc="-5" dirty="0">
                <a:solidFill>
                  <a:srgbClr val="0000FF"/>
                </a:solidFill>
                <a:latin typeface="Calibri"/>
                <a:cs typeface="Calibri"/>
              </a:rPr>
              <a:t>an</a:t>
            </a:r>
            <a:r>
              <a:rPr b="1" i="1" spc="20" dirty="0">
                <a:solidFill>
                  <a:srgbClr val="0000FF"/>
                </a:solidFill>
                <a:latin typeface="Calibri"/>
                <a:cs typeface="Calibri"/>
              </a:rPr>
              <a:t> </a:t>
            </a:r>
            <a:r>
              <a:rPr b="1" i="1" spc="-15" dirty="0">
                <a:solidFill>
                  <a:srgbClr val="0000FF"/>
                </a:solidFill>
                <a:latin typeface="Calibri"/>
                <a:cs typeface="Calibri"/>
              </a:rPr>
              <a:t>attempt</a:t>
            </a:r>
            <a:r>
              <a:rPr b="1" i="1" spc="35" dirty="0">
                <a:solidFill>
                  <a:srgbClr val="0000FF"/>
                </a:solidFill>
                <a:latin typeface="Calibri"/>
                <a:cs typeface="Calibri"/>
              </a:rPr>
              <a:t> </a:t>
            </a:r>
            <a:r>
              <a:rPr b="1" i="1" spc="-10" dirty="0">
                <a:solidFill>
                  <a:srgbClr val="0000FF"/>
                </a:solidFill>
                <a:latin typeface="Calibri"/>
                <a:cs typeface="Calibri"/>
              </a:rPr>
              <a:t>to</a:t>
            </a:r>
            <a:r>
              <a:rPr b="1" i="1" dirty="0">
                <a:solidFill>
                  <a:srgbClr val="0000FF"/>
                </a:solidFill>
                <a:latin typeface="Calibri"/>
                <a:cs typeface="Calibri"/>
              </a:rPr>
              <a:t> </a:t>
            </a:r>
            <a:r>
              <a:rPr b="1" i="1" spc="-15" dirty="0">
                <a:solidFill>
                  <a:srgbClr val="0000FF"/>
                </a:solidFill>
                <a:latin typeface="Calibri"/>
                <a:cs typeface="Calibri"/>
              </a:rPr>
              <a:t>get</a:t>
            </a:r>
            <a:r>
              <a:rPr b="1" i="1" spc="20" dirty="0">
                <a:solidFill>
                  <a:srgbClr val="0000FF"/>
                </a:solidFill>
                <a:latin typeface="Calibri"/>
                <a:cs typeface="Calibri"/>
              </a:rPr>
              <a:t> </a:t>
            </a:r>
            <a:r>
              <a:rPr b="1" i="1" spc="-5" dirty="0">
                <a:solidFill>
                  <a:srgbClr val="0000FF"/>
                </a:solidFill>
                <a:latin typeface="Calibri"/>
                <a:cs typeface="Calibri"/>
              </a:rPr>
              <a:t>them</a:t>
            </a:r>
            <a:r>
              <a:rPr b="1" i="1" spc="25" dirty="0">
                <a:solidFill>
                  <a:srgbClr val="0000FF"/>
                </a:solidFill>
                <a:latin typeface="Calibri"/>
                <a:cs typeface="Calibri"/>
              </a:rPr>
              <a:t> </a:t>
            </a:r>
            <a:r>
              <a:rPr b="1" i="1" spc="-10" dirty="0">
                <a:solidFill>
                  <a:srgbClr val="0000FF"/>
                </a:solidFill>
                <a:latin typeface="Calibri"/>
                <a:cs typeface="Calibri"/>
              </a:rPr>
              <a:t>elected</a:t>
            </a:r>
            <a:r>
              <a:rPr b="1" i="1" spc="15" dirty="0">
                <a:solidFill>
                  <a:srgbClr val="0000FF"/>
                </a:solidFill>
                <a:latin typeface="Calibri"/>
                <a:cs typeface="Calibri"/>
              </a:rPr>
              <a:t> </a:t>
            </a:r>
            <a:r>
              <a:rPr b="1" i="1" spc="-5" dirty="0">
                <a:solidFill>
                  <a:srgbClr val="0000FF"/>
                </a:solidFill>
                <a:latin typeface="Calibri"/>
                <a:cs typeface="Calibri"/>
              </a:rPr>
              <a:t>and</a:t>
            </a:r>
            <a:r>
              <a:rPr b="1" i="1" spc="30" dirty="0">
                <a:solidFill>
                  <a:srgbClr val="0000FF"/>
                </a:solidFill>
                <a:latin typeface="Calibri"/>
                <a:cs typeface="Calibri"/>
              </a:rPr>
              <a:t> </a:t>
            </a:r>
            <a:r>
              <a:rPr b="1" i="1" spc="-10" dirty="0">
                <a:solidFill>
                  <a:srgbClr val="0000FF"/>
                </a:solidFill>
                <a:latin typeface="Calibri"/>
                <a:cs typeface="Calibri"/>
              </a:rPr>
              <a:t>thereby</a:t>
            </a:r>
            <a:r>
              <a:rPr b="1" i="1" spc="30" dirty="0">
                <a:solidFill>
                  <a:srgbClr val="0000FF"/>
                </a:solidFill>
                <a:latin typeface="Calibri"/>
                <a:cs typeface="Calibri"/>
              </a:rPr>
              <a:t> </a:t>
            </a:r>
            <a:r>
              <a:rPr b="1" i="1" spc="-10" dirty="0">
                <a:solidFill>
                  <a:srgbClr val="0000FF"/>
                </a:solidFill>
                <a:latin typeface="Calibri"/>
                <a:cs typeface="Calibri"/>
              </a:rPr>
              <a:t>implement</a:t>
            </a:r>
            <a:r>
              <a:rPr b="1" i="1" spc="20" dirty="0">
                <a:solidFill>
                  <a:srgbClr val="0000FF"/>
                </a:solidFill>
                <a:latin typeface="Calibri"/>
                <a:cs typeface="Calibri"/>
              </a:rPr>
              <a:t> </a:t>
            </a:r>
            <a:r>
              <a:rPr b="1" i="1" spc="-5" dirty="0">
                <a:solidFill>
                  <a:srgbClr val="0000FF"/>
                </a:solidFill>
                <a:latin typeface="Calibri"/>
                <a:cs typeface="Calibri"/>
              </a:rPr>
              <a:t>the</a:t>
            </a:r>
            <a:r>
              <a:rPr b="1" i="1" spc="20" dirty="0">
                <a:solidFill>
                  <a:srgbClr val="0000FF"/>
                </a:solidFill>
                <a:latin typeface="Calibri"/>
                <a:cs typeface="Calibri"/>
              </a:rPr>
              <a:t> </a:t>
            </a:r>
            <a:r>
              <a:rPr b="1" i="1" spc="-5" dirty="0">
                <a:solidFill>
                  <a:srgbClr val="0000FF"/>
                </a:solidFill>
                <a:latin typeface="Calibri"/>
                <a:cs typeface="Calibri"/>
              </a:rPr>
              <a:t>party's</a:t>
            </a:r>
            <a:r>
              <a:rPr b="1" i="1" dirty="0">
                <a:solidFill>
                  <a:srgbClr val="0000FF"/>
                </a:solidFill>
                <a:latin typeface="Calibri"/>
                <a:cs typeface="Calibri"/>
              </a:rPr>
              <a:t> </a:t>
            </a:r>
            <a:r>
              <a:rPr b="1" i="1" spc="-10" dirty="0">
                <a:solidFill>
                  <a:srgbClr val="0000FF"/>
                </a:solidFill>
                <a:latin typeface="Calibri"/>
                <a:cs typeface="Calibri"/>
              </a:rPr>
              <a:t>agenda.</a:t>
            </a:r>
            <a:endParaRPr dirty="0">
              <a:latin typeface="Calibri"/>
              <a:cs typeface="Calibri"/>
            </a:endParaRPr>
          </a:p>
        </p:txBody>
      </p:sp>
      <p:sp>
        <p:nvSpPr>
          <p:cNvPr id="14" name="object 14"/>
          <p:cNvSpPr txBox="1"/>
          <p:nvPr/>
        </p:nvSpPr>
        <p:spPr>
          <a:xfrm>
            <a:off x="2726690" y="888999"/>
            <a:ext cx="6341110" cy="443711"/>
          </a:xfrm>
          <a:prstGeom prst="rect">
            <a:avLst/>
          </a:prstGeom>
        </p:spPr>
        <p:txBody>
          <a:bodyPr vert="horz" wrap="square" lIns="0" tIns="12700" rIns="0" bIns="0" rtlCol="0">
            <a:spAutoFit/>
          </a:bodyPr>
          <a:lstStyle/>
          <a:p>
            <a:pPr marL="12700" algn="ctr">
              <a:lnSpc>
                <a:spcPct val="100000"/>
              </a:lnSpc>
              <a:spcBef>
                <a:spcPts val="100"/>
              </a:spcBef>
            </a:pPr>
            <a:r>
              <a:rPr sz="2800" b="1" i="1" spc="-5" dirty="0">
                <a:solidFill>
                  <a:srgbClr val="C00000"/>
                </a:solidFill>
                <a:latin typeface="Calibri"/>
                <a:cs typeface="Calibri"/>
              </a:rPr>
              <a:t>THREE COMPONENTS OF</a:t>
            </a:r>
            <a:r>
              <a:rPr sz="2800" b="1" i="1" spc="-70" dirty="0">
                <a:solidFill>
                  <a:srgbClr val="C00000"/>
                </a:solidFill>
                <a:latin typeface="Calibri"/>
                <a:cs typeface="Calibri"/>
              </a:rPr>
              <a:t> </a:t>
            </a:r>
            <a:r>
              <a:rPr sz="2800" b="1" i="1" spc="-50" dirty="0">
                <a:solidFill>
                  <a:srgbClr val="C00000"/>
                </a:solidFill>
                <a:latin typeface="Calibri"/>
                <a:cs typeface="Calibri"/>
              </a:rPr>
              <a:t>PARTIES</a:t>
            </a:r>
            <a:endParaRPr sz="2800" dirty="0">
              <a:latin typeface="Calibri"/>
              <a:cs typeface="Calibri"/>
            </a:endParaRPr>
          </a:p>
        </p:txBody>
      </p:sp>
      <p:sp>
        <p:nvSpPr>
          <p:cNvPr id="15" name="object 15"/>
          <p:cNvSpPr/>
          <p:nvPr/>
        </p:nvSpPr>
        <p:spPr>
          <a:xfrm>
            <a:off x="8610600" y="1290074"/>
            <a:ext cx="3581400" cy="5959017"/>
          </a:xfrm>
          <a:custGeom>
            <a:avLst/>
            <a:gdLst/>
            <a:ahLst/>
            <a:cxnLst/>
            <a:rect l="l" t="t" r="r" b="b"/>
            <a:pathLst>
              <a:path w="3581400" h="5029200">
                <a:moveTo>
                  <a:pt x="0" y="5029200"/>
                </a:moveTo>
                <a:lnTo>
                  <a:pt x="3581400" y="5029200"/>
                </a:lnTo>
                <a:lnTo>
                  <a:pt x="3581400" y="0"/>
                </a:lnTo>
                <a:lnTo>
                  <a:pt x="0" y="0"/>
                </a:lnTo>
                <a:lnTo>
                  <a:pt x="0" y="5029200"/>
                </a:lnTo>
                <a:close/>
              </a:path>
            </a:pathLst>
          </a:custGeom>
          <a:solidFill>
            <a:srgbClr val="FFFFFF">
              <a:alpha val="65097"/>
            </a:srgbClr>
          </a:solidFill>
        </p:spPr>
        <p:txBody>
          <a:bodyPr wrap="square" lIns="0" tIns="0" rIns="0" bIns="0" rtlCol="0"/>
          <a:lstStyle/>
          <a:p>
            <a:endParaRPr/>
          </a:p>
        </p:txBody>
      </p:sp>
      <p:sp>
        <p:nvSpPr>
          <p:cNvPr id="16" name="object 16"/>
          <p:cNvSpPr txBox="1"/>
          <p:nvPr/>
        </p:nvSpPr>
        <p:spPr>
          <a:xfrm>
            <a:off x="8578078" y="1513935"/>
            <a:ext cx="3602242" cy="5207195"/>
          </a:xfrm>
          <a:prstGeom prst="rect">
            <a:avLst/>
          </a:prstGeom>
        </p:spPr>
        <p:txBody>
          <a:bodyPr vert="horz" wrap="square" lIns="0" tIns="97155" rIns="0" bIns="0" rtlCol="0">
            <a:spAutoFit/>
          </a:bodyPr>
          <a:lstStyle/>
          <a:p>
            <a:pPr marL="355600" indent="-343535">
              <a:lnSpc>
                <a:spcPct val="100000"/>
              </a:lnSpc>
              <a:spcBef>
                <a:spcPts val="765"/>
              </a:spcBef>
              <a:buFont typeface="Arial"/>
              <a:buChar char="•"/>
              <a:tabLst>
                <a:tab pos="355600" algn="l"/>
                <a:tab pos="356235" algn="l"/>
              </a:tabLst>
            </a:pPr>
            <a:r>
              <a:rPr sz="2400" b="1" spc="-10" dirty="0">
                <a:solidFill>
                  <a:srgbClr val="C00000"/>
                </a:solidFill>
                <a:latin typeface="Calibri"/>
                <a:cs typeface="Calibri"/>
              </a:rPr>
              <a:t>Parties </a:t>
            </a:r>
            <a:r>
              <a:rPr sz="2400" b="1" dirty="0">
                <a:solidFill>
                  <a:srgbClr val="C00000"/>
                </a:solidFill>
                <a:latin typeface="Calibri"/>
                <a:cs typeface="Calibri"/>
              </a:rPr>
              <a:t>as </a:t>
            </a:r>
            <a:r>
              <a:rPr sz="2400" b="1" spc="-15" dirty="0">
                <a:solidFill>
                  <a:srgbClr val="C00000"/>
                </a:solidFill>
                <a:latin typeface="Calibri"/>
                <a:cs typeface="Calibri"/>
              </a:rPr>
              <a:t>Organizations</a:t>
            </a:r>
            <a:endParaRPr sz="2400" dirty="0">
              <a:latin typeface="Calibri"/>
              <a:cs typeface="Calibri"/>
            </a:endParaRPr>
          </a:p>
          <a:p>
            <a:pPr marL="355600" marR="264795" indent="-343535">
              <a:lnSpc>
                <a:spcPct val="100000"/>
              </a:lnSpc>
              <a:spcBef>
                <a:spcPts val="440"/>
              </a:spcBef>
              <a:buFont typeface="Arial"/>
              <a:buChar char="•"/>
              <a:tabLst>
                <a:tab pos="355600" algn="l"/>
                <a:tab pos="356235" algn="l"/>
              </a:tabLst>
            </a:pPr>
            <a:r>
              <a:rPr b="1" spc="-10" dirty="0">
                <a:latin typeface="Calibri"/>
                <a:cs typeface="Calibri"/>
              </a:rPr>
              <a:t>Unites </a:t>
            </a:r>
            <a:r>
              <a:rPr b="1" spc="-5" dirty="0">
                <a:latin typeface="Calibri"/>
                <a:cs typeface="Calibri"/>
              </a:rPr>
              <a:t>people with </a:t>
            </a:r>
            <a:r>
              <a:rPr b="1" spc="-10" dirty="0">
                <a:latin typeface="Calibri"/>
                <a:cs typeface="Calibri"/>
              </a:rPr>
              <a:t>shared </a:t>
            </a:r>
            <a:r>
              <a:rPr b="1" spc="-5" dirty="0">
                <a:latin typeface="Calibri"/>
                <a:cs typeface="Calibri"/>
              </a:rPr>
              <a:t>social,  </a:t>
            </a:r>
            <a:r>
              <a:rPr b="1" spc="-10" dirty="0">
                <a:latin typeface="Calibri"/>
                <a:cs typeface="Calibri"/>
              </a:rPr>
              <a:t>economic, </a:t>
            </a:r>
            <a:r>
              <a:rPr b="1" spc="-5" dirty="0">
                <a:latin typeface="Calibri"/>
                <a:cs typeface="Calibri"/>
              </a:rPr>
              <a:t>ideological goals</a:t>
            </a:r>
            <a:endParaRPr dirty="0">
              <a:latin typeface="Calibri"/>
              <a:cs typeface="Calibri"/>
            </a:endParaRPr>
          </a:p>
          <a:p>
            <a:pPr marL="355600" indent="-343535">
              <a:lnSpc>
                <a:spcPct val="100000"/>
              </a:lnSpc>
              <a:spcBef>
                <a:spcPts val="385"/>
              </a:spcBef>
              <a:buFont typeface="Arial"/>
              <a:buChar char="•"/>
              <a:tabLst>
                <a:tab pos="355600" algn="l"/>
                <a:tab pos="356235" algn="l"/>
              </a:tabLst>
            </a:pPr>
            <a:r>
              <a:rPr b="1" spc="-5" dirty="0">
                <a:latin typeface="Calibri"/>
                <a:cs typeface="Calibri"/>
              </a:rPr>
              <a:t>Find and support </a:t>
            </a:r>
            <a:r>
              <a:rPr b="1" spc="-10" dirty="0">
                <a:latin typeface="Calibri"/>
                <a:cs typeface="Calibri"/>
              </a:rPr>
              <a:t>candidates</a:t>
            </a:r>
            <a:r>
              <a:rPr b="1" spc="55" dirty="0">
                <a:latin typeface="Calibri"/>
                <a:cs typeface="Calibri"/>
              </a:rPr>
              <a:t> </a:t>
            </a:r>
            <a:r>
              <a:rPr b="1" spc="-15" dirty="0">
                <a:latin typeface="Calibri"/>
                <a:cs typeface="Calibri"/>
              </a:rPr>
              <a:t>for</a:t>
            </a:r>
            <a:endParaRPr dirty="0">
              <a:latin typeface="Calibri"/>
              <a:cs typeface="Calibri"/>
            </a:endParaRPr>
          </a:p>
          <a:p>
            <a:pPr marL="355600">
              <a:lnSpc>
                <a:spcPct val="100000"/>
              </a:lnSpc>
            </a:pPr>
            <a:r>
              <a:rPr lang="en-US" b="1" spc="-5" dirty="0">
                <a:latin typeface="Calibri"/>
                <a:cs typeface="Calibri"/>
              </a:rPr>
              <a:t>o</a:t>
            </a:r>
            <a:r>
              <a:rPr b="1" spc="-5" dirty="0">
                <a:latin typeface="Calibri"/>
                <a:cs typeface="Calibri"/>
              </a:rPr>
              <a:t>ffice</a:t>
            </a:r>
            <a:r>
              <a:rPr lang="en-US" b="1" spc="-5" dirty="0">
                <a:latin typeface="Calibri"/>
                <a:cs typeface="Calibri"/>
              </a:rPr>
              <a:t> and win </a:t>
            </a:r>
            <a:r>
              <a:rPr lang="en-US" b="1" spc="-5" dirty="0" err="1">
                <a:latin typeface="Calibri"/>
                <a:cs typeface="Calibri"/>
              </a:rPr>
              <a:t>elelctions</a:t>
            </a:r>
            <a:endParaRPr dirty="0">
              <a:latin typeface="Calibri"/>
              <a:cs typeface="Calibri"/>
            </a:endParaRPr>
          </a:p>
          <a:p>
            <a:pPr marL="355600" indent="-343535">
              <a:lnSpc>
                <a:spcPct val="100000"/>
              </a:lnSpc>
              <a:spcBef>
                <a:spcPts val="385"/>
              </a:spcBef>
              <a:buFont typeface="Arial"/>
              <a:buChar char="•"/>
              <a:tabLst>
                <a:tab pos="355600" algn="l"/>
                <a:tab pos="356235" algn="l"/>
              </a:tabLst>
            </a:pPr>
            <a:r>
              <a:rPr b="1" spc="-15" dirty="0">
                <a:latin typeface="Calibri"/>
                <a:cs typeface="Calibri"/>
              </a:rPr>
              <a:t>Educate </a:t>
            </a:r>
            <a:r>
              <a:rPr b="1" spc="-5" dirty="0">
                <a:latin typeface="Calibri"/>
                <a:cs typeface="Calibri"/>
              </a:rPr>
              <a:t>and </a:t>
            </a:r>
            <a:r>
              <a:rPr b="1" spc="-10" dirty="0">
                <a:latin typeface="Calibri"/>
                <a:cs typeface="Calibri"/>
              </a:rPr>
              <a:t>mobilize</a:t>
            </a:r>
            <a:r>
              <a:rPr b="1" dirty="0">
                <a:latin typeface="Calibri"/>
                <a:cs typeface="Calibri"/>
              </a:rPr>
              <a:t> </a:t>
            </a:r>
            <a:r>
              <a:rPr b="1" spc="-15" dirty="0">
                <a:latin typeface="Calibri"/>
                <a:cs typeface="Calibri"/>
              </a:rPr>
              <a:t>voters</a:t>
            </a:r>
            <a:endParaRPr dirty="0">
              <a:latin typeface="Calibri"/>
              <a:cs typeface="Calibri"/>
            </a:endParaRPr>
          </a:p>
          <a:p>
            <a:pPr marL="355600" marR="647065" indent="-343535">
              <a:lnSpc>
                <a:spcPct val="100000"/>
              </a:lnSpc>
              <a:spcBef>
                <a:spcPts val="385"/>
              </a:spcBef>
              <a:buFont typeface="Arial"/>
              <a:buChar char="•"/>
              <a:tabLst>
                <a:tab pos="355600" algn="l"/>
                <a:tab pos="356235" algn="l"/>
              </a:tabLst>
            </a:pPr>
            <a:r>
              <a:rPr b="1" spc="-5" dirty="0">
                <a:latin typeface="Calibri"/>
                <a:cs typeface="Calibri"/>
              </a:rPr>
              <a:t>Raise </a:t>
            </a:r>
            <a:r>
              <a:rPr b="1" spc="-25" dirty="0">
                <a:latin typeface="Calibri"/>
                <a:cs typeface="Calibri"/>
              </a:rPr>
              <a:t>money, </a:t>
            </a:r>
            <a:r>
              <a:rPr b="1" spc="-10" dirty="0">
                <a:latin typeface="Calibri"/>
                <a:cs typeface="Calibri"/>
              </a:rPr>
              <a:t>develop media  </a:t>
            </a:r>
            <a:r>
              <a:rPr b="1" spc="-15" dirty="0">
                <a:latin typeface="Calibri"/>
                <a:cs typeface="Calibri"/>
              </a:rPr>
              <a:t>strategy</a:t>
            </a:r>
            <a:endParaRPr dirty="0">
              <a:latin typeface="Calibri"/>
              <a:cs typeface="Calibri"/>
            </a:endParaRPr>
          </a:p>
          <a:p>
            <a:pPr marL="355600" marR="5080" indent="-343535">
              <a:lnSpc>
                <a:spcPct val="100000"/>
              </a:lnSpc>
              <a:spcBef>
                <a:spcPts val="385"/>
              </a:spcBef>
              <a:buFont typeface="Arial"/>
              <a:buChar char="•"/>
              <a:tabLst>
                <a:tab pos="355600" algn="l"/>
                <a:tab pos="356235" algn="l"/>
              </a:tabLst>
            </a:pPr>
            <a:r>
              <a:rPr b="1" spc="-5" dirty="0">
                <a:latin typeface="Calibri"/>
                <a:cs typeface="Calibri"/>
              </a:rPr>
              <a:t>National party </a:t>
            </a:r>
            <a:r>
              <a:rPr b="1" spc="-10" dirty="0">
                <a:latin typeface="Calibri"/>
                <a:cs typeface="Calibri"/>
              </a:rPr>
              <a:t>organizations </a:t>
            </a:r>
            <a:r>
              <a:rPr b="1" spc="-15" dirty="0">
                <a:latin typeface="Calibri"/>
                <a:cs typeface="Calibri"/>
              </a:rPr>
              <a:t>exist </a:t>
            </a:r>
            <a:r>
              <a:rPr b="1" spc="-10" dirty="0">
                <a:latin typeface="Calibri"/>
                <a:cs typeface="Calibri"/>
              </a:rPr>
              <a:t>to  </a:t>
            </a:r>
            <a:r>
              <a:rPr b="1" spc="-15" dirty="0">
                <a:latin typeface="Calibri"/>
                <a:cs typeface="Calibri"/>
              </a:rPr>
              <a:t>create </a:t>
            </a:r>
            <a:r>
              <a:rPr b="1" spc="-5" dirty="0">
                <a:latin typeface="Calibri"/>
                <a:cs typeface="Calibri"/>
              </a:rPr>
              <a:t>a </a:t>
            </a:r>
            <a:r>
              <a:rPr b="1" spc="-10" dirty="0">
                <a:latin typeface="Calibri"/>
                <a:cs typeface="Calibri"/>
              </a:rPr>
              <a:t>streamlined </a:t>
            </a:r>
            <a:r>
              <a:rPr b="1" spc="-5" dirty="0">
                <a:latin typeface="Calibri"/>
                <a:cs typeface="Calibri"/>
              </a:rPr>
              <a:t>voice  </a:t>
            </a:r>
            <a:r>
              <a:rPr b="1" spc="-10" dirty="0">
                <a:latin typeface="Calibri"/>
                <a:cs typeface="Calibri"/>
              </a:rPr>
              <a:t>(platform) for the </a:t>
            </a:r>
            <a:r>
              <a:rPr b="1" spc="-5" dirty="0">
                <a:latin typeface="Calibri"/>
                <a:cs typeface="Calibri"/>
              </a:rPr>
              <a:t>party and </a:t>
            </a:r>
            <a:r>
              <a:rPr b="1" spc="-15" dirty="0">
                <a:latin typeface="Calibri"/>
                <a:cs typeface="Calibri"/>
              </a:rPr>
              <a:t>get  members</a:t>
            </a:r>
            <a:r>
              <a:rPr b="1" spc="15" dirty="0">
                <a:latin typeface="Calibri"/>
                <a:cs typeface="Calibri"/>
              </a:rPr>
              <a:t> </a:t>
            </a:r>
            <a:r>
              <a:rPr b="1" spc="-10" dirty="0">
                <a:latin typeface="Calibri"/>
                <a:cs typeface="Calibri"/>
              </a:rPr>
              <a:t>elected</a:t>
            </a:r>
            <a:endParaRPr dirty="0">
              <a:latin typeface="Calibri"/>
              <a:cs typeface="Calibri"/>
            </a:endParaRPr>
          </a:p>
          <a:p>
            <a:pPr marL="355600" marR="595630" indent="-343535">
              <a:lnSpc>
                <a:spcPct val="100000"/>
              </a:lnSpc>
              <a:spcBef>
                <a:spcPts val="385"/>
              </a:spcBef>
              <a:buFont typeface="Arial"/>
              <a:buChar char="•"/>
              <a:tabLst>
                <a:tab pos="355600" algn="l"/>
                <a:tab pos="356235" algn="l"/>
              </a:tabLst>
            </a:pPr>
            <a:r>
              <a:rPr b="1" spc="-5" dirty="0">
                <a:solidFill>
                  <a:srgbClr val="FF0000"/>
                </a:solidFill>
                <a:latin typeface="Calibri"/>
                <a:cs typeface="Calibri"/>
              </a:rPr>
              <a:t>Outside </a:t>
            </a:r>
            <a:r>
              <a:rPr b="1" spc="-15" dirty="0">
                <a:solidFill>
                  <a:srgbClr val="FF0000"/>
                </a:solidFill>
                <a:latin typeface="Calibri"/>
                <a:cs typeface="Calibri"/>
              </a:rPr>
              <a:t>groups have </a:t>
            </a:r>
            <a:r>
              <a:rPr b="1" spc="-10" dirty="0">
                <a:solidFill>
                  <a:srgbClr val="FF0000"/>
                </a:solidFill>
                <a:latin typeface="Calibri"/>
                <a:cs typeface="Calibri"/>
              </a:rPr>
              <a:t>growing  influence over candidates  compared to</a:t>
            </a:r>
            <a:r>
              <a:rPr b="1" spc="15" dirty="0">
                <a:solidFill>
                  <a:srgbClr val="FF0000"/>
                </a:solidFill>
                <a:latin typeface="Calibri"/>
                <a:cs typeface="Calibri"/>
              </a:rPr>
              <a:t> </a:t>
            </a:r>
            <a:r>
              <a:rPr b="1" spc="-5" dirty="0">
                <a:solidFill>
                  <a:srgbClr val="FF0000"/>
                </a:solidFill>
                <a:latin typeface="Calibri"/>
                <a:cs typeface="Calibri"/>
              </a:rPr>
              <a:t>parties</a:t>
            </a:r>
            <a:endParaRPr dirty="0">
              <a:solidFill>
                <a:srgbClr val="FF0000"/>
              </a:solidFill>
              <a:latin typeface="Calibri"/>
              <a:cs typeface="Calibri"/>
            </a:endParaRPr>
          </a:p>
        </p:txBody>
      </p:sp>
      <p:sp>
        <p:nvSpPr>
          <p:cNvPr id="5" name="object 5"/>
          <p:cNvSpPr txBox="1"/>
          <p:nvPr/>
        </p:nvSpPr>
        <p:spPr>
          <a:xfrm>
            <a:off x="-19368" y="1441798"/>
            <a:ext cx="5200968" cy="2232021"/>
          </a:xfrm>
          <a:prstGeom prst="rect">
            <a:avLst/>
          </a:prstGeom>
        </p:spPr>
        <p:txBody>
          <a:bodyPr vert="horz" wrap="square" lIns="0" tIns="97155" rIns="0" bIns="0" rtlCol="0">
            <a:spAutoFit/>
          </a:bodyPr>
          <a:lstStyle/>
          <a:p>
            <a:pPr marL="355600" indent="-342900">
              <a:lnSpc>
                <a:spcPct val="100000"/>
              </a:lnSpc>
              <a:spcBef>
                <a:spcPts val="765"/>
              </a:spcBef>
              <a:buFont typeface="Arial"/>
              <a:buChar char="•"/>
              <a:tabLst>
                <a:tab pos="354965" algn="l"/>
                <a:tab pos="355600" algn="l"/>
              </a:tabLst>
            </a:pPr>
            <a:r>
              <a:rPr sz="2400" b="1" spc="-10" dirty="0">
                <a:solidFill>
                  <a:srgbClr val="C00000"/>
                </a:solidFill>
                <a:latin typeface="Calibri"/>
                <a:cs typeface="Calibri"/>
              </a:rPr>
              <a:t>Party-in-Government</a:t>
            </a:r>
            <a:endParaRPr sz="2400" dirty="0">
              <a:latin typeface="Calibri"/>
              <a:cs typeface="Calibri"/>
            </a:endParaRPr>
          </a:p>
          <a:p>
            <a:pPr marL="355600" marR="177165" indent="-342900">
              <a:lnSpc>
                <a:spcPct val="100000"/>
              </a:lnSpc>
              <a:spcBef>
                <a:spcPts val="440"/>
              </a:spcBef>
              <a:buFont typeface="Arial"/>
              <a:buChar char="•"/>
              <a:tabLst>
                <a:tab pos="354965" algn="l"/>
                <a:tab pos="355600" algn="l"/>
              </a:tabLst>
            </a:pPr>
            <a:r>
              <a:rPr b="1" spc="-10" dirty="0">
                <a:latin typeface="Calibri"/>
                <a:cs typeface="Calibri"/>
              </a:rPr>
              <a:t>Party leaders occupy </a:t>
            </a:r>
            <a:r>
              <a:rPr b="1" spc="-5" dirty="0">
                <a:latin typeface="Calibri"/>
                <a:cs typeface="Calibri"/>
              </a:rPr>
              <a:t>positions in </a:t>
            </a:r>
            <a:r>
              <a:rPr b="1" spc="-20" dirty="0">
                <a:latin typeface="Calibri"/>
                <a:cs typeface="Calibri"/>
              </a:rPr>
              <a:t>presidency,  </a:t>
            </a:r>
            <a:r>
              <a:rPr b="1" spc="-10" dirty="0">
                <a:latin typeface="Calibri"/>
                <a:cs typeface="Calibri"/>
              </a:rPr>
              <a:t>Congress, </a:t>
            </a:r>
            <a:r>
              <a:rPr b="1" spc="-15" dirty="0">
                <a:latin typeface="Calibri"/>
                <a:cs typeface="Calibri"/>
              </a:rPr>
              <a:t>state </a:t>
            </a:r>
            <a:r>
              <a:rPr b="1" spc="-10" dirty="0">
                <a:latin typeface="Calibri"/>
                <a:cs typeface="Calibri"/>
              </a:rPr>
              <a:t>governors, </a:t>
            </a:r>
            <a:r>
              <a:rPr b="1" spc="-15" dirty="0">
                <a:latin typeface="Calibri"/>
                <a:cs typeface="Calibri"/>
              </a:rPr>
              <a:t>state </a:t>
            </a:r>
            <a:r>
              <a:rPr b="1" spc="-5" dirty="0">
                <a:latin typeface="Calibri"/>
                <a:cs typeface="Calibri"/>
              </a:rPr>
              <a:t>legislatures, and  local </a:t>
            </a:r>
            <a:r>
              <a:rPr b="1" spc="-10" dirty="0">
                <a:latin typeface="Calibri"/>
                <a:cs typeface="Calibri"/>
              </a:rPr>
              <a:t>governments </a:t>
            </a:r>
            <a:r>
              <a:rPr b="1" spc="-5" dirty="0">
                <a:latin typeface="Calibri"/>
                <a:cs typeface="Calibri"/>
              </a:rPr>
              <a:t>(though sometimes these </a:t>
            </a:r>
            <a:r>
              <a:rPr b="1" spc="-10" dirty="0">
                <a:latin typeface="Calibri"/>
                <a:cs typeface="Calibri"/>
              </a:rPr>
              <a:t>are  </a:t>
            </a:r>
            <a:r>
              <a:rPr b="1" spc="-5" dirty="0">
                <a:latin typeface="Calibri"/>
                <a:cs typeface="Calibri"/>
              </a:rPr>
              <a:t>nonpartisan</a:t>
            </a:r>
            <a:r>
              <a:rPr b="1" spc="20" dirty="0">
                <a:latin typeface="Calibri"/>
                <a:cs typeface="Calibri"/>
              </a:rPr>
              <a:t> </a:t>
            </a:r>
            <a:r>
              <a:rPr b="1" spc="-5" dirty="0">
                <a:latin typeface="Calibri"/>
                <a:cs typeface="Calibri"/>
              </a:rPr>
              <a:t>positions)</a:t>
            </a:r>
            <a:endParaRPr dirty="0">
              <a:latin typeface="Calibri"/>
              <a:cs typeface="Calibri"/>
            </a:endParaRPr>
          </a:p>
          <a:p>
            <a:pPr marL="355600" marR="5080" indent="-342900">
              <a:lnSpc>
                <a:spcPct val="100000"/>
              </a:lnSpc>
              <a:spcBef>
                <a:spcPts val="385"/>
              </a:spcBef>
              <a:buFont typeface="Arial"/>
              <a:buChar char="•"/>
              <a:tabLst>
                <a:tab pos="354965" algn="l"/>
                <a:tab pos="355600" algn="l"/>
              </a:tabLst>
            </a:pPr>
            <a:r>
              <a:rPr b="1" spc="-10" dirty="0">
                <a:latin typeface="Calibri"/>
                <a:cs typeface="Calibri"/>
              </a:rPr>
              <a:t>Party platform </a:t>
            </a:r>
            <a:r>
              <a:rPr b="1" spc="-5" dirty="0">
                <a:latin typeface="Calibri"/>
                <a:cs typeface="Calibri"/>
              </a:rPr>
              <a:t>– a </a:t>
            </a:r>
            <a:r>
              <a:rPr b="1" spc="-10" dirty="0">
                <a:latin typeface="Calibri"/>
                <a:cs typeface="Calibri"/>
              </a:rPr>
              <a:t>set </a:t>
            </a:r>
            <a:r>
              <a:rPr b="1" spc="-5" dirty="0">
                <a:latin typeface="Calibri"/>
                <a:cs typeface="Calibri"/>
              </a:rPr>
              <a:t>of positions/policy  objectives </a:t>
            </a:r>
            <a:r>
              <a:rPr b="1" spc="-10" dirty="0">
                <a:latin typeface="Calibri"/>
                <a:cs typeface="Calibri"/>
              </a:rPr>
              <a:t>that </a:t>
            </a:r>
            <a:r>
              <a:rPr b="1" spc="-15" dirty="0">
                <a:latin typeface="Calibri"/>
                <a:cs typeface="Calibri"/>
              </a:rPr>
              <a:t>members </a:t>
            </a:r>
            <a:r>
              <a:rPr b="1" spc="-5" dirty="0">
                <a:latin typeface="Calibri"/>
                <a:cs typeface="Calibri"/>
              </a:rPr>
              <a:t>of political party </a:t>
            </a:r>
            <a:r>
              <a:rPr b="1" spc="-10" dirty="0">
                <a:latin typeface="Calibri"/>
                <a:cs typeface="Calibri"/>
              </a:rPr>
              <a:t>agree</a:t>
            </a:r>
            <a:r>
              <a:rPr b="1" spc="90" dirty="0">
                <a:latin typeface="Calibri"/>
                <a:cs typeface="Calibri"/>
              </a:rPr>
              <a:t> </a:t>
            </a:r>
            <a:r>
              <a:rPr b="1" spc="-10" dirty="0">
                <a:latin typeface="Calibri"/>
                <a:cs typeface="Calibri"/>
              </a:rPr>
              <a:t>to</a:t>
            </a:r>
            <a:endParaRPr dirty="0">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96407-78C5-A929-10A1-4AE69064B4FB}"/>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9F54610A-2B63-5E09-E8D7-C86B1E0B086F}"/>
              </a:ext>
            </a:extLst>
          </p:cNvPr>
          <p:cNvSpPr>
            <a:spLocks noGrp="1"/>
          </p:cNvSpPr>
          <p:nvPr>
            <p:ph type="body" idx="1"/>
          </p:nvPr>
        </p:nvSpPr>
        <p:spPr>
          <a:xfrm>
            <a:off x="25400" y="810768"/>
            <a:ext cx="3327400" cy="2585323"/>
          </a:xfrm>
        </p:spPr>
        <p:txBody>
          <a:bodyPr/>
          <a:lstStyle/>
          <a:p>
            <a:r>
              <a:rPr lang="en-US" sz="2400" dirty="0"/>
              <a:t>Presidential election ads seem to start sooner every election cycle.  Recently, these ads have shown up a full 16 months before the election.</a:t>
            </a:r>
          </a:p>
        </p:txBody>
      </p:sp>
      <p:pic>
        <p:nvPicPr>
          <p:cNvPr id="4" name="Picture 3">
            <a:extLst>
              <a:ext uri="{FF2B5EF4-FFF2-40B4-BE49-F238E27FC236}">
                <a16:creationId xmlns:a16="http://schemas.microsoft.com/office/drawing/2014/main" id="{D0748DBA-7C7A-A6B0-5B81-60E5BEA9503B}"/>
              </a:ext>
            </a:extLst>
          </p:cNvPr>
          <p:cNvPicPr>
            <a:picLocks noChangeAspect="1"/>
          </p:cNvPicPr>
          <p:nvPr/>
        </p:nvPicPr>
        <p:blipFill>
          <a:blip r:embed="rId2"/>
          <a:stretch>
            <a:fillRect/>
          </a:stretch>
        </p:blipFill>
        <p:spPr>
          <a:xfrm>
            <a:off x="3429000" y="0"/>
            <a:ext cx="8763000" cy="6739636"/>
          </a:xfrm>
          <a:prstGeom prst="rect">
            <a:avLst/>
          </a:prstGeom>
        </p:spPr>
      </p:pic>
    </p:spTree>
    <p:extLst>
      <p:ext uri="{BB962C8B-B14F-4D97-AF65-F5344CB8AC3E}">
        <p14:creationId xmlns:p14="http://schemas.microsoft.com/office/powerpoint/2010/main" val="2720929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28074"/>
            <a:ext cx="11231880" cy="382156"/>
          </a:xfrm>
          <a:prstGeom prst="rect">
            <a:avLst/>
          </a:prstGeom>
        </p:spPr>
        <p:txBody>
          <a:bodyPr vert="horz" wrap="square" lIns="0" tIns="12700" rIns="0" bIns="0" rtlCol="0">
            <a:spAutoFit/>
          </a:bodyPr>
          <a:lstStyle/>
          <a:p>
            <a:pPr marL="12700" algn="ctr">
              <a:lnSpc>
                <a:spcPct val="100000"/>
              </a:lnSpc>
              <a:spcBef>
                <a:spcPts val="100"/>
              </a:spcBef>
            </a:pPr>
            <a:r>
              <a:rPr sz="2400" spc="-75" dirty="0"/>
              <a:t>WHAT </a:t>
            </a:r>
            <a:r>
              <a:rPr sz="2400" dirty="0"/>
              <a:t>ARE </a:t>
            </a:r>
            <a:r>
              <a:rPr sz="2400" spc="-5" dirty="0"/>
              <a:t>THE </a:t>
            </a:r>
            <a:r>
              <a:rPr sz="2400" spc="5" dirty="0"/>
              <a:t>MAJOR </a:t>
            </a:r>
            <a:r>
              <a:rPr sz="2400" dirty="0"/>
              <a:t>FUNCTIONS </a:t>
            </a:r>
            <a:r>
              <a:rPr sz="2400" spc="-5" dirty="0"/>
              <a:t>OF POLITICAL</a:t>
            </a:r>
            <a:r>
              <a:rPr sz="2400" spc="45" dirty="0"/>
              <a:t> </a:t>
            </a:r>
            <a:r>
              <a:rPr sz="2400" spc="-45" dirty="0"/>
              <a:t>PARTIES?</a:t>
            </a:r>
          </a:p>
        </p:txBody>
      </p:sp>
      <p:sp>
        <p:nvSpPr>
          <p:cNvPr id="3" name="object 3"/>
          <p:cNvSpPr txBox="1"/>
          <p:nvPr/>
        </p:nvSpPr>
        <p:spPr>
          <a:xfrm>
            <a:off x="39625" y="381000"/>
            <a:ext cx="8001000" cy="6327372"/>
          </a:xfrm>
          <a:prstGeom prst="rect">
            <a:avLst/>
          </a:prstGeom>
        </p:spPr>
        <p:txBody>
          <a:bodyPr vert="horz" wrap="square" lIns="0" tIns="58419" rIns="0" bIns="0" rtlCol="0">
            <a:spAutoFit/>
          </a:bodyPr>
          <a:lstStyle/>
          <a:p>
            <a:pPr marL="355600" indent="-342900">
              <a:lnSpc>
                <a:spcPct val="100000"/>
              </a:lnSpc>
              <a:spcBef>
                <a:spcPts val="459"/>
              </a:spcBef>
              <a:buFont typeface="Arial"/>
              <a:buChar char="•"/>
              <a:tabLst>
                <a:tab pos="354965" algn="l"/>
                <a:tab pos="355600" algn="l"/>
              </a:tabLst>
            </a:pPr>
            <a:r>
              <a:rPr sz="2200" b="1" spc="-10" dirty="0">
                <a:latin typeface="Calibri"/>
                <a:cs typeface="Calibri"/>
              </a:rPr>
              <a:t>Organize </a:t>
            </a:r>
            <a:r>
              <a:rPr sz="2200" b="1" spc="-5" dirty="0">
                <a:latin typeface="Calibri"/>
                <a:cs typeface="Calibri"/>
              </a:rPr>
              <a:t>the competition </a:t>
            </a:r>
            <a:r>
              <a:rPr sz="2200" b="1" spc="-10" dirty="0">
                <a:latin typeface="Calibri"/>
                <a:cs typeface="Calibri"/>
              </a:rPr>
              <a:t>by </a:t>
            </a:r>
            <a:r>
              <a:rPr sz="2200" b="1" spc="-5" dirty="0">
                <a:latin typeface="Calibri"/>
                <a:cs typeface="Calibri"/>
              </a:rPr>
              <a:t>designating </a:t>
            </a:r>
            <a:r>
              <a:rPr sz="2200" b="1" spc="-10" dirty="0">
                <a:latin typeface="Calibri"/>
                <a:cs typeface="Calibri"/>
              </a:rPr>
              <a:t>candidates to </a:t>
            </a:r>
            <a:r>
              <a:rPr sz="2200" b="1" spc="-5" dirty="0">
                <a:latin typeface="Calibri"/>
                <a:cs typeface="Calibri"/>
              </a:rPr>
              <a:t>run under their</a:t>
            </a:r>
            <a:r>
              <a:rPr sz="2200" b="1" spc="-40" dirty="0">
                <a:latin typeface="Calibri"/>
                <a:cs typeface="Calibri"/>
              </a:rPr>
              <a:t> </a:t>
            </a:r>
            <a:r>
              <a:rPr sz="2200" b="1" dirty="0">
                <a:latin typeface="Calibri"/>
                <a:cs typeface="Calibri"/>
              </a:rPr>
              <a:t>label</a:t>
            </a:r>
            <a:endParaRPr sz="2200" dirty="0">
              <a:latin typeface="Calibri"/>
              <a:cs typeface="Calibri"/>
            </a:endParaRPr>
          </a:p>
          <a:p>
            <a:pPr marL="756285" lvl="1" indent="-287020">
              <a:lnSpc>
                <a:spcPct val="100000"/>
              </a:lnSpc>
              <a:spcBef>
                <a:spcPts val="360"/>
              </a:spcBef>
              <a:buFont typeface="Arial"/>
              <a:buChar char="–"/>
              <a:tabLst>
                <a:tab pos="756285" algn="l"/>
                <a:tab pos="756920" algn="l"/>
              </a:tabLst>
            </a:pPr>
            <a:r>
              <a:rPr sz="2200" b="1" dirty="0">
                <a:latin typeface="Calibri"/>
                <a:cs typeface="Calibri"/>
              </a:rPr>
              <a:t>A </a:t>
            </a:r>
            <a:r>
              <a:rPr sz="2200" b="1" spc="-5" dirty="0">
                <a:latin typeface="Calibri"/>
                <a:cs typeface="Calibri"/>
              </a:rPr>
              <a:t>party's </a:t>
            </a:r>
            <a:r>
              <a:rPr sz="2200" b="1" dirty="0">
                <a:latin typeface="Calibri"/>
                <a:cs typeface="Calibri"/>
              </a:rPr>
              <a:t>ability </a:t>
            </a:r>
            <a:r>
              <a:rPr sz="2200" b="1" spc="-10" dirty="0">
                <a:latin typeface="Calibri"/>
                <a:cs typeface="Calibri"/>
              </a:rPr>
              <a:t>to organize </a:t>
            </a:r>
            <a:r>
              <a:rPr sz="2200" b="1" spc="-5" dirty="0">
                <a:latin typeface="Calibri"/>
                <a:cs typeface="Calibri"/>
              </a:rPr>
              <a:t>the competition </a:t>
            </a:r>
            <a:r>
              <a:rPr sz="2200" b="1" dirty="0">
                <a:latin typeface="Calibri"/>
                <a:cs typeface="Calibri"/>
              </a:rPr>
              <a:t>is </a:t>
            </a:r>
            <a:r>
              <a:rPr sz="2200" b="1" spc="-5" dirty="0">
                <a:latin typeface="Calibri"/>
                <a:cs typeface="Calibri"/>
              </a:rPr>
              <a:t>influenced </a:t>
            </a:r>
            <a:r>
              <a:rPr sz="2200" b="1" spc="-10" dirty="0">
                <a:latin typeface="Calibri"/>
                <a:cs typeface="Calibri"/>
              </a:rPr>
              <a:t>by </a:t>
            </a:r>
            <a:r>
              <a:rPr sz="2200" b="1" spc="-5" dirty="0">
                <a:latin typeface="Calibri"/>
                <a:cs typeface="Calibri"/>
              </a:rPr>
              <a:t>how </a:t>
            </a:r>
            <a:r>
              <a:rPr sz="2200" b="1" spc="-15" dirty="0">
                <a:latin typeface="Calibri"/>
                <a:cs typeface="Calibri"/>
              </a:rPr>
              <a:t>states </a:t>
            </a:r>
            <a:r>
              <a:rPr sz="2200" b="1" spc="-10" dirty="0">
                <a:latin typeface="Calibri"/>
                <a:cs typeface="Calibri"/>
              </a:rPr>
              <a:t>organize </a:t>
            </a:r>
            <a:r>
              <a:rPr sz="2200" b="1" spc="-5" dirty="0">
                <a:latin typeface="Calibri"/>
                <a:cs typeface="Calibri"/>
              </a:rPr>
              <a:t>their ballots </a:t>
            </a:r>
            <a:r>
              <a:rPr sz="2200" b="1" dirty="0">
                <a:latin typeface="Calibri"/>
                <a:cs typeface="Calibri"/>
              </a:rPr>
              <a:t>or </a:t>
            </a:r>
            <a:r>
              <a:rPr sz="2200" b="1" spc="-5" dirty="0">
                <a:latin typeface="Calibri"/>
                <a:cs typeface="Calibri"/>
              </a:rPr>
              <a:t>the type </a:t>
            </a:r>
            <a:r>
              <a:rPr sz="2200" b="1" dirty="0">
                <a:latin typeface="Calibri"/>
                <a:cs typeface="Calibri"/>
              </a:rPr>
              <a:t>of </a:t>
            </a:r>
            <a:r>
              <a:rPr sz="2200" b="1" spc="-5" dirty="0">
                <a:latin typeface="Calibri"/>
                <a:cs typeface="Calibri"/>
              </a:rPr>
              <a:t>elections they</a:t>
            </a:r>
            <a:r>
              <a:rPr sz="2200" b="1" spc="30" dirty="0">
                <a:latin typeface="Calibri"/>
                <a:cs typeface="Calibri"/>
              </a:rPr>
              <a:t> </a:t>
            </a:r>
            <a:r>
              <a:rPr sz="2200" b="1" spc="-5" dirty="0">
                <a:latin typeface="Calibri"/>
                <a:cs typeface="Calibri"/>
              </a:rPr>
              <a:t>provide</a:t>
            </a:r>
            <a:endParaRPr sz="2200" dirty="0">
              <a:latin typeface="Calibri"/>
              <a:cs typeface="Calibri"/>
            </a:endParaRPr>
          </a:p>
          <a:p>
            <a:pPr marL="1155700" lvl="2" indent="-229235">
              <a:lnSpc>
                <a:spcPct val="100000"/>
              </a:lnSpc>
              <a:spcBef>
                <a:spcPts val="359"/>
              </a:spcBef>
              <a:buFont typeface="Arial"/>
              <a:buChar char="•"/>
              <a:tabLst>
                <a:tab pos="1155700" algn="l"/>
                <a:tab pos="1156335" algn="l"/>
              </a:tabLst>
            </a:pPr>
            <a:r>
              <a:rPr sz="2200" b="1" spc="-5" dirty="0">
                <a:latin typeface="Calibri"/>
                <a:cs typeface="Calibri"/>
              </a:rPr>
              <a:t>The party column </a:t>
            </a:r>
            <a:r>
              <a:rPr sz="2200" b="1" dirty="0">
                <a:latin typeface="Calibri"/>
                <a:cs typeface="Calibri"/>
              </a:rPr>
              <a:t>ballot </a:t>
            </a:r>
            <a:r>
              <a:rPr sz="2200" b="1" spc="-10" dirty="0">
                <a:latin typeface="Calibri"/>
                <a:cs typeface="Calibri"/>
              </a:rPr>
              <a:t>makes </a:t>
            </a:r>
            <a:r>
              <a:rPr sz="2200" b="1" dirty="0">
                <a:latin typeface="Calibri"/>
                <a:cs typeface="Calibri"/>
              </a:rPr>
              <a:t>it </a:t>
            </a:r>
            <a:r>
              <a:rPr sz="2200" b="1" spc="-5" dirty="0">
                <a:latin typeface="Calibri"/>
                <a:cs typeface="Calibri"/>
              </a:rPr>
              <a:t>easier </a:t>
            </a:r>
            <a:r>
              <a:rPr sz="2200" b="1" spc="-10" dirty="0">
                <a:latin typeface="Calibri"/>
                <a:cs typeface="Calibri"/>
              </a:rPr>
              <a:t>for </a:t>
            </a:r>
            <a:r>
              <a:rPr sz="2200" b="1" spc="-15" dirty="0">
                <a:latin typeface="Calibri"/>
                <a:cs typeface="Calibri"/>
              </a:rPr>
              <a:t>voters </a:t>
            </a:r>
            <a:r>
              <a:rPr sz="2200" b="1" spc="-10" dirty="0">
                <a:latin typeface="Calibri"/>
                <a:cs typeface="Calibri"/>
              </a:rPr>
              <a:t>to </a:t>
            </a:r>
            <a:r>
              <a:rPr sz="2200" b="1" spc="-15" dirty="0">
                <a:latin typeface="Calibri"/>
                <a:cs typeface="Calibri"/>
              </a:rPr>
              <a:t>vote </a:t>
            </a:r>
            <a:r>
              <a:rPr sz="2200" b="1" dirty="0">
                <a:latin typeface="Calibri"/>
                <a:cs typeface="Calibri"/>
              </a:rPr>
              <a:t>a </a:t>
            </a:r>
            <a:r>
              <a:rPr sz="2200" b="1" spc="-15" dirty="0">
                <a:latin typeface="Calibri"/>
                <a:cs typeface="Calibri"/>
              </a:rPr>
              <a:t>straight</a:t>
            </a:r>
            <a:r>
              <a:rPr sz="2200" b="1" spc="55" dirty="0">
                <a:latin typeface="Calibri"/>
                <a:cs typeface="Calibri"/>
              </a:rPr>
              <a:t> </a:t>
            </a:r>
            <a:r>
              <a:rPr sz="2200" b="1" spc="-10" dirty="0">
                <a:latin typeface="Calibri"/>
                <a:cs typeface="Calibri"/>
              </a:rPr>
              <a:t>ticket</a:t>
            </a:r>
            <a:endParaRPr sz="2200" dirty="0">
              <a:latin typeface="Calibri"/>
              <a:cs typeface="Calibri"/>
            </a:endParaRPr>
          </a:p>
          <a:p>
            <a:pPr marL="1155700" lvl="2" indent="-229235">
              <a:lnSpc>
                <a:spcPct val="100000"/>
              </a:lnSpc>
              <a:spcBef>
                <a:spcPts val="359"/>
              </a:spcBef>
              <a:buFont typeface="Arial"/>
              <a:buChar char="•"/>
              <a:tabLst>
                <a:tab pos="1155700" algn="l"/>
                <a:tab pos="1156335" algn="l"/>
              </a:tabLst>
            </a:pPr>
            <a:r>
              <a:rPr sz="2200" b="1" spc="-5" dirty="0">
                <a:latin typeface="Calibri"/>
                <a:cs typeface="Calibri"/>
              </a:rPr>
              <a:t>The </a:t>
            </a:r>
            <a:r>
              <a:rPr sz="2200" b="1" dirty="0">
                <a:latin typeface="Calibri"/>
                <a:cs typeface="Calibri"/>
              </a:rPr>
              <a:t>office </a:t>
            </a:r>
            <a:r>
              <a:rPr sz="2200" b="1" spc="-5" dirty="0">
                <a:latin typeface="Calibri"/>
                <a:cs typeface="Calibri"/>
              </a:rPr>
              <a:t>block </a:t>
            </a:r>
            <a:r>
              <a:rPr sz="2200" b="1" dirty="0">
                <a:latin typeface="Calibri"/>
                <a:cs typeface="Calibri"/>
              </a:rPr>
              <a:t>ballot </a:t>
            </a:r>
            <a:r>
              <a:rPr sz="2200" b="1" spc="-10" dirty="0">
                <a:latin typeface="Calibri"/>
                <a:cs typeface="Calibri"/>
              </a:rPr>
              <a:t>makes </a:t>
            </a:r>
            <a:r>
              <a:rPr sz="2200" b="1" dirty="0">
                <a:latin typeface="Calibri"/>
                <a:cs typeface="Calibri"/>
              </a:rPr>
              <a:t>it </a:t>
            </a:r>
            <a:r>
              <a:rPr sz="2200" b="1" spc="-5" dirty="0">
                <a:latin typeface="Calibri"/>
                <a:cs typeface="Calibri"/>
              </a:rPr>
              <a:t>harder </a:t>
            </a:r>
            <a:r>
              <a:rPr sz="2200" b="1" spc="-10" dirty="0">
                <a:latin typeface="Calibri"/>
                <a:cs typeface="Calibri"/>
              </a:rPr>
              <a:t>to cast </a:t>
            </a:r>
            <a:r>
              <a:rPr sz="2200" b="1" dirty="0">
                <a:latin typeface="Calibri"/>
                <a:cs typeface="Calibri"/>
              </a:rPr>
              <a:t>a </a:t>
            </a:r>
            <a:r>
              <a:rPr sz="2200" b="1" spc="-15" dirty="0">
                <a:latin typeface="Calibri"/>
                <a:cs typeface="Calibri"/>
              </a:rPr>
              <a:t>vote </a:t>
            </a:r>
            <a:r>
              <a:rPr sz="2200" b="1" spc="-10" dirty="0">
                <a:latin typeface="Calibri"/>
                <a:cs typeface="Calibri"/>
              </a:rPr>
              <a:t>for </a:t>
            </a:r>
            <a:r>
              <a:rPr sz="2200" b="1" dirty="0">
                <a:latin typeface="Calibri"/>
                <a:cs typeface="Calibri"/>
              </a:rPr>
              <a:t>all </a:t>
            </a:r>
            <a:r>
              <a:rPr sz="2200" b="1" spc="-5" dirty="0">
                <a:latin typeface="Calibri"/>
                <a:cs typeface="Calibri"/>
              </a:rPr>
              <a:t>the </a:t>
            </a:r>
            <a:r>
              <a:rPr sz="2200" b="1" spc="-10" dirty="0">
                <a:latin typeface="Calibri"/>
                <a:cs typeface="Calibri"/>
              </a:rPr>
              <a:t>candidates </a:t>
            </a:r>
            <a:r>
              <a:rPr sz="2200" b="1" dirty="0">
                <a:latin typeface="Calibri"/>
                <a:cs typeface="Calibri"/>
              </a:rPr>
              <a:t>of a </a:t>
            </a:r>
            <a:r>
              <a:rPr sz="2200" b="1" spc="-5" dirty="0">
                <a:latin typeface="Calibri"/>
                <a:cs typeface="Calibri"/>
              </a:rPr>
              <a:t>single</a:t>
            </a:r>
            <a:r>
              <a:rPr sz="2200" b="1" spc="-80" dirty="0">
                <a:latin typeface="Calibri"/>
                <a:cs typeface="Calibri"/>
              </a:rPr>
              <a:t> </a:t>
            </a:r>
            <a:r>
              <a:rPr sz="2200" b="1" spc="-5" dirty="0">
                <a:latin typeface="Calibri"/>
                <a:cs typeface="Calibri"/>
              </a:rPr>
              <a:t>party</a:t>
            </a:r>
            <a:endParaRPr sz="2200" dirty="0">
              <a:latin typeface="Calibri"/>
              <a:cs typeface="Calibri"/>
            </a:endParaRPr>
          </a:p>
          <a:p>
            <a:pPr marL="355600" indent="-342900">
              <a:lnSpc>
                <a:spcPct val="100000"/>
              </a:lnSpc>
              <a:spcBef>
                <a:spcPts val="360"/>
              </a:spcBef>
              <a:buFont typeface="Arial"/>
              <a:buChar char="•"/>
              <a:tabLst>
                <a:tab pos="354965" algn="l"/>
                <a:tab pos="355600" algn="l"/>
              </a:tabLst>
            </a:pPr>
            <a:r>
              <a:rPr sz="2200" b="1" dirty="0">
                <a:solidFill>
                  <a:srgbClr val="FF0000"/>
                </a:solidFill>
                <a:latin typeface="Calibri"/>
                <a:cs typeface="Calibri"/>
              </a:rPr>
              <a:t>Unify</a:t>
            </a:r>
            <a:r>
              <a:rPr sz="2200" b="1" dirty="0">
                <a:latin typeface="Calibri"/>
                <a:cs typeface="Calibri"/>
              </a:rPr>
              <a:t> </a:t>
            </a:r>
            <a:r>
              <a:rPr sz="2200" b="1" spc="-5" dirty="0">
                <a:latin typeface="Calibri"/>
                <a:cs typeface="Calibri"/>
              </a:rPr>
              <a:t>the</a:t>
            </a:r>
            <a:r>
              <a:rPr sz="2200" b="1" spc="-35" dirty="0">
                <a:latin typeface="Calibri"/>
                <a:cs typeface="Calibri"/>
              </a:rPr>
              <a:t> </a:t>
            </a:r>
            <a:r>
              <a:rPr sz="2200" b="1" spc="-15" dirty="0">
                <a:solidFill>
                  <a:srgbClr val="FF0000"/>
                </a:solidFill>
                <a:latin typeface="Calibri"/>
                <a:cs typeface="Calibri"/>
              </a:rPr>
              <a:t>electorate</a:t>
            </a:r>
            <a:r>
              <a:rPr lang="en-US" sz="2200" b="1" spc="-15" dirty="0">
                <a:solidFill>
                  <a:srgbClr val="FF0000"/>
                </a:solidFill>
                <a:latin typeface="Calibri"/>
                <a:cs typeface="Calibri"/>
              </a:rPr>
              <a:t>/ voters</a:t>
            </a:r>
            <a:endParaRPr sz="2200" dirty="0">
              <a:solidFill>
                <a:srgbClr val="FF0000"/>
              </a:solidFill>
              <a:latin typeface="Calibri"/>
              <a:cs typeface="Calibri"/>
            </a:endParaRPr>
          </a:p>
          <a:p>
            <a:pPr marL="355600" indent="-342900">
              <a:lnSpc>
                <a:spcPct val="100000"/>
              </a:lnSpc>
              <a:spcBef>
                <a:spcPts val="360"/>
              </a:spcBef>
              <a:buFont typeface="Arial"/>
              <a:buChar char="•"/>
              <a:tabLst>
                <a:tab pos="354965" algn="l"/>
                <a:tab pos="355600" algn="l"/>
              </a:tabLst>
            </a:pPr>
            <a:r>
              <a:rPr sz="2200" b="1" spc="-10" dirty="0">
                <a:solidFill>
                  <a:srgbClr val="FF0000"/>
                </a:solidFill>
                <a:latin typeface="Calibri"/>
                <a:cs typeface="Calibri"/>
              </a:rPr>
              <a:t>Nominate</a:t>
            </a:r>
            <a:r>
              <a:rPr sz="2200" b="1" spc="-5" dirty="0">
                <a:latin typeface="Calibri"/>
                <a:cs typeface="Calibri"/>
              </a:rPr>
              <a:t> </a:t>
            </a:r>
            <a:r>
              <a:rPr sz="2200" b="1" spc="-10" dirty="0">
                <a:latin typeface="Calibri"/>
                <a:cs typeface="Calibri"/>
              </a:rPr>
              <a:t>candidates</a:t>
            </a:r>
            <a:endParaRPr sz="2200" dirty="0">
              <a:latin typeface="Calibri"/>
              <a:cs typeface="Calibri"/>
            </a:endParaRPr>
          </a:p>
          <a:p>
            <a:pPr marL="756285" lvl="1" indent="-287020">
              <a:lnSpc>
                <a:spcPct val="100000"/>
              </a:lnSpc>
              <a:spcBef>
                <a:spcPts val="360"/>
              </a:spcBef>
              <a:buFont typeface="Arial"/>
              <a:buChar char="–"/>
              <a:tabLst>
                <a:tab pos="756285" algn="l"/>
                <a:tab pos="756920" algn="l"/>
              </a:tabLst>
            </a:pPr>
            <a:r>
              <a:rPr sz="2200" b="1" spc="-10" dirty="0">
                <a:latin typeface="Calibri"/>
                <a:cs typeface="Calibri"/>
              </a:rPr>
              <a:t>Previously: </a:t>
            </a:r>
            <a:r>
              <a:rPr sz="2200" b="1" spc="-5" dirty="0">
                <a:latin typeface="Calibri"/>
                <a:cs typeface="Calibri"/>
              </a:rPr>
              <a:t>caucuses &gt;&gt; nominating</a:t>
            </a:r>
            <a:r>
              <a:rPr sz="2200" b="1" spc="-25" dirty="0">
                <a:latin typeface="Calibri"/>
                <a:cs typeface="Calibri"/>
              </a:rPr>
              <a:t> </a:t>
            </a:r>
            <a:r>
              <a:rPr sz="2200" b="1" spc="-10" dirty="0">
                <a:latin typeface="Calibri"/>
                <a:cs typeface="Calibri"/>
              </a:rPr>
              <a:t>conventions</a:t>
            </a:r>
            <a:endParaRPr sz="2200" dirty="0">
              <a:latin typeface="Calibri"/>
              <a:cs typeface="Calibri"/>
            </a:endParaRPr>
          </a:p>
          <a:p>
            <a:pPr marL="756285" lvl="1" indent="-287020">
              <a:lnSpc>
                <a:spcPct val="100000"/>
              </a:lnSpc>
              <a:spcBef>
                <a:spcPts val="360"/>
              </a:spcBef>
              <a:buFont typeface="Arial"/>
              <a:buChar char="–"/>
              <a:tabLst>
                <a:tab pos="756285" algn="l"/>
                <a:tab pos="756920" algn="l"/>
              </a:tabLst>
            </a:pPr>
            <a:r>
              <a:rPr sz="2200" b="1" spc="-5" dirty="0">
                <a:latin typeface="Calibri"/>
                <a:cs typeface="Calibri"/>
              </a:rPr>
              <a:t>Now: </a:t>
            </a:r>
            <a:r>
              <a:rPr sz="2200" b="1" dirty="0">
                <a:latin typeface="Calibri"/>
                <a:cs typeface="Calibri"/>
              </a:rPr>
              <a:t>primary</a:t>
            </a:r>
            <a:r>
              <a:rPr sz="2200" b="1" spc="-10" dirty="0">
                <a:latin typeface="Calibri"/>
                <a:cs typeface="Calibri"/>
              </a:rPr>
              <a:t> </a:t>
            </a:r>
            <a:r>
              <a:rPr sz="2200" b="1" spc="-5" dirty="0">
                <a:latin typeface="Calibri"/>
                <a:cs typeface="Calibri"/>
              </a:rPr>
              <a:t>elections</a:t>
            </a:r>
            <a:endParaRPr sz="2200" dirty="0">
              <a:latin typeface="Calibri"/>
              <a:cs typeface="Calibri"/>
            </a:endParaRPr>
          </a:p>
          <a:p>
            <a:pPr marL="756285" lvl="1" indent="-287020">
              <a:lnSpc>
                <a:spcPct val="100000"/>
              </a:lnSpc>
              <a:spcBef>
                <a:spcPts val="365"/>
              </a:spcBef>
              <a:buFont typeface="Arial"/>
              <a:buChar char="–"/>
              <a:tabLst>
                <a:tab pos="756285" algn="l"/>
                <a:tab pos="756920" algn="l"/>
              </a:tabLst>
            </a:pPr>
            <a:r>
              <a:rPr sz="2200" b="1" spc="-5" dirty="0">
                <a:latin typeface="Calibri"/>
                <a:cs typeface="Calibri"/>
              </a:rPr>
              <a:t>With </a:t>
            </a:r>
            <a:r>
              <a:rPr sz="2200" b="1" spc="-10" dirty="0">
                <a:latin typeface="Calibri"/>
                <a:cs typeface="Calibri"/>
              </a:rPr>
              <a:t>advent </a:t>
            </a:r>
            <a:r>
              <a:rPr sz="2200" b="1" dirty="0">
                <a:latin typeface="Calibri"/>
                <a:cs typeface="Calibri"/>
              </a:rPr>
              <a:t>of </a:t>
            </a:r>
            <a:r>
              <a:rPr sz="2200" b="1" spc="-5" dirty="0">
                <a:latin typeface="Calibri"/>
                <a:cs typeface="Calibri"/>
              </a:rPr>
              <a:t>primaries, nominating function now seriously</a:t>
            </a:r>
            <a:r>
              <a:rPr sz="2200" b="1" spc="-40" dirty="0">
                <a:latin typeface="Calibri"/>
                <a:cs typeface="Calibri"/>
              </a:rPr>
              <a:t> </a:t>
            </a:r>
            <a:r>
              <a:rPr sz="2200" b="1" dirty="0">
                <a:latin typeface="Calibri"/>
                <a:cs typeface="Calibri"/>
              </a:rPr>
              <a:t>lessened.</a:t>
            </a:r>
            <a:endParaRPr sz="2200" dirty="0">
              <a:latin typeface="Calibri"/>
              <a:cs typeface="Calibri"/>
            </a:endParaRPr>
          </a:p>
          <a:p>
            <a:pPr marL="355600" indent="-342900">
              <a:lnSpc>
                <a:spcPct val="100000"/>
              </a:lnSpc>
              <a:spcBef>
                <a:spcPts val="359"/>
              </a:spcBef>
              <a:buFont typeface="Arial"/>
              <a:buChar char="•"/>
              <a:tabLst>
                <a:tab pos="354965" algn="l"/>
                <a:tab pos="355600" algn="l"/>
              </a:tabLst>
            </a:pPr>
            <a:r>
              <a:rPr sz="2200" b="1" spc="-10" dirty="0">
                <a:latin typeface="Calibri"/>
                <a:cs typeface="Calibri"/>
              </a:rPr>
              <a:t>Control over many </a:t>
            </a:r>
            <a:r>
              <a:rPr sz="2200" b="1" dirty="0">
                <a:latin typeface="Calibri"/>
                <a:cs typeface="Calibri"/>
              </a:rPr>
              <a:t>of </a:t>
            </a:r>
            <a:r>
              <a:rPr sz="2200" b="1" spc="-5" dirty="0">
                <a:latin typeface="Calibri"/>
                <a:cs typeface="Calibri"/>
              </a:rPr>
              <a:t>these functions has </a:t>
            </a:r>
            <a:r>
              <a:rPr sz="2200" b="1" dirty="0">
                <a:latin typeface="Calibri"/>
                <a:cs typeface="Calibri"/>
              </a:rPr>
              <a:t>been </a:t>
            </a:r>
            <a:r>
              <a:rPr sz="2200" b="1" dirty="0">
                <a:solidFill>
                  <a:srgbClr val="FF0000"/>
                </a:solidFill>
                <a:latin typeface="Calibri"/>
                <a:cs typeface="Calibri"/>
              </a:rPr>
              <a:t>declining</a:t>
            </a:r>
            <a:endParaRPr sz="2200" dirty="0">
              <a:solidFill>
                <a:srgbClr val="FF0000"/>
              </a:solidFill>
              <a:latin typeface="Calibri"/>
              <a:cs typeface="Calibri"/>
            </a:endParaRPr>
          </a:p>
          <a:p>
            <a:pPr marL="355600" indent="-342900">
              <a:lnSpc>
                <a:spcPct val="100000"/>
              </a:lnSpc>
              <a:spcBef>
                <a:spcPts val="359"/>
              </a:spcBef>
              <a:buFont typeface="Arial"/>
              <a:buChar char="•"/>
              <a:tabLst>
                <a:tab pos="354965" algn="l"/>
                <a:tab pos="355600" algn="l"/>
              </a:tabLst>
            </a:pPr>
            <a:r>
              <a:rPr sz="2200" b="1" spc="-5" dirty="0">
                <a:latin typeface="Calibri"/>
                <a:cs typeface="Calibri"/>
              </a:rPr>
              <a:t>Provide </a:t>
            </a:r>
            <a:r>
              <a:rPr sz="2200" b="1" spc="-10" dirty="0">
                <a:latin typeface="Calibri"/>
                <a:cs typeface="Calibri"/>
              </a:rPr>
              <a:t>“</a:t>
            </a:r>
            <a:r>
              <a:rPr sz="2200" b="1" spc="-10" dirty="0">
                <a:solidFill>
                  <a:srgbClr val="FF0000"/>
                </a:solidFill>
                <a:latin typeface="Calibri"/>
                <a:cs typeface="Calibri"/>
              </a:rPr>
              <a:t>loyal </a:t>
            </a:r>
            <a:r>
              <a:rPr sz="2200" b="1" spc="-5" dirty="0">
                <a:latin typeface="Calibri"/>
                <a:cs typeface="Calibri"/>
              </a:rPr>
              <a:t>opposition”</a:t>
            </a:r>
            <a:endParaRPr sz="2200" dirty="0">
              <a:latin typeface="Calibri"/>
              <a:cs typeface="Calibri"/>
            </a:endParaRPr>
          </a:p>
        </p:txBody>
      </p:sp>
      <p:sp>
        <p:nvSpPr>
          <p:cNvPr id="4" name="object 4"/>
          <p:cNvSpPr/>
          <p:nvPr/>
        </p:nvSpPr>
        <p:spPr>
          <a:xfrm>
            <a:off x="8151876" y="1524000"/>
            <a:ext cx="4040124" cy="29718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25400">
              <a:lnSpc>
                <a:spcPts val="1240"/>
              </a:lnSpc>
            </a:pPr>
            <a:fld id="{81D60167-4931-47E6-BA6A-407CBD079E47}" type="slidenum">
              <a:rPr dirty="0"/>
              <a:pPr marL="25400">
                <a:lnSpc>
                  <a:spcPts val="1240"/>
                </a:lnSpc>
              </a:pPr>
              <a:t>9</a:t>
            </a:fld>
            <a:endParaRPr dirty="0"/>
          </a:p>
        </p:txBody>
      </p:sp>
      <p:sp>
        <p:nvSpPr>
          <p:cNvPr id="2" name="object 2"/>
          <p:cNvSpPr txBox="1">
            <a:spLocks noGrp="1"/>
          </p:cNvSpPr>
          <p:nvPr>
            <p:ph type="title"/>
          </p:nvPr>
        </p:nvSpPr>
        <p:spPr>
          <a:xfrm>
            <a:off x="457200" y="0"/>
            <a:ext cx="10972800" cy="505267"/>
          </a:xfrm>
          <a:prstGeom prst="rect">
            <a:avLst/>
          </a:prstGeom>
        </p:spPr>
        <p:txBody>
          <a:bodyPr vert="horz" wrap="square" lIns="0" tIns="12700" rIns="0" bIns="0" rtlCol="0">
            <a:spAutoFit/>
          </a:bodyPr>
          <a:lstStyle/>
          <a:p>
            <a:pPr marL="1600835" marR="5080" indent="-1588770">
              <a:spcBef>
                <a:spcPts val="100"/>
              </a:spcBef>
            </a:pPr>
            <a:r>
              <a:rPr spc="-65" dirty="0"/>
              <a:t>WHAT </a:t>
            </a:r>
            <a:r>
              <a:rPr dirty="0"/>
              <a:t>ARE </a:t>
            </a:r>
            <a:r>
              <a:rPr spc="-5" dirty="0"/>
              <a:t>THE </a:t>
            </a:r>
            <a:r>
              <a:rPr spc="5" dirty="0"/>
              <a:t>MAJOR </a:t>
            </a:r>
            <a:r>
              <a:rPr dirty="0"/>
              <a:t>FUNCTIONS OF  </a:t>
            </a:r>
            <a:r>
              <a:rPr spc="-5" dirty="0"/>
              <a:t>POLITICAL</a:t>
            </a:r>
            <a:r>
              <a:rPr spc="-35" dirty="0"/>
              <a:t> </a:t>
            </a:r>
            <a:r>
              <a:rPr spc="-40" dirty="0"/>
              <a:t>PARTIES?</a:t>
            </a:r>
          </a:p>
        </p:txBody>
      </p:sp>
      <p:sp>
        <p:nvSpPr>
          <p:cNvPr id="3" name="object 3"/>
          <p:cNvSpPr txBox="1"/>
          <p:nvPr/>
        </p:nvSpPr>
        <p:spPr>
          <a:xfrm>
            <a:off x="152400" y="505267"/>
            <a:ext cx="7427335" cy="4490973"/>
          </a:xfrm>
          <a:prstGeom prst="rect">
            <a:avLst/>
          </a:prstGeom>
        </p:spPr>
        <p:txBody>
          <a:bodyPr vert="horz" wrap="square" lIns="0" tIns="106680" rIns="0" bIns="0" rtlCol="0">
            <a:spAutoFit/>
          </a:bodyPr>
          <a:lstStyle/>
          <a:p>
            <a:pPr marL="355600" indent="-343535">
              <a:spcBef>
                <a:spcPts val="840"/>
              </a:spcBef>
              <a:buFont typeface="Arial"/>
              <a:buChar char="•"/>
              <a:tabLst>
                <a:tab pos="355600" algn="l"/>
                <a:tab pos="356235" algn="l"/>
              </a:tabLst>
            </a:pPr>
            <a:r>
              <a:rPr sz="2800" b="1" spc="-5" dirty="0">
                <a:solidFill>
                  <a:prstClr val="black"/>
                </a:solidFill>
                <a:cs typeface="Calibri"/>
              </a:rPr>
              <a:t>Act as </a:t>
            </a:r>
            <a:r>
              <a:rPr sz="2800" b="1" spc="-15" dirty="0">
                <a:solidFill>
                  <a:prstClr val="black"/>
                </a:solidFill>
                <a:cs typeface="Calibri"/>
              </a:rPr>
              <a:t>Moderating </a:t>
            </a:r>
            <a:r>
              <a:rPr sz="2800" b="1" spc="-10" dirty="0">
                <a:solidFill>
                  <a:prstClr val="black"/>
                </a:solidFill>
                <a:cs typeface="Calibri"/>
              </a:rPr>
              <a:t>Influence </a:t>
            </a:r>
            <a:r>
              <a:rPr sz="2800" b="1" spc="-5" dirty="0">
                <a:solidFill>
                  <a:prstClr val="black"/>
                </a:solidFill>
                <a:cs typeface="Calibri"/>
              </a:rPr>
              <a:t>on</a:t>
            </a:r>
            <a:r>
              <a:rPr sz="2800" b="1" spc="95" dirty="0">
                <a:solidFill>
                  <a:prstClr val="black"/>
                </a:solidFill>
                <a:cs typeface="Calibri"/>
              </a:rPr>
              <a:t> </a:t>
            </a:r>
            <a:r>
              <a:rPr sz="2800" b="1" spc="-15" dirty="0">
                <a:solidFill>
                  <a:prstClr val="black"/>
                </a:solidFill>
                <a:cs typeface="Calibri"/>
              </a:rPr>
              <a:t>Government</a:t>
            </a:r>
            <a:endParaRPr sz="2800" dirty="0">
              <a:solidFill>
                <a:prstClr val="black"/>
              </a:solidFill>
              <a:cs typeface="Calibri"/>
            </a:endParaRPr>
          </a:p>
          <a:p>
            <a:pPr marL="756285" marR="5080" lvl="1" indent="-287020">
              <a:spcBef>
                <a:spcPts val="535"/>
              </a:spcBef>
              <a:buFont typeface="Arial"/>
              <a:buChar char="–"/>
              <a:tabLst>
                <a:tab pos="756285" algn="l"/>
                <a:tab pos="756920" algn="l"/>
              </a:tabLst>
            </a:pPr>
            <a:r>
              <a:rPr sz="2000" b="1" spc="-85" dirty="0">
                <a:solidFill>
                  <a:prstClr val="black"/>
                </a:solidFill>
                <a:cs typeface="Calibri"/>
              </a:rPr>
              <a:t>To </a:t>
            </a:r>
            <a:r>
              <a:rPr sz="2000" b="1" spc="-5" dirty="0">
                <a:solidFill>
                  <a:prstClr val="black"/>
                </a:solidFill>
                <a:cs typeface="Calibri"/>
              </a:rPr>
              <a:t>win elections, </a:t>
            </a:r>
            <a:r>
              <a:rPr sz="2000" b="1" dirty="0">
                <a:solidFill>
                  <a:prstClr val="black"/>
                </a:solidFill>
                <a:cs typeface="Calibri"/>
              </a:rPr>
              <a:t>parties </a:t>
            </a:r>
            <a:r>
              <a:rPr sz="2000" b="1" spc="-5" dirty="0">
                <a:solidFill>
                  <a:prstClr val="black"/>
                </a:solidFill>
                <a:cs typeface="Calibri"/>
              </a:rPr>
              <a:t>must </a:t>
            </a:r>
            <a:r>
              <a:rPr sz="2000" b="1" dirty="0">
                <a:solidFill>
                  <a:prstClr val="black"/>
                </a:solidFill>
                <a:cs typeface="Calibri"/>
              </a:rPr>
              <a:t>usually </a:t>
            </a:r>
            <a:r>
              <a:rPr sz="2000" b="1" spc="-5" dirty="0">
                <a:solidFill>
                  <a:prstClr val="black"/>
                </a:solidFill>
                <a:cs typeface="Calibri"/>
              </a:rPr>
              <a:t>nominate </a:t>
            </a:r>
            <a:r>
              <a:rPr sz="2000" b="1" spc="-15" dirty="0">
                <a:solidFill>
                  <a:prstClr val="black"/>
                </a:solidFill>
                <a:cs typeface="Calibri"/>
              </a:rPr>
              <a:t>moderate </a:t>
            </a:r>
            <a:r>
              <a:rPr sz="2000" b="1" spc="-10" dirty="0">
                <a:solidFill>
                  <a:prstClr val="black"/>
                </a:solidFill>
                <a:cs typeface="Calibri"/>
              </a:rPr>
              <a:t>candidates  </a:t>
            </a:r>
            <a:r>
              <a:rPr sz="2000" b="1" spc="-5" dirty="0">
                <a:solidFill>
                  <a:prstClr val="black"/>
                </a:solidFill>
                <a:cs typeface="Calibri"/>
              </a:rPr>
              <a:t>who </a:t>
            </a:r>
            <a:r>
              <a:rPr sz="2000" b="1" dirty="0">
                <a:solidFill>
                  <a:prstClr val="black"/>
                </a:solidFill>
                <a:cs typeface="Calibri"/>
              </a:rPr>
              <a:t>appeal </a:t>
            </a:r>
            <a:r>
              <a:rPr sz="2000" b="1" spc="-15" dirty="0">
                <a:solidFill>
                  <a:prstClr val="black"/>
                </a:solidFill>
                <a:cs typeface="Calibri"/>
              </a:rPr>
              <a:t>to </a:t>
            </a:r>
            <a:r>
              <a:rPr sz="2000" b="1" dirty="0">
                <a:solidFill>
                  <a:prstClr val="black"/>
                </a:solidFill>
                <a:cs typeface="Calibri"/>
              </a:rPr>
              <a:t>the </a:t>
            </a:r>
            <a:r>
              <a:rPr sz="2000" b="1" spc="-15" dirty="0">
                <a:solidFill>
                  <a:prstClr val="black"/>
                </a:solidFill>
                <a:cs typeface="Calibri"/>
              </a:rPr>
              <a:t>vast </a:t>
            </a:r>
            <a:r>
              <a:rPr sz="2000" b="1" spc="-10" dirty="0">
                <a:solidFill>
                  <a:prstClr val="black"/>
                </a:solidFill>
                <a:cs typeface="Calibri"/>
              </a:rPr>
              <a:t>center </a:t>
            </a:r>
            <a:r>
              <a:rPr sz="2000" b="1" dirty="0">
                <a:solidFill>
                  <a:prstClr val="black"/>
                </a:solidFill>
                <a:cs typeface="Calibri"/>
              </a:rPr>
              <a:t>of the American </a:t>
            </a:r>
            <a:r>
              <a:rPr sz="2000" b="1" spc="-15" dirty="0">
                <a:solidFill>
                  <a:prstClr val="black"/>
                </a:solidFill>
                <a:cs typeface="Calibri"/>
              </a:rPr>
              <a:t>electorate. </a:t>
            </a:r>
            <a:r>
              <a:rPr sz="2000" b="1" spc="-5" dirty="0">
                <a:solidFill>
                  <a:prstClr val="black"/>
                </a:solidFill>
                <a:cs typeface="Calibri"/>
              </a:rPr>
              <a:t>Fringe  elements </a:t>
            </a:r>
            <a:r>
              <a:rPr sz="2000" b="1" spc="-10" dirty="0">
                <a:solidFill>
                  <a:prstClr val="black"/>
                </a:solidFill>
                <a:cs typeface="Calibri"/>
              </a:rPr>
              <a:t>squeezed </a:t>
            </a:r>
            <a:r>
              <a:rPr sz="2000" b="1" dirty="0">
                <a:solidFill>
                  <a:prstClr val="black"/>
                </a:solidFill>
                <a:cs typeface="Calibri"/>
              </a:rPr>
              <a:t>out.</a:t>
            </a:r>
            <a:endParaRPr sz="2000" dirty="0">
              <a:solidFill>
                <a:prstClr val="black"/>
              </a:solidFill>
              <a:cs typeface="Calibri"/>
            </a:endParaRPr>
          </a:p>
          <a:p>
            <a:pPr marL="756285" marR="22225" lvl="1" indent="-287020">
              <a:spcBef>
                <a:spcPts val="480"/>
              </a:spcBef>
              <a:buFont typeface="Arial"/>
              <a:buChar char="–"/>
              <a:tabLst>
                <a:tab pos="756285" algn="l"/>
                <a:tab pos="756920" algn="l"/>
              </a:tabLst>
            </a:pPr>
            <a:r>
              <a:rPr sz="2000" b="1" dirty="0">
                <a:solidFill>
                  <a:prstClr val="black"/>
                </a:solidFill>
                <a:cs typeface="Calibri"/>
              </a:rPr>
              <a:t>Criticism: </a:t>
            </a:r>
            <a:r>
              <a:rPr sz="2000" b="1" spc="-85" dirty="0">
                <a:solidFill>
                  <a:prstClr val="black"/>
                </a:solidFill>
                <a:cs typeface="Calibri"/>
              </a:rPr>
              <a:t>To </a:t>
            </a:r>
            <a:r>
              <a:rPr sz="2000" b="1" dirty="0">
                <a:solidFill>
                  <a:prstClr val="black"/>
                </a:solidFill>
                <a:cs typeface="Calibri"/>
              </a:rPr>
              <a:t>appeal </a:t>
            </a:r>
            <a:r>
              <a:rPr sz="2000" b="1" spc="-15" dirty="0">
                <a:solidFill>
                  <a:prstClr val="black"/>
                </a:solidFill>
                <a:cs typeface="Calibri"/>
              </a:rPr>
              <a:t>to </a:t>
            </a:r>
            <a:r>
              <a:rPr sz="2000" b="1" dirty="0">
                <a:solidFill>
                  <a:prstClr val="black"/>
                </a:solidFill>
                <a:cs typeface="Calibri"/>
              </a:rPr>
              <a:t>such a </a:t>
            </a:r>
            <a:r>
              <a:rPr sz="2000" b="1" spc="-5" dirty="0">
                <a:solidFill>
                  <a:prstClr val="black"/>
                </a:solidFill>
                <a:cs typeface="Calibri"/>
              </a:rPr>
              <a:t>wide </a:t>
            </a:r>
            <a:r>
              <a:rPr sz="2000" b="1" spc="-10" dirty="0">
                <a:solidFill>
                  <a:prstClr val="black"/>
                </a:solidFill>
                <a:cs typeface="Calibri"/>
              </a:rPr>
              <a:t>variety </a:t>
            </a:r>
            <a:r>
              <a:rPr sz="2000" b="1" dirty="0">
                <a:solidFill>
                  <a:prstClr val="black"/>
                </a:solidFill>
                <a:cs typeface="Calibri"/>
              </a:rPr>
              <a:t>of </a:t>
            </a:r>
            <a:r>
              <a:rPr sz="2000" b="1" spc="-5" dirty="0">
                <a:solidFill>
                  <a:prstClr val="black"/>
                </a:solidFill>
                <a:cs typeface="Calibri"/>
              </a:rPr>
              <a:t>party members, parties  must </a:t>
            </a:r>
            <a:r>
              <a:rPr sz="2000" b="1" spc="-10" dirty="0">
                <a:solidFill>
                  <a:prstClr val="black"/>
                </a:solidFill>
                <a:cs typeface="Calibri"/>
              </a:rPr>
              <a:t>avoid </a:t>
            </a:r>
            <a:r>
              <a:rPr sz="2000" b="1" spc="-5" dirty="0">
                <a:solidFill>
                  <a:prstClr val="black"/>
                </a:solidFill>
                <a:cs typeface="Calibri"/>
              </a:rPr>
              <a:t>taking </a:t>
            </a:r>
            <a:r>
              <a:rPr sz="2000" b="1" spc="-10" dirty="0">
                <a:solidFill>
                  <a:prstClr val="black"/>
                </a:solidFill>
                <a:cs typeface="Calibri"/>
              </a:rPr>
              <a:t>strong</a:t>
            </a:r>
            <a:r>
              <a:rPr sz="2000" b="1" spc="-40" dirty="0">
                <a:solidFill>
                  <a:prstClr val="black"/>
                </a:solidFill>
                <a:cs typeface="Calibri"/>
              </a:rPr>
              <a:t> </a:t>
            </a:r>
            <a:r>
              <a:rPr sz="2000" b="1" spc="-10" dirty="0">
                <a:solidFill>
                  <a:prstClr val="black"/>
                </a:solidFill>
                <a:cs typeface="Calibri"/>
              </a:rPr>
              <a:t>stands</a:t>
            </a:r>
            <a:endParaRPr sz="2000" dirty="0">
              <a:solidFill>
                <a:prstClr val="black"/>
              </a:solidFill>
              <a:cs typeface="Calibri"/>
            </a:endParaRPr>
          </a:p>
          <a:p>
            <a:pPr lvl="1">
              <a:spcBef>
                <a:spcPts val="50"/>
              </a:spcBef>
              <a:buFont typeface="Arial"/>
              <a:buChar char="–"/>
            </a:pPr>
            <a:endParaRPr sz="2750" dirty="0">
              <a:solidFill>
                <a:prstClr val="black"/>
              </a:solidFill>
              <a:latin typeface="Times New Roman"/>
              <a:cs typeface="Times New Roman"/>
            </a:endParaRPr>
          </a:p>
          <a:p>
            <a:pPr marL="355600" marR="417195" indent="-343535">
              <a:buFont typeface="Arial"/>
              <a:buChar char="•"/>
              <a:tabLst>
                <a:tab pos="355600" algn="l"/>
                <a:tab pos="356235" algn="l"/>
              </a:tabLst>
            </a:pPr>
            <a:r>
              <a:rPr sz="2800" b="1" spc="-15" dirty="0">
                <a:solidFill>
                  <a:prstClr val="black"/>
                </a:solidFill>
                <a:cs typeface="Calibri"/>
              </a:rPr>
              <a:t>Inform </a:t>
            </a:r>
            <a:r>
              <a:rPr sz="2800" b="1" spc="-5" dirty="0">
                <a:solidFill>
                  <a:prstClr val="black"/>
                </a:solidFill>
                <a:cs typeface="Calibri"/>
              </a:rPr>
              <a:t>public about political issues </a:t>
            </a:r>
            <a:r>
              <a:rPr sz="2800" b="1" spc="-10" dirty="0">
                <a:solidFill>
                  <a:prstClr val="black"/>
                </a:solidFill>
                <a:cs typeface="Calibri"/>
              </a:rPr>
              <a:t>through </a:t>
            </a:r>
            <a:r>
              <a:rPr sz="2800" b="1" spc="-5" dirty="0">
                <a:solidFill>
                  <a:prstClr val="black"/>
                </a:solidFill>
                <a:cs typeface="Calibri"/>
              </a:rPr>
              <a:t>party  </a:t>
            </a:r>
            <a:r>
              <a:rPr sz="2800" b="1" spc="-15" dirty="0">
                <a:solidFill>
                  <a:prstClr val="black"/>
                </a:solidFill>
                <a:cs typeface="Calibri"/>
              </a:rPr>
              <a:t>platforms</a:t>
            </a:r>
            <a:endParaRPr sz="2800" dirty="0">
              <a:solidFill>
                <a:prstClr val="black"/>
              </a:solidFill>
              <a:cs typeface="Calibri"/>
            </a:endParaRPr>
          </a:p>
          <a:p>
            <a:pPr marL="756285" marR="338455" lvl="1" indent="-287020">
              <a:spcBef>
                <a:spcPts val="535"/>
              </a:spcBef>
              <a:buFont typeface="Arial"/>
              <a:buChar char="–"/>
              <a:tabLst>
                <a:tab pos="756285" algn="l"/>
                <a:tab pos="756920" algn="l"/>
              </a:tabLst>
            </a:pPr>
            <a:r>
              <a:rPr sz="2000" b="1" spc="-25" dirty="0">
                <a:solidFill>
                  <a:prstClr val="black"/>
                </a:solidFill>
                <a:cs typeface="Calibri"/>
              </a:rPr>
              <a:t>However, </a:t>
            </a:r>
            <a:r>
              <a:rPr sz="2000" b="1" spc="-15" dirty="0">
                <a:solidFill>
                  <a:prstClr val="black"/>
                </a:solidFill>
                <a:cs typeface="Calibri"/>
              </a:rPr>
              <a:t>few </a:t>
            </a:r>
            <a:r>
              <a:rPr sz="2000" b="1" dirty="0">
                <a:solidFill>
                  <a:prstClr val="black"/>
                </a:solidFill>
                <a:cs typeface="Calibri"/>
              </a:rPr>
              <a:t>people </a:t>
            </a:r>
            <a:r>
              <a:rPr sz="2000" b="1" spc="-5" dirty="0">
                <a:solidFill>
                  <a:prstClr val="black"/>
                </a:solidFill>
                <a:cs typeface="Calibri"/>
              </a:rPr>
              <a:t>check platforms, which </a:t>
            </a:r>
            <a:r>
              <a:rPr sz="2000" b="1" dirty="0">
                <a:solidFill>
                  <a:prstClr val="black"/>
                </a:solidFill>
                <a:cs typeface="Calibri"/>
              </a:rPr>
              <a:t>in </a:t>
            </a:r>
            <a:r>
              <a:rPr sz="2000" b="1" spc="-15" dirty="0">
                <a:solidFill>
                  <a:prstClr val="black"/>
                </a:solidFill>
                <a:cs typeface="Calibri"/>
              </a:rPr>
              <a:t>any </a:t>
            </a:r>
            <a:r>
              <a:rPr sz="2000" b="1" spc="-5" dirty="0">
                <a:solidFill>
                  <a:prstClr val="black"/>
                </a:solidFill>
                <a:cs typeface="Calibri"/>
              </a:rPr>
              <a:t>case </a:t>
            </a:r>
            <a:r>
              <a:rPr sz="2000" b="1" spc="-10" dirty="0">
                <a:solidFill>
                  <a:prstClr val="black"/>
                </a:solidFill>
                <a:cs typeface="Calibri"/>
              </a:rPr>
              <a:t>are </a:t>
            </a:r>
            <a:r>
              <a:rPr sz="2000" b="1" spc="-5" dirty="0">
                <a:solidFill>
                  <a:prstClr val="black"/>
                </a:solidFill>
                <a:cs typeface="Calibri"/>
              </a:rPr>
              <a:t>often  broadly-worded, </a:t>
            </a:r>
            <a:r>
              <a:rPr sz="2000" b="1" dirty="0">
                <a:solidFill>
                  <a:prstClr val="black"/>
                </a:solidFill>
                <a:cs typeface="Calibri"/>
              </a:rPr>
              <a:t>i.e., </a:t>
            </a:r>
            <a:r>
              <a:rPr sz="2000" b="1" spc="-20" dirty="0">
                <a:solidFill>
                  <a:prstClr val="black"/>
                </a:solidFill>
                <a:cs typeface="Calibri"/>
              </a:rPr>
              <a:t>like </a:t>
            </a:r>
            <a:r>
              <a:rPr sz="2000" b="1" spc="-10" dirty="0">
                <a:solidFill>
                  <a:prstClr val="black"/>
                </a:solidFill>
                <a:cs typeface="Calibri"/>
              </a:rPr>
              <a:t>train </a:t>
            </a:r>
            <a:r>
              <a:rPr sz="2000" b="1" spc="-5" dirty="0">
                <a:solidFill>
                  <a:prstClr val="black"/>
                </a:solidFill>
                <a:cs typeface="Calibri"/>
              </a:rPr>
              <a:t>platforms: “something </a:t>
            </a:r>
            <a:r>
              <a:rPr sz="2000" b="1" spc="-10" dirty="0">
                <a:solidFill>
                  <a:prstClr val="black"/>
                </a:solidFill>
                <a:cs typeface="Calibri"/>
              </a:rPr>
              <a:t>to </a:t>
            </a:r>
            <a:r>
              <a:rPr sz="2000" b="1" spc="-15" dirty="0">
                <a:solidFill>
                  <a:prstClr val="black"/>
                </a:solidFill>
                <a:cs typeface="Calibri"/>
              </a:rPr>
              <a:t>get </a:t>
            </a:r>
            <a:r>
              <a:rPr sz="2000" b="1" dirty="0">
                <a:solidFill>
                  <a:prstClr val="black"/>
                </a:solidFill>
                <a:cs typeface="Calibri"/>
              </a:rPr>
              <a:t>on  </a:t>
            </a:r>
            <a:r>
              <a:rPr sz="2000" b="1" spc="-15" dirty="0">
                <a:solidFill>
                  <a:prstClr val="black"/>
                </a:solidFill>
                <a:cs typeface="Calibri"/>
              </a:rPr>
              <a:t>rather </a:t>
            </a:r>
            <a:r>
              <a:rPr sz="2000" b="1" dirty="0">
                <a:solidFill>
                  <a:prstClr val="black"/>
                </a:solidFill>
                <a:cs typeface="Calibri"/>
              </a:rPr>
              <a:t>than something </a:t>
            </a:r>
            <a:r>
              <a:rPr sz="2000" b="1" spc="-15" dirty="0">
                <a:solidFill>
                  <a:prstClr val="black"/>
                </a:solidFill>
                <a:cs typeface="Calibri"/>
              </a:rPr>
              <a:t>to </a:t>
            </a:r>
            <a:r>
              <a:rPr sz="2000" b="1" spc="-10" dirty="0">
                <a:solidFill>
                  <a:prstClr val="black"/>
                </a:solidFill>
                <a:cs typeface="Calibri"/>
              </a:rPr>
              <a:t>stand</a:t>
            </a:r>
            <a:r>
              <a:rPr sz="2000" b="1" spc="-45" dirty="0">
                <a:solidFill>
                  <a:prstClr val="black"/>
                </a:solidFill>
                <a:cs typeface="Calibri"/>
              </a:rPr>
              <a:t> </a:t>
            </a:r>
            <a:r>
              <a:rPr sz="2000" b="1" spc="-35" dirty="0">
                <a:solidFill>
                  <a:prstClr val="black"/>
                </a:solidFill>
                <a:cs typeface="Calibri"/>
              </a:rPr>
              <a:t>on.”</a:t>
            </a:r>
            <a:endParaRPr sz="2000" dirty="0">
              <a:solidFill>
                <a:prstClr val="black"/>
              </a:solidFill>
              <a:cs typeface="Calibri"/>
            </a:endParaRPr>
          </a:p>
        </p:txBody>
      </p:sp>
      <p:sp>
        <p:nvSpPr>
          <p:cNvPr id="5" name="object 4"/>
          <p:cNvSpPr/>
          <p:nvPr/>
        </p:nvSpPr>
        <p:spPr>
          <a:xfrm>
            <a:off x="7467600" y="1600200"/>
            <a:ext cx="4344924" cy="3124200"/>
          </a:xfrm>
          <a:prstGeom prst="rect">
            <a:avLst/>
          </a:prstGeom>
          <a:blipFill>
            <a:blip r:embed="rId2"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AEFCA4A8-8CA1-45AD-9D7F-6326701FA0E4}"/>
              </a:ext>
            </a:extLst>
          </p:cNvPr>
          <p:cNvSpPr txBox="1"/>
          <p:nvPr/>
        </p:nvSpPr>
        <p:spPr>
          <a:xfrm>
            <a:off x="76200" y="5049213"/>
            <a:ext cx="12039600" cy="1569660"/>
          </a:xfrm>
          <a:prstGeom prst="rect">
            <a:avLst/>
          </a:prstGeom>
          <a:noFill/>
        </p:spPr>
        <p:txBody>
          <a:bodyPr wrap="square" rtlCol="0">
            <a:spAutoFit/>
          </a:bodyPr>
          <a:lstStyle/>
          <a:p>
            <a:r>
              <a:rPr lang="en-US" sz="2400" b="1" dirty="0">
                <a:solidFill>
                  <a:srgbClr val="0066FF"/>
                </a:solidFill>
              </a:rPr>
              <a:t>Political parties are organized at the local, state, and national levels. This doesn’t mean, however, that there is a strict hierarchy within the party; indeed, local and state party organizations often function quite independently from the national organization. Because of different state laws, parties operate differently from state to state.</a:t>
            </a:r>
          </a:p>
        </p:txBody>
      </p:sp>
    </p:spTree>
    <p:extLst>
      <p:ext uri="{BB962C8B-B14F-4D97-AF65-F5344CB8AC3E}">
        <p14:creationId xmlns:p14="http://schemas.microsoft.com/office/powerpoint/2010/main" val="7713200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4849</TotalTime>
  <Words>3955</Words>
  <Application>Microsoft Office PowerPoint</Application>
  <PresentationFormat>Widescreen</PresentationFormat>
  <Paragraphs>405</Paragraphs>
  <Slides>46</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46</vt:i4>
      </vt:variant>
    </vt:vector>
  </HeadingPairs>
  <TitlesOfParts>
    <vt:vector size="56" baseType="lpstr">
      <vt:lpstr>Arial</vt:lpstr>
      <vt:lpstr>Calibri</vt:lpstr>
      <vt:lpstr>DejaVu Sans</vt:lpstr>
      <vt:lpstr>Roboto</vt:lpstr>
      <vt:lpstr>Tahoma</vt:lpstr>
      <vt:lpstr>Times New Roman</vt:lpstr>
      <vt:lpstr>Wingdings</vt:lpstr>
      <vt:lpstr>Office Theme</vt:lpstr>
      <vt:lpstr>1_Office Theme</vt:lpstr>
      <vt:lpstr>6_Office Theme</vt:lpstr>
      <vt:lpstr>Chpt. 16 Topic 5.3-5.5</vt:lpstr>
      <vt:lpstr>PowerPoint Presentation</vt:lpstr>
      <vt:lpstr>PowerPoint Presentation</vt:lpstr>
      <vt:lpstr>LINKAGE INSTITUTIONS</vt:lpstr>
      <vt:lpstr>ESSENTIAL QUESTION CFU</vt:lpstr>
      <vt:lpstr>WHAT IS A POLITICAL PARTY?</vt:lpstr>
      <vt:lpstr>PowerPoint Presentation</vt:lpstr>
      <vt:lpstr>WHAT ARE THE MAJOR FUNCTIONS OF POLITICAL PARTIES?</vt:lpstr>
      <vt:lpstr>WHAT ARE THE MAJOR FUNCTIONS OF  POLITICAL PARTIES?</vt:lpstr>
      <vt:lpstr>WHAT ARE THE MAJOR FUNCTIONS OF POLITICAL PARTIES?</vt:lpstr>
      <vt:lpstr>WHAT ARE THE MAJOR FUNCTIONS AND IMPACT OF POLITICAL PARTIES?</vt:lpstr>
      <vt:lpstr>ESSENTIAL QUESTION CFU</vt:lpstr>
      <vt:lpstr>PowerPoint Presentation</vt:lpstr>
      <vt:lpstr>RISE OF POLITICAL PARTIES</vt:lpstr>
      <vt:lpstr>RISE OF POLITICAL PARTIES</vt:lpstr>
      <vt:lpstr>RISE OF POLITICAL PARTIES</vt:lpstr>
      <vt:lpstr>RISE OF POLITICAL PARTIES</vt:lpstr>
      <vt:lpstr>RISE OF POLITICAL PARTIES</vt:lpstr>
      <vt:lpstr>The Republican Party 1854</vt:lpstr>
      <vt:lpstr>What Realignment Looks Like</vt:lpstr>
      <vt:lpstr>DIVIDED GOVERNMENT</vt:lpstr>
      <vt:lpstr>DIVIDED GOVERNMENT</vt:lpstr>
      <vt:lpstr>REALIGNMENT AND CRITICAL ELECTIONS</vt:lpstr>
      <vt:lpstr>DEALIGNMENT</vt:lpstr>
      <vt:lpstr>DEALIGNMENT</vt:lpstr>
      <vt:lpstr>DEALIGNMENT</vt:lpstr>
      <vt:lpstr>PowerPoint Presentation</vt:lpstr>
      <vt:lpstr>Political Parties Have Changed/Adapted Since They Were First Formed.</vt:lpstr>
      <vt:lpstr>PowerPoint Presentation</vt:lpstr>
      <vt:lpstr>MINOR (THIRD) PARTIES</vt:lpstr>
      <vt:lpstr>MINOR (THIRD) PARTIES</vt:lpstr>
      <vt:lpstr>MINOR (THIRD) PARTIES</vt:lpstr>
      <vt:lpstr>MINOR (THIRD) PARTIES</vt:lpstr>
      <vt:lpstr>MINOR (THIRD) PARTIES</vt:lpstr>
      <vt:lpstr>MINOR (THIRD) PARTIES</vt:lpstr>
      <vt:lpstr>INCORPORATION OF THIRD PARTY AGENDAS</vt:lpstr>
      <vt:lpstr>ESSENTIAL QUESTION CFU</vt:lpstr>
      <vt:lpstr>PowerPoint Presentation</vt:lpstr>
      <vt:lpstr>WHY ARE PARTIES LOSING POWER?</vt:lpstr>
      <vt:lpstr>WHY ARE PARTIES LOSING POWER?</vt:lpstr>
      <vt:lpstr>FACTORS THAT HAVE WEAKENED THE PARTIES</vt:lpstr>
      <vt:lpstr>PowerPoint Presentation</vt:lpstr>
      <vt:lpstr>IMPACT OF PARTIES ON GOVERNMENT</vt:lpstr>
      <vt:lpstr>INTO THE NEW CENTURY</vt:lpstr>
      <vt:lpstr>Swing States</vt:lpstr>
      <vt:lpstr>PARTY SYSTEMS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4</dc:title>
  <dc:creator>Rodriguez, Adrian</dc:creator>
  <cp:lastModifiedBy>Rodriguez, Adrian</cp:lastModifiedBy>
  <cp:revision>63</cp:revision>
  <dcterms:created xsi:type="dcterms:W3CDTF">2020-06-08T20:48:57Z</dcterms:created>
  <dcterms:modified xsi:type="dcterms:W3CDTF">2022-12-05T11:48:32Z</dcterms:modified>
</cp:coreProperties>
</file>