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702" r:id="rId5"/>
    <p:sldMasterId id="2147483708" r:id="rId6"/>
    <p:sldMasterId id="2147483715" r:id="rId7"/>
    <p:sldMasterId id="2147483721" r:id="rId8"/>
  </p:sldMasterIdLst>
  <p:notesMasterIdLst>
    <p:notesMasterId r:id="rId67"/>
  </p:notesMasterIdLst>
  <p:handoutMasterIdLst>
    <p:handoutMasterId r:id="rId68"/>
  </p:handoutMasterIdLst>
  <p:sldIdLst>
    <p:sldId id="483" r:id="rId9"/>
    <p:sldId id="427" r:id="rId10"/>
    <p:sldId id="751" r:id="rId11"/>
    <p:sldId id="752" r:id="rId12"/>
    <p:sldId id="736" r:id="rId13"/>
    <p:sldId id="548" r:id="rId14"/>
    <p:sldId id="749" r:id="rId15"/>
    <p:sldId id="544" r:id="rId16"/>
    <p:sldId id="496" r:id="rId17"/>
    <p:sldId id="507" r:id="rId18"/>
    <p:sldId id="497" r:id="rId19"/>
    <p:sldId id="499" r:id="rId20"/>
    <p:sldId id="740" r:id="rId21"/>
    <p:sldId id="500" r:id="rId22"/>
    <p:sldId id="530" r:id="rId23"/>
    <p:sldId id="541" r:id="rId24"/>
    <p:sldId id="542" r:id="rId25"/>
    <p:sldId id="296" r:id="rId26"/>
    <p:sldId id="741" r:id="rId27"/>
    <p:sldId id="297" r:id="rId28"/>
    <p:sldId id="742" r:id="rId29"/>
    <p:sldId id="750" r:id="rId30"/>
    <p:sldId id="526" r:id="rId31"/>
    <p:sldId id="748" r:id="rId32"/>
    <p:sldId id="514" r:id="rId33"/>
    <p:sldId id="459" r:id="rId34"/>
    <p:sldId id="532" r:id="rId35"/>
    <p:sldId id="734" r:id="rId36"/>
    <p:sldId id="367" r:id="rId37"/>
    <p:sldId id="368" r:id="rId38"/>
    <p:sldId id="263" r:id="rId39"/>
    <p:sldId id="273" r:id="rId40"/>
    <p:sldId id="298" r:id="rId41"/>
    <p:sldId id="303" r:id="rId42"/>
    <p:sldId id="274" r:id="rId43"/>
    <p:sldId id="729" r:id="rId44"/>
    <p:sldId id="743" r:id="rId45"/>
    <p:sldId id="744" r:id="rId46"/>
    <p:sldId id="745" r:id="rId47"/>
    <p:sldId id="746" r:id="rId48"/>
    <p:sldId id="733" r:id="rId49"/>
    <p:sldId id="739" r:id="rId50"/>
    <p:sldId id="506" r:id="rId51"/>
    <p:sldId id="538" r:id="rId52"/>
    <p:sldId id="735" r:id="rId53"/>
    <p:sldId id="747" r:id="rId54"/>
    <p:sldId id="299" r:id="rId55"/>
    <p:sldId id="300" r:id="rId56"/>
    <p:sldId id="370" r:id="rId57"/>
    <p:sldId id="456" r:id="rId58"/>
    <p:sldId id="301" r:id="rId59"/>
    <p:sldId id="302" r:id="rId60"/>
    <p:sldId id="458" r:id="rId61"/>
    <p:sldId id="371" r:id="rId62"/>
    <p:sldId id="545" r:id="rId63"/>
    <p:sldId id="737" r:id="rId64"/>
    <p:sldId id="509" r:id="rId65"/>
    <p:sldId id="738" r:id="rId66"/>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00FF"/>
    <a:srgbClr val="800080"/>
    <a:srgbClr val="CAD4D5"/>
    <a:srgbClr val="090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05" autoAdjust="0"/>
    <p:restoredTop sz="85529" autoAdjust="0"/>
  </p:normalViewPr>
  <p:slideViewPr>
    <p:cSldViewPr>
      <p:cViewPr varScale="1">
        <p:scale>
          <a:sx n="73" d="100"/>
          <a:sy n="73" d="100"/>
        </p:scale>
        <p:origin x="48" y="1498"/>
      </p:cViewPr>
      <p:guideLst>
        <p:guide orient="horz" pos="2160"/>
        <p:guide pos="3840"/>
      </p:guideLst>
    </p:cSldViewPr>
  </p:slideViewPr>
  <p:notesTextViewPr>
    <p:cViewPr>
      <p:scale>
        <a:sx n="3" d="2"/>
        <a:sy n="3" d="2"/>
      </p:scale>
      <p:origin x="0" y="0"/>
    </p:cViewPr>
  </p:notesTextViewPr>
  <p:sorterViewPr>
    <p:cViewPr varScale="1">
      <p:scale>
        <a:sx n="1" d="1"/>
        <a:sy n="1" d="1"/>
      </p:scale>
      <p:origin x="0" y="-48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C8356D9B-34E9-4D17-8545-F244BF346601}" type="datetimeFigureOut">
              <a:rPr lang="en-US" smtClean="0"/>
              <a:t>7/10/2023</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8CB1B03E-93CF-4571-8679-6A85BB063C42}" type="slidenum">
              <a:rPr lang="en-US" smtClean="0"/>
              <a:t>‹#›</a:t>
            </a:fld>
            <a:endParaRPr lang="en-US"/>
          </a:p>
        </p:txBody>
      </p:sp>
    </p:spTree>
    <p:extLst>
      <p:ext uri="{BB962C8B-B14F-4D97-AF65-F5344CB8AC3E}">
        <p14:creationId xmlns:p14="http://schemas.microsoft.com/office/powerpoint/2010/main" val="66937324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1T17:54:05.807"/>
    </inkml:context>
    <inkml:brush xml:id="br0">
      <inkml:brushProperty name="width" value="0.1" units="cm"/>
      <inkml:brushProperty name="height" value="0.1" units="cm"/>
      <inkml:brushProperty name="color" value="#E71224"/>
    </inkml:brush>
  </inkml:definitions>
  <inkml:trace contextRef="#ctx0" brushRef="#br0">0 1 24575,'10'1'0,"1"0"0,-1 0 0,0 1 0,0 1 0,0 0 0,-1 0 0,1 1 0,-1 0 0,1 0 0,-1 1 0,-1 1 0,1-1 0,10 10 0,12 12 0,0 2 0,27 34 0,5 4 0,-31-35 0,-1-1 0,2 0 0,1-2 0,45 29 0,371 228 0,-263-183 0,-22-14 0,-92-46 0,1-5 0,107 41 0,-100-43 0,-55-23 0,53 18 0,-47-20 0,47 23 0,-52-21 0,0-2 0,48 14 0,343 91 0,-268-77 0,19 9 0,-29-4 0,-109-31 0,2-2 0,-1-1 0,1-1 0,60 6 0,-25-10 0,0 2 0,0 4 0,83 23 0,-99-12 0,-34-13 0,1-2 0,0 0 0,23 6 0,-38-12 0,-1-1 0,1 1 0,0 0 0,0-1 0,-1 0 0,1 0 0,0 0 0,0 0 0,0-1 0,-1 1 0,1-1 0,0 0 0,-1 0 0,1-1 0,0 1 0,-1-1 0,0 1 0,1-1 0,-1 0 0,0-1 0,0 1 0,3-3 0,-4 3 0,-1-1 0,1 1 0,-1 0 0,0 0 0,0-1 0,0 1 0,0-1 0,0 1 0,0-1 0,-1 1 0,1-1 0,-1 0 0,0 1 0,0-1 0,0 0 0,0 1 0,0-1 0,0 0 0,-1 1 0,1-1 0,-1 1 0,0-1 0,0 1 0,0-1 0,0 1 0,0-1 0,-3-3 0,-5-9 0,-1 1 0,0 0 0,-15-15 0,12 13 0,-160-218-389,141 189-587,17 24-5850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1T17:54:09.507"/>
    </inkml:context>
    <inkml:brush xml:id="br0">
      <inkml:brushProperty name="width" value="0.1" units="cm"/>
      <inkml:brushProperty name="height" value="0.1" units="cm"/>
      <inkml:brushProperty name="color" value="#E71224"/>
    </inkml:brush>
  </inkml:definitions>
  <inkml:trace contextRef="#ctx0" brushRef="#br0">415 0 24575,'0'10'0,"-11"9"0,-2 6 0,-6-1 0,-3 0 0,-4 2 0,-3 1 0,-1 1 0,-1-4 0,6 4 0,0-3 0,1-5 0,-1-1 0,-2-4 0,-12 1 0,2 2 0,6-1-8191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72BD435C-4F12-4ACC-9A2A-F409A7DA86B0}" type="datetimeFigureOut">
              <a:rPr lang="en-US" smtClean="0"/>
              <a:t>7/10/2023</a:t>
            </a:fld>
            <a:endParaRPr lang="en-US" dirty="0"/>
          </a:p>
        </p:txBody>
      </p:sp>
      <p:sp>
        <p:nvSpPr>
          <p:cNvPr id="4" name="Slide Image Placeholder 3"/>
          <p:cNvSpPr>
            <a:spLocks noGrp="1" noRot="1" noChangeAspect="1"/>
          </p:cNvSpPr>
          <p:nvPr>
            <p:ph type="sldImg" idx="2"/>
          </p:nvPr>
        </p:nvSpPr>
        <p:spPr>
          <a:xfrm>
            <a:off x="2362200" y="549275"/>
            <a:ext cx="4876800" cy="274320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FDE1913B-36F0-47A9-856F-24CAFE76C988}" type="slidenum">
              <a:rPr lang="en-US" smtClean="0"/>
              <a:t>‹#›</a:t>
            </a:fld>
            <a:endParaRPr lang="en-US" dirty="0"/>
          </a:p>
        </p:txBody>
      </p:sp>
    </p:spTree>
    <p:extLst>
      <p:ext uri="{BB962C8B-B14F-4D97-AF65-F5344CB8AC3E}">
        <p14:creationId xmlns:p14="http://schemas.microsoft.com/office/powerpoint/2010/main" val="2098709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145d3db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145d3db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399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96;p3:note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25" tIns="91425" rIns="91425" bIns="91425"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8" name="Google Shape;97;p3:notes"/>
          <p:cNvSpPr>
            <a:spLocks noGrp="1" noRot="1" noChangeAspect="1" noTextEdit="1"/>
          </p:cNvSpPr>
          <p:nvPr>
            <p:ph type="sldImg" idx="2"/>
          </p:nvPr>
        </p:nvSpPr>
        <p:spPr bwMode="auto">
          <a:xfrm>
            <a:off x="2362200" y="549275"/>
            <a:ext cx="4876800" cy="27432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51692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96;p3:note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25" tIns="91425" rIns="91425" bIns="91425" numCol="1" anchor="t" anchorCtr="0" compatLnSpc="1">
            <a:prstTxWarp prst="textNoShape">
              <a:avLst/>
            </a:prstTxWarp>
          </a:bodyPr>
          <a:lstStyle/>
          <a:p>
            <a:r>
              <a:rPr lang="en-US" sz="1200" b="1" i="0" u="none" strike="noStrike" kern="1200" baseline="0" dirty="0">
                <a:solidFill>
                  <a:schemeClr val="tx1"/>
                </a:solidFill>
                <a:latin typeface="+mn-lt"/>
                <a:ea typeface="+mn-ea"/>
                <a:cs typeface="+mn-cs"/>
              </a:rPr>
              <a:t>policy agenda </a:t>
            </a:r>
            <a:r>
              <a:rPr lang="en-US" sz="1200" b="0" i="0" u="none" strike="noStrike" kern="1200" baseline="0" dirty="0">
                <a:solidFill>
                  <a:schemeClr val="tx1"/>
                </a:solidFill>
                <a:latin typeface="+mn-lt"/>
                <a:ea typeface="+mn-ea"/>
                <a:cs typeface="+mn-cs"/>
              </a:rPr>
              <a:t>the set of issues to which government officials, voters, and the public are paying attention.</a:t>
            </a:r>
            <a:endParaRPr lang="en-US" dirty="0">
              <a:latin typeface="Calibri" charset="0"/>
            </a:endParaRPr>
          </a:p>
        </p:txBody>
      </p:sp>
      <p:sp>
        <p:nvSpPr>
          <p:cNvPr id="19458" name="Google Shape;97;p3:notes"/>
          <p:cNvSpPr>
            <a:spLocks noGrp="1" noRot="1" noChangeAspect="1" noTextEdit="1"/>
          </p:cNvSpPr>
          <p:nvPr>
            <p:ph type="sldImg" idx="2"/>
          </p:nvPr>
        </p:nvSpPr>
        <p:spPr bwMode="auto">
          <a:xfrm>
            <a:off x="2362200" y="549275"/>
            <a:ext cx="4876800" cy="27432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80190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145d3db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145d3db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453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96;p3:note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25" tIns="91425" rIns="91425" bIns="91425"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8" name="Google Shape;97;p3:notes"/>
          <p:cNvSpPr>
            <a:spLocks noGrp="1" noRot="1" noChangeAspect="1" noTextEdit="1"/>
          </p:cNvSpPr>
          <p:nvPr>
            <p:ph type="sldImg" idx="2"/>
          </p:nvPr>
        </p:nvSpPr>
        <p:spPr bwMode="auto">
          <a:xfrm>
            <a:off x="2362200" y="549275"/>
            <a:ext cx="4876800" cy="27432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184173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43752ce649_0_837: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43752ce649_0_837:notes"/>
          <p:cNvSpPr txBox="1">
            <a:spLocks noGrp="1"/>
          </p:cNvSpPr>
          <p:nvPr>
            <p:ph type="body" idx="1"/>
          </p:nvPr>
        </p:nvSpPr>
        <p:spPr>
          <a:xfrm>
            <a:off x="960120" y="3474720"/>
            <a:ext cx="7680960" cy="32918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Issue network: a group of individuals, public officials, and interest groups that form around a particular issue, usually a proposed public policy that they wish to support or defeat.</a:t>
            </a:r>
            <a:endParaRPr/>
          </a:p>
        </p:txBody>
      </p:sp>
    </p:spTree>
    <p:extLst>
      <p:ext uri="{BB962C8B-B14F-4D97-AF65-F5344CB8AC3E}">
        <p14:creationId xmlns:p14="http://schemas.microsoft.com/office/powerpoint/2010/main" val="97034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C9578A-0D82-435B-ACAA-AFFE8869504D}" type="slidenum">
              <a:rPr lang="en-US" altLang="en-US"/>
              <a:pPr eaLnBrk="1" hangingPunct="1"/>
              <a:t>23</a:t>
            </a:fld>
            <a:endParaRPr lang="en-US" altLang="en-US"/>
          </a:p>
        </p:txBody>
      </p:sp>
    </p:spTree>
    <p:extLst>
      <p:ext uri="{BB962C8B-B14F-4D97-AF65-F5344CB8AC3E}">
        <p14:creationId xmlns:p14="http://schemas.microsoft.com/office/powerpoint/2010/main" val="126681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C9578A-0D82-435B-ACAA-AFFE8869504D}" type="slidenum">
              <a:rPr lang="en-US" altLang="en-US"/>
              <a:pPr eaLnBrk="1" hangingPunct="1"/>
              <a:t>24</a:t>
            </a:fld>
            <a:endParaRPr lang="en-US" altLang="en-US"/>
          </a:p>
        </p:txBody>
      </p:sp>
    </p:spTree>
    <p:extLst>
      <p:ext uri="{BB962C8B-B14F-4D97-AF65-F5344CB8AC3E}">
        <p14:creationId xmlns:p14="http://schemas.microsoft.com/office/powerpoint/2010/main" val="179851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3752ce649_0_1385: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3752ce649_0_1385:notes"/>
          <p:cNvSpPr txBox="1">
            <a:spLocks noGrp="1"/>
          </p:cNvSpPr>
          <p:nvPr>
            <p:ph type="body" idx="1"/>
          </p:nvPr>
        </p:nvSpPr>
        <p:spPr>
          <a:xfrm>
            <a:off x="960120" y="3474720"/>
            <a:ext cx="7680960" cy="32918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317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96;p3:note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25" tIns="91425" rIns="91425" bIns="91425"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8" name="Google Shape;97;p3:notes"/>
          <p:cNvSpPr>
            <a:spLocks noGrp="1" noRot="1" noChangeAspect="1" noTextEdit="1"/>
          </p:cNvSpPr>
          <p:nvPr>
            <p:ph type="sldImg" idx="2"/>
          </p:nvPr>
        </p:nvSpPr>
        <p:spPr bwMode="auto">
          <a:xfrm>
            <a:off x="2362200" y="549275"/>
            <a:ext cx="4876800" cy="27432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1471057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96;p3:note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25" tIns="91425" rIns="91425" bIns="91425"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8" name="Google Shape;97;p3: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382794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4391A5-4F1A-4B54-AFDA-FCEC798B3A20}"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258682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0E645-E74A-44F3-9779-972519FB2A0A}"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105878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ED529A-FE1A-48B4-BA02-3AD143E9AE78}"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1563206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BBCCCF-3DA0-4407-906D-F8984D9602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5671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DBCFE3-F54E-46C4-A249-F072DFDEC69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2740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CC754C-4D0A-47B1-BB05-C773E80D6F7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7040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ACF86-BCE9-4484-8190-817FBB54F7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378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A8B5EEB-EC11-44EB-AA43-E01A19FC340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6697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A36576-C295-46F9-B505-2BCB95291F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60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B56E952-872C-46FF-A550-A04AC17BAE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7784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BFF3C1-D82E-4DDD-AAE3-B1B9C27C6FA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4310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06908-64E7-47AA-852B-52966A5C83EA}"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399449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C4DCA-74CE-44DD-98D2-6183C0ED02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8897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76CAF2-159A-4AB5-AC31-1BC9CFADCCF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1192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E557A0-B4FC-4603-96B2-5AD4B6EA7F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7871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121897" tIns="121897" rIns="121897" bIns="121897"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121897" tIns="121897" rIns="121897" bIns="121897"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759184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4391A5-4F1A-4B54-AFDA-FCEC798B3A20}"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3251696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06908-64E7-47AA-852B-52966A5C83EA}"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4161656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18F5C8-B32F-43D6-83EB-61DC6FFB3A47}"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838604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FB80AD-77CE-4082-9B69-42766CBAC2FC}" type="datetime1">
              <a:rPr lang="en-US" smtClean="0"/>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634172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F49200-6BDF-4878-BCCD-90BD87F7D9A8}" type="datetime1">
              <a:rPr lang="en-US" smtClean="0"/>
              <a:t>7/10/2023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4221707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F7AB0D-ADC2-4029-82CC-337BCF88A0F7}" type="datetime1">
              <a:rPr lang="en-US" smtClean="0"/>
              <a:t>7/10/2023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42168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18F5C8-B32F-43D6-83EB-61DC6FFB3A47}"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2290723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315B2-9598-4543-8A20-09BB4447EDAE}" type="datetime1">
              <a:rPr lang="en-US" smtClean="0"/>
              <a:t>7/10/2023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1739731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79BCF-ADFB-4A73-A097-F7E5E592AD86}" type="datetime1">
              <a:rPr lang="en-US" smtClean="0"/>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3926381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8A6705-3601-46F3-981E-6D58978AC090}" type="datetime1">
              <a:rPr lang="en-US" smtClean="0"/>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1808720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0E645-E74A-44F3-9779-972519FB2A0A}"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234619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ED529A-FE1A-48B4-BA02-3AD143E9AE78}" type="datetime1">
              <a:rPr lang="en-US" smtClean="0"/>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4163075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2">
  <p:cSld name="Custom layout 12">
    <p:bg>
      <p:bgPr>
        <a:solidFill>
          <a:srgbClr val="FFFFFF"/>
        </a:solidFill>
        <a:effectLst/>
      </p:bgPr>
    </p:bg>
    <p:spTree>
      <p:nvGrpSpPr>
        <p:cNvPr id="1" name="Shape 127"/>
        <p:cNvGrpSpPr/>
        <p:nvPr/>
      </p:nvGrpSpPr>
      <p:grpSpPr>
        <a:xfrm>
          <a:off x="0" y="0"/>
          <a:ext cx="0" cy="0"/>
          <a:chOff x="0" y="0"/>
          <a:chExt cx="0" cy="0"/>
        </a:xfrm>
      </p:grpSpPr>
      <p:sp>
        <p:nvSpPr>
          <p:cNvPr id="128" name="Google Shape;128;p24"/>
          <p:cNvSpPr/>
          <p:nvPr/>
        </p:nvSpPr>
        <p:spPr>
          <a:xfrm>
            <a:off x="0"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4"/>
          <p:cNvSpPr txBox="1">
            <a:spLocks noGrp="1"/>
          </p:cNvSpPr>
          <p:nvPr>
            <p:ph type="title"/>
          </p:nvPr>
        </p:nvSpPr>
        <p:spPr>
          <a:xfrm>
            <a:off x="5398817" y="410433"/>
            <a:ext cx="6372400" cy="1890800"/>
          </a:xfrm>
          <a:prstGeom prst="rect">
            <a:avLst/>
          </a:prstGeom>
          <a:noFill/>
        </p:spPr>
        <p:txBody>
          <a:bodyPr spcFirstLastPara="1" wrap="square" lIns="91425" tIns="91425" rIns="91425" bIns="91425" anchor="b" anchorCtr="0"/>
          <a:lstStyle>
            <a:lvl1pPr lvl="0" algn="l" rtl="0">
              <a:lnSpc>
                <a:spcPct val="100000"/>
              </a:lnSpc>
              <a:spcBef>
                <a:spcPts val="0"/>
              </a:spcBef>
              <a:spcAft>
                <a:spcPts val="0"/>
              </a:spcAft>
              <a:buClr>
                <a:schemeClr val="dk1"/>
              </a:buClr>
              <a:buSzPts val="3000"/>
              <a:buNone/>
              <a:defRPr sz="3000">
                <a:solidFill>
                  <a:schemeClr val="dk1"/>
                </a:solidFill>
              </a:defRPr>
            </a:lvl1pPr>
            <a:lvl2pPr lvl="1" algn="l" rtl="0">
              <a:lnSpc>
                <a:spcPct val="100000"/>
              </a:lnSpc>
              <a:spcBef>
                <a:spcPts val="0"/>
              </a:spcBef>
              <a:spcAft>
                <a:spcPts val="0"/>
              </a:spcAft>
              <a:buClr>
                <a:schemeClr val="dk1"/>
              </a:buClr>
              <a:buSzPts val="3000"/>
              <a:buNone/>
              <a:defRPr sz="3000">
                <a:solidFill>
                  <a:schemeClr val="dk1"/>
                </a:solidFill>
              </a:defRPr>
            </a:lvl2pPr>
            <a:lvl3pPr lvl="2" algn="l" rtl="0">
              <a:lnSpc>
                <a:spcPct val="100000"/>
              </a:lnSpc>
              <a:spcBef>
                <a:spcPts val="0"/>
              </a:spcBef>
              <a:spcAft>
                <a:spcPts val="0"/>
              </a:spcAft>
              <a:buClr>
                <a:schemeClr val="dk1"/>
              </a:buClr>
              <a:buSzPts val="3000"/>
              <a:buNone/>
              <a:defRPr sz="3000">
                <a:solidFill>
                  <a:schemeClr val="dk1"/>
                </a:solidFill>
              </a:defRPr>
            </a:lvl3pPr>
            <a:lvl4pPr lvl="3" algn="l" rtl="0">
              <a:lnSpc>
                <a:spcPct val="100000"/>
              </a:lnSpc>
              <a:spcBef>
                <a:spcPts val="0"/>
              </a:spcBef>
              <a:spcAft>
                <a:spcPts val="0"/>
              </a:spcAft>
              <a:buClr>
                <a:schemeClr val="dk1"/>
              </a:buClr>
              <a:buSzPts val="3000"/>
              <a:buNone/>
              <a:defRPr sz="3000">
                <a:solidFill>
                  <a:schemeClr val="dk1"/>
                </a:solidFill>
              </a:defRPr>
            </a:lvl4pPr>
            <a:lvl5pPr lvl="4" algn="l" rtl="0">
              <a:lnSpc>
                <a:spcPct val="100000"/>
              </a:lnSpc>
              <a:spcBef>
                <a:spcPts val="0"/>
              </a:spcBef>
              <a:spcAft>
                <a:spcPts val="0"/>
              </a:spcAft>
              <a:buClr>
                <a:schemeClr val="dk1"/>
              </a:buClr>
              <a:buSzPts val="3000"/>
              <a:buNone/>
              <a:defRPr sz="3000">
                <a:solidFill>
                  <a:schemeClr val="dk1"/>
                </a:solidFill>
              </a:defRPr>
            </a:lvl5pPr>
            <a:lvl6pPr lvl="5" algn="l" rtl="0">
              <a:lnSpc>
                <a:spcPct val="100000"/>
              </a:lnSpc>
              <a:spcBef>
                <a:spcPts val="0"/>
              </a:spcBef>
              <a:spcAft>
                <a:spcPts val="0"/>
              </a:spcAft>
              <a:buClr>
                <a:schemeClr val="dk1"/>
              </a:buClr>
              <a:buSzPts val="3000"/>
              <a:buNone/>
              <a:defRPr sz="3000">
                <a:solidFill>
                  <a:schemeClr val="dk1"/>
                </a:solidFill>
              </a:defRPr>
            </a:lvl6pPr>
            <a:lvl7pPr lvl="6" algn="l" rtl="0">
              <a:lnSpc>
                <a:spcPct val="100000"/>
              </a:lnSpc>
              <a:spcBef>
                <a:spcPts val="0"/>
              </a:spcBef>
              <a:spcAft>
                <a:spcPts val="0"/>
              </a:spcAft>
              <a:buClr>
                <a:schemeClr val="dk1"/>
              </a:buClr>
              <a:buSzPts val="3000"/>
              <a:buNone/>
              <a:defRPr sz="3000">
                <a:solidFill>
                  <a:schemeClr val="dk1"/>
                </a:solidFill>
              </a:defRPr>
            </a:lvl7pPr>
            <a:lvl8pPr lvl="7" algn="l" rtl="0">
              <a:lnSpc>
                <a:spcPct val="100000"/>
              </a:lnSpc>
              <a:spcBef>
                <a:spcPts val="0"/>
              </a:spcBef>
              <a:spcAft>
                <a:spcPts val="0"/>
              </a:spcAft>
              <a:buClr>
                <a:schemeClr val="dk1"/>
              </a:buClr>
              <a:buSzPts val="3000"/>
              <a:buNone/>
              <a:defRPr sz="3000">
                <a:solidFill>
                  <a:schemeClr val="dk1"/>
                </a:solidFill>
              </a:defRPr>
            </a:lvl8pPr>
            <a:lvl9pPr lvl="8" algn="l" rtl="0">
              <a:lnSpc>
                <a:spcPct val="100000"/>
              </a:lnSpc>
              <a:spcBef>
                <a:spcPts val="0"/>
              </a:spcBef>
              <a:spcAft>
                <a:spcPts val="0"/>
              </a:spcAft>
              <a:buClr>
                <a:schemeClr val="dk1"/>
              </a:buClr>
              <a:buSzPts val="3000"/>
              <a:buNone/>
              <a:defRPr sz="3000">
                <a:solidFill>
                  <a:schemeClr val="dk1"/>
                </a:solidFill>
              </a:defRPr>
            </a:lvl9pPr>
          </a:lstStyle>
          <a:p>
            <a:endParaRPr/>
          </a:p>
        </p:txBody>
      </p:sp>
      <p:sp>
        <p:nvSpPr>
          <p:cNvPr id="130" name="Google Shape;130;p24"/>
          <p:cNvSpPr txBox="1">
            <a:spLocks noGrp="1"/>
          </p:cNvSpPr>
          <p:nvPr>
            <p:ph type="body" idx="1"/>
          </p:nvPr>
        </p:nvSpPr>
        <p:spPr>
          <a:xfrm>
            <a:off x="5406517" y="2410833"/>
            <a:ext cx="6372400" cy="3691600"/>
          </a:xfrm>
          <a:prstGeom prst="rect">
            <a:avLst/>
          </a:prstGeom>
          <a:noFill/>
        </p:spPr>
        <p:txBody>
          <a:bodyPr spcFirstLastPara="1" wrap="square" lIns="91425" tIns="91425" rIns="91425" bIns="91425" anchor="t" anchorCtr="0"/>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31" name="Google Shape;131;p24"/>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3778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4210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81"/>
        <p:cNvGrpSpPr/>
        <p:nvPr/>
      </p:nvGrpSpPr>
      <p:grpSpPr>
        <a:xfrm>
          <a:off x="0" y="0"/>
          <a:ext cx="0" cy="0"/>
          <a:chOff x="0" y="0"/>
          <a:chExt cx="0" cy="0"/>
        </a:xfrm>
      </p:grpSpPr>
      <p:sp>
        <p:nvSpPr>
          <p:cNvPr id="82" name="Google Shape;82;p18"/>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8"/>
          <p:cNvSpPr txBox="1">
            <a:spLocks noGrp="1"/>
          </p:cNvSpPr>
          <p:nvPr>
            <p:ph type="title"/>
          </p:nvPr>
        </p:nvSpPr>
        <p:spPr>
          <a:xfrm>
            <a:off x="5398817" y="410433"/>
            <a:ext cx="6372400" cy="1890800"/>
          </a:xfrm>
          <a:prstGeom prst="rect">
            <a:avLst/>
          </a:prstGeom>
          <a:noFill/>
        </p:spPr>
        <p:txBody>
          <a:bodyPr spcFirstLastPara="1" wrap="square" lIns="91425" tIns="91425" rIns="91425" bIns="91425" anchor="b" anchorCtr="0"/>
          <a:lstStyle>
            <a:lvl1pPr lvl="0" algn="l" rtl="0">
              <a:lnSpc>
                <a:spcPct val="100000"/>
              </a:lnSpc>
              <a:spcBef>
                <a:spcPts val="0"/>
              </a:spcBef>
              <a:spcAft>
                <a:spcPts val="0"/>
              </a:spcAft>
              <a:buClr>
                <a:schemeClr val="dk1"/>
              </a:buClr>
              <a:buSzPts val="3000"/>
              <a:buNone/>
              <a:defRPr sz="4000">
                <a:solidFill>
                  <a:srgbClr val="434343"/>
                </a:solidFill>
              </a:defRPr>
            </a:lvl1pPr>
            <a:lvl2pPr lvl="1" algn="l" rtl="0">
              <a:lnSpc>
                <a:spcPct val="100000"/>
              </a:lnSpc>
              <a:spcBef>
                <a:spcPts val="0"/>
              </a:spcBef>
              <a:spcAft>
                <a:spcPts val="0"/>
              </a:spcAft>
              <a:buClr>
                <a:schemeClr val="dk1"/>
              </a:buClr>
              <a:buSzPts val="3000"/>
              <a:buNone/>
              <a:defRPr sz="4000">
                <a:solidFill>
                  <a:srgbClr val="434343"/>
                </a:solidFill>
              </a:defRPr>
            </a:lvl2pPr>
            <a:lvl3pPr lvl="2" algn="l" rtl="0">
              <a:lnSpc>
                <a:spcPct val="100000"/>
              </a:lnSpc>
              <a:spcBef>
                <a:spcPts val="0"/>
              </a:spcBef>
              <a:spcAft>
                <a:spcPts val="0"/>
              </a:spcAft>
              <a:buClr>
                <a:schemeClr val="dk1"/>
              </a:buClr>
              <a:buSzPts val="3000"/>
              <a:buNone/>
              <a:defRPr sz="4000">
                <a:solidFill>
                  <a:srgbClr val="434343"/>
                </a:solidFill>
              </a:defRPr>
            </a:lvl3pPr>
            <a:lvl4pPr lvl="3" algn="l" rtl="0">
              <a:lnSpc>
                <a:spcPct val="100000"/>
              </a:lnSpc>
              <a:spcBef>
                <a:spcPts val="0"/>
              </a:spcBef>
              <a:spcAft>
                <a:spcPts val="0"/>
              </a:spcAft>
              <a:buClr>
                <a:schemeClr val="dk1"/>
              </a:buClr>
              <a:buSzPts val="3000"/>
              <a:buNone/>
              <a:defRPr sz="4000">
                <a:solidFill>
                  <a:srgbClr val="434343"/>
                </a:solidFill>
              </a:defRPr>
            </a:lvl4pPr>
            <a:lvl5pPr lvl="4" algn="l" rtl="0">
              <a:lnSpc>
                <a:spcPct val="100000"/>
              </a:lnSpc>
              <a:spcBef>
                <a:spcPts val="0"/>
              </a:spcBef>
              <a:spcAft>
                <a:spcPts val="0"/>
              </a:spcAft>
              <a:buClr>
                <a:schemeClr val="dk1"/>
              </a:buClr>
              <a:buSzPts val="3000"/>
              <a:buNone/>
              <a:defRPr sz="4000">
                <a:solidFill>
                  <a:srgbClr val="434343"/>
                </a:solidFill>
              </a:defRPr>
            </a:lvl5pPr>
            <a:lvl6pPr lvl="5" algn="l" rtl="0">
              <a:lnSpc>
                <a:spcPct val="100000"/>
              </a:lnSpc>
              <a:spcBef>
                <a:spcPts val="0"/>
              </a:spcBef>
              <a:spcAft>
                <a:spcPts val="0"/>
              </a:spcAft>
              <a:buClr>
                <a:schemeClr val="dk1"/>
              </a:buClr>
              <a:buSzPts val="3000"/>
              <a:buNone/>
              <a:defRPr sz="4000">
                <a:solidFill>
                  <a:srgbClr val="434343"/>
                </a:solidFill>
              </a:defRPr>
            </a:lvl6pPr>
            <a:lvl7pPr lvl="6" algn="l" rtl="0">
              <a:lnSpc>
                <a:spcPct val="100000"/>
              </a:lnSpc>
              <a:spcBef>
                <a:spcPts val="0"/>
              </a:spcBef>
              <a:spcAft>
                <a:spcPts val="0"/>
              </a:spcAft>
              <a:buClr>
                <a:schemeClr val="dk1"/>
              </a:buClr>
              <a:buSzPts val="3000"/>
              <a:buNone/>
              <a:defRPr sz="4000">
                <a:solidFill>
                  <a:srgbClr val="434343"/>
                </a:solidFill>
              </a:defRPr>
            </a:lvl7pPr>
            <a:lvl8pPr lvl="7" algn="l" rtl="0">
              <a:lnSpc>
                <a:spcPct val="100000"/>
              </a:lnSpc>
              <a:spcBef>
                <a:spcPts val="0"/>
              </a:spcBef>
              <a:spcAft>
                <a:spcPts val="0"/>
              </a:spcAft>
              <a:buClr>
                <a:schemeClr val="dk1"/>
              </a:buClr>
              <a:buSzPts val="3000"/>
              <a:buNone/>
              <a:defRPr sz="4000">
                <a:solidFill>
                  <a:srgbClr val="434343"/>
                </a:solidFill>
              </a:defRPr>
            </a:lvl8pPr>
            <a:lvl9pPr lvl="8" algn="l" rtl="0">
              <a:lnSpc>
                <a:spcPct val="100000"/>
              </a:lnSpc>
              <a:spcBef>
                <a:spcPts val="0"/>
              </a:spcBef>
              <a:spcAft>
                <a:spcPts val="0"/>
              </a:spcAft>
              <a:buClr>
                <a:schemeClr val="dk1"/>
              </a:buClr>
              <a:buSzPts val="3000"/>
              <a:buNone/>
              <a:defRPr sz="4000">
                <a:solidFill>
                  <a:srgbClr val="434343"/>
                </a:solidFill>
              </a:defRPr>
            </a:lvl9pPr>
          </a:lstStyle>
          <a:p>
            <a:endParaRPr/>
          </a:p>
        </p:txBody>
      </p:sp>
      <p:sp>
        <p:nvSpPr>
          <p:cNvPr id="84" name="Google Shape;84;p18"/>
          <p:cNvSpPr txBox="1">
            <a:spLocks noGrp="1"/>
          </p:cNvSpPr>
          <p:nvPr>
            <p:ph type="body" idx="1"/>
          </p:nvPr>
        </p:nvSpPr>
        <p:spPr>
          <a:xfrm>
            <a:off x="5406517" y="2410833"/>
            <a:ext cx="6372400" cy="3691600"/>
          </a:xfrm>
          <a:prstGeom prst="rect">
            <a:avLst/>
          </a:prstGeom>
          <a:noFill/>
        </p:spPr>
        <p:txBody>
          <a:bodyPr spcFirstLastPara="1" wrap="square" lIns="91425" tIns="91425" rIns="91425" bIns="91425" anchor="t" anchorCtr="0"/>
          <a:lstStyle>
            <a:lvl1pPr marL="609585" lvl="0" indent="-423323" algn="l" rtl="0">
              <a:lnSpc>
                <a:spcPct val="115000"/>
              </a:lnSpc>
              <a:spcBef>
                <a:spcPts val="0"/>
              </a:spcBef>
              <a:spcAft>
                <a:spcPts val="0"/>
              </a:spcAft>
              <a:buClr>
                <a:schemeClr val="dk2"/>
              </a:buClr>
              <a:buSzPts val="1400"/>
              <a:buChar char="●"/>
              <a:defRPr sz="1867">
                <a:solidFill>
                  <a:schemeClr val="dk2"/>
                </a:solidFill>
              </a:defRPr>
            </a:lvl1pPr>
            <a:lvl2pPr marL="1219170" lvl="1" indent="-406390" algn="l" rtl="0">
              <a:lnSpc>
                <a:spcPct val="115000"/>
              </a:lnSpc>
              <a:spcBef>
                <a:spcPts val="2133"/>
              </a:spcBef>
              <a:spcAft>
                <a:spcPts val="0"/>
              </a:spcAft>
              <a:buClr>
                <a:schemeClr val="dk2"/>
              </a:buClr>
              <a:buSzPts val="1200"/>
              <a:buChar char="○"/>
              <a:defRPr sz="1600">
                <a:solidFill>
                  <a:schemeClr val="dk2"/>
                </a:solidFill>
              </a:defRPr>
            </a:lvl2pPr>
            <a:lvl3pPr marL="1828754" lvl="2" indent="-406390" algn="l" rtl="0">
              <a:lnSpc>
                <a:spcPct val="115000"/>
              </a:lnSpc>
              <a:spcBef>
                <a:spcPts val="2133"/>
              </a:spcBef>
              <a:spcAft>
                <a:spcPts val="0"/>
              </a:spcAft>
              <a:buClr>
                <a:schemeClr val="dk2"/>
              </a:buClr>
              <a:buSzPts val="1200"/>
              <a:buChar char="■"/>
              <a:defRPr sz="1600">
                <a:solidFill>
                  <a:schemeClr val="dk2"/>
                </a:solidFill>
              </a:defRPr>
            </a:lvl3pPr>
            <a:lvl4pPr marL="2438339" lvl="3" indent="-406390" algn="l" rtl="0">
              <a:lnSpc>
                <a:spcPct val="115000"/>
              </a:lnSpc>
              <a:spcBef>
                <a:spcPts val="2133"/>
              </a:spcBef>
              <a:spcAft>
                <a:spcPts val="0"/>
              </a:spcAft>
              <a:buClr>
                <a:schemeClr val="dk2"/>
              </a:buClr>
              <a:buSzPts val="1200"/>
              <a:buChar char="●"/>
              <a:defRPr sz="1600">
                <a:solidFill>
                  <a:schemeClr val="dk2"/>
                </a:solidFill>
              </a:defRPr>
            </a:lvl4pPr>
            <a:lvl5pPr marL="3047924" lvl="4" indent="-406390" algn="l" rtl="0">
              <a:lnSpc>
                <a:spcPct val="115000"/>
              </a:lnSpc>
              <a:spcBef>
                <a:spcPts val="2133"/>
              </a:spcBef>
              <a:spcAft>
                <a:spcPts val="0"/>
              </a:spcAft>
              <a:buClr>
                <a:schemeClr val="dk2"/>
              </a:buClr>
              <a:buSzPts val="1200"/>
              <a:buChar char="○"/>
              <a:defRPr sz="1600">
                <a:solidFill>
                  <a:schemeClr val="dk2"/>
                </a:solidFill>
              </a:defRPr>
            </a:lvl5pPr>
            <a:lvl6pPr marL="3657509" lvl="5" indent="-406390" algn="l" rtl="0">
              <a:lnSpc>
                <a:spcPct val="115000"/>
              </a:lnSpc>
              <a:spcBef>
                <a:spcPts val="2133"/>
              </a:spcBef>
              <a:spcAft>
                <a:spcPts val="0"/>
              </a:spcAft>
              <a:buClr>
                <a:schemeClr val="dk2"/>
              </a:buClr>
              <a:buSzPts val="1200"/>
              <a:buChar char="■"/>
              <a:defRPr sz="1600">
                <a:solidFill>
                  <a:schemeClr val="dk2"/>
                </a:solidFill>
              </a:defRPr>
            </a:lvl6pPr>
            <a:lvl7pPr marL="4267093" lvl="6" indent="-406390" algn="l" rtl="0">
              <a:lnSpc>
                <a:spcPct val="115000"/>
              </a:lnSpc>
              <a:spcBef>
                <a:spcPts val="2133"/>
              </a:spcBef>
              <a:spcAft>
                <a:spcPts val="0"/>
              </a:spcAft>
              <a:buClr>
                <a:schemeClr val="dk2"/>
              </a:buClr>
              <a:buSzPts val="1200"/>
              <a:buChar char="●"/>
              <a:defRPr sz="1600">
                <a:solidFill>
                  <a:schemeClr val="dk2"/>
                </a:solidFill>
              </a:defRPr>
            </a:lvl7pPr>
            <a:lvl8pPr marL="4876678" lvl="7" indent="-406390" algn="l" rtl="0">
              <a:lnSpc>
                <a:spcPct val="115000"/>
              </a:lnSpc>
              <a:spcBef>
                <a:spcPts val="2133"/>
              </a:spcBef>
              <a:spcAft>
                <a:spcPts val="0"/>
              </a:spcAft>
              <a:buClr>
                <a:schemeClr val="dk2"/>
              </a:buClr>
              <a:buSzPts val="1200"/>
              <a:buChar char="○"/>
              <a:defRPr sz="1600">
                <a:solidFill>
                  <a:schemeClr val="dk2"/>
                </a:solidFill>
              </a:defRPr>
            </a:lvl8pPr>
            <a:lvl9pPr marL="5486263" lvl="8" indent="-406390" algn="l" rtl="0">
              <a:lnSpc>
                <a:spcPct val="115000"/>
              </a:lnSpc>
              <a:spcBef>
                <a:spcPts val="2133"/>
              </a:spcBef>
              <a:spcAft>
                <a:spcPts val="2133"/>
              </a:spcAft>
              <a:buClr>
                <a:schemeClr val="dk2"/>
              </a:buClr>
              <a:buSzPts val="1200"/>
              <a:buChar char="■"/>
              <a:defRPr sz="1600">
                <a:solidFill>
                  <a:schemeClr val="dk2"/>
                </a:solidFill>
              </a:defRPr>
            </a:lvl9pPr>
          </a:lstStyle>
          <a:p>
            <a:endParaRPr/>
          </a:p>
        </p:txBody>
      </p:sp>
      <p:sp>
        <p:nvSpPr>
          <p:cNvPr id="85" name="Google Shape;85;p18"/>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464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1793D3-AB5D-422A-86DB-61B0552BE5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72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131DD0-64B3-4EEC-985F-126B6EA3CE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826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FB80AD-77CE-4082-9B69-42766CBAC2FC}" type="datetime1">
              <a:rPr lang="en-US" smtClean="0"/>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944887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22FBED-10BD-4662-9A2F-2713ED643D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9839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2647E63-22BB-4DDF-8AEB-2290B46F8F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6376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A9AD690-D2B7-4FCB-B918-05C6D30197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918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D709FC7-7682-410A-8006-8ECA4D28B1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790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8831A90-4123-460C-AFAB-BE69BDEF87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730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AAD5FC-ADCD-4864-A3DF-071F1074AB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371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9" y="2057401"/>
            <a:ext cx="393276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BDA153-1A5B-4362-814D-70F08D554D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371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BE02A1-8862-4FB3-9C94-659987635E6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490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B632AE-7301-4881-8739-A631CA974E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1533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2"/>
            <a:ext cx="12192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2400"/>
          </a:p>
        </p:txBody>
      </p:sp>
      <p:sp>
        <p:nvSpPr>
          <p:cNvPr id="2" name="Holder 2"/>
          <p:cNvSpPr>
            <a:spLocks noGrp="1"/>
          </p:cNvSpPr>
          <p:nvPr>
            <p:ph type="ctrTitle"/>
          </p:nvPr>
        </p:nvSpPr>
        <p:spPr>
          <a:xfrm>
            <a:off x="1939207" y="115993"/>
            <a:ext cx="8313588" cy="765387"/>
          </a:xfrm>
          <a:prstGeom prst="rect">
            <a:avLst/>
          </a:prstGeom>
        </p:spPr>
        <p:txBody>
          <a:bodyPr wrap="square" lIns="0" tIns="0" rIns="0" bIns="0">
            <a:spAutoFit/>
          </a:bodyPr>
          <a:lstStyle>
            <a:lvl1pPr>
              <a:defRPr sz="48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8310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F49200-6BDF-4878-BCCD-90BD87F7D9A8}" type="datetime1">
              <a:rPr lang="en-US" smtClean="0"/>
              <a:t>7/10/2023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1825478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8" y="1989497"/>
            <a:ext cx="7237307" cy="287323"/>
          </a:xfrm>
        </p:spPr>
        <p:txBody>
          <a:bodyPr lIns="0" tIns="0" rIns="0" bIns="0"/>
          <a:lstStyle>
            <a:lvl1pPr>
              <a:defRPr sz="1867"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58890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689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0168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4669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161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95714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0602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3658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5540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5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F7AB0D-ADC2-4029-82CC-337BCF88A0F7}" type="datetime1">
              <a:rPr lang="en-US" smtClean="0"/>
              <a:t>7/10/2023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1317731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760521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19585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03017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736"/>
            <a:ext cx="12192000" cy="965200"/>
          </a:xfrm>
          <a:custGeom>
            <a:avLst/>
            <a:gdLst/>
            <a:ahLst/>
            <a:cxnLst/>
            <a:rect l="l" t="t" r="r" b="b"/>
            <a:pathLst>
              <a:path w="12192000" h="965200">
                <a:moveTo>
                  <a:pt x="12191997" y="0"/>
                </a:moveTo>
                <a:lnTo>
                  <a:pt x="0" y="0"/>
                </a:lnTo>
                <a:lnTo>
                  <a:pt x="0" y="964947"/>
                </a:lnTo>
                <a:lnTo>
                  <a:pt x="12191997" y="964947"/>
                </a:lnTo>
                <a:lnTo>
                  <a:pt x="12191997" y="0"/>
                </a:lnTo>
                <a:close/>
              </a:path>
            </a:pathLst>
          </a:custGeom>
          <a:solidFill>
            <a:srgbClr val="FF7C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5168456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4064765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8000"/>
          </a:solidFill>
        </p:spPr>
        <p:txBody>
          <a:bodyPr wrap="square" lIns="0" tIns="0" rIns="0" bIns="0" rtlCol="0"/>
          <a:lstStyle/>
          <a:p>
            <a:endParaRPr/>
          </a:p>
        </p:txBody>
      </p:sp>
      <p:sp>
        <p:nvSpPr>
          <p:cNvPr id="2" name="Holder 2"/>
          <p:cNvSpPr>
            <a:spLocks noGrp="1"/>
          </p:cNvSpPr>
          <p:nvPr>
            <p:ph type="ctrTitle"/>
          </p:nvPr>
        </p:nvSpPr>
        <p:spPr>
          <a:xfrm>
            <a:off x="553313" y="1635378"/>
            <a:ext cx="4912995" cy="2494915"/>
          </a:xfrm>
          <a:prstGeom prst="rect">
            <a:avLst/>
          </a:prstGeom>
        </p:spPr>
        <p:txBody>
          <a:bodyPr wrap="square" lIns="0" tIns="0" rIns="0" bIns="0">
            <a:spAutoFit/>
          </a:bodyPr>
          <a:lstStyle>
            <a:lvl1pPr>
              <a:defRPr sz="5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428345" y="4126229"/>
            <a:ext cx="5165725" cy="878839"/>
          </a:xfrm>
          <a:prstGeom prst="rect">
            <a:avLst/>
          </a:prstGeom>
        </p:spPr>
        <p:txBody>
          <a:bodyPr wrap="square" lIns="0" tIns="0" rIns="0" bIns="0">
            <a:spAutoFit/>
          </a:bodyPr>
          <a:lstStyle>
            <a:lvl1pPr>
              <a:defRPr sz="28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69606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1">
                <a:solidFill>
                  <a:srgbClr val="008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6579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1">
                <a:solidFill>
                  <a:srgbClr val="00800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0106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F81B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1">
                <a:solidFill>
                  <a:srgbClr val="008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6000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965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315B2-9598-4543-8A20-09BB4447EDAE}" type="datetime1">
              <a:rPr lang="en-US" smtClean="0"/>
              <a:t>7/10/2023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39699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79BCF-ADFB-4A73-A097-F7E5E592AD86}" type="datetime1">
              <a:rPr lang="en-US" smtClean="0"/>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236926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8A6705-3601-46F3-981E-6D58978AC090}" type="datetime1">
              <a:rPr lang="en-US" smtClean="0"/>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4B3B1-5C2F-4830-A48A-8789706F722F}" type="slidenum">
              <a:rPr lang="en-US" smtClean="0"/>
              <a:t>‹#›</a:t>
            </a:fld>
            <a:endParaRPr lang="en-US" dirty="0"/>
          </a:p>
        </p:txBody>
      </p:sp>
    </p:spTree>
    <p:extLst>
      <p:ext uri="{BB962C8B-B14F-4D97-AF65-F5344CB8AC3E}">
        <p14:creationId xmlns:p14="http://schemas.microsoft.com/office/powerpoint/2010/main" val="2551186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7.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8.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90A20-8799-468F-8AB5-491C2F465CCC}" type="datetime1">
              <a:rPr lang="en-US" smtClean="0"/>
              <a:t>7/10/2023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4B3B1-5C2F-4830-A48A-8789706F722F}" type="slidenum">
              <a:rPr lang="en-US" smtClean="0"/>
              <a:t>‹#›</a:t>
            </a:fld>
            <a:endParaRPr lang="en-US" dirty="0"/>
          </a:p>
        </p:txBody>
      </p:sp>
    </p:spTree>
    <p:extLst>
      <p:ext uri="{BB962C8B-B14F-4D97-AF65-F5344CB8AC3E}">
        <p14:creationId xmlns:p14="http://schemas.microsoft.com/office/powerpoint/2010/main" val="284790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867">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867"/>
            </a:lvl1pPr>
          </a:lstStyle>
          <a:p>
            <a:pPr fontAlgn="base">
              <a:spcBef>
                <a:spcPct val="0"/>
              </a:spcBef>
              <a:spcAft>
                <a:spcPct val="0"/>
              </a:spcAft>
              <a:defRPr/>
            </a:pPr>
            <a:fld id="{4AB2BDD2-7EC2-43E1-90F7-964DF33459E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37144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ftr="0" dt="0"/>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5867">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5867">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5867">
          <a:solidFill>
            <a:schemeClr val="tx2"/>
          </a:solidFill>
          <a:latin typeface="Arial" charset="0"/>
          <a:ea typeface="ＭＳ Ｐゴシック" charset="0"/>
          <a:cs typeface="Arial" charset="0"/>
        </a:defRPr>
      </a:lvl5pPr>
      <a:lvl6pPr marL="609585" algn="ctr" rtl="0" fontAlgn="base">
        <a:spcBef>
          <a:spcPct val="0"/>
        </a:spcBef>
        <a:spcAft>
          <a:spcPct val="0"/>
        </a:spcAft>
        <a:defRPr sz="5867">
          <a:solidFill>
            <a:schemeClr val="tx2"/>
          </a:solidFill>
          <a:latin typeface="Arial" charset="0"/>
          <a:ea typeface="ＭＳ Ｐゴシック" charset="0"/>
          <a:cs typeface="Arial" charset="0"/>
        </a:defRPr>
      </a:lvl6pPr>
      <a:lvl7pPr marL="1219170" algn="ctr" rtl="0" fontAlgn="base">
        <a:spcBef>
          <a:spcPct val="0"/>
        </a:spcBef>
        <a:spcAft>
          <a:spcPct val="0"/>
        </a:spcAft>
        <a:defRPr sz="5867">
          <a:solidFill>
            <a:schemeClr val="tx2"/>
          </a:solidFill>
          <a:latin typeface="Arial" charset="0"/>
          <a:ea typeface="ＭＳ Ｐゴシック" charset="0"/>
          <a:cs typeface="Arial" charset="0"/>
        </a:defRPr>
      </a:lvl7pPr>
      <a:lvl8pPr marL="1828754" algn="ctr" rtl="0" fontAlgn="base">
        <a:spcBef>
          <a:spcPct val="0"/>
        </a:spcBef>
        <a:spcAft>
          <a:spcPct val="0"/>
        </a:spcAft>
        <a:defRPr sz="5867">
          <a:solidFill>
            <a:schemeClr val="tx2"/>
          </a:solidFill>
          <a:latin typeface="Arial" charset="0"/>
          <a:ea typeface="ＭＳ Ｐゴシック" charset="0"/>
          <a:cs typeface="Arial" charset="0"/>
        </a:defRPr>
      </a:lvl8pPr>
      <a:lvl9pPr marL="2438339" algn="ctr" rtl="0" fontAlgn="base">
        <a:spcBef>
          <a:spcPct val="0"/>
        </a:spcBef>
        <a:spcAft>
          <a:spcPct val="0"/>
        </a:spcAft>
        <a:defRPr sz="5867">
          <a:solidFill>
            <a:schemeClr val="tx2"/>
          </a:solidFill>
          <a:latin typeface="Arial" charset="0"/>
          <a:ea typeface="ＭＳ Ｐゴシック" charset="0"/>
          <a:cs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90A20-8799-468F-8AB5-491C2F465CCC}" type="datetime1">
              <a:rPr lang="en-US" smtClean="0"/>
              <a:t>7/10/2023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4B3B1-5C2F-4830-A48A-8789706F722F}" type="slidenum">
              <a:rPr lang="en-US" smtClean="0"/>
              <a:t>‹#›</a:t>
            </a:fld>
            <a:endParaRPr lang="en-US" dirty="0"/>
          </a:p>
        </p:txBody>
      </p:sp>
    </p:spTree>
    <p:extLst>
      <p:ext uri="{BB962C8B-B14F-4D97-AF65-F5344CB8AC3E}">
        <p14:creationId xmlns:p14="http://schemas.microsoft.com/office/powerpoint/2010/main" val="1489635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67"/>
            </a:lvl1pPr>
          </a:lstStyle>
          <a:p>
            <a:pPr eaLnBrk="1" hangingPunct="1"/>
            <a:endParaRPr lang="en-US" altLang="en-US">
              <a:solidFill>
                <a:srgbClr val="000000"/>
              </a:solidFill>
              <a:ea typeface="+mn-ea"/>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867"/>
            </a:lvl1pPr>
          </a:lstStyle>
          <a:p>
            <a:pPr eaLnBrk="1" hangingPunct="1"/>
            <a:endParaRPr lang="en-US" altLang="en-US">
              <a:solidFill>
                <a:srgbClr val="000000"/>
              </a:solidFill>
              <a:ea typeface="+mn-ea"/>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67"/>
            </a:lvl1pPr>
          </a:lstStyle>
          <a:p>
            <a:pPr eaLnBrk="1" hangingPunct="1"/>
            <a:fld id="{36F9D746-8BCF-4281-BC3D-CF9FDCD40533}" type="slidenum">
              <a:rPr lang="en-US" altLang="en-US" smtClean="0">
                <a:solidFill>
                  <a:srgbClr val="000000"/>
                </a:solidFill>
                <a:ea typeface="+mn-ea"/>
              </a:rPr>
              <a:pPr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31994617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fontAlgn="base">
        <a:spcBef>
          <a:spcPct val="0"/>
        </a:spcBef>
        <a:spcAft>
          <a:spcPct val="0"/>
        </a:spcAft>
        <a:defRPr sz="5867" kern="1200">
          <a:solidFill>
            <a:schemeClr val="tx2"/>
          </a:solidFill>
          <a:latin typeface="+mj-lt"/>
          <a:ea typeface="+mj-ea"/>
          <a:cs typeface="+mj-cs"/>
        </a:defRPr>
      </a:lvl1pPr>
      <a:lvl2pPr algn="ctr" rtl="0" fontAlgn="base">
        <a:spcBef>
          <a:spcPct val="0"/>
        </a:spcBef>
        <a:spcAft>
          <a:spcPct val="0"/>
        </a:spcAft>
        <a:defRPr sz="5867">
          <a:solidFill>
            <a:schemeClr val="tx2"/>
          </a:solidFill>
          <a:latin typeface="Arial" panose="020B0604020202020204" pitchFamily="34" charset="0"/>
        </a:defRPr>
      </a:lvl2pPr>
      <a:lvl3pPr algn="ctr" rtl="0" fontAlgn="base">
        <a:spcBef>
          <a:spcPct val="0"/>
        </a:spcBef>
        <a:spcAft>
          <a:spcPct val="0"/>
        </a:spcAft>
        <a:defRPr sz="5867">
          <a:solidFill>
            <a:schemeClr val="tx2"/>
          </a:solidFill>
          <a:latin typeface="Arial" panose="020B0604020202020204" pitchFamily="34" charset="0"/>
        </a:defRPr>
      </a:lvl3pPr>
      <a:lvl4pPr algn="ctr" rtl="0" fontAlgn="base">
        <a:spcBef>
          <a:spcPct val="0"/>
        </a:spcBef>
        <a:spcAft>
          <a:spcPct val="0"/>
        </a:spcAft>
        <a:defRPr sz="5867">
          <a:solidFill>
            <a:schemeClr val="tx2"/>
          </a:solidFill>
          <a:latin typeface="Arial" panose="020B0604020202020204" pitchFamily="34" charset="0"/>
        </a:defRPr>
      </a:lvl4pPr>
      <a:lvl5pPr algn="ctr" rtl="0" fontAlgn="base">
        <a:spcBef>
          <a:spcPct val="0"/>
        </a:spcBef>
        <a:spcAft>
          <a:spcPct val="0"/>
        </a:spcAft>
        <a:defRPr sz="5867">
          <a:solidFill>
            <a:schemeClr val="tx2"/>
          </a:solidFill>
          <a:latin typeface="Arial" panose="020B0604020202020204" pitchFamily="34" charset="0"/>
        </a:defRPr>
      </a:lvl5pPr>
      <a:lvl6pPr marL="609585" algn="ctr" rtl="0" fontAlgn="base">
        <a:spcBef>
          <a:spcPct val="0"/>
        </a:spcBef>
        <a:spcAft>
          <a:spcPct val="0"/>
        </a:spcAft>
        <a:defRPr sz="5867">
          <a:solidFill>
            <a:schemeClr val="tx2"/>
          </a:solidFill>
          <a:latin typeface="Arial" panose="020B0604020202020204" pitchFamily="34" charset="0"/>
        </a:defRPr>
      </a:lvl6pPr>
      <a:lvl7pPr marL="1219170" algn="ctr" rtl="0" fontAlgn="base">
        <a:spcBef>
          <a:spcPct val="0"/>
        </a:spcBef>
        <a:spcAft>
          <a:spcPct val="0"/>
        </a:spcAft>
        <a:defRPr sz="5867">
          <a:solidFill>
            <a:schemeClr val="tx2"/>
          </a:solidFill>
          <a:latin typeface="Arial" panose="020B0604020202020204" pitchFamily="34" charset="0"/>
        </a:defRPr>
      </a:lvl7pPr>
      <a:lvl8pPr marL="1828754" algn="ctr" rtl="0" fontAlgn="base">
        <a:spcBef>
          <a:spcPct val="0"/>
        </a:spcBef>
        <a:spcAft>
          <a:spcPct val="0"/>
        </a:spcAft>
        <a:defRPr sz="5867">
          <a:solidFill>
            <a:schemeClr val="tx2"/>
          </a:solidFill>
          <a:latin typeface="Arial" panose="020B0604020202020204" pitchFamily="34" charset="0"/>
        </a:defRPr>
      </a:lvl8pPr>
      <a:lvl9pPr marL="2438339" algn="ctr" rtl="0" fontAlgn="base">
        <a:spcBef>
          <a:spcPct val="0"/>
        </a:spcBef>
        <a:spcAft>
          <a:spcPct val="0"/>
        </a:spcAft>
        <a:defRPr sz="5867">
          <a:solidFill>
            <a:schemeClr val="tx2"/>
          </a:solidFill>
          <a:latin typeface="Arial" panose="020B0604020202020204" pitchFamily="34" charset="0"/>
        </a:defRPr>
      </a:lvl9pPr>
    </p:titleStyle>
    <p:bodyStyle>
      <a:lvl1pPr marL="457189" indent="-457189" algn="l" rtl="0" fontAlgn="base">
        <a:spcBef>
          <a:spcPct val="20000"/>
        </a:spcBef>
        <a:spcAft>
          <a:spcPct val="0"/>
        </a:spcAft>
        <a:buChar char="•"/>
        <a:defRPr sz="4267" kern="1200">
          <a:solidFill>
            <a:schemeClr val="tx1"/>
          </a:solidFill>
          <a:latin typeface="+mn-lt"/>
          <a:ea typeface="+mn-ea"/>
          <a:cs typeface="+mn-cs"/>
        </a:defRPr>
      </a:lvl1pPr>
      <a:lvl2pPr marL="990575" indent="-380990" algn="l" rtl="0" fontAlgn="base">
        <a:spcBef>
          <a:spcPct val="20000"/>
        </a:spcBef>
        <a:spcAft>
          <a:spcPct val="0"/>
        </a:spcAft>
        <a:buChar char="–"/>
        <a:defRPr sz="3733" kern="1200">
          <a:solidFill>
            <a:schemeClr val="tx1"/>
          </a:solidFill>
          <a:latin typeface="+mn-lt"/>
          <a:ea typeface="+mn-ea"/>
          <a:cs typeface="+mn-cs"/>
        </a:defRPr>
      </a:lvl2pPr>
      <a:lvl3pPr marL="1523962" indent="-304792" algn="l" rtl="0" fontAlgn="base">
        <a:spcBef>
          <a:spcPct val="20000"/>
        </a:spcBef>
        <a:spcAft>
          <a:spcPct val="0"/>
        </a:spcAft>
        <a:buChar char="•"/>
        <a:defRPr sz="3200" kern="1200">
          <a:solidFill>
            <a:schemeClr val="tx1"/>
          </a:solidFill>
          <a:latin typeface="+mn-lt"/>
          <a:ea typeface="+mn-ea"/>
          <a:cs typeface="+mn-cs"/>
        </a:defRPr>
      </a:lvl3pPr>
      <a:lvl4pPr marL="2133547" indent="-304792" algn="l" rtl="0" fontAlgn="base">
        <a:spcBef>
          <a:spcPct val="20000"/>
        </a:spcBef>
        <a:spcAft>
          <a:spcPct val="0"/>
        </a:spcAft>
        <a:buChar char="–"/>
        <a:defRPr sz="2667" kern="1200">
          <a:solidFill>
            <a:schemeClr val="tx1"/>
          </a:solidFill>
          <a:latin typeface="+mn-lt"/>
          <a:ea typeface="+mn-ea"/>
          <a:cs typeface="+mn-cs"/>
        </a:defRPr>
      </a:lvl4pPr>
      <a:lvl5pPr marL="2743131" indent="-304792" algn="l" rtl="0" fontAlgn="base">
        <a:spcBef>
          <a:spcPct val="20000"/>
        </a:spcBef>
        <a:spcAft>
          <a:spcPct val="0"/>
        </a:spcAft>
        <a:buChar char="»"/>
        <a:defRPr sz="26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8" y="1989497"/>
            <a:ext cx="7237307"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8778240"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4130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609570">
        <a:defRPr>
          <a:latin typeface="+mn-lt"/>
          <a:ea typeface="+mn-ea"/>
          <a:cs typeface="+mn-cs"/>
        </a:defRPr>
      </a:lvl2pPr>
      <a:lvl3pPr marL="1219140">
        <a:defRPr>
          <a:latin typeface="+mn-lt"/>
          <a:ea typeface="+mn-ea"/>
          <a:cs typeface="+mn-cs"/>
        </a:defRPr>
      </a:lvl3pPr>
      <a:lvl4pPr marL="1828709">
        <a:defRPr>
          <a:latin typeface="+mn-lt"/>
          <a:ea typeface="+mn-ea"/>
          <a:cs typeface="+mn-cs"/>
        </a:defRPr>
      </a:lvl4pPr>
      <a:lvl5pPr marL="2438278">
        <a:defRPr>
          <a:latin typeface="+mn-lt"/>
          <a:ea typeface="+mn-ea"/>
          <a:cs typeface="+mn-cs"/>
        </a:defRPr>
      </a:lvl5pPr>
      <a:lvl6pPr marL="3047848">
        <a:defRPr>
          <a:latin typeface="+mn-lt"/>
          <a:ea typeface="+mn-ea"/>
          <a:cs typeface="+mn-cs"/>
        </a:defRPr>
      </a:lvl6pPr>
      <a:lvl7pPr marL="3657418">
        <a:defRPr>
          <a:latin typeface="+mn-lt"/>
          <a:ea typeface="+mn-ea"/>
          <a:cs typeface="+mn-cs"/>
        </a:defRPr>
      </a:lvl7pPr>
      <a:lvl8pPr marL="4266987">
        <a:defRPr>
          <a:latin typeface="+mn-lt"/>
          <a:ea typeface="+mn-ea"/>
          <a:cs typeface="+mn-cs"/>
        </a:defRPr>
      </a:lvl8pPr>
      <a:lvl9pPr marL="4876557">
        <a:defRPr>
          <a:latin typeface="+mn-lt"/>
          <a:ea typeface="+mn-ea"/>
          <a:cs typeface="+mn-cs"/>
        </a:defRPr>
      </a:lvl9pPr>
    </p:bodyStyle>
    <p:otherStyle>
      <a:lvl1pPr marL="0">
        <a:defRPr>
          <a:latin typeface="+mn-lt"/>
          <a:ea typeface="+mn-ea"/>
          <a:cs typeface="+mn-cs"/>
        </a:defRPr>
      </a:lvl1pPr>
      <a:lvl2pPr marL="609570">
        <a:defRPr>
          <a:latin typeface="+mn-lt"/>
          <a:ea typeface="+mn-ea"/>
          <a:cs typeface="+mn-cs"/>
        </a:defRPr>
      </a:lvl2pPr>
      <a:lvl3pPr marL="1219140">
        <a:defRPr>
          <a:latin typeface="+mn-lt"/>
          <a:ea typeface="+mn-ea"/>
          <a:cs typeface="+mn-cs"/>
        </a:defRPr>
      </a:lvl3pPr>
      <a:lvl4pPr marL="1828709">
        <a:defRPr>
          <a:latin typeface="+mn-lt"/>
          <a:ea typeface="+mn-ea"/>
          <a:cs typeface="+mn-cs"/>
        </a:defRPr>
      </a:lvl4pPr>
      <a:lvl5pPr marL="2438278">
        <a:defRPr>
          <a:latin typeface="+mn-lt"/>
          <a:ea typeface="+mn-ea"/>
          <a:cs typeface="+mn-cs"/>
        </a:defRPr>
      </a:lvl5pPr>
      <a:lvl6pPr marL="3047848">
        <a:defRPr>
          <a:latin typeface="+mn-lt"/>
          <a:ea typeface="+mn-ea"/>
          <a:cs typeface="+mn-cs"/>
        </a:defRPr>
      </a:lvl6pPr>
      <a:lvl7pPr marL="3657418">
        <a:defRPr>
          <a:latin typeface="+mn-lt"/>
          <a:ea typeface="+mn-ea"/>
          <a:cs typeface="+mn-cs"/>
        </a:defRPr>
      </a:lvl7pPr>
      <a:lvl8pPr marL="4266987">
        <a:defRPr>
          <a:latin typeface="+mn-lt"/>
          <a:ea typeface="+mn-ea"/>
          <a:cs typeface="+mn-cs"/>
        </a:defRPr>
      </a:lvl8pPr>
      <a:lvl9pPr marL="4876557">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75942" y="313385"/>
            <a:ext cx="9040114" cy="757555"/>
          </a:xfrm>
          <a:prstGeom prst="rect">
            <a:avLst/>
          </a:prstGeom>
        </p:spPr>
        <p:txBody>
          <a:bodyPr wrap="square" lIns="0" tIns="0" rIns="0" bIns="0">
            <a:spAutoFit/>
          </a:bodyPr>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a:xfrm>
            <a:off x="612140" y="1674114"/>
            <a:ext cx="5334000" cy="2275840"/>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40863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97748" y="17781"/>
            <a:ext cx="10996503" cy="871219"/>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43038" y="1373443"/>
            <a:ext cx="11308080" cy="4638040"/>
          </a:xfrm>
          <a:prstGeom prst="rect">
            <a:avLst/>
          </a:prstGeom>
        </p:spPr>
        <p:txBody>
          <a:bodyPr wrap="square" lIns="0" tIns="0" rIns="0" bIns="0">
            <a:spAutoFit/>
          </a:bodyPr>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11303455" y="6442065"/>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48518549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14121" y="-3860"/>
            <a:ext cx="11163757" cy="697230"/>
          </a:xfrm>
          <a:prstGeom prst="rect">
            <a:avLst/>
          </a:prstGeom>
        </p:spPr>
        <p:txBody>
          <a:bodyPr wrap="square" lIns="0" tIns="0" rIns="0" bIns="0">
            <a:spAutoFit/>
          </a:bodyPr>
          <a:lstStyle>
            <a:lvl1pPr>
              <a:defRPr sz="4400" b="1" i="1">
                <a:solidFill>
                  <a:srgbClr val="008000"/>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583844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hyperlink" Target="https://www.opensecrets.org/revolving/rev_summary.php?id=82688" TargetMode="Externa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61.xml"/><Relationship Id="rId5" Type="http://schemas.openxmlformats.org/officeDocument/2006/relationships/image" Target="../media/image13.gi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OpenSecrets.org" TargetMode="External"/><Relationship Id="rId2" Type="http://schemas.openxmlformats.org/officeDocument/2006/relationships/image" Target="../media/image14.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hyperlink" Target="https://www.fda.gov/about-fda/fda-leadership-1907-today/scott-gottlieb#:~:text=Scott%20Gottlieb%20M.D.&amp;text=April%205%2C%202019.-,Dr.,advisor%20to%20the%20FDA%20Commissioner." TargetMode="External"/><Relationship Id="rId5" Type="http://schemas.openxmlformats.org/officeDocument/2006/relationships/image" Target="../media/image19.png"/><Relationship Id="rId4" Type="http://schemas.openxmlformats.org/officeDocument/2006/relationships/hyperlink" Target="https://www.pfizer.com/about/people/board-members" TargetMode="Externa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customXml" Target="../ink/ink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6.xml"/><Relationship Id="rId5" Type="http://schemas.openxmlformats.org/officeDocument/2006/relationships/image" Target="../media/image29.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khanacademy.org/humanities/ap-us-government-and-politics/political-participation/groups-influencing-policy-outcomes/v/groups-influencing-policy-outcomes?modal=1" TargetMode="Externa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hyperlink" Target="https://www.khanacademy.org/humanities/ap-us-government-and-politics/political-participation/groups-influencing-policy-outcomes/v/groups-influencing-policy-outcomes?modal=1" TargetMode="External"/><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5.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video" Target="https://www.youtube.com/embed/UAZXFELMd2w" TargetMode="Externa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128000" y="0"/>
            <a:ext cx="4064000" cy="5257800"/>
          </a:xfrm>
          <a:solidFill>
            <a:schemeClr val="tx1"/>
          </a:solidFill>
        </p:spPr>
        <p:txBody>
          <a:bodyPr/>
          <a:lstStyle/>
          <a:p>
            <a:pPr>
              <a:defRPr/>
            </a:pPr>
            <a:r>
              <a:rPr lang="en-US" sz="3733" b="1" cap="all" dirty="0">
                <a:solidFill>
                  <a:srgbClr val="FFFF00"/>
                </a:solidFill>
                <a:ea typeface="ＭＳ Ｐゴシック" charset="0"/>
              </a:rPr>
              <a:t>Unit 5 </a:t>
            </a:r>
            <a:br>
              <a:rPr lang="en-US" sz="3733" b="1" cap="all" dirty="0">
                <a:solidFill>
                  <a:srgbClr val="FFFF00"/>
                </a:solidFill>
                <a:ea typeface="ＭＳ Ｐゴシック" charset="0"/>
              </a:rPr>
            </a:br>
            <a:r>
              <a:rPr lang="en-US" sz="3733" b="1" cap="all" dirty="0" err="1">
                <a:solidFill>
                  <a:srgbClr val="FFFF00"/>
                </a:solidFill>
                <a:ea typeface="ＭＳ Ｐゴシック" charset="0"/>
              </a:rPr>
              <a:t>Chpt</a:t>
            </a:r>
            <a:r>
              <a:rPr lang="en-US" sz="3733" b="1" cap="all" dirty="0">
                <a:solidFill>
                  <a:srgbClr val="FFFF00"/>
                </a:solidFill>
                <a:ea typeface="ＭＳ Ｐゴシック" charset="0"/>
              </a:rPr>
              <a:t>. 17 Topics 5.6-5.7</a:t>
            </a:r>
            <a:br>
              <a:rPr lang="en-US" sz="3733" b="1" cap="all" dirty="0">
                <a:solidFill>
                  <a:srgbClr val="FFFF00"/>
                </a:solidFill>
                <a:ea typeface="ＭＳ Ｐゴシック" charset="0"/>
              </a:rPr>
            </a:br>
            <a:br>
              <a:rPr lang="en-US" sz="2400" b="1" dirty="0">
                <a:solidFill>
                  <a:srgbClr val="FFFF00"/>
                </a:solidFill>
                <a:ea typeface="ＭＳ Ｐゴシック" charset="0"/>
              </a:rPr>
            </a:br>
            <a:r>
              <a:rPr lang="en-US" sz="3200" b="1" dirty="0">
                <a:solidFill>
                  <a:srgbClr val="FFFF00"/>
                </a:solidFill>
                <a:ea typeface="ＭＳ Ｐゴシック" charset="0"/>
              </a:rPr>
              <a:t>Pages 554-586</a:t>
            </a:r>
            <a:br>
              <a:rPr lang="en-US" sz="3200" b="1" dirty="0">
                <a:solidFill>
                  <a:srgbClr val="FFFF00"/>
                </a:solidFill>
                <a:ea typeface="ＭＳ Ｐゴシック" charset="0"/>
              </a:rPr>
            </a:br>
            <a:br>
              <a:rPr lang="en-US" sz="3200" b="1" dirty="0">
                <a:solidFill>
                  <a:srgbClr val="FFFF00"/>
                </a:solidFill>
                <a:ea typeface="ＭＳ Ｐゴシック" charset="0"/>
              </a:rPr>
            </a:br>
            <a:r>
              <a:rPr lang="en-US" sz="2800" b="1" dirty="0">
                <a:solidFill>
                  <a:srgbClr val="FFFF00"/>
                </a:solidFill>
                <a:ea typeface="ＭＳ Ｐゴシック" charset="0"/>
              </a:rPr>
              <a:t>Required Document</a:t>
            </a:r>
            <a:br>
              <a:rPr lang="en-US" sz="2800" b="1" dirty="0">
                <a:solidFill>
                  <a:srgbClr val="FFFF00"/>
                </a:solidFill>
                <a:ea typeface="ＭＳ Ｐゴシック" charset="0"/>
              </a:rPr>
            </a:br>
            <a:r>
              <a:rPr lang="en-US" sz="2800" b="1" i="1" dirty="0">
                <a:solidFill>
                  <a:srgbClr val="FFFF00"/>
                </a:solidFill>
                <a:ea typeface="ＭＳ Ｐゴシック" charset="0"/>
              </a:rPr>
              <a:t>Federalist #10</a:t>
            </a:r>
            <a:endParaRPr lang="en-US" sz="4800" b="1" i="1" dirty="0">
              <a:solidFill>
                <a:srgbClr val="FFFF00"/>
              </a:solidFill>
              <a:ea typeface="ＭＳ Ｐゴシック" charset="0"/>
            </a:endParaRPr>
          </a:p>
        </p:txBody>
      </p:sp>
      <p:sp>
        <p:nvSpPr>
          <p:cNvPr id="4099" name="Content Placeholder 2"/>
          <p:cNvSpPr>
            <a:spLocks noGrp="1"/>
          </p:cNvSpPr>
          <p:nvPr>
            <p:ph idx="1"/>
          </p:nvPr>
        </p:nvSpPr>
        <p:spPr>
          <a:xfrm>
            <a:off x="0" y="5181600"/>
            <a:ext cx="12192000" cy="1693683"/>
          </a:xfrm>
          <a:solidFill>
            <a:schemeClr val="tx1"/>
          </a:solidFill>
        </p:spPr>
        <p:txBody>
          <a:bodyPr anchor="ctr"/>
          <a:lstStyle/>
          <a:p>
            <a:pPr marL="0" indent="0" algn="ctr">
              <a:buNone/>
            </a:pPr>
            <a:r>
              <a:rPr lang="en-US" altLang="en-US" sz="5400" b="1" dirty="0">
                <a:solidFill>
                  <a:srgbClr val="FFFF00"/>
                </a:solidFill>
              </a:rPr>
              <a:t>Interest Groups Influencing </a:t>
            </a:r>
            <a:r>
              <a:rPr lang="en-US" altLang="en-US" sz="5400" b="1" dirty="0" err="1">
                <a:solidFill>
                  <a:srgbClr val="FFFF00"/>
                </a:solidFill>
              </a:rPr>
              <a:t>Plicymaking</a:t>
            </a:r>
            <a:endParaRPr lang="en-US" altLang="en-US" sz="5400" b="1" dirty="0">
              <a:solidFill>
                <a:srgbClr val="FFFF00"/>
              </a:solidFill>
            </a:endParaRPr>
          </a:p>
        </p:txBody>
      </p:sp>
      <p:pic>
        <p:nvPicPr>
          <p:cNvPr id="5" name="Google Shape;174;p32"/>
          <p:cNvPicPr preferRelativeResize="0"/>
          <p:nvPr/>
        </p:nvPicPr>
        <p:blipFill rotWithShape="1">
          <a:blip r:embed="rId2">
            <a:alphaModFix/>
          </a:blip>
          <a:srcRect l="4811" b="11342"/>
          <a:stretch/>
        </p:blipFill>
        <p:spPr>
          <a:xfrm>
            <a:off x="152400" y="0"/>
            <a:ext cx="7772400" cy="5181600"/>
          </a:xfrm>
          <a:prstGeom prst="rect">
            <a:avLst/>
          </a:prstGeom>
          <a:noFill/>
          <a:ln>
            <a:noFill/>
          </a:ln>
        </p:spPr>
      </p:pic>
    </p:spTree>
    <p:extLst>
      <p:ext uri="{BB962C8B-B14F-4D97-AF65-F5344CB8AC3E}">
        <p14:creationId xmlns:p14="http://schemas.microsoft.com/office/powerpoint/2010/main" val="406785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Google Shape;99;p15"/>
          <p:cNvSpPr>
            <a:spLocks noGrp="1"/>
          </p:cNvSpPr>
          <p:nvPr>
            <p:ph type="title"/>
          </p:nvPr>
        </p:nvSpPr>
        <p:spPr>
          <a:xfrm>
            <a:off x="1" y="1"/>
            <a:ext cx="12168326" cy="1066799"/>
          </a:xfrm>
          <a:solidFill>
            <a:srgbClr val="92D050"/>
          </a:solidFill>
        </p:spPr>
        <p:txBody>
          <a:bodyPr vert="horz" lIns="91425" tIns="45700" rIns="91425" bIns="45700" rtlCol="0" anchor="ctr">
            <a:noAutofit/>
          </a:bodyPr>
          <a:lstStyle/>
          <a:p>
            <a:pPr eaLnBrk="1" hangingPunct="1"/>
            <a:r>
              <a:rPr lang="en-US" sz="3400" b="1" dirty="0"/>
              <a:t>Interest Groups in American Representative Democracy</a:t>
            </a:r>
            <a:endParaRPr lang="en-US" sz="3400" b="1" dirty="0">
              <a:solidFill>
                <a:srgbClr val="000000"/>
              </a:solidFill>
              <a:cs typeface="Calibri" charset="0"/>
              <a:sym typeface="Calibri" charset="0"/>
            </a:endParaRPr>
          </a:p>
        </p:txBody>
      </p:sp>
      <p:sp>
        <p:nvSpPr>
          <p:cNvPr id="18435" name="Google Shape;101;p15"/>
          <p:cNvSpPr>
            <a:spLocks noGrp="1"/>
          </p:cNvSpPr>
          <p:nvPr>
            <p:ph type="body" idx="2"/>
          </p:nvPr>
        </p:nvSpPr>
        <p:spPr>
          <a:xfrm>
            <a:off x="-1" y="1040167"/>
            <a:ext cx="12168327" cy="2861017"/>
          </a:xfrm>
        </p:spPr>
        <p:txBody>
          <a:bodyPr vert="horz" lIns="91425" tIns="45700" rIns="91425" bIns="45700" rtlCol="0">
            <a:noAutofit/>
          </a:bodyPr>
          <a:lstStyle/>
          <a:p>
            <a:r>
              <a:rPr lang="en-US" sz="2400" b="1" dirty="0"/>
              <a:t>Exercising your right to form groups is, in essence, forming a faction</a:t>
            </a:r>
          </a:p>
          <a:p>
            <a:pPr lvl="1"/>
            <a:r>
              <a:rPr lang="en-US" sz="1800" b="1" dirty="0"/>
              <a:t>James Madison, </a:t>
            </a:r>
            <a:r>
              <a:rPr lang="en-US" sz="1800" b="1" i="1" dirty="0"/>
              <a:t>Federalist </a:t>
            </a:r>
            <a:r>
              <a:rPr lang="en-US" sz="1800" b="1" dirty="0"/>
              <a:t>No. 10</a:t>
            </a:r>
          </a:p>
          <a:p>
            <a:r>
              <a:rPr lang="en-US" sz="2400" b="1" dirty="0"/>
              <a:t>Factions are inevitable in a representative democracy and represent liberty</a:t>
            </a:r>
          </a:p>
          <a:p>
            <a:r>
              <a:rPr lang="en-US" sz="2400" b="1" dirty="0"/>
              <a:t>Lesson the dangers of faction by allowing them to compete</a:t>
            </a:r>
          </a:p>
          <a:p>
            <a:r>
              <a:rPr lang="en-US" sz="2400" b="1" dirty="0"/>
              <a:t>Interest groups compete over conflicting policy desires</a:t>
            </a:r>
          </a:p>
        </p:txBody>
      </p:sp>
      <p:pic>
        <p:nvPicPr>
          <p:cNvPr id="2" name="Picture 1"/>
          <p:cNvPicPr>
            <a:picLocks noChangeAspect="1"/>
          </p:cNvPicPr>
          <p:nvPr/>
        </p:nvPicPr>
        <p:blipFill>
          <a:blip r:embed="rId3"/>
          <a:stretch>
            <a:fillRect/>
          </a:stretch>
        </p:blipFill>
        <p:spPr>
          <a:xfrm>
            <a:off x="1066800" y="3150650"/>
            <a:ext cx="10146070" cy="3581400"/>
          </a:xfrm>
          <a:prstGeom prst="rect">
            <a:avLst/>
          </a:prstGeom>
        </p:spPr>
      </p:pic>
    </p:spTree>
    <p:extLst>
      <p:ext uri="{BB962C8B-B14F-4D97-AF65-F5344CB8AC3E}">
        <p14:creationId xmlns:p14="http://schemas.microsoft.com/office/powerpoint/2010/main" val="101501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solidFill>
            <a:srgbClr val="92D050"/>
          </a:solidFill>
        </p:spPr>
        <p:txBody>
          <a:bodyPr>
            <a:noAutofit/>
          </a:bodyPr>
          <a:lstStyle/>
          <a:p>
            <a:r>
              <a:rPr lang="en-US" sz="4400" b="1" dirty="0"/>
              <a:t>WHAT ARE INTEREST GROUPS TODAY?</a:t>
            </a:r>
            <a:endParaRPr lang="en-US" sz="4400" dirty="0"/>
          </a:p>
        </p:txBody>
      </p:sp>
      <p:sp>
        <p:nvSpPr>
          <p:cNvPr id="3" name="Content Placeholder 2"/>
          <p:cNvSpPr>
            <a:spLocks noGrp="1"/>
          </p:cNvSpPr>
          <p:nvPr>
            <p:ph idx="1"/>
          </p:nvPr>
        </p:nvSpPr>
        <p:spPr>
          <a:xfrm>
            <a:off x="0" y="1192212"/>
            <a:ext cx="12192000" cy="5529264"/>
          </a:xfrm>
        </p:spPr>
        <p:txBody>
          <a:bodyPr>
            <a:noAutofit/>
          </a:bodyPr>
          <a:lstStyle/>
          <a:p>
            <a:pPr lvl="0"/>
            <a:r>
              <a:rPr lang="en-US" sz="3600" b="1" dirty="0"/>
              <a:t>Interest group (AKA </a:t>
            </a:r>
            <a:r>
              <a:rPr lang="en-US" sz="3200" b="1" dirty="0"/>
              <a:t>Special interests – term used in a negative way), Lobbyist or Lobby groups- mean the same thing.</a:t>
            </a:r>
          </a:p>
          <a:p>
            <a:pPr lvl="1"/>
            <a:r>
              <a:rPr lang="en-US" sz="3200" b="1" dirty="0"/>
              <a:t>Organization of people whose members share policy views on specific issues and attempt to influence public policy to their benefit </a:t>
            </a:r>
          </a:p>
          <a:p>
            <a:pPr lvl="0"/>
            <a:endParaRPr lang="en-US" sz="3600" b="1" dirty="0"/>
          </a:p>
          <a:p>
            <a:pPr lvl="0"/>
            <a:r>
              <a:rPr lang="en-US" sz="3600" b="1" dirty="0"/>
              <a:t>Interest groups are protected under the 1</a:t>
            </a:r>
            <a:r>
              <a:rPr lang="en-US" sz="3600" b="1" baseline="30000" dirty="0"/>
              <a:t>st</a:t>
            </a:r>
            <a:r>
              <a:rPr lang="en-US" sz="3600" b="1" dirty="0"/>
              <a:t> Amendment of the Constitution (which means they have the freedom of speech and assembly)</a:t>
            </a:r>
          </a:p>
          <a:p>
            <a:endParaRPr lang="en-US" sz="3733" b="1" dirty="0"/>
          </a:p>
        </p:txBody>
      </p:sp>
      <p:sp>
        <p:nvSpPr>
          <p:cNvPr id="4" name="Slide Number Placeholder 3"/>
          <p:cNvSpPr>
            <a:spLocks noGrp="1"/>
          </p:cNvSpPr>
          <p:nvPr>
            <p:ph type="sldNum" sz="quarter" idx="12"/>
          </p:nvPr>
        </p:nvSpPr>
        <p:spPr/>
        <p:txBody>
          <a:bodyPr/>
          <a:lstStyle/>
          <a:p>
            <a:fld id="{ADE4B3B1-5C2F-4830-A48A-8789706F722F}" type="slidenum">
              <a:rPr lang="en-US" smtClean="0"/>
              <a:t>11</a:t>
            </a:fld>
            <a:endParaRPr lang="en-US" dirty="0"/>
          </a:p>
        </p:txBody>
      </p:sp>
    </p:spTree>
    <p:extLst>
      <p:ext uri="{BB962C8B-B14F-4D97-AF65-F5344CB8AC3E}">
        <p14:creationId xmlns:p14="http://schemas.microsoft.com/office/powerpoint/2010/main" val="273294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7961"/>
            <a:ext cx="12192000" cy="914400"/>
          </a:xfrm>
          <a:solidFill>
            <a:schemeClr val="tx1"/>
          </a:solidFill>
        </p:spPr>
        <p:txBody>
          <a:bodyPr>
            <a:noAutofit/>
          </a:bodyPr>
          <a:lstStyle/>
          <a:p>
            <a:r>
              <a:rPr lang="en-US" sz="4000" b="1" dirty="0">
                <a:solidFill>
                  <a:schemeClr val="bg1"/>
                </a:solidFill>
              </a:rPr>
              <a:t>PURPOSE OF INTEREST GROUPS</a:t>
            </a:r>
            <a:endParaRPr lang="en-US" sz="3200" dirty="0">
              <a:solidFill>
                <a:schemeClr val="bg1"/>
              </a:solidFill>
            </a:endParaRPr>
          </a:p>
        </p:txBody>
      </p:sp>
      <p:sp>
        <p:nvSpPr>
          <p:cNvPr id="3" name="Content Placeholder 2"/>
          <p:cNvSpPr>
            <a:spLocks noGrp="1"/>
          </p:cNvSpPr>
          <p:nvPr>
            <p:ph idx="1"/>
          </p:nvPr>
        </p:nvSpPr>
        <p:spPr>
          <a:xfrm>
            <a:off x="0" y="990600"/>
            <a:ext cx="12192000" cy="4648200"/>
          </a:xfrm>
        </p:spPr>
        <p:txBody>
          <a:bodyPr>
            <a:noAutofit/>
          </a:bodyPr>
          <a:lstStyle/>
          <a:p>
            <a:pPr>
              <a:spcBef>
                <a:spcPts val="0"/>
              </a:spcBef>
              <a:buAutoNum type="arabicPeriod"/>
            </a:pPr>
            <a:r>
              <a:rPr lang="en-US" sz="2800" b="1" dirty="0"/>
              <a:t>Educate voters and office holders/ raise awareness and interest in </a:t>
            </a:r>
            <a:r>
              <a:rPr lang="en-US" sz="2800" b="1" dirty="0">
                <a:solidFill>
                  <a:srgbClr val="FF0000"/>
                </a:solidFill>
              </a:rPr>
              <a:t>public affairs</a:t>
            </a:r>
            <a:r>
              <a:rPr lang="en-US" sz="2800" b="1" dirty="0"/>
              <a:t>- issues &amp; events that concern the people.</a:t>
            </a:r>
          </a:p>
          <a:p>
            <a:pPr lvl="1">
              <a:spcBef>
                <a:spcPts val="0"/>
              </a:spcBef>
            </a:pPr>
            <a:r>
              <a:rPr lang="en-US" sz="2000" b="1" dirty="0"/>
              <a:t>Make sure group members understand the group’s position on a specific issue</a:t>
            </a:r>
          </a:p>
          <a:p>
            <a:pPr lvl="1">
              <a:spcBef>
                <a:spcPts val="0"/>
              </a:spcBef>
            </a:pPr>
            <a:r>
              <a:rPr lang="en-US" sz="2000" b="1" dirty="0"/>
              <a:t>Make sure group members know who to vote for</a:t>
            </a:r>
          </a:p>
          <a:p>
            <a:pPr lvl="1">
              <a:spcBef>
                <a:spcPts val="0"/>
              </a:spcBef>
            </a:pPr>
            <a:r>
              <a:rPr lang="en-US" sz="2000" b="1" dirty="0"/>
              <a:t>Make sure elected/selected policymakers are sympathetic to your issues</a:t>
            </a:r>
          </a:p>
          <a:p>
            <a:pPr>
              <a:spcBef>
                <a:spcPts val="0"/>
              </a:spcBef>
              <a:buAutoNum type="arabicPeriod"/>
            </a:pPr>
            <a:endParaRPr lang="en-US" sz="1600" b="1" dirty="0"/>
          </a:p>
          <a:p>
            <a:pPr>
              <a:spcBef>
                <a:spcPts val="0"/>
              </a:spcBef>
              <a:buAutoNum type="arabicPeriod"/>
            </a:pPr>
            <a:r>
              <a:rPr lang="en-US" sz="2800" b="1" dirty="0"/>
              <a:t>Draft legislation</a:t>
            </a:r>
          </a:p>
          <a:p>
            <a:pPr lvl="1">
              <a:spcBef>
                <a:spcPts val="0"/>
              </a:spcBef>
            </a:pPr>
            <a:r>
              <a:rPr lang="en-US" sz="2000" b="1" dirty="0"/>
              <a:t>After you have gained access to sympathetic policymakers</a:t>
            </a:r>
          </a:p>
          <a:p>
            <a:pPr lvl="1">
              <a:spcBef>
                <a:spcPts val="0"/>
              </a:spcBef>
            </a:pPr>
            <a:r>
              <a:rPr lang="en-US" sz="2000" b="1" dirty="0"/>
              <a:t>Interest groups have policy specialists, while members of Congress are policy generalists</a:t>
            </a:r>
          </a:p>
          <a:p>
            <a:pPr>
              <a:spcBef>
                <a:spcPts val="0"/>
              </a:spcBef>
              <a:buAutoNum type="arabicPeriod"/>
            </a:pPr>
            <a:endParaRPr lang="en-US" sz="1600" b="1" dirty="0"/>
          </a:p>
          <a:p>
            <a:pPr>
              <a:spcBef>
                <a:spcPts val="0"/>
              </a:spcBef>
              <a:buAutoNum type="arabicPeriod"/>
            </a:pPr>
            <a:r>
              <a:rPr lang="en-US" sz="2800" b="1" dirty="0"/>
              <a:t>Mobilize membership</a:t>
            </a:r>
          </a:p>
          <a:p>
            <a:pPr lvl="1">
              <a:spcBef>
                <a:spcPts val="0"/>
              </a:spcBef>
            </a:pPr>
            <a:r>
              <a:rPr lang="en-US" sz="2000" b="1" dirty="0"/>
              <a:t>Apply pressure on and work with legislators and government agencies (to get laws created/changed in your favor)</a:t>
            </a:r>
          </a:p>
          <a:p>
            <a:pPr lvl="2">
              <a:spcBef>
                <a:spcPts val="0"/>
              </a:spcBef>
            </a:pPr>
            <a:r>
              <a:rPr lang="en-US" sz="2000" b="1" dirty="0"/>
              <a:t>Protesting and petitioning</a:t>
            </a:r>
          </a:p>
          <a:p>
            <a:pPr lvl="2">
              <a:spcBef>
                <a:spcPts val="0"/>
              </a:spcBef>
            </a:pPr>
            <a:r>
              <a:rPr lang="en-US" sz="2000" b="1" dirty="0"/>
              <a:t>Raise and spend money to gain access to policymakers</a:t>
            </a:r>
          </a:p>
          <a:p>
            <a:pPr marL="0" indent="0">
              <a:buNone/>
            </a:pPr>
            <a:endParaRPr lang="en-US" sz="1800" b="1" dirty="0">
              <a:solidFill>
                <a:srgbClr val="FF0000"/>
              </a:solidFill>
            </a:endParaRPr>
          </a:p>
        </p:txBody>
      </p:sp>
      <p:sp>
        <p:nvSpPr>
          <p:cNvPr id="4" name="Slide Number Placeholder 3"/>
          <p:cNvSpPr>
            <a:spLocks noGrp="1"/>
          </p:cNvSpPr>
          <p:nvPr>
            <p:ph type="sldNum" sz="quarter" idx="12"/>
          </p:nvPr>
        </p:nvSpPr>
        <p:spPr/>
        <p:txBody>
          <a:bodyPr/>
          <a:lstStyle/>
          <a:p>
            <a:fld id="{ADE4B3B1-5C2F-4830-A48A-8789706F722F}" type="slidenum">
              <a:rPr lang="en-US" smtClean="0"/>
              <a:t>12</a:t>
            </a:fld>
            <a:endParaRPr lang="en-US" dirty="0"/>
          </a:p>
        </p:txBody>
      </p:sp>
      <p:sp>
        <p:nvSpPr>
          <p:cNvPr id="5" name="Rectangle 4"/>
          <p:cNvSpPr/>
          <p:nvPr/>
        </p:nvSpPr>
        <p:spPr>
          <a:xfrm>
            <a:off x="-9525" y="6221740"/>
            <a:ext cx="12201525" cy="523220"/>
          </a:xfrm>
          <a:prstGeom prst="rect">
            <a:avLst/>
          </a:prstGeom>
          <a:solidFill>
            <a:schemeClr val="tx1"/>
          </a:solidFill>
        </p:spPr>
        <p:txBody>
          <a:bodyPr wrap="square">
            <a:spAutoFit/>
          </a:bodyPr>
          <a:lstStyle/>
          <a:p>
            <a:pPr lvl="0" algn="ctr" eaLnBrk="0" fontAlgn="base" hangingPunct="0">
              <a:spcBef>
                <a:spcPct val="20000"/>
              </a:spcBef>
              <a:spcAft>
                <a:spcPct val="0"/>
              </a:spcAft>
            </a:pPr>
            <a:r>
              <a:rPr lang="en-US" sz="2800" b="1" kern="0" dirty="0">
                <a:solidFill>
                  <a:schemeClr val="bg1"/>
                </a:solidFill>
              </a:rPr>
              <a:t>Interest groups may represent very specific or more general interests</a:t>
            </a:r>
            <a:endParaRPr lang="en-US" sz="1400" b="1" kern="0" dirty="0">
              <a:solidFill>
                <a:schemeClr val="bg1"/>
              </a:solidFill>
            </a:endParaRPr>
          </a:p>
        </p:txBody>
      </p:sp>
    </p:spTree>
    <p:extLst>
      <p:ext uri="{BB962C8B-B14F-4D97-AF65-F5344CB8AC3E}">
        <p14:creationId xmlns:p14="http://schemas.microsoft.com/office/powerpoint/2010/main" val="33412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7961"/>
            <a:ext cx="12192000" cy="914400"/>
          </a:xfrm>
          <a:solidFill>
            <a:schemeClr val="tx1"/>
          </a:solidFill>
        </p:spPr>
        <p:txBody>
          <a:bodyPr>
            <a:noAutofit/>
          </a:bodyPr>
          <a:lstStyle/>
          <a:p>
            <a:pPr algn="l"/>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HOW DO INTEREST GROUPS LINK CITIZENS TO GOVERNMENT?</a:t>
            </a:r>
            <a:endParaRPr lang="en-US" sz="4800" dirty="0">
              <a:solidFill>
                <a:schemeClr val="bg1"/>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0" y="990600"/>
            <a:ext cx="12192000" cy="4648200"/>
          </a:xfrm>
        </p:spPr>
        <p:txBody>
          <a:bodyPr>
            <a:noAutofit/>
          </a:bodyPr>
          <a:lstStyle/>
          <a:p>
            <a:pPr marL="469900" marR="5080" indent="-457200">
              <a:lnSpc>
                <a:spcPct val="100000"/>
              </a:lnSpc>
              <a:spcBef>
                <a:spcPts val="105"/>
              </a:spcBef>
              <a:buFont typeface="Arial"/>
              <a:buChar char="•"/>
              <a:tabLst>
                <a:tab pos="469265" algn="l"/>
                <a:tab pos="469900" algn="l"/>
              </a:tabLst>
            </a:pPr>
            <a:r>
              <a:rPr lang="en-US" sz="3200" b="1" spc="-5" dirty="0">
                <a:solidFill>
                  <a:srgbClr val="FF0000"/>
                </a:solidFill>
                <a:latin typeface="Arial"/>
                <a:cs typeface="Arial"/>
              </a:rPr>
              <a:t>Linkage </a:t>
            </a:r>
            <a:r>
              <a:rPr lang="en-US" sz="3200" b="1" dirty="0">
                <a:solidFill>
                  <a:srgbClr val="FF0000"/>
                </a:solidFill>
                <a:latin typeface="Arial"/>
                <a:cs typeface="Arial"/>
              </a:rPr>
              <a:t>institution </a:t>
            </a:r>
            <a:r>
              <a:rPr lang="en-US" sz="3200" b="1" dirty="0">
                <a:latin typeface="Arial"/>
                <a:cs typeface="Arial"/>
              </a:rPr>
              <a:t>(along with </a:t>
            </a:r>
            <a:r>
              <a:rPr lang="en-US" sz="3200" b="1" spc="-5" dirty="0">
                <a:latin typeface="Arial"/>
                <a:cs typeface="Arial"/>
              </a:rPr>
              <a:t>elections, political</a:t>
            </a:r>
            <a:r>
              <a:rPr lang="en-US" sz="3200" b="1" spc="-125" dirty="0">
                <a:latin typeface="Arial"/>
                <a:cs typeface="Arial"/>
              </a:rPr>
              <a:t> </a:t>
            </a:r>
            <a:r>
              <a:rPr lang="en-US" sz="3200" b="1" spc="-5" dirty="0">
                <a:latin typeface="Arial"/>
                <a:cs typeface="Arial"/>
              </a:rPr>
              <a:t>parties,  </a:t>
            </a:r>
            <a:r>
              <a:rPr lang="en-US" sz="3200" b="1" dirty="0">
                <a:latin typeface="Arial"/>
                <a:cs typeface="Arial"/>
              </a:rPr>
              <a:t>and </a:t>
            </a:r>
            <a:r>
              <a:rPr lang="en-US" sz="3200" b="1" spc="-5" dirty="0">
                <a:latin typeface="Arial"/>
                <a:cs typeface="Arial"/>
              </a:rPr>
              <a:t>mass media) </a:t>
            </a:r>
            <a:r>
              <a:rPr lang="en-US" sz="3200" b="1" dirty="0">
                <a:latin typeface="Arial"/>
                <a:cs typeface="Arial"/>
              </a:rPr>
              <a:t>– link citizens to</a:t>
            </a:r>
            <a:r>
              <a:rPr lang="en-US" sz="3200" b="1" spc="-114" dirty="0">
                <a:latin typeface="Arial"/>
                <a:cs typeface="Arial"/>
              </a:rPr>
              <a:t> </a:t>
            </a:r>
            <a:r>
              <a:rPr lang="en-US" sz="3200" b="1" dirty="0">
                <a:latin typeface="Arial"/>
                <a:cs typeface="Arial"/>
              </a:rPr>
              <a:t>government</a:t>
            </a:r>
            <a:endParaRPr lang="en-US" sz="3200" dirty="0">
              <a:latin typeface="Arial"/>
              <a:cs typeface="Arial"/>
            </a:endParaRPr>
          </a:p>
          <a:p>
            <a:pPr marL="1003300" marR="1794510" lvl="1" indent="-381635">
              <a:lnSpc>
                <a:spcPct val="100000"/>
              </a:lnSpc>
              <a:spcBef>
                <a:spcPts val="685"/>
              </a:spcBef>
              <a:buFont typeface="Arial"/>
              <a:buChar char="–"/>
              <a:tabLst>
                <a:tab pos="1002665" algn="l"/>
                <a:tab pos="1003935" algn="l"/>
              </a:tabLst>
            </a:pPr>
            <a:r>
              <a:rPr lang="en-US" sz="2800" b="1" spc="-5" dirty="0">
                <a:latin typeface="Arial"/>
                <a:cs typeface="Arial"/>
              </a:rPr>
              <a:t>Express their members’ preferences to </a:t>
            </a:r>
            <a:r>
              <a:rPr lang="en-US" sz="2800" b="1" spc="-10" dirty="0">
                <a:latin typeface="Arial"/>
                <a:cs typeface="Arial"/>
              </a:rPr>
              <a:t>government  </a:t>
            </a:r>
            <a:r>
              <a:rPr lang="en-US" sz="2800" b="1" spc="-5" dirty="0">
                <a:latin typeface="Arial"/>
                <a:cs typeface="Arial"/>
              </a:rPr>
              <a:t>policymakers</a:t>
            </a:r>
            <a:endParaRPr lang="en-US" sz="2800" dirty="0">
              <a:latin typeface="Arial"/>
              <a:cs typeface="Arial"/>
            </a:endParaRPr>
          </a:p>
          <a:p>
            <a:pPr marL="1003300" lvl="1" indent="-381635">
              <a:lnSpc>
                <a:spcPct val="100000"/>
              </a:lnSpc>
              <a:spcBef>
                <a:spcPts val="675"/>
              </a:spcBef>
              <a:buFont typeface="Arial"/>
              <a:buChar char="–"/>
              <a:tabLst>
                <a:tab pos="1002665" algn="l"/>
                <a:tab pos="1003935" algn="l"/>
              </a:tabLst>
            </a:pPr>
            <a:r>
              <a:rPr lang="en-US" sz="2800" b="1" spc="-5" dirty="0">
                <a:latin typeface="Arial"/>
                <a:cs typeface="Arial"/>
              </a:rPr>
              <a:t>Convey government policy </a:t>
            </a:r>
            <a:r>
              <a:rPr lang="en-US" sz="2800" b="1" spc="-5" dirty="0">
                <a:solidFill>
                  <a:srgbClr val="FF0000"/>
                </a:solidFill>
                <a:latin typeface="Arial"/>
                <a:cs typeface="Arial"/>
              </a:rPr>
              <a:t>information</a:t>
            </a:r>
            <a:r>
              <a:rPr lang="en-US" sz="2800" b="1" spc="-5" dirty="0">
                <a:latin typeface="Arial"/>
                <a:cs typeface="Arial"/>
              </a:rPr>
              <a:t> to their</a:t>
            </a:r>
            <a:r>
              <a:rPr lang="en-US" sz="2800" b="1" spc="110" dirty="0">
                <a:latin typeface="Arial"/>
                <a:cs typeface="Arial"/>
              </a:rPr>
              <a:t> </a:t>
            </a:r>
            <a:r>
              <a:rPr lang="en-US" sz="2800" b="1" spc="-5" dirty="0">
                <a:latin typeface="Arial"/>
                <a:cs typeface="Arial"/>
              </a:rPr>
              <a:t>members</a:t>
            </a:r>
            <a:endParaRPr lang="en-US" sz="2800" dirty="0">
              <a:latin typeface="Arial"/>
              <a:cs typeface="Arial"/>
            </a:endParaRPr>
          </a:p>
          <a:p>
            <a:pPr marL="1003300" lvl="1" indent="-381635">
              <a:lnSpc>
                <a:spcPct val="100000"/>
              </a:lnSpc>
              <a:spcBef>
                <a:spcPts val="675"/>
              </a:spcBef>
              <a:buFont typeface="Arial"/>
              <a:buChar char="–"/>
              <a:tabLst>
                <a:tab pos="1002665" algn="l"/>
                <a:tab pos="1003935" algn="l"/>
              </a:tabLst>
            </a:pPr>
            <a:r>
              <a:rPr lang="en-US" sz="2800" b="1" spc="-5" dirty="0">
                <a:latin typeface="Arial"/>
                <a:cs typeface="Arial"/>
              </a:rPr>
              <a:t>Raise and spend </a:t>
            </a:r>
            <a:r>
              <a:rPr lang="en-US" sz="2800" b="1" spc="-10" dirty="0">
                <a:solidFill>
                  <a:srgbClr val="FF0000"/>
                </a:solidFill>
                <a:latin typeface="Arial"/>
                <a:cs typeface="Arial"/>
              </a:rPr>
              <a:t>money</a:t>
            </a:r>
            <a:r>
              <a:rPr lang="en-US" sz="2800" b="1" spc="-10" dirty="0">
                <a:latin typeface="Arial"/>
                <a:cs typeface="Arial"/>
              </a:rPr>
              <a:t> </a:t>
            </a:r>
            <a:r>
              <a:rPr lang="en-US" sz="2800" b="1" spc="-5" dirty="0">
                <a:latin typeface="Arial"/>
                <a:cs typeface="Arial"/>
              </a:rPr>
              <a:t>to gain access to</a:t>
            </a:r>
            <a:r>
              <a:rPr lang="en-US" sz="2800" b="1" spc="130" dirty="0">
                <a:latin typeface="Arial"/>
                <a:cs typeface="Arial"/>
              </a:rPr>
              <a:t> </a:t>
            </a:r>
            <a:r>
              <a:rPr lang="en-US" sz="2800" b="1" spc="-5" dirty="0">
                <a:latin typeface="Arial"/>
                <a:cs typeface="Arial"/>
              </a:rPr>
              <a:t>policymakers</a:t>
            </a:r>
            <a:endParaRPr lang="en-US" sz="2800" dirty="0">
              <a:latin typeface="Arial"/>
              <a:cs typeface="Arial"/>
            </a:endParaRPr>
          </a:p>
          <a:p>
            <a:pPr marL="0" indent="0">
              <a:buNone/>
            </a:pPr>
            <a:endParaRPr lang="en-US" sz="1800" b="1" dirty="0">
              <a:solidFill>
                <a:srgbClr val="FF0000"/>
              </a:solidFill>
            </a:endParaRPr>
          </a:p>
        </p:txBody>
      </p:sp>
      <p:sp>
        <p:nvSpPr>
          <p:cNvPr id="4" name="Slide Number Placeholder 3"/>
          <p:cNvSpPr>
            <a:spLocks noGrp="1"/>
          </p:cNvSpPr>
          <p:nvPr>
            <p:ph type="sldNum" sz="quarter" idx="12"/>
          </p:nvPr>
        </p:nvSpPr>
        <p:spPr/>
        <p:txBody>
          <a:bodyPr/>
          <a:lstStyle/>
          <a:p>
            <a:fld id="{ADE4B3B1-5C2F-4830-A48A-8789706F722F}" type="slidenum">
              <a:rPr lang="en-US" smtClean="0"/>
              <a:t>13</a:t>
            </a:fld>
            <a:endParaRPr lang="en-US" dirty="0"/>
          </a:p>
        </p:txBody>
      </p:sp>
      <p:sp>
        <p:nvSpPr>
          <p:cNvPr id="5" name="Rectangle 4"/>
          <p:cNvSpPr/>
          <p:nvPr/>
        </p:nvSpPr>
        <p:spPr>
          <a:xfrm>
            <a:off x="-9525" y="6221740"/>
            <a:ext cx="12201525" cy="523220"/>
          </a:xfrm>
          <a:prstGeom prst="rect">
            <a:avLst/>
          </a:prstGeom>
          <a:solidFill>
            <a:schemeClr val="tx1"/>
          </a:solidFill>
        </p:spPr>
        <p:txBody>
          <a:bodyPr wrap="square">
            <a:spAutoFit/>
          </a:bodyPr>
          <a:lstStyle/>
          <a:p>
            <a:pPr lvl="0" algn="ctr" eaLnBrk="0" fontAlgn="base" hangingPunct="0">
              <a:spcBef>
                <a:spcPct val="20000"/>
              </a:spcBef>
              <a:spcAft>
                <a:spcPct val="0"/>
              </a:spcAft>
            </a:pPr>
            <a:r>
              <a:rPr lang="en-US" sz="2800" b="1" kern="0" dirty="0">
                <a:solidFill>
                  <a:schemeClr val="bg1"/>
                </a:solidFill>
              </a:rPr>
              <a:t>Interest groups may represent very specific or more general interests</a:t>
            </a:r>
            <a:endParaRPr lang="en-US" sz="1400" b="1" kern="0" dirty="0">
              <a:solidFill>
                <a:schemeClr val="bg1"/>
              </a:solidFill>
            </a:endParaRPr>
          </a:p>
        </p:txBody>
      </p:sp>
    </p:spTree>
    <p:extLst>
      <p:ext uri="{BB962C8B-B14F-4D97-AF65-F5344CB8AC3E}">
        <p14:creationId xmlns:p14="http://schemas.microsoft.com/office/powerpoint/2010/main" val="1328743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solidFill>
            <a:srgbClr val="FFC000"/>
          </a:solidFill>
        </p:spPr>
        <p:txBody>
          <a:bodyPr>
            <a:noAutofit/>
          </a:bodyPr>
          <a:lstStyle/>
          <a:p>
            <a:r>
              <a:rPr lang="en-US" sz="3200" b="1" dirty="0"/>
              <a:t>WHAT IS THE DIFFERENCE BETWEEN </a:t>
            </a:r>
            <a:br>
              <a:rPr lang="en-US" sz="3200" b="1" dirty="0"/>
            </a:br>
            <a:r>
              <a:rPr lang="en-US" sz="3200" b="1" dirty="0"/>
              <a:t>INTEREST GROUPS AND POLITICAL PARTIES?</a:t>
            </a:r>
            <a:endParaRPr lang="en-US" sz="3200" dirty="0"/>
          </a:p>
        </p:txBody>
      </p:sp>
      <p:sp>
        <p:nvSpPr>
          <p:cNvPr id="3" name="Content Placeholder 2"/>
          <p:cNvSpPr>
            <a:spLocks noGrp="1"/>
          </p:cNvSpPr>
          <p:nvPr>
            <p:ph idx="1"/>
          </p:nvPr>
        </p:nvSpPr>
        <p:spPr>
          <a:xfrm>
            <a:off x="-22123" y="1066800"/>
            <a:ext cx="12192000" cy="5791200"/>
          </a:xfrm>
        </p:spPr>
        <p:txBody>
          <a:bodyPr>
            <a:noAutofit/>
          </a:bodyPr>
          <a:lstStyle/>
          <a:p>
            <a:r>
              <a:rPr lang="en-US" sz="2400" b="1" dirty="0"/>
              <a:t>Interest groups seek to </a:t>
            </a:r>
            <a:r>
              <a:rPr lang="en-US" sz="2400" b="1" dirty="0">
                <a:solidFill>
                  <a:srgbClr val="FF0000"/>
                </a:solidFill>
              </a:rPr>
              <a:t>support</a:t>
            </a:r>
            <a:r>
              <a:rPr lang="en-US" sz="2400" b="1" dirty="0"/>
              <a:t> </a:t>
            </a:r>
            <a:r>
              <a:rPr lang="en-US" sz="2400" b="1" dirty="0">
                <a:solidFill>
                  <a:srgbClr val="FF0000"/>
                </a:solidFill>
              </a:rPr>
              <a:t>public officials </a:t>
            </a:r>
            <a:r>
              <a:rPr lang="en-US" sz="2400" b="1" dirty="0"/>
              <a:t>and </a:t>
            </a:r>
            <a:r>
              <a:rPr lang="en-US" sz="2400" b="1" dirty="0">
                <a:solidFill>
                  <a:srgbClr val="FF0000"/>
                </a:solidFill>
              </a:rPr>
              <a:t>influence</a:t>
            </a:r>
            <a:r>
              <a:rPr lang="en-US" sz="2400" b="1" dirty="0"/>
              <a:t> </a:t>
            </a:r>
            <a:r>
              <a:rPr lang="en-US" sz="2400" b="1" dirty="0">
                <a:solidFill>
                  <a:srgbClr val="FF0000"/>
                </a:solidFill>
              </a:rPr>
              <a:t>government policies</a:t>
            </a:r>
            <a:r>
              <a:rPr lang="en-US" sz="2400" b="1" dirty="0"/>
              <a:t>. (FUNDAMENTAL GOAL)</a:t>
            </a:r>
          </a:p>
          <a:p>
            <a:pPr lvl="1"/>
            <a:r>
              <a:rPr lang="en-US" sz="2400" b="1" i="1" dirty="0"/>
              <a:t>In contrast, political parties nominate candidates, contest elections, and seek to gain control over government- want to win elections. (FUNDAMENTAL GOAL)</a:t>
            </a:r>
          </a:p>
          <a:p>
            <a:pPr lvl="1"/>
            <a:endParaRPr lang="en-US" sz="1100" b="1" dirty="0"/>
          </a:p>
          <a:p>
            <a:r>
              <a:rPr lang="en-US" sz="2400" b="1" dirty="0"/>
              <a:t>Interest groups focus only on specific issues that directly affect their members.  As a result, interest groups are able to articulate specific policy positions.  </a:t>
            </a:r>
          </a:p>
          <a:p>
            <a:pPr lvl="1"/>
            <a:r>
              <a:rPr lang="en-US" sz="2400" b="1" i="1" dirty="0"/>
              <a:t>In contrast, political parties have positions on a wide range of public issues. </a:t>
            </a:r>
          </a:p>
          <a:p>
            <a:pPr lvl="1"/>
            <a:endParaRPr lang="en-US" sz="1100" b="1" dirty="0"/>
          </a:p>
          <a:p>
            <a:r>
              <a:rPr lang="en-US" sz="2400" b="1" dirty="0"/>
              <a:t>Interest groups are private organizations that are accountable to their members.  </a:t>
            </a:r>
          </a:p>
          <a:p>
            <a:pPr lvl="1"/>
            <a:r>
              <a:rPr lang="en-US" sz="2400" b="1" i="1" dirty="0"/>
              <a:t>In contrast,  political parties are public organizations that are accountable to the voters.  </a:t>
            </a:r>
            <a:endParaRPr lang="en-US" sz="2400" dirty="0"/>
          </a:p>
        </p:txBody>
      </p:sp>
      <p:sp>
        <p:nvSpPr>
          <p:cNvPr id="4" name="Slide Number Placeholder 3"/>
          <p:cNvSpPr>
            <a:spLocks noGrp="1"/>
          </p:cNvSpPr>
          <p:nvPr>
            <p:ph type="sldNum" sz="quarter" idx="12"/>
          </p:nvPr>
        </p:nvSpPr>
        <p:spPr/>
        <p:txBody>
          <a:bodyPr/>
          <a:lstStyle/>
          <a:p>
            <a:fld id="{ADE4B3B1-5C2F-4830-A48A-8789706F722F}" type="slidenum">
              <a:rPr lang="en-US" smtClean="0"/>
              <a:t>14</a:t>
            </a:fld>
            <a:endParaRPr lang="en-US" dirty="0"/>
          </a:p>
        </p:txBody>
      </p:sp>
    </p:spTree>
    <p:extLst>
      <p:ext uri="{BB962C8B-B14F-4D97-AF65-F5344CB8AC3E}">
        <p14:creationId xmlns:p14="http://schemas.microsoft.com/office/powerpoint/2010/main" val="359679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18"/>
        <p:cNvGrpSpPr/>
        <p:nvPr/>
      </p:nvGrpSpPr>
      <p:grpSpPr>
        <a:xfrm>
          <a:off x="0" y="0"/>
          <a:ext cx="0" cy="0"/>
          <a:chOff x="0" y="0"/>
          <a:chExt cx="0" cy="0"/>
        </a:xfrm>
      </p:grpSpPr>
      <p:sp>
        <p:nvSpPr>
          <p:cNvPr id="419" name="Google Shape;419;p67"/>
          <p:cNvSpPr txBox="1">
            <a:spLocks noGrp="1"/>
          </p:cNvSpPr>
          <p:nvPr>
            <p:ph type="title"/>
          </p:nvPr>
        </p:nvSpPr>
        <p:spPr>
          <a:xfrm>
            <a:off x="38100" y="12700"/>
            <a:ext cx="12153900" cy="520700"/>
          </a:xfrm>
          <a:prstGeom prst="rect">
            <a:avLst/>
          </a:prstGeom>
        </p:spPr>
        <p:txBody>
          <a:bodyPr spcFirstLastPara="1" wrap="square" lIns="121897" tIns="121897" rIns="121897" bIns="121897" anchor="t" anchorCtr="0">
            <a:noAutofit/>
          </a:bodyPr>
          <a:lstStyle/>
          <a:p>
            <a:r>
              <a:rPr lang="en-US" sz="2800" b="1" dirty="0"/>
              <a:t>HOW DO INTEREST GROUPS EXERT INFLUENCE?</a:t>
            </a:r>
          </a:p>
        </p:txBody>
      </p:sp>
      <p:sp>
        <p:nvSpPr>
          <p:cNvPr id="420" name="Google Shape;420;p67"/>
          <p:cNvSpPr txBox="1">
            <a:spLocks noGrp="1"/>
          </p:cNvSpPr>
          <p:nvPr>
            <p:ph type="body" idx="1"/>
          </p:nvPr>
        </p:nvSpPr>
        <p:spPr>
          <a:xfrm>
            <a:off x="38100" y="776300"/>
            <a:ext cx="3924300" cy="2805100"/>
          </a:xfrm>
          <a:prstGeom prst="rect">
            <a:avLst/>
          </a:prstGeom>
        </p:spPr>
        <p:txBody>
          <a:bodyPr spcFirstLastPara="1" wrap="square" lIns="121897" tIns="121897" rIns="121897" bIns="121897" anchor="t" anchorCtr="0">
            <a:noAutofit/>
          </a:bodyPr>
          <a:lstStyle/>
          <a:p>
            <a:pPr marL="0" indent="0">
              <a:buNone/>
            </a:pPr>
            <a:r>
              <a:rPr lang="en-US" sz="2000" b="1" dirty="0"/>
              <a:t>Interest groups exert influence through long-standing relationships with bureaucratic agencies, congressional committees, and other interest groups; such relationships are described as “iron triangles” and issue networks and they help interest groups exert influence across political party </a:t>
            </a:r>
            <a:r>
              <a:rPr lang="en-US" sz="2000" b="1" dirty="0">
                <a:solidFill>
                  <a:srgbClr val="FF0000"/>
                </a:solidFill>
              </a:rPr>
              <a:t>coalitions</a:t>
            </a:r>
            <a:endParaRPr lang="en-US" sz="3600" dirty="0">
              <a:solidFill>
                <a:srgbClr val="FF0000"/>
              </a:solidFill>
            </a:endParaRPr>
          </a:p>
        </p:txBody>
      </p:sp>
      <p:pic>
        <p:nvPicPr>
          <p:cNvPr id="2" name="Picture 1"/>
          <p:cNvPicPr>
            <a:picLocks noChangeAspect="1"/>
          </p:cNvPicPr>
          <p:nvPr/>
        </p:nvPicPr>
        <p:blipFill>
          <a:blip r:embed="rId3"/>
          <a:stretch>
            <a:fillRect/>
          </a:stretch>
        </p:blipFill>
        <p:spPr>
          <a:xfrm>
            <a:off x="4072644" y="548640"/>
            <a:ext cx="8119356" cy="6324600"/>
          </a:xfrm>
          <a:prstGeom prst="rect">
            <a:avLst/>
          </a:prstGeom>
        </p:spPr>
      </p:pic>
    </p:spTree>
    <p:extLst>
      <p:ext uri="{BB962C8B-B14F-4D97-AF65-F5344CB8AC3E}">
        <p14:creationId xmlns:p14="http://schemas.microsoft.com/office/powerpoint/2010/main" val="1417761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24607"/>
            <a:ext cx="12166600" cy="1143000"/>
          </a:xfrm>
        </p:spPr>
        <p:txBody>
          <a:bodyPr/>
          <a:lstStyle/>
          <a:p>
            <a:r>
              <a:rPr lang="en-US" b="1" dirty="0"/>
              <a:t>IRON TRIANGLES </a:t>
            </a:r>
            <a:endParaRPr lang="en-US" dirty="0"/>
          </a:p>
        </p:txBody>
      </p:sp>
      <p:sp>
        <p:nvSpPr>
          <p:cNvPr id="6" name="Content Placeholder 5"/>
          <p:cNvSpPr>
            <a:spLocks noGrp="1"/>
          </p:cNvSpPr>
          <p:nvPr>
            <p:ph sz="half" idx="1"/>
          </p:nvPr>
        </p:nvSpPr>
        <p:spPr>
          <a:xfrm>
            <a:off x="0" y="1079104"/>
            <a:ext cx="6629400" cy="5778896"/>
          </a:xfrm>
        </p:spPr>
        <p:txBody>
          <a:bodyPr/>
          <a:lstStyle/>
          <a:p>
            <a:pPr marL="0" indent="0">
              <a:buNone/>
            </a:pPr>
            <a:r>
              <a:rPr lang="en-US" sz="2000" b="1" i="1" dirty="0"/>
              <a:t>Definition:</a:t>
            </a:r>
            <a:r>
              <a:rPr lang="en-US" sz="2000" i="1" dirty="0"/>
              <a:t>  Alliances among bureaucrats, interest groups, and congressional subcommittee members and staff sometimes form to promote their common causes.  Also known as sub-governments.</a:t>
            </a:r>
          </a:p>
          <a:p>
            <a:r>
              <a:rPr lang="en-US" sz="1600" dirty="0"/>
              <a:t>Example:  An important issue that government has recently addressed is the effect of tobacco on health and the government's role in regulating it. The tobacco farmers and industry have numerous interest groups, a "tobacco lobby" that provide information to the tobacco division of the Department of Agriculture and to subcommittees of the House and Senate agricultural committees. They support the agency's budget requests and make contributions to the election campaigns of the subcommittee members. The subcommittees pass legislation affecting tobacco farmers and other members of the industry and approval higher budget requests from the agency. The agency gives the subcommittees information, help with constituents' complaints, and develop rules on tobacco production and prices. They all have a common interest - the promotion of tobacco farming and industry, and they can help one another achieve their goals. As a result, the president and Congress beyond the subcommittee have little decision-making power.</a:t>
            </a:r>
          </a:p>
        </p:txBody>
      </p:sp>
      <p:sp>
        <p:nvSpPr>
          <p:cNvPr id="4" name="Slide Number Placeholder 3"/>
          <p:cNvSpPr>
            <a:spLocks noGrp="1"/>
          </p:cNvSpPr>
          <p:nvPr>
            <p:ph type="sldNum" sz="quarter" idx="12"/>
          </p:nvPr>
        </p:nvSpPr>
        <p:spPr/>
        <p:txBody>
          <a:bodyPr/>
          <a:lstStyle/>
          <a:p>
            <a:fld id="{00000000-1234-1234-1234-123412341234}" type="slidenum">
              <a:rPr lang="uk-UA" smtClean="0"/>
              <a:pPr/>
              <a:t>16</a:t>
            </a:fld>
            <a:endParaRPr lang="uk-UA"/>
          </a:p>
        </p:txBody>
      </p:sp>
      <p:pic>
        <p:nvPicPr>
          <p:cNvPr id="11" name="Content Placeholder 10" descr="Iron Triangle Diagram"/>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16700" y="1117204"/>
            <a:ext cx="5537200" cy="5428655"/>
          </a:xfrm>
          <a:prstGeom prst="rect">
            <a:avLst/>
          </a:prstGeom>
          <a:noFill/>
          <a:ln>
            <a:noFill/>
          </a:ln>
        </p:spPr>
      </p:pic>
    </p:spTree>
    <p:extLst>
      <p:ext uri="{BB962C8B-B14F-4D97-AF65-F5344CB8AC3E}">
        <p14:creationId xmlns:p14="http://schemas.microsoft.com/office/powerpoint/2010/main" val="1874624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24607"/>
            <a:ext cx="12166600" cy="1143000"/>
          </a:xfrm>
        </p:spPr>
        <p:txBody>
          <a:bodyPr/>
          <a:lstStyle/>
          <a:p>
            <a:r>
              <a:rPr lang="en-US" b="1" dirty="0"/>
              <a:t>ISSUE NETWORKS</a:t>
            </a:r>
            <a:endParaRPr lang="en-US" dirty="0"/>
          </a:p>
        </p:txBody>
      </p:sp>
      <p:sp>
        <p:nvSpPr>
          <p:cNvPr id="6" name="Content Placeholder 5"/>
          <p:cNvSpPr>
            <a:spLocks noGrp="1"/>
          </p:cNvSpPr>
          <p:nvPr>
            <p:ph sz="half" idx="1"/>
          </p:nvPr>
        </p:nvSpPr>
        <p:spPr>
          <a:xfrm>
            <a:off x="0" y="1079104"/>
            <a:ext cx="6096000" cy="5778896"/>
          </a:xfrm>
        </p:spPr>
        <p:txBody>
          <a:bodyPr/>
          <a:lstStyle/>
          <a:p>
            <a:pPr marL="0" indent="0">
              <a:buNone/>
            </a:pPr>
            <a:r>
              <a:rPr lang="en-US" sz="2000" b="1" i="1" dirty="0"/>
              <a:t>Definition:</a:t>
            </a:r>
            <a:r>
              <a:rPr lang="en-US" sz="2000" i="1" dirty="0"/>
              <a:t>  Network that consists of people in interest groups, on congressional staffs, in bureaucratic agencies, in universities, and in the mass media who regularly debate an issue.</a:t>
            </a:r>
            <a:endParaRPr lang="en-US" sz="2000" dirty="0"/>
          </a:p>
          <a:p>
            <a:r>
              <a:rPr lang="en-US" sz="1600" dirty="0"/>
              <a:t>The iron triangle may be criticized because interest groups today are so prolific that they are bound to create cross-demands on subcommittees and the bureaucracy. In the tobacco issue discussed above, interest groups have formed demanding that tobacco products be banned or heavily restricted by the federal government. With these counter-demands, the policymaking process would not run so smoothly and would broaden the number of people involved in the system. The issue is discussed on many levels, both inside and outside government. An agency, then, can be described as being embedded, not in an iron triangle, but in an issue network. The networks are contentious, with arguments and disagreements occurring along partisan, ideological, and economic lines. When a president appoints a new agency head, he will often choose someone from the issue network who agrees with his views. </a:t>
            </a:r>
          </a:p>
        </p:txBody>
      </p:sp>
      <p:sp>
        <p:nvSpPr>
          <p:cNvPr id="4" name="Slide Number Placeholder 3"/>
          <p:cNvSpPr>
            <a:spLocks noGrp="1"/>
          </p:cNvSpPr>
          <p:nvPr>
            <p:ph type="sldNum" sz="quarter" idx="12"/>
          </p:nvPr>
        </p:nvSpPr>
        <p:spPr/>
        <p:txBody>
          <a:bodyPr/>
          <a:lstStyle/>
          <a:p>
            <a:fld id="{00000000-1234-1234-1234-123412341234}" type="slidenum">
              <a:rPr lang="uk-UA" smtClean="0"/>
              <a:pPr/>
              <a:t>17</a:t>
            </a:fld>
            <a:endParaRPr lang="uk-UA"/>
          </a:p>
        </p:txBody>
      </p:sp>
      <p:pic>
        <p:nvPicPr>
          <p:cNvPr id="3" name="Picture 2"/>
          <p:cNvPicPr>
            <a:picLocks noChangeAspect="1"/>
          </p:cNvPicPr>
          <p:nvPr/>
        </p:nvPicPr>
        <p:blipFill>
          <a:blip r:embed="rId2"/>
          <a:stretch>
            <a:fillRect/>
          </a:stretch>
        </p:blipFill>
        <p:spPr>
          <a:xfrm>
            <a:off x="6019800" y="1274428"/>
            <a:ext cx="6146800" cy="4821572"/>
          </a:xfrm>
          <a:prstGeom prst="rect">
            <a:avLst/>
          </a:prstGeom>
        </p:spPr>
      </p:pic>
    </p:spTree>
    <p:extLst>
      <p:ext uri="{BB962C8B-B14F-4D97-AF65-F5344CB8AC3E}">
        <p14:creationId xmlns:p14="http://schemas.microsoft.com/office/powerpoint/2010/main" val="385245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AEC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688908" y="-16231"/>
            <a:ext cx="6814184" cy="384078"/>
          </a:xfrm>
          <a:prstGeom prst="rect">
            <a:avLst/>
          </a:prstGeom>
        </p:spPr>
        <p:txBody>
          <a:bodyPr vert="horz" wrap="square" lIns="0" tIns="14604" rIns="0" bIns="0" rtlCol="0">
            <a:spAutoFit/>
          </a:bodyPr>
          <a:lstStyle/>
          <a:p>
            <a:pPr marL="12700" algn="ctr">
              <a:lnSpc>
                <a:spcPct val="100000"/>
              </a:lnSpc>
              <a:spcBef>
                <a:spcPts val="114"/>
              </a:spcBef>
            </a:pPr>
            <a:r>
              <a:rPr sz="2400" spc="10" dirty="0"/>
              <a:t>ISSUE</a:t>
            </a:r>
            <a:r>
              <a:rPr sz="2400" spc="-85" dirty="0"/>
              <a:t> </a:t>
            </a:r>
            <a:r>
              <a:rPr sz="2400" spc="10" dirty="0"/>
              <a:t>NETWORKS</a:t>
            </a:r>
            <a:endParaRPr sz="2400" dirty="0"/>
          </a:p>
        </p:txBody>
      </p:sp>
      <p:sp>
        <p:nvSpPr>
          <p:cNvPr id="4" name="object 4"/>
          <p:cNvSpPr txBox="1"/>
          <p:nvPr/>
        </p:nvSpPr>
        <p:spPr>
          <a:xfrm>
            <a:off x="92844" y="367847"/>
            <a:ext cx="12145578" cy="936795"/>
          </a:xfrm>
          <a:prstGeom prst="rect">
            <a:avLst/>
          </a:prstGeom>
        </p:spPr>
        <p:txBody>
          <a:bodyPr vert="horz" wrap="square" lIns="0" tIns="13335" rIns="0" bIns="0" rtlCol="0">
            <a:spAutoFit/>
          </a:bodyPr>
          <a:lstStyle/>
          <a:p>
            <a:pPr marL="12700" marR="441325" lvl="0" indent="0" algn="l" defTabSz="914400" rtl="0" eaLnBrk="1" fontAlgn="auto" latinLnBrk="0" hangingPunct="1">
              <a:lnSpc>
                <a:spcPct val="100000"/>
              </a:lnSpc>
              <a:spcBef>
                <a:spcPts val="105"/>
              </a:spcBef>
              <a:spcAft>
                <a:spcPts val="0"/>
              </a:spcAft>
              <a:buClrTx/>
              <a:buSzTx/>
              <a:buFontTx/>
              <a:buNone/>
              <a:tabLst>
                <a:tab pos="1407160" algn="l"/>
              </a:tabLst>
              <a:defRPr/>
            </a:pPr>
            <a:r>
              <a:rPr kumimoji="0" sz="2000" b="1" i="1" u="none" strike="noStrike" kern="1200" cap="none" spc="0" normalizeH="0" baseline="0" noProof="0" dirty="0">
                <a:ln>
                  <a:noFill/>
                </a:ln>
                <a:solidFill>
                  <a:prstClr val="black"/>
                </a:solidFill>
                <a:effectLst/>
                <a:uLnTx/>
                <a:uFillTx/>
                <a:latin typeface="Arial"/>
                <a:ea typeface="+mn-ea"/>
                <a:cs typeface="Arial"/>
              </a:rPr>
              <a:t>Definition:	</a:t>
            </a:r>
            <a:r>
              <a:rPr kumimoji="0" sz="2000" b="0" i="1" u="none" strike="noStrike" kern="1200" cap="none" spc="0" normalizeH="0" baseline="0" noProof="0" dirty="0">
                <a:ln>
                  <a:noFill/>
                </a:ln>
                <a:solidFill>
                  <a:prstClr val="black"/>
                </a:solidFill>
                <a:effectLst/>
                <a:uLnTx/>
                <a:uFillTx/>
                <a:latin typeface="Arial"/>
                <a:ea typeface="+mn-ea"/>
                <a:cs typeface="Arial"/>
              </a:rPr>
              <a:t>Network that consists of people in  interest groups, on congressional staffs, in  bureaucratic agencies, in universities, and in</a:t>
            </a:r>
            <a:r>
              <a:rPr kumimoji="0" sz="2000" b="0" i="1" u="none" strike="noStrike" kern="1200" cap="none" spc="-165" normalizeH="0" baseline="0" noProof="0" dirty="0">
                <a:ln>
                  <a:noFill/>
                </a:ln>
                <a:solidFill>
                  <a:prstClr val="black"/>
                </a:solidFill>
                <a:effectLst/>
                <a:uLnTx/>
                <a:uFillTx/>
                <a:latin typeface="Arial"/>
                <a:ea typeface="+mn-ea"/>
                <a:cs typeface="Arial"/>
              </a:rPr>
              <a:t> </a:t>
            </a:r>
            <a:r>
              <a:rPr kumimoji="0" sz="2000" b="0" i="1" u="none" strike="noStrike" kern="1200" cap="none" spc="-5" normalizeH="0" baseline="0" noProof="0" dirty="0">
                <a:ln>
                  <a:noFill/>
                </a:ln>
                <a:solidFill>
                  <a:prstClr val="black"/>
                </a:solidFill>
                <a:effectLst/>
                <a:uLnTx/>
                <a:uFillTx/>
                <a:latin typeface="Arial"/>
                <a:ea typeface="+mn-ea"/>
                <a:cs typeface="Arial"/>
              </a:rPr>
              <a:t>the  mass media </a:t>
            </a:r>
            <a:r>
              <a:rPr kumimoji="0" sz="2000" b="0" i="1" u="none" strike="noStrike" kern="1200" cap="none" spc="0" normalizeH="0" baseline="0" noProof="0" dirty="0">
                <a:ln>
                  <a:noFill/>
                </a:ln>
                <a:solidFill>
                  <a:prstClr val="black"/>
                </a:solidFill>
                <a:effectLst/>
                <a:uLnTx/>
                <a:uFillTx/>
                <a:latin typeface="Arial"/>
                <a:ea typeface="+mn-ea"/>
                <a:cs typeface="Arial"/>
              </a:rPr>
              <a:t>who regularly debate an</a:t>
            </a:r>
            <a:r>
              <a:rPr kumimoji="0" sz="2000" b="0" i="1" u="none" strike="noStrike" kern="1200" cap="none" spc="-95" normalizeH="0" baseline="0" noProof="0" dirty="0">
                <a:ln>
                  <a:noFill/>
                </a:ln>
                <a:solidFill>
                  <a:prstClr val="black"/>
                </a:solidFill>
                <a:effectLst/>
                <a:uLnTx/>
                <a:uFillTx/>
                <a:latin typeface="Arial"/>
                <a:ea typeface="+mn-ea"/>
                <a:cs typeface="Arial"/>
              </a:rPr>
              <a:t> </a:t>
            </a:r>
            <a:r>
              <a:rPr kumimoji="0" sz="2000" b="0" i="1" u="none" strike="noStrike" kern="1200" cap="none" spc="0" normalizeH="0" baseline="0" noProof="0" dirty="0">
                <a:ln>
                  <a:noFill/>
                </a:ln>
                <a:solidFill>
                  <a:prstClr val="black"/>
                </a:solidFill>
                <a:effectLst/>
                <a:uLnTx/>
                <a:uFillTx/>
                <a:latin typeface="Arial"/>
                <a:ea typeface="+mn-ea"/>
                <a:cs typeface="Arial"/>
              </a:rPr>
              <a:t>issue.</a:t>
            </a:r>
            <a:r>
              <a:rPr kumimoji="0" lang="en-US" sz="2000" b="0" i="1" u="none" strike="noStrike" kern="1200" cap="none" spc="0" normalizeH="0" baseline="0" noProof="0" dirty="0">
                <a:ln>
                  <a:noFill/>
                </a:ln>
                <a:solidFill>
                  <a:prstClr val="black"/>
                </a:solidFill>
                <a:effectLst/>
                <a:uLnTx/>
                <a:uFillTx/>
                <a:latin typeface="Arial"/>
                <a:ea typeface="+mn-ea"/>
                <a:cs typeface="Arial"/>
              </a:rPr>
              <a:t>  They are not permanent</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p:cNvSpPr txBox="1"/>
          <p:nvPr/>
        </p:nvSpPr>
        <p:spPr>
          <a:xfrm>
            <a:off x="11213338" y="6272276"/>
            <a:ext cx="290830" cy="31115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850" b="0" i="0" u="none" strike="noStrike" kern="1200" cap="none" spc="10" normalizeH="0" baseline="0" noProof="0" dirty="0">
                <a:ln>
                  <a:noFill/>
                </a:ln>
                <a:solidFill>
                  <a:prstClr val="black"/>
                </a:solidFill>
                <a:effectLst/>
                <a:uLnTx/>
                <a:uFillTx/>
                <a:latin typeface="Arial"/>
                <a:ea typeface="+mn-ea"/>
                <a:cs typeface="Arial"/>
              </a:rPr>
              <a:t>12</a:t>
            </a:r>
            <a:endParaRPr kumimoji="0" sz="185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1409700" y="1038976"/>
            <a:ext cx="9372600" cy="578493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611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0097D4-2303-BF0F-CD6A-B1999A42A470}"/>
              </a:ext>
            </a:extLst>
          </p:cNvPr>
          <p:cNvSpPr>
            <a:spLocks noGrp="1"/>
          </p:cNvSpPr>
          <p:nvPr>
            <p:ph type="body" idx="1"/>
          </p:nvPr>
        </p:nvSpPr>
        <p:spPr>
          <a:xfrm>
            <a:off x="152400" y="570620"/>
            <a:ext cx="11887200" cy="4801314"/>
          </a:xfrm>
        </p:spPr>
        <p:txBody>
          <a:bodyPr/>
          <a:lstStyle/>
          <a:p>
            <a:r>
              <a:rPr lang="en-US" dirty="0">
                <a:latin typeface="+mj-lt"/>
              </a:rPr>
              <a:t>Revolving door- the movement from the job of legislator to a job within an industry affected by the laws or regulations. Many officials leave their jobs on Capitol Hill or in the executive branch to lobby the government they departed. Some members of Congress take these positions after losing an election. Others do so because they can make more </a:t>
            </a:r>
            <a:r>
              <a:rPr lang="en-US" dirty="0">
                <a:solidFill>
                  <a:srgbClr val="FF0000"/>
                </a:solidFill>
                <a:latin typeface="+mj-lt"/>
              </a:rPr>
              <a:t>money</a:t>
            </a:r>
            <a:r>
              <a:rPr lang="en-US" dirty="0">
                <a:latin typeface="+mj-lt"/>
              </a:rPr>
              <a:t> by leaving government and working in the private sector. These former lawmakers already have </a:t>
            </a:r>
            <a:r>
              <a:rPr lang="en-US" dirty="0">
                <a:solidFill>
                  <a:srgbClr val="FF0000"/>
                </a:solidFill>
                <a:latin typeface="+mj-lt"/>
              </a:rPr>
              <a:t>influential relationships with members of Congress.</a:t>
            </a:r>
          </a:p>
          <a:p>
            <a:endParaRPr lang="en-US" dirty="0">
              <a:solidFill>
                <a:srgbClr val="FF0000"/>
              </a:solidFill>
              <a:latin typeface="+mj-lt"/>
            </a:endParaRPr>
          </a:p>
          <a:p>
            <a:r>
              <a:rPr lang="en-US" dirty="0">
                <a:latin typeface="+mj-lt"/>
              </a:rPr>
              <a:t>Almost half the members of Congress who left in 2017 became lobbyists.</a:t>
            </a:r>
          </a:p>
          <a:p>
            <a:endParaRPr lang="en-US" dirty="0">
              <a:latin typeface="+mj-lt"/>
            </a:endParaRPr>
          </a:p>
          <a:p>
            <a:r>
              <a:rPr lang="en-US" dirty="0">
                <a:latin typeface="+mj-lt"/>
              </a:rPr>
              <a:t>This also applies to the bureaucracy, media.  Many gov officials will move into media jobs to become news anchors on mainstream media outlets.  Also, retired military personnel will find gainful employment in defense industry.  For example, Lloyd Austin, is a retired general who upon retirement worked for a defense contractor-Raytheon. He is the current sect of defense.</a:t>
            </a:r>
          </a:p>
        </p:txBody>
      </p:sp>
      <p:sp>
        <p:nvSpPr>
          <p:cNvPr id="4" name="Title 1">
            <a:extLst>
              <a:ext uri="{FF2B5EF4-FFF2-40B4-BE49-F238E27FC236}">
                <a16:creationId xmlns:a16="http://schemas.microsoft.com/office/drawing/2014/main" id="{7708FCA7-21B3-4654-37DF-1BD6C2C1A6F4}"/>
              </a:ext>
            </a:extLst>
          </p:cNvPr>
          <p:cNvSpPr txBox="1">
            <a:spLocks/>
          </p:cNvSpPr>
          <p:nvPr/>
        </p:nvSpPr>
        <p:spPr bwMode="auto">
          <a:xfrm>
            <a:off x="2590800" y="0"/>
            <a:ext cx="7391400" cy="5417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5867">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5867">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5867">
                <a:solidFill>
                  <a:schemeClr val="tx2"/>
                </a:solidFill>
                <a:latin typeface="Arial" charset="0"/>
                <a:ea typeface="ＭＳ Ｐゴシック" charset="0"/>
                <a:cs typeface="Arial" charset="0"/>
              </a:defRPr>
            </a:lvl5pPr>
            <a:lvl6pPr marL="609585" algn="ctr" rtl="0" fontAlgn="base">
              <a:spcBef>
                <a:spcPct val="0"/>
              </a:spcBef>
              <a:spcAft>
                <a:spcPct val="0"/>
              </a:spcAft>
              <a:defRPr sz="5867">
                <a:solidFill>
                  <a:schemeClr val="tx2"/>
                </a:solidFill>
                <a:latin typeface="Arial" charset="0"/>
                <a:ea typeface="ＭＳ Ｐゴシック" charset="0"/>
                <a:cs typeface="Arial" charset="0"/>
              </a:defRPr>
            </a:lvl6pPr>
            <a:lvl7pPr marL="1219170" algn="ctr" rtl="0" fontAlgn="base">
              <a:spcBef>
                <a:spcPct val="0"/>
              </a:spcBef>
              <a:spcAft>
                <a:spcPct val="0"/>
              </a:spcAft>
              <a:defRPr sz="5867">
                <a:solidFill>
                  <a:schemeClr val="tx2"/>
                </a:solidFill>
                <a:latin typeface="Arial" charset="0"/>
                <a:ea typeface="ＭＳ Ｐゴシック" charset="0"/>
                <a:cs typeface="Arial" charset="0"/>
              </a:defRPr>
            </a:lvl7pPr>
            <a:lvl8pPr marL="1828754" algn="ctr" rtl="0" fontAlgn="base">
              <a:spcBef>
                <a:spcPct val="0"/>
              </a:spcBef>
              <a:spcAft>
                <a:spcPct val="0"/>
              </a:spcAft>
              <a:defRPr sz="5867">
                <a:solidFill>
                  <a:schemeClr val="tx2"/>
                </a:solidFill>
                <a:latin typeface="Arial" charset="0"/>
                <a:ea typeface="ＭＳ Ｐゴシック" charset="0"/>
                <a:cs typeface="Arial" charset="0"/>
              </a:defRPr>
            </a:lvl8pPr>
            <a:lvl9pPr marL="2438339" algn="ctr" rtl="0" fontAlgn="base">
              <a:spcBef>
                <a:spcPct val="0"/>
              </a:spcBef>
              <a:spcAft>
                <a:spcPct val="0"/>
              </a:spcAft>
              <a:defRPr sz="5867">
                <a:solidFill>
                  <a:schemeClr val="tx2"/>
                </a:solidFill>
                <a:latin typeface="Arial" charset="0"/>
                <a:ea typeface="ＭＳ Ｐゴシック" charset="0"/>
                <a:cs typeface="Arial" charset="0"/>
              </a:defRPr>
            </a:lvl9pPr>
          </a:lstStyle>
          <a:p>
            <a:pPr eaLnBrk="1" hangingPunct="1"/>
            <a:r>
              <a:rPr lang="en-US" altLang="en-US" sz="2800" b="1" kern="0" dirty="0">
                <a:solidFill>
                  <a:schemeClr val="tx1"/>
                </a:solidFill>
              </a:rPr>
              <a:t>THE REVOLVING DOOR</a:t>
            </a:r>
          </a:p>
        </p:txBody>
      </p:sp>
      <p:sp>
        <p:nvSpPr>
          <p:cNvPr id="8" name="TextBox 7">
            <a:extLst>
              <a:ext uri="{FF2B5EF4-FFF2-40B4-BE49-F238E27FC236}">
                <a16:creationId xmlns:a16="http://schemas.microsoft.com/office/drawing/2014/main" id="{D0A4D442-6724-584F-27B9-0ADD7BD6D9B4}"/>
              </a:ext>
            </a:extLst>
          </p:cNvPr>
          <p:cNvSpPr txBox="1"/>
          <p:nvPr/>
        </p:nvSpPr>
        <p:spPr>
          <a:xfrm>
            <a:off x="0" y="5408720"/>
            <a:ext cx="6850118" cy="369332"/>
          </a:xfrm>
          <a:prstGeom prst="rect">
            <a:avLst/>
          </a:prstGeom>
          <a:noFill/>
        </p:spPr>
        <p:txBody>
          <a:bodyPr wrap="square">
            <a:spAutoFit/>
          </a:bodyPr>
          <a:lstStyle/>
          <a:p>
            <a:r>
              <a:rPr lang="en-US" dirty="0">
                <a:hlinkClick r:id="rId2"/>
              </a:rPr>
              <a:t>https://www.opensecrets.org/revolving/rev_summary.php?id=82688</a:t>
            </a:r>
            <a:endParaRPr lang="en-US" dirty="0"/>
          </a:p>
        </p:txBody>
      </p:sp>
    </p:spTree>
    <p:extLst>
      <p:ext uri="{BB962C8B-B14F-4D97-AF65-F5344CB8AC3E}">
        <p14:creationId xmlns:p14="http://schemas.microsoft.com/office/powerpoint/2010/main" val="316948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TOPIC 5.6 Interest Groups Influencing Policy Making</a:t>
            </a:r>
            <a:endParaRPr kumimoji="0" lang="en-US" sz="3733"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200400" y="1543720"/>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352803" y="1611051"/>
            <a:ext cx="8839198" cy="1323439"/>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000" b="1" dirty="0"/>
              <a:t>Interest groups may represent very specific or more general interests, and can educate voters and office holders, conduct lobbying, draft legislation, and mobilize membership to apply pressure on and work with legislators and government agencies.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Political parties, interest groups, and social movements provide opportunities for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participation and influence how people relate to government and policy-makers..</a:t>
            </a:r>
          </a:p>
        </p:txBody>
      </p:sp>
      <p:sp>
        <p:nvSpPr>
          <p:cNvPr id="14" name="TextBox 13">
            <a:extLst>
              <a:ext uri="{FF2B5EF4-FFF2-40B4-BE49-F238E27FC236}">
                <a16:creationId xmlns:a16="http://schemas.microsoft.com/office/drawing/2014/main" id="{224DADBF-198E-87F1-10C0-BAB9DB1BDFA1}"/>
              </a:ext>
            </a:extLst>
          </p:cNvPr>
          <p:cNvSpPr txBox="1"/>
          <p:nvPr/>
        </p:nvSpPr>
        <p:spPr>
          <a:xfrm>
            <a:off x="-22278" y="1801608"/>
            <a:ext cx="3146477" cy="1631216"/>
          </a:xfrm>
          <a:prstGeom prst="rect">
            <a:avLst/>
          </a:prstGeom>
          <a:noFill/>
        </p:spPr>
        <p:txBody>
          <a:bodyPr wrap="square">
            <a:spAutoFit/>
          </a:bodyPr>
          <a:lstStyle/>
          <a:p>
            <a:r>
              <a:rPr lang="en-US" sz="2000" b="1" dirty="0"/>
              <a:t>Explain the benefits and potential problems of interest-group influence on elections and policy making.</a:t>
            </a:r>
          </a:p>
        </p:txBody>
      </p:sp>
      <p:sp>
        <p:nvSpPr>
          <p:cNvPr id="15" name="TextBox 14">
            <a:extLst>
              <a:ext uri="{FF2B5EF4-FFF2-40B4-BE49-F238E27FC236}">
                <a16:creationId xmlns:a16="http://schemas.microsoft.com/office/drawing/2014/main" id="{38943D49-2257-35DE-D069-2EDA57D93AAE}"/>
              </a:ext>
            </a:extLst>
          </p:cNvPr>
          <p:cNvSpPr txBox="1"/>
          <p:nvPr/>
        </p:nvSpPr>
        <p:spPr>
          <a:xfrm>
            <a:off x="6156" y="4482448"/>
            <a:ext cx="3270444" cy="1631216"/>
          </a:xfrm>
          <a:prstGeom prst="rect">
            <a:avLst/>
          </a:prstGeom>
          <a:noFill/>
        </p:spPr>
        <p:txBody>
          <a:bodyPr wrap="square">
            <a:spAutoFit/>
          </a:bodyPr>
          <a:lstStyle/>
          <a:p>
            <a:r>
              <a:rPr lang="en-US" sz="2000" b="1" dirty="0"/>
              <a:t>Explain how variation in types and resources of interest groups affects their ability to influence elections and policy making.</a:t>
            </a:r>
          </a:p>
        </p:txBody>
      </p:sp>
      <p:sp>
        <p:nvSpPr>
          <p:cNvPr id="16" name="TextBox 15">
            <a:extLst>
              <a:ext uri="{FF2B5EF4-FFF2-40B4-BE49-F238E27FC236}">
                <a16:creationId xmlns:a16="http://schemas.microsoft.com/office/drawing/2014/main" id="{1E2E775E-3056-C100-DD19-671B010B204A}"/>
              </a:ext>
            </a:extLst>
          </p:cNvPr>
          <p:cNvSpPr txBox="1"/>
          <p:nvPr/>
        </p:nvSpPr>
        <p:spPr>
          <a:xfrm>
            <a:off x="3352801" y="3093368"/>
            <a:ext cx="8769298" cy="1631216"/>
          </a:xfrm>
          <a:prstGeom prst="rect">
            <a:avLst/>
          </a:prstGeom>
          <a:noFill/>
        </p:spPr>
        <p:txBody>
          <a:bodyPr wrap="square">
            <a:spAutoFit/>
          </a:bodyPr>
          <a:lstStyle/>
          <a:p>
            <a:r>
              <a:rPr lang="en-US" sz="2000" b="1" dirty="0"/>
              <a:t>In addition to working within party coalitions, interest groups exert influence through long-standing relationships with bureaucratic agencies, congressional committees, and other interest groups; such relationships are described as “iron triangles” and “issue networks,” and they help interest groups exert influence across political party coalitions</a:t>
            </a:r>
          </a:p>
        </p:txBody>
      </p:sp>
      <p:sp>
        <p:nvSpPr>
          <p:cNvPr id="17" name="TextBox 16">
            <a:extLst>
              <a:ext uri="{FF2B5EF4-FFF2-40B4-BE49-F238E27FC236}">
                <a16:creationId xmlns:a16="http://schemas.microsoft.com/office/drawing/2014/main" id="{2B2ADE1A-C36F-B973-CD50-9588C865A54F}"/>
              </a:ext>
            </a:extLst>
          </p:cNvPr>
          <p:cNvSpPr txBox="1"/>
          <p:nvPr/>
        </p:nvSpPr>
        <p:spPr>
          <a:xfrm>
            <a:off x="3334699" y="4883463"/>
            <a:ext cx="8705419" cy="1938992"/>
          </a:xfrm>
          <a:prstGeom prst="rect">
            <a:avLst/>
          </a:prstGeom>
          <a:noFill/>
        </p:spPr>
        <p:txBody>
          <a:bodyPr wrap="square">
            <a:spAutoFit/>
          </a:bodyPr>
          <a:lstStyle/>
          <a:p>
            <a:r>
              <a:rPr lang="en-US" sz="2000" b="1" dirty="0"/>
              <a:t>The inequality of interest group resources affects the amount of influence they may have on the policymaking process.</a:t>
            </a:r>
          </a:p>
          <a:p>
            <a:r>
              <a:rPr lang="en-US" sz="2000" b="1" dirty="0" err="1"/>
              <a:t>i</a:t>
            </a:r>
            <a:r>
              <a:rPr lang="en-US" sz="2000" b="1" dirty="0"/>
              <a:t>. Some interest groups, such as AARP, have large memberships, are able to mobilize those members, and possess access to large financial reserves.</a:t>
            </a:r>
          </a:p>
          <a:p>
            <a:r>
              <a:rPr lang="en-US" sz="2000" b="1" dirty="0"/>
              <a:t>ii. Some interest groups have more direct and more frequent access to important people in the policy process.</a:t>
            </a:r>
          </a:p>
        </p:txBody>
      </p:sp>
    </p:spTree>
    <p:extLst>
      <p:ext uri="{BB962C8B-B14F-4D97-AF65-F5344CB8AC3E}">
        <p14:creationId xmlns:p14="http://schemas.microsoft.com/office/powerpoint/2010/main" val="661292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102084" y="5230444"/>
            <a:ext cx="3809875" cy="66717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149754" y="1993643"/>
            <a:ext cx="3889375" cy="3617043"/>
          </a:xfrm>
          <a:custGeom>
            <a:avLst/>
            <a:gdLst/>
            <a:ahLst/>
            <a:cxnLst/>
            <a:rect l="l" t="t" r="r" b="b"/>
            <a:pathLst>
              <a:path w="3889375" h="3352800">
                <a:moveTo>
                  <a:pt x="0" y="3352798"/>
                </a:moveTo>
                <a:lnTo>
                  <a:pt x="1944623" y="0"/>
                </a:lnTo>
                <a:lnTo>
                  <a:pt x="3889246" y="3352798"/>
                </a:lnTo>
                <a:lnTo>
                  <a:pt x="0" y="3352798"/>
                </a:lnTo>
                <a:close/>
              </a:path>
            </a:pathLst>
          </a:custGeom>
          <a:ln w="76199">
            <a:solidFill>
              <a:srgbClr val="CE37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022590" y="-165908"/>
            <a:ext cx="2305986" cy="212523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243060" y="4419601"/>
            <a:ext cx="2439414" cy="234056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3682474" y="5680759"/>
            <a:ext cx="5210932" cy="259045"/>
          </a:xfrm>
          <a:prstGeom prst="rect">
            <a:avLst/>
          </a:prstGeom>
        </p:spPr>
        <p:txBody>
          <a:bodyPr vert="horz" wrap="square" lIns="0" tIns="12700" rIns="0" bIns="0" rtlCol="0">
            <a:spAutoFit/>
          </a:bodyPr>
          <a:lstStyle/>
          <a:p>
            <a:pPr marL="186055"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DejaVu Sans"/>
                <a:ea typeface="+mn-ea"/>
                <a:cs typeface="DejaVu Sans"/>
              </a:rPr>
              <a:t>Electoral Support-PAC$$, Expert information</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p:txBody>
      </p:sp>
      <p:grpSp>
        <p:nvGrpSpPr>
          <p:cNvPr id="47" name="Group 46"/>
          <p:cNvGrpSpPr/>
          <p:nvPr/>
        </p:nvGrpSpPr>
        <p:grpSpPr>
          <a:xfrm>
            <a:off x="3505200" y="6056531"/>
            <a:ext cx="4495924" cy="242671"/>
            <a:chOff x="4267200" y="6067639"/>
            <a:chExt cx="3215765" cy="171450"/>
          </a:xfrm>
        </p:grpSpPr>
        <p:sp>
          <p:nvSpPr>
            <p:cNvPr id="14" name="object 14"/>
            <p:cNvSpPr/>
            <p:nvPr/>
          </p:nvSpPr>
          <p:spPr>
            <a:xfrm>
              <a:off x="4339715" y="6153364"/>
              <a:ext cx="3143250" cy="0"/>
            </a:xfrm>
            <a:custGeom>
              <a:avLst/>
              <a:gdLst/>
              <a:ahLst/>
              <a:cxnLst/>
              <a:rect l="l" t="t" r="r" b="b"/>
              <a:pathLst>
                <a:path w="3143250">
                  <a:moveTo>
                    <a:pt x="3143249" y="0"/>
                  </a:moveTo>
                  <a:lnTo>
                    <a:pt x="0" y="0"/>
                  </a:lnTo>
                </a:path>
              </a:pathLst>
            </a:custGeom>
            <a:ln w="57149">
              <a:solidFill>
                <a:srgbClr val="0433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267200" y="6067639"/>
              <a:ext cx="171450" cy="171450"/>
            </a:xfrm>
            <a:custGeom>
              <a:avLst/>
              <a:gdLst/>
              <a:ahLst/>
              <a:cxnLst/>
              <a:rect l="l" t="t" r="r" b="b"/>
              <a:pathLst>
                <a:path w="171450" h="171450">
                  <a:moveTo>
                    <a:pt x="171450" y="0"/>
                  </a:moveTo>
                  <a:lnTo>
                    <a:pt x="0" y="85724"/>
                  </a:lnTo>
                  <a:lnTo>
                    <a:pt x="171450" y="171449"/>
                  </a:lnTo>
                  <a:lnTo>
                    <a:pt x="114300" y="85724"/>
                  </a:lnTo>
                  <a:lnTo>
                    <a:pt x="171450" y="0"/>
                  </a:lnTo>
                  <a:close/>
                </a:path>
              </a:pathLst>
            </a:custGeom>
            <a:solidFill>
              <a:srgbClr val="0433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8"/>
          <p:cNvGrpSpPr/>
          <p:nvPr/>
        </p:nvGrpSpPr>
        <p:grpSpPr>
          <a:xfrm>
            <a:off x="6495425" y="1962851"/>
            <a:ext cx="1827348" cy="3306451"/>
            <a:chOff x="6705598" y="2438401"/>
            <a:chExt cx="1524445" cy="2438602"/>
          </a:xfrm>
        </p:grpSpPr>
        <p:sp>
          <p:nvSpPr>
            <p:cNvPr id="17" name="object 17"/>
            <p:cNvSpPr/>
            <p:nvPr/>
          </p:nvSpPr>
          <p:spPr>
            <a:xfrm>
              <a:off x="6735888" y="2486863"/>
              <a:ext cx="1494155" cy="2390140"/>
            </a:xfrm>
            <a:custGeom>
              <a:avLst/>
              <a:gdLst/>
              <a:ahLst/>
              <a:cxnLst/>
              <a:rect l="l" t="t" r="r" b="b"/>
              <a:pathLst>
                <a:path w="1494154" h="2390140">
                  <a:moveTo>
                    <a:pt x="1493710" y="2389936"/>
                  </a:moveTo>
                  <a:lnTo>
                    <a:pt x="0" y="0"/>
                  </a:lnTo>
                </a:path>
              </a:pathLst>
            </a:custGeom>
            <a:ln w="57149">
              <a:solidFill>
                <a:srgbClr val="0433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705598" y="2438401"/>
              <a:ext cx="163830" cy="191135"/>
            </a:xfrm>
            <a:custGeom>
              <a:avLst/>
              <a:gdLst/>
              <a:ahLst/>
              <a:cxnLst/>
              <a:rect l="l" t="t" r="r" b="b"/>
              <a:pathLst>
                <a:path w="163829" h="191135">
                  <a:moveTo>
                    <a:pt x="0" y="0"/>
                  </a:moveTo>
                  <a:lnTo>
                    <a:pt x="18174" y="190822"/>
                  </a:lnTo>
                  <a:lnTo>
                    <a:pt x="60580" y="96925"/>
                  </a:lnTo>
                  <a:lnTo>
                    <a:pt x="163563" y="99954"/>
                  </a:lnTo>
                  <a:lnTo>
                    <a:pt x="0" y="0"/>
                  </a:lnTo>
                  <a:close/>
                </a:path>
              </a:pathLst>
            </a:custGeom>
            <a:solidFill>
              <a:srgbClr val="0433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p:cNvGrpSpPr/>
          <p:nvPr/>
        </p:nvGrpSpPr>
        <p:grpSpPr>
          <a:xfrm rot="180000">
            <a:off x="7339891" y="1462958"/>
            <a:ext cx="2489923" cy="3731775"/>
            <a:chOff x="7429498" y="2044171"/>
            <a:chExt cx="1527752" cy="2392065"/>
          </a:xfrm>
        </p:grpSpPr>
        <p:sp>
          <p:nvSpPr>
            <p:cNvPr id="19" name="object 19"/>
            <p:cNvSpPr/>
            <p:nvPr/>
          </p:nvSpPr>
          <p:spPr>
            <a:xfrm>
              <a:off x="7429498" y="2044171"/>
              <a:ext cx="1496695" cy="2343785"/>
            </a:xfrm>
            <a:custGeom>
              <a:avLst/>
              <a:gdLst/>
              <a:ahLst/>
              <a:cxnLst/>
              <a:rect l="l" t="t" r="r" b="b"/>
              <a:pathLst>
                <a:path w="1496695" h="2343785">
                  <a:moveTo>
                    <a:pt x="0" y="0"/>
                  </a:moveTo>
                  <a:lnTo>
                    <a:pt x="1496416" y="2343401"/>
                  </a:lnTo>
                </a:path>
              </a:pathLst>
            </a:custGeom>
            <a:ln w="57149">
              <a:solidFill>
                <a:srgbClr val="008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8792150" y="4245101"/>
              <a:ext cx="165100" cy="191135"/>
            </a:xfrm>
            <a:custGeom>
              <a:avLst/>
              <a:gdLst/>
              <a:ahLst/>
              <a:cxnLst/>
              <a:rect l="l" t="t" r="r" b="b"/>
              <a:pathLst>
                <a:path w="165100" h="191135">
                  <a:moveTo>
                    <a:pt x="144500" y="0"/>
                  </a:moveTo>
                  <a:lnTo>
                    <a:pt x="103008" y="94303"/>
                  </a:lnTo>
                  <a:lnTo>
                    <a:pt x="0" y="92273"/>
                  </a:lnTo>
                  <a:lnTo>
                    <a:pt x="164523" y="190638"/>
                  </a:lnTo>
                  <a:lnTo>
                    <a:pt x="144500" y="0"/>
                  </a:lnTo>
                  <a:close/>
                </a:path>
              </a:pathLst>
            </a:custGeom>
            <a:solidFill>
              <a:srgbClr val="008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p:cNvGrpSpPr/>
          <p:nvPr/>
        </p:nvGrpSpPr>
        <p:grpSpPr>
          <a:xfrm>
            <a:off x="3437203" y="6456396"/>
            <a:ext cx="4669755" cy="272501"/>
            <a:chOff x="4222870" y="6546182"/>
            <a:chExt cx="3263780" cy="171450"/>
          </a:xfrm>
        </p:grpSpPr>
        <p:sp>
          <p:nvSpPr>
            <p:cNvPr id="26" name="object 26"/>
            <p:cNvSpPr/>
            <p:nvPr/>
          </p:nvSpPr>
          <p:spPr>
            <a:xfrm>
              <a:off x="4222870" y="6629400"/>
              <a:ext cx="3169920" cy="0"/>
            </a:xfrm>
            <a:custGeom>
              <a:avLst/>
              <a:gdLst/>
              <a:ahLst/>
              <a:cxnLst/>
              <a:rect l="l" t="t" r="r" b="b"/>
              <a:pathLst>
                <a:path w="3169920">
                  <a:moveTo>
                    <a:pt x="0" y="0"/>
                  </a:moveTo>
                  <a:lnTo>
                    <a:pt x="3169443" y="0"/>
                  </a:lnTo>
                </a:path>
              </a:pathLst>
            </a:custGeom>
            <a:ln w="57149">
              <a:solidFill>
                <a:srgbClr val="FF7C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7315200" y="6546182"/>
              <a:ext cx="171450" cy="171450"/>
            </a:xfrm>
            <a:custGeom>
              <a:avLst/>
              <a:gdLst/>
              <a:ahLst/>
              <a:cxnLst/>
              <a:rect l="l" t="t" r="r" b="b"/>
              <a:pathLst>
                <a:path w="171450" h="171450">
                  <a:moveTo>
                    <a:pt x="0" y="0"/>
                  </a:moveTo>
                  <a:lnTo>
                    <a:pt x="57150" y="85725"/>
                  </a:lnTo>
                  <a:lnTo>
                    <a:pt x="0" y="171450"/>
                  </a:lnTo>
                  <a:lnTo>
                    <a:pt x="171450" y="85725"/>
                  </a:lnTo>
                  <a:lnTo>
                    <a:pt x="0" y="0"/>
                  </a:lnTo>
                  <a:close/>
                </a:path>
              </a:pathLst>
            </a:custGeom>
            <a:solidFill>
              <a:srgbClr val="FF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C00"/>
                </a:solidFill>
                <a:effectLst/>
                <a:uLnTx/>
                <a:uFillTx/>
                <a:latin typeface="Calibri"/>
                <a:ea typeface="+mn-ea"/>
                <a:cs typeface="+mn-cs"/>
              </a:endParaRPr>
            </a:p>
          </p:txBody>
        </p:sp>
      </p:grpSp>
      <p:sp>
        <p:nvSpPr>
          <p:cNvPr id="5" name="object 5"/>
          <p:cNvSpPr/>
          <p:nvPr/>
        </p:nvSpPr>
        <p:spPr>
          <a:xfrm>
            <a:off x="3798" y="-561"/>
            <a:ext cx="4924902" cy="902094"/>
          </a:xfrm>
          <a:custGeom>
            <a:avLst/>
            <a:gdLst/>
            <a:ahLst/>
            <a:cxnLst/>
            <a:rect l="l" t="t" r="r" b="b"/>
            <a:pathLst>
              <a:path w="12192000" h="997585">
                <a:moveTo>
                  <a:pt x="12191997" y="0"/>
                </a:moveTo>
                <a:lnTo>
                  <a:pt x="0" y="0"/>
                </a:lnTo>
                <a:lnTo>
                  <a:pt x="0" y="997145"/>
                </a:lnTo>
                <a:lnTo>
                  <a:pt x="12191997" y="997145"/>
                </a:lnTo>
                <a:lnTo>
                  <a:pt x="12191997" y="0"/>
                </a:lnTo>
                <a:close/>
              </a:path>
            </a:pathLst>
          </a:custGeom>
          <a:solidFill>
            <a:srgbClr val="A5C1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2082" y="15690"/>
            <a:ext cx="4991312" cy="812821"/>
          </a:xfrm>
          <a:prstGeom prst="rect">
            <a:avLst/>
          </a:prstGeom>
        </p:spPr>
        <p:txBody>
          <a:bodyPr vert="horz" wrap="square" lIns="0" tIns="76424" rIns="0" bIns="0" rtlCol="0">
            <a:spAutoFit/>
          </a:bodyPr>
          <a:lstStyle/>
          <a:p>
            <a:pPr marL="5080" algn="ctr">
              <a:lnSpc>
                <a:spcPts val="4160"/>
              </a:lnSpc>
              <a:spcBef>
                <a:spcPts val="100"/>
              </a:spcBef>
            </a:pPr>
            <a:r>
              <a:rPr spc="-75" dirty="0"/>
              <a:t>IRON</a:t>
            </a:r>
            <a:r>
              <a:rPr spc="-215" dirty="0"/>
              <a:t> </a:t>
            </a:r>
            <a:r>
              <a:rPr spc="-170" dirty="0"/>
              <a:t>TRIANGLE</a:t>
            </a:r>
            <a:endParaRPr dirty="0"/>
          </a:p>
          <a:p>
            <a:pPr marL="5080" algn="ctr">
              <a:lnSpc>
                <a:spcPts val="1760"/>
              </a:lnSpc>
            </a:pPr>
            <a:r>
              <a:rPr sz="900" dirty="0"/>
              <a:t>(I didn’t </a:t>
            </a:r>
            <a:r>
              <a:rPr lang="en-US" sz="900" dirty="0"/>
              <a:t>produce</a:t>
            </a:r>
            <a:r>
              <a:rPr sz="900" dirty="0"/>
              <a:t> this, but whoever did is a </a:t>
            </a:r>
            <a:r>
              <a:rPr lang="en-US" sz="900" dirty="0"/>
              <a:t>genius. I just made it better</a:t>
            </a:r>
            <a:r>
              <a:rPr sz="900" dirty="0"/>
              <a:t>)</a:t>
            </a:r>
          </a:p>
        </p:txBody>
      </p:sp>
      <p:sp>
        <p:nvSpPr>
          <p:cNvPr id="30" name="TextBox 29"/>
          <p:cNvSpPr txBox="1"/>
          <p:nvPr/>
        </p:nvSpPr>
        <p:spPr>
          <a:xfrm>
            <a:off x="7717776" y="-11017"/>
            <a:ext cx="31511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Pentagon=Bureaucracy</a:t>
            </a:r>
          </a:p>
        </p:txBody>
      </p:sp>
      <p:sp>
        <p:nvSpPr>
          <p:cNvPr id="32" name="TextBox 31"/>
          <p:cNvSpPr txBox="1"/>
          <p:nvPr/>
        </p:nvSpPr>
        <p:spPr>
          <a:xfrm rot="3563035">
            <a:off x="6693517" y="2715239"/>
            <a:ext cx="38407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A3E"/>
                </a:solidFill>
                <a:effectLst/>
                <a:uLnTx/>
                <a:uFillTx/>
                <a:latin typeface="Calibri"/>
                <a:ea typeface="+mn-ea"/>
                <a:cs typeface="+mn-cs"/>
              </a:rPr>
              <a:t>Favorable rulings on defense contracts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8A3E"/>
              </a:solidFill>
              <a:effectLst/>
              <a:uLnTx/>
              <a:uFillTx/>
              <a:latin typeface="Calibri"/>
              <a:ea typeface="+mn-ea"/>
              <a:cs typeface="+mn-cs"/>
            </a:endParaRPr>
          </a:p>
        </p:txBody>
      </p:sp>
      <p:sp>
        <p:nvSpPr>
          <p:cNvPr id="33" name="Rectangle 32"/>
          <p:cNvSpPr/>
          <p:nvPr/>
        </p:nvSpPr>
        <p:spPr>
          <a:xfrm>
            <a:off x="8035620" y="5675699"/>
            <a:ext cx="4009662" cy="1091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Stark will influence Congress through Lobbyists (Int. Groups) &amp; provide expert information &amp; PAC $</a:t>
            </a:r>
          </a:p>
        </p:txBody>
      </p:sp>
      <p:sp>
        <p:nvSpPr>
          <p:cNvPr id="34" name="TextBox 33"/>
          <p:cNvSpPr txBox="1"/>
          <p:nvPr/>
        </p:nvSpPr>
        <p:spPr>
          <a:xfrm rot="18147649">
            <a:off x="2910330" y="3111646"/>
            <a:ext cx="38282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C00"/>
                </a:solidFill>
                <a:effectLst/>
                <a:uLnTx/>
                <a:uFillTx/>
                <a:latin typeface="Calibri"/>
                <a:ea typeface="+mn-ea"/>
                <a:cs typeface="+mn-cs"/>
              </a:rPr>
              <a:t>Information, help with Constituents’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C00"/>
                </a:solidFill>
                <a:effectLst/>
                <a:uLnTx/>
                <a:uFillTx/>
                <a:latin typeface="Calibri"/>
                <a:ea typeface="+mn-ea"/>
                <a:cs typeface="+mn-cs"/>
              </a:rPr>
              <a:t>complaints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7C00"/>
              </a:solidFill>
              <a:effectLst/>
              <a:uLnTx/>
              <a:uFillTx/>
              <a:latin typeface="Calibri"/>
              <a:ea typeface="+mn-ea"/>
              <a:cs typeface="+mn-cs"/>
            </a:endParaRPr>
          </a:p>
        </p:txBody>
      </p:sp>
      <p:sp>
        <p:nvSpPr>
          <p:cNvPr id="38" name="TextBox 37"/>
          <p:cNvSpPr txBox="1"/>
          <p:nvPr/>
        </p:nvSpPr>
        <p:spPr>
          <a:xfrm rot="3689441">
            <a:off x="5846576" y="3211095"/>
            <a:ext cx="367684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3FF"/>
                </a:solidFill>
                <a:effectLst/>
                <a:uLnTx/>
                <a:uFillTx/>
                <a:latin typeface="Calibri"/>
                <a:ea typeface="+mn-ea"/>
                <a:cs typeface="+mn-cs"/>
              </a:rPr>
              <a:t>Support for Agencies budget request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3FF"/>
                </a:solidFill>
                <a:effectLst/>
                <a:uLnTx/>
                <a:uFillTx/>
                <a:latin typeface="Calibri"/>
                <a:ea typeface="+mn-ea"/>
                <a:cs typeface="+mn-cs"/>
              </a:rPr>
              <a:t> before Congress, expert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8A3E"/>
              </a:solidFill>
              <a:effectLst/>
              <a:uLnTx/>
              <a:uFillTx/>
              <a:latin typeface="Calibri"/>
              <a:ea typeface="+mn-ea"/>
              <a:cs typeface="+mn-cs"/>
            </a:endParaRPr>
          </a:p>
        </p:txBody>
      </p:sp>
      <p:grpSp>
        <p:nvGrpSpPr>
          <p:cNvPr id="40" name="Group 39"/>
          <p:cNvGrpSpPr/>
          <p:nvPr/>
        </p:nvGrpSpPr>
        <p:grpSpPr>
          <a:xfrm rot="7170927">
            <a:off x="2978491" y="3702311"/>
            <a:ext cx="3732672" cy="277221"/>
            <a:chOff x="4222870" y="6546182"/>
            <a:chExt cx="3263780" cy="171450"/>
          </a:xfrm>
        </p:grpSpPr>
        <p:sp>
          <p:nvSpPr>
            <p:cNvPr id="41" name="object 26"/>
            <p:cNvSpPr/>
            <p:nvPr/>
          </p:nvSpPr>
          <p:spPr>
            <a:xfrm>
              <a:off x="4222870" y="6629400"/>
              <a:ext cx="3169920" cy="0"/>
            </a:xfrm>
            <a:custGeom>
              <a:avLst/>
              <a:gdLst/>
              <a:ahLst/>
              <a:cxnLst/>
              <a:rect l="l" t="t" r="r" b="b"/>
              <a:pathLst>
                <a:path w="3169920">
                  <a:moveTo>
                    <a:pt x="0" y="0"/>
                  </a:moveTo>
                  <a:lnTo>
                    <a:pt x="3169443" y="0"/>
                  </a:lnTo>
                </a:path>
              </a:pathLst>
            </a:custGeom>
            <a:ln w="57149">
              <a:solidFill>
                <a:srgbClr val="FF7C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27"/>
            <p:cNvSpPr/>
            <p:nvPr/>
          </p:nvSpPr>
          <p:spPr>
            <a:xfrm>
              <a:off x="7315200" y="6546182"/>
              <a:ext cx="171450" cy="171450"/>
            </a:xfrm>
            <a:custGeom>
              <a:avLst/>
              <a:gdLst/>
              <a:ahLst/>
              <a:cxnLst/>
              <a:rect l="l" t="t" r="r" b="b"/>
              <a:pathLst>
                <a:path w="171450" h="171450">
                  <a:moveTo>
                    <a:pt x="0" y="0"/>
                  </a:moveTo>
                  <a:lnTo>
                    <a:pt x="57150" y="85725"/>
                  </a:lnTo>
                  <a:lnTo>
                    <a:pt x="0" y="171450"/>
                  </a:lnTo>
                  <a:lnTo>
                    <a:pt x="171450" y="85725"/>
                  </a:lnTo>
                  <a:lnTo>
                    <a:pt x="0" y="0"/>
                  </a:lnTo>
                  <a:close/>
                </a:path>
              </a:pathLst>
            </a:custGeom>
            <a:solidFill>
              <a:srgbClr val="FF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C00"/>
                </a:solidFill>
                <a:effectLst/>
                <a:uLnTx/>
                <a:uFillTx/>
                <a:latin typeface="Calibri"/>
                <a:ea typeface="+mn-ea"/>
                <a:cs typeface="+mn-cs"/>
              </a:endParaRPr>
            </a:p>
          </p:txBody>
        </p:sp>
      </p:grpSp>
      <p:grpSp>
        <p:nvGrpSpPr>
          <p:cNvPr id="43" name="Group 42"/>
          <p:cNvGrpSpPr/>
          <p:nvPr/>
        </p:nvGrpSpPr>
        <p:grpSpPr>
          <a:xfrm rot="14501852">
            <a:off x="3429221" y="1838101"/>
            <a:ext cx="1587299" cy="2925620"/>
            <a:chOff x="7429498" y="2044171"/>
            <a:chExt cx="1527752" cy="2392065"/>
          </a:xfrm>
        </p:grpSpPr>
        <p:sp>
          <p:nvSpPr>
            <p:cNvPr id="44" name="object 19"/>
            <p:cNvSpPr/>
            <p:nvPr/>
          </p:nvSpPr>
          <p:spPr>
            <a:xfrm>
              <a:off x="7429498" y="2044171"/>
              <a:ext cx="1496695" cy="2343785"/>
            </a:xfrm>
            <a:custGeom>
              <a:avLst/>
              <a:gdLst/>
              <a:ahLst/>
              <a:cxnLst/>
              <a:rect l="l" t="t" r="r" b="b"/>
              <a:pathLst>
                <a:path w="1496695" h="2343785">
                  <a:moveTo>
                    <a:pt x="0" y="0"/>
                  </a:moveTo>
                  <a:lnTo>
                    <a:pt x="1496416" y="2343401"/>
                  </a:lnTo>
                </a:path>
              </a:pathLst>
            </a:custGeom>
            <a:ln w="57149">
              <a:solidFill>
                <a:srgbClr val="008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20"/>
            <p:cNvSpPr/>
            <p:nvPr/>
          </p:nvSpPr>
          <p:spPr>
            <a:xfrm>
              <a:off x="8792150" y="4245101"/>
              <a:ext cx="165100" cy="191135"/>
            </a:xfrm>
            <a:custGeom>
              <a:avLst/>
              <a:gdLst/>
              <a:ahLst/>
              <a:cxnLst/>
              <a:rect l="l" t="t" r="r" b="b"/>
              <a:pathLst>
                <a:path w="165100" h="191135">
                  <a:moveTo>
                    <a:pt x="144500" y="0"/>
                  </a:moveTo>
                  <a:lnTo>
                    <a:pt x="103008" y="94303"/>
                  </a:lnTo>
                  <a:lnTo>
                    <a:pt x="0" y="92273"/>
                  </a:lnTo>
                  <a:lnTo>
                    <a:pt x="164523" y="190638"/>
                  </a:lnTo>
                  <a:lnTo>
                    <a:pt x="144500" y="0"/>
                  </a:lnTo>
                  <a:close/>
                </a:path>
              </a:pathLst>
            </a:custGeom>
            <a:solidFill>
              <a:srgbClr val="008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5"/>
          <p:cNvSpPr txBox="1"/>
          <p:nvPr/>
        </p:nvSpPr>
        <p:spPr>
          <a:xfrm rot="18243028">
            <a:off x="2453985" y="3068587"/>
            <a:ext cx="2892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A3E"/>
                </a:solidFill>
                <a:effectLst/>
                <a:uLnTx/>
                <a:uFillTx/>
                <a:latin typeface="Calibri"/>
                <a:ea typeface="+mn-ea"/>
                <a:cs typeface="+mn-cs"/>
              </a:rPr>
              <a:t>Approval of budget requests</a:t>
            </a:r>
          </a:p>
        </p:txBody>
      </p:sp>
      <p:sp>
        <p:nvSpPr>
          <p:cNvPr id="48" name="TextBox 47"/>
          <p:cNvSpPr txBox="1"/>
          <p:nvPr/>
        </p:nvSpPr>
        <p:spPr>
          <a:xfrm>
            <a:off x="2709330" y="6184899"/>
            <a:ext cx="62754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C00"/>
                </a:solidFill>
                <a:effectLst/>
                <a:uLnTx/>
                <a:uFillTx/>
                <a:latin typeface="Calibri"/>
                <a:ea typeface="+mn-ea"/>
                <a:cs typeface="+mn-cs"/>
              </a:rPr>
              <a:t>Legislation affecting defense contracts budget</a:t>
            </a:r>
          </a:p>
        </p:txBody>
      </p:sp>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40" y="901684"/>
            <a:ext cx="4135487" cy="1750848"/>
          </a:xfrm>
          <a:prstGeom prst="rect">
            <a:avLst/>
          </a:prstGeom>
        </p:spPr>
      </p:pic>
      <p:sp>
        <p:nvSpPr>
          <p:cNvPr id="51" name="TextBox 50"/>
          <p:cNvSpPr txBox="1"/>
          <p:nvPr/>
        </p:nvSpPr>
        <p:spPr>
          <a:xfrm>
            <a:off x="7247886" y="247404"/>
            <a:ext cx="5181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Pentagon is the U.S. Defense Department</a:t>
            </a:r>
          </a:p>
        </p:txBody>
      </p:sp>
      <p:sp>
        <p:nvSpPr>
          <p:cNvPr id="36" name="object 3">
            <a:extLst>
              <a:ext uri="{FF2B5EF4-FFF2-40B4-BE49-F238E27FC236}">
                <a16:creationId xmlns:a16="http://schemas.microsoft.com/office/drawing/2014/main" id="{094E747E-17BC-4CF2-A285-AA5266A37DC4}"/>
              </a:ext>
            </a:extLst>
          </p:cNvPr>
          <p:cNvSpPr/>
          <p:nvPr/>
        </p:nvSpPr>
        <p:spPr>
          <a:xfrm>
            <a:off x="241278" y="2673575"/>
            <a:ext cx="3209535" cy="5873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8FCA7-21B3-4654-37DF-1BD6C2C1A6F4}"/>
              </a:ext>
            </a:extLst>
          </p:cNvPr>
          <p:cNvSpPr txBox="1">
            <a:spLocks/>
          </p:cNvSpPr>
          <p:nvPr/>
        </p:nvSpPr>
        <p:spPr bwMode="auto">
          <a:xfrm>
            <a:off x="2590800" y="0"/>
            <a:ext cx="7391400" cy="541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5867">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5867">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5867">
                <a:solidFill>
                  <a:schemeClr val="tx2"/>
                </a:solidFill>
                <a:latin typeface="Arial" charset="0"/>
                <a:ea typeface="ＭＳ Ｐゴシック" charset="0"/>
                <a:cs typeface="Arial" charset="0"/>
              </a:defRPr>
            </a:lvl5pPr>
            <a:lvl6pPr marL="609585" algn="ctr" rtl="0" fontAlgn="base">
              <a:spcBef>
                <a:spcPct val="0"/>
              </a:spcBef>
              <a:spcAft>
                <a:spcPct val="0"/>
              </a:spcAft>
              <a:defRPr sz="5867">
                <a:solidFill>
                  <a:schemeClr val="tx2"/>
                </a:solidFill>
                <a:latin typeface="Arial" charset="0"/>
                <a:ea typeface="ＭＳ Ｐゴシック" charset="0"/>
                <a:cs typeface="Arial" charset="0"/>
              </a:defRPr>
            </a:lvl6pPr>
            <a:lvl7pPr marL="1219170" algn="ctr" rtl="0" fontAlgn="base">
              <a:spcBef>
                <a:spcPct val="0"/>
              </a:spcBef>
              <a:spcAft>
                <a:spcPct val="0"/>
              </a:spcAft>
              <a:defRPr sz="5867">
                <a:solidFill>
                  <a:schemeClr val="tx2"/>
                </a:solidFill>
                <a:latin typeface="Arial" charset="0"/>
                <a:ea typeface="ＭＳ Ｐゴシック" charset="0"/>
                <a:cs typeface="Arial" charset="0"/>
              </a:defRPr>
            </a:lvl7pPr>
            <a:lvl8pPr marL="1828754" algn="ctr" rtl="0" fontAlgn="base">
              <a:spcBef>
                <a:spcPct val="0"/>
              </a:spcBef>
              <a:spcAft>
                <a:spcPct val="0"/>
              </a:spcAft>
              <a:defRPr sz="5867">
                <a:solidFill>
                  <a:schemeClr val="tx2"/>
                </a:solidFill>
                <a:latin typeface="Arial" charset="0"/>
                <a:ea typeface="ＭＳ Ｐゴシック" charset="0"/>
                <a:cs typeface="Arial" charset="0"/>
              </a:defRPr>
            </a:lvl8pPr>
            <a:lvl9pPr marL="2438339" algn="ctr" rtl="0" fontAlgn="base">
              <a:spcBef>
                <a:spcPct val="0"/>
              </a:spcBef>
              <a:spcAft>
                <a:spcPct val="0"/>
              </a:spcAft>
              <a:defRPr sz="5867">
                <a:solidFill>
                  <a:schemeClr val="tx2"/>
                </a:solidFill>
                <a:latin typeface="Arial" charset="0"/>
                <a:ea typeface="ＭＳ Ｐゴシック" charset="0"/>
                <a:cs typeface="Arial" charset="0"/>
              </a:defRPr>
            </a:lvl9pPr>
          </a:lstStyle>
          <a:p>
            <a:pPr eaLnBrk="1" hangingPunct="1"/>
            <a:r>
              <a:rPr lang="en-US" altLang="en-US" sz="2800" b="1" kern="0" dirty="0">
                <a:solidFill>
                  <a:schemeClr val="tx1"/>
                </a:solidFill>
              </a:rPr>
              <a:t>THE REVOLVING DOOR</a:t>
            </a:r>
          </a:p>
        </p:txBody>
      </p:sp>
      <p:pic>
        <p:nvPicPr>
          <p:cNvPr id="6" name="Picture 5">
            <a:extLst>
              <a:ext uri="{FF2B5EF4-FFF2-40B4-BE49-F238E27FC236}">
                <a16:creationId xmlns:a16="http://schemas.microsoft.com/office/drawing/2014/main" id="{CD37E37E-AF19-2774-7D47-B03A748764F1}"/>
              </a:ext>
            </a:extLst>
          </p:cNvPr>
          <p:cNvPicPr>
            <a:picLocks noChangeAspect="1"/>
          </p:cNvPicPr>
          <p:nvPr/>
        </p:nvPicPr>
        <p:blipFill>
          <a:blip r:embed="rId2"/>
          <a:stretch>
            <a:fillRect/>
          </a:stretch>
        </p:blipFill>
        <p:spPr>
          <a:xfrm>
            <a:off x="76200" y="546972"/>
            <a:ext cx="12008069" cy="5701428"/>
          </a:xfrm>
          <a:prstGeom prst="rect">
            <a:avLst/>
          </a:prstGeom>
        </p:spPr>
      </p:pic>
      <p:sp>
        <p:nvSpPr>
          <p:cNvPr id="8" name="TextBox 7">
            <a:extLst>
              <a:ext uri="{FF2B5EF4-FFF2-40B4-BE49-F238E27FC236}">
                <a16:creationId xmlns:a16="http://schemas.microsoft.com/office/drawing/2014/main" id="{51DD4339-B9EB-E411-BA61-5493C380B623}"/>
              </a:ext>
            </a:extLst>
          </p:cNvPr>
          <p:cNvSpPr txBox="1"/>
          <p:nvPr/>
        </p:nvSpPr>
        <p:spPr>
          <a:xfrm>
            <a:off x="-17080" y="6282559"/>
            <a:ext cx="6097314" cy="369332"/>
          </a:xfrm>
          <a:prstGeom prst="rect">
            <a:avLst/>
          </a:prstGeom>
          <a:noFill/>
        </p:spPr>
        <p:txBody>
          <a:bodyPr wrap="square">
            <a:spAutoFit/>
          </a:bodyPr>
          <a:lstStyle/>
          <a:p>
            <a:r>
              <a:rPr lang="en-US" dirty="0"/>
              <a:t>Data from Center for Responsive Politics and </a:t>
            </a:r>
            <a:r>
              <a:rPr lang="en-US" dirty="0">
                <a:hlinkClick r:id="rId3" action="ppaction://hlinkfile"/>
              </a:rPr>
              <a:t>OpenSecrets.org</a:t>
            </a:r>
            <a:endParaRPr lang="en-US" dirty="0"/>
          </a:p>
        </p:txBody>
      </p:sp>
    </p:spTree>
    <p:extLst>
      <p:ext uri="{BB962C8B-B14F-4D97-AF65-F5344CB8AC3E}">
        <p14:creationId xmlns:p14="http://schemas.microsoft.com/office/powerpoint/2010/main" val="390260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BB79-F6AB-76D3-2BF1-40571DCC0DBD}"/>
              </a:ext>
            </a:extLst>
          </p:cNvPr>
          <p:cNvSpPr>
            <a:spLocks noGrp="1"/>
          </p:cNvSpPr>
          <p:nvPr>
            <p:ph type="title"/>
          </p:nvPr>
        </p:nvSpPr>
        <p:spPr>
          <a:xfrm>
            <a:off x="597748" y="17781"/>
            <a:ext cx="10996503" cy="430887"/>
          </a:xfrm>
        </p:spPr>
        <p:txBody>
          <a:bodyPr/>
          <a:lstStyle/>
          <a:p>
            <a:r>
              <a:rPr lang="en-US" dirty="0"/>
              <a:t>I love this </a:t>
            </a:r>
            <a:r>
              <a:rPr lang="en-US"/>
              <a:t>political cartoon.</a:t>
            </a:r>
          </a:p>
        </p:txBody>
      </p:sp>
      <p:sp>
        <p:nvSpPr>
          <p:cNvPr id="3" name="Text Placeholder 2">
            <a:extLst>
              <a:ext uri="{FF2B5EF4-FFF2-40B4-BE49-F238E27FC236}">
                <a16:creationId xmlns:a16="http://schemas.microsoft.com/office/drawing/2014/main" id="{97430454-A69D-56B8-EFCB-AEB3253ADBB1}"/>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065658E-FCC9-D327-91D0-F34D3D7DAC92}"/>
              </a:ext>
            </a:extLst>
          </p:cNvPr>
          <p:cNvPicPr>
            <a:picLocks noChangeAspect="1"/>
          </p:cNvPicPr>
          <p:nvPr/>
        </p:nvPicPr>
        <p:blipFill>
          <a:blip r:embed="rId2"/>
          <a:stretch>
            <a:fillRect/>
          </a:stretch>
        </p:blipFill>
        <p:spPr>
          <a:xfrm>
            <a:off x="2417771" y="1131221"/>
            <a:ext cx="7356455" cy="5122483"/>
          </a:xfrm>
          <a:prstGeom prst="rect">
            <a:avLst/>
          </a:prstGeom>
        </p:spPr>
      </p:pic>
    </p:spTree>
    <p:extLst>
      <p:ext uri="{BB962C8B-B14F-4D97-AF65-F5344CB8AC3E}">
        <p14:creationId xmlns:p14="http://schemas.microsoft.com/office/powerpoint/2010/main" val="1259295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1"/>
            <a:ext cx="12192000" cy="914400"/>
          </a:xfrm>
        </p:spPr>
        <p:txBody>
          <a:bodyPr/>
          <a:lstStyle/>
          <a:p>
            <a:pPr eaLnBrk="1" hangingPunct="1"/>
            <a:r>
              <a:rPr lang="en-US" altLang="en-US" b="1" dirty="0">
                <a:solidFill>
                  <a:schemeClr val="tx1"/>
                </a:solidFill>
              </a:rPr>
              <a:t>THE REVOLVING DOOR</a:t>
            </a:r>
          </a:p>
        </p:txBody>
      </p:sp>
      <p:sp>
        <p:nvSpPr>
          <p:cNvPr id="30723" name="Content Placeholder 2"/>
          <p:cNvSpPr>
            <a:spLocks noGrp="1"/>
          </p:cNvSpPr>
          <p:nvPr>
            <p:ph idx="1"/>
          </p:nvPr>
        </p:nvSpPr>
        <p:spPr>
          <a:xfrm>
            <a:off x="5334000" y="6553200"/>
            <a:ext cx="6858000" cy="304800"/>
          </a:xfrm>
        </p:spPr>
        <p:txBody>
          <a:bodyPr/>
          <a:lstStyle/>
          <a:p>
            <a:pPr algn="ctr" eaLnBrk="1" hangingPunct="1">
              <a:buFontTx/>
              <a:buNone/>
            </a:pPr>
            <a:r>
              <a:rPr lang="en-US" altLang="en-US" sz="1000" b="1" dirty="0"/>
              <a:t>Center for Responsive Politics   </a:t>
            </a:r>
            <a:r>
              <a:rPr lang="en-US" altLang="en-US" sz="1000" b="1" i="1" dirty="0"/>
              <a:t>http://www.opensecrets.org/revolving/top.php?display=I</a:t>
            </a:r>
            <a:endParaRPr lang="en-US" altLang="en-US" sz="1000" b="1" dirty="0"/>
          </a:p>
        </p:txBody>
      </p:sp>
      <p:sp>
        <p:nvSpPr>
          <p:cNvPr id="7" name="Content Placeholder 2"/>
          <p:cNvSpPr txBox="1">
            <a:spLocks/>
          </p:cNvSpPr>
          <p:nvPr/>
        </p:nvSpPr>
        <p:spPr bwMode="auto">
          <a:xfrm>
            <a:off x="5257800" y="914400"/>
            <a:ext cx="6338011" cy="56388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en-US" sz="1400" b="1" dirty="0"/>
              <a:t>Practically every industry and special interest area hires lobbyists to represent and defend their interests in Washington, D.C. But some industries frequently employ a special breed of lobbyist: </a:t>
            </a:r>
            <a:r>
              <a:rPr lang="en-US" sz="1400" b="1" dirty="0">
                <a:solidFill>
                  <a:srgbClr val="FF0000"/>
                </a:solidFill>
              </a:rPr>
              <a:t>those who previously worked for the federal government they're now tasked with lobbying.</a:t>
            </a:r>
          </a:p>
          <a:p>
            <a:pPr marL="0" indent="0">
              <a:buNone/>
            </a:pPr>
            <a:r>
              <a:rPr lang="en-US" sz="1400" b="1" dirty="0"/>
              <a:t>Some of these "revolving door" lobbyists once toiled as low-level congressional staffers or entry-level bureaucrats. Plenty more, however, worked within government's upper ranks, serving as top agency officials, congressional chiefs of staff and even as members of the U.S. House and U.S. Senate.</a:t>
            </a:r>
          </a:p>
          <a:p>
            <a:pPr marL="0" indent="0">
              <a:buNone/>
            </a:pPr>
            <a:endParaRPr lang="en-US" sz="1400" b="1" dirty="0"/>
          </a:p>
          <a:p>
            <a:pPr marL="0" indent="0">
              <a:buNone/>
              <a:defRPr/>
            </a:pPr>
            <a:r>
              <a:rPr lang="en-US" sz="2800" b="1" dirty="0"/>
              <a:t>Example: Chris Dodd</a:t>
            </a:r>
            <a:br>
              <a:rPr lang="en-US" sz="900" dirty="0"/>
            </a:br>
            <a:endParaRPr lang="en-US" sz="600" dirty="0"/>
          </a:p>
          <a:p>
            <a:pPr marL="0" indent="0">
              <a:buNone/>
              <a:defRPr/>
            </a:pPr>
            <a:endParaRPr lang="en-US" sz="600" dirty="0"/>
          </a:p>
          <a:p>
            <a:pPr marL="0" indent="0">
              <a:buFontTx/>
              <a:buNone/>
              <a:defRPr/>
            </a:pPr>
            <a:r>
              <a:rPr lang="en-US" sz="1400" b="1" dirty="0"/>
              <a:t>After serving 30 years in the US Senate as a Democrat representing Connecticut, Chris Dodd became the chairman and chief lobbyist for the Motion Picture Association of America (MPAA).  He promoted the now-failed SOPA and PIPA, two anti-piracy bills that would have given the Federal Trade Commission broad powers to censor &amp; shut down websites. Although the </a:t>
            </a:r>
            <a:r>
              <a:rPr lang="en-US" sz="1400" b="1" dirty="0" err="1"/>
              <a:t>MPAA</a:t>
            </a:r>
            <a:r>
              <a:rPr lang="en-US" sz="1400" b="1" dirty="0"/>
              <a:t> would not confirm with Dodd’s exact salary, media accounts point to $1.5 million, a slightly higher figure than the previous </a:t>
            </a:r>
            <a:r>
              <a:rPr lang="en-US" sz="1400" b="1" dirty="0" err="1"/>
              <a:t>MPAA</a:t>
            </a:r>
            <a:r>
              <a:rPr lang="en-US" sz="1400" b="1" dirty="0"/>
              <a:t> head, former Secretary of Agriculture Dan Glickman. Dodd received about a 762 percent raise after moving from public office to lobbying. </a:t>
            </a:r>
            <a:r>
              <a:rPr lang="en-US" sz="1400" b="1" i="1" dirty="0">
                <a:solidFill>
                  <a:srgbClr val="FF00FF"/>
                </a:solidFill>
              </a:rPr>
              <a:t>Why are congressmen like Chris Dodd often hired as lobbyists? </a:t>
            </a:r>
            <a:endParaRPr lang="en-US" sz="1400" b="1" dirty="0"/>
          </a:p>
          <a:p>
            <a:pPr marL="0" indent="0">
              <a:buFontTx/>
              <a:buNone/>
              <a:defRPr/>
            </a:pPr>
            <a:endParaRPr lang="en-US" sz="1200" dirty="0"/>
          </a:p>
          <a:p>
            <a:pPr marL="0" indent="0">
              <a:buFontTx/>
              <a:buNone/>
              <a:defRPr/>
            </a:pPr>
            <a:endParaRPr lang="en-US" sz="1200" dirty="0"/>
          </a:p>
        </p:txBody>
      </p:sp>
      <p:pic>
        <p:nvPicPr>
          <p:cNvPr id="30727" name="Picture 4" descr="Christopher Dodd official portrait 2-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2932385"/>
            <a:ext cx="1125192"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srcRect b="28597"/>
          <a:stretch/>
        </p:blipFill>
        <p:spPr>
          <a:xfrm>
            <a:off x="228600" y="893685"/>
            <a:ext cx="4953000" cy="3650693"/>
          </a:xfrm>
          <a:prstGeom prst="rect">
            <a:avLst/>
          </a:prstGeom>
        </p:spPr>
      </p:pic>
      <p:pic>
        <p:nvPicPr>
          <p:cNvPr id="3" name="Picture 2"/>
          <p:cNvPicPr>
            <a:picLocks noChangeAspect="1"/>
          </p:cNvPicPr>
          <p:nvPr/>
        </p:nvPicPr>
        <p:blipFill>
          <a:blip r:embed="rId6"/>
          <a:stretch>
            <a:fillRect/>
          </a:stretch>
        </p:blipFill>
        <p:spPr>
          <a:xfrm>
            <a:off x="381000" y="4572000"/>
            <a:ext cx="4800600" cy="2286000"/>
          </a:xfrm>
          <a:prstGeom prst="rect">
            <a:avLst/>
          </a:prstGeom>
        </p:spPr>
      </p:pic>
    </p:spTree>
    <p:custDataLst>
      <p:tags r:id="rId1"/>
    </p:custDataLst>
    <p:extLst>
      <p:ext uri="{BB962C8B-B14F-4D97-AF65-F5344CB8AC3E}">
        <p14:creationId xmlns:p14="http://schemas.microsoft.com/office/powerpoint/2010/main" val="240546693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7772400" y="6553200"/>
            <a:ext cx="4386072" cy="220786"/>
          </a:xfrm>
        </p:spPr>
        <p:txBody>
          <a:bodyPr/>
          <a:lstStyle/>
          <a:p>
            <a:pPr algn="ctr" eaLnBrk="1" hangingPunct="1">
              <a:buFontTx/>
              <a:buNone/>
            </a:pPr>
            <a:r>
              <a:rPr lang="en-US" altLang="en-US" sz="1100" b="1" dirty="0">
                <a:hlinkClick r:id="rId4"/>
              </a:rPr>
              <a:t>https://www.pfizer.com/about/people/board-members</a:t>
            </a:r>
            <a:endParaRPr lang="en-US" altLang="en-US" sz="1100" b="1" dirty="0"/>
          </a:p>
        </p:txBody>
      </p:sp>
      <p:sp>
        <p:nvSpPr>
          <p:cNvPr id="7" name="Content Placeholder 2"/>
          <p:cNvSpPr txBox="1">
            <a:spLocks/>
          </p:cNvSpPr>
          <p:nvPr/>
        </p:nvSpPr>
        <p:spPr bwMode="auto">
          <a:xfrm>
            <a:off x="0" y="911382"/>
            <a:ext cx="7696200" cy="310650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endParaRPr lang="en-US" sz="1400" b="1" dirty="0"/>
          </a:p>
          <a:p>
            <a:pPr marL="0" indent="0">
              <a:buNone/>
              <a:defRPr/>
            </a:pPr>
            <a:r>
              <a:rPr lang="en-US" sz="2000" b="1" dirty="0"/>
              <a:t>Example: Dr. Scott Gottlieb, M.D.</a:t>
            </a:r>
            <a:br>
              <a:rPr lang="en-US" sz="2000" dirty="0"/>
            </a:br>
            <a:r>
              <a:rPr lang="en-US" sz="2000" b="0" i="0" dirty="0">
                <a:solidFill>
                  <a:srgbClr val="333333"/>
                </a:solidFill>
                <a:effectLst/>
                <a:latin typeface="+mj-lt"/>
              </a:rPr>
              <a:t>Dr. Scott Gottlieb served as the 23rd </a:t>
            </a:r>
            <a:r>
              <a:rPr lang="en-US" sz="2000" b="1" i="0" dirty="0">
                <a:solidFill>
                  <a:srgbClr val="333333"/>
                </a:solidFill>
                <a:effectLst/>
                <a:latin typeface="+mj-lt"/>
              </a:rPr>
              <a:t>Commissioner of Food and Drugs</a:t>
            </a:r>
            <a:r>
              <a:rPr lang="en-US" sz="2000" b="0" i="0" dirty="0">
                <a:solidFill>
                  <a:srgbClr val="333333"/>
                </a:solidFill>
                <a:effectLst/>
                <a:latin typeface="+mj-lt"/>
              </a:rPr>
              <a:t> on May 11, 2017,  to April 5, 2019. Dr. Gottlieb is a physician, medical policy expert, and public health advocate who previously served as the FDA's Deputy Commissioner for Medical and Scientific Affairs and before that, as a senior advisor to the FDA Commissioner.</a:t>
            </a:r>
            <a:endParaRPr lang="en-US" sz="2000" dirty="0">
              <a:latin typeface="+mj-lt"/>
            </a:endParaRPr>
          </a:p>
          <a:p>
            <a:pPr marL="0" indent="0">
              <a:buNone/>
              <a:defRPr/>
            </a:pPr>
            <a:r>
              <a:rPr lang="en-US" sz="2000" b="1" i="0" dirty="0">
                <a:solidFill>
                  <a:srgbClr val="000000"/>
                </a:solidFill>
                <a:effectLst/>
                <a:latin typeface="Arial" panose="020B0604020202020204" pitchFamily="34" charset="0"/>
              </a:rPr>
              <a:t>FDA commissioner (2017–2019)</a:t>
            </a:r>
          </a:p>
          <a:p>
            <a:pPr marL="0" indent="0">
              <a:buNone/>
              <a:defRPr/>
            </a:pPr>
            <a:r>
              <a:rPr lang="en-US" sz="2000" b="1" dirty="0"/>
              <a:t>2019-to present Member of the Pfizer Board</a:t>
            </a:r>
          </a:p>
          <a:p>
            <a:pPr marL="0" indent="0">
              <a:buFontTx/>
              <a:buNone/>
              <a:defRPr/>
            </a:pPr>
            <a:r>
              <a:rPr lang="en-US" sz="2000" b="1" dirty="0"/>
              <a:t>Of Directors</a:t>
            </a:r>
          </a:p>
          <a:p>
            <a:pPr marL="0" indent="0">
              <a:buFontTx/>
              <a:buNone/>
              <a:defRPr/>
            </a:pPr>
            <a:endParaRPr lang="en-US" sz="2000" b="1" dirty="0"/>
          </a:p>
        </p:txBody>
      </p:sp>
      <p:pic>
        <p:nvPicPr>
          <p:cNvPr id="5" name="Picture 4">
            <a:extLst>
              <a:ext uri="{FF2B5EF4-FFF2-40B4-BE49-F238E27FC236}">
                <a16:creationId xmlns:a16="http://schemas.microsoft.com/office/drawing/2014/main" id="{B6986B0F-A2A7-0868-674F-1C642D65F5AF}"/>
              </a:ext>
            </a:extLst>
          </p:cNvPr>
          <p:cNvPicPr>
            <a:picLocks noChangeAspect="1"/>
          </p:cNvPicPr>
          <p:nvPr/>
        </p:nvPicPr>
        <p:blipFill>
          <a:blip r:embed="rId5"/>
          <a:stretch>
            <a:fillRect/>
          </a:stretch>
        </p:blipFill>
        <p:spPr>
          <a:xfrm>
            <a:off x="8142809" y="84014"/>
            <a:ext cx="3994327" cy="2895600"/>
          </a:xfrm>
          <a:prstGeom prst="rect">
            <a:avLst/>
          </a:prstGeom>
        </p:spPr>
      </p:pic>
      <p:sp>
        <p:nvSpPr>
          <p:cNvPr id="6" name="Content Placeholder 2">
            <a:extLst>
              <a:ext uri="{FF2B5EF4-FFF2-40B4-BE49-F238E27FC236}">
                <a16:creationId xmlns:a16="http://schemas.microsoft.com/office/drawing/2014/main" id="{2657BEC9-182C-CCC5-F4E5-95B50BF96AEB}"/>
              </a:ext>
            </a:extLst>
          </p:cNvPr>
          <p:cNvSpPr txBox="1">
            <a:spLocks/>
          </p:cNvSpPr>
          <p:nvPr/>
        </p:nvSpPr>
        <p:spPr bwMode="auto">
          <a:xfrm>
            <a:off x="33528" y="6180013"/>
            <a:ext cx="5409320" cy="6779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eaLnBrk="1" hangingPunct="1">
              <a:buFontTx/>
              <a:buNone/>
            </a:pPr>
            <a:r>
              <a:rPr lang="en-US" altLang="en-US" sz="1100" b="1" kern="0" dirty="0">
                <a:hlinkClick r:id="rId6"/>
              </a:rPr>
              <a:t>https://www.fda.gov/about-fda/fda-leadership-1907-today/scott-gottlieb#:~:text=Scott%20Gottlieb%20M.D.&amp;text=April%205%2C%202019.-,Dr.,advisor%20to%20the%20FDA%20Commissioner.</a:t>
            </a:r>
            <a:endParaRPr lang="en-US" altLang="en-US" sz="1100" b="1" kern="0" dirty="0"/>
          </a:p>
        </p:txBody>
      </p:sp>
      <p:pic>
        <p:nvPicPr>
          <p:cNvPr id="8" name="Picture 7">
            <a:extLst>
              <a:ext uri="{FF2B5EF4-FFF2-40B4-BE49-F238E27FC236}">
                <a16:creationId xmlns:a16="http://schemas.microsoft.com/office/drawing/2014/main" id="{F5B893D2-2563-AB35-3FDD-6655508CC0D7}"/>
              </a:ext>
            </a:extLst>
          </p:cNvPr>
          <p:cNvPicPr>
            <a:picLocks noChangeAspect="1"/>
          </p:cNvPicPr>
          <p:nvPr/>
        </p:nvPicPr>
        <p:blipFill>
          <a:blip r:embed="rId7"/>
          <a:stretch>
            <a:fillRect/>
          </a:stretch>
        </p:blipFill>
        <p:spPr>
          <a:xfrm>
            <a:off x="7391400" y="2933974"/>
            <a:ext cx="4705350" cy="1171575"/>
          </a:xfrm>
          <a:prstGeom prst="rect">
            <a:avLst/>
          </a:prstGeom>
        </p:spPr>
      </p:pic>
      <p:pic>
        <p:nvPicPr>
          <p:cNvPr id="9" name="Picture 8">
            <a:extLst>
              <a:ext uri="{FF2B5EF4-FFF2-40B4-BE49-F238E27FC236}">
                <a16:creationId xmlns:a16="http://schemas.microsoft.com/office/drawing/2014/main" id="{F25BC2E9-2E1F-8391-C598-647DB8BDE486}"/>
              </a:ext>
            </a:extLst>
          </p:cNvPr>
          <p:cNvPicPr>
            <a:picLocks noChangeAspect="1"/>
          </p:cNvPicPr>
          <p:nvPr/>
        </p:nvPicPr>
        <p:blipFill>
          <a:blip r:embed="rId8"/>
          <a:stretch>
            <a:fillRect/>
          </a:stretch>
        </p:blipFill>
        <p:spPr>
          <a:xfrm>
            <a:off x="8598052" y="4105549"/>
            <a:ext cx="2734767" cy="1621631"/>
          </a:xfrm>
          <a:prstGeom prst="rect">
            <a:avLst/>
          </a:prstGeom>
        </p:spPr>
      </p:pic>
      <p:sp>
        <p:nvSpPr>
          <p:cNvPr id="30722" name="Title 1"/>
          <p:cNvSpPr>
            <a:spLocks noGrp="1"/>
          </p:cNvSpPr>
          <p:nvPr>
            <p:ph type="title"/>
          </p:nvPr>
        </p:nvSpPr>
        <p:spPr>
          <a:xfrm>
            <a:off x="145336" y="152330"/>
            <a:ext cx="8305800" cy="588884"/>
          </a:xfrm>
        </p:spPr>
        <p:txBody>
          <a:bodyPr/>
          <a:lstStyle/>
          <a:p>
            <a:pPr eaLnBrk="1" hangingPunct="1"/>
            <a:r>
              <a:rPr lang="en-US" altLang="en-US" sz="4400" b="1" dirty="0">
                <a:solidFill>
                  <a:schemeClr val="tx1"/>
                </a:solidFill>
              </a:rPr>
              <a:t>THE REVOLVING DOOR</a:t>
            </a:r>
          </a:p>
        </p:txBody>
      </p:sp>
      <p:pic>
        <p:nvPicPr>
          <p:cNvPr id="10" name="Picture 9">
            <a:extLst>
              <a:ext uri="{FF2B5EF4-FFF2-40B4-BE49-F238E27FC236}">
                <a16:creationId xmlns:a16="http://schemas.microsoft.com/office/drawing/2014/main" id="{78C88F04-29F1-6B74-9254-B4E23EAEF27A}"/>
              </a:ext>
            </a:extLst>
          </p:cNvPr>
          <p:cNvPicPr>
            <a:picLocks noChangeAspect="1"/>
          </p:cNvPicPr>
          <p:nvPr/>
        </p:nvPicPr>
        <p:blipFill>
          <a:blip r:embed="rId9"/>
          <a:stretch>
            <a:fillRect/>
          </a:stretch>
        </p:blipFill>
        <p:spPr>
          <a:xfrm>
            <a:off x="5562600" y="4162470"/>
            <a:ext cx="2891584" cy="1538136"/>
          </a:xfrm>
          <a:prstGeom prst="rect">
            <a:avLst/>
          </a:prstGeom>
        </p:spPr>
      </p:pic>
    </p:spTree>
    <p:custDataLst>
      <p:tags r:id="rId1"/>
    </p:custDataLst>
    <p:extLst>
      <p:ext uri="{BB962C8B-B14F-4D97-AF65-F5344CB8AC3E}">
        <p14:creationId xmlns:p14="http://schemas.microsoft.com/office/powerpoint/2010/main" val="415850577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35" t="2610" r="917" b="2121"/>
          <a:stretch/>
        </p:blipFill>
        <p:spPr>
          <a:xfrm>
            <a:off x="-1" y="838200"/>
            <a:ext cx="7227531" cy="6019800"/>
          </a:xfrm>
          <a:prstGeom prst="rect">
            <a:avLst/>
          </a:prstGeom>
          <a:noFill/>
          <a:ln>
            <a:noFill/>
          </a:ln>
        </p:spPr>
      </p:pic>
      <p:sp>
        <p:nvSpPr>
          <p:cNvPr id="3" name="Rectangle 2"/>
          <p:cNvSpPr/>
          <p:nvPr/>
        </p:nvSpPr>
        <p:spPr>
          <a:xfrm>
            <a:off x="7315199" y="838200"/>
            <a:ext cx="4789133" cy="5847755"/>
          </a:xfrm>
          <a:prstGeom prst="rect">
            <a:avLst/>
          </a:prstGeom>
        </p:spPr>
        <p:txBody>
          <a:bodyPr wrap="square">
            <a:spAutoFit/>
          </a:bodyPr>
          <a:lstStyle/>
          <a:p>
            <a:pPr fontAlgn="base"/>
            <a:r>
              <a:rPr lang="en-US" sz="1700" b="1" dirty="0">
                <a:solidFill>
                  <a:srgbClr val="111111"/>
                </a:solidFill>
              </a:rPr>
              <a:t>Eric Cantor earned $193,400 a year as majority leader. His annual salary at </a:t>
            </a:r>
            <a:r>
              <a:rPr lang="en-US" sz="1700" b="1" dirty="0" err="1">
                <a:solidFill>
                  <a:srgbClr val="111111"/>
                </a:solidFill>
              </a:rPr>
              <a:t>Moelis</a:t>
            </a:r>
            <a:r>
              <a:rPr lang="en-US" sz="1700" b="1" dirty="0">
                <a:solidFill>
                  <a:srgbClr val="111111"/>
                </a:solidFill>
              </a:rPr>
              <a:t> is $400,000, and he received $1 million in stock (vested over five years) and a $400,000 signing bonus in cash in 2014, according to Securities and Exchange Commission filings. In 2015, he was slated to make another $1.2 million and $400,000 in stock. The $3.4 million payday drew accusations of selling out; at the very least, Cantor jumped into America’s other least-trusted institution: Wall Street.</a:t>
            </a:r>
          </a:p>
          <a:p>
            <a:pPr fontAlgn="base"/>
            <a:endParaRPr lang="en-US" sz="1700" b="1" dirty="0">
              <a:solidFill>
                <a:srgbClr val="111111"/>
              </a:solidFill>
            </a:endParaRPr>
          </a:p>
          <a:p>
            <a:pPr fontAlgn="base"/>
            <a:r>
              <a:rPr lang="en-US" sz="1700" b="1" dirty="0">
                <a:solidFill>
                  <a:srgbClr val="111111"/>
                </a:solidFill>
              </a:rPr>
              <a:t>Cantor was hired for his expertise in global markets and government regulation. He opened the bank’s Washington office in early 2015 but says he’s not a lobbyist: “I certainly know a lot of people, but I operate at the intersection of political risk, where public policy meets business-making decisions.”</a:t>
            </a:r>
          </a:p>
          <a:p>
            <a:pPr fontAlgn="base"/>
            <a:endParaRPr lang="en-US" sz="1700" b="1" dirty="0">
              <a:solidFill>
                <a:srgbClr val="111111"/>
              </a:solidFill>
            </a:endParaRPr>
          </a:p>
          <a:p>
            <a:pPr fontAlgn="base"/>
            <a:r>
              <a:rPr lang="en-US" sz="1700" b="1" dirty="0">
                <a:solidFill>
                  <a:srgbClr val="111111"/>
                </a:solidFill>
              </a:rPr>
              <a:t>Objectively, even Cantor could argue that he got out of Washington just in time: Now he enjoys a globe-hopping job, more money, the occasional TV interview, lunch or dinner with friends on the Hill.</a:t>
            </a:r>
            <a:endParaRPr lang="en-US" sz="1700" b="1" i="0" dirty="0">
              <a:solidFill>
                <a:srgbClr val="111111"/>
              </a:solidFill>
              <a:effectLst/>
            </a:endParaRPr>
          </a:p>
        </p:txBody>
      </p:sp>
      <p:sp>
        <p:nvSpPr>
          <p:cNvPr id="4" name="Title 1"/>
          <p:cNvSpPr txBox="1">
            <a:spLocks/>
          </p:cNvSpPr>
          <p:nvPr/>
        </p:nvSpPr>
        <p:spPr>
          <a:xfrm>
            <a:off x="0" y="1"/>
            <a:ext cx="12192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800" b="1" dirty="0"/>
              <a:t>THE REVOLVING DOOR</a:t>
            </a:r>
          </a:p>
        </p:txBody>
      </p:sp>
    </p:spTree>
    <p:extLst>
      <p:ext uri="{BB962C8B-B14F-4D97-AF65-F5344CB8AC3E}">
        <p14:creationId xmlns:p14="http://schemas.microsoft.com/office/powerpoint/2010/main" val="1883894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AD4D5"/>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471" y="660975"/>
            <a:ext cx="12190634" cy="5206425"/>
          </a:xfrm>
          <a:prstGeom prst="rect">
            <a:avLst/>
          </a:prstGeom>
        </p:spPr>
      </p:pic>
      <p:sp>
        <p:nvSpPr>
          <p:cNvPr id="3" name="Rectangle 2"/>
          <p:cNvSpPr/>
          <p:nvPr/>
        </p:nvSpPr>
        <p:spPr>
          <a:xfrm>
            <a:off x="5791200" y="1071801"/>
            <a:ext cx="6400800" cy="5755422"/>
          </a:xfrm>
          <a:prstGeom prst="rect">
            <a:avLst/>
          </a:prstGeom>
          <a:solidFill>
            <a:schemeClr val="bg1">
              <a:alpha val="72000"/>
            </a:schemeClr>
          </a:solidFill>
        </p:spPr>
        <p:txBody>
          <a:bodyPr wrap="square">
            <a:spAutoFit/>
          </a:bodyPr>
          <a:lstStyle/>
          <a:p>
            <a:pPr fontAlgn="base"/>
            <a:r>
              <a:rPr lang="en-US" sz="2200" b="1" dirty="0">
                <a:solidFill>
                  <a:srgbClr val="111111"/>
                </a:solidFill>
                <a:latin typeface="Arial" panose="020B0604020202020204" pitchFamily="34" charset="0"/>
                <a:cs typeface="Arial" panose="020B0604020202020204" pitchFamily="34" charset="0"/>
              </a:rPr>
              <a:t>Former Congressman Billy Tauzin (R-LA) made $19,359,927 as a lobbyist for pharmaceutical companies between 2006 and 2010</a:t>
            </a:r>
            <a:r>
              <a:rPr lang="en-US" sz="2200" dirty="0">
                <a:solidFill>
                  <a:srgbClr val="111111"/>
                </a:solidFill>
                <a:latin typeface="Arial" panose="020B0604020202020204" pitchFamily="34" charset="0"/>
                <a:cs typeface="Arial" panose="020B0604020202020204" pitchFamily="34" charset="0"/>
              </a:rPr>
              <a:t>. </a:t>
            </a:r>
          </a:p>
          <a:p>
            <a:pPr fontAlgn="base"/>
            <a:r>
              <a:rPr lang="en-US" sz="2000" dirty="0">
                <a:solidFill>
                  <a:srgbClr val="111111"/>
                </a:solidFill>
                <a:latin typeface="Arial" panose="020B0604020202020204" pitchFamily="34" charset="0"/>
                <a:cs typeface="Arial" panose="020B0604020202020204" pitchFamily="34" charset="0"/>
              </a:rPr>
              <a:t>Tauzin retired from Congress in 2005, shortly after leading the passage of President Bush’s prescription drug expansion. He was recruited to lead PhRMA, a lobbying association for Pfizer, Bayer, and other top drug companies. During the health reform debate, the former congressman helped his association block a proposal to allow Medicare to negotiate for drug prices, a major concession that extended the policies enacted in Tauzin’s original Medicare drug-purchasing scheme. Tauzin left PhRMA in late 2010. He was paid over $11 million in his last year at the trade group. Comparing Tauzin’s salary during his last year as congressman and his last year as head of PhRMA, </a:t>
            </a:r>
            <a:r>
              <a:rPr lang="en-US" sz="2000" b="1" dirty="0">
                <a:solidFill>
                  <a:srgbClr val="111111"/>
                </a:solidFill>
                <a:latin typeface="Arial" panose="020B0604020202020204" pitchFamily="34" charset="0"/>
                <a:cs typeface="Arial" panose="020B0604020202020204" pitchFamily="34" charset="0"/>
              </a:rPr>
              <a:t>his salary went up 7110 percent.</a:t>
            </a:r>
          </a:p>
        </p:txBody>
      </p:sp>
      <p:sp>
        <p:nvSpPr>
          <p:cNvPr id="4" name="Rectangle 3"/>
          <p:cNvSpPr/>
          <p:nvPr/>
        </p:nvSpPr>
        <p:spPr>
          <a:xfrm>
            <a:off x="0" y="1071801"/>
            <a:ext cx="5439229" cy="5786199"/>
          </a:xfrm>
          <a:prstGeom prst="rect">
            <a:avLst/>
          </a:prstGeom>
          <a:solidFill>
            <a:schemeClr val="bg1">
              <a:alpha val="72000"/>
            </a:schemeClr>
          </a:solidFill>
        </p:spPr>
        <p:txBody>
          <a:bodyPr wrap="square">
            <a:spAutoFit/>
          </a:bodyPr>
          <a:lstStyle/>
          <a:p>
            <a:pPr fontAlgn="base"/>
            <a:r>
              <a:rPr lang="en-US" sz="2200" b="1" dirty="0">
                <a:solidFill>
                  <a:srgbClr val="111111"/>
                </a:solidFill>
                <a:latin typeface="Arial" panose="020B0604020202020204" pitchFamily="34" charset="0"/>
                <a:cs typeface="Arial" panose="020B0604020202020204" pitchFamily="34" charset="0"/>
              </a:rPr>
              <a:t>Former Congressman Cal Dooley (D-CA) has made at least $4,719,093 as a lobbyist for food manufacturers and the chemical industry from 2005 to 2009.</a:t>
            </a:r>
            <a:r>
              <a:rPr lang="en-US" sz="2200" dirty="0">
                <a:solidFill>
                  <a:srgbClr val="111111"/>
                </a:solidFill>
                <a:latin typeface="Arial" panose="020B0604020202020204" pitchFamily="34" charset="0"/>
                <a:cs typeface="Arial" panose="020B0604020202020204" pitchFamily="34" charset="0"/>
              </a:rPr>
              <a:t> </a:t>
            </a:r>
          </a:p>
          <a:p>
            <a:pPr fontAlgn="base"/>
            <a:r>
              <a:rPr lang="en-US" sz="2000" dirty="0">
                <a:solidFill>
                  <a:srgbClr val="111111"/>
                </a:solidFill>
                <a:latin typeface="Arial" panose="020B0604020202020204" pitchFamily="34" charset="0"/>
                <a:cs typeface="Arial" panose="020B0604020202020204" pitchFamily="34" charset="0"/>
              </a:rPr>
              <a:t>Republic Report analyzed disclosures from the Grocery Manufacturers Association (</a:t>
            </a:r>
            <a:r>
              <a:rPr lang="en-US" sz="2000" dirty="0" err="1">
                <a:solidFill>
                  <a:srgbClr val="111111"/>
                </a:solidFill>
                <a:latin typeface="Arial" panose="020B0604020202020204" pitchFamily="34" charset="0"/>
                <a:cs typeface="Arial" panose="020B0604020202020204" pitchFamily="34" charset="0"/>
              </a:rPr>
              <a:t>GMA</a:t>
            </a:r>
            <a:r>
              <a:rPr lang="en-US" sz="2000" dirty="0">
                <a:solidFill>
                  <a:srgbClr val="111111"/>
                </a:solidFill>
                <a:latin typeface="Arial" panose="020B0604020202020204" pitchFamily="34" charset="0"/>
                <a:cs typeface="Arial" panose="020B0604020202020204" pitchFamily="34" charset="0"/>
              </a:rPr>
              <a:t>), an industry lobby — for companies like Kellogg — where Dooley worked following his retirement from Congress. We also added in Dooley’s salary from the American Chemistry Council, where Dooley now works as the president. The Chemistry Council represents Dow Chemical, DuPont, and other chemical interests. </a:t>
            </a:r>
            <a:r>
              <a:rPr lang="en-US" sz="2000" b="1" dirty="0">
                <a:solidFill>
                  <a:srgbClr val="111111"/>
                </a:solidFill>
                <a:latin typeface="Arial" panose="020B0604020202020204" pitchFamily="34" charset="0"/>
                <a:cs typeface="Arial" panose="020B0604020202020204" pitchFamily="34" charset="0"/>
              </a:rPr>
              <a:t>Dooley’s salary jumped 1357 percent</a:t>
            </a:r>
            <a:r>
              <a:rPr lang="en-US" sz="2000" dirty="0">
                <a:solidFill>
                  <a:srgbClr val="111111"/>
                </a:solidFill>
                <a:latin typeface="Arial" panose="020B0604020202020204" pitchFamily="34" charset="0"/>
                <a:cs typeface="Arial" panose="020B0604020202020204" pitchFamily="34" charset="0"/>
              </a:rPr>
              <a:t> between his last year in the House and his last reported salary for the Chemistry Council in 2009.</a:t>
            </a:r>
            <a:endParaRPr lang="en-US" sz="2000" b="0" i="0" dirty="0">
              <a:solidFill>
                <a:srgbClr val="111111"/>
              </a:solidFill>
              <a:effectLst/>
              <a:latin typeface="Arial" panose="020B0604020202020204" pitchFamily="34" charset="0"/>
              <a:cs typeface="Arial" panose="020B0604020202020204" pitchFamily="34" charset="0"/>
            </a:endParaRPr>
          </a:p>
        </p:txBody>
      </p:sp>
      <p:sp>
        <p:nvSpPr>
          <p:cNvPr id="5" name="TextBox 4"/>
          <p:cNvSpPr txBox="1"/>
          <p:nvPr/>
        </p:nvSpPr>
        <p:spPr>
          <a:xfrm>
            <a:off x="21771" y="76200"/>
            <a:ext cx="12170229"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YOU SMELL WHAT I SMELL?  MONEY!</a:t>
            </a:r>
          </a:p>
        </p:txBody>
      </p:sp>
    </p:spTree>
    <p:extLst>
      <p:ext uri="{BB962C8B-B14F-4D97-AF65-F5344CB8AC3E}">
        <p14:creationId xmlns:p14="http://schemas.microsoft.com/office/powerpoint/2010/main" val="3138202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9"/>
          <p:cNvSpPr txBox="1">
            <a:spLocks noGrp="1"/>
          </p:cNvSpPr>
          <p:nvPr>
            <p:ph type="title"/>
          </p:nvPr>
        </p:nvSpPr>
        <p:spPr>
          <a:xfrm>
            <a:off x="0" y="0"/>
            <a:ext cx="12192000" cy="838200"/>
          </a:xfrm>
          <a:prstGeom prst="rect">
            <a:avLst/>
          </a:prstGeom>
          <a:solidFill>
            <a:srgbClr val="CCFFCC"/>
          </a:solidFill>
        </p:spPr>
        <p:txBody>
          <a:bodyPr spcFirstLastPara="1" wrap="square" lIns="121897" tIns="121897" rIns="121897" bIns="121897" anchor="ctr" anchorCtr="0">
            <a:noAutofit/>
          </a:bodyPr>
          <a:lstStyle/>
          <a:p>
            <a:r>
              <a:rPr lang="en-US" sz="3600" b="1" dirty="0"/>
              <a:t>ARE ALL INTEREST GROUPS CREATED EQUAL?</a:t>
            </a:r>
          </a:p>
        </p:txBody>
      </p:sp>
      <p:sp>
        <p:nvSpPr>
          <p:cNvPr id="442" name="Google Shape;442;p69"/>
          <p:cNvSpPr txBox="1">
            <a:spLocks noGrp="1"/>
          </p:cNvSpPr>
          <p:nvPr>
            <p:ph type="body" idx="1"/>
          </p:nvPr>
        </p:nvSpPr>
        <p:spPr>
          <a:xfrm>
            <a:off x="114300" y="1066800"/>
            <a:ext cx="12077700" cy="4555200"/>
          </a:xfrm>
          <a:prstGeom prst="rect">
            <a:avLst/>
          </a:prstGeom>
        </p:spPr>
        <p:txBody>
          <a:bodyPr spcFirstLastPara="1" wrap="square" lIns="121897" tIns="121897" rIns="121897" bIns="121897" anchor="t" anchorCtr="0">
            <a:noAutofit/>
          </a:bodyPr>
          <a:lstStyle/>
          <a:p>
            <a:pPr marL="0" indent="0" algn="ctr">
              <a:buNone/>
            </a:pPr>
            <a:r>
              <a:rPr lang="en" sz="6600" b="1" dirty="0"/>
              <a:t>No!!</a:t>
            </a:r>
            <a:endParaRPr sz="3600" b="1" dirty="0"/>
          </a:p>
          <a:p>
            <a:pPr marL="0" indent="0">
              <a:spcBef>
                <a:spcPts val="2133"/>
              </a:spcBef>
              <a:buNone/>
            </a:pPr>
            <a:r>
              <a:rPr lang="en" sz="3600" b="1" dirty="0"/>
              <a:t>There are some factors that affect how influential an interest group can be:</a:t>
            </a:r>
            <a:endParaRPr sz="3600" b="1" dirty="0"/>
          </a:p>
          <a:p>
            <a:pPr>
              <a:spcBef>
                <a:spcPts val="2133"/>
              </a:spcBef>
              <a:buSzPct val="100000"/>
              <a:buAutoNum type="arabicPeriod"/>
            </a:pPr>
            <a:r>
              <a:rPr lang="en" sz="3600" b="1" dirty="0"/>
              <a:t>Inequality of political and economic resources.</a:t>
            </a:r>
            <a:endParaRPr sz="3600" b="1" dirty="0"/>
          </a:p>
          <a:p>
            <a:pPr>
              <a:buSzPct val="100000"/>
              <a:buAutoNum type="arabicPeriod"/>
            </a:pPr>
            <a:r>
              <a:rPr lang="en" sz="3600" b="1" dirty="0"/>
              <a:t>Unequal access to decision makers.</a:t>
            </a:r>
            <a:endParaRPr sz="3600" b="1" dirty="0"/>
          </a:p>
          <a:p>
            <a:pPr>
              <a:buSzPct val="100000"/>
              <a:buAutoNum type="arabicPeriod"/>
            </a:pPr>
            <a:r>
              <a:rPr lang="en" sz="3600" b="1" dirty="0"/>
              <a:t>“</a:t>
            </a:r>
            <a:r>
              <a:rPr lang="en" sz="3600" b="1" dirty="0">
                <a:solidFill>
                  <a:srgbClr val="FF0000"/>
                </a:solidFill>
              </a:rPr>
              <a:t>Free rider</a:t>
            </a:r>
            <a:r>
              <a:rPr lang="en" sz="3600" b="1" dirty="0"/>
              <a:t>” problem.</a:t>
            </a:r>
            <a:endParaRPr sz="3600" b="1" dirty="0"/>
          </a:p>
        </p:txBody>
      </p:sp>
    </p:spTree>
    <p:extLst>
      <p:ext uri="{BB962C8B-B14F-4D97-AF65-F5344CB8AC3E}">
        <p14:creationId xmlns:p14="http://schemas.microsoft.com/office/powerpoint/2010/main" val="377768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F5361F0-4613-0F6C-ADA6-94B6BA408CF6}"/>
              </a:ext>
            </a:extLst>
          </p:cNvPr>
          <p:cNvPicPr>
            <a:picLocks noChangeAspect="1"/>
          </p:cNvPicPr>
          <p:nvPr/>
        </p:nvPicPr>
        <p:blipFill rotWithShape="1">
          <a:blip r:embed="rId2">
            <a:alphaModFix amt="55000"/>
          </a:blip>
          <a:srcRect l="24847" r="16487" b="1"/>
          <a:stretch/>
        </p:blipFill>
        <p:spPr>
          <a:xfrm>
            <a:off x="20" y="-9107"/>
            <a:ext cx="12191980" cy="6858000"/>
          </a:xfrm>
          <a:prstGeom prst="rect">
            <a:avLst/>
          </a:prstGeom>
        </p:spPr>
      </p:pic>
      <p:sp>
        <p:nvSpPr>
          <p:cNvPr id="2" name="Title 1">
            <a:extLst>
              <a:ext uri="{FF2B5EF4-FFF2-40B4-BE49-F238E27FC236}">
                <a16:creationId xmlns:a16="http://schemas.microsoft.com/office/drawing/2014/main" id="{7E051430-ABF4-ABA2-1EF3-7C2598B427CF}"/>
              </a:ext>
            </a:extLst>
          </p:cNvPr>
          <p:cNvSpPr>
            <a:spLocks noGrp="1"/>
          </p:cNvSpPr>
          <p:nvPr>
            <p:ph type="title"/>
          </p:nvPr>
        </p:nvSpPr>
        <p:spPr>
          <a:xfrm>
            <a:off x="104572" y="1577252"/>
            <a:ext cx="3200400" cy="856456"/>
          </a:xfrm>
        </p:spPr>
        <p:txBody>
          <a:bodyPr vert="horz" lIns="91440" tIns="45720" rIns="91440" bIns="45720" rtlCol="0" anchor="ctr">
            <a:normAutofit/>
          </a:bodyPr>
          <a:lstStyle/>
          <a:p>
            <a:pPr algn="l" eaLnBrk="1" hangingPunct="1">
              <a:lnSpc>
                <a:spcPct val="90000"/>
              </a:lnSpc>
              <a:spcBef>
                <a:spcPct val="0"/>
              </a:spcBef>
            </a:pPr>
            <a:r>
              <a:rPr lang="en-US" sz="4400" b="1" kern="1200" dirty="0">
                <a:solidFill>
                  <a:srgbClr val="FFFFFF"/>
                </a:solidFill>
              </a:rPr>
              <a:t>Free Rider</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79BF212-F230-A97D-5BFB-E62C73E1B1DE}"/>
              </a:ext>
            </a:extLst>
          </p:cNvPr>
          <p:cNvSpPr txBox="1"/>
          <p:nvPr/>
        </p:nvSpPr>
        <p:spPr>
          <a:xfrm>
            <a:off x="3283202" y="293688"/>
            <a:ext cx="8534400" cy="5585619"/>
          </a:xfrm>
          <a:prstGeom prst="rect">
            <a:avLst/>
          </a:prstGeom>
        </p:spPr>
        <p:txBody>
          <a:bodyPr vert="horz" lIns="91440" tIns="45720" rIns="91440" bIns="45720" rtlCol="0" anchor="ctr">
            <a:normAutofit/>
          </a:bodyPr>
          <a:lstStyle/>
          <a:p>
            <a:pPr lvl="0" indent="-228600">
              <a:lnSpc>
                <a:spcPct val="90000"/>
              </a:lnSpc>
              <a:spcBef>
                <a:spcPts val="0"/>
              </a:spcBef>
              <a:spcAft>
                <a:spcPts val="600"/>
              </a:spcAft>
              <a:buFont typeface="Arial" panose="020B0604020202020204" pitchFamily="34" charset="0"/>
              <a:buChar char="•"/>
            </a:pPr>
            <a:r>
              <a:rPr lang="en-US" sz="2000" b="1" dirty="0">
                <a:solidFill>
                  <a:srgbClr val="FFFFFF"/>
                </a:solidFill>
              </a:rPr>
              <a:t>“Free rider” policy: a problem of group behavior that occurs when an individual can receive a public benefit without making a personal contribution of money or effort; for example, a person might listen to public radio but never contributes to the station, assuming that other donors will pay to keep it operating</a:t>
            </a:r>
          </a:p>
          <a:p>
            <a:pPr marL="0" lvl="0" indent="-228600">
              <a:lnSpc>
                <a:spcPct val="90000"/>
              </a:lnSpc>
              <a:spcBef>
                <a:spcPts val="0"/>
              </a:spcBef>
              <a:spcAft>
                <a:spcPts val="600"/>
              </a:spcAft>
              <a:buFont typeface="Arial" panose="020B0604020202020204" pitchFamily="34" charset="0"/>
              <a:buChar char="•"/>
            </a:pPr>
            <a:endParaRPr lang="en-US" sz="2000" b="1" dirty="0">
              <a:solidFill>
                <a:srgbClr val="FFFFFF"/>
              </a:solidFill>
            </a:endParaRPr>
          </a:p>
          <a:p>
            <a:pPr lvl="0" indent="-228600">
              <a:lnSpc>
                <a:spcPct val="90000"/>
              </a:lnSpc>
              <a:spcBef>
                <a:spcPts val="0"/>
              </a:spcBef>
              <a:spcAft>
                <a:spcPts val="600"/>
              </a:spcAft>
              <a:buFont typeface="Arial" panose="020B0604020202020204" pitchFamily="34" charset="0"/>
              <a:buChar char="•"/>
            </a:pPr>
            <a:r>
              <a:rPr lang="en-US" sz="2000" b="1" i="0" dirty="0">
                <a:solidFill>
                  <a:srgbClr val="FFFFFF"/>
                </a:solidFill>
                <a:effectLst/>
              </a:rPr>
              <a:t>The free-rider problem is the incentive to benefit from others’ work without contributing to the group.  </a:t>
            </a:r>
          </a:p>
          <a:p>
            <a:pPr lvl="0" indent="-228600">
              <a:lnSpc>
                <a:spcPct val="90000"/>
              </a:lnSpc>
              <a:spcBef>
                <a:spcPts val="0"/>
              </a:spcBef>
              <a:spcAft>
                <a:spcPts val="600"/>
              </a:spcAft>
              <a:buFont typeface="Arial" panose="020B0604020202020204" pitchFamily="34" charset="0"/>
              <a:buChar char="•"/>
            </a:pPr>
            <a:endParaRPr lang="en-US" sz="2000" b="1" dirty="0">
              <a:solidFill>
                <a:srgbClr val="FFFFFF"/>
              </a:solidFill>
            </a:endParaRPr>
          </a:p>
          <a:p>
            <a:pPr lvl="0" indent="-228600">
              <a:lnSpc>
                <a:spcPct val="90000"/>
              </a:lnSpc>
              <a:spcBef>
                <a:spcPts val="0"/>
              </a:spcBef>
              <a:spcAft>
                <a:spcPts val="600"/>
              </a:spcAft>
              <a:buFont typeface="Arial" panose="020B0604020202020204" pitchFamily="34" charset="0"/>
              <a:buChar char="•"/>
            </a:pPr>
            <a:r>
              <a:rPr lang="en-US" sz="2000" b="1" i="0" dirty="0">
                <a:solidFill>
                  <a:srgbClr val="FFFFFF"/>
                </a:solidFill>
                <a:effectLst/>
              </a:rPr>
              <a:t>Have you ever done a group project in which you did all the work?  You have a “free-rider” problem.</a:t>
            </a:r>
            <a:endParaRPr lang="en-US" sz="2000" b="1" dirty="0">
              <a:solidFill>
                <a:srgbClr val="FFFFFF"/>
              </a:solidFill>
            </a:endParaRPr>
          </a:p>
          <a:p>
            <a:pPr marL="0" lvl="0" indent="-228600">
              <a:lnSpc>
                <a:spcPct val="90000"/>
              </a:lnSpc>
              <a:spcBef>
                <a:spcPts val="0"/>
              </a:spcBef>
              <a:spcAft>
                <a:spcPts val="600"/>
              </a:spcAft>
              <a:buFont typeface="Arial" panose="020B0604020202020204" pitchFamily="34" charset="0"/>
              <a:buChar char="•"/>
            </a:pPr>
            <a:endParaRPr lang="en-US" sz="2000" b="1" dirty="0">
              <a:solidFill>
                <a:srgbClr val="FFFFFF"/>
              </a:solidFill>
            </a:endParaRPr>
          </a:p>
          <a:p>
            <a:pPr lvl="0" indent="-228600">
              <a:lnSpc>
                <a:spcPct val="90000"/>
              </a:lnSpc>
              <a:spcBef>
                <a:spcPts val="0"/>
              </a:spcBef>
              <a:spcAft>
                <a:spcPts val="600"/>
              </a:spcAft>
              <a:buFont typeface="Arial" panose="020B0604020202020204" pitchFamily="34" charset="0"/>
              <a:buChar char="•"/>
            </a:pPr>
            <a:r>
              <a:rPr lang="en-US" sz="2000" b="1" dirty="0">
                <a:solidFill>
                  <a:srgbClr val="FFFFFF"/>
                </a:solidFill>
              </a:rPr>
              <a:t>There are many competing interest groups, and they can take a variety of forms, but all seek to influence public policy in favor of the needs of their constituents. Not all interest groups have an equal impact on policy, however, as some have more funds, greater access to decision makers, and more committed members.</a:t>
            </a:r>
          </a:p>
        </p:txBody>
      </p:sp>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F6701CCA-B8CB-F7EC-18DF-6ED61B2850A9}"/>
                  </a:ext>
                </a:extLst>
              </p14:cNvPr>
              <p14:cNvContentPartPr/>
              <p14:nvPr/>
            </p14:nvContentPartPr>
            <p14:xfrm>
              <a:off x="1284377" y="2274600"/>
              <a:ext cx="1366200" cy="597600"/>
            </p14:xfrm>
          </p:contentPart>
        </mc:Choice>
        <mc:Fallback xmlns="">
          <p:pic>
            <p:nvPicPr>
              <p:cNvPr id="23" name="Ink 22">
                <a:extLst>
                  <a:ext uri="{FF2B5EF4-FFF2-40B4-BE49-F238E27FC236}">
                    <a16:creationId xmlns:a16="http://schemas.microsoft.com/office/drawing/2014/main" id="{F6701CCA-B8CB-F7EC-18DF-6ED61B2850A9}"/>
                  </a:ext>
                </a:extLst>
              </p:cNvPr>
              <p:cNvPicPr/>
              <p:nvPr/>
            </p:nvPicPr>
            <p:blipFill>
              <a:blip r:embed="rId4"/>
              <a:stretch>
                <a:fillRect/>
              </a:stretch>
            </p:blipFill>
            <p:spPr>
              <a:xfrm>
                <a:off x="1266377" y="2256960"/>
                <a:ext cx="1401840" cy="633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Ink 23">
                <a:extLst>
                  <a:ext uri="{FF2B5EF4-FFF2-40B4-BE49-F238E27FC236}">
                    <a16:creationId xmlns:a16="http://schemas.microsoft.com/office/drawing/2014/main" id="{323BD08A-A484-171F-030F-E7452377E9E9}"/>
                  </a:ext>
                </a:extLst>
              </p14:cNvPr>
              <p14:cNvContentPartPr/>
              <p14:nvPr/>
            </p14:nvContentPartPr>
            <p14:xfrm>
              <a:off x="2484977" y="2862840"/>
              <a:ext cx="149400" cy="131760"/>
            </p14:xfrm>
          </p:contentPart>
        </mc:Choice>
        <mc:Fallback xmlns="">
          <p:pic>
            <p:nvPicPr>
              <p:cNvPr id="24" name="Ink 23">
                <a:extLst>
                  <a:ext uri="{FF2B5EF4-FFF2-40B4-BE49-F238E27FC236}">
                    <a16:creationId xmlns:a16="http://schemas.microsoft.com/office/drawing/2014/main" id="{323BD08A-A484-171F-030F-E7452377E9E9}"/>
                  </a:ext>
                </a:extLst>
              </p:cNvPr>
              <p:cNvPicPr/>
              <p:nvPr/>
            </p:nvPicPr>
            <p:blipFill>
              <a:blip r:embed="rId6"/>
              <a:stretch>
                <a:fillRect/>
              </a:stretch>
            </p:blipFill>
            <p:spPr>
              <a:xfrm>
                <a:off x="2467337" y="2844840"/>
                <a:ext cx="185040" cy="167400"/>
              </a:xfrm>
              <a:prstGeom prst="rect">
                <a:avLst/>
              </a:prstGeom>
            </p:spPr>
          </p:pic>
        </mc:Fallback>
      </mc:AlternateContent>
    </p:spTree>
    <p:extLst>
      <p:ext uri="{BB962C8B-B14F-4D97-AF65-F5344CB8AC3E}">
        <p14:creationId xmlns:p14="http://schemas.microsoft.com/office/powerpoint/2010/main" val="4245587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838200"/>
          </a:xfrm>
        </p:spPr>
        <p:txBody>
          <a:bodyPr>
            <a:noAutofit/>
          </a:bodyPr>
          <a:lstStyle/>
          <a:p>
            <a:r>
              <a:rPr lang="en-US" sz="4000" b="1" dirty="0"/>
              <a:t>WHAT FACTORS MAKE INTEREST GROUPS STRONG?</a:t>
            </a:r>
            <a:endParaRPr lang="en-US" sz="4000" dirty="0"/>
          </a:p>
        </p:txBody>
      </p:sp>
      <p:sp>
        <p:nvSpPr>
          <p:cNvPr id="3" name="Content Placeholder 2"/>
          <p:cNvSpPr>
            <a:spLocks noGrp="1"/>
          </p:cNvSpPr>
          <p:nvPr>
            <p:ph idx="1"/>
          </p:nvPr>
        </p:nvSpPr>
        <p:spPr>
          <a:xfrm>
            <a:off x="0" y="927100"/>
            <a:ext cx="6019800" cy="5626100"/>
          </a:xfrm>
        </p:spPr>
        <p:txBody>
          <a:bodyPr>
            <a:noAutofit/>
          </a:bodyPr>
          <a:lstStyle/>
          <a:p>
            <a:pPr marL="0" indent="0">
              <a:buNone/>
            </a:pPr>
            <a:r>
              <a:rPr lang="en-US" sz="2000" b="1" dirty="0"/>
              <a:t>SIZE</a:t>
            </a:r>
          </a:p>
          <a:p>
            <a:pPr lvl="0"/>
            <a:r>
              <a:rPr lang="en-US" sz="2000" b="1" dirty="0"/>
              <a:t>More members = more money, more votes</a:t>
            </a:r>
          </a:p>
          <a:p>
            <a:pPr lvl="0"/>
            <a:r>
              <a:rPr lang="en-US" sz="2000" b="1" dirty="0"/>
              <a:t>More members also mean greater cross-pressure among members and possibly less focus</a:t>
            </a:r>
          </a:p>
          <a:p>
            <a:pPr lvl="0"/>
            <a:r>
              <a:rPr lang="en-US" sz="2000" b="1" dirty="0"/>
              <a:t>As size increases, free rider problem increases.</a:t>
            </a:r>
          </a:p>
          <a:p>
            <a:pPr lvl="1"/>
            <a:r>
              <a:rPr lang="en-US" sz="2000" b="1" dirty="0"/>
              <a:t>Free riders are people who benefit from the interest group without making any contribution.</a:t>
            </a:r>
          </a:p>
          <a:p>
            <a:pPr lvl="1"/>
            <a:r>
              <a:rPr lang="en-US" sz="2000" b="1" dirty="0"/>
              <a:t>i.e., an elderly person will benefit from the group’s lobbying efforts whether or not he joins AARP.</a:t>
            </a:r>
          </a:p>
          <a:p>
            <a:pPr lvl="1"/>
            <a:r>
              <a:rPr lang="en-US" sz="2000" b="1" dirty="0"/>
              <a:t>IG try to prevent this by giving incentives for people to join the group.</a:t>
            </a:r>
          </a:p>
          <a:p>
            <a:pPr marL="0" indent="0">
              <a:buNone/>
            </a:pPr>
            <a:endParaRPr lang="en-US" sz="2000" b="1" dirty="0"/>
          </a:p>
          <a:p>
            <a:pPr marL="0" indent="0">
              <a:buNone/>
            </a:pPr>
            <a:r>
              <a:rPr lang="en-US" sz="2000" b="1" dirty="0"/>
              <a:t>SPREAD</a:t>
            </a:r>
          </a:p>
          <a:p>
            <a:r>
              <a:rPr lang="en-US" sz="2000" b="1" dirty="0"/>
              <a:t>The extent to which membership is concentrated or dispersed ‑ is important</a:t>
            </a:r>
          </a:p>
          <a:p>
            <a:endParaRPr lang="en-US" sz="2000" dirty="0"/>
          </a:p>
        </p:txBody>
      </p:sp>
      <p:sp>
        <p:nvSpPr>
          <p:cNvPr id="4" name="Slide Number Placeholder 3"/>
          <p:cNvSpPr>
            <a:spLocks noGrp="1"/>
          </p:cNvSpPr>
          <p:nvPr>
            <p:ph type="sldNum" sz="quarter" idx="12"/>
          </p:nvPr>
        </p:nvSpPr>
        <p:spPr/>
        <p:txBody>
          <a:bodyPr/>
          <a:lstStyle/>
          <a:p>
            <a:fld id="{ADE4B3B1-5C2F-4830-A48A-8789706F722F}" type="slidenum">
              <a:rPr lang="en-US" smtClean="0"/>
              <a:t>29</a:t>
            </a:fld>
            <a:endParaRPr lang="en-US" dirty="0"/>
          </a:p>
        </p:txBody>
      </p:sp>
      <p:sp>
        <p:nvSpPr>
          <p:cNvPr id="5" name="Content Placeholder 2"/>
          <p:cNvSpPr txBox="1">
            <a:spLocks/>
          </p:cNvSpPr>
          <p:nvPr/>
        </p:nvSpPr>
        <p:spPr>
          <a:xfrm>
            <a:off x="6172200" y="927100"/>
            <a:ext cx="6019800" cy="56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ORGANIZATIONAL STRUCTURE: CENTRALIZED OR DECENTRALIZED</a:t>
            </a:r>
          </a:p>
          <a:p>
            <a:r>
              <a:rPr lang="en-US" sz="2000" b="1" dirty="0"/>
              <a:t>An organization with separation of powers tends to be less cohesive than a centralized, disciplined group</a:t>
            </a:r>
          </a:p>
          <a:p>
            <a:pPr marL="0" indent="0">
              <a:buFont typeface="Arial" pitchFamily="34" charset="0"/>
              <a:buNone/>
            </a:pPr>
            <a:endParaRPr lang="en-US" sz="1000" b="1" dirty="0"/>
          </a:p>
          <a:p>
            <a:pPr marL="0" indent="0">
              <a:buFont typeface="Arial" pitchFamily="34" charset="0"/>
              <a:buNone/>
            </a:pPr>
            <a:r>
              <a:rPr lang="en-US" sz="2000" b="1" dirty="0"/>
              <a:t>LEADERSHIP</a:t>
            </a:r>
          </a:p>
          <a:p>
            <a:r>
              <a:rPr lang="en-US" sz="2000" b="1" dirty="0"/>
              <a:t>Leaders may either bring the various elements of a group together or sharpen their disunity</a:t>
            </a:r>
          </a:p>
          <a:p>
            <a:pPr marL="0" indent="0">
              <a:buFont typeface="Arial" pitchFamily="34" charset="0"/>
              <a:buNone/>
            </a:pPr>
            <a:endParaRPr lang="en-US" sz="1000" b="1" dirty="0"/>
          </a:p>
          <a:p>
            <a:pPr marL="0" indent="0">
              <a:buFont typeface="Arial" pitchFamily="34" charset="0"/>
              <a:buNone/>
            </a:pPr>
            <a:r>
              <a:rPr lang="en-US" sz="2000" b="1" dirty="0"/>
              <a:t>RESOURCES</a:t>
            </a:r>
          </a:p>
          <a:p>
            <a:r>
              <a:rPr lang="en-US" sz="2000" b="1" dirty="0"/>
              <a:t>Money</a:t>
            </a:r>
          </a:p>
          <a:p>
            <a:r>
              <a:rPr lang="en-US" sz="2000" b="1" dirty="0"/>
              <a:t>Expertise</a:t>
            </a:r>
          </a:p>
          <a:p>
            <a:r>
              <a:rPr lang="en-US" sz="2000" b="1" dirty="0"/>
              <a:t>Reputation</a:t>
            </a:r>
          </a:p>
          <a:p>
            <a:r>
              <a:rPr lang="en-US" sz="2000" b="1" dirty="0"/>
              <a:t>Connections</a:t>
            </a:r>
          </a:p>
          <a:p>
            <a:r>
              <a:rPr lang="en-US" sz="2000" b="1" dirty="0"/>
              <a:t>Volunteers</a:t>
            </a:r>
          </a:p>
          <a:p>
            <a:endParaRPr lang="en-US" sz="2000" b="1" dirty="0"/>
          </a:p>
        </p:txBody>
      </p:sp>
    </p:spTree>
    <p:extLst>
      <p:ext uri="{BB962C8B-B14F-4D97-AF65-F5344CB8AC3E}">
        <p14:creationId xmlns:p14="http://schemas.microsoft.com/office/powerpoint/2010/main" val="1157028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TOPIC 5.6 Interest Groups Influencing Policy Making</a:t>
            </a:r>
            <a:endParaRPr kumimoji="0" lang="en-US" sz="3733"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478527" y="1543720"/>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Political parties, interest groups, and social movements provide opportunities for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participation and influence how people relate to government and policy-makers..</a:t>
            </a:r>
          </a:p>
        </p:txBody>
      </p:sp>
      <p:sp>
        <p:nvSpPr>
          <p:cNvPr id="15" name="TextBox 14">
            <a:extLst>
              <a:ext uri="{FF2B5EF4-FFF2-40B4-BE49-F238E27FC236}">
                <a16:creationId xmlns:a16="http://schemas.microsoft.com/office/drawing/2014/main" id="{38943D49-2257-35DE-D069-2EDA57D93AAE}"/>
              </a:ext>
            </a:extLst>
          </p:cNvPr>
          <p:cNvSpPr txBox="1"/>
          <p:nvPr/>
        </p:nvSpPr>
        <p:spPr>
          <a:xfrm>
            <a:off x="0" y="1797784"/>
            <a:ext cx="3489957" cy="1631216"/>
          </a:xfrm>
          <a:prstGeom prst="rect">
            <a:avLst/>
          </a:prstGeom>
          <a:noFill/>
        </p:spPr>
        <p:txBody>
          <a:bodyPr wrap="square">
            <a:spAutoFit/>
          </a:bodyPr>
          <a:lstStyle/>
          <a:p>
            <a:r>
              <a:rPr lang="en-US" sz="2000" b="1" dirty="0"/>
              <a:t>Explain how variation in types and resources of interest groups affects their ability to influence elections and policy making.</a:t>
            </a:r>
          </a:p>
        </p:txBody>
      </p:sp>
      <p:sp>
        <p:nvSpPr>
          <p:cNvPr id="17" name="TextBox 16">
            <a:extLst>
              <a:ext uri="{FF2B5EF4-FFF2-40B4-BE49-F238E27FC236}">
                <a16:creationId xmlns:a16="http://schemas.microsoft.com/office/drawing/2014/main" id="{2B2ADE1A-C36F-B973-CD50-9588C865A54F}"/>
              </a:ext>
            </a:extLst>
          </p:cNvPr>
          <p:cNvSpPr txBox="1"/>
          <p:nvPr/>
        </p:nvSpPr>
        <p:spPr>
          <a:xfrm>
            <a:off x="3600302" y="1803646"/>
            <a:ext cx="8458200" cy="1323439"/>
          </a:xfrm>
          <a:prstGeom prst="rect">
            <a:avLst/>
          </a:prstGeom>
          <a:noFill/>
        </p:spPr>
        <p:txBody>
          <a:bodyPr wrap="square">
            <a:spAutoFit/>
          </a:bodyPr>
          <a:lstStyle/>
          <a:p>
            <a:r>
              <a:rPr lang="en-US" sz="2000" b="1" dirty="0"/>
              <a:t>iii. Free riders are individuals who benefit from the work of an interest group without providing financial support. Interest groups may deal with this issue by providing selective benefits, goods and services that are only available to members, to encourage more people to join.</a:t>
            </a:r>
          </a:p>
        </p:txBody>
      </p:sp>
    </p:spTree>
    <p:extLst>
      <p:ext uri="{BB962C8B-B14F-4D97-AF65-F5344CB8AC3E}">
        <p14:creationId xmlns:p14="http://schemas.microsoft.com/office/powerpoint/2010/main" val="574485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1000"/>
          </a:xfrm>
          <a:solidFill>
            <a:srgbClr val="CCFFCC"/>
          </a:solidFill>
        </p:spPr>
        <p:txBody>
          <a:bodyPr>
            <a:noAutofit/>
          </a:bodyPr>
          <a:lstStyle/>
          <a:p>
            <a:r>
              <a:rPr lang="en-US" sz="2400" b="1" dirty="0"/>
              <a:t>WHAT ARE EFFECTIVE TACTICS (TECHNIQUES) OF INTEREST GROUPS?</a:t>
            </a:r>
            <a:endParaRPr lang="en-US" sz="2400" dirty="0"/>
          </a:p>
        </p:txBody>
      </p:sp>
      <p:sp>
        <p:nvSpPr>
          <p:cNvPr id="3" name="Content Placeholder 2"/>
          <p:cNvSpPr>
            <a:spLocks noGrp="1"/>
          </p:cNvSpPr>
          <p:nvPr>
            <p:ph idx="1"/>
          </p:nvPr>
        </p:nvSpPr>
        <p:spPr>
          <a:xfrm>
            <a:off x="0" y="381000"/>
            <a:ext cx="12192000" cy="6477000"/>
          </a:xfrm>
          <a:solidFill>
            <a:srgbClr val="CCFFCC"/>
          </a:solidFill>
        </p:spPr>
        <p:txBody>
          <a:bodyPr>
            <a:noAutofit/>
          </a:bodyPr>
          <a:lstStyle/>
          <a:p>
            <a:r>
              <a:rPr lang="en-US" sz="1800" b="1" dirty="0">
                <a:latin typeface="+mj-lt"/>
              </a:rPr>
              <a:t>MASS MAILING (COMPUTERIZED AND TARGETED)</a:t>
            </a:r>
          </a:p>
          <a:p>
            <a:r>
              <a:rPr lang="en-US" sz="1800" b="1" dirty="0">
                <a:latin typeface="+mj-lt"/>
              </a:rPr>
              <a:t>LITIGATION (USED BY NAACP, ACLU, NOW, ETC.)</a:t>
            </a:r>
          </a:p>
          <a:p>
            <a:pPr marL="746125" lvl="1" indent="-288925">
              <a:defRPr/>
            </a:pPr>
            <a:r>
              <a:rPr lang="en-US" altLang="en-US" sz="1800" b="1" dirty="0">
                <a:latin typeface="+mj-lt"/>
              </a:rPr>
              <a:t>If an interest group fails in one arena, the </a:t>
            </a:r>
            <a:r>
              <a:rPr lang="en-US" altLang="en-US" sz="1800" b="1" u="sng" dirty="0">
                <a:latin typeface="+mj-lt"/>
              </a:rPr>
              <a:t>courts</a:t>
            </a:r>
            <a:r>
              <a:rPr lang="en-US" altLang="en-US" sz="1800" b="1" dirty="0">
                <a:latin typeface="+mj-lt"/>
              </a:rPr>
              <a:t> may be able to provide a </a:t>
            </a:r>
            <a:r>
              <a:rPr lang="en-US" altLang="en-US" sz="1800" b="1" u="sng" dirty="0">
                <a:latin typeface="+mj-lt"/>
              </a:rPr>
              <a:t>remedy</a:t>
            </a:r>
            <a:r>
              <a:rPr lang="en-US" altLang="en-US" sz="1800" b="1" dirty="0">
                <a:latin typeface="+mj-lt"/>
              </a:rPr>
              <a:t>.</a:t>
            </a:r>
          </a:p>
          <a:p>
            <a:pPr marL="746125" lvl="1" indent="-288925">
              <a:defRPr/>
            </a:pPr>
            <a:r>
              <a:rPr lang="en-US" altLang="en-US" sz="1800" b="1" dirty="0">
                <a:latin typeface="+mj-lt"/>
              </a:rPr>
              <a:t>Interest groups can file </a:t>
            </a:r>
            <a:r>
              <a:rPr lang="en-US" altLang="en-US" sz="1800" b="1" i="1" dirty="0">
                <a:solidFill>
                  <a:srgbClr val="FF0000"/>
                </a:solidFill>
                <a:latin typeface="+mj-lt"/>
              </a:rPr>
              <a:t>amicus curiae </a:t>
            </a:r>
            <a:r>
              <a:rPr lang="en-US" altLang="en-US" sz="1800" b="1" dirty="0">
                <a:latin typeface="+mj-lt"/>
              </a:rPr>
              <a:t>briefs to </a:t>
            </a:r>
            <a:r>
              <a:rPr lang="en-US" altLang="en-US" sz="1800" b="1" dirty="0">
                <a:solidFill>
                  <a:srgbClr val="FF0000"/>
                </a:solidFill>
                <a:latin typeface="+mj-lt"/>
              </a:rPr>
              <a:t>influence</a:t>
            </a:r>
            <a:r>
              <a:rPr lang="en-US" altLang="en-US" sz="1800" b="1" dirty="0">
                <a:latin typeface="+mj-lt"/>
              </a:rPr>
              <a:t> a </a:t>
            </a:r>
            <a:r>
              <a:rPr lang="en-US" altLang="en-US" sz="1800" b="1" dirty="0">
                <a:solidFill>
                  <a:srgbClr val="FF0000"/>
                </a:solidFill>
                <a:latin typeface="+mj-lt"/>
              </a:rPr>
              <a:t>court’s decision</a:t>
            </a:r>
            <a:r>
              <a:rPr lang="en-US" altLang="en-US" sz="1800" b="1" dirty="0">
                <a:latin typeface="+mj-lt"/>
              </a:rPr>
              <a:t>.</a:t>
            </a:r>
          </a:p>
          <a:p>
            <a:pPr marL="1203325" lvl="3" indent="-288925">
              <a:buFont typeface="Courier New" panose="02070309020205020404" pitchFamily="49" charset="0"/>
              <a:buChar char="o"/>
              <a:defRPr/>
            </a:pPr>
            <a:r>
              <a:rPr lang="en-US" altLang="en-US" sz="1800" b="1" i="1" dirty="0">
                <a:solidFill>
                  <a:srgbClr val="FF0000"/>
                </a:solidFill>
                <a:latin typeface="+mj-lt"/>
              </a:rPr>
              <a:t>amicus curiae</a:t>
            </a:r>
            <a:r>
              <a:rPr lang="en-US" altLang="en-US" sz="1800" b="1" i="1" dirty="0">
                <a:latin typeface="+mj-lt"/>
              </a:rPr>
              <a:t>: </a:t>
            </a:r>
            <a:r>
              <a:rPr lang="en-US" altLang="en-US" sz="1800" b="1" dirty="0">
                <a:latin typeface="+mj-lt"/>
              </a:rPr>
              <a:t>briefs submitted by a “friend of the court” to raise additional points of view and present </a:t>
            </a:r>
            <a:r>
              <a:rPr lang="en-US" altLang="en-US" sz="1800" b="1" dirty="0">
                <a:solidFill>
                  <a:srgbClr val="FF0000"/>
                </a:solidFill>
                <a:latin typeface="+mj-lt"/>
              </a:rPr>
              <a:t>information</a:t>
            </a:r>
            <a:r>
              <a:rPr lang="en-US" altLang="en-US" sz="1800" b="1" dirty="0">
                <a:latin typeface="+mj-lt"/>
              </a:rPr>
              <a:t> not contained in the briefs of the formal parties</a:t>
            </a:r>
          </a:p>
          <a:p>
            <a:pPr marL="746125" lvl="1" indent="-288925">
              <a:defRPr/>
            </a:pPr>
            <a:r>
              <a:rPr lang="en-US" altLang="en-US" sz="1800" b="1" dirty="0">
                <a:solidFill>
                  <a:srgbClr val="FF0000"/>
                </a:solidFill>
                <a:latin typeface="+mj-lt"/>
              </a:rPr>
              <a:t>Class Action lawsuits </a:t>
            </a:r>
            <a:r>
              <a:rPr lang="en-US" altLang="en-US" sz="1800" b="1" dirty="0">
                <a:latin typeface="+mj-lt"/>
              </a:rPr>
              <a:t>permit a small number of people to sue on behalf of all other people similar situated.</a:t>
            </a:r>
          </a:p>
          <a:p>
            <a:r>
              <a:rPr lang="en-US" sz="1800" b="1" dirty="0">
                <a:latin typeface="+mj-lt"/>
              </a:rPr>
              <a:t>USE OF MASS MEDIA</a:t>
            </a:r>
          </a:p>
          <a:p>
            <a:pPr lvl="1"/>
            <a:r>
              <a:rPr lang="en-US" sz="1800" b="1" dirty="0">
                <a:latin typeface="+mj-lt"/>
              </a:rPr>
              <a:t>Independent expenditures</a:t>
            </a:r>
          </a:p>
          <a:p>
            <a:pPr lvl="1"/>
            <a:r>
              <a:rPr lang="en-US" sz="1800" b="1" dirty="0">
                <a:latin typeface="+mj-lt"/>
              </a:rPr>
              <a:t>Issue advocacy</a:t>
            </a:r>
          </a:p>
          <a:p>
            <a:r>
              <a:rPr lang="en-US" sz="1800" b="1" dirty="0">
                <a:latin typeface="+mj-lt"/>
              </a:rPr>
              <a:t>BOYCOTTING</a:t>
            </a:r>
          </a:p>
          <a:p>
            <a:r>
              <a:rPr lang="en-US" sz="1800" b="1" dirty="0">
                <a:latin typeface="+mj-lt"/>
              </a:rPr>
              <a:t>ELECTIONEERING</a:t>
            </a:r>
          </a:p>
          <a:p>
            <a:pPr lvl="1"/>
            <a:r>
              <a:rPr lang="en-US" sz="1800" b="1" dirty="0">
                <a:latin typeface="+mj-lt"/>
              </a:rPr>
              <a:t>Funneling volunteers to campaigns</a:t>
            </a:r>
          </a:p>
          <a:p>
            <a:pPr lvl="1"/>
            <a:r>
              <a:rPr lang="en-US" sz="1800" b="1" dirty="0">
                <a:latin typeface="+mj-lt"/>
              </a:rPr>
              <a:t>Encouraging members to vote</a:t>
            </a:r>
          </a:p>
          <a:p>
            <a:pPr lvl="1"/>
            <a:r>
              <a:rPr lang="en-US" sz="1800" b="1" dirty="0">
                <a:latin typeface="+mj-lt"/>
              </a:rPr>
              <a:t>Campaign contributions</a:t>
            </a:r>
          </a:p>
          <a:p>
            <a:pPr lvl="1"/>
            <a:r>
              <a:rPr lang="en-US" sz="1800" b="1" dirty="0">
                <a:latin typeface="+mj-lt"/>
              </a:rPr>
              <a:t>Endorsement of candidates</a:t>
            </a:r>
          </a:p>
          <a:p>
            <a:pPr lvl="1"/>
            <a:r>
              <a:rPr lang="en-US" sz="1800" b="1" dirty="0">
                <a:latin typeface="+mj-lt"/>
              </a:rPr>
              <a:t>“Targeting” of unfriendly candidates</a:t>
            </a:r>
          </a:p>
          <a:p>
            <a:pPr lvl="1"/>
            <a:r>
              <a:rPr lang="en-US" sz="1800" b="1" dirty="0">
                <a:latin typeface="+mj-lt"/>
              </a:rPr>
              <a:t>Issuing “report cards” to rate candidates</a:t>
            </a:r>
          </a:p>
          <a:p>
            <a:r>
              <a:rPr lang="en-US" sz="1800" b="1" dirty="0">
                <a:latin typeface="+mj-lt"/>
              </a:rPr>
              <a:t>INITIATIVE, REFERENDUM AND RECALL AT STATE AND LOCAL LEVELS</a:t>
            </a:r>
          </a:p>
          <a:p>
            <a:r>
              <a:rPr lang="en-US" sz="1800" b="1" spc="-20" dirty="0">
                <a:latin typeface="Calibri"/>
                <a:cs typeface="Calibri"/>
              </a:rPr>
              <a:t>LOBBYING= influence with expert information and or PAC $ for re-election campaign</a:t>
            </a:r>
            <a:endParaRPr lang="en-US" sz="1800" b="1" dirty="0">
              <a:latin typeface="+mj-lt"/>
            </a:endParaRPr>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3618648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6653" y="107949"/>
            <a:ext cx="10986135" cy="635000"/>
          </a:xfrm>
          <a:prstGeom prst="rect">
            <a:avLst/>
          </a:prstGeom>
        </p:spPr>
        <p:txBody>
          <a:bodyPr vert="horz" wrap="square" lIns="0" tIns="12065" rIns="0" bIns="0" rtlCol="0">
            <a:spAutoFit/>
          </a:bodyPr>
          <a:lstStyle/>
          <a:p>
            <a:pPr marL="12700">
              <a:lnSpc>
                <a:spcPct val="100000"/>
              </a:lnSpc>
              <a:spcBef>
                <a:spcPts val="95"/>
              </a:spcBef>
            </a:pPr>
            <a:r>
              <a:rPr sz="4000" i="0" spc="-85" dirty="0">
                <a:solidFill>
                  <a:srgbClr val="000000"/>
                </a:solidFill>
                <a:latin typeface="Calibri"/>
                <a:cs typeface="Calibri"/>
              </a:rPr>
              <a:t>WHAT</a:t>
            </a:r>
            <a:r>
              <a:rPr sz="4000" i="0" spc="-10" dirty="0">
                <a:solidFill>
                  <a:srgbClr val="000000"/>
                </a:solidFill>
                <a:latin typeface="Calibri"/>
                <a:cs typeface="Calibri"/>
              </a:rPr>
              <a:t> </a:t>
            </a:r>
            <a:r>
              <a:rPr sz="4000" i="0" spc="-5" dirty="0">
                <a:solidFill>
                  <a:srgbClr val="000000"/>
                </a:solidFill>
                <a:latin typeface="Calibri"/>
                <a:cs typeface="Calibri"/>
              </a:rPr>
              <a:t>ARE</a:t>
            </a:r>
            <a:r>
              <a:rPr sz="4000" i="0" spc="5" dirty="0">
                <a:solidFill>
                  <a:srgbClr val="000000"/>
                </a:solidFill>
                <a:latin typeface="Calibri"/>
                <a:cs typeface="Calibri"/>
              </a:rPr>
              <a:t> </a:t>
            </a:r>
            <a:r>
              <a:rPr sz="4000" i="0" spc="-85" dirty="0">
                <a:solidFill>
                  <a:srgbClr val="000000"/>
                </a:solidFill>
                <a:latin typeface="Calibri"/>
                <a:cs typeface="Calibri"/>
              </a:rPr>
              <a:t>PACS</a:t>
            </a:r>
            <a:r>
              <a:rPr sz="4000" i="0" spc="-5" dirty="0">
                <a:solidFill>
                  <a:srgbClr val="000000"/>
                </a:solidFill>
                <a:latin typeface="Calibri"/>
                <a:cs typeface="Calibri"/>
              </a:rPr>
              <a:t> (POLITICAL</a:t>
            </a:r>
            <a:r>
              <a:rPr sz="4000" i="0" spc="-20" dirty="0">
                <a:solidFill>
                  <a:srgbClr val="000000"/>
                </a:solidFill>
                <a:latin typeface="Calibri"/>
                <a:cs typeface="Calibri"/>
              </a:rPr>
              <a:t> </a:t>
            </a:r>
            <a:r>
              <a:rPr sz="4000" i="0" spc="-10" dirty="0">
                <a:solidFill>
                  <a:srgbClr val="000000"/>
                </a:solidFill>
                <a:latin typeface="Calibri"/>
                <a:cs typeface="Calibri"/>
              </a:rPr>
              <a:t>ACTION</a:t>
            </a:r>
            <a:r>
              <a:rPr sz="4000" i="0" spc="-5" dirty="0">
                <a:solidFill>
                  <a:srgbClr val="000000"/>
                </a:solidFill>
                <a:latin typeface="Calibri"/>
                <a:cs typeface="Calibri"/>
              </a:rPr>
              <a:t> </a:t>
            </a:r>
            <a:r>
              <a:rPr sz="4000" i="0" spc="-10" dirty="0">
                <a:solidFill>
                  <a:srgbClr val="000000"/>
                </a:solidFill>
                <a:latin typeface="Calibri"/>
                <a:cs typeface="Calibri"/>
              </a:rPr>
              <a:t>COMMITTEES)?</a:t>
            </a:r>
            <a:endParaRPr sz="4000" dirty="0">
              <a:latin typeface="Calibri"/>
              <a:cs typeface="Calibri"/>
            </a:endParaRPr>
          </a:p>
        </p:txBody>
      </p:sp>
      <p:sp>
        <p:nvSpPr>
          <p:cNvPr id="3" name="object 3"/>
          <p:cNvSpPr txBox="1"/>
          <p:nvPr/>
        </p:nvSpPr>
        <p:spPr>
          <a:xfrm>
            <a:off x="78739" y="1007109"/>
            <a:ext cx="8997315" cy="3928745"/>
          </a:xfrm>
          <a:prstGeom prst="rect">
            <a:avLst/>
          </a:prstGeom>
        </p:spPr>
        <p:txBody>
          <a:bodyPr vert="horz" wrap="square" lIns="0" tIns="13335" rIns="0" bIns="0" rtlCol="0">
            <a:spAutoFit/>
          </a:bodyPr>
          <a:lstStyle/>
          <a:p>
            <a:pPr marL="355600" marR="8890" lvl="0" indent="-342900" algn="l" defTabSz="914400" rtl="0" eaLnBrk="1" fontAlgn="auto" latinLnBrk="0" hangingPunct="1">
              <a:lnSpc>
                <a:spcPct val="100000"/>
              </a:lnSpc>
              <a:spcBef>
                <a:spcPts val="105"/>
              </a:spcBef>
              <a:spcAft>
                <a:spcPts val="0"/>
              </a:spcAft>
              <a:buClrTx/>
              <a:buSzTx/>
              <a:buFont typeface="Arial"/>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Political </a:t>
            </a:r>
            <a:r>
              <a:rPr kumimoji="0" sz="2000" b="1" i="0" u="none" strike="noStrike" kern="1200" cap="none" spc="0" normalizeH="0" baseline="0" noProof="0" dirty="0">
                <a:ln>
                  <a:noFill/>
                </a:ln>
                <a:solidFill>
                  <a:prstClr val="black"/>
                </a:solidFill>
                <a:effectLst/>
                <a:uLnTx/>
                <a:uFillTx/>
                <a:latin typeface="Calibri"/>
                <a:ea typeface="+mn-ea"/>
                <a:cs typeface="Calibri"/>
              </a:rPr>
              <a:t>Action </a:t>
            </a:r>
            <a:r>
              <a:rPr kumimoji="0" sz="2000" b="1" i="0" u="none" strike="noStrike" kern="1200" cap="none" spc="-10" normalizeH="0" baseline="0" noProof="0" dirty="0">
                <a:ln>
                  <a:noFill/>
                </a:ln>
                <a:solidFill>
                  <a:prstClr val="black"/>
                </a:solidFill>
                <a:effectLst/>
                <a:uLnTx/>
                <a:uFillTx/>
                <a:latin typeface="Calibri"/>
                <a:ea typeface="+mn-ea"/>
                <a:cs typeface="Calibri"/>
              </a:rPr>
              <a:t>Committees, </a:t>
            </a:r>
            <a:r>
              <a:rPr kumimoji="0" sz="2000" b="1" i="0" u="none" strike="noStrike" kern="1200" cap="none" spc="0" normalizeH="0" baseline="0" noProof="0" dirty="0">
                <a:ln>
                  <a:noFill/>
                </a:ln>
                <a:solidFill>
                  <a:prstClr val="black"/>
                </a:solidFill>
                <a:effectLst/>
                <a:uLnTx/>
                <a:uFillTx/>
                <a:latin typeface="Calibri"/>
                <a:ea typeface="+mn-ea"/>
                <a:cs typeface="Calibri"/>
              </a:rPr>
              <a:t>commonly </a:t>
            </a:r>
            <a:r>
              <a:rPr kumimoji="0" sz="2000" b="1" i="0" u="none" strike="noStrike" kern="1200" cap="none" spc="-5" normalizeH="0" baseline="0" noProof="0" dirty="0">
                <a:ln>
                  <a:noFill/>
                </a:ln>
                <a:solidFill>
                  <a:prstClr val="black"/>
                </a:solidFill>
                <a:effectLst/>
                <a:uLnTx/>
                <a:uFillTx/>
                <a:latin typeface="Calibri"/>
                <a:ea typeface="+mn-ea"/>
                <a:cs typeface="Calibri"/>
              </a:rPr>
              <a:t>called </a:t>
            </a:r>
            <a:r>
              <a:rPr kumimoji="0" sz="2000" b="1" i="0" u="none" strike="noStrike" kern="1200" cap="none" spc="-25" normalizeH="0" baseline="0" noProof="0" dirty="0">
                <a:ln>
                  <a:noFill/>
                </a:ln>
                <a:solidFill>
                  <a:prstClr val="black"/>
                </a:solidFill>
                <a:effectLst/>
                <a:uLnTx/>
                <a:uFillTx/>
                <a:latin typeface="Calibri"/>
                <a:ea typeface="+mn-ea"/>
                <a:cs typeface="Calibri"/>
              </a:rPr>
              <a:t>"PACs," </a:t>
            </a:r>
            <a:r>
              <a:rPr kumimoji="0" sz="2000" b="1" i="0" u="none" strike="noStrike" kern="1200" cap="none" spc="-10" normalizeH="0" baseline="0" noProof="0" dirty="0">
                <a:ln>
                  <a:noFill/>
                </a:ln>
                <a:solidFill>
                  <a:prstClr val="black"/>
                </a:solidFill>
                <a:effectLst/>
                <a:uLnTx/>
                <a:uFillTx/>
                <a:latin typeface="Calibri"/>
                <a:ea typeface="+mn-ea"/>
                <a:cs typeface="Calibri"/>
              </a:rPr>
              <a:t>are organizations dedicated </a:t>
            </a:r>
            <a:r>
              <a:rPr kumimoji="0" sz="2000" b="1" i="0" u="none" strike="noStrike" kern="1200" cap="none" spc="-44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to</a:t>
            </a:r>
            <a:r>
              <a:rPr kumimoji="0" sz="2000" b="1" i="0" u="none" strike="noStrike" kern="1200" cap="none" spc="-10" normalizeH="0" baseline="0" noProof="0" dirty="0">
                <a:ln>
                  <a:noFill/>
                </a:ln>
                <a:solidFill>
                  <a:prstClr val="black"/>
                </a:solidFill>
                <a:effectLst/>
                <a:uLnTx/>
                <a:uFillTx/>
                <a:latin typeface="Calibri"/>
                <a:ea typeface="+mn-ea"/>
                <a:cs typeface="Calibri"/>
              </a:rPr>
              <a:t> raising</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and</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spending</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money</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to </a:t>
            </a:r>
            <a:r>
              <a:rPr kumimoji="0" sz="2000" b="1" i="0" u="none" strike="noStrike" kern="1200" cap="none" spc="-5" normalizeH="0" baseline="0" noProof="0" dirty="0">
                <a:ln>
                  <a:noFill/>
                </a:ln>
                <a:solidFill>
                  <a:prstClr val="black"/>
                </a:solidFill>
                <a:effectLst/>
                <a:uLnTx/>
                <a:uFillTx/>
                <a:latin typeface="Calibri"/>
                <a:ea typeface="+mn-ea"/>
                <a:cs typeface="Calibri"/>
              </a:rPr>
              <a:t>either elect</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or</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defeat</a:t>
            </a:r>
            <a:r>
              <a:rPr kumimoji="0" sz="2000" b="1" i="0" u="none" strike="noStrike" kern="1200" cap="none" spc="0" normalizeH="0" baseline="0" noProof="0" dirty="0">
                <a:ln>
                  <a:noFill/>
                </a:ln>
                <a:solidFill>
                  <a:prstClr val="black"/>
                </a:solidFill>
                <a:effectLst/>
                <a:uLnTx/>
                <a:uFillTx/>
                <a:latin typeface="Calibri"/>
                <a:ea typeface="+mn-ea"/>
                <a:cs typeface="Calibri"/>
              </a:rPr>
              <a:t> political</a:t>
            </a:r>
            <a:r>
              <a:rPr kumimoji="0" sz="2000" b="1" i="0" u="none" strike="noStrike" kern="1200" cap="none" spc="-4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candidates.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480"/>
              </a:spcBef>
              <a:spcAft>
                <a:spcPts val="0"/>
              </a:spcAft>
              <a:buClrTx/>
              <a:buSzTx/>
              <a:buFont typeface="Arial"/>
              <a:buChar char="•"/>
              <a:tabLst>
                <a:tab pos="354965" algn="l"/>
                <a:tab pos="355600" algn="l"/>
              </a:tabLst>
              <a:defRPr/>
            </a:pPr>
            <a:r>
              <a:rPr kumimoji="0" sz="2000" b="1" i="0" u="none" strike="noStrike" kern="1200" cap="none" spc="-45" normalizeH="0" baseline="0" noProof="0" dirty="0">
                <a:ln>
                  <a:noFill/>
                </a:ln>
                <a:solidFill>
                  <a:prstClr val="black"/>
                </a:solidFill>
                <a:effectLst/>
                <a:uLnTx/>
                <a:uFillTx/>
                <a:latin typeface="Calibri"/>
                <a:ea typeface="+mn-ea"/>
                <a:cs typeface="Calibri"/>
              </a:rPr>
              <a:t>PACs</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solicit</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contributions</a:t>
            </a:r>
            <a:r>
              <a:rPr kumimoji="0" sz="2000" b="1" i="0" u="none" strike="noStrike" kern="1200" cap="none" spc="-30"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from</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employees </a:t>
            </a:r>
            <a:r>
              <a:rPr kumimoji="0" sz="2000" b="1" i="0" u="none" strike="noStrike" kern="1200" cap="none" spc="0" normalizeH="0" baseline="0" noProof="0" dirty="0">
                <a:ln>
                  <a:noFill/>
                </a:ln>
                <a:solidFill>
                  <a:prstClr val="black"/>
                </a:solidFill>
                <a:effectLst/>
                <a:uLnTx/>
                <a:uFillTx/>
                <a:latin typeface="Calibri"/>
                <a:ea typeface="+mn-ea"/>
                <a:cs typeface="Calibri"/>
              </a:rPr>
              <a:t>or</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members </a:t>
            </a:r>
            <a:r>
              <a:rPr kumimoji="0" sz="2000" b="1" i="0" u="none" strike="noStrike" kern="1200" cap="none" spc="0" normalizeH="0" baseline="0" noProof="0" dirty="0">
                <a:ln>
                  <a:noFill/>
                </a:ln>
                <a:solidFill>
                  <a:prstClr val="black"/>
                </a:solidFill>
                <a:effectLst/>
                <a:uLnTx/>
                <a:uFillTx/>
                <a:latin typeface="Calibri"/>
                <a:ea typeface="+mn-ea"/>
                <a:cs typeface="Calibri"/>
              </a:rPr>
              <a:t>and </a:t>
            </a:r>
            <a:r>
              <a:rPr kumimoji="0" sz="2000" b="1" i="0" u="none" strike="noStrike" kern="1200" cap="none" spc="-20" normalizeH="0" baseline="0" noProof="0" dirty="0">
                <a:ln>
                  <a:noFill/>
                </a:ln>
                <a:solidFill>
                  <a:prstClr val="black"/>
                </a:solidFill>
                <a:effectLst/>
                <a:uLnTx/>
                <a:uFillTx/>
                <a:latin typeface="Calibri"/>
                <a:ea typeface="+mn-ea"/>
                <a:cs typeface="Calibri"/>
              </a:rPr>
              <a:t>make</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contributions</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in </a:t>
            </a:r>
            <a:r>
              <a:rPr kumimoji="0" sz="2000" b="1" i="0" u="none" strike="noStrike" kern="1200" cap="none" spc="-4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the </a:t>
            </a:r>
            <a:r>
              <a:rPr kumimoji="0" sz="2000" b="1" i="0" u="none" strike="noStrike" kern="1200" cap="none" spc="-45" normalizeH="0" baseline="0" noProof="0" dirty="0">
                <a:ln>
                  <a:noFill/>
                </a:ln>
                <a:solidFill>
                  <a:prstClr val="black"/>
                </a:solidFill>
                <a:effectLst/>
                <a:uLnTx/>
                <a:uFillTx/>
                <a:latin typeface="Calibri"/>
                <a:ea typeface="+mn-ea"/>
                <a:cs typeface="Calibri"/>
              </a:rPr>
              <a:t>PACs</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name</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to</a:t>
            </a:r>
            <a:r>
              <a:rPr kumimoji="0" sz="2000" b="1" i="0" u="none" strike="noStrike" kern="1200" cap="none" spc="-10" normalizeH="0" baseline="0" noProof="0" dirty="0">
                <a:ln>
                  <a:noFill/>
                </a:ln>
                <a:solidFill>
                  <a:prstClr val="black"/>
                </a:solidFill>
                <a:effectLst/>
                <a:uLnTx/>
                <a:uFillTx/>
                <a:latin typeface="Calibri"/>
                <a:ea typeface="+mn-ea"/>
                <a:cs typeface="Calibri"/>
              </a:rPr>
              <a:t> candidates</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or</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political</a:t>
            </a:r>
            <a:r>
              <a:rPr kumimoji="0" sz="2000" b="1" i="0" u="none" strike="noStrike" kern="1200" cap="none" spc="-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parties.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80"/>
              </a:spcBef>
              <a:spcAft>
                <a:spcPts val="0"/>
              </a:spcAft>
              <a:buClrTx/>
              <a:buSzTx/>
              <a:buFont typeface="Arial"/>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Most</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45" normalizeH="0" baseline="0" noProof="0" dirty="0">
                <a:ln>
                  <a:noFill/>
                </a:ln>
                <a:solidFill>
                  <a:prstClr val="black"/>
                </a:solidFill>
                <a:effectLst/>
                <a:uLnTx/>
                <a:uFillTx/>
                <a:latin typeface="Calibri"/>
                <a:ea typeface="+mn-ea"/>
                <a:cs typeface="Calibri"/>
              </a:rPr>
              <a:t>PACs</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are</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directly</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connected</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to</a:t>
            </a:r>
            <a:r>
              <a:rPr kumimoji="0" sz="2000" b="1" i="0" u="none" strike="noStrike" kern="1200" cap="none" spc="-5" normalizeH="0" baseline="0" noProof="0" dirty="0">
                <a:ln>
                  <a:noFill/>
                </a:ln>
                <a:solidFill>
                  <a:prstClr val="black"/>
                </a:solidFill>
                <a:effectLst/>
                <a:uLnTx/>
                <a:uFillTx/>
                <a:latin typeface="Calibri"/>
                <a:ea typeface="+mn-ea"/>
                <a:cs typeface="Calibri"/>
              </a:rPr>
              <a:t> specific</a:t>
            </a:r>
            <a:r>
              <a:rPr kumimoji="0" sz="2000" b="1" i="0" u="none" strike="noStrike" kern="1200" cap="none" spc="-10" normalizeH="0" baseline="0" noProof="0" dirty="0">
                <a:ln>
                  <a:noFill/>
                </a:ln>
                <a:solidFill>
                  <a:prstClr val="black"/>
                </a:solidFill>
                <a:effectLst/>
                <a:uLnTx/>
                <a:uFillTx/>
                <a:latin typeface="Calibri"/>
                <a:ea typeface="+mn-ea"/>
                <a:cs typeface="Calibri"/>
              </a:rPr>
              <a:t> corporations,</a:t>
            </a:r>
            <a:r>
              <a:rPr kumimoji="0" sz="2000" b="1" i="0" u="none" strike="noStrike" kern="1200" cap="none" spc="-3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labor</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groups,</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or</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libri"/>
                <a:ea typeface="+mn-ea"/>
                <a:cs typeface="Calibri"/>
              </a:rPr>
              <a:t>recognized</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political</a:t>
            </a:r>
            <a:r>
              <a:rPr kumimoji="0" sz="2000" b="1" i="0" u="none" strike="noStrike" kern="1200" cap="none" spc="-5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parties.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55600" marR="223520" lvl="0" indent="-342900" algn="l" defTabSz="914400" rtl="0" eaLnBrk="1" fontAlgn="auto" latinLnBrk="0" hangingPunct="1">
              <a:lnSpc>
                <a:spcPct val="100000"/>
              </a:lnSpc>
              <a:spcBef>
                <a:spcPts val="484"/>
              </a:spcBef>
              <a:spcAft>
                <a:spcPts val="0"/>
              </a:spcAft>
              <a:buClrTx/>
              <a:buSzTx/>
              <a:buFont typeface="Arial"/>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Non-connected</a:t>
            </a:r>
            <a:r>
              <a:rPr kumimoji="0" sz="2000" b="1" i="0" u="none" strike="noStrike" kern="1200" cap="none" spc="-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or</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ideological</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45" normalizeH="0" baseline="0" noProof="0" dirty="0">
                <a:ln>
                  <a:noFill/>
                </a:ln>
                <a:solidFill>
                  <a:prstClr val="black"/>
                </a:solidFill>
                <a:effectLst/>
                <a:uLnTx/>
                <a:uFillTx/>
                <a:latin typeface="Calibri"/>
                <a:ea typeface="+mn-ea"/>
                <a:cs typeface="Calibri"/>
              </a:rPr>
              <a:t>PACs</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raise</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and spend </a:t>
            </a:r>
            <a:r>
              <a:rPr kumimoji="0" sz="2000" b="1" i="0" u="none" strike="noStrike" kern="1200" cap="none" spc="-5" normalizeH="0" baseline="0" noProof="0" dirty="0">
                <a:ln>
                  <a:noFill/>
                </a:ln>
                <a:solidFill>
                  <a:prstClr val="black"/>
                </a:solidFill>
                <a:effectLst/>
                <a:uLnTx/>
                <a:uFillTx/>
                <a:latin typeface="Calibri"/>
                <a:ea typeface="+mn-ea"/>
                <a:cs typeface="Calibri"/>
              </a:rPr>
              <a:t>money </a:t>
            </a:r>
            <a:r>
              <a:rPr kumimoji="0" sz="2000" b="1" i="0" u="none" strike="noStrike" kern="1200" cap="none" spc="-15" normalizeH="0" baseline="0" noProof="0" dirty="0">
                <a:ln>
                  <a:noFill/>
                </a:ln>
                <a:solidFill>
                  <a:prstClr val="black"/>
                </a:solidFill>
                <a:effectLst/>
                <a:uLnTx/>
                <a:uFillTx/>
                <a:latin typeface="Calibri"/>
                <a:ea typeface="+mn-ea"/>
                <a:cs typeface="Calibri"/>
              </a:rPr>
              <a:t>to </a:t>
            </a:r>
            <a:r>
              <a:rPr kumimoji="0" sz="2000" b="1" i="0" u="none" strike="noStrike" kern="1200" cap="none" spc="-5" normalizeH="0" baseline="0" noProof="0" dirty="0">
                <a:ln>
                  <a:noFill/>
                </a:ln>
                <a:solidFill>
                  <a:prstClr val="black"/>
                </a:solidFill>
                <a:effectLst/>
                <a:uLnTx/>
                <a:uFillTx/>
                <a:latin typeface="Calibri"/>
                <a:ea typeface="+mn-ea"/>
                <a:cs typeface="Calibri"/>
              </a:rPr>
              <a:t>elect </a:t>
            </a:r>
            <a:r>
              <a:rPr kumimoji="0" sz="2000" b="1" i="0" u="none" strike="noStrike" kern="1200" cap="none" spc="-10" normalizeH="0" baseline="0" noProof="0" dirty="0">
                <a:ln>
                  <a:noFill/>
                </a:ln>
                <a:solidFill>
                  <a:prstClr val="black"/>
                </a:solidFill>
                <a:effectLst/>
                <a:uLnTx/>
                <a:uFillTx/>
                <a:latin typeface="Calibri"/>
                <a:ea typeface="+mn-ea"/>
                <a:cs typeface="Calibri"/>
              </a:rPr>
              <a:t>candidates</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440"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from</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any</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political</a:t>
            </a:r>
            <a:r>
              <a:rPr kumimoji="0" sz="2000" b="1" i="0" u="none" strike="noStrike" kern="1200" cap="none" spc="-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party</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who</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support</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their</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ideals</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or </a:t>
            </a:r>
            <a:r>
              <a:rPr kumimoji="0" sz="2000" b="1" i="0" u="none" strike="noStrike" kern="1200" cap="none" spc="-5" normalizeH="0" baseline="0" noProof="0" dirty="0">
                <a:ln>
                  <a:noFill/>
                </a:ln>
                <a:solidFill>
                  <a:prstClr val="black"/>
                </a:solidFill>
                <a:effectLst/>
                <a:uLnTx/>
                <a:uFillTx/>
                <a:latin typeface="Calibri"/>
                <a:ea typeface="+mn-ea"/>
                <a:cs typeface="Calibri"/>
              </a:rPr>
              <a:t>agendas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55600" marR="50800" lvl="0" indent="-342900" algn="l" defTabSz="914400" rtl="0" eaLnBrk="1" fontAlgn="auto" latinLnBrk="0" hangingPunct="1">
              <a:lnSpc>
                <a:spcPct val="100000"/>
              </a:lnSpc>
              <a:spcBef>
                <a:spcPts val="475"/>
              </a:spcBef>
              <a:spcAft>
                <a:spcPts val="0"/>
              </a:spcAft>
              <a:buClrTx/>
              <a:buSzTx/>
              <a:buFont typeface="Arial"/>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Under</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federal</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election </a:t>
            </a:r>
            <a:r>
              <a:rPr kumimoji="0" sz="2000" b="1" i="0" u="none" strike="noStrike" kern="1200" cap="none" spc="-10" normalizeH="0" baseline="0" noProof="0" dirty="0">
                <a:ln>
                  <a:noFill/>
                </a:ln>
                <a:solidFill>
                  <a:prstClr val="black"/>
                </a:solidFill>
                <a:effectLst/>
                <a:uLnTx/>
                <a:uFillTx/>
                <a:latin typeface="Calibri"/>
                <a:ea typeface="+mn-ea"/>
                <a:cs typeface="Calibri"/>
              </a:rPr>
              <a:t>laws,</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45" normalizeH="0" baseline="0" noProof="0" dirty="0">
                <a:ln>
                  <a:noFill/>
                </a:ln>
                <a:solidFill>
                  <a:prstClr val="black"/>
                </a:solidFill>
                <a:effectLst/>
                <a:uLnTx/>
                <a:uFillTx/>
                <a:latin typeface="Calibri"/>
                <a:ea typeface="+mn-ea"/>
                <a:cs typeface="Calibri"/>
              </a:rPr>
              <a:t>PACs</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can </a:t>
            </a:r>
            <a:r>
              <a:rPr kumimoji="0" sz="2000" b="1" i="0" u="none" strike="noStrike" kern="1200" cap="none" spc="-10" normalizeH="0" baseline="0" noProof="0" dirty="0">
                <a:ln>
                  <a:noFill/>
                </a:ln>
                <a:solidFill>
                  <a:prstClr val="black"/>
                </a:solidFill>
                <a:effectLst/>
                <a:uLnTx/>
                <a:uFillTx/>
                <a:latin typeface="Calibri"/>
                <a:ea typeface="+mn-ea"/>
                <a:cs typeface="Calibri"/>
              </a:rPr>
              <a:t>legally</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contribute</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only</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$5,000</a:t>
            </a:r>
            <a:r>
              <a:rPr kumimoji="0" sz="2000" b="1" i="0" u="none" strike="noStrike" kern="1200" cap="none" spc="-3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to</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a </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candidate </a:t>
            </a:r>
            <a:r>
              <a:rPr kumimoji="0" sz="2000" b="1" i="0" u="none" strike="noStrike" kern="1200" cap="none" spc="-5" normalizeH="0" baseline="0" noProof="0" dirty="0">
                <a:ln>
                  <a:noFill/>
                </a:ln>
                <a:solidFill>
                  <a:prstClr val="black"/>
                </a:solidFill>
                <a:effectLst/>
                <a:uLnTx/>
                <a:uFillTx/>
                <a:latin typeface="Calibri"/>
                <a:ea typeface="+mn-ea"/>
                <a:cs typeface="Calibri"/>
              </a:rPr>
              <a:t>committee </a:t>
            </a:r>
            <a:r>
              <a:rPr kumimoji="0" sz="2000" b="1" i="0" u="none" strike="noStrike" kern="1200" cap="none" spc="0" normalizeH="0" baseline="0" noProof="0" dirty="0">
                <a:ln>
                  <a:noFill/>
                </a:ln>
                <a:solidFill>
                  <a:prstClr val="black"/>
                </a:solidFill>
                <a:effectLst/>
                <a:uLnTx/>
                <a:uFillTx/>
                <a:latin typeface="Calibri"/>
                <a:ea typeface="+mn-ea"/>
                <a:cs typeface="Calibri"/>
              </a:rPr>
              <a:t>per </a:t>
            </a:r>
            <a:r>
              <a:rPr kumimoji="0" sz="2000" b="1" i="0" u="none" strike="noStrike" kern="1200" cap="none" spc="-5" normalizeH="0" baseline="0" noProof="0" dirty="0">
                <a:ln>
                  <a:noFill/>
                </a:ln>
                <a:solidFill>
                  <a:prstClr val="black"/>
                </a:solidFill>
                <a:effectLst/>
                <a:uLnTx/>
                <a:uFillTx/>
                <a:latin typeface="Calibri"/>
                <a:ea typeface="+mn-ea"/>
                <a:cs typeface="Calibri"/>
              </a:rPr>
              <a:t>election </a:t>
            </a:r>
            <a:r>
              <a:rPr kumimoji="0" sz="2000" b="1" i="0" u="none" strike="noStrike" kern="1200" cap="none" spc="-15" normalizeH="0" baseline="0" noProof="0" dirty="0">
                <a:ln>
                  <a:noFill/>
                </a:ln>
                <a:solidFill>
                  <a:prstClr val="black"/>
                </a:solidFill>
                <a:effectLst/>
                <a:uLnTx/>
                <a:uFillTx/>
                <a:latin typeface="Calibri"/>
                <a:ea typeface="+mn-ea"/>
                <a:cs typeface="Calibri"/>
              </a:rPr>
              <a:t>(primary, general </a:t>
            </a:r>
            <a:r>
              <a:rPr kumimoji="0" sz="2000" b="1" i="0" u="none" strike="noStrike" kern="1200" cap="none" spc="0" normalizeH="0" baseline="0" noProof="0" dirty="0">
                <a:ln>
                  <a:noFill/>
                </a:ln>
                <a:solidFill>
                  <a:prstClr val="black"/>
                </a:solidFill>
                <a:effectLst/>
                <a:uLnTx/>
                <a:uFillTx/>
                <a:latin typeface="Calibri"/>
                <a:ea typeface="+mn-ea"/>
                <a:cs typeface="Calibri"/>
              </a:rPr>
              <a:t>or special). </a:t>
            </a:r>
            <a:r>
              <a:rPr kumimoji="0" sz="2000" b="1" i="0" u="none" strike="noStrike" kern="1200" cap="none" spc="-10" normalizeH="0" baseline="0" noProof="0" dirty="0">
                <a:ln>
                  <a:noFill/>
                </a:ln>
                <a:solidFill>
                  <a:prstClr val="black"/>
                </a:solidFill>
                <a:effectLst/>
                <a:uLnTx/>
                <a:uFillTx/>
                <a:latin typeface="Calibri"/>
                <a:ea typeface="+mn-ea"/>
                <a:cs typeface="Calibri"/>
              </a:rPr>
              <a:t>They can </a:t>
            </a:r>
            <a:r>
              <a:rPr kumimoji="0" sz="2000" b="1" i="0" u="none" strike="noStrike" kern="1200" cap="none" spc="0" normalizeH="0" baseline="0" noProof="0" dirty="0">
                <a:ln>
                  <a:noFill/>
                </a:ln>
                <a:solidFill>
                  <a:prstClr val="black"/>
                </a:solidFill>
                <a:effectLst/>
                <a:uLnTx/>
                <a:uFillTx/>
                <a:latin typeface="Calibri"/>
                <a:ea typeface="+mn-ea"/>
                <a:cs typeface="Calibri"/>
              </a:rPr>
              <a:t>also </a:t>
            </a:r>
            <a:r>
              <a:rPr kumimoji="0" sz="2000" b="1" i="0" u="none" strike="noStrike" kern="1200" cap="none" spc="-10" normalizeH="0" baseline="0" noProof="0" dirty="0">
                <a:ln>
                  <a:noFill/>
                </a:ln>
                <a:solidFill>
                  <a:prstClr val="black"/>
                </a:solidFill>
                <a:effectLst/>
                <a:uLnTx/>
                <a:uFillTx/>
                <a:latin typeface="Calibri"/>
                <a:ea typeface="+mn-ea"/>
                <a:cs typeface="Calibri"/>
              </a:rPr>
              <a:t>give </a:t>
            </a:r>
            <a:r>
              <a:rPr kumimoji="0" sz="2000" b="1" i="0" u="none" strike="noStrike" kern="1200" cap="none" spc="-4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up </a:t>
            </a:r>
            <a:r>
              <a:rPr kumimoji="0" sz="2000" b="1" i="0" u="none" strike="noStrike" kern="1200" cap="none" spc="-15" normalizeH="0" baseline="0" noProof="0" dirty="0">
                <a:ln>
                  <a:noFill/>
                </a:ln>
                <a:solidFill>
                  <a:prstClr val="black"/>
                </a:solidFill>
                <a:effectLst/>
                <a:uLnTx/>
                <a:uFillTx/>
                <a:latin typeface="Calibri"/>
                <a:ea typeface="+mn-ea"/>
                <a:cs typeface="Calibri"/>
              </a:rPr>
              <a:t>to </a:t>
            </a:r>
            <a:r>
              <a:rPr kumimoji="0" sz="2000" b="1" i="0" u="none" strike="noStrike" kern="1200" cap="none" spc="0" normalizeH="0" baseline="0" noProof="0" dirty="0">
                <a:ln>
                  <a:noFill/>
                </a:ln>
                <a:solidFill>
                  <a:prstClr val="black"/>
                </a:solidFill>
                <a:effectLst/>
                <a:uLnTx/>
                <a:uFillTx/>
                <a:latin typeface="Calibri"/>
                <a:ea typeface="+mn-ea"/>
                <a:cs typeface="Calibri"/>
              </a:rPr>
              <a:t>$15,000 annually </a:t>
            </a:r>
            <a:r>
              <a:rPr kumimoji="0" sz="2000" b="1" i="0" u="none" strike="noStrike" kern="1200" cap="none" spc="-15" normalizeH="0" baseline="0" noProof="0" dirty="0">
                <a:ln>
                  <a:noFill/>
                </a:ln>
                <a:solidFill>
                  <a:prstClr val="black"/>
                </a:solidFill>
                <a:effectLst/>
                <a:uLnTx/>
                <a:uFillTx/>
                <a:latin typeface="Calibri"/>
                <a:ea typeface="+mn-ea"/>
                <a:cs typeface="Calibri"/>
              </a:rPr>
              <a:t>to any </a:t>
            </a:r>
            <a:r>
              <a:rPr kumimoji="0" sz="2000" b="1" i="0" u="none" strike="noStrike" kern="1200" cap="none" spc="-5" normalizeH="0" baseline="0" noProof="0" dirty="0">
                <a:ln>
                  <a:noFill/>
                </a:ln>
                <a:solidFill>
                  <a:prstClr val="black"/>
                </a:solidFill>
                <a:effectLst/>
                <a:uLnTx/>
                <a:uFillTx/>
                <a:latin typeface="Calibri"/>
                <a:ea typeface="+mn-ea"/>
                <a:cs typeface="Calibri"/>
              </a:rPr>
              <a:t>national </a:t>
            </a:r>
            <a:r>
              <a:rPr kumimoji="0" sz="2000" b="1" i="0" u="none" strike="noStrike" kern="1200" cap="none" spc="0" normalizeH="0" baseline="0" noProof="0" dirty="0">
                <a:ln>
                  <a:noFill/>
                </a:ln>
                <a:solidFill>
                  <a:prstClr val="black"/>
                </a:solidFill>
                <a:effectLst/>
                <a:uLnTx/>
                <a:uFillTx/>
                <a:latin typeface="Calibri"/>
                <a:ea typeface="+mn-ea"/>
                <a:cs typeface="Calibri"/>
              </a:rPr>
              <a:t>party </a:t>
            </a:r>
            <a:r>
              <a:rPr kumimoji="0" sz="2000" b="1" i="0" u="none" strike="noStrike" kern="1200" cap="none" spc="-10" normalizeH="0" baseline="0" noProof="0" dirty="0">
                <a:ln>
                  <a:noFill/>
                </a:ln>
                <a:solidFill>
                  <a:prstClr val="black"/>
                </a:solidFill>
                <a:effectLst/>
                <a:uLnTx/>
                <a:uFillTx/>
                <a:latin typeface="Calibri"/>
                <a:ea typeface="+mn-ea"/>
                <a:cs typeface="Calibri"/>
              </a:rPr>
              <a:t>committee, </a:t>
            </a:r>
            <a:r>
              <a:rPr kumimoji="0" sz="2000" b="1" i="0" u="none" strike="noStrike" kern="1200" cap="none" spc="0" normalizeH="0" baseline="0" noProof="0" dirty="0">
                <a:ln>
                  <a:noFill/>
                </a:ln>
                <a:solidFill>
                  <a:prstClr val="black"/>
                </a:solidFill>
                <a:effectLst/>
                <a:uLnTx/>
                <a:uFillTx/>
                <a:latin typeface="Calibri"/>
                <a:ea typeface="+mn-ea"/>
                <a:cs typeface="Calibri"/>
              </a:rPr>
              <a:t>and $5,000 annually </a:t>
            </a:r>
            <a:r>
              <a:rPr kumimoji="0" sz="2000" b="1" i="0" u="none" strike="noStrike" kern="1200" cap="none" spc="-15" normalizeH="0" baseline="0" noProof="0" dirty="0">
                <a:ln>
                  <a:noFill/>
                </a:ln>
                <a:solidFill>
                  <a:prstClr val="black"/>
                </a:solidFill>
                <a:effectLst/>
                <a:uLnTx/>
                <a:uFillTx/>
                <a:latin typeface="Calibri"/>
                <a:ea typeface="+mn-ea"/>
                <a:cs typeface="Calibri"/>
              </a:rPr>
              <a:t>to </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15" normalizeH="0" baseline="0" noProof="0" dirty="0">
                <a:ln>
                  <a:noFill/>
                </a:ln>
                <a:solidFill>
                  <a:prstClr val="black"/>
                </a:solidFill>
                <a:effectLst/>
                <a:uLnTx/>
                <a:uFillTx/>
                <a:latin typeface="Calibri"/>
                <a:ea typeface="+mn-ea"/>
                <a:cs typeface="Calibri"/>
              </a:rPr>
              <a:t>any</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other</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45" normalizeH="0" baseline="0" noProof="0" dirty="0">
                <a:ln>
                  <a:noFill/>
                </a:ln>
                <a:solidFill>
                  <a:prstClr val="black"/>
                </a:solidFill>
                <a:effectLst/>
                <a:uLnTx/>
                <a:uFillTx/>
                <a:latin typeface="Calibri"/>
                <a:ea typeface="+mn-ea"/>
                <a:cs typeface="Calibri"/>
              </a:rPr>
              <a:t>PAC.</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9179052" y="876300"/>
            <a:ext cx="2993136" cy="1257300"/>
          </a:xfrm>
          <a:prstGeom prst="rect">
            <a:avLst/>
          </a:prstGeom>
        </p:spPr>
      </p:pic>
      <p:pic>
        <p:nvPicPr>
          <p:cNvPr id="5" name="object 5"/>
          <p:cNvPicPr/>
          <p:nvPr/>
        </p:nvPicPr>
        <p:blipFill>
          <a:blip r:embed="rId3" cstate="print"/>
          <a:stretch>
            <a:fillRect/>
          </a:stretch>
        </p:blipFill>
        <p:spPr>
          <a:xfrm>
            <a:off x="9587483" y="4285488"/>
            <a:ext cx="2176271" cy="1005840"/>
          </a:xfrm>
          <a:prstGeom prst="rect">
            <a:avLst/>
          </a:prstGeom>
        </p:spPr>
      </p:pic>
      <p:pic>
        <p:nvPicPr>
          <p:cNvPr id="6" name="object 6"/>
          <p:cNvPicPr/>
          <p:nvPr/>
        </p:nvPicPr>
        <p:blipFill>
          <a:blip r:embed="rId4" cstate="print"/>
          <a:stretch>
            <a:fillRect/>
          </a:stretch>
        </p:blipFill>
        <p:spPr>
          <a:xfrm>
            <a:off x="9179052" y="2209800"/>
            <a:ext cx="2993136" cy="1905000"/>
          </a:xfrm>
          <a:prstGeom prst="rect">
            <a:avLst/>
          </a:prstGeom>
        </p:spPr>
      </p:pic>
      <p:pic>
        <p:nvPicPr>
          <p:cNvPr id="7" name="object 7"/>
          <p:cNvPicPr/>
          <p:nvPr/>
        </p:nvPicPr>
        <p:blipFill>
          <a:blip r:embed="rId5" cstate="print"/>
          <a:stretch>
            <a:fillRect/>
          </a:stretch>
        </p:blipFill>
        <p:spPr>
          <a:xfrm>
            <a:off x="9296400" y="5484386"/>
            <a:ext cx="2556255" cy="127885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5275" y="246633"/>
            <a:ext cx="9063990" cy="696595"/>
          </a:xfrm>
          <a:prstGeom prst="rect">
            <a:avLst/>
          </a:prstGeom>
        </p:spPr>
        <p:txBody>
          <a:bodyPr vert="horz" wrap="square" lIns="0" tIns="12700" rIns="0" bIns="0" rtlCol="0">
            <a:spAutoFit/>
          </a:bodyPr>
          <a:lstStyle/>
          <a:p>
            <a:pPr marL="12700">
              <a:lnSpc>
                <a:spcPct val="100000"/>
              </a:lnSpc>
              <a:spcBef>
                <a:spcPts val="100"/>
              </a:spcBef>
            </a:pPr>
            <a:r>
              <a:rPr sz="4400" dirty="0"/>
              <a:t>INFLUENCES ON PUBLIC</a:t>
            </a:r>
            <a:r>
              <a:rPr sz="4400" spc="-85" dirty="0"/>
              <a:t> </a:t>
            </a:r>
            <a:r>
              <a:rPr sz="4400" dirty="0"/>
              <a:t>POLICY</a:t>
            </a:r>
          </a:p>
        </p:txBody>
      </p:sp>
      <p:sp>
        <p:nvSpPr>
          <p:cNvPr id="3" name="object 3"/>
          <p:cNvSpPr txBox="1"/>
          <p:nvPr/>
        </p:nvSpPr>
        <p:spPr>
          <a:xfrm>
            <a:off x="109220" y="1316177"/>
            <a:ext cx="11659235" cy="460248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3600" b="1" i="0" u="none" strike="noStrike" kern="1200" cap="none" spc="-5" normalizeH="0" baseline="0" noProof="0" dirty="0">
                <a:ln>
                  <a:noFill/>
                </a:ln>
                <a:solidFill>
                  <a:prstClr val="black"/>
                </a:solidFill>
                <a:effectLst/>
                <a:uLnTx/>
                <a:uFillTx/>
                <a:latin typeface="Arial"/>
                <a:ea typeface="+mn-ea"/>
                <a:cs typeface="Arial"/>
              </a:rPr>
              <a:t>Today </a:t>
            </a:r>
            <a:r>
              <a:rPr kumimoji="0" sz="3600" b="1" i="0" u="none" strike="noStrike" kern="1200" cap="none" spc="0" normalizeH="0" baseline="0" noProof="0" dirty="0">
                <a:ln>
                  <a:noFill/>
                </a:ln>
                <a:solidFill>
                  <a:prstClr val="black"/>
                </a:solidFill>
                <a:effectLst/>
                <a:uLnTx/>
                <a:uFillTx/>
                <a:latin typeface="Arial"/>
                <a:ea typeface="+mn-ea"/>
                <a:cs typeface="Arial"/>
              </a:rPr>
              <a:t>it is common </a:t>
            </a:r>
            <a:r>
              <a:rPr kumimoji="0" sz="3600" b="1" i="0" u="none" strike="noStrike" kern="1200" cap="none" spc="-5" normalizeH="0" baseline="0" noProof="0" dirty="0">
                <a:ln>
                  <a:noFill/>
                </a:ln>
                <a:solidFill>
                  <a:prstClr val="black"/>
                </a:solidFill>
                <a:effectLst/>
                <a:uLnTx/>
                <a:uFillTx/>
                <a:latin typeface="Arial"/>
                <a:ea typeface="+mn-ea"/>
                <a:cs typeface="Arial"/>
              </a:rPr>
              <a:t>place </a:t>
            </a:r>
            <a:r>
              <a:rPr kumimoji="0" sz="3600" b="1" i="0" u="none" strike="noStrike" kern="1200" cap="none" spc="0" normalizeH="0" baseline="0" noProof="0" dirty="0">
                <a:ln>
                  <a:noFill/>
                </a:ln>
                <a:solidFill>
                  <a:prstClr val="black"/>
                </a:solidFill>
                <a:effectLst/>
                <a:uLnTx/>
                <a:uFillTx/>
                <a:latin typeface="Arial"/>
                <a:ea typeface="+mn-ea"/>
                <a:cs typeface="Arial"/>
              </a:rPr>
              <a:t>for </a:t>
            </a:r>
            <a:r>
              <a:rPr kumimoji="0" sz="3600" b="1" i="0" u="none" strike="noStrike" kern="1200" cap="none" spc="-5" normalizeH="0" baseline="0" noProof="0" dirty="0">
                <a:ln>
                  <a:noFill/>
                </a:ln>
                <a:solidFill>
                  <a:prstClr val="black"/>
                </a:solidFill>
                <a:effectLst/>
                <a:uLnTx/>
                <a:uFillTx/>
                <a:latin typeface="Arial"/>
                <a:ea typeface="+mn-ea"/>
                <a:cs typeface="Arial"/>
              </a:rPr>
              <a:t>various political </a:t>
            </a:r>
            <a:r>
              <a:rPr kumimoji="0" sz="3600" b="1" i="0" u="none" strike="noStrike" kern="1200" cap="none" spc="0" normalizeH="0" baseline="0" noProof="0" dirty="0">
                <a:ln>
                  <a:noFill/>
                </a:ln>
                <a:solidFill>
                  <a:prstClr val="black"/>
                </a:solidFill>
                <a:effectLst/>
                <a:uLnTx/>
                <a:uFillTx/>
                <a:latin typeface="Arial"/>
                <a:ea typeface="+mn-ea"/>
                <a:cs typeface="Arial"/>
              </a:rPr>
              <a:t>actors,  in </a:t>
            </a:r>
            <a:r>
              <a:rPr kumimoji="0" sz="3600" b="1" i="0" u="none" strike="noStrike" kern="1200" cap="none" spc="-5" normalizeH="0" baseline="0" noProof="0" dirty="0">
                <a:ln>
                  <a:noFill/>
                </a:ln>
                <a:solidFill>
                  <a:prstClr val="black"/>
                </a:solidFill>
                <a:effectLst/>
                <a:uLnTx/>
                <a:uFillTx/>
                <a:latin typeface="Arial"/>
                <a:ea typeface="+mn-ea"/>
                <a:cs typeface="Arial"/>
              </a:rPr>
              <a:t>the form </a:t>
            </a:r>
            <a:r>
              <a:rPr kumimoji="0" sz="3600" b="1" i="0" u="none" strike="noStrike" kern="1200" cap="none" spc="0" normalizeH="0" baseline="0" noProof="0" dirty="0">
                <a:ln>
                  <a:noFill/>
                </a:ln>
                <a:solidFill>
                  <a:prstClr val="black"/>
                </a:solidFill>
                <a:effectLst/>
                <a:uLnTx/>
                <a:uFillTx/>
                <a:latin typeface="Arial"/>
                <a:ea typeface="+mn-ea"/>
                <a:cs typeface="Arial"/>
              </a:rPr>
              <a:t>of </a:t>
            </a:r>
            <a:r>
              <a:rPr kumimoji="0" sz="3600" b="1" i="0" u="none" strike="noStrike" kern="1200" cap="none" spc="-5" normalizeH="0" baseline="0" noProof="0" dirty="0">
                <a:ln>
                  <a:noFill/>
                </a:ln>
                <a:solidFill>
                  <a:prstClr val="black"/>
                </a:solidFill>
                <a:effectLst/>
                <a:uLnTx/>
                <a:uFillTx/>
                <a:latin typeface="Arial"/>
                <a:ea typeface="+mn-ea"/>
                <a:cs typeface="Arial"/>
              </a:rPr>
              <a:t>interest groups, professional  organizations, </a:t>
            </a:r>
            <a:r>
              <a:rPr kumimoji="0" sz="3600" b="1" i="0" u="none" strike="noStrike" kern="1200" cap="none" spc="0" normalizeH="0" baseline="0" noProof="0" dirty="0">
                <a:ln>
                  <a:noFill/>
                </a:ln>
                <a:solidFill>
                  <a:prstClr val="black"/>
                </a:solidFill>
                <a:effectLst/>
                <a:uLnTx/>
                <a:uFillTx/>
                <a:latin typeface="Arial"/>
                <a:ea typeface="+mn-ea"/>
                <a:cs typeface="Arial"/>
              </a:rPr>
              <a:t>social </a:t>
            </a:r>
            <a:r>
              <a:rPr kumimoji="0" sz="3600" b="1" i="0" u="none" strike="noStrike" kern="1200" cap="none" spc="-5" normalizeH="0" baseline="0" noProof="0" dirty="0">
                <a:ln>
                  <a:noFill/>
                </a:ln>
                <a:solidFill>
                  <a:prstClr val="black"/>
                </a:solidFill>
                <a:effectLst/>
                <a:uLnTx/>
                <a:uFillTx/>
                <a:latin typeface="Arial"/>
                <a:ea typeface="+mn-ea"/>
                <a:cs typeface="Arial"/>
              </a:rPr>
              <a:t>movements, </a:t>
            </a:r>
            <a:r>
              <a:rPr kumimoji="0" sz="3600" b="1" i="0" u="none" strike="noStrike" kern="1200" cap="none" spc="0" normalizeH="0" baseline="0" noProof="0" dirty="0">
                <a:ln>
                  <a:noFill/>
                </a:ln>
                <a:solidFill>
                  <a:prstClr val="black"/>
                </a:solidFill>
                <a:effectLst/>
                <a:uLnTx/>
                <a:uFillTx/>
                <a:latin typeface="Arial"/>
                <a:ea typeface="+mn-ea"/>
                <a:cs typeface="Arial"/>
              </a:rPr>
              <a:t>the </a:t>
            </a:r>
            <a:r>
              <a:rPr kumimoji="0" sz="3600" b="1" i="0" u="none" strike="noStrike" kern="1200" cap="none" spc="-5" normalizeH="0" baseline="0" noProof="0" dirty="0">
                <a:ln>
                  <a:noFill/>
                </a:ln>
                <a:solidFill>
                  <a:prstClr val="black"/>
                </a:solidFill>
                <a:effectLst/>
                <a:uLnTx/>
                <a:uFillTx/>
                <a:latin typeface="Arial"/>
                <a:ea typeface="+mn-ea"/>
                <a:cs typeface="Arial"/>
              </a:rPr>
              <a:t>military, </a:t>
            </a:r>
            <a:r>
              <a:rPr kumimoji="0" sz="3600" b="1" i="0" u="none" strike="noStrike" kern="1200" cap="none" spc="0" normalizeH="0" baseline="0" noProof="0" dirty="0">
                <a:ln>
                  <a:noFill/>
                </a:ln>
                <a:solidFill>
                  <a:prstClr val="black"/>
                </a:solidFill>
                <a:effectLst/>
                <a:uLnTx/>
                <a:uFillTx/>
                <a:latin typeface="Arial"/>
                <a:ea typeface="+mn-ea"/>
                <a:cs typeface="Arial"/>
              </a:rPr>
              <a:t>and  </a:t>
            </a:r>
            <a:r>
              <a:rPr kumimoji="0" sz="3600" b="1" i="0" u="none" strike="noStrike" kern="1200" cap="none" spc="-5" normalizeH="0" baseline="0" noProof="0" dirty="0">
                <a:ln>
                  <a:noFill/>
                </a:ln>
                <a:solidFill>
                  <a:prstClr val="black"/>
                </a:solidFill>
                <a:effectLst/>
                <a:uLnTx/>
                <a:uFillTx/>
                <a:latin typeface="Arial"/>
                <a:ea typeface="+mn-ea"/>
                <a:cs typeface="Arial"/>
              </a:rPr>
              <a:t>bureaucratic agencies, </a:t>
            </a:r>
            <a:r>
              <a:rPr kumimoji="0" sz="3600" b="1" i="0" u="none" strike="noStrike" kern="1200" cap="none" spc="0" normalizeH="0" baseline="0" noProof="0" dirty="0">
                <a:ln>
                  <a:noFill/>
                </a:ln>
                <a:solidFill>
                  <a:prstClr val="black"/>
                </a:solidFill>
                <a:effectLst/>
                <a:uLnTx/>
                <a:uFillTx/>
                <a:latin typeface="Arial"/>
                <a:ea typeface="+mn-ea"/>
                <a:cs typeface="Arial"/>
              </a:rPr>
              <a:t>to </a:t>
            </a:r>
            <a:r>
              <a:rPr kumimoji="0" sz="3600" b="1" i="0" u="none" strike="noStrike" kern="1200" cap="none" spc="-5" normalizeH="0" baseline="0" noProof="0" dirty="0">
                <a:ln>
                  <a:noFill/>
                </a:ln>
                <a:solidFill>
                  <a:prstClr val="black"/>
                </a:solidFill>
                <a:effectLst/>
                <a:uLnTx/>
                <a:uFillTx/>
                <a:latin typeface="Arial"/>
                <a:ea typeface="+mn-ea"/>
                <a:cs typeface="Arial"/>
              </a:rPr>
              <a:t>influence the policy </a:t>
            </a:r>
            <a:r>
              <a:rPr kumimoji="0" sz="3600" b="1" i="0" u="none" strike="noStrike" kern="1200" cap="none" spc="0" normalizeH="0" baseline="0" noProof="0" dirty="0">
                <a:ln>
                  <a:noFill/>
                </a:ln>
                <a:solidFill>
                  <a:prstClr val="black"/>
                </a:solidFill>
                <a:effectLst/>
                <a:uLnTx/>
                <a:uFillTx/>
                <a:latin typeface="Arial"/>
                <a:ea typeface="+mn-ea"/>
                <a:cs typeface="Arial"/>
              </a:rPr>
              <a:t>making  </a:t>
            </a:r>
            <a:r>
              <a:rPr kumimoji="0" sz="3600" b="1" i="0" u="none" strike="noStrike" kern="1200" cap="none" spc="-5" normalizeH="0" baseline="0" noProof="0" dirty="0">
                <a:ln>
                  <a:noFill/>
                </a:ln>
                <a:solidFill>
                  <a:prstClr val="black"/>
                </a:solidFill>
                <a:effectLst/>
                <a:uLnTx/>
                <a:uFillTx/>
                <a:latin typeface="Arial"/>
                <a:ea typeface="+mn-ea"/>
                <a:cs typeface="Arial"/>
              </a:rPr>
              <a:t>process.</a:t>
            </a:r>
            <a:endParaRPr kumimoji="0" sz="3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41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4250" b="1" i="0" u="none" strike="noStrike" kern="1200" cap="none" spc="10" normalizeH="0" baseline="0" noProof="0" dirty="0">
                <a:ln>
                  <a:noFill/>
                </a:ln>
                <a:solidFill>
                  <a:prstClr val="black"/>
                </a:solidFill>
                <a:effectLst/>
                <a:uLnTx/>
                <a:uFillTx/>
                <a:latin typeface="Arial"/>
                <a:ea typeface="+mn-ea"/>
                <a:cs typeface="Arial"/>
              </a:rPr>
              <a:t>Does </a:t>
            </a:r>
            <a:r>
              <a:rPr kumimoji="0" sz="4250" b="1" i="0" u="none" strike="noStrike" kern="1200" cap="none" spc="5" normalizeH="0" baseline="0" noProof="0" dirty="0">
                <a:ln>
                  <a:noFill/>
                </a:ln>
                <a:solidFill>
                  <a:prstClr val="black"/>
                </a:solidFill>
                <a:effectLst/>
                <a:uLnTx/>
                <a:uFillTx/>
                <a:latin typeface="Arial"/>
                <a:ea typeface="+mn-ea"/>
                <a:cs typeface="Arial"/>
              </a:rPr>
              <a:t>that </a:t>
            </a:r>
            <a:r>
              <a:rPr kumimoji="0" sz="4250" b="1" i="0" u="none" strike="noStrike" kern="1200" cap="none" spc="10" normalizeH="0" baseline="0" noProof="0" dirty="0">
                <a:ln>
                  <a:noFill/>
                </a:ln>
                <a:solidFill>
                  <a:prstClr val="black"/>
                </a:solidFill>
                <a:effectLst/>
                <a:uLnTx/>
                <a:uFillTx/>
                <a:latin typeface="Arial"/>
                <a:ea typeface="+mn-ea"/>
                <a:cs typeface="Arial"/>
              </a:rPr>
              <a:t>make </a:t>
            </a:r>
            <a:r>
              <a:rPr kumimoji="0" sz="4250" b="1" i="0" u="none" strike="noStrike" kern="1200" cap="none" spc="5" normalizeH="0" baseline="0" noProof="0" dirty="0">
                <a:ln>
                  <a:noFill/>
                </a:ln>
                <a:solidFill>
                  <a:prstClr val="black"/>
                </a:solidFill>
                <a:effectLst/>
                <a:uLnTx/>
                <a:uFillTx/>
                <a:latin typeface="Arial"/>
                <a:ea typeface="+mn-ea"/>
                <a:cs typeface="Arial"/>
              </a:rPr>
              <a:t>it</a:t>
            </a:r>
            <a:r>
              <a:rPr kumimoji="0" sz="4250" b="1" i="0" u="none" strike="noStrike" kern="1200" cap="none" spc="0" normalizeH="0" baseline="0" noProof="0" dirty="0">
                <a:ln>
                  <a:noFill/>
                </a:ln>
                <a:solidFill>
                  <a:prstClr val="black"/>
                </a:solidFill>
                <a:effectLst/>
                <a:uLnTx/>
                <a:uFillTx/>
                <a:latin typeface="Arial"/>
                <a:ea typeface="+mn-ea"/>
                <a:cs typeface="Arial"/>
              </a:rPr>
              <a:t> </a:t>
            </a:r>
            <a:r>
              <a:rPr kumimoji="0" sz="4250" b="1" i="0" u="none" strike="noStrike" kern="1200" cap="none" spc="10" normalizeH="0" baseline="0" noProof="0" dirty="0">
                <a:ln>
                  <a:noFill/>
                </a:ln>
                <a:solidFill>
                  <a:prstClr val="black"/>
                </a:solidFill>
                <a:effectLst/>
                <a:uLnTx/>
                <a:uFillTx/>
                <a:latin typeface="Arial"/>
                <a:ea typeface="+mn-ea"/>
                <a:cs typeface="Arial"/>
              </a:rPr>
              <a:t>right?</a:t>
            </a:r>
            <a:endParaRPr kumimoji="0" sz="425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045" y="219582"/>
            <a:ext cx="11558270" cy="513715"/>
          </a:xfrm>
          <a:prstGeom prst="rect">
            <a:avLst/>
          </a:prstGeom>
        </p:spPr>
        <p:txBody>
          <a:bodyPr vert="horz" wrap="square" lIns="0" tIns="12700" rIns="0" bIns="0" rtlCol="0">
            <a:spAutoFit/>
          </a:bodyPr>
          <a:lstStyle/>
          <a:p>
            <a:pPr marL="12700">
              <a:lnSpc>
                <a:spcPct val="100000"/>
              </a:lnSpc>
              <a:spcBef>
                <a:spcPts val="100"/>
              </a:spcBef>
            </a:pPr>
            <a:r>
              <a:rPr sz="3200" spc="-65" dirty="0">
                <a:latin typeface="Calibri"/>
                <a:cs typeface="Calibri"/>
              </a:rPr>
              <a:t>WHAT </a:t>
            </a:r>
            <a:r>
              <a:rPr sz="3200" dirty="0">
                <a:latin typeface="Calibri"/>
                <a:cs typeface="Calibri"/>
              </a:rPr>
              <a:t>ARE </a:t>
            </a:r>
            <a:r>
              <a:rPr sz="3200" spc="-10" dirty="0">
                <a:latin typeface="Calibri"/>
                <a:cs typeface="Calibri"/>
              </a:rPr>
              <a:t>EFFECTIVE </a:t>
            </a:r>
            <a:r>
              <a:rPr sz="3200" spc="-45" dirty="0">
                <a:latin typeface="Calibri"/>
                <a:cs typeface="Calibri"/>
              </a:rPr>
              <a:t>TACTICS </a:t>
            </a:r>
            <a:r>
              <a:rPr sz="3200" spc="-15" dirty="0">
                <a:latin typeface="Calibri"/>
                <a:cs typeface="Calibri"/>
              </a:rPr>
              <a:t>(TECHNIQUES) </a:t>
            </a:r>
            <a:r>
              <a:rPr sz="3200" spc="-5" dirty="0">
                <a:latin typeface="Calibri"/>
                <a:cs typeface="Calibri"/>
              </a:rPr>
              <a:t>OF </a:t>
            </a:r>
            <a:r>
              <a:rPr sz="3200" spc="-10" dirty="0">
                <a:latin typeface="Calibri"/>
                <a:cs typeface="Calibri"/>
              </a:rPr>
              <a:t>INTEREST</a:t>
            </a:r>
            <a:r>
              <a:rPr sz="3200" spc="240" dirty="0">
                <a:latin typeface="Calibri"/>
                <a:cs typeface="Calibri"/>
              </a:rPr>
              <a:t> </a:t>
            </a:r>
            <a:r>
              <a:rPr sz="3200" spc="-10" dirty="0">
                <a:latin typeface="Calibri"/>
                <a:cs typeface="Calibri"/>
              </a:rPr>
              <a:t>GROUPS?</a:t>
            </a:r>
            <a:endParaRPr sz="3200" dirty="0">
              <a:latin typeface="Calibri"/>
              <a:cs typeface="Calibri"/>
            </a:endParaRPr>
          </a:p>
        </p:txBody>
      </p:sp>
      <p:sp>
        <p:nvSpPr>
          <p:cNvPr id="3" name="object 3"/>
          <p:cNvSpPr txBox="1"/>
          <p:nvPr/>
        </p:nvSpPr>
        <p:spPr>
          <a:xfrm>
            <a:off x="76200" y="733297"/>
            <a:ext cx="12039600" cy="4519186"/>
          </a:xfrm>
          <a:prstGeom prst="rect">
            <a:avLst/>
          </a:prstGeom>
        </p:spPr>
        <p:txBody>
          <a:bodyPr vert="horz" wrap="square" lIns="0" tIns="8636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Outside lobbying, more accurately described as </a:t>
            </a:r>
            <a:r>
              <a:rPr kumimoji="0" lang="en-US" sz="3200" b="1" i="0" u="none" strike="noStrike" kern="1200" cap="none" spc="0" normalizeH="0" baseline="0" noProof="0" dirty="0">
                <a:ln>
                  <a:noFill/>
                </a:ln>
                <a:solidFill>
                  <a:srgbClr val="FF0000"/>
                </a:solidFill>
                <a:effectLst/>
                <a:uLnTx/>
                <a:uFillTx/>
                <a:latin typeface="Calibri"/>
                <a:ea typeface="+mn-ea"/>
                <a:cs typeface="+mn-cs"/>
              </a:rPr>
              <a:t>grass-roots lobbying</a:t>
            </a:r>
            <a:r>
              <a:rPr kumimoji="0" lang="en-US" sz="3200" b="0" i="0" u="none" strike="noStrike" kern="1200" cap="none" spc="0" normalizeH="0" baseline="0" noProof="0" dirty="0">
                <a:ln>
                  <a:noFill/>
                </a:ln>
                <a:solidFill>
                  <a:prstClr val="black"/>
                </a:solidFill>
                <a:effectLst/>
                <a:uLnTx/>
                <a:uFillTx/>
                <a:latin typeface="Calibri"/>
                <a:ea typeface="+mn-ea"/>
                <a:cs typeface="+mn-cs"/>
              </a:rPr>
              <a:t>, is an effort to mobilize public opinion and put pressure on public officials. It may involve organizing a letter-writing or e-mail campaign or taking out ads in the print and electronic media in support of an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Organized labor’s attack against the North American Free Trade Agreement (NAFTA) is a good example of grass-roots lobbying. Labor’s ads on billboards and in newspapers, as well as its television/radio spots, emphasized that NAFTA would export U.S. jobs to other countries.</a:t>
            </a:r>
            <a:endParaRPr kumimoji="0" sz="4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p:nvPr/>
        </p:nvSpPr>
        <p:spPr>
          <a:xfrm>
            <a:off x="11323066" y="6426809"/>
            <a:ext cx="18097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88888"/>
                </a:solidFill>
                <a:effectLst/>
                <a:uLnTx/>
                <a:uFillTx/>
                <a:latin typeface="Calibri"/>
                <a:ea typeface="+mn-ea"/>
                <a:cs typeface="Calibri"/>
              </a:rPr>
              <a:t>17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610505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D1D5-D2AD-49EB-8935-4E475CAB3416}"/>
              </a:ext>
            </a:extLst>
          </p:cNvPr>
          <p:cNvSpPr>
            <a:spLocks noGrp="1"/>
          </p:cNvSpPr>
          <p:nvPr>
            <p:ph type="title"/>
          </p:nvPr>
        </p:nvSpPr>
        <p:spPr>
          <a:xfrm>
            <a:off x="76200" y="23648"/>
            <a:ext cx="12039600" cy="430887"/>
          </a:xfrm>
        </p:spPr>
        <p:txBody>
          <a:bodyPr>
            <a:normAutofit fontScale="90000"/>
          </a:bodyPr>
          <a:lstStyle/>
          <a:p>
            <a:pPr algn="ctr"/>
            <a:r>
              <a:rPr lang="en-US" sz="2800" b="1" dirty="0"/>
              <a:t>How do Interest Groups Participate Directly in the Electoral Process?</a:t>
            </a:r>
          </a:p>
        </p:txBody>
      </p:sp>
      <p:sp>
        <p:nvSpPr>
          <p:cNvPr id="3" name="Text Placeholder 2">
            <a:extLst>
              <a:ext uri="{FF2B5EF4-FFF2-40B4-BE49-F238E27FC236}">
                <a16:creationId xmlns:a16="http://schemas.microsoft.com/office/drawing/2014/main" id="{E9E90704-A1EB-438D-83AB-2BA69D170D11}"/>
              </a:ext>
            </a:extLst>
          </p:cNvPr>
          <p:cNvSpPr>
            <a:spLocks noGrp="1"/>
          </p:cNvSpPr>
          <p:nvPr>
            <p:ph type="body" idx="1"/>
          </p:nvPr>
        </p:nvSpPr>
        <p:spPr>
          <a:xfrm>
            <a:off x="76200" y="685801"/>
            <a:ext cx="11579860" cy="5334000"/>
          </a:xfrm>
        </p:spPr>
        <p:txBody>
          <a:bodyPr>
            <a:normAutofit/>
          </a:bodyPr>
          <a:lstStyle/>
          <a:p>
            <a:r>
              <a:rPr lang="en-US" sz="2800" b="1" dirty="0"/>
              <a:t>They openly endorse candidates who support their goals and encourage their members to vote for those candidates. </a:t>
            </a:r>
          </a:p>
          <a:p>
            <a:r>
              <a:rPr lang="en-US" sz="2800" b="1" dirty="0"/>
              <a:t>This approach is somewhat risky because, if an interest group’s candidate loses, the interest group will likely not have the same access to the winner. </a:t>
            </a:r>
          </a:p>
          <a:p>
            <a:r>
              <a:rPr lang="en-US" sz="2800" b="1" dirty="0"/>
              <a:t>The ratings that many public interest and ideological interest groups publish on members of Congress are either a form of endorsement or ammunition for a challenger in the race. </a:t>
            </a:r>
          </a:p>
          <a:p>
            <a:r>
              <a:rPr lang="en-US" sz="2800" b="1" dirty="0"/>
              <a:t>Interest groups can help out a campaign by providing mailing lists, by mobilizing volunteers to get out the vote or distribute literature, and, most important, by contributing money largely through political action committees (PACs).</a:t>
            </a:r>
          </a:p>
        </p:txBody>
      </p:sp>
    </p:spTree>
    <p:extLst>
      <p:ext uri="{BB962C8B-B14F-4D97-AF65-F5344CB8AC3E}">
        <p14:creationId xmlns:p14="http://schemas.microsoft.com/office/powerpoint/2010/main" val="1411855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2159" y="0"/>
            <a:ext cx="10471150" cy="382156"/>
          </a:xfrm>
          <a:prstGeom prst="rect">
            <a:avLst/>
          </a:prstGeom>
        </p:spPr>
        <p:txBody>
          <a:bodyPr vert="horz" wrap="square" lIns="0" tIns="12700" rIns="0" bIns="0" rtlCol="0">
            <a:spAutoFit/>
          </a:bodyPr>
          <a:lstStyle/>
          <a:p>
            <a:pPr marL="12700" algn="ctr">
              <a:lnSpc>
                <a:spcPct val="100000"/>
              </a:lnSpc>
              <a:spcBef>
                <a:spcPts val="100"/>
              </a:spcBef>
            </a:pPr>
            <a:r>
              <a:rPr sz="2400" spc="-5" dirty="0"/>
              <a:t>WHY DO </a:t>
            </a:r>
            <a:r>
              <a:rPr sz="2400" dirty="0"/>
              <a:t>INTEREST </a:t>
            </a:r>
            <a:r>
              <a:rPr sz="2400" spc="-5" dirty="0"/>
              <a:t>GROUPS KEEP</a:t>
            </a:r>
            <a:r>
              <a:rPr sz="2400" spc="50" dirty="0"/>
              <a:t> </a:t>
            </a:r>
            <a:r>
              <a:rPr sz="2400" spc="-5" dirty="0"/>
              <a:t>GROWING?</a:t>
            </a:r>
            <a:endParaRPr sz="2400" dirty="0"/>
          </a:p>
        </p:txBody>
      </p:sp>
      <p:sp>
        <p:nvSpPr>
          <p:cNvPr id="3" name="object 3"/>
          <p:cNvSpPr txBox="1"/>
          <p:nvPr/>
        </p:nvSpPr>
        <p:spPr>
          <a:xfrm>
            <a:off x="36786" y="382156"/>
            <a:ext cx="12113261" cy="6445354"/>
          </a:xfrm>
          <a:prstGeom prst="rect">
            <a:avLst/>
          </a:prstGeom>
        </p:spPr>
        <p:txBody>
          <a:bodyPr vert="horz" wrap="square" lIns="0" tIns="12700" rIns="0" bIns="0" rtlCol="0">
            <a:spAutoFit/>
          </a:bodyPr>
          <a:lstStyle/>
          <a:p>
            <a:pPr marL="469900" marR="0" lvl="0" indent="-457200" algn="l" defTabSz="914400" rtl="0" eaLnBrk="1" fontAlgn="auto" latinLnBrk="0" hangingPunct="1">
              <a:lnSpc>
                <a:spcPct val="100000"/>
              </a:lnSpc>
              <a:spcBef>
                <a:spcPts val="100"/>
              </a:spcBef>
              <a:spcAft>
                <a:spcPts val="0"/>
              </a:spcAft>
              <a:buClrTx/>
              <a:buSzTx/>
              <a:buFont typeface="Arial"/>
              <a:buChar char="•"/>
              <a:tabLst>
                <a:tab pos="469265" algn="l"/>
                <a:tab pos="469900" algn="l"/>
              </a:tabLst>
              <a:defRPr/>
            </a:pPr>
            <a:r>
              <a:rPr kumimoji="0" sz="1900" b="1" i="0" u="none" strike="noStrike" kern="1200" cap="none" spc="-5" normalizeH="0" baseline="0" noProof="0" dirty="0">
                <a:ln>
                  <a:noFill/>
                </a:ln>
                <a:solidFill>
                  <a:prstClr val="black"/>
                </a:solidFill>
                <a:effectLst/>
                <a:uLnTx/>
                <a:uFillTx/>
                <a:latin typeface="Arial"/>
                <a:ea typeface="+mn-ea"/>
                <a:cs typeface="Arial"/>
              </a:rPr>
              <a:t>Economic</a:t>
            </a:r>
            <a:r>
              <a:rPr kumimoji="0" sz="1900" b="1" i="0" u="none" strike="noStrike" kern="1200" cap="none" spc="-15"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developments.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Lst>
              <a:defRPr/>
            </a:pPr>
            <a:r>
              <a:rPr kumimoji="0" sz="1900" b="1" i="0" u="none" strike="noStrike" kern="1200" cap="none" spc="-10" normalizeH="0" baseline="0" noProof="0" dirty="0">
                <a:ln>
                  <a:noFill/>
                </a:ln>
                <a:solidFill>
                  <a:prstClr val="black"/>
                </a:solidFill>
                <a:effectLst/>
                <a:uLnTx/>
                <a:uFillTx/>
                <a:latin typeface="Arial"/>
                <a:ea typeface="+mn-ea"/>
                <a:cs typeface="Arial"/>
              </a:rPr>
              <a:t>Government </a:t>
            </a:r>
            <a:r>
              <a:rPr kumimoji="0" sz="1900" b="1" i="0" u="none" strike="noStrike" kern="1200" cap="none" spc="-5" normalizeH="0" baseline="0" noProof="0" dirty="0">
                <a:ln>
                  <a:noFill/>
                </a:ln>
                <a:solidFill>
                  <a:prstClr val="black"/>
                </a:solidFill>
                <a:effectLst/>
                <a:uLnTx/>
                <a:uFillTx/>
                <a:latin typeface="Arial"/>
                <a:ea typeface="+mn-ea"/>
                <a:cs typeface="Arial"/>
              </a:rPr>
              <a:t>policies, whenever </a:t>
            </a:r>
            <a:r>
              <a:rPr kumimoji="0" sz="1900" b="1" i="0" u="none" strike="noStrike" kern="1200" cap="none" spc="-10" normalizeH="0" baseline="0" noProof="0" dirty="0">
                <a:ln>
                  <a:noFill/>
                </a:ln>
                <a:solidFill>
                  <a:prstClr val="black"/>
                </a:solidFill>
                <a:effectLst/>
                <a:uLnTx/>
                <a:uFillTx/>
                <a:latin typeface="Arial"/>
                <a:ea typeface="+mn-ea"/>
                <a:cs typeface="Arial"/>
              </a:rPr>
              <a:t>govt. creates </a:t>
            </a:r>
            <a:r>
              <a:rPr kumimoji="0" sz="1900" b="1" i="0" u="none" strike="noStrike" kern="1200" cap="none" spc="-5" normalizeH="0" baseline="0" noProof="0" dirty="0">
                <a:ln>
                  <a:noFill/>
                </a:ln>
                <a:solidFill>
                  <a:prstClr val="black"/>
                </a:solidFill>
                <a:effectLst/>
                <a:uLnTx/>
                <a:uFillTx/>
                <a:latin typeface="Arial"/>
                <a:ea typeface="+mn-ea"/>
                <a:cs typeface="Arial"/>
              </a:rPr>
              <a:t>an agency, </a:t>
            </a:r>
            <a:r>
              <a:rPr kumimoji="0" sz="1900" b="1" i="0" u="none" strike="noStrike" kern="1200" cap="none" spc="0" normalizeH="0" baseline="0" noProof="0" dirty="0">
                <a:ln>
                  <a:noFill/>
                </a:ln>
                <a:solidFill>
                  <a:prstClr val="black"/>
                </a:solidFill>
                <a:effectLst/>
                <a:uLnTx/>
                <a:uFillTx/>
                <a:latin typeface="Arial"/>
                <a:ea typeface="+mn-ea"/>
                <a:cs typeface="Arial"/>
              </a:rPr>
              <a:t>it </a:t>
            </a:r>
            <a:r>
              <a:rPr kumimoji="0" sz="1900" b="1" i="0" u="none" strike="noStrike" kern="1200" cap="none" spc="-10" normalizeH="0" baseline="0" noProof="0" dirty="0">
                <a:ln>
                  <a:noFill/>
                </a:ln>
                <a:solidFill>
                  <a:prstClr val="black"/>
                </a:solidFill>
                <a:effectLst/>
                <a:uLnTx/>
                <a:uFillTx/>
                <a:latin typeface="Arial"/>
                <a:ea typeface="+mn-ea"/>
                <a:cs typeface="Arial"/>
              </a:rPr>
              <a:t>creates </a:t>
            </a:r>
            <a:r>
              <a:rPr kumimoji="0" sz="1900" b="1" i="0" u="none" strike="noStrike" kern="1200" cap="none" spc="-5" normalizeH="0" baseline="0" noProof="0" dirty="0">
                <a:ln>
                  <a:noFill/>
                </a:ln>
                <a:solidFill>
                  <a:prstClr val="black"/>
                </a:solidFill>
                <a:effectLst/>
                <a:uLnTx/>
                <a:uFillTx/>
                <a:latin typeface="Arial"/>
                <a:ea typeface="+mn-ea"/>
                <a:cs typeface="Arial"/>
              </a:rPr>
              <a:t>an entry </a:t>
            </a:r>
            <a:r>
              <a:rPr kumimoji="0" sz="1900" b="1" i="0" u="none" strike="noStrike" kern="1200" cap="none" spc="0" normalizeH="0" baseline="0" noProof="0" dirty="0">
                <a:ln>
                  <a:noFill/>
                </a:ln>
                <a:solidFill>
                  <a:prstClr val="black"/>
                </a:solidFill>
                <a:effectLst/>
                <a:uLnTx/>
                <a:uFillTx/>
                <a:latin typeface="Arial"/>
                <a:ea typeface="+mn-ea"/>
                <a:cs typeface="Arial"/>
              </a:rPr>
              <a:t>point for </a:t>
            </a:r>
            <a:r>
              <a:rPr kumimoji="0" sz="1900" b="1" i="0" u="none" strike="noStrike" kern="1200" cap="none" spc="-5" normalizeH="0" baseline="0" noProof="0" dirty="0">
                <a:ln>
                  <a:noFill/>
                </a:ln>
                <a:solidFill>
                  <a:prstClr val="black"/>
                </a:solidFill>
                <a:effectLst/>
                <a:uLnTx/>
                <a:uFillTx/>
                <a:latin typeface="Arial"/>
                <a:ea typeface="+mn-ea"/>
                <a:cs typeface="Arial"/>
              </a:rPr>
              <a:t>interest </a:t>
            </a:r>
            <a:r>
              <a:rPr kumimoji="0" sz="1900" b="1" i="0" u="none" strike="noStrike" kern="1200" cap="none" spc="0" normalizeH="0" baseline="0" noProof="0" dirty="0">
                <a:ln>
                  <a:noFill/>
                </a:ln>
                <a:solidFill>
                  <a:prstClr val="black"/>
                </a:solidFill>
                <a:effectLst/>
                <a:uLnTx/>
                <a:uFillTx/>
                <a:latin typeface="Arial"/>
                <a:ea typeface="+mn-ea"/>
                <a:cs typeface="Arial"/>
              </a:rPr>
              <a:t>groups</a:t>
            </a:r>
            <a:r>
              <a:rPr kumimoji="0" sz="1900" b="1" i="0" u="none" strike="noStrike" kern="1200" cap="none" spc="260" normalizeH="0" baseline="0" noProof="0" dirty="0">
                <a:ln>
                  <a:noFill/>
                </a:ln>
                <a:solidFill>
                  <a:prstClr val="black"/>
                </a:solidFill>
                <a:effectLst/>
                <a:uLnTx/>
                <a:uFillTx/>
                <a:latin typeface="Arial"/>
                <a:ea typeface="+mn-ea"/>
                <a:cs typeface="Arial"/>
              </a:rPr>
              <a:t> </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0" lvl="0" indent="0" algn="l" defTabSz="914400" rtl="0" eaLnBrk="1" fontAlgn="auto" latinLnBrk="0" hangingPunct="1">
              <a:lnSpc>
                <a:spcPct val="100000"/>
              </a:lnSpc>
              <a:spcBef>
                <a:spcPts val="5"/>
              </a:spcBef>
              <a:spcAft>
                <a:spcPts val="0"/>
              </a:spcAft>
              <a:buClrTx/>
              <a:buSzTx/>
              <a:buFontTx/>
              <a:buNone/>
              <a:tabLst/>
              <a:defRPr/>
            </a:pPr>
            <a:r>
              <a:rPr kumimoji="0" sz="1900" b="1" i="0" u="none" strike="noStrike" kern="1200" cap="none" spc="-5" normalizeH="0" baseline="0" noProof="0" dirty="0">
                <a:ln>
                  <a:noFill/>
                </a:ln>
                <a:solidFill>
                  <a:prstClr val="black"/>
                </a:solidFill>
                <a:effectLst/>
                <a:uLnTx/>
                <a:uFillTx/>
                <a:latin typeface="Arial"/>
                <a:ea typeface="+mn-ea"/>
                <a:cs typeface="Arial"/>
              </a:rPr>
              <a:t>more </a:t>
            </a:r>
            <a:r>
              <a:rPr kumimoji="0" sz="1900" b="1" i="0" u="none" strike="noStrike" kern="1200" cap="none" spc="0" normalizeH="0" baseline="0" noProof="0" dirty="0">
                <a:ln>
                  <a:noFill/>
                </a:ln>
                <a:solidFill>
                  <a:prstClr val="black"/>
                </a:solidFill>
                <a:effectLst/>
                <a:uLnTx/>
                <a:uFillTx/>
                <a:latin typeface="Arial"/>
                <a:ea typeface="+mn-ea"/>
                <a:cs typeface="Arial"/>
              </a:rPr>
              <a:t>groups </a:t>
            </a:r>
            <a:r>
              <a:rPr kumimoji="0" sz="1900" b="1" i="0" u="none" strike="noStrike" kern="1200" cap="none" spc="-5" normalizeH="0" baseline="0" noProof="0" dirty="0">
                <a:ln>
                  <a:noFill/>
                </a:ln>
                <a:solidFill>
                  <a:prstClr val="black"/>
                </a:solidFill>
                <a:effectLst/>
                <a:uLnTx/>
                <a:uFillTx/>
                <a:latin typeface="Arial"/>
                <a:ea typeface="+mn-ea"/>
                <a:cs typeface="Arial"/>
              </a:rPr>
              <a:t>needed </a:t>
            </a:r>
            <a:r>
              <a:rPr kumimoji="0" sz="1900" b="1" i="0" u="none" strike="noStrike" kern="1200" cap="none" spc="0" normalizeH="0" baseline="0" noProof="0" dirty="0">
                <a:ln>
                  <a:noFill/>
                </a:ln>
                <a:solidFill>
                  <a:prstClr val="black"/>
                </a:solidFill>
                <a:effectLst/>
                <a:uLnTx/>
                <a:uFillTx/>
                <a:latin typeface="Arial"/>
                <a:ea typeface="+mn-ea"/>
                <a:cs typeface="Arial"/>
              </a:rPr>
              <a:t>to </a:t>
            </a:r>
            <a:r>
              <a:rPr kumimoji="0" sz="1900" b="1" i="0" u="none" strike="noStrike" kern="1200" cap="none" spc="-5" normalizeH="0" baseline="0" noProof="0" dirty="0">
                <a:ln>
                  <a:noFill/>
                </a:ln>
                <a:solidFill>
                  <a:prstClr val="black"/>
                </a:solidFill>
                <a:effectLst/>
                <a:uLnTx/>
                <a:uFillTx/>
                <a:latin typeface="Arial"/>
                <a:ea typeface="+mn-ea"/>
                <a:cs typeface="Arial"/>
              </a:rPr>
              <a:t>form </a:t>
            </a:r>
            <a:r>
              <a:rPr kumimoji="0" sz="1900" b="1" i="0" u="none" strike="noStrike" kern="1200" cap="none" spc="0" normalizeH="0" baseline="0" noProof="0" dirty="0">
                <a:ln>
                  <a:noFill/>
                </a:ln>
                <a:solidFill>
                  <a:prstClr val="black"/>
                </a:solidFill>
                <a:effectLst/>
                <a:uLnTx/>
                <a:uFillTx/>
                <a:latin typeface="Arial"/>
                <a:ea typeface="+mn-ea"/>
                <a:cs typeface="Arial"/>
              </a:rPr>
              <a:t>in </a:t>
            </a:r>
            <a:r>
              <a:rPr kumimoji="0" sz="1900" b="1" i="0" u="none" strike="noStrike" kern="1200" cap="none" spc="-5" normalizeH="0" baseline="0" noProof="0" dirty="0">
                <a:ln>
                  <a:noFill/>
                </a:ln>
                <a:solidFill>
                  <a:prstClr val="black"/>
                </a:solidFill>
                <a:effectLst/>
                <a:uLnTx/>
                <a:uFillTx/>
                <a:latin typeface="Arial"/>
                <a:ea typeface="+mn-ea"/>
                <a:cs typeface="Arial"/>
              </a:rPr>
              <a:t>order </a:t>
            </a:r>
            <a:r>
              <a:rPr kumimoji="0" sz="1900" b="1" i="0" u="none" strike="noStrike" kern="1200" cap="none" spc="0" normalizeH="0" baseline="0" noProof="0" dirty="0">
                <a:ln>
                  <a:noFill/>
                </a:ln>
                <a:solidFill>
                  <a:prstClr val="black"/>
                </a:solidFill>
                <a:effectLst/>
                <a:uLnTx/>
                <a:uFillTx/>
                <a:latin typeface="Arial"/>
                <a:ea typeface="+mn-ea"/>
                <a:cs typeface="Arial"/>
              </a:rPr>
              <a:t>to </a:t>
            </a:r>
            <a:r>
              <a:rPr kumimoji="0" sz="1900" b="1" i="0" u="none" strike="noStrike" kern="1200" cap="none" spc="-5" normalizeH="0" baseline="0" noProof="0" dirty="0">
                <a:ln>
                  <a:noFill/>
                </a:ln>
                <a:solidFill>
                  <a:prstClr val="black"/>
                </a:solidFill>
                <a:effectLst/>
                <a:uLnTx/>
                <a:uFillTx/>
                <a:latin typeface="Arial"/>
                <a:ea typeface="+mn-ea"/>
                <a:cs typeface="Arial"/>
              </a:rPr>
              <a:t>protect </a:t>
            </a:r>
            <a:r>
              <a:rPr kumimoji="0" sz="1900" b="1" i="0" u="none" strike="noStrike" kern="1200" cap="none" spc="0" normalizeH="0" baseline="0" noProof="0" dirty="0">
                <a:ln>
                  <a:noFill/>
                </a:ln>
                <a:solidFill>
                  <a:prstClr val="black"/>
                </a:solidFill>
                <a:effectLst/>
                <a:uLnTx/>
                <a:uFillTx/>
                <a:latin typeface="Arial"/>
                <a:ea typeface="+mn-ea"/>
                <a:cs typeface="Arial"/>
              </a:rPr>
              <a:t>their </a:t>
            </a:r>
            <a:r>
              <a:rPr kumimoji="0" sz="1900" b="1" i="0" u="none" strike="noStrike" kern="1200" cap="none" spc="-5" normalizeH="0" baseline="0" noProof="0" dirty="0">
                <a:ln>
                  <a:noFill/>
                </a:ln>
                <a:solidFill>
                  <a:prstClr val="black"/>
                </a:solidFill>
                <a:effectLst/>
                <a:uLnTx/>
                <a:uFillTx/>
                <a:latin typeface="Arial"/>
                <a:ea typeface="+mn-ea"/>
                <a:cs typeface="Arial"/>
              </a:rPr>
              <a:t>stakes </a:t>
            </a:r>
            <a:r>
              <a:rPr kumimoji="0" sz="1900" b="1" i="0" u="none" strike="noStrike" kern="1200" cap="none" spc="0" normalizeH="0" baseline="0" noProof="0" dirty="0">
                <a:ln>
                  <a:noFill/>
                </a:ln>
                <a:solidFill>
                  <a:prstClr val="black"/>
                </a:solidFill>
                <a:effectLst/>
                <a:uLnTx/>
                <a:uFillTx/>
                <a:latin typeface="Arial"/>
                <a:ea typeface="+mn-ea"/>
                <a:cs typeface="Arial"/>
              </a:rPr>
              <a:t>in </a:t>
            </a:r>
            <a:r>
              <a:rPr kumimoji="0" sz="1900" b="1" i="0" u="none" strike="noStrike" kern="1200" cap="none" spc="-5" normalizeH="0" baseline="0" noProof="0" dirty="0">
                <a:ln>
                  <a:noFill/>
                </a:ln>
                <a:solidFill>
                  <a:prstClr val="black"/>
                </a:solidFill>
                <a:effectLst/>
                <a:uLnTx/>
                <a:uFillTx/>
                <a:latin typeface="Arial"/>
                <a:ea typeface="+mn-ea"/>
                <a:cs typeface="Arial"/>
              </a:rPr>
              <a:t>these agency</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10" normalizeH="0" baseline="0" noProof="0" dirty="0">
                <a:ln>
                  <a:noFill/>
                </a:ln>
                <a:solidFill>
                  <a:prstClr val="black"/>
                </a:solidFill>
                <a:effectLst/>
                <a:uLnTx/>
                <a:uFillTx/>
                <a:latin typeface="Arial"/>
                <a:ea typeface="+mn-ea"/>
                <a:cs typeface="Arial"/>
              </a:rPr>
              <a:t>activities.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Lst>
              <a:defRPr/>
            </a:pPr>
            <a:r>
              <a:rPr kumimoji="0" sz="1900" b="1" i="0" u="none" strike="noStrike" kern="1200" cap="none" spc="-10" normalizeH="0" baseline="0" noProof="0" dirty="0">
                <a:ln>
                  <a:noFill/>
                </a:ln>
                <a:solidFill>
                  <a:prstClr val="black"/>
                </a:solidFill>
                <a:effectLst/>
                <a:uLnTx/>
                <a:uFillTx/>
                <a:latin typeface="Arial"/>
                <a:ea typeface="+mn-ea"/>
                <a:cs typeface="Arial"/>
              </a:rPr>
              <a:t>Diversity </a:t>
            </a:r>
            <a:r>
              <a:rPr kumimoji="0" sz="1900" b="1" i="0" u="none" strike="noStrike" kern="1200" cap="none" spc="0" normalizeH="0" baseline="0" noProof="0" dirty="0">
                <a:ln>
                  <a:noFill/>
                </a:ln>
                <a:solidFill>
                  <a:prstClr val="black"/>
                </a:solidFill>
                <a:effectLst/>
                <a:uLnTx/>
                <a:uFillTx/>
                <a:latin typeface="Arial"/>
                <a:ea typeface="+mn-ea"/>
                <a:cs typeface="Arial"/>
              </a:rPr>
              <a:t>of population – </a:t>
            </a:r>
            <a:r>
              <a:rPr kumimoji="0" sz="1900" b="1" i="0" u="none" strike="noStrike" kern="1200" cap="none" spc="-5" normalizeH="0" baseline="0" noProof="0" dirty="0">
                <a:ln>
                  <a:noFill/>
                </a:ln>
                <a:solidFill>
                  <a:prstClr val="black"/>
                </a:solidFill>
                <a:effectLst/>
                <a:uLnTx/>
                <a:uFillTx/>
                <a:latin typeface="Arial"/>
                <a:ea typeface="+mn-ea"/>
                <a:cs typeface="Arial"/>
              </a:rPr>
              <a:t>countless social, racial, economic </a:t>
            </a:r>
            <a:r>
              <a:rPr kumimoji="0" sz="1900" b="1" i="0" u="none" strike="noStrike" kern="1200" cap="none" spc="0" normalizeH="0" baseline="0" noProof="0" dirty="0">
                <a:ln>
                  <a:noFill/>
                </a:ln>
                <a:solidFill>
                  <a:prstClr val="black"/>
                </a:solidFill>
                <a:effectLst/>
                <a:uLnTx/>
                <a:uFillTx/>
                <a:latin typeface="Arial"/>
                <a:ea typeface="+mn-ea"/>
                <a:cs typeface="Arial"/>
              </a:rPr>
              <a:t>and </a:t>
            </a:r>
            <a:r>
              <a:rPr kumimoji="0" sz="1900" b="1" i="0" u="none" strike="noStrike" kern="1200" cap="none" spc="-5" normalizeH="0" baseline="0" noProof="0" dirty="0">
                <a:ln>
                  <a:noFill/>
                </a:ln>
                <a:solidFill>
                  <a:prstClr val="black"/>
                </a:solidFill>
                <a:effectLst/>
                <a:uLnTx/>
                <a:uFillTx/>
                <a:latin typeface="Arial"/>
                <a:ea typeface="+mn-ea"/>
                <a:cs typeface="Arial"/>
              </a:rPr>
              <a:t>geographic</a:t>
            </a:r>
            <a:r>
              <a:rPr kumimoji="0" sz="1900" b="1" i="0" u="none" strike="noStrike" kern="1200" cap="none" spc="65" normalizeH="0" baseline="0" noProof="0" dirty="0">
                <a:ln>
                  <a:noFill/>
                </a:ln>
                <a:solidFill>
                  <a:prstClr val="black"/>
                </a:solidFill>
                <a:effectLst/>
                <a:uLnTx/>
                <a:uFillTx/>
                <a:latin typeface="Arial"/>
                <a:ea typeface="+mn-ea"/>
                <a:cs typeface="Arial"/>
              </a:rPr>
              <a:t> </a:t>
            </a:r>
            <a:r>
              <a:rPr kumimoji="0" sz="1900" b="1" i="0" u="none" strike="noStrike" kern="1200" cap="none" spc="-10" normalizeH="0" baseline="0" noProof="0" dirty="0">
                <a:ln>
                  <a:noFill/>
                </a:ln>
                <a:solidFill>
                  <a:srgbClr val="FF0000"/>
                </a:solidFill>
                <a:effectLst/>
                <a:uLnTx/>
                <a:uFillTx/>
                <a:latin typeface="Arial"/>
                <a:ea typeface="+mn-ea"/>
                <a:cs typeface="Arial"/>
              </a:rPr>
              <a:t>cleavages</a:t>
            </a:r>
            <a:r>
              <a:rPr kumimoji="0" lang="en-US" sz="1900" b="1" i="0" u="none" strike="noStrike" kern="1200" cap="none" spc="-10" normalizeH="0" baseline="0" noProof="0" dirty="0">
                <a:ln>
                  <a:noFill/>
                </a:ln>
                <a:solidFill>
                  <a:srgbClr val="FF0000"/>
                </a:solidFill>
                <a:effectLst/>
                <a:uLnTx/>
                <a:uFillTx/>
                <a:latin typeface="Arial"/>
                <a:ea typeface="+mn-ea"/>
                <a:cs typeface="Arial"/>
              </a:rPr>
              <a:t>-</a:t>
            </a:r>
            <a:r>
              <a:rPr kumimoji="0" lang="en-US" sz="1900" b="1" i="0" u="none" strike="noStrike" kern="1200" cap="none" spc="0" normalizeH="0" baseline="0" noProof="0" dirty="0">
                <a:ln>
                  <a:noFill/>
                </a:ln>
                <a:solidFill>
                  <a:srgbClr val="FF0000"/>
                </a:solidFill>
                <a:effectLst/>
                <a:uLnTx/>
                <a:uFillTx/>
                <a:latin typeface="Calibri"/>
                <a:ea typeface="+mn-ea"/>
                <a:cs typeface="+mn-cs"/>
              </a:rPr>
              <a:t> the division of voters into voting blocs</a:t>
            </a:r>
            <a:r>
              <a:rPr kumimoji="0" sz="1900" b="1" i="0" u="none" strike="noStrike" kern="1200" cap="none" spc="-10" normalizeH="0" baseline="0" noProof="0" dirty="0">
                <a:ln>
                  <a:noFill/>
                </a:ln>
                <a:solidFill>
                  <a:prstClr val="black"/>
                </a:solidFill>
                <a:effectLst/>
                <a:uLnTx/>
                <a:uFillTx/>
                <a:latin typeface="Arial"/>
                <a:ea typeface="+mn-ea"/>
                <a:cs typeface="Arial"/>
              </a:rPr>
              <a:t>.</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 typeface="Arial"/>
              <a:buChar char="•"/>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508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 pos="2640330" algn="l"/>
                <a:tab pos="4303395" algn="l"/>
              </a:tabLst>
              <a:defRPr/>
            </a:pPr>
            <a:r>
              <a:rPr kumimoji="0" sz="1900" b="1" i="0" u="none" strike="noStrike" kern="1200" cap="none" spc="0" normalizeH="0" baseline="0" noProof="0" dirty="0">
                <a:ln>
                  <a:noFill/>
                </a:ln>
                <a:solidFill>
                  <a:prstClr val="black"/>
                </a:solidFill>
                <a:effectLst/>
                <a:uLnTx/>
                <a:uFillTx/>
                <a:latin typeface="Arial"/>
                <a:ea typeface="+mn-ea"/>
                <a:cs typeface="Arial"/>
              </a:rPr>
              <a:t>Diffusion of power</a:t>
            </a:r>
            <a:r>
              <a:rPr kumimoji="0" sz="1900" b="1" i="0" u="none" strike="noStrike" kern="1200" cap="none" spc="-35" normalizeH="0" baseline="0" noProof="0" dirty="0">
                <a:ln>
                  <a:noFill/>
                </a:ln>
                <a:solidFill>
                  <a:prstClr val="black"/>
                </a:solidFill>
                <a:effectLst/>
                <a:uLnTx/>
                <a:uFillTx/>
                <a:latin typeface="Arial"/>
                <a:ea typeface="+mn-ea"/>
                <a:cs typeface="Arial"/>
              </a:rPr>
              <a:t> </a:t>
            </a:r>
            <a:r>
              <a:rPr kumimoji="0" sz="1900" b="1" i="0" u="none" strike="noStrike" kern="1200" cap="none" spc="0" normalizeH="0" baseline="0" noProof="0" dirty="0">
                <a:ln>
                  <a:noFill/>
                </a:ln>
                <a:solidFill>
                  <a:prstClr val="black"/>
                </a:solidFill>
                <a:effectLst/>
                <a:uLnTx/>
                <a:uFillTx/>
                <a:latin typeface="Arial"/>
                <a:ea typeface="+mn-ea"/>
                <a:cs typeface="Arial"/>
              </a:rPr>
              <a:t>in</a:t>
            </a:r>
            <a:r>
              <a:rPr kumimoji="0" sz="1900" b="1" i="0" u="none" strike="noStrike" kern="1200" cap="none" spc="5"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government.	Political </a:t>
            </a:r>
            <a:r>
              <a:rPr kumimoji="0" sz="1900" b="1" i="0" u="none" strike="noStrike" kern="1200" cap="none" spc="5" normalizeH="0" baseline="0" noProof="0" dirty="0">
                <a:ln>
                  <a:noFill/>
                </a:ln>
                <a:solidFill>
                  <a:prstClr val="black"/>
                </a:solidFill>
                <a:effectLst/>
                <a:uLnTx/>
                <a:uFillTx/>
                <a:latin typeface="Arial"/>
                <a:ea typeface="+mn-ea"/>
                <a:cs typeface="Arial"/>
              </a:rPr>
              <a:t>power </a:t>
            </a:r>
            <a:r>
              <a:rPr kumimoji="0" sz="1900" b="1" i="0" u="none" strike="noStrike" kern="1200" cap="none" spc="-5" normalizeH="0" baseline="0" noProof="0" dirty="0">
                <a:ln>
                  <a:noFill/>
                </a:ln>
                <a:solidFill>
                  <a:prstClr val="black"/>
                </a:solidFill>
                <a:effectLst/>
                <a:uLnTx/>
                <a:uFillTx/>
                <a:latin typeface="Arial"/>
                <a:ea typeface="+mn-ea"/>
                <a:cs typeface="Arial"/>
              </a:rPr>
              <a:t>shared by many –&gt; </a:t>
            </a:r>
            <a:r>
              <a:rPr kumimoji="0" sz="1900" b="1" i="0" u="none" strike="noStrike" kern="1200" cap="none" spc="0" normalizeH="0" baseline="0" noProof="0" dirty="0">
                <a:ln>
                  <a:noFill/>
                </a:ln>
                <a:solidFill>
                  <a:prstClr val="black"/>
                </a:solidFill>
                <a:effectLst/>
                <a:uLnTx/>
                <a:uFillTx/>
                <a:latin typeface="Arial"/>
                <a:ea typeface="+mn-ea"/>
                <a:cs typeface="Arial"/>
              </a:rPr>
              <a:t>plenty of </a:t>
            </a:r>
            <a:r>
              <a:rPr kumimoji="0" sz="1900" b="1" i="0" u="none" strike="noStrike" kern="1200" cap="none" spc="-5" normalizeH="0" baseline="0" noProof="0" dirty="0">
                <a:ln>
                  <a:noFill/>
                </a:ln>
                <a:solidFill>
                  <a:prstClr val="black"/>
                </a:solidFill>
                <a:effectLst/>
                <a:uLnTx/>
                <a:uFillTx/>
                <a:latin typeface="Arial"/>
                <a:ea typeface="+mn-ea"/>
                <a:cs typeface="Arial"/>
              </a:rPr>
              <a:t>places </a:t>
            </a:r>
            <a:r>
              <a:rPr kumimoji="0" sz="1900" b="1" i="0" u="none" strike="noStrike" kern="1200" cap="none" spc="0" normalizeH="0" baseline="0" noProof="0" dirty="0">
                <a:ln>
                  <a:noFill/>
                </a:ln>
                <a:solidFill>
                  <a:prstClr val="black"/>
                </a:solidFill>
                <a:effectLst/>
                <a:uLnTx/>
                <a:uFillTx/>
                <a:latin typeface="Arial"/>
                <a:ea typeface="+mn-ea"/>
                <a:cs typeface="Arial"/>
              </a:rPr>
              <a:t>in </a:t>
            </a:r>
            <a:r>
              <a:rPr kumimoji="0" sz="1900" b="1" i="0" u="none" strike="noStrike" kern="1200" cap="none" spc="5" normalizeH="0" baseline="0" noProof="0" dirty="0">
                <a:ln>
                  <a:noFill/>
                </a:ln>
                <a:solidFill>
                  <a:prstClr val="black"/>
                </a:solidFill>
                <a:effectLst/>
                <a:uLnTx/>
                <a:uFillTx/>
                <a:latin typeface="Arial"/>
                <a:ea typeface="+mn-ea"/>
                <a:cs typeface="Arial"/>
              </a:rPr>
              <a:t>which </a:t>
            </a:r>
            <a:r>
              <a:rPr kumimoji="0" sz="1900" b="1" i="0" u="none" strike="noStrike" kern="1200" cap="none" spc="-5" normalizeH="0" baseline="0" noProof="0" dirty="0">
                <a:ln>
                  <a:noFill/>
                </a:ln>
                <a:solidFill>
                  <a:prstClr val="black"/>
                </a:solidFill>
                <a:effectLst/>
                <a:uLnTx/>
                <a:uFillTx/>
                <a:latin typeface="Arial"/>
                <a:ea typeface="+mn-ea"/>
                <a:cs typeface="Arial"/>
              </a:rPr>
              <a:t>a </a:t>
            </a:r>
            <a:r>
              <a:rPr kumimoji="0" sz="1900" b="1" i="0" u="none" strike="noStrike" kern="1200" cap="none" spc="0" normalizeH="0" baseline="0" noProof="0" dirty="0">
                <a:ln>
                  <a:noFill/>
                </a:ln>
                <a:solidFill>
                  <a:prstClr val="black"/>
                </a:solidFill>
                <a:effectLst/>
                <a:uLnTx/>
                <a:uFillTx/>
                <a:latin typeface="Arial"/>
                <a:ea typeface="+mn-ea"/>
                <a:cs typeface="Arial"/>
              </a:rPr>
              <a:t>group  </a:t>
            </a:r>
            <a:r>
              <a:rPr kumimoji="0" sz="1900" b="1" i="0" u="none" strike="noStrike" kern="1200" cap="none" spc="-5" normalizeH="0" baseline="0" noProof="0" dirty="0">
                <a:ln>
                  <a:noFill/>
                </a:ln>
                <a:solidFill>
                  <a:prstClr val="black"/>
                </a:solidFill>
                <a:effectLst/>
                <a:uLnTx/>
                <a:uFillTx/>
                <a:latin typeface="Arial"/>
                <a:ea typeface="+mn-ea"/>
                <a:cs typeface="Arial"/>
              </a:rPr>
              <a:t>can argue</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its</a:t>
            </a:r>
            <a:r>
              <a:rPr kumimoji="0" sz="1900" b="1" i="0" u="none" strike="noStrike" kern="1200" cap="none" spc="10"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case.	</a:t>
            </a:r>
            <a:r>
              <a:rPr kumimoji="0" sz="1900" b="1" i="0" u="none" strike="noStrike" kern="1200" cap="none" spc="0" normalizeH="0" baseline="0" noProof="0" dirty="0">
                <a:ln>
                  <a:noFill/>
                </a:ln>
                <a:solidFill>
                  <a:prstClr val="black"/>
                </a:solidFill>
                <a:effectLst/>
                <a:uLnTx/>
                <a:uFillTx/>
                <a:latin typeface="Arial"/>
                <a:ea typeface="+mn-ea"/>
                <a:cs typeface="Arial"/>
              </a:rPr>
              <a:t>The </a:t>
            </a:r>
            <a:r>
              <a:rPr kumimoji="0" sz="1900" b="1" i="0" u="none" strike="noStrike" kern="1200" cap="none" spc="-5" normalizeH="0" baseline="0" noProof="0" dirty="0">
                <a:ln>
                  <a:noFill/>
                </a:ln>
                <a:solidFill>
                  <a:prstClr val="black"/>
                </a:solidFill>
                <a:effectLst/>
                <a:uLnTx/>
                <a:uFillTx/>
                <a:latin typeface="Arial"/>
                <a:ea typeface="+mn-ea"/>
                <a:cs typeface="Arial"/>
              </a:rPr>
              <a:t>more places there are </a:t>
            </a:r>
            <a:r>
              <a:rPr kumimoji="0" sz="1900" b="1" i="0" u="none" strike="noStrike" kern="1200" cap="none" spc="0" normalizeH="0" baseline="0" noProof="0" dirty="0">
                <a:ln>
                  <a:noFill/>
                </a:ln>
                <a:solidFill>
                  <a:prstClr val="black"/>
                </a:solidFill>
                <a:effectLst/>
                <a:uLnTx/>
                <a:uFillTx/>
                <a:latin typeface="Arial"/>
                <a:ea typeface="+mn-ea"/>
                <a:cs typeface="Arial"/>
              </a:rPr>
              <a:t>to influence </a:t>
            </a:r>
            <a:r>
              <a:rPr kumimoji="0" sz="1900" b="1" i="0" u="none" strike="noStrike" kern="1200" cap="none" spc="-5" normalizeH="0" baseline="0" noProof="0" dirty="0">
                <a:ln>
                  <a:noFill/>
                </a:ln>
                <a:solidFill>
                  <a:prstClr val="black"/>
                </a:solidFill>
                <a:effectLst/>
                <a:uLnTx/>
                <a:uFillTx/>
                <a:latin typeface="Arial"/>
                <a:ea typeface="+mn-ea"/>
                <a:cs typeface="Arial"/>
              </a:rPr>
              <a:t>policy, the more </a:t>
            </a:r>
            <a:r>
              <a:rPr kumimoji="0" sz="1900" b="1" i="0" u="none" strike="noStrike" kern="1200" cap="none" spc="0" normalizeH="0" baseline="0" noProof="0" dirty="0">
                <a:ln>
                  <a:noFill/>
                </a:ln>
                <a:solidFill>
                  <a:prstClr val="black"/>
                </a:solidFill>
                <a:effectLst/>
                <a:uLnTx/>
                <a:uFillTx/>
                <a:latin typeface="Arial"/>
                <a:ea typeface="+mn-ea"/>
                <a:cs typeface="Arial"/>
              </a:rPr>
              <a:t>organizations </a:t>
            </a:r>
            <a:r>
              <a:rPr kumimoji="0" sz="1900" b="1" i="0" u="none" strike="noStrike" kern="1200" cap="none" spc="-5" normalizeH="0" baseline="0" noProof="0" dirty="0">
                <a:ln>
                  <a:noFill/>
                </a:ln>
                <a:solidFill>
                  <a:prstClr val="black"/>
                </a:solidFill>
                <a:effectLst/>
                <a:uLnTx/>
                <a:uFillTx/>
                <a:latin typeface="Arial"/>
                <a:ea typeface="+mn-ea"/>
                <a:cs typeface="Arial"/>
              </a:rPr>
              <a:t>there </a:t>
            </a:r>
            <a:r>
              <a:rPr kumimoji="0" sz="1900" b="1" i="0" u="none" strike="noStrike" kern="1200" cap="none" spc="5" normalizeH="0" baseline="0" noProof="0" dirty="0">
                <a:ln>
                  <a:noFill/>
                </a:ln>
                <a:solidFill>
                  <a:prstClr val="black"/>
                </a:solidFill>
                <a:effectLst/>
                <a:uLnTx/>
                <a:uFillTx/>
                <a:latin typeface="Arial"/>
                <a:ea typeface="+mn-ea"/>
                <a:cs typeface="Arial"/>
              </a:rPr>
              <a:t>will </a:t>
            </a:r>
            <a:r>
              <a:rPr kumimoji="0" sz="1900" b="1" i="0" u="none" strike="noStrike" kern="1200" cap="none" spc="-5" normalizeH="0" baseline="0" noProof="0" dirty="0">
                <a:ln>
                  <a:noFill/>
                </a:ln>
                <a:solidFill>
                  <a:prstClr val="black"/>
                </a:solidFill>
                <a:effectLst/>
                <a:uLnTx/>
                <a:uFillTx/>
                <a:latin typeface="Arial"/>
                <a:ea typeface="+mn-ea"/>
                <a:cs typeface="Arial"/>
              </a:rPr>
              <a:t>be </a:t>
            </a:r>
            <a:r>
              <a:rPr kumimoji="0" sz="1900" b="1" i="0" u="none" strike="noStrike" kern="1200" cap="none" spc="0" normalizeH="0" baseline="0" noProof="0" dirty="0">
                <a:ln>
                  <a:noFill/>
                </a:ln>
                <a:solidFill>
                  <a:prstClr val="black"/>
                </a:solidFill>
                <a:effectLst/>
                <a:uLnTx/>
                <a:uFillTx/>
                <a:latin typeface="Arial"/>
                <a:ea typeface="+mn-ea"/>
                <a:cs typeface="Arial"/>
              </a:rPr>
              <a:t>to  </a:t>
            </a:r>
            <a:r>
              <a:rPr kumimoji="0" sz="1900" b="1" i="0" u="none" strike="noStrike" kern="1200" cap="none" spc="-5" normalizeH="0" baseline="0" noProof="0" dirty="0">
                <a:ln>
                  <a:noFill/>
                </a:ln>
                <a:solidFill>
                  <a:prstClr val="black"/>
                </a:solidFill>
                <a:effectLst/>
                <a:uLnTx/>
                <a:uFillTx/>
                <a:latin typeface="Arial"/>
                <a:ea typeface="+mn-ea"/>
                <a:cs typeface="Arial"/>
              </a:rPr>
              <a:t>exercise </a:t>
            </a:r>
            <a:r>
              <a:rPr kumimoji="0" sz="1900" b="1" i="0" u="none" strike="noStrike" kern="1200" cap="none" spc="0" normalizeH="0" baseline="0" noProof="0" dirty="0">
                <a:ln>
                  <a:noFill/>
                </a:ln>
                <a:solidFill>
                  <a:prstClr val="black"/>
                </a:solidFill>
                <a:effectLst/>
                <a:uLnTx/>
                <a:uFillTx/>
                <a:latin typeface="Arial"/>
                <a:ea typeface="+mn-ea"/>
                <a:cs typeface="Arial"/>
              </a:rPr>
              <a:t>that</a:t>
            </a:r>
            <a:r>
              <a:rPr kumimoji="0" sz="1900" b="1" i="0" u="none" strike="noStrike" kern="1200" cap="none" spc="10"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influence.</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0" lvl="0" indent="-457200" algn="l" defTabSz="914400" rtl="0" eaLnBrk="1" fontAlgn="auto" latinLnBrk="0" hangingPunct="1">
              <a:lnSpc>
                <a:spcPct val="100000"/>
              </a:lnSpc>
              <a:spcBef>
                <a:spcPts val="5"/>
              </a:spcBef>
              <a:spcAft>
                <a:spcPts val="0"/>
              </a:spcAft>
              <a:buClrTx/>
              <a:buSzTx/>
              <a:buFont typeface="Arial"/>
              <a:buChar char="•"/>
              <a:tabLst>
                <a:tab pos="469265" algn="l"/>
                <a:tab pos="469900" algn="l"/>
              </a:tabLst>
              <a:defRPr/>
            </a:pPr>
            <a:r>
              <a:rPr kumimoji="0" sz="1900" b="1" i="0" u="none" strike="noStrike" kern="1200" cap="none" spc="-5" normalizeH="0" baseline="0" noProof="0" dirty="0">
                <a:ln>
                  <a:noFill/>
                </a:ln>
                <a:solidFill>
                  <a:prstClr val="black"/>
                </a:solidFill>
                <a:effectLst/>
                <a:uLnTx/>
                <a:uFillTx/>
                <a:latin typeface="Arial"/>
                <a:ea typeface="+mn-ea"/>
                <a:cs typeface="Arial"/>
              </a:rPr>
              <a:t>Weakness </a:t>
            </a:r>
            <a:r>
              <a:rPr kumimoji="0" sz="1900" b="1" i="0" u="none" strike="noStrike" kern="1200" cap="none" spc="0" normalizeH="0" baseline="0" noProof="0" dirty="0">
                <a:ln>
                  <a:noFill/>
                </a:ln>
                <a:solidFill>
                  <a:prstClr val="black"/>
                </a:solidFill>
                <a:effectLst/>
                <a:uLnTx/>
                <a:uFillTx/>
                <a:latin typeface="Arial"/>
                <a:ea typeface="+mn-ea"/>
                <a:cs typeface="Arial"/>
              </a:rPr>
              <a:t>of </a:t>
            </a:r>
            <a:r>
              <a:rPr kumimoji="0" sz="1900" b="1" i="0" u="none" strike="noStrike" kern="1200" cap="none" spc="-5" normalizeH="0" baseline="0" noProof="0" dirty="0">
                <a:ln>
                  <a:noFill/>
                </a:ln>
                <a:solidFill>
                  <a:prstClr val="black"/>
                </a:solidFill>
                <a:effectLst/>
                <a:uLnTx/>
                <a:uFillTx/>
                <a:latin typeface="Arial"/>
                <a:ea typeface="+mn-ea"/>
                <a:cs typeface="Arial"/>
              </a:rPr>
              <a:t>political</a:t>
            </a:r>
            <a:r>
              <a:rPr kumimoji="0" sz="1900" b="1" i="0" u="none" strike="noStrike" kern="1200" cap="none" spc="-10"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parties.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 typeface="Arial"/>
              <a:buChar char="•"/>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Lst>
              <a:defRPr/>
            </a:pPr>
            <a:r>
              <a:rPr kumimoji="0" sz="1900" b="1" i="0" u="none" strike="noStrike" kern="1200" cap="none" spc="-5" normalizeH="0" baseline="0" noProof="0" dirty="0">
                <a:ln>
                  <a:noFill/>
                </a:ln>
                <a:solidFill>
                  <a:prstClr val="black"/>
                </a:solidFill>
                <a:effectLst/>
                <a:uLnTx/>
                <a:uFillTx/>
                <a:latin typeface="Arial"/>
                <a:ea typeface="+mn-ea"/>
                <a:cs typeface="Arial"/>
              </a:rPr>
              <a:t>Reforms </a:t>
            </a:r>
            <a:r>
              <a:rPr kumimoji="0" sz="1900" b="1" i="0" u="none" strike="noStrike" kern="1200" cap="none" spc="0" normalizeH="0" baseline="0" noProof="0" dirty="0">
                <a:ln>
                  <a:noFill/>
                </a:ln>
                <a:solidFill>
                  <a:prstClr val="black"/>
                </a:solidFill>
                <a:effectLst/>
                <a:uLnTx/>
                <a:uFillTx/>
                <a:latin typeface="Arial"/>
                <a:ea typeface="+mn-ea"/>
                <a:cs typeface="Arial"/>
              </a:rPr>
              <a:t>of </a:t>
            </a:r>
            <a:r>
              <a:rPr kumimoji="0" sz="1900" b="1" i="0" u="none" strike="noStrike" kern="1200" cap="none" spc="-5" normalizeH="0" baseline="0" noProof="0" dirty="0">
                <a:ln>
                  <a:noFill/>
                </a:ln>
                <a:solidFill>
                  <a:prstClr val="black"/>
                </a:solidFill>
                <a:effectLst/>
                <a:uLnTx/>
                <a:uFillTx/>
                <a:latin typeface="Arial"/>
                <a:ea typeface="+mn-ea"/>
                <a:cs typeface="Arial"/>
              </a:rPr>
              <a:t>the 1970's opened </a:t>
            </a:r>
            <a:r>
              <a:rPr kumimoji="0" sz="1900" b="1" i="0" u="none" strike="noStrike" kern="1200" cap="none" spc="0" normalizeH="0" baseline="0" noProof="0" dirty="0">
                <a:ln>
                  <a:noFill/>
                </a:ln>
                <a:solidFill>
                  <a:prstClr val="black"/>
                </a:solidFill>
                <a:effectLst/>
                <a:uLnTx/>
                <a:uFillTx/>
                <a:latin typeface="Arial"/>
                <a:ea typeface="+mn-ea"/>
                <a:cs typeface="Arial"/>
              </a:rPr>
              <a:t>up </a:t>
            </a:r>
            <a:r>
              <a:rPr kumimoji="0" sz="1900" b="1" i="0" u="none" strike="noStrike" kern="1200" cap="none" spc="-5" normalizeH="0" baseline="0" noProof="0" dirty="0">
                <a:ln>
                  <a:noFill/>
                </a:ln>
                <a:solidFill>
                  <a:prstClr val="black"/>
                </a:solidFill>
                <a:effectLst/>
                <a:uLnTx/>
                <a:uFillTx/>
                <a:latin typeface="Arial"/>
                <a:ea typeface="+mn-ea"/>
                <a:cs typeface="Arial"/>
              </a:rPr>
              <a:t>the lobbying process </a:t>
            </a:r>
            <a:r>
              <a:rPr kumimoji="0" sz="1900" b="1" i="0" u="none" strike="noStrike" kern="1200" cap="none" spc="0" normalizeH="0" baseline="0" noProof="0" dirty="0">
                <a:ln>
                  <a:noFill/>
                </a:ln>
                <a:solidFill>
                  <a:prstClr val="black"/>
                </a:solidFill>
                <a:effectLst/>
                <a:uLnTx/>
                <a:uFillTx/>
                <a:latin typeface="Arial"/>
                <a:ea typeface="+mn-ea"/>
                <a:cs typeface="Arial"/>
              </a:rPr>
              <a:t>(FECA and </a:t>
            </a:r>
            <a:r>
              <a:rPr kumimoji="0" sz="1900" b="1" i="0" u="none" strike="noStrike" kern="1200" cap="none" spc="-5" normalizeH="0" baseline="0" noProof="0" dirty="0">
                <a:ln>
                  <a:noFill/>
                </a:ln>
                <a:solidFill>
                  <a:prstClr val="black"/>
                </a:solidFill>
                <a:effectLst/>
                <a:uLnTx/>
                <a:uFillTx/>
                <a:latin typeface="Arial"/>
                <a:ea typeface="+mn-ea"/>
                <a:cs typeface="Arial"/>
              </a:rPr>
              <a:t>the explosion of</a:t>
            </a:r>
            <a:r>
              <a:rPr kumimoji="0" sz="1900" b="1" i="0" u="none" strike="noStrike" kern="1200" cap="none" spc="95" normalizeH="0" baseline="0" noProof="0" dirty="0">
                <a:ln>
                  <a:noFill/>
                </a:ln>
                <a:solidFill>
                  <a:prstClr val="black"/>
                </a:solidFill>
                <a:effectLst/>
                <a:uLnTx/>
                <a:uFillTx/>
                <a:latin typeface="Arial"/>
                <a:ea typeface="+mn-ea"/>
                <a:cs typeface="Arial"/>
              </a:rPr>
              <a:t> </a:t>
            </a:r>
            <a:r>
              <a:rPr kumimoji="0" sz="1900" b="1" i="0" u="none" strike="noStrike" kern="1200" cap="none" spc="-15" normalizeH="0" baseline="0" noProof="0" dirty="0">
                <a:ln>
                  <a:noFill/>
                </a:ln>
                <a:solidFill>
                  <a:prstClr val="black"/>
                </a:solidFill>
                <a:effectLst/>
                <a:uLnTx/>
                <a:uFillTx/>
                <a:latin typeface="Arial"/>
                <a:ea typeface="+mn-ea"/>
                <a:cs typeface="Arial"/>
              </a:rPr>
              <a:t>PACs).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 typeface="Arial"/>
              <a:buChar char="•"/>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Lst>
              <a:defRPr/>
            </a:pPr>
            <a:r>
              <a:rPr kumimoji="0" sz="1900" b="1" i="0" u="none" strike="noStrike" kern="1200" cap="none" spc="-5" normalizeH="0" baseline="0" noProof="0" dirty="0">
                <a:ln>
                  <a:noFill/>
                </a:ln>
                <a:solidFill>
                  <a:prstClr val="black"/>
                </a:solidFill>
                <a:effectLst/>
                <a:uLnTx/>
                <a:uFillTx/>
                <a:latin typeface="Arial"/>
                <a:ea typeface="+mn-ea"/>
                <a:cs typeface="Arial"/>
              </a:rPr>
              <a:t>Interest </a:t>
            </a:r>
            <a:r>
              <a:rPr kumimoji="0" sz="1900" b="1" i="0" u="none" strike="noStrike" kern="1200" cap="none" spc="0" normalizeH="0" baseline="0" noProof="0" dirty="0">
                <a:ln>
                  <a:noFill/>
                </a:ln>
                <a:solidFill>
                  <a:prstClr val="black"/>
                </a:solidFill>
                <a:effectLst/>
                <a:uLnTx/>
                <a:uFillTx/>
                <a:latin typeface="Arial"/>
                <a:ea typeface="+mn-ea"/>
                <a:cs typeface="Arial"/>
              </a:rPr>
              <a:t>groups tend to </a:t>
            </a:r>
            <a:r>
              <a:rPr kumimoji="0" sz="1900" b="1" i="0" u="none" strike="noStrike" kern="1200" cap="none" spc="-5" normalizeH="0" baseline="0" noProof="0" dirty="0">
                <a:ln>
                  <a:noFill/>
                </a:ln>
                <a:solidFill>
                  <a:prstClr val="black"/>
                </a:solidFill>
                <a:effectLst/>
                <a:uLnTx/>
                <a:uFillTx/>
                <a:latin typeface="Arial"/>
                <a:ea typeface="+mn-ea"/>
                <a:cs typeface="Arial"/>
              </a:rPr>
              <a:t>beget interest </a:t>
            </a:r>
            <a:r>
              <a:rPr kumimoji="0" sz="1900" b="1" i="0" u="none" strike="noStrike" kern="1200" cap="none" spc="0" normalizeH="0" baseline="0" noProof="0" dirty="0">
                <a:ln>
                  <a:noFill/>
                </a:ln>
                <a:solidFill>
                  <a:prstClr val="black"/>
                </a:solidFill>
                <a:effectLst/>
                <a:uLnTx/>
                <a:uFillTx/>
                <a:latin typeface="Arial"/>
                <a:ea typeface="+mn-ea"/>
                <a:cs typeface="Arial"/>
              </a:rPr>
              <a:t>groups ( </a:t>
            </a:r>
            <a:r>
              <a:rPr kumimoji="0" sz="1900" b="1" i="0" u="none" strike="noStrike" kern="1200" cap="none" spc="5" normalizeH="0" baseline="0" noProof="0" dirty="0">
                <a:ln>
                  <a:noFill/>
                </a:ln>
                <a:solidFill>
                  <a:prstClr val="black"/>
                </a:solidFill>
                <a:effectLst/>
                <a:uLnTx/>
                <a:uFillTx/>
                <a:latin typeface="Arial"/>
                <a:ea typeface="+mn-ea"/>
                <a:cs typeface="Arial"/>
              </a:rPr>
              <a:t>when </a:t>
            </a:r>
            <a:r>
              <a:rPr kumimoji="0" sz="1900" b="1" i="0" u="none" strike="noStrike" kern="1200" cap="none" spc="0" normalizeH="0" baseline="0" noProof="0" dirty="0">
                <a:ln>
                  <a:noFill/>
                </a:ln>
                <a:solidFill>
                  <a:prstClr val="black"/>
                </a:solidFill>
                <a:effectLst/>
                <a:uLnTx/>
                <a:uFillTx/>
                <a:latin typeface="Arial"/>
                <a:ea typeface="+mn-ea"/>
                <a:cs typeface="Arial"/>
              </a:rPr>
              <a:t>one </a:t>
            </a:r>
            <a:r>
              <a:rPr kumimoji="0" sz="1900" b="1" i="0" u="none" strike="noStrike" kern="1200" cap="none" spc="-5" normalizeH="0" baseline="0" noProof="0" dirty="0">
                <a:ln>
                  <a:noFill/>
                </a:ln>
                <a:solidFill>
                  <a:prstClr val="black"/>
                </a:solidFill>
                <a:effectLst/>
                <a:uLnTx/>
                <a:uFillTx/>
                <a:latin typeface="Arial"/>
                <a:ea typeface="+mn-ea"/>
                <a:cs typeface="Arial"/>
              </a:rPr>
              <a:t>is formed, </a:t>
            </a:r>
            <a:r>
              <a:rPr kumimoji="0" sz="1900" b="1" i="0" u="none" strike="noStrike" kern="1200" cap="none" spc="0" normalizeH="0" baseline="0" noProof="0" dirty="0">
                <a:ln>
                  <a:noFill/>
                </a:ln>
                <a:solidFill>
                  <a:prstClr val="black"/>
                </a:solidFill>
                <a:effectLst/>
                <a:uLnTx/>
                <a:uFillTx/>
                <a:latin typeface="Arial"/>
                <a:ea typeface="+mn-ea"/>
                <a:cs typeface="Arial"/>
              </a:rPr>
              <a:t>another </a:t>
            </a:r>
            <a:r>
              <a:rPr kumimoji="0" sz="1900" b="1" i="0" u="none" strike="noStrike" kern="1200" cap="none" spc="-5" normalizeH="0" baseline="0" noProof="0" dirty="0">
                <a:ln>
                  <a:noFill/>
                </a:ln>
                <a:solidFill>
                  <a:prstClr val="black"/>
                </a:solidFill>
                <a:effectLst/>
                <a:uLnTx/>
                <a:uFillTx/>
                <a:latin typeface="Arial"/>
                <a:ea typeface="+mn-ea"/>
                <a:cs typeface="Arial"/>
              </a:rPr>
              <a:t>may be formed </a:t>
            </a:r>
            <a:r>
              <a:rPr kumimoji="0" sz="1900" b="1" i="0" u="none" strike="noStrike" kern="1200" cap="none" spc="0" normalizeH="0" baseline="0" noProof="0" dirty="0">
                <a:ln>
                  <a:noFill/>
                </a:ln>
                <a:solidFill>
                  <a:prstClr val="black"/>
                </a:solidFill>
                <a:effectLst/>
                <a:uLnTx/>
                <a:uFillTx/>
                <a:latin typeface="Arial"/>
                <a:ea typeface="+mn-ea"/>
                <a:cs typeface="Arial"/>
              </a:rPr>
              <a:t>to counter</a:t>
            </a:r>
            <a:r>
              <a:rPr kumimoji="0" sz="1900" b="1" i="0" u="none" strike="noStrike" kern="1200" cap="none" spc="5" normalizeH="0" baseline="0" noProof="0" dirty="0">
                <a:ln>
                  <a:noFill/>
                </a:ln>
                <a:solidFill>
                  <a:prstClr val="black"/>
                </a:solidFill>
                <a:effectLst/>
                <a:uLnTx/>
                <a:uFillTx/>
                <a:latin typeface="Arial"/>
                <a:ea typeface="+mn-ea"/>
                <a:cs typeface="Arial"/>
              </a:rPr>
              <a:t> </a:t>
            </a:r>
            <a:r>
              <a:rPr kumimoji="0" sz="1900" b="1" i="0" u="none" strike="noStrike" kern="1200" cap="none" spc="0" normalizeH="0" baseline="0" noProof="0" dirty="0">
                <a:ln>
                  <a:noFill/>
                </a:ln>
                <a:solidFill>
                  <a:prstClr val="black"/>
                </a:solidFill>
                <a:effectLst/>
                <a:uLnTx/>
                <a:uFillTx/>
                <a:latin typeface="Arial"/>
                <a:ea typeface="+mn-ea"/>
                <a:cs typeface="Arial"/>
              </a:rPr>
              <a:t>it)</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 typeface="Arial"/>
              <a:buChar char="•"/>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Lst>
              <a:defRPr/>
            </a:pPr>
            <a:r>
              <a:rPr kumimoji="0" sz="1900" b="1" i="0" u="none" strike="noStrike" kern="1200" cap="none" spc="-5" normalizeH="0" baseline="0" noProof="0" dirty="0">
                <a:ln>
                  <a:noFill/>
                </a:ln>
                <a:solidFill>
                  <a:prstClr val="black"/>
                </a:solidFill>
                <a:effectLst/>
                <a:uLnTx/>
                <a:uFillTx/>
                <a:latin typeface="Arial"/>
                <a:ea typeface="+mn-ea"/>
                <a:cs typeface="Arial"/>
              </a:rPr>
              <a:t>Technology, e.g., computerized mailing </a:t>
            </a:r>
            <a:r>
              <a:rPr kumimoji="0" sz="1900" b="1" i="0" u="none" strike="noStrike" kern="1200" cap="none" spc="0" normalizeH="0" baseline="0" noProof="0" dirty="0">
                <a:ln>
                  <a:noFill/>
                </a:ln>
                <a:solidFill>
                  <a:prstClr val="black"/>
                </a:solidFill>
                <a:effectLst/>
                <a:uLnTx/>
                <a:uFillTx/>
                <a:latin typeface="Arial"/>
                <a:ea typeface="+mn-ea"/>
                <a:cs typeface="Arial"/>
              </a:rPr>
              <a:t>lists to solicit funds, </a:t>
            </a:r>
            <a:r>
              <a:rPr kumimoji="0" sz="1900" b="1" i="0" u="none" strike="noStrike" kern="1200" cap="none" spc="-5" normalizeH="0" baseline="0" noProof="0" dirty="0">
                <a:ln>
                  <a:noFill/>
                </a:ln>
                <a:solidFill>
                  <a:prstClr val="black"/>
                </a:solidFill>
                <a:effectLst/>
                <a:uLnTx/>
                <a:uFillTx/>
                <a:latin typeface="Arial"/>
                <a:ea typeface="+mn-ea"/>
                <a:cs typeface="Arial"/>
              </a:rPr>
              <a:t>use </a:t>
            </a:r>
            <a:r>
              <a:rPr kumimoji="0" sz="1900" b="1" i="0" u="none" strike="noStrike" kern="1200" cap="none" spc="0" normalizeH="0" baseline="0" noProof="0" dirty="0">
                <a:ln>
                  <a:noFill/>
                </a:ln>
                <a:solidFill>
                  <a:prstClr val="black"/>
                </a:solidFill>
                <a:effectLst/>
                <a:uLnTx/>
                <a:uFillTx/>
                <a:latin typeface="Arial"/>
                <a:ea typeface="+mn-ea"/>
                <a:cs typeface="Arial"/>
              </a:rPr>
              <a:t>of </a:t>
            </a:r>
            <a:r>
              <a:rPr kumimoji="0" sz="1900" b="1" i="0" u="none" strike="noStrike" kern="1200" cap="none" spc="-5" normalizeH="0" baseline="0" noProof="0" dirty="0">
                <a:ln>
                  <a:noFill/>
                </a:ln>
                <a:solidFill>
                  <a:prstClr val="black"/>
                </a:solidFill>
                <a:effectLst/>
                <a:uLnTx/>
                <a:uFillTx/>
                <a:latin typeface="Arial"/>
                <a:ea typeface="+mn-ea"/>
                <a:cs typeface="Arial"/>
              </a:rPr>
              <a:t>communications media and</a:t>
            </a:r>
            <a:r>
              <a:rPr kumimoji="0" sz="1900" b="1" i="0" u="none" strike="noStrike" kern="1200" cap="none" spc="110" normalizeH="0" baseline="0" noProof="0" dirty="0">
                <a:ln>
                  <a:noFill/>
                </a:ln>
                <a:solidFill>
                  <a:prstClr val="black"/>
                </a:solidFill>
                <a:effectLst/>
                <a:uLnTx/>
                <a:uFillTx/>
                <a:latin typeface="Arial"/>
                <a:ea typeface="+mn-ea"/>
                <a:cs typeface="Arial"/>
              </a:rPr>
              <a:t> </a:t>
            </a:r>
            <a:r>
              <a:rPr kumimoji="0" sz="1900" b="1" i="0" u="none" strike="noStrike" kern="1200" cap="none" spc="0" normalizeH="0" baseline="0" noProof="0" dirty="0">
                <a:ln>
                  <a:noFill/>
                </a:ln>
                <a:solidFill>
                  <a:prstClr val="black"/>
                </a:solidFill>
                <a:effectLst/>
                <a:uLnTx/>
                <a:uFillTx/>
                <a:latin typeface="Arial"/>
                <a:ea typeface="+mn-ea"/>
                <a:cs typeface="Arial"/>
              </a:rPr>
              <a:t>Internet.</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A7A7A"/>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14301"/>
            <a:ext cx="12192000" cy="495300"/>
          </a:xfrm>
          <a:solidFill>
            <a:schemeClr val="bg1"/>
          </a:solidFill>
        </p:spPr>
        <p:txBody>
          <a:bodyPr/>
          <a:lstStyle/>
          <a:p>
            <a:r>
              <a:rPr lang="en-US" altLang="en-US" sz="3733" b="1" dirty="0">
                <a:solidFill>
                  <a:schemeClr val="tx1"/>
                </a:solidFill>
              </a:rPr>
              <a:t>HOW DOES PUBLIC OPINION BECOME POLICY?</a:t>
            </a:r>
          </a:p>
        </p:txBody>
      </p:sp>
      <p:sp>
        <p:nvSpPr>
          <p:cNvPr id="31747" name="Rectangle 3"/>
          <p:cNvSpPr>
            <a:spLocks noGrp="1" noChangeArrowheads="1"/>
          </p:cNvSpPr>
          <p:nvPr>
            <p:ph type="body" idx="1"/>
          </p:nvPr>
        </p:nvSpPr>
        <p:spPr>
          <a:xfrm>
            <a:off x="304800" y="762000"/>
            <a:ext cx="4800600" cy="5715000"/>
          </a:xfrm>
        </p:spPr>
        <p:txBody>
          <a:bodyPr/>
          <a:lstStyle/>
          <a:p>
            <a:r>
              <a:rPr lang="en-US" altLang="en-US" sz="2667" b="1" dirty="0">
                <a:solidFill>
                  <a:schemeClr val="bg1"/>
                </a:solidFill>
              </a:rPr>
              <a:t>How is information gathered?</a:t>
            </a:r>
          </a:p>
          <a:p>
            <a:r>
              <a:rPr lang="en-US" altLang="en-US" sz="2667" b="1" dirty="0">
                <a:solidFill>
                  <a:schemeClr val="bg1"/>
                </a:solidFill>
              </a:rPr>
              <a:t>Who is in charge of creating policy?</a:t>
            </a:r>
          </a:p>
          <a:p>
            <a:r>
              <a:rPr lang="en-US" altLang="en-US" sz="2667" b="1" dirty="0">
                <a:solidFill>
                  <a:schemeClr val="bg1"/>
                </a:solidFill>
              </a:rPr>
              <a:t>Are there politics involved?</a:t>
            </a:r>
          </a:p>
          <a:p>
            <a:r>
              <a:rPr lang="en-US" altLang="en-US" sz="2667" b="1" dirty="0">
                <a:solidFill>
                  <a:schemeClr val="bg1"/>
                </a:solidFill>
              </a:rPr>
              <a:t>To whom should the “government” listen to?</a:t>
            </a:r>
          </a:p>
          <a:p>
            <a:endParaRPr lang="en-US" altLang="en-US" sz="2667" b="1" dirty="0">
              <a:solidFill>
                <a:schemeClr val="bg1"/>
              </a:solidFill>
            </a:endParaRPr>
          </a:p>
          <a:p>
            <a:r>
              <a:rPr lang="en-US" altLang="en-US" sz="2667" b="1" dirty="0">
                <a:solidFill>
                  <a:schemeClr val="bg1"/>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GROUPS INFLUENCING POLICY OUTCOMES – FROM KHAN ACADEMY</a:t>
            </a:r>
            <a:endParaRPr lang="en-US" altLang="en-US" sz="2667" b="1" dirty="0">
              <a:solidFill>
                <a:schemeClr val="bg1"/>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D53659E-83F4-43FA-988A-107F4FD681AD}"/>
              </a:ext>
            </a:extLst>
          </p:cNvPr>
          <p:cNvPicPr>
            <a:picLocks noChangeAspect="1"/>
          </p:cNvPicPr>
          <p:nvPr/>
        </p:nvPicPr>
        <p:blipFill>
          <a:blip r:embed="rId3"/>
          <a:stretch>
            <a:fillRect/>
          </a:stretch>
        </p:blipFill>
        <p:spPr>
          <a:xfrm>
            <a:off x="5424351" y="762000"/>
            <a:ext cx="6249611" cy="5887315"/>
          </a:xfrm>
          <a:prstGeom prst="rect">
            <a:avLst/>
          </a:prstGeom>
        </p:spPr>
      </p:pic>
      <p:sp>
        <p:nvSpPr>
          <p:cNvPr id="4" name="TextBox 3">
            <a:extLst>
              <a:ext uri="{FF2B5EF4-FFF2-40B4-BE49-F238E27FC236}">
                <a16:creationId xmlns:a16="http://schemas.microsoft.com/office/drawing/2014/main" id="{94B0CEBC-120B-483F-8A6D-9FC2531EEEB8}"/>
              </a:ext>
            </a:extLst>
          </p:cNvPr>
          <p:cNvSpPr txBox="1"/>
          <p:nvPr/>
        </p:nvSpPr>
        <p:spPr>
          <a:xfrm>
            <a:off x="11323320" y="4996934"/>
            <a:ext cx="533400" cy="369332"/>
          </a:xfrm>
          <a:prstGeom prst="rect">
            <a:avLst/>
          </a:prstGeom>
          <a:noFill/>
        </p:spPr>
        <p:txBody>
          <a:bodyPr wrap="square" rtlCol="0">
            <a:spAutoFit/>
          </a:bodyPr>
          <a:lstStyle/>
          <a:p>
            <a:r>
              <a:rPr lang="en-US" b="1" dirty="0">
                <a:solidFill>
                  <a:srgbClr val="C00000"/>
                </a:solidFill>
              </a:rPr>
              <a:t>4.</a:t>
            </a:r>
          </a:p>
        </p:txBody>
      </p:sp>
      <p:sp>
        <p:nvSpPr>
          <p:cNvPr id="7" name="TextBox 6">
            <a:extLst>
              <a:ext uri="{FF2B5EF4-FFF2-40B4-BE49-F238E27FC236}">
                <a16:creationId xmlns:a16="http://schemas.microsoft.com/office/drawing/2014/main" id="{DD888D2A-23A8-489F-8EE4-B5D040BA0FD4}"/>
              </a:ext>
            </a:extLst>
          </p:cNvPr>
          <p:cNvSpPr txBox="1"/>
          <p:nvPr/>
        </p:nvSpPr>
        <p:spPr>
          <a:xfrm>
            <a:off x="6477000" y="1905000"/>
            <a:ext cx="533400" cy="369332"/>
          </a:xfrm>
          <a:prstGeom prst="rect">
            <a:avLst/>
          </a:prstGeom>
          <a:noFill/>
        </p:spPr>
        <p:txBody>
          <a:bodyPr wrap="square" rtlCol="0">
            <a:spAutoFit/>
          </a:bodyPr>
          <a:lstStyle/>
          <a:p>
            <a:r>
              <a:rPr lang="en-US" b="1" dirty="0">
                <a:solidFill>
                  <a:srgbClr val="C00000"/>
                </a:solidFill>
              </a:rPr>
              <a:t>1.</a:t>
            </a:r>
          </a:p>
        </p:txBody>
      </p:sp>
      <p:sp>
        <p:nvSpPr>
          <p:cNvPr id="8" name="TextBox 7">
            <a:extLst>
              <a:ext uri="{FF2B5EF4-FFF2-40B4-BE49-F238E27FC236}">
                <a16:creationId xmlns:a16="http://schemas.microsoft.com/office/drawing/2014/main" id="{ED3C2A3E-9983-4CC3-9F7C-4ECC0D30031D}"/>
              </a:ext>
            </a:extLst>
          </p:cNvPr>
          <p:cNvSpPr txBox="1"/>
          <p:nvPr/>
        </p:nvSpPr>
        <p:spPr>
          <a:xfrm>
            <a:off x="11380531" y="3244334"/>
            <a:ext cx="533400" cy="369332"/>
          </a:xfrm>
          <a:prstGeom prst="rect">
            <a:avLst/>
          </a:prstGeom>
          <a:noFill/>
        </p:spPr>
        <p:txBody>
          <a:bodyPr wrap="square" rtlCol="0">
            <a:spAutoFit/>
          </a:bodyPr>
          <a:lstStyle/>
          <a:p>
            <a:r>
              <a:rPr lang="en-US" b="1" dirty="0">
                <a:solidFill>
                  <a:srgbClr val="C00000"/>
                </a:solidFill>
              </a:rPr>
              <a:t>5.</a:t>
            </a:r>
          </a:p>
        </p:txBody>
      </p:sp>
      <p:sp>
        <p:nvSpPr>
          <p:cNvPr id="9" name="TextBox 8">
            <a:extLst>
              <a:ext uri="{FF2B5EF4-FFF2-40B4-BE49-F238E27FC236}">
                <a16:creationId xmlns:a16="http://schemas.microsoft.com/office/drawing/2014/main" id="{CE4DCDE6-8244-414E-A04A-EE1A252EFB5D}"/>
              </a:ext>
            </a:extLst>
          </p:cNvPr>
          <p:cNvSpPr txBox="1"/>
          <p:nvPr/>
        </p:nvSpPr>
        <p:spPr>
          <a:xfrm>
            <a:off x="5558246" y="5172891"/>
            <a:ext cx="533400" cy="369332"/>
          </a:xfrm>
          <a:prstGeom prst="rect">
            <a:avLst/>
          </a:prstGeom>
          <a:noFill/>
        </p:spPr>
        <p:txBody>
          <a:bodyPr wrap="square" rtlCol="0">
            <a:spAutoFit/>
          </a:bodyPr>
          <a:lstStyle/>
          <a:p>
            <a:r>
              <a:rPr lang="en-US" b="1" dirty="0">
                <a:solidFill>
                  <a:srgbClr val="C00000"/>
                </a:solidFill>
              </a:rPr>
              <a:t>3.</a:t>
            </a:r>
          </a:p>
        </p:txBody>
      </p:sp>
      <p:sp>
        <p:nvSpPr>
          <p:cNvPr id="10" name="TextBox 9">
            <a:extLst>
              <a:ext uri="{FF2B5EF4-FFF2-40B4-BE49-F238E27FC236}">
                <a16:creationId xmlns:a16="http://schemas.microsoft.com/office/drawing/2014/main" id="{DA6ADA32-1C4D-4283-9827-38D29A4B0209}"/>
              </a:ext>
            </a:extLst>
          </p:cNvPr>
          <p:cNvSpPr txBox="1"/>
          <p:nvPr/>
        </p:nvSpPr>
        <p:spPr>
          <a:xfrm>
            <a:off x="5560423" y="3124200"/>
            <a:ext cx="533400" cy="369332"/>
          </a:xfrm>
          <a:prstGeom prst="rect">
            <a:avLst/>
          </a:prstGeom>
          <a:noFill/>
        </p:spPr>
        <p:txBody>
          <a:bodyPr wrap="square" rtlCol="0">
            <a:spAutoFit/>
          </a:bodyPr>
          <a:lstStyle/>
          <a:p>
            <a:r>
              <a:rPr lang="en-US" b="1" dirty="0">
                <a:solidFill>
                  <a:srgbClr val="C00000"/>
                </a:solidFill>
              </a:rPr>
              <a:t>2.</a:t>
            </a:r>
          </a:p>
        </p:txBody>
      </p:sp>
      <p:sp>
        <p:nvSpPr>
          <p:cNvPr id="11" name="TextBox 10">
            <a:extLst>
              <a:ext uri="{FF2B5EF4-FFF2-40B4-BE49-F238E27FC236}">
                <a16:creationId xmlns:a16="http://schemas.microsoft.com/office/drawing/2014/main" id="{E5A179EC-2B45-4007-BF40-0AFC19D1A85A}"/>
              </a:ext>
            </a:extLst>
          </p:cNvPr>
          <p:cNvSpPr txBox="1"/>
          <p:nvPr/>
        </p:nvSpPr>
        <p:spPr>
          <a:xfrm>
            <a:off x="10789920" y="2089666"/>
            <a:ext cx="533400" cy="369332"/>
          </a:xfrm>
          <a:prstGeom prst="rect">
            <a:avLst/>
          </a:prstGeom>
          <a:noFill/>
        </p:spPr>
        <p:txBody>
          <a:bodyPr wrap="square" rtlCol="0">
            <a:spAutoFit/>
          </a:bodyPr>
          <a:lstStyle/>
          <a:p>
            <a:r>
              <a:rPr lang="en-US" b="1" dirty="0">
                <a:solidFill>
                  <a:srgbClr val="C00000"/>
                </a:solidFill>
              </a:rPr>
              <a:t>6.</a:t>
            </a:r>
          </a:p>
        </p:txBody>
      </p:sp>
    </p:spTree>
    <p:extLst>
      <p:ext uri="{BB962C8B-B14F-4D97-AF65-F5344CB8AC3E}">
        <p14:creationId xmlns:p14="http://schemas.microsoft.com/office/powerpoint/2010/main" val="315021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3858" y="-2584"/>
            <a:ext cx="2133600" cy="1105425"/>
          </a:xfrm>
          <a:solidFill>
            <a:schemeClr val="bg1"/>
          </a:solidFill>
        </p:spPr>
        <p:txBody>
          <a:bodyPr/>
          <a:lstStyle/>
          <a:p>
            <a:r>
              <a:rPr lang="en-US" altLang="en-US" sz="1800" b="1" dirty="0">
                <a:solidFill>
                  <a:schemeClr val="tx1"/>
                </a:solidFill>
              </a:rPr>
              <a:t>HOW DOES PUBLIC OPINION BECOME POLICY?</a:t>
            </a:r>
          </a:p>
        </p:txBody>
      </p:sp>
      <p:grpSp>
        <p:nvGrpSpPr>
          <p:cNvPr id="12" name="Group 11">
            <a:extLst>
              <a:ext uri="{FF2B5EF4-FFF2-40B4-BE49-F238E27FC236}">
                <a16:creationId xmlns:a16="http://schemas.microsoft.com/office/drawing/2014/main" id="{031B8D2F-0495-798F-6A20-251BBE43AF49}"/>
              </a:ext>
            </a:extLst>
          </p:cNvPr>
          <p:cNvGrpSpPr/>
          <p:nvPr/>
        </p:nvGrpSpPr>
        <p:grpSpPr>
          <a:xfrm>
            <a:off x="2133600" y="-76200"/>
            <a:ext cx="9982200" cy="6853610"/>
            <a:chOff x="3429000" y="-31998"/>
            <a:chExt cx="8427720" cy="6809408"/>
          </a:xfrm>
        </p:grpSpPr>
        <p:pic>
          <p:nvPicPr>
            <p:cNvPr id="3" name="Picture 2">
              <a:extLst>
                <a:ext uri="{FF2B5EF4-FFF2-40B4-BE49-F238E27FC236}">
                  <a16:creationId xmlns:a16="http://schemas.microsoft.com/office/drawing/2014/main" id="{8D53659E-83F4-43FA-988A-107F4FD681AD}"/>
                </a:ext>
              </a:extLst>
            </p:cNvPr>
            <p:cNvPicPr>
              <a:picLocks noChangeAspect="1"/>
            </p:cNvPicPr>
            <p:nvPr/>
          </p:nvPicPr>
          <p:blipFill>
            <a:blip r:embed="rId2"/>
            <a:stretch>
              <a:fillRect/>
            </a:stretch>
          </p:blipFill>
          <p:spPr>
            <a:xfrm>
              <a:off x="3429000" y="-31998"/>
              <a:ext cx="8230811" cy="6809408"/>
            </a:xfrm>
            <a:prstGeom prst="rect">
              <a:avLst/>
            </a:prstGeom>
          </p:spPr>
        </p:pic>
        <p:sp>
          <p:nvSpPr>
            <p:cNvPr id="4" name="TextBox 3">
              <a:extLst>
                <a:ext uri="{FF2B5EF4-FFF2-40B4-BE49-F238E27FC236}">
                  <a16:creationId xmlns:a16="http://schemas.microsoft.com/office/drawing/2014/main" id="{94B0CEBC-120B-483F-8A6D-9FC2531EEEB8}"/>
                </a:ext>
              </a:extLst>
            </p:cNvPr>
            <p:cNvSpPr txBox="1"/>
            <p:nvPr/>
          </p:nvSpPr>
          <p:spPr>
            <a:xfrm>
              <a:off x="11201400" y="4614021"/>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4.</a:t>
              </a:r>
            </a:p>
          </p:txBody>
        </p:sp>
        <p:sp>
          <p:nvSpPr>
            <p:cNvPr id="7" name="TextBox 6">
              <a:extLst>
                <a:ext uri="{FF2B5EF4-FFF2-40B4-BE49-F238E27FC236}">
                  <a16:creationId xmlns:a16="http://schemas.microsoft.com/office/drawing/2014/main" id="{DD888D2A-23A8-489F-8EE4-B5D040BA0FD4}"/>
                </a:ext>
              </a:extLst>
            </p:cNvPr>
            <p:cNvSpPr txBox="1"/>
            <p:nvPr/>
          </p:nvSpPr>
          <p:spPr>
            <a:xfrm>
              <a:off x="5410200" y="1070904"/>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1.</a:t>
              </a:r>
            </a:p>
          </p:txBody>
        </p:sp>
        <p:sp>
          <p:nvSpPr>
            <p:cNvPr id="8" name="TextBox 7">
              <a:extLst>
                <a:ext uri="{FF2B5EF4-FFF2-40B4-BE49-F238E27FC236}">
                  <a16:creationId xmlns:a16="http://schemas.microsoft.com/office/drawing/2014/main" id="{ED3C2A3E-9983-4CC3-9F7C-4ECC0D30031D}"/>
                </a:ext>
              </a:extLst>
            </p:cNvPr>
            <p:cNvSpPr txBox="1"/>
            <p:nvPr/>
          </p:nvSpPr>
          <p:spPr>
            <a:xfrm>
              <a:off x="11323320" y="2548311"/>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5.</a:t>
              </a:r>
            </a:p>
          </p:txBody>
        </p:sp>
        <p:sp>
          <p:nvSpPr>
            <p:cNvPr id="9" name="TextBox 8">
              <a:extLst>
                <a:ext uri="{FF2B5EF4-FFF2-40B4-BE49-F238E27FC236}">
                  <a16:creationId xmlns:a16="http://schemas.microsoft.com/office/drawing/2014/main" id="{CE4DCDE6-8244-414E-A04A-EE1A252EFB5D}"/>
                </a:ext>
              </a:extLst>
            </p:cNvPr>
            <p:cNvSpPr txBox="1"/>
            <p:nvPr/>
          </p:nvSpPr>
          <p:spPr>
            <a:xfrm>
              <a:off x="3637644" y="4667425"/>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3.</a:t>
              </a:r>
            </a:p>
          </p:txBody>
        </p:sp>
        <p:sp>
          <p:nvSpPr>
            <p:cNvPr id="10" name="TextBox 9">
              <a:extLst>
                <a:ext uri="{FF2B5EF4-FFF2-40B4-BE49-F238E27FC236}">
                  <a16:creationId xmlns:a16="http://schemas.microsoft.com/office/drawing/2014/main" id="{DA6ADA32-1C4D-4283-9827-38D29A4B0209}"/>
                </a:ext>
              </a:extLst>
            </p:cNvPr>
            <p:cNvSpPr txBox="1"/>
            <p:nvPr/>
          </p:nvSpPr>
          <p:spPr>
            <a:xfrm>
              <a:off x="3733800" y="2514600"/>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2.</a:t>
              </a:r>
            </a:p>
          </p:txBody>
        </p:sp>
        <p:sp>
          <p:nvSpPr>
            <p:cNvPr id="11" name="TextBox 10">
              <a:extLst>
                <a:ext uri="{FF2B5EF4-FFF2-40B4-BE49-F238E27FC236}">
                  <a16:creationId xmlns:a16="http://schemas.microsoft.com/office/drawing/2014/main" id="{E5A179EC-2B45-4007-BF40-0AFC19D1A85A}"/>
                </a:ext>
              </a:extLst>
            </p:cNvPr>
            <p:cNvSpPr txBox="1"/>
            <p:nvPr/>
          </p:nvSpPr>
          <p:spPr>
            <a:xfrm>
              <a:off x="10515600" y="1255570"/>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6.</a:t>
              </a:r>
            </a:p>
          </p:txBody>
        </p:sp>
      </p:grpSp>
      <p:sp>
        <p:nvSpPr>
          <p:cNvPr id="14" name="TextBox 13">
            <a:extLst>
              <a:ext uri="{FF2B5EF4-FFF2-40B4-BE49-F238E27FC236}">
                <a16:creationId xmlns:a16="http://schemas.microsoft.com/office/drawing/2014/main" id="{8799B70F-E8A2-9DE2-0B4C-9BD8BB07F890}"/>
              </a:ext>
            </a:extLst>
          </p:cNvPr>
          <p:cNvSpPr txBox="1"/>
          <p:nvPr/>
        </p:nvSpPr>
        <p:spPr>
          <a:xfrm>
            <a:off x="-76200" y="6537715"/>
            <a:ext cx="3980544" cy="253916"/>
          </a:xfrm>
          <a:prstGeom prst="rect">
            <a:avLst/>
          </a:prstGeom>
          <a:noFill/>
        </p:spPr>
        <p:txBody>
          <a:bodyPr wrap="square">
            <a:spAutoFit/>
          </a:bodyPr>
          <a:lstStyle/>
          <a:p>
            <a:r>
              <a:rPr lang="en-US" altLang="en-US" sz="1000" b="1" dirty="0">
                <a:solidFill>
                  <a:srgbClr val="0000FF"/>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GROUPS INFLUENCING POLICY OUTCOMES – FROM KHAN ACADEMY</a:t>
            </a:r>
            <a:endParaRPr lang="en-US" altLang="en-US" sz="10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3158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71600"/>
          </a:xfrm>
          <a:solidFill>
            <a:schemeClr val="accent5">
              <a:lumMod val="25000"/>
            </a:schemeClr>
          </a:solidFill>
        </p:spPr>
        <p:txBody>
          <a:bodyPr>
            <a:normAutofit/>
          </a:bodyPr>
          <a:lstStyle/>
          <a:p>
            <a:r>
              <a:rPr lang="en-US" sz="3600" b="1" cap="all" dirty="0">
                <a:solidFill>
                  <a:schemeClr val="bg1"/>
                </a:solidFill>
                <a:latin typeface="Calibri" panose="020F0502020204030204" pitchFamily="34" charset="0"/>
                <a:cs typeface="Calibri" panose="020F0502020204030204" pitchFamily="34" charset="0"/>
              </a:rPr>
              <a:t>Types of interest groups:  Business</a:t>
            </a:r>
            <a:br>
              <a:rPr lang="en-US" sz="3600" b="1" cap="all" dirty="0">
                <a:solidFill>
                  <a:schemeClr val="bg1"/>
                </a:solidFill>
                <a:latin typeface="Calibri" panose="020F0502020204030204" pitchFamily="34" charset="0"/>
                <a:cs typeface="Calibri" panose="020F0502020204030204" pitchFamily="34" charset="0"/>
              </a:rPr>
            </a:b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Interest groups can be classified according to the groups that they represent.</a:t>
            </a:r>
            <a:b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chemeClr val="bg1"/>
                </a:solidFill>
                <a:latin typeface="Calibri" panose="020F0502020204030204" pitchFamily="34" charset="0"/>
                <a:cs typeface="Calibri" panose="020F0502020204030204" pitchFamily="34" charset="0"/>
              </a:rPr>
              <a:t>How do they try to impact society and policy making?</a:t>
            </a:r>
            <a:endParaRPr lang="en-US" sz="2400" dirty="0">
              <a:solidFill>
                <a:schemeClr val="bg1"/>
              </a:solidFill>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F405FC41-E6FC-4A45-A315-9FEF4747FA49}"/>
              </a:ext>
            </a:extLst>
          </p:cNvPr>
          <p:cNvSpPr txBox="1">
            <a:spLocks/>
          </p:cNvSpPr>
          <p:nvPr/>
        </p:nvSpPr>
        <p:spPr bwMode="auto">
          <a:xfrm>
            <a:off x="11264" y="1359674"/>
            <a:ext cx="12115799" cy="7667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2200" b="1" kern="0" dirty="0"/>
              <a:t>Most interest groups are founded on the basis of </a:t>
            </a:r>
            <a:r>
              <a:rPr lang="en-US" sz="2200" b="1" kern="0" dirty="0">
                <a:solidFill>
                  <a:srgbClr val="FF0000"/>
                </a:solidFill>
              </a:rPr>
              <a:t>economic</a:t>
            </a:r>
            <a:r>
              <a:rPr lang="en-US" sz="2200" b="1" kern="0" dirty="0"/>
              <a:t> interests. Among those groups, are those representing business, labor, agriculture and certain professions </a:t>
            </a:r>
          </a:p>
        </p:txBody>
      </p:sp>
      <p:sp>
        <p:nvSpPr>
          <p:cNvPr id="15" name="TextBox 14">
            <a:extLst>
              <a:ext uri="{FF2B5EF4-FFF2-40B4-BE49-F238E27FC236}">
                <a16:creationId xmlns:a16="http://schemas.microsoft.com/office/drawing/2014/main" id="{D2CE7E1C-9967-55CD-C74D-664B18A18A11}"/>
              </a:ext>
            </a:extLst>
          </p:cNvPr>
          <p:cNvSpPr txBox="1"/>
          <p:nvPr/>
        </p:nvSpPr>
        <p:spPr>
          <a:xfrm>
            <a:off x="0" y="2706757"/>
            <a:ext cx="12132695" cy="2677656"/>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Trade Associations- created to protect business interests. </a:t>
            </a: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National Restaurant Association, </a:t>
            </a: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American Trucking Association, </a:t>
            </a:r>
          </a:p>
          <a:p>
            <a:pPr marL="342900" indent="-342900">
              <a:buFont typeface="Arial" panose="020B0604020202020204" pitchFamily="34" charset="0"/>
              <a:buChar char="•"/>
            </a:pPr>
            <a:r>
              <a:rPr lang="en-US" sz="2400" b="1" i="0" dirty="0">
                <a:solidFill>
                  <a:srgbClr val="212529"/>
                </a:solidFill>
                <a:effectLst/>
                <a:latin typeface="Calibri" panose="020F0502020204030204" pitchFamily="34" charset="0"/>
                <a:cs typeface="Calibri" panose="020F0502020204030204" pitchFamily="34" charset="0"/>
              </a:rPr>
              <a:t>National Cable Telecommunications Association, </a:t>
            </a:r>
          </a:p>
          <a:p>
            <a:pPr marL="342900" indent="-342900">
              <a:buFont typeface="Arial" panose="020B0604020202020204" pitchFamily="34" charset="0"/>
              <a:buChar char="•"/>
            </a:pPr>
            <a:r>
              <a:rPr lang="en-US" sz="2400" b="1" i="0" dirty="0">
                <a:solidFill>
                  <a:srgbClr val="212529"/>
                </a:solidFill>
                <a:effectLst/>
                <a:latin typeface="Calibri" panose="020F0502020204030204" pitchFamily="34" charset="0"/>
                <a:cs typeface="Calibri" panose="020F0502020204030204" pitchFamily="34" charset="0"/>
              </a:rPr>
              <a:t>Business Roundtable and some of the biggest hitters out there are part of the group. CEOs from Amazon, Apple, and General Motors are members. This gives the group a lot of clout in addition to power.</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4323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71600"/>
          </a:xfrm>
          <a:solidFill>
            <a:schemeClr val="accent5">
              <a:lumMod val="25000"/>
            </a:schemeClr>
          </a:solidFill>
        </p:spPr>
        <p:txBody>
          <a:bodyPr>
            <a:normAutofit/>
          </a:bodyPr>
          <a:lstStyle/>
          <a:p>
            <a:r>
              <a:rPr lang="en-US" sz="3600" b="1" cap="all" dirty="0">
                <a:solidFill>
                  <a:schemeClr val="bg1"/>
                </a:solidFill>
                <a:latin typeface="Calibri" panose="020F0502020204030204" pitchFamily="34" charset="0"/>
                <a:cs typeface="Calibri" panose="020F0502020204030204" pitchFamily="34" charset="0"/>
              </a:rPr>
              <a:t>Types of interest groups:  Labor </a:t>
            </a:r>
            <a:br>
              <a:rPr lang="en-US" sz="3600" b="1" cap="all" dirty="0">
                <a:solidFill>
                  <a:schemeClr val="bg1"/>
                </a:solidFill>
                <a:latin typeface="Calibri" panose="020F0502020204030204" pitchFamily="34" charset="0"/>
                <a:cs typeface="Calibri" panose="020F0502020204030204" pitchFamily="34" charset="0"/>
              </a:rPr>
            </a:b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Interest groups can be classified according to the groups that they represent.</a:t>
            </a:r>
            <a:b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chemeClr val="bg1"/>
                </a:solidFill>
                <a:latin typeface="Calibri" panose="020F0502020204030204" pitchFamily="34" charset="0"/>
                <a:cs typeface="Calibri" panose="020F0502020204030204" pitchFamily="34" charset="0"/>
              </a:rPr>
              <a:t>How do they try to impact society and policy making?</a:t>
            </a:r>
            <a:endParaRPr lang="en-US" sz="2400" dirty="0">
              <a:solidFill>
                <a:schemeClr val="bg1"/>
              </a:solidFill>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F405FC41-E6FC-4A45-A315-9FEF4747FA49}"/>
              </a:ext>
            </a:extLst>
          </p:cNvPr>
          <p:cNvSpPr txBox="1">
            <a:spLocks/>
          </p:cNvSpPr>
          <p:nvPr/>
        </p:nvSpPr>
        <p:spPr bwMode="auto">
          <a:xfrm>
            <a:off x="11264" y="1359674"/>
            <a:ext cx="12115799" cy="7667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2200" b="1" kern="0" dirty="0"/>
              <a:t>Most interest groups are founded on the basis of </a:t>
            </a:r>
            <a:r>
              <a:rPr lang="en-US" sz="2200" b="1" kern="0" dirty="0">
                <a:solidFill>
                  <a:srgbClr val="FF0000"/>
                </a:solidFill>
              </a:rPr>
              <a:t>economic</a:t>
            </a:r>
            <a:r>
              <a:rPr lang="en-US" sz="2200" b="1" kern="0" dirty="0"/>
              <a:t> interests. Among those groups, are those representing business, labor, agriculture and certain professions </a:t>
            </a:r>
          </a:p>
        </p:txBody>
      </p:sp>
      <p:sp>
        <p:nvSpPr>
          <p:cNvPr id="15" name="TextBox 14">
            <a:extLst>
              <a:ext uri="{FF2B5EF4-FFF2-40B4-BE49-F238E27FC236}">
                <a16:creationId xmlns:a16="http://schemas.microsoft.com/office/drawing/2014/main" id="{D2CE7E1C-9967-55CD-C74D-664B18A18A11}"/>
              </a:ext>
            </a:extLst>
          </p:cNvPr>
          <p:cNvSpPr txBox="1"/>
          <p:nvPr/>
        </p:nvSpPr>
        <p:spPr>
          <a:xfrm>
            <a:off x="59305" y="3200400"/>
            <a:ext cx="12073390" cy="2462213"/>
          </a:xfrm>
          <a:prstGeom prst="rect">
            <a:avLst/>
          </a:prstGeom>
          <a:noFill/>
        </p:spPr>
        <p:txBody>
          <a:bodyPr wrap="square" rtlCol="0">
            <a:spAutoFit/>
          </a:bodyPr>
          <a:lstStyle/>
          <a:p>
            <a:r>
              <a:rPr lang="en-US" sz="2200" b="1" dirty="0"/>
              <a:t>Samuel Gompers- founder of the American Federation of Labor- to protect worker’s rights. Later merged with Congress of Industrial Organizations- The AFL-CIO.  At one point in time, the largest labor union in USA.</a:t>
            </a:r>
          </a:p>
          <a:p>
            <a:endParaRPr lang="en-US" sz="2200" b="1" dirty="0"/>
          </a:p>
          <a:p>
            <a:r>
              <a:rPr lang="en-US" sz="2200" b="1" dirty="0"/>
              <a:t>UAW- United Auto Workers</a:t>
            </a:r>
          </a:p>
          <a:p>
            <a:endParaRPr lang="en-US" sz="2200" b="1" dirty="0"/>
          </a:p>
          <a:p>
            <a:r>
              <a:rPr lang="en-US" sz="2200" b="1" dirty="0"/>
              <a:t>International Brotherhood of Teamsters</a:t>
            </a:r>
          </a:p>
        </p:txBody>
      </p:sp>
    </p:spTree>
    <p:extLst>
      <p:ext uri="{BB962C8B-B14F-4D97-AF65-F5344CB8AC3E}">
        <p14:creationId xmlns:p14="http://schemas.microsoft.com/office/powerpoint/2010/main" val="1848546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TOPIC 5.6 Interest Groups Influencing Policy Making</a:t>
            </a:r>
            <a:endParaRPr kumimoji="0" lang="en-US" sz="3733"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478527" y="1543720"/>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560755" y="1611051"/>
            <a:ext cx="8631245" cy="1323439"/>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000" b="1" dirty="0"/>
              <a:t>Interest groups may represent very specific or more general interests, and can educate voters and office holders, conduct lobbying, draft legislation, and mobilize membership to apply pressure on and work with legislators and government agencies.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Political parties, interest groups, and social movements provide opportunities for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participation and influence how people relate to government and policy-makers..</a:t>
            </a:r>
          </a:p>
        </p:txBody>
      </p:sp>
      <p:sp>
        <p:nvSpPr>
          <p:cNvPr id="14" name="TextBox 13">
            <a:extLst>
              <a:ext uri="{FF2B5EF4-FFF2-40B4-BE49-F238E27FC236}">
                <a16:creationId xmlns:a16="http://schemas.microsoft.com/office/drawing/2014/main" id="{224DADBF-198E-87F1-10C0-BAB9DB1BDFA1}"/>
              </a:ext>
            </a:extLst>
          </p:cNvPr>
          <p:cNvSpPr txBox="1"/>
          <p:nvPr/>
        </p:nvSpPr>
        <p:spPr>
          <a:xfrm>
            <a:off x="-41910" y="1760146"/>
            <a:ext cx="3579806" cy="1323439"/>
          </a:xfrm>
          <a:prstGeom prst="rect">
            <a:avLst/>
          </a:prstGeom>
          <a:noFill/>
        </p:spPr>
        <p:txBody>
          <a:bodyPr wrap="square">
            <a:spAutoFit/>
          </a:bodyPr>
          <a:lstStyle/>
          <a:p>
            <a:r>
              <a:rPr lang="en-US" sz="2000" b="1" dirty="0"/>
              <a:t>Explain the benefits and potential problems of interest-group influence on elections and policy making.</a:t>
            </a:r>
          </a:p>
        </p:txBody>
      </p:sp>
      <p:sp>
        <p:nvSpPr>
          <p:cNvPr id="15" name="TextBox 14">
            <a:extLst>
              <a:ext uri="{FF2B5EF4-FFF2-40B4-BE49-F238E27FC236}">
                <a16:creationId xmlns:a16="http://schemas.microsoft.com/office/drawing/2014/main" id="{38943D49-2257-35DE-D069-2EDA57D93AAE}"/>
              </a:ext>
            </a:extLst>
          </p:cNvPr>
          <p:cNvSpPr txBox="1"/>
          <p:nvPr/>
        </p:nvSpPr>
        <p:spPr>
          <a:xfrm>
            <a:off x="6155" y="4482448"/>
            <a:ext cx="3489957" cy="1631216"/>
          </a:xfrm>
          <a:prstGeom prst="rect">
            <a:avLst/>
          </a:prstGeom>
          <a:noFill/>
        </p:spPr>
        <p:txBody>
          <a:bodyPr wrap="square">
            <a:spAutoFit/>
          </a:bodyPr>
          <a:lstStyle/>
          <a:p>
            <a:r>
              <a:rPr lang="en-US" sz="2000" b="1" dirty="0"/>
              <a:t>Explain how variation in types and resources of interest groups affects their ability to influence elections and policy making.</a:t>
            </a:r>
          </a:p>
        </p:txBody>
      </p:sp>
      <p:sp>
        <p:nvSpPr>
          <p:cNvPr id="16" name="TextBox 15">
            <a:extLst>
              <a:ext uri="{FF2B5EF4-FFF2-40B4-BE49-F238E27FC236}">
                <a16:creationId xmlns:a16="http://schemas.microsoft.com/office/drawing/2014/main" id="{1E2E775E-3056-C100-DD19-671B010B204A}"/>
              </a:ext>
            </a:extLst>
          </p:cNvPr>
          <p:cNvSpPr txBox="1"/>
          <p:nvPr/>
        </p:nvSpPr>
        <p:spPr>
          <a:xfrm>
            <a:off x="3571874" y="2860024"/>
            <a:ext cx="8526779" cy="1631216"/>
          </a:xfrm>
          <a:prstGeom prst="rect">
            <a:avLst/>
          </a:prstGeom>
          <a:noFill/>
        </p:spPr>
        <p:txBody>
          <a:bodyPr wrap="square">
            <a:spAutoFit/>
          </a:bodyPr>
          <a:lstStyle/>
          <a:p>
            <a:r>
              <a:rPr lang="en-US" sz="2000" b="1" dirty="0"/>
              <a:t>In addition to working within party coalitions, interest groups exert influence through long-standing relationships with bureaucratic agencies, congressional committees, and other interest groups; such relationships are described as “iron triangles” and “issue networks,” and they help interest groups exert influence across political party coalitions</a:t>
            </a:r>
          </a:p>
        </p:txBody>
      </p:sp>
      <p:sp>
        <p:nvSpPr>
          <p:cNvPr id="17" name="TextBox 16">
            <a:extLst>
              <a:ext uri="{FF2B5EF4-FFF2-40B4-BE49-F238E27FC236}">
                <a16:creationId xmlns:a16="http://schemas.microsoft.com/office/drawing/2014/main" id="{2B2ADE1A-C36F-B973-CD50-9588C865A54F}"/>
              </a:ext>
            </a:extLst>
          </p:cNvPr>
          <p:cNvSpPr txBox="1"/>
          <p:nvPr/>
        </p:nvSpPr>
        <p:spPr>
          <a:xfrm>
            <a:off x="3598854" y="5105400"/>
            <a:ext cx="8526773" cy="1323439"/>
          </a:xfrm>
          <a:prstGeom prst="rect">
            <a:avLst/>
          </a:prstGeom>
          <a:noFill/>
        </p:spPr>
        <p:txBody>
          <a:bodyPr wrap="square">
            <a:spAutoFit/>
          </a:bodyPr>
          <a:lstStyle/>
          <a:p>
            <a:r>
              <a:rPr lang="en-US" sz="2000" b="1" dirty="0"/>
              <a:t>Interest group influence may be impacted by:</a:t>
            </a:r>
          </a:p>
          <a:p>
            <a:pPr marL="342900" indent="-342900">
              <a:buFont typeface="Arial" panose="020B0604020202020204" pitchFamily="34" charset="0"/>
              <a:buChar char="•"/>
            </a:pPr>
            <a:r>
              <a:rPr lang="en-US" sz="2000" b="1" dirty="0"/>
              <a:t>Inequality of political and economic resources</a:t>
            </a:r>
          </a:p>
          <a:p>
            <a:pPr marL="342900" indent="-342900">
              <a:buFont typeface="Arial" panose="020B0604020202020204" pitchFamily="34" charset="0"/>
              <a:buChar char="•"/>
            </a:pPr>
            <a:r>
              <a:rPr lang="en-US" sz="2000" b="1" dirty="0"/>
              <a:t>Unequal access to decision makers</a:t>
            </a:r>
          </a:p>
          <a:p>
            <a:pPr marL="342900" indent="-342900">
              <a:buFont typeface="Arial" panose="020B0604020202020204" pitchFamily="34" charset="0"/>
              <a:buChar char="•"/>
            </a:pPr>
            <a:r>
              <a:rPr lang="en-US" sz="2000" b="1" dirty="0"/>
              <a:t>“Free rider” problem</a:t>
            </a:r>
          </a:p>
        </p:txBody>
      </p:sp>
    </p:spTree>
    <p:extLst>
      <p:ext uri="{BB962C8B-B14F-4D97-AF65-F5344CB8AC3E}">
        <p14:creationId xmlns:p14="http://schemas.microsoft.com/office/powerpoint/2010/main" val="1122044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71600"/>
          </a:xfrm>
          <a:solidFill>
            <a:schemeClr val="accent5">
              <a:lumMod val="25000"/>
            </a:schemeClr>
          </a:solidFill>
        </p:spPr>
        <p:txBody>
          <a:bodyPr>
            <a:normAutofit/>
          </a:bodyPr>
          <a:lstStyle/>
          <a:p>
            <a:r>
              <a:rPr lang="en-US" sz="3600" b="1" cap="all" dirty="0">
                <a:solidFill>
                  <a:schemeClr val="bg1"/>
                </a:solidFill>
                <a:latin typeface="Calibri" panose="020F0502020204030204" pitchFamily="34" charset="0"/>
                <a:cs typeface="Calibri" panose="020F0502020204030204" pitchFamily="34" charset="0"/>
              </a:rPr>
              <a:t>Types of interest groups:  Agricultural groups</a:t>
            </a:r>
            <a:br>
              <a:rPr lang="en-US" sz="3600" b="1" cap="all" dirty="0">
                <a:solidFill>
                  <a:schemeClr val="bg1"/>
                </a:solidFill>
                <a:latin typeface="Calibri" panose="020F0502020204030204" pitchFamily="34" charset="0"/>
                <a:cs typeface="Calibri" panose="020F0502020204030204" pitchFamily="34" charset="0"/>
              </a:rPr>
            </a:b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Interest groups can be classified according to the groups that they represent.</a:t>
            </a:r>
            <a:b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chemeClr val="bg1"/>
                </a:solidFill>
                <a:latin typeface="Calibri" panose="020F0502020204030204" pitchFamily="34" charset="0"/>
                <a:cs typeface="Calibri" panose="020F0502020204030204" pitchFamily="34" charset="0"/>
              </a:rPr>
              <a:t>How do they try to impact society and policy making?</a:t>
            </a:r>
            <a:endParaRPr lang="en-US" sz="2400" dirty="0">
              <a:solidFill>
                <a:schemeClr val="bg1"/>
              </a:solidFill>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F405FC41-E6FC-4A45-A315-9FEF4747FA49}"/>
              </a:ext>
            </a:extLst>
          </p:cNvPr>
          <p:cNvSpPr txBox="1">
            <a:spLocks/>
          </p:cNvSpPr>
          <p:nvPr/>
        </p:nvSpPr>
        <p:spPr bwMode="auto">
          <a:xfrm>
            <a:off x="11264" y="1359674"/>
            <a:ext cx="12115799" cy="7667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2200" b="1" kern="0" dirty="0"/>
              <a:t>Most interest groups are founded on the basis of </a:t>
            </a:r>
            <a:r>
              <a:rPr lang="en-US" sz="2200" b="1" kern="0" dirty="0">
                <a:solidFill>
                  <a:srgbClr val="FF0000"/>
                </a:solidFill>
              </a:rPr>
              <a:t>economic</a:t>
            </a:r>
            <a:r>
              <a:rPr lang="en-US" sz="2200" b="1" kern="0" dirty="0"/>
              <a:t> interests. Among those groups, are those representing business, labor, agriculture and certain professions </a:t>
            </a:r>
          </a:p>
        </p:txBody>
      </p:sp>
      <p:sp>
        <p:nvSpPr>
          <p:cNvPr id="15" name="TextBox 14">
            <a:extLst>
              <a:ext uri="{FF2B5EF4-FFF2-40B4-BE49-F238E27FC236}">
                <a16:creationId xmlns:a16="http://schemas.microsoft.com/office/drawing/2014/main" id="{D2CE7E1C-9967-55CD-C74D-664B18A18A11}"/>
              </a:ext>
            </a:extLst>
          </p:cNvPr>
          <p:cNvSpPr txBox="1"/>
          <p:nvPr/>
        </p:nvSpPr>
        <p:spPr>
          <a:xfrm>
            <a:off x="59305" y="3200400"/>
            <a:ext cx="12073390" cy="2123658"/>
          </a:xfrm>
          <a:prstGeom prst="rect">
            <a:avLst/>
          </a:prstGeom>
          <a:noFill/>
        </p:spPr>
        <p:txBody>
          <a:bodyPr wrap="square" rtlCol="0">
            <a:spAutoFit/>
          </a:bodyPr>
          <a:lstStyle/>
          <a:p>
            <a:r>
              <a:rPr lang="en-US" sz="2200" b="1" dirty="0"/>
              <a:t>Oliver Hudson Kelley- The Grange.  Formed to address farmers concerns, especially against the railroads.</a:t>
            </a:r>
          </a:p>
          <a:p>
            <a:endParaRPr lang="en-US" sz="2200" b="1" dirty="0"/>
          </a:p>
          <a:p>
            <a:r>
              <a:rPr lang="en-US" sz="2200" b="1" dirty="0"/>
              <a:t>The Farm Bureau</a:t>
            </a:r>
          </a:p>
          <a:p>
            <a:endParaRPr lang="en-US" sz="2200" b="1" dirty="0"/>
          </a:p>
          <a:p>
            <a:r>
              <a:rPr lang="en-US" sz="2200" b="1" dirty="0"/>
              <a:t>National Farmers Union</a:t>
            </a:r>
          </a:p>
        </p:txBody>
      </p:sp>
    </p:spTree>
    <p:extLst>
      <p:ext uri="{BB962C8B-B14F-4D97-AF65-F5344CB8AC3E}">
        <p14:creationId xmlns:p14="http://schemas.microsoft.com/office/powerpoint/2010/main" val="3454760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71600"/>
          </a:xfrm>
          <a:solidFill>
            <a:schemeClr val="accent5">
              <a:lumMod val="25000"/>
            </a:schemeClr>
          </a:solidFill>
        </p:spPr>
        <p:txBody>
          <a:bodyPr>
            <a:normAutofit/>
          </a:bodyPr>
          <a:lstStyle/>
          <a:p>
            <a:r>
              <a:rPr lang="en-US" sz="3600" b="1" cap="all" dirty="0">
                <a:solidFill>
                  <a:schemeClr val="bg1"/>
                </a:solidFill>
                <a:latin typeface="Calibri" panose="020F0502020204030204" pitchFamily="34" charset="0"/>
                <a:cs typeface="Calibri" panose="020F0502020204030204" pitchFamily="34" charset="0"/>
              </a:rPr>
              <a:t>Types of interest groups</a:t>
            </a:r>
            <a:br>
              <a:rPr lang="en-US" sz="3600" b="1" cap="all" dirty="0">
                <a:solidFill>
                  <a:schemeClr val="bg1"/>
                </a:solidFill>
                <a:latin typeface="Calibri" panose="020F0502020204030204" pitchFamily="34" charset="0"/>
                <a:cs typeface="Calibri" panose="020F0502020204030204" pitchFamily="34" charset="0"/>
              </a:rPr>
            </a:b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Interest groups can be classified according to the groups that they represent.</a:t>
            </a:r>
            <a:b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chemeClr val="bg1"/>
                </a:solidFill>
                <a:latin typeface="Calibri" panose="020F0502020204030204" pitchFamily="34" charset="0"/>
                <a:cs typeface="Calibri" panose="020F0502020204030204" pitchFamily="34" charset="0"/>
              </a:rPr>
              <a:t>How do they try to impact society and policy making?</a:t>
            </a:r>
            <a:endParaRPr lang="en-US" sz="2400" dirty="0">
              <a:solidFill>
                <a:schemeClr val="bg1"/>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6539" y="1401788"/>
            <a:ext cx="3928818" cy="4572000"/>
          </a:xfrm>
        </p:spPr>
        <p:txBody>
          <a:bodyPr>
            <a:noAutofit/>
          </a:bodyPr>
          <a:lstStyle/>
          <a:p>
            <a:pPr marL="0" indent="0">
              <a:buNone/>
            </a:pPr>
            <a:r>
              <a:rPr lang="en-US" sz="1800" b="1" dirty="0"/>
              <a:t>What is a </a:t>
            </a:r>
            <a:r>
              <a:rPr lang="en-US" sz="1800" b="1" dirty="0">
                <a:solidFill>
                  <a:srgbClr val="800080"/>
                </a:solidFill>
              </a:rPr>
              <a:t>single-issue interest group</a:t>
            </a:r>
            <a:r>
              <a:rPr lang="en-US" sz="1800" b="1" dirty="0"/>
              <a:t>?</a:t>
            </a:r>
          </a:p>
          <a:p>
            <a:r>
              <a:rPr lang="en-US" sz="1800" b="1" dirty="0"/>
              <a:t>Groups that form to address a narrow area of concern or simply focus on one topic.</a:t>
            </a:r>
          </a:p>
          <a:p>
            <a:r>
              <a:rPr lang="en-US" sz="1800" b="1" dirty="0"/>
              <a:t>Goal is to get government action on one overriding issue.</a:t>
            </a:r>
          </a:p>
          <a:p>
            <a:r>
              <a:rPr lang="en-US" sz="1800" b="1" dirty="0"/>
              <a:t>Examples: </a:t>
            </a:r>
            <a:r>
              <a:rPr lang="en-US" sz="1800" b="1" dirty="0" err="1"/>
              <a:t>EMILY’s</a:t>
            </a:r>
            <a:r>
              <a:rPr lang="en-US" sz="1800" b="1" dirty="0"/>
              <a:t> List,  NRA, AARP</a:t>
            </a:r>
          </a:p>
          <a:p>
            <a:pPr marL="0" indent="0">
              <a:buNone/>
            </a:pPr>
            <a:endParaRPr lang="en-US" sz="1200" dirty="0"/>
          </a:p>
        </p:txBody>
      </p:sp>
      <p:sp>
        <p:nvSpPr>
          <p:cNvPr id="4" name="Slide Number Placeholder 3"/>
          <p:cNvSpPr>
            <a:spLocks noGrp="1"/>
          </p:cNvSpPr>
          <p:nvPr>
            <p:ph type="sldNum" sz="quarter" idx="12"/>
          </p:nvPr>
        </p:nvSpPr>
        <p:spPr/>
        <p:txBody>
          <a:bodyPr/>
          <a:lstStyle/>
          <a:p>
            <a:fld id="{ADE4B3B1-5C2F-4830-A48A-8789706F722F}" type="slidenum">
              <a:rPr lang="en-US" smtClean="0"/>
              <a:t>41</a:t>
            </a:fld>
            <a:endParaRPr lang="en-US" dirty="0"/>
          </a:p>
        </p:txBody>
      </p:sp>
      <p:sp>
        <p:nvSpPr>
          <p:cNvPr id="8" name="Content Placeholder 2">
            <a:extLst>
              <a:ext uri="{FF2B5EF4-FFF2-40B4-BE49-F238E27FC236}">
                <a16:creationId xmlns:a16="http://schemas.microsoft.com/office/drawing/2014/main" id="{F405FC41-E6FC-4A45-A315-9FEF4747FA49}"/>
              </a:ext>
            </a:extLst>
          </p:cNvPr>
          <p:cNvSpPr txBox="1">
            <a:spLocks/>
          </p:cNvSpPr>
          <p:nvPr/>
        </p:nvSpPr>
        <p:spPr bwMode="auto">
          <a:xfrm>
            <a:off x="4045427" y="1519277"/>
            <a:ext cx="3800981" cy="4575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1800" b="1" kern="0" dirty="0"/>
              <a:t>What is an </a:t>
            </a:r>
            <a:r>
              <a:rPr lang="en-US" sz="1800" b="1" kern="0" dirty="0">
                <a:solidFill>
                  <a:srgbClr val="800080"/>
                </a:solidFill>
              </a:rPr>
              <a:t>ideological interest group</a:t>
            </a:r>
            <a:r>
              <a:rPr lang="en-US" sz="1800" b="1" kern="0" dirty="0"/>
              <a:t> or </a:t>
            </a:r>
            <a:r>
              <a:rPr lang="en-US" sz="1800" b="1" kern="0" dirty="0">
                <a:solidFill>
                  <a:srgbClr val="800080"/>
                </a:solidFill>
              </a:rPr>
              <a:t>social movement</a:t>
            </a:r>
            <a:r>
              <a:rPr lang="en-US" sz="1800" b="1" kern="0" dirty="0"/>
              <a:t>? </a:t>
            </a:r>
          </a:p>
          <a:p>
            <a:r>
              <a:rPr lang="en-US" sz="1800" b="1" kern="0" dirty="0"/>
              <a:t>Groups that form around a particular political ideology.</a:t>
            </a:r>
          </a:p>
          <a:p>
            <a:r>
              <a:rPr lang="en-US" sz="1800" b="1" kern="0" dirty="0"/>
              <a:t>Goal is to </a:t>
            </a:r>
            <a:r>
              <a:rPr lang="en-US" sz="1800" b="1" dirty="0">
                <a:solidFill>
                  <a:srgbClr val="21242C"/>
                </a:solidFill>
              </a:rPr>
              <a:t>bring about change in society, such as the Civil Rights Movement or the Environmental Movement; these groups support policies and elected officials that align with their beliefs.</a:t>
            </a:r>
            <a:endParaRPr lang="en-US" sz="1800" b="1" kern="0" dirty="0"/>
          </a:p>
          <a:p>
            <a:pPr>
              <a:spcBef>
                <a:spcPts val="0"/>
              </a:spcBef>
            </a:pPr>
            <a:r>
              <a:rPr lang="en-US" sz="1800" b="1" kern="0" dirty="0"/>
              <a:t>Examples: NOW, NAACP, ACLU</a:t>
            </a:r>
          </a:p>
        </p:txBody>
      </p:sp>
      <p:sp>
        <p:nvSpPr>
          <p:cNvPr id="9" name="Content Placeholder 2">
            <a:extLst>
              <a:ext uri="{FF2B5EF4-FFF2-40B4-BE49-F238E27FC236}">
                <a16:creationId xmlns:a16="http://schemas.microsoft.com/office/drawing/2014/main" id="{A8ACD843-AABE-41BD-B8BA-48AC5C62016F}"/>
              </a:ext>
            </a:extLst>
          </p:cNvPr>
          <p:cNvSpPr txBox="1">
            <a:spLocks/>
          </p:cNvSpPr>
          <p:nvPr/>
        </p:nvSpPr>
        <p:spPr bwMode="auto">
          <a:xfrm>
            <a:off x="8259509" y="1603851"/>
            <a:ext cx="3800981" cy="4575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1800" b="1" kern="0" dirty="0"/>
              <a:t>What is a </a:t>
            </a:r>
            <a:r>
              <a:rPr lang="en-US" sz="1800" b="1" kern="0" dirty="0">
                <a:solidFill>
                  <a:srgbClr val="800080"/>
                </a:solidFill>
              </a:rPr>
              <a:t>protest movement</a:t>
            </a:r>
            <a:r>
              <a:rPr lang="en-US" sz="1800" b="1" kern="0" dirty="0"/>
              <a:t>? </a:t>
            </a:r>
          </a:p>
          <a:p>
            <a:r>
              <a:rPr lang="en-US" sz="1800" b="1" kern="0" dirty="0"/>
              <a:t>Groups that form out of protest. </a:t>
            </a:r>
          </a:p>
          <a:p>
            <a:r>
              <a:rPr lang="en-US" sz="1800" b="1" kern="0" dirty="0"/>
              <a:t>Goal is to bring attention to a social problem through public demonstrations or other forms of direct action.</a:t>
            </a:r>
          </a:p>
          <a:p>
            <a:r>
              <a:rPr lang="en-US" sz="1800" b="1" kern="0" dirty="0"/>
              <a:t>Examples: BLM, Occupy Wall Street</a:t>
            </a:r>
          </a:p>
        </p:txBody>
      </p:sp>
      <p:pic>
        <p:nvPicPr>
          <p:cNvPr id="7" name="Picture 6">
            <a:extLst>
              <a:ext uri="{FF2B5EF4-FFF2-40B4-BE49-F238E27FC236}">
                <a16:creationId xmlns:a16="http://schemas.microsoft.com/office/drawing/2014/main" id="{2E3D5448-02FA-49A2-B5AE-1A41DB95044B}"/>
              </a:ext>
            </a:extLst>
          </p:cNvPr>
          <p:cNvPicPr>
            <a:picLocks noChangeAspect="1"/>
          </p:cNvPicPr>
          <p:nvPr/>
        </p:nvPicPr>
        <p:blipFill rotWithShape="1">
          <a:blip r:embed="rId2"/>
          <a:srcRect l="19225" r="20362"/>
          <a:stretch/>
        </p:blipFill>
        <p:spPr>
          <a:xfrm>
            <a:off x="1874436" y="4105463"/>
            <a:ext cx="1458043" cy="1423785"/>
          </a:xfrm>
          <a:prstGeom prst="rect">
            <a:avLst/>
          </a:prstGeom>
        </p:spPr>
      </p:pic>
      <p:pic>
        <p:nvPicPr>
          <p:cNvPr id="10" name="Picture 9">
            <a:extLst>
              <a:ext uri="{FF2B5EF4-FFF2-40B4-BE49-F238E27FC236}">
                <a16:creationId xmlns:a16="http://schemas.microsoft.com/office/drawing/2014/main" id="{BDE34F96-04A1-4C02-AB1A-D27C26FE115B}"/>
              </a:ext>
            </a:extLst>
          </p:cNvPr>
          <p:cNvPicPr>
            <a:picLocks noChangeAspect="1"/>
          </p:cNvPicPr>
          <p:nvPr/>
        </p:nvPicPr>
        <p:blipFill>
          <a:blip r:embed="rId3"/>
          <a:stretch>
            <a:fillRect/>
          </a:stretch>
        </p:blipFill>
        <p:spPr>
          <a:xfrm>
            <a:off x="6563872" y="5480496"/>
            <a:ext cx="1250389" cy="1162411"/>
          </a:xfrm>
          <a:prstGeom prst="rect">
            <a:avLst/>
          </a:prstGeom>
        </p:spPr>
      </p:pic>
      <p:pic>
        <p:nvPicPr>
          <p:cNvPr id="11" name="Picture 10">
            <a:extLst>
              <a:ext uri="{FF2B5EF4-FFF2-40B4-BE49-F238E27FC236}">
                <a16:creationId xmlns:a16="http://schemas.microsoft.com/office/drawing/2014/main" id="{41CFD8CF-C946-48E3-8384-5C6F0B406B43}"/>
              </a:ext>
            </a:extLst>
          </p:cNvPr>
          <p:cNvPicPr>
            <a:picLocks noChangeAspect="1"/>
          </p:cNvPicPr>
          <p:nvPr/>
        </p:nvPicPr>
        <p:blipFill>
          <a:blip r:embed="rId4"/>
          <a:stretch>
            <a:fillRect/>
          </a:stretch>
        </p:blipFill>
        <p:spPr>
          <a:xfrm>
            <a:off x="4871557" y="5480496"/>
            <a:ext cx="1385401" cy="1229297"/>
          </a:xfrm>
          <a:prstGeom prst="rect">
            <a:avLst/>
          </a:prstGeom>
        </p:spPr>
      </p:pic>
      <p:pic>
        <p:nvPicPr>
          <p:cNvPr id="12" name="Picture 11">
            <a:extLst>
              <a:ext uri="{FF2B5EF4-FFF2-40B4-BE49-F238E27FC236}">
                <a16:creationId xmlns:a16="http://schemas.microsoft.com/office/drawing/2014/main" id="{0B7D5CBE-F03E-47D9-B814-737D64B9D898}"/>
              </a:ext>
            </a:extLst>
          </p:cNvPr>
          <p:cNvPicPr>
            <a:picLocks noChangeAspect="1"/>
          </p:cNvPicPr>
          <p:nvPr/>
        </p:nvPicPr>
        <p:blipFill>
          <a:blip r:embed="rId5"/>
          <a:stretch>
            <a:fillRect/>
          </a:stretch>
        </p:blipFill>
        <p:spPr>
          <a:xfrm>
            <a:off x="9773760" y="5408111"/>
            <a:ext cx="2336800" cy="1413818"/>
          </a:xfrm>
          <a:prstGeom prst="rect">
            <a:avLst/>
          </a:prstGeom>
        </p:spPr>
      </p:pic>
      <p:pic>
        <p:nvPicPr>
          <p:cNvPr id="5" name="Picture 4">
            <a:extLst>
              <a:ext uri="{FF2B5EF4-FFF2-40B4-BE49-F238E27FC236}">
                <a16:creationId xmlns:a16="http://schemas.microsoft.com/office/drawing/2014/main" id="{D1701029-1E35-60FE-673C-E5BE19B3CA79}"/>
              </a:ext>
            </a:extLst>
          </p:cNvPr>
          <p:cNvPicPr>
            <a:picLocks noChangeAspect="1"/>
          </p:cNvPicPr>
          <p:nvPr/>
        </p:nvPicPr>
        <p:blipFill>
          <a:blip r:embed="rId6"/>
          <a:stretch>
            <a:fillRect/>
          </a:stretch>
        </p:blipFill>
        <p:spPr>
          <a:xfrm>
            <a:off x="80425" y="4579679"/>
            <a:ext cx="1642985" cy="920072"/>
          </a:xfrm>
          <a:prstGeom prst="rect">
            <a:avLst/>
          </a:prstGeom>
        </p:spPr>
      </p:pic>
      <p:pic>
        <p:nvPicPr>
          <p:cNvPr id="6" name="Picture 5">
            <a:extLst>
              <a:ext uri="{FF2B5EF4-FFF2-40B4-BE49-F238E27FC236}">
                <a16:creationId xmlns:a16="http://schemas.microsoft.com/office/drawing/2014/main" id="{69FF7C3E-0CFC-4D97-80D4-BA8F6F00C2B5}"/>
              </a:ext>
            </a:extLst>
          </p:cNvPr>
          <p:cNvPicPr>
            <a:picLocks noChangeAspect="1"/>
          </p:cNvPicPr>
          <p:nvPr/>
        </p:nvPicPr>
        <p:blipFill>
          <a:blip r:embed="rId7"/>
          <a:stretch>
            <a:fillRect/>
          </a:stretch>
        </p:blipFill>
        <p:spPr>
          <a:xfrm>
            <a:off x="16469" y="5620104"/>
            <a:ext cx="2082523" cy="1089689"/>
          </a:xfrm>
          <a:prstGeom prst="rect">
            <a:avLst/>
          </a:prstGeom>
        </p:spPr>
      </p:pic>
      <p:pic>
        <p:nvPicPr>
          <p:cNvPr id="13" name="Picture 12">
            <a:extLst>
              <a:ext uri="{FF2B5EF4-FFF2-40B4-BE49-F238E27FC236}">
                <a16:creationId xmlns:a16="http://schemas.microsoft.com/office/drawing/2014/main" id="{EF39769E-CF6F-FC9B-9E9B-A4A5E4EAEEE3}"/>
              </a:ext>
            </a:extLst>
          </p:cNvPr>
          <p:cNvPicPr>
            <a:picLocks noChangeAspect="1"/>
          </p:cNvPicPr>
          <p:nvPr/>
        </p:nvPicPr>
        <p:blipFill>
          <a:blip r:embed="rId8"/>
          <a:stretch>
            <a:fillRect/>
          </a:stretch>
        </p:blipFill>
        <p:spPr>
          <a:xfrm>
            <a:off x="8259509" y="4648279"/>
            <a:ext cx="1544109" cy="1544109"/>
          </a:xfrm>
          <a:prstGeom prst="rect">
            <a:avLst/>
          </a:prstGeom>
        </p:spPr>
      </p:pic>
      <p:pic>
        <p:nvPicPr>
          <p:cNvPr id="14" name="Picture 13">
            <a:extLst>
              <a:ext uri="{FF2B5EF4-FFF2-40B4-BE49-F238E27FC236}">
                <a16:creationId xmlns:a16="http://schemas.microsoft.com/office/drawing/2014/main" id="{1D73087F-4B7F-9022-60EA-5F28AE5C223F}"/>
              </a:ext>
            </a:extLst>
          </p:cNvPr>
          <p:cNvPicPr>
            <a:picLocks noChangeAspect="1"/>
          </p:cNvPicPr>
          <p:nvPr/>
        </p:nvPicPr>
        <p:blipFill>
          <a:blip r:embed="rId9"/>
          <a:stretch>
            <a:fillRect/>
          </a:stretch>
        </p:blipFill>
        <p:spPr>
          <a:xfrm>
            <a:off x="2388382" y="5404651"/>
            <a:ext cx="1492002" cy="1485304"/>
          </a:xfrm>
          <a:prstGeom prst="rect">
            <a:avLst/>
          </a:prstGeom>
        </p:spPr>
      </p:pic>
    </p:spTree>
    <p:extLst>
      <p:ext uri="{BB962C8B-B14F-4D97-AF65-F5344CB8AC3E}">
        <p14:creationId xmlns:p14="http://schemas.microsoft.com/office/powerpoint/2010/main" val="215128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8931"/>
            <a:ext cx="12192000" cy="999531"/>
          </a:xfrm>
          <a:solidFill>
            <a:schemeClr val="accent5">
              <a:lumMod val="25000"/>
            </a:schemeClr>
          </a:solidFill>
        </p:spPr>
        <p:txBody>
          <a:bodyPr>
            <a:normAutofit/>
          </a:bodyPr>
          <a:lstStyle/>
          <a:p>
            <a:r>
              <a:rPr lang="en-US" sz="2800" b="1" cap="all" dirty="0">
                <a:solidFill>
                  <a:schemeClr val="bg1"/>
                </a:solidFill>
              </a:rPr>
              <a:t>Types of interest groups</a:t>
            </a:r>
            <a:br>
              <a:rPr lang="en-US" sz="2800" b="1" cap="all" dirty="0">
                <a:solidFill>
                  <a:schemeClr val="bg1"/>
                </a:solidFill>
              </a:rPr>
            </a:br>
            <a:r>
              <a:rPr lang="en-US" sz="2800" b="1" dirty="0">
                <a:solidFill>
                  <a:schemeClr val="bg1"/>
                </a:solidFill>
              </a:rPr>
              <a:t>Social Movements Interests</a:t>
            </a:r>
            <a:endParaRPr lang="en-US" sz="2800" dirty="0">
              <a:solidFill>
                <a:schemeClr val="bg1"/>
              </a:solidFill>
            </a:endParaRPr>
          </a:p>
        </p:txBody>
      </p:sp>
      <p:sp>
        <p:nvSpPr>
          <p:cNvPr id="8" name="Content Placeholder 2">
            <a:extLst>
              <a:ext uri="{FF2B5EF4-FFF2-40B4-BE49-F238E27FC236}">
                <a16:creationId xmlns:a16="http://schemas.microsoft.com/office/drawing/2014/main" id="{F405FC41-E6FC-4A45-A315-9FEF4747FA49}"/>
              </a:ext>
            </a:extLst>
          </p:cNvPr>
          <p:cNvSpPr txBox="1">
            <a:spLocks/>
          </p:cNvSpPr>
          <p:nvPr/>
        </p:nvSpPr>
        <p:spPr bwMode="auto">
          <a:xfrm>
            <a:off x="-15240" y="1461047"/>
            <a:ext cx="6831330" cy="1828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1800" b="1" kern="0" dirty="0"/>
              <a:t>Social Movements Interests From American History</a:t>
            </a:r>
          </a:p>
          <a:p>
            <a:r>
              <a:rPr lang="en-US" sz="1800" b="1" kern="0" dirty="0"/>
              <a:t>The Progressive Era 1890-1920</a:t>
            </a:r>
          </a:p>
          <a:p>
            <a:pPr marL="0" indent="0">
              <a:buNone/>
            </a:pPr>
            <a:r>
              <a:rPr lang="en-US" sz="1800" b="1" kern="0" dirty="0"/>
              <a:t>	Progressive Era Amendments:</a:t>
            </a:r>
          </a:p>
          <a:p>
            <a:pPr marL="0" indent="0">
              <a:buNone/>
            </a:pPr>
            <a:r>
              <a:rPr lang="en-US" sz="1800" b="1" kern="0" dirty="0"/>
              <a:t>	 16</a:t>
            </a:r>
            <a:r>
              <a:rPr lang="en-US" sz="1800" b="1" kern="0" baseline="30000" dirty="0"/>
              <a:t>th</a:t>
            </a:r>
            <a:r>
              <a:rPr lang="en-US" sz="1800" b="1" kern="0" dirty="0"/>
              <a:t> Amendment- income tax</a:t>
            </a:r>
          </a:p>
          <a:p>
            <a:pPr marL="0" indent="0">
              <a:buNone/>
            </a:pPr>
            <a:r>
              <a:rPr lang="en-US" sz="1800" b="1" kern="0" dirty="0"/>
              <a:t>	 17</a:t>
            </a:r>
            <a:r>
              <a:rPr lang="en-US" sz="1800" b="1" kern="0" baseline="30000" dirty="0"/>
              <a:t>th</a:t>
            </a:r>
            <a:r>
              <a:rPr lang="en-US" sz="1800" b="1" kern="0" dirty="0"/>
              <a:t> Amendment- direct election of senators</a:t>
            </a:r>
          </a:p>
          <a:p>
            <a:pPr marL="0" indent="0">
              <a:buNone/>
            </a:pPr>
            <a:r>
              <a:rPr lang="en-US" sz="1800" b="1" kern="0" dirty="0"/>
              <a:t>	 19</a:t>
            </a:r>
            <a:r>
              <a:rPr lang="en-US" sz="1800" b="1" kern="0" baseline="30000" dirty="0"/>
              <a:t>th</a:t>
            </a:r>
            <a:r>
              <a:rPr lang="en-US" sz="1800" b="1" kern="0" dirty="0"/>
              <a:t> Amendment- granted women the right to vote         </a:t>
            </a:r>
          </a:p>
        </p:txBody>
      </p:sp>
      <p:sp>
        <p:nvSpPr>
          <p:cNvPr id="14" name="Content Placeholder 2">
            <a:extLst>
              <a:ext uri="{FF2B5EF4-FFF2-40B4-BE49-F238E27FC236}">
                <a16:creationId xmlns:a16="http://schemas.microsoft.com/office/drawing/2014/main" id="{8D5A8705-0478-966C-8136-DD0C00CAE2B9}"/>
              </a:ext>
            </a:extLst>
          </p:cNvPr>
          <p:cNvSpPr txBox="1">
            <a:spLocks/>
          </p:cNvSpPr>
          <p:nvPr/>
        </p:nvSpPr>
        <p:spPr bwMode="auto">
          <a:xfrm>
            <a:off x="-15240" y="3760293"/>
            <a:ext cx="6400799"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1800" b="1" kern="0" dirty="0"/>
              <a:t>Civil Rights – NAACP – used litigation to end separate but equal</a:t>
            </a:r>
          </a:p>
          <a:p>
            <a:pPr marL="0" indent="0">
              <a:buFontTx/>
              <a:buNone/>
            </a:pPr>
            <a:r>
              <a:rPr lang="en-US" sz="1800" b="1" kern="0" dirty="0"/>
              <a:t>Martin Luther King- Southern Christian Leadership Conference- used civil disobedience to garner national attention to the plight of African Americans in the south</a:t>
            </a:r>
          </a:p>
        </p:txBody>
      </p:sp>
      <p:sp>
        <p:nvSpPr>
          <p:cNvPr id="16" name="TextBox 15">
            <a:extLst>
              <a:ext uri="{FF2B5EF4-FFF2-40B4-BE49-F238E27FC236}">
                <a16:creationId xmlns:a16="http://schemas.microsoft.com/office/drawing/2014/main" id="{1CEA7BA4-568F-919E-71A9-E68DAAA4368E}"/>
              </a:ext>
            </a:extLst>
          </p:cNvPr>
          <p:cNvSpPr txBox="1"/>
          <p:nvPr/>
        </p:nvSpPr>
        <p:spPr>
          <a:xfrm>
            <a:off x="6096000" y="1416699"/>
            <a:ext cx="3215640" cy="369332"/>
          </a:xfrm>
          <a:prstGeom prst="rect">
            <a:avLst/>
          </a:prstGeom>
          <a:noFill/>
        </p:spPr>
        <p:txBody>
          <a:bodyPr wrap="square">
            <a:spAutoFit/>
          </a:bodyPr>
          <a:lstStyle/>
          <a:p>
            <a:r>
              <a:rPr lang="en-US" b="1" dirty="0"/>
              <a:t>Environmental Movement</a:t>
            </a:r>
          </a:p>
        </p:txBody>
      </p:sp>
      <p:sp>
        <p:nvSpPr>
          <p:cNvPr id="18" name="TextBox 17">
            <a:extLst>
              <a:ext uri="{FF2B5EF4-FFF2-40B4-BE49-F238E27FC236}">
                <a16:creationId xmlns:a16="http://schemas.microsoft.com/office/drawing/2014/main" id="{A6E3E845-80F6-2C41-B110-1BB97E55EA6E}"/>
              </a:ext>
            </a:extLst>
          </p:cNvPr>
          <p:cNvSpPr txBox="1"/>
          <p:nvPr/>
        </p:nvSpPr>
        <p:spPr>
          <a:xfrm>
            <a:off x="6705600" y="1881827"/>
            <a:ext cx="5334000" cy="923330"/>
          </a:xfrm>
          <a:prstGeom prst="rect">
            <a:avLst/>
          </a:prstGeom>
          <a:noFill/>
        </p:spPr>
        <p:txBody>
          <a:bodyPr wrap="square">
            <a:spAutoFit/>
          </a:bodyPr>
          <a:lstStyle/>
          <a:p>
            <a:r>
              <a:rPr lang="en-US" b="1" dirty="0"/>
              <a:t>Congress passed the first Clean Water Act and Clean Air Act, respectively, in part through the efforts of the environmental groups. </a:t>
            </a:r>
          </a:p>
        </p:txBody>
      </p:sp>
      <p:sp>
        <p:nvSpPr>
          <p:cNvPr id="20" name="TextBox 19">
            <a:extLst>
              <a:ext uri="{FF2B5EF4-FFF2-40B4-BE49-F238E27FC236}">
                <a16:creationId xmlns:a16="http://schemas.microsoft.com/office/drawing/2014/main" id="{FF107F1C-C7C0-096C-10E4-9A3D1889F9A2}"/>
              </a:ext>
            </a:extLst>
          </p:cNvPr>
          <p:cNvSpPr txBox="1"/>
          <p:nvPr/>
        </p:nvSpPr>
        <p:spPr>
          <a:xfrm>
            <a:off x="6347459" y="3575627"/>
            <a:ext cx="3764280" cy="369332"/>
          </a:xfrm>
          <a:prstGeom prst="rect">
            <a:avLst/>
          </a:prstGeom>
          <a:noFill/>
        </p:spPr>
        <p:txBody>
          <a:bodyPr wrap="square">
            <a:spAutoFit/>
          </a:bodyPr>
          <a:lstStyle/>
          <a:p>
            <a:r>
              <a:rPr lang="en-US" b="1" dirty="0"/>
              <a:t>Consumer Movement</a:t>
            </a:r>
          </a:p>
        </p:txBody>
      </p:sp>
      <p:sp>
        <p:nvSpPr>
          <p:cNvPr id="22" name="TextBox 21">
            <a:extLst>
              <a:ext uri="{FF2B5EF4-FFF2-40B4-BE49-F238E27FC236}">
                <a16:creationId xmlns:a16="http://schemas.microsoft.com/office/drawing/2014/main" id="{D643C8A7-2B36-54C6-D8B4-665E05BBB8AF}"/>
              </a:ext>
            </a:extLst>
          </p:cNvPr>
          <p:cNvSpPr txBox="1"/>
          <p:nvPr/>
        </p:nvSpPr>
        <p:spPr>
          <a:xfrm>
            <a:off x="6816090" y="3944959"/>
            <a:ext cx="5113019" cy="1477328"/>
          </a:xfrm>
          <a:prstGeom prst="rect">
            <a:avLst/>
          </a:prstGeom>
          <a:noFill/>
        </p:spPr>
        <p:txBody>
          <a:bodyPr wrap="square">
            <a:spAutoFit/>
          </a:bodyPr>
          <a:lstStyle/>
          <a:p>
            <a:r>
              <a:rPr lang="en-US" b="1" dirty="0"/>
              <a:t>Ralph Nader emerged as America’s chief consumer advocate. He published </a:t>
            </a:r>
            <a:r>
              <a:rPr lang="en-US" b="1" i="1" dirty="0"/>
              <a:t>Unsafe at Any Speed</a:t>
            </a:r>
            <a:r>
              <a:rPr lang="en-US" b="1" dirty="0"/>
              <a:t>, an exposé of the auto industry, especially General Motors’ (GM) sporty Corvair</a:t>
            </a:r>
          </a:p>
        </p:txBody>
      </p:sp>
      <p:sp>
        <p:nvSpPr>
          <p:cNvPr id="23" name="TextBox 22">
            <a:extLst>
              <a:ext uri="{FF2B5EF4-FFF2-40B4-BE49-F238E27FC236}">
                <a16:creationId xmlns:a16="http://schemas.microsoft.com/office/drawing/2014/main" id="{63436B1B-EB59-86E7-AFC9-912251EE4F25}"/>
              </a:ext>
            </a:extLst>
          </p:cNvPr>
          <p:cNvSpPr txBox="1"/>
          <p:nvPr/>
        </p:nvSpPr>
        <p:spPr>
          <a:xfrm>
            <a:off x="9753600" y="6457255"/>
            <a:ext cx="1712328" cy="338554"/>
          </a:xfrm>
          <a:prstGeom prst="rect">
            <a:avLst/>
          </a:prstGeom>
          <a:noFill/>
        </p:spPr>
        <p:txBody>
          <a:bodyPr wrap="none" rtlCol="0">
            <a:spAutoFit/>
          </a:bodyPr>
          <a:lstStyle/>
          <a:p>
            <a:r>
              <a:rPr lang="en-US" sz="1600" b="1" i="1" dirty="0"/>
              <a:t>AMSCO pg. 571</a:t>
            </a:r>
          </a:p>
        </p:txBody>
      </p:sp>
    </p:spTree>
    <p:extLst>
      <p:ext uri="{BB962C8B-B14F-4D97-AF65-F5344CB8AC3E}">
        <p14:creationId xmlns:p14="http://schemas.microsoft.com/office/powerpoint/2010/main" val="2283313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40ED4A-DBD8-42A8-B18D-2E42E49BE049}"/>
              </a:ext>
            </a:extLst>
          </p:cNvPr>
          <p:cNvSpPr/>
          <p:nvPr/>
        </p:nvSpPr>
        <p:spPr>
          <a:xfrm>
            <a:off x="228600" y="1447800"/>
            <a:ext cx="5181600" cy="4800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35" name="Google Shape;101;p15"/>
          <p:cNvSpPr>
            <a:spLocks noGrp="1"/>
          </p:cNvSpPr>
          <p:nvPr>
            <p:ph type="body" idx="2"/>
          </p:nvPr>
        </p:nvSpPr>
        <p:spPr>
          <a:xfrm>
            <a:off x="5181600" y="990600"/>
            <a:ext cx="7010400" cy="5953049"/>
          </a:xfrm>
        </p:spPr>
        <p:txBody>
          <a:bodyPr vert="horz" lIns="91425" tIns="45700" rIns="91425" bIns="45700" rtlCol="0">
            <a:normAutofit fontScale="92500" lnSpcReduction="10000"/>
          </a:bodyPr>
          <a:lstStyle/>
          <a:p>
            <a:r>
              <a:rPr lang="en-US" b="1" dirty="0">
                <a:latin typeface="Calibri" panose="020F0502020204030204" pitchFamily="34" charset="0"/>
                <a:cs typeface="Calibri" panose="020F0502020204030204" pitchFamily="34" charset="0"/>
              </a:rPr>
              <a:t>Interest groups</a:t>
            </a:r>
            <a:r>
              <a:rPr lang="en-US" dirty="0">
                <a:latin typeface="Calibri" panose="020F0502020204030204" pitchFamily="34" charset="0"/>
                <a:cs typeface="Calibri" panose="020F0502020204030204" pitchFamily="34" charset="0"/>
              </a:rPr>
              <a:t> </a:t>
            </a:r>
            <a:r>
              <a:rPr lang="mr-IN" dirty="0">
                <a:latin typeface="Calibri" panose="020F0502020204030204" pitchFamily="34" charset="0"/>
              </a:rPr>
              <a:t>–</a:t>
            </a:r>
            <a:r>
              <a:rPr lang="en-US" dirty="0">
                <a:latin typeface="Calibri" panose="020F0502020204030204" pitchFamily="34" charset="0"/>
                <a:cs typeface="Calibri" panose="020F0502020204030204" pitchFamily="34" charset="0"/>
              </a:rPr>
              <a:t> voluntary associations of people who come together with the goal of getting the policies that they favor enacted</a:t>
            </a:r>
          </a:p>
          <a:p>
            <a:r>
              <a:rPr lang="en-US" b="1" dirty="0">
                <a:latin typeface="Calibri" panose="020F0502020204030204" pitchFamily="34" charset="0"/>
                <a:cs typeface="Calibri" panose="020F0502020204030204" pitchFamily="34" charset="0"/>
              </a:rPr>
              <a:t>Social movements </a:t>
            </a:r>
            <a:r>
              <a:rPr lang="en-US" dirty="0">
                <a:latin typeface="Calibri" panose="020F0502020204030204" pitchFamily="34" charset="0"/>
                <a:cs typeface="Calibri" panose="020F0502020204030204" pitchFamily="34" charset="0"/>
              </a:rPr>
              <a:t>– diffuse (spread out, not concentrated) groups that educate the public and put pressure on policymakers in an effort to bring about </a:t>
            </a:r>
            <a:r>
              <a:rPr lang="en-US" i="1" dirty="0">
                <a:latin typeface="Calibri" panose="020F0502020204030204" pitchFamily="34" charset="0"/>
                <a:cs typeface="Calibri" panose="020F0502020204030204" pitchFamily="34" charset="0"/>
              </a:rPr>
              <a:t>societal change</a:t>
            </a:r>
          </a:p>
        </p:txBody>
      </p:sp>
      <p:sp>
        <p:nvSpPr>
          <p:cNvPr id="2" name="Title 1"/>
          <p:cNvSpPr>
            <a:spLocks noGrp="1"/>
          </p:cNvSpPr>
          <p:nvPr>
            <p:ph type="title"/>
          </p:nvPr>
        </p:nvSpPr>
        <p:spPr>
          <a:xfrm>
            <a:off x="0" y="-8877"/>
            <a:ext cx="12192000" cy="770878"/>
          </a:xfrm>
          <a:solidFill>
            <a:schemeClr val="tx1"/>
          </a:solidFill>
        </p:spPr>
        <p:txBody>
          <a:bodyPr/>
          <a:lstStyle/>
          <a:p>
            <a:r>
              <a:rPr lang="en-US" sz="4400" b="1" dirty="0">
                <a:solidFill>
                  <a:schemeClr val="bg1"/>
                </a:solidFill>
                <a:latin typeface="Calibri" panose="020F0502020204030204" pitchFamily="34" charset="0"/>
                <a:cs typeface="Calibri" panose="020F0502020204030204" pitchFamily="34" charset="0"/>
              </a:rPr>
              <a:t>INTEREST GROUP VS. SOCIAL MOVEMENT</a:t>
            </a:r>
          </a:p>
        </p:txBody>
      </p:sp>
      <p:pic>
        <p:nvPicPr>
          <p:cNvPr id="5" name="Picture 4">
            <a:extLst>
              <a:ext uri="{FF2B5EF4-FFF2-40B4-BE49-F238E27FC236}">
                <a16:creationId xmlns:a16="http://schemas.microsoft.com/office/drawing/2014/main" id="{4E4CF467-7049-4A6F-A82D-5DFE9EA933EB}"/>
              </a:ext>
            </a:extLst>
          </p:cNvPr>
          <p:cNvPicPr>
            <a:picLocks noChangeAspect="1"/>
          </p:cNvPicPr>
          <p:nvPr/>
        </p:nvPicPr>
        <p:blipFill rotWithShape="1">
          <a:blip r:embed="rId3"/>
          <a:srcRect t="15625" b="17188"/>
          <a:stretch/>
        </p:blipFill>
        <p:spPr>
          <a:xfrm>
            <a:off x="3429000" y="4795657"/>
            <a:ext cx="1896516" cy="1336888"/>
          </a:xfrm>
          <a:prstGeom prst="rect">
            <a:avLst/>
          </a:prstGeom>
        </p:spPr>
      </p:pic>
      <p:pic>
        <p:nvPicPr>
          <p:cNvPr id="3" name="Picture 2">
            <a:extLst>
              <a:ext uri="{FF2B5EF4-FFF2-40B4-BE49-F238E27FC236}">
                <a16:creationId xmlns:a16="http://schemas.microsoft.com/office/drawing/2014/main" id="{3FC914CE-1A0D-5C2E-80A4-8C0C8BBF6829}"/>
              </a:ext>
            </a:extLst>
          </p:cNvPr>
          <p:cNvPicPr>
            <a:picLocks noChangeAspect="1"/>
          </p:cNvPicPr>
          <p:nvPr/>
        </p:nvPicPr>
        <p:blipFill>
          <a:blip r:embed="rId4"/>
          <a:stretch>
            <a:fillRect/>
          </a:stretch>
        </p:blipFill>
        <p:spPr>
          <a:xfrm>
            <a:off x="309645" y="1567543"/>
            <a:ext cx="1840463" cy="1838908"/>
          </a:xfrm>
          <a:prstGeom prst="rect">
            <a:avLst/>
          </a:prstGeom>
        </p:spPr>
      </p:pic>
      <p:pic>
        <p:nvPicPr>
          <p:cNvPr id="4" name="Picture 3">
            <a:extLst>
              <a:ext uri="{FF2B5EF4-FFF2-40B4-BE49-F238E27FC236}">
                <a16:creationId xmlns:a16="http://schemas.microsoft.com/office/drawing/2014/main" id="{55683CF5-0711-D620-5213-ED303DC7FE37}"/>
              </a:ext>
            </a:extLst>
          </p:cNvPr>
          <p:cNvPicPr>
            <a:picLocks noChangeAspect="1"/>
          </p:cNvPicPr>
          <p:nvPr/>
        </p:nvPicPr>
        <p:blipFill>
          <a:blip r:embed="rId5"/>
          <a:stretch>
            <a:fillRect/>
          </a:stretch>
        </p:blipFill>
        <p:spPr>
          <a:xfrm>
            <a:off x="2273141" y="1567543"/>
            <a:ext cx="3078812" cy="1838908"/>
          </a:xfrm>
          <a:prstGeom prst="rect">
            <a:avLst/>
          </a:prstGeom>
        </p:spPr>
      </p:pic>
      <p:pic>
        <p:nvPicPr>
          <p:cNvPr id="7" name="Picture 6">
            <a:extLst>
              <a:ext uri="{FF2B5EF4-FFF2-40B4-BE49-F238E27FC236}">
                <a16:creationId xmlns:a16="http://schemas.microsoft.com/office/drawing/2014/main" id="{F7458848-F7AE-C651-EAFF-E7142E48809B}"/>
              </a:ext>
            </a:extLst>
          </p:cNvPr>
          <p:cNvPicPr>
            <a:picLocks noChangeAspect="1"/>
          </p:cNvPicPr>
          <p:nvPr/>
        </p:nvPicPr>
        <p:blipFill>
          <a:blip r:embed="rId6"/>
          <a:stretch>
            <a:fillRect/>
          </a:stretch>
        </p:blipFill>
        <p:spPr>
          <a:xfrm>
            <a:off x="273101" y="3749351"/>
            <a:ext cx="3109843" cy="1676400"/>
          </a:xfrm>
          <a:prstGeom prst="rect">
            <a:avLst/>
          </a:prstGeom>
        </p:spPr>
      </p:pic>
    </p:spTree>
    <p:extLst>
      <p:ext uri="{BB962C8B-B14F-4D97-AF65-F5344CB8AC3E}">
        <p14:creationId xmlns:p14="http://schemas.microsoft.com/office/powerpoint/2010/main" val="3536646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Google Shape;99;p15"/>
          <p:cNvSpPr>
            <a:spLocks noGrp="1"/>
          </p:cNvSpPr>
          <p:nvPr>
            <p:ph type="title"/>
          </p:nvPr>
        </p:nvSpPr>
        <p:spPr>
          <a:xfrm>
            <a:off x="0" y="0"/>
            <a:ext cx="12192000" cy="838200"/>
          </a:xfrm>
          <a:solidFill>
            <a:schemeClr val="tx1"/>
          </a:solidFill>
        </p:spPr>
        <p:txBody>
          <a:bodyPr vert="horz" lIns="91425" tIns="45700" rIns="91425" bIns="45700" rtlCol="0" anchor="ctr">
            <a:noAutofit/>
          </a:bodyPr>
          <a:lstStyle/>
          <a:p>
            <a:pPr eaLnBrk="1" hangingPunct="1"/>
            <a:r>
              <a:rPr lang="en-US" sz="4000" b="1" dirty="0">
                <a:solidFill>
                  <a:schemeClr val="bg1"/>
                </a:solidFill>
              </a:rPr>
              <a:t>SUCCESSES AND FAILURES OF SOCIAL MOVEMENTS</a:t>
            </a:r>
            <a:endParaRPr lang="en-US" sz="4000" b="1" dirty="0">
              <a:solidFill>
                <a:schemeClr val="bg1"/>
              </a:solidFill>
              <a:cs typeface="Calibri" charset="0"/>
              <a:sym typeface="Calibri" charset="0"/>
            </a:endParaRPr>
          </a:p>
        </p:txBody>
      </p:sp>
      <p:sp>
        <p:nvSpPr>
          <p:cNvPr id="18435" name="Google Shape;101;p15"/>
          <p:cNvSpPr>
            <a:spLocks noGrp="1"/>
          </p:cNvSpPr>
          <p:nvPr>
            <p:ph type="body" idx="2"/>
          </p:nvPr>
        </p:nvSpPr>
        <p:spPr>
          <a:xfrm>
            <a:off x="0" y="838200"/>
            <a:ext cx="6324600" cy="6019800"/>
          </a:xfrm>
        </p:spPr>
        <p:txBody>
          <a:bodyPr vert="horz" lIns="91425" tIns="45700" rIns="91425" bIns="45700" rtlCol="0">
            <a:normAutofit fontScale="85000" lnSpcReduction="20000"/>
          </a:bodyPr>
          <a:lstStyle/>
          <a:p>
            <a:r>
              <a:rPr lang="en-US" b="1" dirty="0">
                <a:latin typeface="Calibri" panose="020F0502020204030204" pitchFamily="34" charset="0"/>
                <a:cs typeface="Calibri" panose="020F0502020204030204" pitchFamily="34" charset="0"/>
              </a:rPr>
              <a:t>Social movements are most successful when raising issues to national attention. </a:t>
            </a:r>
          </a:p>
          <a:p>
            <a:r>
              <a:rPr lang="en-US" b="1" dirty="0">
                <a:latin typeface="Calibri" panose="020F0502020204030204" pitchFamily="34" charset="0"/>
                <a:cs typeface="Calibri" panose="020F0502020204030204" pitchFamily="34" charset="0"/>
              </a:rPr>
              <a:t>Depends upon the impact that protest has on the electoral system.</a:t>
            </a:r>
          </a:p>
          <a:p>
            <a:r>
              <a:rPr lang="en-US" b="1" dirty="0">
                <a:latin typeface="Calibri" panose="020F0502020204030204" pitchFamily="34" charset="0"/>
                <a:cs typeface="Calibri" panose="020F0502020204030204" pitchFamily="34" charset="0"/>
              </a:rPr>
              <a:t>Elected officials either accommodate the demands of protestors or decide to ignore.</a:t>
            </a:r>
          </a:p>
          <a:p>
            <a:r>
              <a:rPr lang="en-US" b="1" dirty="0"/>
              <a:t>Social movements can get issues on the government’s radar by using protest tactics and the media. It can lead to the government setting issues on the policy agenda to solve in the coming year.</a:t>
            </a:r>
          </a:p>
          <a:p>
            <a:r>
              <a:rPr lang="en-US" b="1" dirty="0">
                <a:latin typeface="Calibri" panose="020F0502020204030204" pitchFamily="34" charset="0"/>
                <a:cs typeface="Calibri" panose="020F0502020204030204" pitchFamily="34" charset="0"/>
              </a:rPr>
              <a:t>Occupy Wall Street struggled as a movement</a:t>
            </a:r>
          </a:p>
          <a:p>
            <a:pPr lvl="1"/>
            <a:r>
              <a:rPr lang="en-US" b="1" dirty="0">
                <a:latin typeface="Calibri" panose="020F0502020204030204" pitchFamily="34" charset="0"/>
                <a:cs typeface="Calibri" panose="020F0502020204030204" pitchFamily="34" charset="0"/>
              </a:rPr>
              <a:t>Lacked clear message</a:t>
            </a:r>
          </a:p>
          <a:p>
            <a:pPr lvl="1"/>
            <a:r>
              <a:rPr lang="en-US" b="1" dirty="0">
                <a:latin typeface="Calibri" panose="020F0502020204030204" pitchFamily="34" charset="0"/>
                <a:cs typeface="Calibri" panose="020F0502020204030204" pitchFamily="34" charset="0"/>
              </a:rPr>
              <a:t>Lost media coverage</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MeToo</a:t>
            </a:r>
            <a:r>
              <a:rPr lang="en-US" b="1" dirty="0">
                <a:latin typeface="Calibri" panose="020F0502020204030204" pitchFamily="34" charset="0"/>
                <a:cs typeface="Calibri" panose="020F0502020204030204" pitchFamily="34" charset="0"/>
              </a:rPr>
              <a:t> Movement</a:t>
            </a:r>
          </a:p>
          <a:p>
            <a:pPr lvl="1"/>
            <a:r>
              <a:rPr lang="en-US" b="1" dirty="0">
                <a:latin typeface="Calibri" panose="020F0502020204030204" pitchFamily="34" charset="0"/>
                <a:cs typeface="Calibri" panose="020F0502020204030204" pitchFamily="34" charset="0"/>
              </a:rPr>
              <a:t>Viral campaign spreading message of sexual harassment successful at holding high profile individuals accountable for actions via public pressure</a:t>
            </a:r>
          </a:p>
          <a:p>
            <a:endParaRPr lang="en-US" dirty="0">
              <a:latin typeface="Calibri" charset="0"/>
            </a:endParaRPr>
          </a:p>
        </p:txBody>
      </p:sp>
      <p:pic>
        <p:nvPicPr>
          <p:cNvPr id="2" name="Picture 1">
            <a:extLst>
              <a:ext uri="{FF2B5EF4-FFF2-40B4-BE49-F238E27FC236}">
                <a16:creationId xmlns:a16="http://schemas.microsoft.com/office/drawing/2014/main" id="{1B2F787A-AE9F-4716-ACF8-6FE071E32C84}"/>
              </a:ext>
            </a:extLst>
          </p:cNvPr>
          <p:cNvPicPr>
            <a:picLocks noChangeAspect="1"/>
          </p:cNvPicPr>
          <p:nvPr/>
        </p:nvPicPr>
        <p:blipFill>
          <a:blip r:embed="rId3"/>
          <a:stretch>
            <a:fillRect/>
          </a:stretch>
        </p:blipFill>
        <p:spPr>
          <a:xfrm>
            <a:off x="7239000" y="858700"/>
            <a:ext cx="4495800" cy="3006999"/>
          </a:xfrm>
          <a:prstGeom prst="rect">
            <a:avLst/>
          </a:prstGeom>
        </p:spPr>
      </p:pic>
      <p:pic>
        <p:nvPicPr>
          <p:cNvPr id="1026" name="Picture 2" descr="Re-centering the margins of ﻿the #metoo movement">
            <a:extLst>
              <a:ext uri="{FF2B5EF4-FFF2-40B4-BE49-F238E27FC236}">
                <a16:creationId xmlns:a16="http://schemas.microsoft.com/office/drawing/2014/main" id="{B0D794E8-1275-40BA-BD01-7613CD2DB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8464" y="3886200"/>
            <a:ext cx="5355436" cy="294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77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62000"/>
          </a:xfrm>
          <a:solidFill>
            <a:schemeClr val="accent5">
              <a:lumMod val="25000"/>
            </a:schemeClr>
          </a:solidFill>
        </p:spPr>
        <p:txBody>
          <a:bodyPr>
            <a:normAutofit/>
          </a:bodyPr>
          <a:lstStyle/>
          <a:p>
            <a:r>
              <a:rPr lang="en-US" sz="2400" b="1" cap="all" dirty="0">
                <a:solidFill>
                  <a:schemeClr val="bg1"/>
                </a:solidFill>
              </a:rPr>
              <a:t>Types of interest groups</a:t>
            </a:r>
            <a:br>
              <a:rPr lang="en-US" sz="3600" b="1" cap="all" dirty="0">
                <a:solidFill>
                  <a:schemeClr val="bg1"/>
                </a:solidFill>
              </a:rPr>
            </a:br>
            <a:r>
              <a:rPr lang="en-US" sz="2000" b="1" dirty="0">
                <a:solidFill>
                  <a:schemeClr val="bg1"/>
                </a:solidFill>
              </a:rPr>
              <a:t>Institutional Groups</a:t>
            </a:r>
            <a:endParaRPr lang="en-US" sz="3600" dirty="0">
              <a:solidFill>
                <a:schemeClr val="bg1"/>
              </a:solidFill>
            </a:endParaRPr>
          </a:p>
        </p:txBody>
      </p:sp>
      <p:sp>
        <p:nvSpPr>
          <p:cNvPr id="3" name="Content Placeholder 2"/>
          <p:cNvSpPr>
            <a:spLocks noGrp="1"/>
          </p:cNvSpPr>
          <p:nvPr>
            <p:ph idx="1"/>
          </p:nvPr>
        </p:nvSpPr>
        <p:spPr>
          <a:xfrm>
            <a:off x="55958" y="762001"/>
            <a:ext cx="3830242" cy="4572000"/>
          </a:xfrm>
        </p:spPr>
        <p:txBody>
          <a:bodyPr>
            <a:noAutofit/>
          </a:bodyPr>
          <a:lstStyle/>
          <a:p>
            <a:pPr marL="0" indent="0">
              <a:buNone/>
            </a:pPr>
            <a:r>
              <a:rPr lang="en-US" sz="2400" b="1" dirty="0"/>
              <a:t>Intergovernmental lobby </a:t>
            </a:r>
            <a:r>
              <a:rPr lang="en-US" sz="2400" dirty="0"/>
              <a:t>are government institutions and their employees—police, firefighters, EMTs, sanitation workers, and others—who have a keen interest in government rules and regulations that affect their jobs and funding that impacts their salaries.</a:t>
            </a:r>
            <a:endParaRPr lang="en-US" sz="4400" dirty="0"/>
          </a:p>
        </p:txBody>
      </p:sp>
      <p:sp>
        <p:nvSpPr>
          <p:cNvPr id="8" name="Content Placeholder 2">
            <a:extLst>
              <a:ext uri="{FF2B5EF4-FFF2-40B4-BE49-F238E27FC236}">
                <a16:creationId xmlns:a16="http://schemas.microsoft.com/office/drawing/2014/main" id="{F405FC41-E6FC-4A45-A315-9FEF4747FA49}"/>
              </a:ext>
            </a:extLst>
          </p:cNvPr>
          <p:cNvSpPr txBox="1">
            <a:spLocks/>
          </p:cNvSpPr>
          <p:nvPr/>
        </p:nvSpPr>
        <p:spPr bwMode="auto">
          <a:xfrm>
            <a:off x="3959010" y="750798"/>
            <a:ext cx="4184448" cy="2396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2400" b="1" dirty="0"/>
              <a:t>Professional associations </a:t>
            </a:r>
            <a:r>
              <a:rPr lang="en-US" sz="2400" dirty="0"/>
              <a:t>are concerned with business success and the laws and practices that guide their trade. </a:t>
            </a:r>
            <a:endParaRPr lang="en-US" sz="5400" b="1" kern="0" dirty="0"/>
          </a:p>
        </p:txBody>
      </p:sp>
      <p:sp>
        <p:nvSpPr>
          <p:cNvPr id="9" name="Content Placeholder 2">
            <a:extLst>
              <a:ext uri="{FF2B5EF4-FFF2-40B4-BE49-F238E27FC236}">
                <a16:creationId xmlns:a16="http://schemas.microsoft.com/office/drawing/2014/main" id="{A8ACD843-AABE-41BD-B8BA-48AC5C62016F}"/>
              </a:ext>
            </a:extLst>
          </p:cNvPr>
          <p:cNvSpPr txBox="1">
            <a:spLocks/>
          </p:cNvSpPr>
          <p:nvPr/>
        </p:nvSpPr>
        <p:spPr bwMode="auto">
          <a:xfrm>
            <a:off x="8296572" y="859221"/>
            <a:ext cx="3895428" cy="45758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FontTx/>
              <a:buNone/>
            </a:pPr>
            <a:r>
              <a:rPr lang="en-US" sz="2400" b="1" dirty="0"/>
              <a:t>Think tanks </a:t>
            </a:r>
            <a:r>
              <a:rPr lang="en-US" sz="2400" dirty="0"/>
              <a:t>are research institutions, often with specific ideological goals in mind to influence policy.</a:t>
            </a:r>
            <a:endParaRPr lang="en-US" sz="5400" b="1" kern="0" dirty="0"/>
          </a:p>
        </p:txBody>
      </p:sp>
      <p:pic>
        <p:nvPicPr>
          <p:cNvPr id="13" name="Picture 12">
            <a:extLst>
              <a:ext uri="{FF2B5EF4-FFF2-40B4-BE49-F238E27FC236}">
                <a16:creationId xmlns:a16="http://schemas.microsoft.com/office/drawing/2014/main" id="{5263953F-2059-1961-EAAD-35709828ED0A}"/>
              </a:ext>
            </a:extLst>
          </p:cNvPr>
          <p:cNvPicPr>
            <a:picLocks noChangeAspect="1"/>
          </p:cNvPicPr>
          <p:nvPr/>
        </p:nvPicPr>
        <p:blipFill>
          <a:blip r:embed="rId2"/>
          <a:stretch>
            <a:fillRect/>
          </a:stretch>
        </p:blipFill>
        <p:spPr>
          <a:xfrm>
            <a:off x="3878705" y="2693733"/>
            <a:ext cx="4345057" cy="2172529"/>
          </a:xfrm>
          <a:prstGeom prst="rect">
            <a:avLst/>
          </a:prstGeom>
        </p:spPr>
      </p:pic>
      <p:pic>
        <p:nvPicPr>
          <p:cNvPr id="5" name="Picture 4">
            <a:extLst>
              <a:ext uri="{FF2B5EF4-FFF2-40B4-BE49-F238E27FC236}">
                <a16:creationId xmlns:a16="http://schemas.microsoft.com/office/drawing/2014/main" id="{C4A8FA25-A4DD-6962-8016-9697D86DDE7A}"/>
              </a:ext>
            </a:extLst>
          </p:cNvPr>
          <p:cNvPicPr>
            <a:picLocks noChangeAspect="1"/>
          </p:cNvPicPr>
          <p:nvPr/>
        </p:nvPicPr>
        <p:blipFill>
          <a:blip r:embed="rId3"/>
          <a:stretch>
            <a:fillRect/>
          </a:stretch>
        </p:blipFill>
        <p:spPr>
          <a:xfrm>
            <a:off x="1752600" y="4871204"/>
            <a:ext cx="1695698" cy="1920720"/>
          </a:xfrm>
          <a:prstGeom prst="rect">
            <a:avLst/>
          </a:prstGeom>
        </p:spPr>
      </p:pic>
      <p:pic>
        <p:nvPicPr>
          <p:cNvPr id="14" name="Picture 13">
            <a:extLst>
              <a:ext uri="{FF2B5EF4-FFF2-40B4-BE49-F238E27FC236}">
                <a16:creationId xmlns:a16="http://schemas.microsoft.com/office/drawing/2014/main" id="{4CB11384-D535-DB70-4B45-BC2AFB2A2A58}"/>
              </a:ext>
            </a:extLst>
          </p:cNvPr>
          <p:cNvPicPr>
            <a:picLocks noChangeAspect="1"/>
          </p:cNvPicPr>
          <p:nvPr/>
        </p:nvPicPr>
        <p:blipFill>
          <a:blip r:embed="rId4"/>
          <a:stretch>
            <a:fillRect/>
          </a:stretch>
        </p:blipFill>
        <p:spPr>
          <a:xfrm>
            <a:off x="4285753" y="4866262"/>
            <a:ext cx="3392714" cy="1781175"/>
          </a:xfrm>
          <a:prstGeom prst="rect">
            <a:avLst/>
          </a:prstGeom>
        </p:spPr>
      </p:pic>
      <p:pic>
        <p:nvPicPr>
          <p:cNvPr id="15" name="Picture 14">
            <a:extLst>
              <a:ext uri="{FF2B5EF4-FFF2-40B4-BE49-F238E27FC236}">
                <a16:creationId xmlns:a16="http://schemas.microsoft.com/office/drawing/2014/main" id="{D102E02E-278E-FD46-B56C-C263C78E097A}"/>
              </a:ext>
            </a:extLst>
          </p:cNvPr>
          <p:cNvPicPr>
            <a:picLocks noChangeAspect="1"/>
          </p:cNvPicPr>
          <p:nvPr/>
        </p:nvPicPr>
        <p:blipFill>
          <a:blip r:embed="rId5"/>
          <a:stretch>
            <a:fillRect/>
          </a:stretch>
        </p:blipFill>
        <p:spPr>
          <a:xfrm>
            <a:off x="10058400" y="2590800"/>
            <a:ext cx="1905000" cy="1905000"/>
          </a:xfrm>
          <a:prstGeom prst="rect">
            <a:avLst/>
          </a:prstGeom>
        </p:spPr>
      </p:pic>
    </p:spTree>
    <p:extLst>
      <p:ext uri="{BB962C8B-B14F-4D97-AF65-F5344CB8AC3E}">
        <p14:creationId xmlns:p14="http://schemas.microsoft.com/office/powerpoint/2010/main" val="2937124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62000"/>
          </a:xfrm>
          <a:solidFill>
            <a:schemeClr val="accent5">
              <a:lumMod val="25000"/>
            </a:schemeClr>
          </a:solidFill>
        </p:spPr>
        <p:txBody>
          <a:bodyPr>
            <a:normAutofit fontScale="90000"/>
          </a:bodyPr>
          <a:lstStyle/>
          <a:p>
            <a:r>
              <a:rPr lang="en-US" sz="2700" b="1" cap="all" dirty="0">
                <a:solidFill>
                  <a:schemeClr val="bg1"/>
                </a:solidFill>
              </a:rPr>
              <a:t>Types of interest groups</a:t>
            </a:r>
            <a:br>
              <a:rPr lang="en-US" sz="3600" b="1" cap="all" dirty="0">
                <a:solidFill>
                  <a:schemeClr val="bg1"/>
                </a:solidFill>
              </a:rPr>
            </a:br>
            <a:r>
              <a:rPr lang="en-US" sz="2400" b="1" dirty="0">
                <a:solidFill>
                  <a:schemeClr val="bg1"/>
                </a:solidFill>
              </a:rPr>
              <a:t>Public Interests Groups</a:t>
            </a:r>
            <a:endParaRPr lang="en-US" sz="3600" dirty="0">
              <a:solidFill>
                <a:schemeClr val="bg1"/>
              </a:solidFill>
            </a:endParaRPr>
          </a:p>
        </p:txBody>
      </p:sp>
      <p:sp>
        <p:nvSpPr>
          <p:cNvPr id="8" name="Content Placeholder 2">
            <a:extLst>
              <a:ext uri="{FF2B5EF4-FFF2-40B4-BE49-F238E27FC236}">
                <a16:creationId xmlns:a16="http://schemas.microsoft.com/office/drawing/2014/main" id="{F405FC41-E6FC-4A45-A315-9FEF4747FA49}"/>
              </a:ext>
            </a:extLst>
          </p:cNvPr>
          <p:cNvSpPr txBox="1">
            <a:spLocks/>
          </p:cNvSpPr>
          <p:nvPr/>
        </p:nvSpPr>
        <p:spPr bwMode="auto">
          <a:xfrm>
            <a:off x="0" y="2438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Arial" charset="0"/>
                <a:cs typeface="+mn-cs"/>
              </a:defRPr>
            </a:lvl2pPr>
            <a:lvl3pPr marL="1523962" indent="-304792" algn="l" rtl="0" eaLnBrk="0" fontAlgn="base" hangingPunct="0">
              <a:spcBef>
                <a:spcPct val="20000"/>
              </a:spcBef>
              <a:spcAft>
                <a:spcPct val="0"/>
              </a:spcAft>
              <a:buChar char="•"/>
              <a:defRPr sz="3200">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ea typeface="Arial" charset="0"/>
                <a:cs typeface="+mn-cs"/>
              </a:defRPr>
            </a:lvl6pPr>
            <a:lvl7pPr marL="3962301" indent="-304792" algn="l" rtl="0" fontAlgn="base">
              <a:spcBef>
                <a:spcPct val="20000"/>
              </a:spcBef>
              <a:spcAft>
                <a:spcPct val="0"/>
              </a:spcAft>
              <a:buChar char="»"/>
              <a:defRPr sz="2667">
                <a:solidFill>
                  <a:schemeClr val="tx1"/>
                </a:solidFill>
                <a:latin typeface="+mn-lt"/>
                <a:ea typeface="Arial" charset="0"/>
                <a:cs typeface="+mn-cs"/>
              </a:defRPr>
            </a:lvl7pPr>
            <a:lvl8pPr marL="4571886" indent="-304792" algn="l" rtl="0" fontAlgn="base">
              <a:spcBef>
                <a:spcPct val="20000"/>
              </a:spcBef>
              <a:spcAft>
                <a:spcPct val="0"/>
              </a:spcAft>
              <a:buChar char="»"/>
              <a:defRPr sz="2667">
                <a:solidFill>
                  <a:schemeClr val="tx1"/>
                </a:solidFill>
                <a:latin typeface="+mn-lt"/>
                <a:ea typeface="Arial" charset="0"/>
                <a:cs typeface="+mn-cs"/>
              </a:defRPr>
            </a:lvl8pPr>
            <a:lvl9pPr marL="5181470" indent="-304792" algn="l" rtl="0" fontAlgn="base">
              <a:spcBef>
                <a:spcPct val="20000"/>
              </a:spcBef>
              <a:spcAft>
                <a:spcPct val="0"/>
              </a:spcAft>
              <a:buChar char="»"/>
              <a:defRPr sz="2667">
                <a:solidFill>
                  <a:schemeClr val="tx1"/>
                </a:solidFill>
                <a:latin typeface="+mn-lt"/>
                <a:ea typeface="Arial" charset="0"/>
                <a:cs typeface="+mn-cs"/>
              </a:defRPr>
            </a:lvl9pPr>
          </a:lstStyle>
          <a:p>
            <a:pPr marL="0" indent="0">
              <a:buNone/>
            </a:pPr>
            <a:r>
              <a:rPr lang="en-US" sz="2200" b="1" kern="0" dirty="0">
                <a:latin typeface="Calibri" panose="020F0502020204030204" pitchFamily="34" charset="0"/>
                <a:cs typeface="Calibri" panose="020F0502020204030204" pitchFamily="34" charset="0"/>
              </a:rPr>
              <a:t>Common Cause-</a:t>
            </a:r>
            <a:r>
              <a:rPr lang="en-US" sz="2200" b="1" dirty="0">
                <a:latin typeface="Calibri" panose="020F0502020204030204" pitchFamily="34" charset="0"/>
                <a:cs typeface="Calibri" panose="020F0502020204030204" pitchFamily="34" charset="0"/>
              </a:rPr>
              <a:t>  is an organization fighting for an accountable government, equal rights/opportunities/representation and empowering voices to be heard.</a:t>
            </a:r>
            <a:endParaRPr lang="en-US" sz="2200" b="1" kern="0" dirty="0">
              <a:latin typeface="Calibri" panose="020F0502020204030204" pitchFamily="34" charset="0"/>
              <a:cs typeface="Calibri" panose="020F0502020204030204" pitchFamily="34" charset="0"/>
            </a:endParaRPr>
          </a:p>
          <a:p>
            <a:pPr marL="0" indent="0">
              <a:buFontTx/>
              <a:buNone/>
            </a:pPr>
            <a:endParaRPr lang="en-US" sz="2200" b="1" kern="0" dirty="0">
              <a:latin typeface="Calibri" panose="020F0502020204030204" pitchFamily="34" charset="0"/>
              <a:cs typeface="Calibri" panose="020F0502020204030204" pitchFamily="34" charset="0"/>
            </a:endParaRPr>
          </a:p>
          <a:p>
            <a:pPr marL="0" indent="0">
              <a:buFontTx/>
              <a:buNone/>
            </a:pPr>
            <a:r>
              <a:rPr lang="en-US" sz="2200" b="1" kern="0" dirty="0">
                <a:latin typeface="Calibri" panose="020F0502020204030204" pitchFamily="34" charset="0"/>
                <a:cs typeface="Calibri" panose="020F0502020204030204" pitchFamily="34" charset="0"/>
              </a:rPr>
              <a:t>League of Women Voters- </a:t>
            </a:r>
            <a:r>
              <a:rPr lang="en-US" sz="2200" b="1" i="0" dirty="0">
                <a:effectLst/>
                <a:latin typeface="Calibri" panose="020F0502020204030204" pitchFamily="34" charset="0"/>
                <a:cs typeface="Calibri" panose="020F0502020204030204" pitchFamily="34" charset="0"/>
              </a:rPr>
              <a:t>We empower voters and defend democracy through advocacy, education, and litigation, at the local, state, and national levels.</a:t>
            </a:r>
            <a:endParaRPr lang="en-US" sz="2200" b="1" kern="0" dirty="0">
              <a:latin typeface="Calibri" panose="020F0502020204030204" pitchFamily="34" charset="0"/>
              <a:cs typeface="Calibri" panose="020F0502020204030204" pitchFamily="34" charset="0"/>
            </a:endParaRPr>
          </a:p>
          <a:p>
            <a:pPr marL="0" indent="0">
              <a:buFontTx/>
              <a:buNone/>
            </a:pPr>
            <a:endParaRPr lang="en-US" sz="2200" b="1" kern="0" dirty="0">
              <a:latin typeface="Calibri" panose="020F0502020204030204" pitchFamily="34" charset="0"/>
              <a:cs typeface="Calibri" panose="020F0502020204030204" pitchFamily="34" charset="0"/>
            </a:endParaRPr>
          </a:p>
          <a:p>
            <a:pPr marL="0" indent="0">
              <a:buFontTx/>
              <a:buNone/>
            </a:pPr>
            <a:r>
              <a:rPr lang="en-US" sz="2200" b="1" kern="0" dirty="0">
                <a:latin typeface="Calibri" panose="020F0502020204030204" pitchFamily="34" charset="0"/>
                <a:cs typeface="Calibri" panose="020F0502020204030204" pitchFamily="34" charset="0"/>
              </a:rPr>
              <a:t>Public Citizen, Inc.-</a:t>
            </a:r>
            <a:r>
              <a:rPr lang="en-US" sz="2200" b="1" i="0" dirty="0">
                <a:effectLst/>
                <a:latin typeface="Calibri" panose="020F0502020204030204" pitchFamily="34" charset="0"/>
                <a:cs typeface="Calibri" panose="020F0502020204030204" pitchFamily="34" charset="0"/>
              </a:rPr>
              <a:t>is a nonprofit consumer advocacy organization that champions the public interest – your interests – in the halls of power.</a:t>
            </a:r>
            <a:endParaRPr lang="en-US" sz="2200" b="1" kern="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184B4D7-F846-8A70-D098-465002CBC6EA}"/>
              </a:ext>
            </a:extLst>
          </p:cNvPr>
          <p:cNvSpPr txBox="1"/>
          <p:nvPr/>
        </p:nvSpPr>
        <p:spPr>
          <a:xfrm>
            <a:off x="-43068" y="884872"/>
            <a:ext cx="12192000" cy="923330"/>
          </a:xfrm>
          <a:prstGeom prst="rect">
            <a:avLst/>
          </a:prstGeom>
          <a:noFill/>
        </p:spPr>
        <p:txBody>
          <a:bodyPr wrap="square">
            <a:spAutoFit/>
          </a:bodyPr>
          <a:lstStyle/>
          <a:p>
            <a:pPr marL="0" indent="0">
              <a:buFontTx/>
              <a:buNone/>
            </a:pPr>
            <a:r>
              <a:rPr lang="en-US" sz="1800" b="1" dirty="0"/>
              <a:t>Public Interests </a:t>
            </a:r>
            <a:r>
              <a:rPr lang="en-US" sz="1800" b="1" dirty="0">
                <a:latin typeface="Calibri" panose="020F0502020204030204" pitchFamily="34" charset="0"/>
                <a:cs typeface="Calibri" panose="020F0502020204030204" pitchFamily="34" charset="0"/>
              </a:rPr>
              <a:t>Groups- is an organization that works for the best interests of the overall community, rather than the narrower interests o one segment. It seeks policies that benefit all or most people, whether or not they belong to or support the organization. Ex:  child safety, consumer safety, automobile safety.</a:t>
            </a:r>
          </a:p>
        </p:txBody>
      </p:sp>
      <p:pic>
        <p:nvPicPr>
          <p:cNvPr id="11" name="Picture 10">
            <a:extLst>
              <a:ext uri="{FF2B5EF4-FFF2-40B4-BE49-F238E27FC236}">
                <a16:creationId xmlns:a16="http://schemas.microsoft.com/office/drawing/2014/main" id="{571D3B53-FB34-4429-2321-B88A853E2A2F}"/>
              </a:ext>
            </a:extLst>
          </p:cNvPr>
          <p:cNvPicPr>
            <a:picLocks noChangeAspect="1"/>
          </p:cNvPicPr>
          <p:nvPr/>
        </p:nvPicPr>
        <p:blipFill>
          <a:blip r:embed="rId2"/>
          <a:stretch>
            <a:fillRect/>
          </a:stretch>
        </p:blipFill>
        <p:spPr>
          <a:xfrm>
            <a:off x="8966650" y="2964947"/>
            <a:ext cx="2216653" cy="2216653"/>
          </a:xfrm>
          <a:prstGeom prst="rect">
            <a:avLst/>
          </a:prstGeom>
        </p:spPr>
      </p:pic>
      <p:pic>
        <p:nvPicPr>
          <p:cNvPr id="12" name="Picture 11">
            <a:extLst>
              <a:ext uri="{FF2B5EF4-FFF2-40B4-BE49-F238E27FC236}">
                <a16:creationId xmlns:a16="http://schemas.microsoft.com/office/drawing/2014/main" id="{C88550D0-4C5E-95EF-43BF-19BE8BD2E5CA}"/>
              </a:ext>
            </a:extLst>
          </p:cNvPr>
          <p:cNvPicPr>
            <a:picLocks noChangeAspect="1"/>
          </p:cNvPicPr>
          <p:nvPr/>
        </p:nvPicPr>
        <p:blipFill>
          <a:blip r:embed="rId3"/>
          <a:stretch>
            <a:fillRect/>
          </a:stretch>
        </p:blipFill>
        <p:spPr>
          <a:xfrm>
            <a:off x="8014937" y="5155758"/>
            <a:ext cx="1917260" cy="1514474"/>
          </a:xfrm>
          <a:prstGeom prst="rect">
            <a:avLst/>
          </a:prstGeom>
        </p:spPr>
      </p:pic>
      <p:pic>
        <p:nvPicPr>
          <p:cNvPr id="7" name="Picture 6">
            <a:extLst>
              <a:ext uri="{FF2B5EF4-FFF2-40B4-BE49-F238E27FC236}">
                <a16:creationId xmlns:a16="http://schemas.microsoft.com/office/drawing/2014/main" id="{85A97582-6812-67A6-D05B-539828902049}"/>
              </a:ext>
            </a:extLst>
          </p:cNvPr>
          <p:cNvPicPr>
            <a:picLocks noChangeAspect="1"/>
          </p:cNvPicPr>
          <p:nvPr/>
        </p:nvPicPr>
        <p:blipFill>
          <a:blip r:embed="rId4"/>
          <a:stretch>
            <a:fillRect/>
          </a:stretch>
        </p:blipFill>
        <p:spPr>
          <a:xfrm>
            <a:off x="7315200" y="1476315"/>
            <a:ext cx="3028950" cy="1514475"/>
          </a:xfrm>
          <a:prstGeom prst="rect">
            <a:avLst/>
          </a:prstGeom>
        </p:spPr>
      </p:pic>
    </p:spTree>
    <p:extLst>
      <p:ext uri="{BB962C8B-B14F-4D97-AF65-F5344CB8AC3E}">
        <p14:creationId xmlns:p14="http://schemas.microsoft.com/office/powerpoint/2010/main" val="2828813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A screenshot of a cell phone&#10;&#10;Description automatically generated">
            <a:extLst>
              <a:ext uri="{FF2B5EF4-FFF2-40B4-BE49-F238E27FC236}">
                <a16:creationId xmlns:a16="http://schemas.microsoft.com/office/drawing/2014/main" id="{3F8198B7-B871-4B7E-A635-259241DE97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44"/>
          <a:stretch/>
        </p:blipFill>
        <p:spPr bwMode="auto">
          <a:xfrm>
            <a:off x="741023" y="731673"/>
            <a:ext cx="8621342" cy="539465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38" y="448055"/>
            <a:ext cx="1920339" cy="3801257"/>
          </a:xfrm>
          <a:prstGeom prst="rect">
            <a:avLst/>
          </a:prstGeom>
          <a:solidFill>
            <a:srgbClr val="6C46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31" name="Rectangle 7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1" name="Picture 10" descr="A close up of a sign&#10;&#10;Description automatically generated">
            <a:extLst>
              <a:ext uri="{FF2B5EF4-FFF2-40B4-BE49-F238E27FC236}">
                <a16:creationId xmlns:a16="http://schemas.microsoft.com/office/drawing/2014/main" id="{F330EFFB-1E2B-4A7A-BD72-8808BEA95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2258" y="4337590"/>
            <a:ext cx="2143125" cy="2143125"/>
          </a:xfrm>
          <a:prstGeom prst="rect">
            <a:avLst/>
          </a:prstGeom>
        </p:spPr>
      </p:pic>
      <p:sp>
        <p:nvSpPr>
          <p:cNvPr id="12" name="Rectangle 11">
            <a:extLst>
              <a:ext uri="{FF2B5EF4-FFF2-40B4-BE49-F238E27FC236}">
                <a16:creationId xmlns:a16="http://schemas.microsoft.com/office/drawing/2014/main" id="{424994D5-D3FA-4F9A-B94F-9BF6890141A4}"/>
              </a:ext>
            </a:extLst>
          </p:cNvPr>
          <p:cNvSpPr/>
          <p:nvPr/>
        </p:nvSpPr>
        <p:spPr>
          <a:xfrm>
            <a:off x="9797498" y="448055"/>
            <a:ext cx="1935579" cy="3807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black sign with white text&#10;&#10;Description automatically generated">
            <a:extLst>
              <a:ext uri="{FF2B5EF4-FFF2-40B4-BE49-F238E27FC236}">
                <a16:creationId xmlns:a16="http://schemas.microsoft.com/office/drawing/2014/main" id="{CFAA5ECF-B694-45FC-B76A-1B94FD42F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9804" y="441413"/>
            <a:ext cx="1865853" cy="1865853"/>
          </a:xfrm>
          <a:prstGeom prst="rect">
            <a:avLst/>
          </a:prstGeom>
        </p:spPr>
      </p:pic>
      <p:pic>
        <p:nvPicPr>
          <p:cNvPr id="13" name="Picture 12">
            <a:extLst>
              <a:ext uri="{FF2B5EF4-FFF2-40B4-BE49-F238E27FC236}">
                <a16:creationId xmlns:a16="http://schemas.microsoft.com/office/drawing/2014/main" id="{B60A77C7-3F98-4BD5-BFFC-B3879687BF07}"/>
              </a:ext>
            </a:extLst>
          </p:cNvPr>
          <p:cNvPicPr>
            <a:picLocks noChangeAspect="1"/>
          </p:cNvPicPr>
          <p:nvPr/>
        </p:nvPicPr>
        <p:blipFill>
          <a:blip r:embed="rId5"/>
          <a:stretch>
            <a:fillRect/>
          </a:stretch>
        </p:blipFill>
        <p:spPr>
          <a:xfrm>
            <a:off x="10363200" y="2590800"/>
            <a:ext cx="1169980" cy="1262062"/>
          </a:xfrm>
          <a:prstGeom prst="rect">
            <a:avLst/>
          </a:prstGeom>
        </p:spPr>
      </p:pic>
    </p:spTree>
    <p:extLst>
      <p:ext uri="{BB962C8B-B14F-4D97-AF65-F5344CB8AC3E}">
        <p14:creationId xmlns:p14="http://schemas.microsoft.com/office/powerpoint/2010/main" val="4242990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F955-CCFF-447C-A8F3-19D287A519BD}"/>
              </a:ext>
            </a:extLst>
          </p:cNvPr>
          <p:cNvSpPr>
            <a:spLocks noGrp="1"/>
          </p:cNvSpPr>
          <p:nvPr>
            <p:ph type="title"/>
          </p:nvPr>
        </p:nvSpPr>
        <p:spPr>
          <a:xfrm>
            <a:off x="1575942" y="313385"/>
            <a:ext cx="9040114" cy="757555"/>
          </a:xfrm>
        </p:spPr>
        <p:txBody>
          <a:bodyPr/>
          <a:lstStyle/>
          <a:p>
            <a:endParaRPr lang="en-US"/>
          </a:p>
        </p:txBody>
      </p:sp>
      <p:sp>
        <p:nvSpPr>
          <p:cNvPr id="3" name="Text Placeholder 2">
            <a:extLst>
              <a:ext uri="{FF2B5EF4-FFF2-40B4-BE49-F238E27FC236}">
                <a16:creationId xmlns:a16="http://schemas.microsoft.com/office/drawing/2014/main" id="{EC1249A1-7382-4808-8F0F-8A93CA785E3B}"/>
              </a:ext>
            </a:extLst>
          </p:cNvPr>
          <p:cNvSpPr>
            <a:spLocks noGrp="1"/>
          </p:cNvSpPr>
          <p:nvPr>
            <p:ph type="body" idx="1"/>
          </p:nvPr>
        </p:nvSpPr>
        <p:spPr/>
        <p:txBody>
          <a:bodyPr/>
          <a:lstStyle/>
          <a:p>
            <a:endParaRPr lang="en-US"/>
          </a:p>
        </p:txBody>
      </p:sp>
      <p:pic>
        <p:nvPicPr>
          <p:cNvPr id="2050" name="Picture 2" descr="Interest Groups: Who or what are they? | United States Government">
            <a:extLst>
              <a:ext uri="{FF2B5EF4-FFF2-40B4-BE49-F238E27FC236}">
                <a16:creationId xmlns:a16="http://schemas.microsoft.com/office/drawing/2014/main" id="{064E3335-B8C7-4570-B233-9F770727F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0"/>
            <a:ext cx="10953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05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92"/>
            <a:ext cx="12192000" cy="792162"/>
          </a:xfrm>
        </p:spPr>
        <p:txBody>
          <a:bodyPr>
            <a:normAutofit/>
          </a:bodyPr>
          <a:lstStyle/>
          <a:p>
            <a:r>
              <a:rPr lang="en-US" sz="3600" b="1" cap="all" dirty="0"/>
              <a:t>The influence of lobbyists</a:t>
            </a:r>
            <a:endParaRPr lang="en-US" sz="3600" dirty="0"/>
          </a:p>
        </p:txBody>
      </p:sp>
      <p:sp>
        <p:nvSpPr>
          <p:cNvPr id="3" name="Content Placeholder 2"/>
          <p:cNvSpPr>
            <a:spLocks noGrp="1"/>
          </p:cNvSpPr>
          <p:nvPr>
            <p:ph idx="1"/>
          </p:nvPr>
        </p:nvSpPr>
        <p:spPr>
          <a:xfrm>
            <a:off x="6658" y="762001"/>
            <a:ext cx="12185342" cy="1524000"/>
          </a:xfrm>
        </p:spPr>
        <p:txBody>
          <a:bodyPr>
            <a:noAutofit/>
          </a:bodyPr>
          <a:lstStyle/>
          <a:p>
            <a:pPr marL="0" indent="0">
              <a:buNone/>
            </a:pPr>
            <a:r>
              <a:rPr lang="en-US" sz="1800" b="1" dirty="0"/>
              <a:t>WHAT IS LOBBYING?</a:t>
            </a:r>
          </a:p>
          <a:p>
            <a:pPr lvl="0"/>
            <a:r>
              <a:rPr lang="en-US" sz="1800" b="1" dirty="0"/>
              <a:t>Attempting to influence the decisions of policymakers. </a:t>
            </a:r>
          </a:p>
          <a:p>
            <a:pPr lvl="0"/>
            <a:r>
              <a:rPr lang="en-US" sz="1800" b="1" dirty="0"/>
              <a:t>Interest group lobbying is generally most effective on narrow technical issues that are not well publicized (nobody has </a:t>
            </a:r>
            <a:r>
              <a:rPr lang="en-US" sz="1800" b="1" dirty="0">
                <a:solidFill>
                  <a:srgbClr val="FF0000"/>
                </a:solidFill>
              </a:rPr>
              <a:t>expertise </a:t>
            </a:r>
            <a:r>
              <a:rPr lang="en-US" sz="1800" b="1" dirty="0"/>
              <a:t>on the issue except for the lobbyist)</a:t>
            </a:r>
          </a:p>
          <a:p>
            <a:pPr lvl="0"/>
            <a:endParaRPr lang="en-US" sz="2400" b="1" dirty="0"/>
          </a:p>
        </p:txBody>
      </p:sp>
      <p:sp>
        <p:nvSpPr>
          <p:cNvPr id="4" name="Slide Number Placeholder 3"/>
          <p:cNvSpPr>
            <a:spLocks noGrp="1"/>
          </p:cNvSpPr>
          <p:nvPr>
            <p:ph type="sldNum" sz="quarter" idx="12"/>
          </p:nvPr>
        </p:nvSpPr>
        <p:spPr/>
        <p:txBody>
          <a:bodyPr/>
          <a:lstStyle/>
          <a:p>
            <a:fld id="{ADE4B3B1-5C2F-4830-A48A-8789706F722F}" type="slidenum">
              <a:rPr lang="en-US" smtClean="0"/>
              <a:t>49</a:t>
            </a:fld>
            <a:endParaRPr lang="en-US" dirty="0"/>
          </a:p>
        </p:txBody>
      </p:sp>
      <p:pic>
        <p:nvPicPr>
          <p:cNvPr id="5" name="Picture 4"/>
          <p:cNvPicPr>
            <a:picLocks noChangeAspect="1"/>
          </p:cNvPicPr>
          <p:nvPr/>
        </p:nvPicPr>
        <p:blipFill rotWithShape="1">
          <a:blip r:embed="rId2"/>
          <a:srcRect l="3154" r="2236" b="4909"/>
          <a:stretch/>
        </p:blipFill>
        <p:spPr>
          <a:xfrm>
            <a:off x="7613650" y="3461492"/>
            <a:ext cx="4572000" cy="3259984"/>
          </a:xfrm>
          <a:prstGeom prst="rect">
            <a:avLst/>
          </a:prstGeom>
        </p:spPr>
      </p:pic>
      <p:sp>
        <p:nvSpPr>
          <p:cNvPr id="6" name="Rectangle 5"/>
          <p:cNvSpPr/>
          <p:nvPr/>
        </p:nvSpPr>
        <p:spPr>
          <a:xfrm>
            <a:off x="6658" y="1997245"/>
            <a:ext cx="7606992" cy="4690515"/>
          </a:xfrm>
          <a:prstGeom prst="rect">
            <a:avLst/>
          </a:prstGeom>
        </p:spPr>
        <p:txBody>
          <a:bodyPr wrap="square">
            <a:spAutoFit/>
          </a:bodyPr>
          <a:lstStyle/>
          <a:p>
            <a:pPr lvl="0">
              <a:spcBef>
                <a:spcPct val="20000"/>
              </a:spcBef>
            </a:pPr>
            <a:r>
              <a:rPr lang="en-US" b="1" dirty="0">
                <a:solidFill>
                  <a:prstClr val="black"/>
                </a:solidFill>
              </a:rPr>
              <a:t>WHO ARE LOBBYISTS AND WHAT DO THEY DO?</a:t>
            </a:r>
            <a:endParaRPr lang="en-US" dirty="0">
              <a:solidFill>
                <a:prstClr val="black"/>
              </a:solidFill>
            </a:endParaRPr>
          </a:p>
          <a:p>
            <a:pPr marL="342900" lvl="0" indent="-342900">
              <a:spcBef>
                <a:spcPct val="20000"/>
              </a:spcBef>
              <a:buFont typeface="Arial" pitchFamily="34" charset="0"/>
              <a:buChar char="•"/>
            </a:pPr>
            <a:r>
              <a:rPr lang="en-US" b="1" dirty="0">
                <a:solidFill>
                  <a:prstClr val="black"/>
                </a:solidFill>
              </a:rPr>
              <a:t>A person who is employed by and acts for an organized interest group or corporation to try to influence policy decisions and positions in the executive branch (bureaucratic agency) and legislative branch (congressional committee)</a:t>
            </a:r>
          </a:p>
          <a:p>
            <a:pPr marL="742950" lvl="1" indent="-285750">
              <a:spcBef>
                <a:spcPct val="20000"/>
              </a:spcBef>
              <a:buFont typeface="Arial" pitchFamily="34" charset="0"/>
              <a:buChar char="–"/>
            </a:pPr>
            <a:r>
              <a:rPr lang="en-US" b="1" dirty="0">
                <a:solidFill>
                  <a:prstClr val="black"/>
                </a:solidFill>
              </a:rPr>
              <a:t>Influence governmental decisions, especially legislation</a:t>
            </a:r>
          </a:p>
          <a:p>
            <a:pPr marL="742950" lvl="1" indent="-285750">
              <a:spcBef>
                <a:spcPct val="20000"/>
              </a:spcBef>
              <a:buFont typeface="Arial" pitchFamily="34" charset="0"/>
              <a:buChar char="–"/>
            </a:pPr>
            <a:r>
              <a:rPr lang="en-US" b="1" dirty="0">
                <a:solidFill>
                  <a:prstClr val="black"/>
                </a:solidFill>
              </a:rPr>
              <a:t>Provide </a:t>
            </a:r>
            <a:r>
              <a:rPr lang="en-US" b="1" dirty="0">
                <a:solidFill>
                  <a:srgbClr val="FF0000"/>
                </a:solidFill>
              </a:rPr>
              <a:t>information</a:t>
            </a:r>
            <a:r>
              <a:rPr lang="en-US" b="1" dirty="0">
                <a:solidFill>
                  <a:prstClr val="black"/>
                </a:solidFill>
              </a:rPr>
              <a:t> to government (Lobbyist = policy specialist, congressman = policy generalist)</a:t>
            </a:r>
          </a:p>
          <a:p>
            <a:pPr marL="742950" lvl="1" indent="-285750">
              <a:spcBef>
                <a:spcPct val="20000"/>
              </a:spcBef>
              <a:buFont typeface="Arial" pitchFamily="34" charset="0"/>
              <a:buChar char="–"/>
            </a:pPr>
            <a:r>
              <a:rPr lang="en-US" b="1" dirty="0">
                <a:solidFill>
                  <a:prstClr val="black"/>
                </a:solidFill>
              </a:rPr>
              <a:t>T</a:t>
            </a:r>
            <a:r>
              <a:rPr lang="en-US" b="1" dirty="0">
                <a:solidFill>
                  <a:srgbClr val="FF0000"/>
                </a:solidFill>
              </a:rPr>
              <a:t>estify </a:t>
            </a:r>
            <a:r>
              <a:rPr lang="en-US" b="1" dirty="0">
                <a:solidFill>
                  <a:prstClr val="black"/>
                </a:solidFill>
              </a:rPr>
              <a:t>at hearings</a:t>
            </a:r>
          </a:p>
          <a:p>
            <a:pPr marL="742950" lvl="1" indent="-285750">
              <a:spcBef>
                <a:spcPct val="20000"/>
              </a:spcBef>
              <a:buFont typeface="Arial" pitchFamily="34" charset="0"/>
              <a:buChar char="–"/>
            </a:pPr>
            <a:r>
              <a:rPr lang="en-US" b="1" dirty="0">
                <a:solidFill>
                  <a:prstClr val="black"/>
                </a:solidFill>
              </a:rPr>
              <a:t>Help write legislation</a:t>
            </a:r>
          </a:p>
          <a:p>
            <a:pPr marL="342900" lvl="0" indent="-342900">
              <a:spcBef>
                <a:spcPct val="20000"/>
              </a:spcBef>
              <a:buFont typeface="Arial" pitchFamily="34" charset="0"/>
              <a:buChar char="•"/>
            </a:pPr>
            <a:r>
              <a:rPr lang="en-US" b="1" dirty="0">
                <a:solidFill>
                  <a:prstClr val="black"/>
                </a:solidFill>
              </a:rPr>
              <a:t>The revolving door is the employment cycle from government to interest group</a:t>
            </a:r>
          </a:p>
          <a:p>
            <a:pPr marL="742950" lvl="1" indent="-285750">
              <a:spcBef>
                <a:spcPct val="20000"/>
              </a:spcBef>
              <a:buFont typeface="Arial" pitchFamily="34" charset="0"/>
              <a:buChar char="–"/>
            </a:pPr>
            <a:r>
              <a:rPr lang="en-US" b="1" dirty="0">
                <a:solidFill>
                  <a:prstClr val="black"/>
                </a:solidFill>
              </a:rPr>
              <a:t>Government employee to lobby the agency they came from is illegal –&gt; conflict of interest </a:t>
            </a:r>
          </a:p>
          <a:p>
            <a:pPr marL="742950" lvl="1" indent="-285750">
              <a:spcBef>
                <a:spcPct val="20000"/>
              </a:spcBef>
              <a:buFont typeface="Arial" pitchFamily="34" charset="0"/>
              <a:buChar char="–"/>
            </a:pPr>
            <a:r>
              <a:rPr lang="en-US" b="1" dirty="0">
                <a:solidFill>
                  <a:prstClr val="black"/>
                </a:solidFill>
              </a:rPr>
              <a:t>Congress to lobbyist is legal (with a “cooling off” period)</a:t>
            </a:r>
          </a:p>
        </p:txBody>
      </p:sp>
    </p:spTree>
    <p:extLst>
      <p:ext uri="{BB962C8B-B14F-4D97-AF65-F5344CB8AC3E}">
        <p14:creationId xmlns:p14="http://schemas.microsoft.com/office/powerpoint/2010/main" val="2029925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a:ea typeface="+mn-ea"/>
                <a:cs typeface="+mn-cs"/>
              </a:rPr>
              <a:t>TOPIC 5.7 Groups Influencing Policy Outcomes</a:t>
            </a:r>
            <a:endParaRPr kumimoji="0" lang="en-US" sz="3733" b="1" i="0" u="none" strike="noStrike" kern="1200" cap="none" spc="0" normalizeH="0" baseline="0" noProof="0" dirty="0">
              <a:ln>
                <a:noFill/>
              </a:ln>
              <a:solidFill>
                <a:schemeClr val="bg1"/>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352800" y="1543720"/>
            <a:ext cx="0" cy="5170749"/>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555839" y="1879175"/>
            <a:ext cx="8326445" cy="2862322"/>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2000" b="1" dirty="0"/>
              <a:t>Single-issue groups, ideological/social movements, and protest movements form with the goal of impacting society and policy making. </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US" sz="2000" b="1" dirty="0"/>
          </a:p>
          <a:p>
            <a:pPr marL="0" marR="0" lvl="0" indent="0" algn="l" defTabSz="1219140" rtl="0" eaLnBrk="1" fontAlgn="auto" latinLnBrk="0" hangingPunct="1">
              <a:lnSpc>
                <a:spcPct val="100000"/>
              </a:lnSpc>
              <a:spcBef>
                <a:spcPts val="0"/>
              </a:spcBef>
              <a:spcAft>
                <a:spcPts val="0"/>
              </a:spcAft>
              <a:buClrTx/>
              <a:buSzTx/>
              <a:buFontTx/>
              <a:buNone/>
              <a:tabLst/>
              <a:defRPr/>
            </a:pPr>
            <a:r>
              <a:rPr lang="en-US" sz="2000" b="1" dirty="0"/>
              <a:t>Competing actors such as interest groups, professional organizations, social movements, the military, and bureaucratic agencies influence policy making, such as the federal budget process, at key stages and to varying degrees. </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US" sz="2000" b="1" dirty="0"/>
          </a:p>
          <a:p>
            <a:pPr marL="0" marR="0" lvl="0" indent="0" algn="l" defTabSz="1219140" rtl="0" eaLnBrk="1" fontAlgn="auto" latinLnBrk="0" hangingPunct="1">
              <a:lnSpc>
                <a:spcPct val="100000"/>
              </a:lnSpc>
              <a:spcBef>
                <a:spcPts val="0"/>
              </a:spcBef>
              <a:spcAft>
                <a:spcPts val="0"/>
              </a:spcAft>
              <a:buClrTx/>
              <a:buSzTx/>
              <a:buFontTx/>
              <a:buNone/>
              <a:tabLst/>
              <a:defRPr/>
            </a:pPr>
            <a:r>
              <a:rPr lang="en-US" sz="2000" b="1" dirty="0"/>
              <a:t>Elections and political parties are related to major policy shifts or initiatives, occasionally leading to political realignments of voting constituencies.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Political parties, interest groups, and social movements provide opportunities for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participation and influence how people relate to government and policy-makers..</a:t>
            </a:r>
          </a:p>
        </p:txBody>
      </p:sp>
      <p:sp>
        <p:nvSpPr>
          <p:cNvPr id="14" name="TextBox 13">
            <a:extLst>
              <a:ext uri="{FF2B5EF4-FFF2-40B4-BE49-F238E27FC236}">
                <a16:creationId xmlns:a16="http://schemas.microsoft.com/office/drawing/2014/main" id="{224DADBF-198E-87F1-10C0-BAB9DB1BDFA1}"/>
              </a:ext>
            </a:extLst>
          </p:cNvPr>
          <p:cNvSpPr txBox="1"/>
          <p:nvPr/>
        </p:nvSpPr>
        <p:spPr>
          <a:xfrm>
            <a:off x="-23967" y="1866885"/>
            <a:ext cx="3579806" cy="1015663"/>
          </a:xfrm>
          <a:prstGeom prst="rect">
            <a:avLst/>
          </a:prstGeom>
          <a:noFill/>
        </p:spPr>
        <p:txBody>
          <a:bodyPr wrap="square">
            <a:spAutoFit/>
          </a:bodyPr>
          <a:lstStyle/>
          <a:p>
            <a:r>
              <a:rPr lang="en-US" sz="2000" b="1" dirty="0"/>
              <a:t>Explain how various political actors influence public policy outcomes.</a:t>
            </a:r>
          </a:p>
        </p:txBody>
      </p:sp>
    </p:spTree>
    <p:extLst>
      <p:ext uri="{BB962C8B-B14F-4D97-AF65-F5344CB8AC3E}">
        <p14:creationId xmlns:p14="http://schemas.microsoft.com/office/powerpoint/2010/main" val="2468466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E4B3B1-5C2F-4830-A48A-8789706F722F}" type="slidenum">
              <a:rPr lang="en-US" smtClean="0"/>
              <a:t>50</a:t>
            </a:fld>
            <a:endParaRPr lang="en-US" dirty="0"/>
          </a:p>
        </p:txBody>
      </p:sp>
      <p:pic>
        <p:nvPicPr>
          <p:cNvPr id="2" name="Picture 1"/>
          <p:cNvPicPr>
            <a:picLocks noChangeAspect="1"/>
          </p:cNvPicPr>
          <p:nvPr/>
        </p:nvPicPr>
        <p:blipFill>
          <a:blip r:embed="rId2"/>
          <a:stretch>
            <a:fillRect/>
          </a:stretch>
        </p:blipFill>
        <p:spPr>
          <a:xfrm>
            <a:off x="1881187" y="161925"/>
            <a:ext cx="8429625" cy="6534150"/>
          </a:xfrm>
          <a:prstGeom prst="rect">
            <a:avLst/>
          </a:prstGeom>
        </p:spPr>
      </p:pic>
    </p:spTree>
    <p:extLst>
      <p:ext uri="{BB962C8B-B14F-4D97-AF65-F5344CB8AC3E}">
        <p14:creationId xmlns:p14="http://schemas.microsoft.com/office/powerpoint/2010/main" val="1436994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16A303-2359-4DAF-AC7D-4C064CBFAFFD}"/>
              </a:ext>
            </a:extLst>
          </p:cNvPr>
          <p:cNvPicPr>
            <a:picLocks noChangeAspect="1"/>
          </p:cNvPicPr>
          <p:nvPr/>
        </p:nvPicPr>
        <p:blipFill>
          <a:blip r:embed="rId2"/>
          <a:stretch>
            <a:fillRect/>
          </a:stretch>
        </p:blipFill>
        <p:spPr>
          <a:xfrm>
            <a:off x="1802964" y="0"/>
            <a:ext cx="8586071" cy="6858000"/>
          </a:xfrm>
          <a:prstGeom prst="rect">
            <a:avLst/>
          </a:prstGeom>
        </p:spPr>
      </p:pic>
    </p:spTree>
    <p:extLst>
      <p:ext uri="{BB962C8B-B14F-4D97-AF65-F5344CB8AC3E}">
        <p14:creationId xmlns:p14="http://schemas.microsoft.com/office/powerpoint/2010/main" val="2696355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FFC9AF-36E3-474C-B96A-10FFE821A426}"/>
              </a:ext>
            </a:extLst>
          </p:cNvPr>
          <p:cNvPicPr>
            <a:picLocks noChangeAspect="1"/>
          </p:cNvPicPr>
          <p:nvPr/>
        </p:nvPicPr>
        <p:blipFill>
          <a:blip r:embed="rId2"/>
          <a:stretch>
            <a:fillRect/>
          </a:stretch>
        </p:blipFill>
        <p:spPr>
          <a:xfrm>
            <a:off x="304800" y="0"/>
            <a:ext cx="11658600" cy="6591300"/>
          </a:xfrm>
          <a:prstGeom prst="rect">
            <a:avLst/>
          </a:prstGeom>
        </p:spPr>
      </p:pic>
    </p:spTree>
    <p:extLst>
      <p:ext uri="{BB962C8B-B14F-4D97-AF65-F5344CB8AC3E}">
        <p14:creationId xmlns:p14="http://schemas.microsoft.com/office/powerpoint/2010/main" val="1250858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12582"/>
            <a:ext cx="6096000" cy="792162"/>
          </a:xfrm>
        </p:spPr>
        <p:txBody>
          <a:bodyPr/>
          <a:lstStyle/>
          <a:p>
            <a:r>
              <a:rPr lang="en-US" b="1" dirty="0">
                <a:solidFill>
                  <a:schemeClr val="bg1"/>
                </a:solidFill>
              </a:rPr>
              <a:t>TOP INDUSTRIES - 2018</a:t>
            </a:r>
          </a:p>
        </p:txBody>
      </p:sp>
      <p:sp>
        <p:nvSpPr>
          <p:cNvPr id="3" name="Slide Number Placeholder 2"/>
          <p:cNvSpPr>
            <a:spLocks noGrp="1"/>
          </p:cNvSpPr>
          <p:nvPr>
            <p:ph type="sldNum" sz="quarter" idx="12"/>
          </p:nvPr>
        </p:nvSpPr>
        <p:spPr/>
        <p:txBody>
          <a:bodyPr/>
          <a:lstStyle/>
          <a:p>
            <a:fld id="{ADE4B3B1-5C2F-4830-A48A-8789706F722F}" type="slidenum">
              <a:rPr lang="en-US" smtClean="0"/>
              <a:t>53</a:t>
            </a:fld>
            <a:endParaRPr lang="en-US" dirty="0"/>
          </a:p>
        </p:txBody>
      </p:sp>
      <p:pic>
        <p:nvPicPr>
          <p:cNvPr id="4" name="Picture 3"/>
          <p:cNvPicPr>
            <a:picLocks noChangeAspect="1"/>
          </p:cNvPicPr>
          <p:nvPr/>
        </p:nvPicPr>
        <p:blipFill>
          <a:blip r:embed="rId2"/>
          <a:stretch>
            <a:fillRect/>
          </a:stretch>
        </p:blipFill>
        <p:spPr>
          <a:xfrm>
            <a:off x="6324600" y="709313"/>
            <a:ext cx="5836443" cy="5944115"/>
          </a:xfrm>
          <a:prstGeom prst="rect">
            <a:avLst/>
          </a:prstGeom>
        </p:spPr>
      </p:pic>
      <p:sp>
        <p:nvSpPr>
          <p:cNvPr id="6" name="Title 2"/>
          <p:cNvSpPr txBox="1">
            <a:spLocks/>
          </p:cNvSpPr>
          <p:nvPr/>
        </p:nvSpPr>
        <p:spPr>
          <a:xfrm>
            <a:off x="0" y="12582"/>
            <a:ext cx="6096000" cy="6967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TOP SPENDERS - 2018</a:t>
            </a:r>
          </a:p>
        </p:txBody>
      </p:sp>
      <p:pic>
        <p:nvPicPr>
          <p:cNvPr id="5" name="Picture 4"/>
          <p:cNvPicPr>
            <a:picLocks noChangeAspect="1"/>
          </p:cNvPicPr>
          <p:nvPr/>
        </p:nvPicPr>
        <p:blipFill>
          <a:blip r:embed="rId3"/>
          <a:stretch>
            <a:fillRect/>
          </a:stretch>
        </p:blipFill>
        <p:spPr>
          <a:xfrm>
            <a:off x="0" y="709314"/>
            <a:ext cx="5867400" cy="5944115"/>
          </a:xfrm>
          <a:prstGeom prst="rect">
            <a:avLst/>
          </a:prstGeom>
        </p:spPr>
      </p:pic>
    </p:spTree>
    <p:extLst>
      <p:ext uri="{BB962C8B-B14F-4D97-AF65-F5344CB8AC3E}">
        <p14:creationId xmlns:p14="http://schemas.microsoft.com/office/powerpoint/2010/main" val="2246593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67400" cy="762000"/>
          </a:xfrm>
        </p:spPr>
        <p:txBody>
          <a:bodyPr>
            <a:normAutofit/>
          </a:bodyPr>
          <a:lstStyle/>
          <a:p>
            <a:r>
              <a:rPr lang="en-US" sz="2200" b="1" dirty="0"/>
              <a:t>EXPLAIN WHY LOBBYISTS ARE </a:t>
            </a:r>
            <a:r>
              <a:rPr lang="en-US" sz="2200" b="1" u="sng" dirty="0">
                <a:solidFill>
                  <a:srgbClr val="0000FF"/>
                </a:solidFill>
              </a:rPr>
              <a:t>GOOD</a:t>
            </a:r>
            <a:r>
              <a:rPr lang="en-US" sz="2200" b="1" dirty="0">
                <a:solidFill>
                  <a:srgbClr val="0000FF"/>
                </a:solidFill>
              </a:rPr>
              <a:t> </a:t>
            </a:r>
            <a:r>
              <a:rPr lang="en-US" sz="2200" b="1" dirty="0"/>
              <a:t>FOR AMERICA?</a:t>
            </a:r>
            <a:endParaRPr lang="en-US" sz="2200" dirty="0"/>
          </a:p>
        </p:txBody>
      </p:sp>
      <p:sp>
        <p:nvSpPr>
          <p:cNvPr id="3" name="Content Placeholder 2"/>
          <p:cNvSpPr>
            <a:spLocks noGrp="1"/>
          </p:cNvSpPr>
          <p:nvPr>
            <p:ph idx="1"/>
          </p:nvPr>
        </p:nvSpPr>
        <p:spPr>
          <a:xfrm>
            <a:off x="76200" y="739775"/>
            <a:ext cx="6400800" cy="5867400"/>
          </a:xfrm>
        </p:spPr>
        <p:txBody>
          <a:bodyPr>
            <a:noAutofit/>
          </a:bodyPr>
          <a:lstStyle/>
          <a:p>
            <a:pPr lvl="0"/>
            <a:r>
              <a:rPr lang="en-US" sz="2000" b="1" dirty="0"/>
              <a:t>They provide useful information to government</a:t>
            </a:r>
          </a:p>
          <a:p>
            <a:pPr lvl="0"/>
            <a:r>
              <a:rPr lang="en-US" sz="2000" b="1" dirty="0"/>
              <a:t>raise awareness and interest in </a:t>
            </a:r>
            <a:r>
              <a:rPr lang="en-US" sz="2000" b="1" dirty="0">
                <a:solidFill>
                  <a:srgbClr val="FF0000"/>
                </a:solidFill>
              </a:rPr>
              <a:t>public affairs</a:t>
            </a:r>
            <a:endParaRPr lang="en-US" sz="2000" b="1" dirty="0"/>
          </a:p>
          <a:p>
            <a:pPr lvl="0"/>
            <a:endParaRPr lang="en-US" sz="900" b="1" dirty="0"/>
          </a:p>
          <a:p>
            <a:pPr lvl="0"/>
            <a:r>
              <a:rPr lang="en-US" sz="2000" b="1" dirty="0"/>
              <a:t>They provide a means of participation for people</a:t>
            </a:r>
          </a:p>
          <a:p>
            <a:pPr lvl="0"/>
            <a:endParaRPr lang="en-US" sz="900" b="1" dirty="0"/>
          </a:p>
          <a:p>
            <a:pPr lvl="0"/>
            <a:r>
              <a:rPr lang="en-US" sz="2000" b="1" dirty="0"/>
              <a:t>They provide a means of representation on the basis of </a:t>
            </a:r>
            <a:r>
              <a:rPr lang="en-US" sz="2000" b="1" dirty="0">
                <a:solidFill>
                  <a:srgbClr val="FF0000"/>
                </a:solidFill>
              </a:rPr>
              <a:t>interest</a:t>
            </a:r>
            <a:r>
              <a:rPr lang="en-US" sz="2000" b="1" dirty="0"/>
              <a:t> rather than </a:t>
            </a:r>
            <a:r>
              <a:rPr lang="en-US" sz="2000" b="1" dirty="0">
                <a:solidFill>
                  <a:srgbClr val="FF0000"/>
                </a:solidFill>
              </a:rPr>
              <a:t>geography</a:t>
            </a:r>
            <a:r>
              <a:rPr lang="en-US" sz="2000" b="1" dirty="0"/>
              <a:t>.  A “third house of Congress.”</a:t>
            </a:r>
          </a:p>
          <a:p>
            <a:pPr marL="0" indent="0">
              <a:buNone/>
            </a:pPr>
            <a:endParaRPr lang="en-US" sz="900" b="1" dirty="0"/>
          </a:p>
          <a:p>
            <a:pPr lvl="0"/>
            <a:r>
              <a:rPr lang="en-US" sz="2000" b="1" dirty="0"/>
              <a:t>1</a:t>
            </a:r>
            <a:r>
              <a:rPr lang="en-US" sz="2000" b="1" baseline="30000" dirty="0"/>
              <a:t>st</a:t>
            </a:r>
            <a:r>
              <a:rPr lang="en-US" sz="2000" b="1" dirty="0"/>
              <a:t> Amendment protection</a:t>
            </a:r>
          </a:p>
          <a:p>
            <a:pPr lvl="0"/>
            <a:endParaRPr lang="en-US" sz="900" b="1" dirty="0"/>
          </a:p>
          <a:p>
            <a:pPr lvl="0"/>
            <a:r>
              <a:rPr lang="en-US" sz="2000" b="1" dirty="0"/>
              <a:t>Lobbyists have always spent money. It’s more out in the open.</a:t>
            </a:r>
          </a:p>
          <a:p>
            <a:pPr lvl="0"/>
            <a:r>
              <a:rPr lang="en-US" sz="2000" b="1" dirty="0"/>
              <a:t>Provide </a:t>
            </a:r>
            <a:r>
              <a:rPr lang="en-US" sz="2000" b="1" dirty="0">
                <a:solidFill>
                  <a:srgbClr val="FF0000"/>
                </a:solidFill>
              </a:rPr>
              <a:t>information, more checks and balances</a:t>
            </a:r>
          </a:p>
          <a:p>
            <a:pPr lvl="0"/>
            <a:r>
              <a:rPr lang="en-US" sz="2000" b="1" dirty="0">
                <a:solidFill>
                  <a:srgbClr val="FF0000"/>
                </a:solidFill>
              </a:rPr>
              <a:t>Vehicles for political participation- linkage</a:t>
            </a:r>
          </a:p>
          <a:p>
            <a:pPr lvl="0"/>
            <a:endParaRPr lang="en-US" sz="900" b="1" dirty="0"/>
          </a:p>
          <a:p>
            <a:pPr lvl="0"/>
            <a:r>
              <a:rPr lang="en-US" sz="2000" b="1" dirty="0"/>
              <a:t>As Madison points out in </a:t>
            </a:r>
            <a:r>
              <a:rPr lang="en-US" sz="2000" b="1" i="1" dirty="0"/>
              <a:t>Federalist</a:t>
            </a:r>
            <a:r>
              <a:rPr lang="en-US" sz="2000" b="1" dirty="0"/>
              <a:t> #10, the “remedy” of curing the evils </a:t>
            </a:r>
            <a:r>
              <a:rPr lang="en-US" sz="2000" b="1"/>
              <a:t>of factions </a:t>
            </a:r>
            <a:r>
              <a:rPr lang="en-US" sz="2000" b="1" dirty="0"/>
              <a:t>by eliminating their causes is worse than the disease.  Potential loss of liberty is worse than the abuses of lobbyists.</a:t>
            </a:r>
          </a:p>
        </p:txBody>
      </p:sp>
      <p:sp>
        <p:nvSpPr>
          <p:cNvPr id="4" name="Slide Number Placeholder 3"/>
          <p:cNvSpPr>
            <a:spLocks noGrp="1"/>
          </p:cNvSpPr>
          <p:nvPr>
            <p:ph type="sldNum" sz="quarter" idx="12"/>
          </p:nvPr>
        </p:nvSpPr>
        <p:spPr/>
        <p:txBody>
          <a:bodyPr/>
          <a:lstStyle/>
          <a:p>
            <a:fld id="{ADE4B3B1-5C2F-4830-A48A-8789706F722F}" type="slidenum">
              <a:rPr lang="en-US" smtClean="0"/>
              <a:t>54</a:t>
            </a:fld>
            <a:endParaRPr lang="en-US" dirty="0"/>
          </a:p>
        </p:txBody>
      </p:sp>
      <p:sp>
        <p:nvSpPr>
          <p:cNvPr id="5" name="Title 1"/>
          <p:cNvSpPr txBox="1">
            <a:spLocks/>
          </p:cNvSpPr>
          <p:nvPr/>
        </p:nvSpPr>
        <p:spPr>
          <a:xfrm>
            <a:off x="6344147" y="-76200"/>
            <a:ext cx="58674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EXPLAIN WHY LOBBYISTS ARE </a:t>
            </a:r>
            <a:r>
              <a:rPr lang="en-US" sz="2800" b="1" u="sng" dirty="0">
                <a:solidFill>
                  <a:srgbClr val="0000FF"/>
                </a:solidFill>
              </a:rPr>
              <a:t>BAD</a:t>
            </a:r>
            <a:r>
              <a:rPr lang="en-US" sz="2800" b="1" dirty="0">
                <a:solidFill>
                  <a:srgbClr val="0000FF"/>
                </a:solidFill>
              </a:rPr>
              <a:t> </a:t>
            </a:r>
            <a:r>
              <a:rPr lang="en-US" sz="2800" b="1" dirty="0"/>
              <a:t>FOR AMERICA?</a:t>
            </a:r>
            <a:endParaRPr lang="en-US" sz="2800" dirty="0"/>
          </a:p>
        </p:txBody>
      </p:sp>
      <p:sp>
        <p:nvSpPr>
          <p:cNvPr id="6" name="Content Placeholder 2"/>
          <p:cNvSpPr txBox="1">
            <a:spLocks/>
          </p:cNvSpPr>
          <p:nvPr/>
        </p:nvSpPr>
        <p:spPr>
          <a:xfrm>
            <a:off x="6370651" y="914400"/>
            <a:ext cx="5943600" cy="533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t>Rich and powerful interests are over represented.</a:t>
            </a:r>
          </a:p>
          <a:p>
            <a:endParaRPr lang="en-US" sz="2000" b="1" dirty="0"/>
          </a:p>
          <a:p>
            <a:r>
              <a:rPr lang="en-US" sz="2000" b="1" dirty="0"/>
              <a:t>Average and poor people are under represented.</a:t>
            </a:r>
          </a:p>
          <a:p>
            <a:endParaRPr lang="en-US" sz="2000" b="1" dirty="0"/>
          </a:p>
          <a:p>
            <a:r>
              <a:rPr lang="en-US" sz="2000" b="1" dirty="0"/>
              <a:t>By safeguarding liberty, equality is sacrificed.</a:t>
            </a:r>
          </a:p>
          <a:p>
            <a:endParaRPr lang="en-US" sz="2000" b="1" dirty="0"/>
          </a:p>
          <a:p>
            <a:r>
              <a:rPr lang="en-US" sz="2000" b="1" dirty="0"/>
              <a:t>Single-issue lobbies, especially, contribute to political polarization.</a:t>
            </a:r>
          </a:p>
          <a:p>
            <a:endParaRPr lang="en-US" sz="2000" b="1" dirty="0"/>
          </a:p>
          <a:p>
            <a:r>
              <a:rPr lang="en-US" sz="2000" b="1" dirty="0"/>
              <a:t>Lobbies contribute even further to diffusion of power, making it even more difficult for govt. to get things done.</a:t>
            </a:r>
          </a:p>
          <a:p>
            <a:endParaRPr lang="en-US" sz="2000" b="1" dirty="0"/>
          </a:p>
          <a:p>
            <a:r>
              <a:rPr lang="en-US" sz="2000" b="1" dirty="0"/>
              <a:t>Potential for bribery</a:t>
            </a:r>
          </a:p>
          <a:p>
            <a:pPr marL="0" indent="0">
              <a:buFont typeface="Arial" pitchFamily="34" charset="0"/>
              <a:buNone/>
            </a:pPr>
            <a:endParaRPr lang="en-US" b="1" dirty="0"/>
          </a:p>
        </p:txBody>
      </p:sp>
    </p:spTree>
    <p:extLst>
      <p:ext uri="{BB962C8B-B14F-4D97-AF65-F5344CB8AC3E}">
        <p14:creationId xmlns:p14="http://schemas.microsoft.com/office/powerpoint/2010/main" val="397833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Google Shape;99;p15"/>
          <p:cNvSpPr>
            <a:spLocks noGrp="1"/>
          </p:cNvSpPr>
          <p:nvPr>
            <p:ph type="title"/>
          </p:nvPr>
        </p:nvSpPr>
        <p:spPr>
          <a:xfrm>
            <a:off x="0" y="0"/>
            <a:ext cx="12192000" cy="838199"/>
          </a:xfrm>
        </p:spPr>
        <p:txBody>
          <a:bodyPr vert="horz" lIns="91425" tIns="45700" rIns="91425" bIns="45700" rtlCol="0" anchor="ctr">
            <a:noAutofit/>
          </a:bodyPr>
          <a:lstStyle/>
          <a:p>
            <a:pPr eaLnBrk="1" hangingPunct="1"/>
            <a:r>
              <a:rPr lang="en-US" sz="3600" b="1" dirty="0">
                <a:latin typeface="Arial" panose="020B0604020202020204" pitchFamily="34" charset="0"/>
                <a:cs typeface="Arial" panose="020B0604020202020204" pitchFamily="34" charset="0"/>
              </a:rPr>
              <a:t>LOBBYING BY INTEREST GROUPS</a:t>
            </a:r>
            <a:endParaRPr lang="en-US" sz="3600" b="1" dirty="0">
              <a:solidFill>
                <a:srgbClr val="000000"/>
              </a:solidFill>
              <a:latin typeface="Arial" panose="020B0604020202020204" pitchFamily="34" charset="0"/>
              <a:cs typeface="Arial" panose="020B0604020202020204" pitchFamily="34" charset="0"/>
              <a:sym typeface="Calibri" charset="0"/>
            </a:endParaRPr>
          </a:p>
        </p:txBody>
      </p:sp>
      <p:sp>
        <p:nvSpPr>
          <p:cNvPr id="18435" name="Google Shape;101;p15"/>
          <p:cNvSpPr>
            <a:spLocks noGrp="1"/>
          </p:cNvSpPr>
          <p:nvPr>
            <p:ph type="body" idx="2"/>
          </p:nvPr>
        </p:nvSpPr>
        <p:spPr>
          <a:xfrm>
            <a:off x="0" y="838199"/>
            <a:ext cx="12192000" cy="381001"/>
          </a:xfrm>
        </p:spPr>
        <p:txBody>
          <a:bodyPr vert="horz" lIns="91425" tIns="45700" rIns="91425" bIns="45700" rtlCol="0">
            <a:noAutofit/>
          </a:bodyPr>
          <a:lstStyle/>
          <a:p>
            <a:pPr marL="0" indent="0">
              <a:buNone/>
            </a:pPr>
            <a:r>
              <a:rPr lang="en-US" sz="2000" b="1" dirty="0">
                <a:cs typeface="Arial" panose="020B0604020202020204" pitchFamily="34" charset="0"/>
              </a:rPr>
              <a:t>Interacting with government officials in order to advance a group’s public policy goals (done to all branches)</a:t>
            </a:r>
          </a:p>
        </p:txBody>
      </p:sp>
      <p:sp>
        <p:nvSpPr>
          <p:cNvPr id="2" name="Rectangle 1"/>
          <p:cNvSpPr/>
          <p:nvPr/>
        </p:nvSpPr>
        <p:spPr>
          <a:xfrm>
            <a:off x="0" y="5715000"/>
            <a:ext cx="12192000" cy="1040285"/>
          </a:xfrm>
          <a:prstGeom prst="rect">
            <a:avLst/>
          </a:prstGeom>
          <a:solidFill>
            <a:schemeClr val="tx1"/>
          </a:solidFill>
        </p:spPr>
        <p:txBody>
          <a:bodyPr wrap="square">
            <a:spAutoFit/>
          </a:bodyPr>
          <a:lstStyle/>
          <a:p>
            <a:pPr marL="342900" lvl="0" indent="-342900">
              <a:spcBef>
                <a:spcPct val="20000"/>
              </a:spcBef>
              <a:buFont typeface="Arial" pitchFamily="34" charset="0"/>
              <a:buChar char="•"/>
            </a:pPr>
            <a:r>
              <a:rPr lang="en-US" sz="2800" b="1" dirty="0">
                <a:solidFill>
                  <a:schemeClr val="bg1"/>
                </a:solidFill>
              </a:rPr>
              <a:t>Lobbyists provide useful knowledge and access to those in government</a:t>
            </a:r>
          </a:p>
          <a:p>
            <a:pPr marL="342900" lvl="0" indent="-342900">
              <a:spcBef>
                <a:spcPct val="20000"/>
              </a:spcBef>
              <a:buFont typeface="Arial" pitchFamily="34" charset="0"/>
              <a:buChar char="•"/>
            </a:pPr>
            <a:r>
              <a:rPr lang="en-US" sz="2800" b="1" dirty="0">
                <a:solidFill>
                  <a:schemeClr val="bg1"/>
                </a:solidFill>
              </a:rPr>
              <a:t>Lobbyists have greater access to policymakers than average citizens</a:t>
            </a:r>
          </a:p>
        </p:txBody>
      </p:sp>
      <p:sp>
        <p:nvSpPr>
          <p:cNvPr id="4" name="Rectangle 3"/>
          <p:cNvSpPr/>
          <p:nvPr/>
        </p:nvSpPr>
        <p:spPr>
          <a:xfrm>
            <a:off x="76200" y="1351370"/>
            <a:ext cx="6096000" cy="3982629"/>
          </a:xfrm>
          <a:prstGeom prst="rect">
            <a:avLst/>
          </a:prstGeom>
        </p:spPr>
        <p:txBody>
          <a:bodyPr>
            <a:spAutoFit/>
          </a:bodyPr>
          <a:lstStyle/>
          <a:p>
            <a:pPr marL="285750" lvl="2" indent="-285750">
              <a:spcBef>
                <a:spcPct val="20000"/>
              </a:spcBef>
              <a:buFont typeface="Arial" panose="020B0604020202020204" pitchFamily="34" charset="0"/>
              <a:buChar char="•"/>
            </a:pPr>
            <a:r>
              <a:rPr lang="en-US" sz="2000" b="1" u="sng" dirty="0">
                <a:solidFill>
                  <a:srgbClr val="0000FF"/>
                </a:solidFill>
                <a:cs typeface="Arial" panose="020B0604020202020204" pitchFamily="34" charset="0"/>
              </a:rPr>
              <a:t>Legislative</a:t>
            </a:r>
            <a:r>
              <a:rPr lang="en-US" sz="2000" b="1" dirty="0">
                <a:solidFill>
                  <a:srgbClr val="0000FF"/>
                </a:solidFill>
                <a:cs typeface="Arial" panose="020B0604020202020204" pitchFamily="34" charset="0"/>
              </a:rPr>
              <a:t> </a:t>
            </a:r>
            <a:r>
              <a:rPr lang="mr-IN" sz="2000" b="1" dirty="0">
                <a:solidFill>
                  <a:prstClr val="black"/>
                </a:solidFill>
              </a:rPr>
              <a:t>–</a:t>
            </a:r>
            <a:r>
              <a:rPr lang="en-US" sz="2000" b="1" dirty="0">
                <a:solidFill>
                  <a:prstClr val="black"/>
                </a:solidFill>
                <a:cs typeface="Arial" panose="020B0604020202020204" pitchFamily="34" charset="0"/>
              </a:rPr>
              <a:t> influence legislation</a:t>
            </a:r>
          </a:p>
          <a:p>
            <a:pPr marL="742950" lvl="4" indent="-285750">
              <a:spcBef>
                <a:spcPct val="20000"/>
              </a:spcBef>
              <a:buFont typeface="Courier New" panose="02070309020205020404" pitchFamily="49" charset="0"/>
              <a:buChar char="o"/>
            </a:pPr>
            <a:r>
              <a:rPr lang="en-US" b="1" dirty="0">
                <a:solidFill>
                  <a:prstClr val="black"/>
                </a:solidFill>
                <a:cs typeface="Arial" panose="020B0604020202020204" pitchFamily="34" charset="0"/>
              </a:rPr>
              <a:t>Congress is a target for lobbyists</a:t>
            </a:r>
          </a:p>
          <a:p>
            <a:pPr marL="742950" lvl="4" indent="-285750">
              <a:spcBef>
                <a:spcPct val="20000"/>
              </a:spcBef>
              <a:buFont typeface="Courier New" panose="02070309020205020404" pitchFamily="49" charset="0"/>
              <a:buChar char="o"/>
            </a:pPr>
            <a:r>
              <a:rPr lang="en-US" b="1" dirty="0">
                <a:solidFill>
                  <a:prstClr val="black"/>
                </a:solidFill>
                <a:cs typeface="Arial" panose="020B0604020202020204" pitchFamily="34" charset="0"/>
              </a:rPr>
              <a:t>Strategies:</a:t>
            </a:r>
          </a:p>
          <a:p>
            <a:pPr marL="1085850" lvl="6" indent="-171450">
              <a:spcBef>
                <a:spcPct val="20000"/>
              </a:spcBef>
              <a:buFont typeface="Arial" pitchFamily="34" charset="0"/>
              <a:buChar char="»"/>
            </a:pPr>
            <a:r>
              <a:rPr lang="en-US" b="1" dirty="0">
                <a:solidFill>
                  <a:prstClr val="black"/>
                </a:solidFill>
                <a:cs typeface="Arial" panose="020B0604020202020204" pitchFamily="34" charset="0"/>
              </a:rPr>
              <a:t>Contact members or their staff</a:t>
            </a:r>
          </a:p>
          <a:p>
            <a:pPr marL="1085850" lvl="6" indent="-171450">
              <a:spcBef>
                <a:spcPct val="20000"/>
              </a:spcBef>
              <a:buFont typeface="Arial" pitchFamily="34" charset="0"/>
              <a:buChar char="»"/>
            </a:pPr>
            <a:r>
              <a:rPr lang="en-US" b="1" dirty="0">
                <a:solidFill>
                  <a:prstClr val="black"/>
                </a:solidFill>
                <a:cs typeface="Arial" panose="020B0604020202020204" pitchFamily="34" charset="0"/>
              </a:rPr>
              <a:t>Prepare research reports and briefs to bring more attention to issue</a:t>
            </a:r>
          </a:p>
          <a:p>
            <a:pPr marL="1085850" lvl="6" indent="-171450">
              <a:spcBef>
                <a:spcPct val="20000"/>
              </a:spcBef>
              <a:buFont typeface="Arial" pitchFamily="34" charset="0"/>
              <a:buChar char="»"/>
            </a:pPr>
            <a:r>
              <a:rPr lang="en-US" b="1" dirty="0">
                <a:solidFill>
                  <a:prstClr val="black"/>
                </a:solidFill>
                <a:cs typeface="Arial" panose="020B0604020202020204" pitchFamily="34" charset="0"/>
              </a:rPr>
              <a:t>Draft bills and lobby to have them introduced</a:t>
            </a:r>
          </a:p>
          <a:p>
            <a:pPr marL="1085850" lvl="6" indent="-171450">
              <a:spcBef>
                <a:spcPct val="20000"/>
              </a:spcBef>
              <a:buFont typeface="Arial" pitchFamily="34" charset="0"/>
              <a:buChar char="»"/>
            </a:pPr>
            <a:r>
              <a:rPr lang="en-US" b="1" dirty="0">
                <a:solidFill>
                  <a:prstClr val="black"/>
                </a:solidFill>
                <a:cs typeface="Arial" panose="020B0604020202020204" pitchFamily="34" charset="0"/>
              </a:rPr>
              <a:t>Provide useful and timely </a:t>
            </a:r>
            <a:r>
              <a:rPr lang="en-US" b="1" dirty="0">
                <a:solidFill>
                  <a:srgbClr val="FF0000"/>
                </a:solidFill>
                <a:cs typeface="Arial" panose="020B0604020202020204" pitchFamily="34" charset="0"/>
              </a:rPr>
              <a:t>information</a:t>
            </a:r>
          </a:p>
          <a:p>
            <a:pPr marL="285750" lvl="4" indent="-285750">
              <a:spcBef>
                <a:spcPct val="20000"/>
              </a:spcBef>
              <a:buFont typeface="Arial" panose="020B0604020202020204" pitchFamily="34" charset="0"/>
              <a:buChar char="•"/>
            </a:pPr>
            <a:r>
              <a:rPr lang="en-US" sz="2000" b="1" u="sng" dirty="0">
                <a:solidFill>
                  <a:srgbClr val="0000FF"/>
                </a:solidFill>
                <a:cs typeface="Arial" panose="020B0604020202020204" pitchFamily="34" charset="0"/>
              </a:rPr>
              <a:t>Executive</a:t>
            </a:r>
            <a:r>
              <a:rPr lang="en-US" sz="2000" b="1" dirty="0">
                <a:solidFill>
                  <a:prstClr val="black"/>
                </a:solidFill>
                <a:cs typeface="Arial" panose="020B0604020202020204" pitchFamily="34" charset="0"/>
              </a:rPr>
              <a:t> </a:t>
            </a:r>
            <a:r>
              <a:rPr lang="mr-IN" sz="2000" b="1" dirty="0">
                <a:solidFill>
                  <a:prstClr val="black"/>
                </a:solidFill>
              </a:rPr>
              <a:t>–</a:t>
            </a:r>
            <a:r>
              <a:rPr lang="en-US" sz="2000" b="1" dirty="0">
                <a:solidFill>
                  <a:prstClr val="black"/>
                </a:solidFill>
                <a:cs typeface="Arial" panose="020B0604020202020204" pitchFamily="34" charset="0"/>
              </a:rPr>
              <a:t> how laws are implemented</a:t>
            </a:r>
          </a:p>
          <a:p>
            <a:pPr marL="742950" lvl="4" indent="-285750">
              <a:spcBef>
                <a:spcPct val="20000"/>
              </a:spcBef>
              <a:buFont typeface="Courier New" panose="02070309020205020404" pitchFamily="49" charset="0"/>
              <a:buChar char="o"/>
            </a:pPr>
            <a:r>
              <a:rPr lang="en-US" b="1" dirty="0">
                <a:solidFill>
                  <a:prstClr val="black"/>
                </a:solidFill>
                <a:cs typeface="Arial" panose="020B0604020202020204" pitchFamily="34" charset="0"/>
              </a:rPr>
              <a:t>When establishing rules and procedures, bureaucratic agencies generate data and hire experts</a:t>
            </a:r>
          </a:p>
          <a:p>
            <a:pPr marL="742950" lvl="4" indent="-285750">
              <a:spcBef>
                <a:spcPct val="20000"/>
              </a:spcBef>
              <a:buFont typeface="Courier New" panose="02070309020205020404" pitchFamily="49" charset="0"/>
              <a:buChar char="o"/>
            </a:pPr>
            <a:r>
              <a:rPr lang="en-US" b="1" dirty="0">
                <a:solidFill>
                  <a:prstClr val="black"/>
                </a:solidFill>
                <a:cs typeface="Arial" panose="020B0604020202020204" pitchFamily="34" charset="0"/>
              </a:rPr>
              <a:t>Aide in the creation of regulation, just like policy</a:t>
            </a:r>
          </a:p>
        </p:txBody>
      </p:sp>
      <p:sp>
        <p:nvSpPr>
          <p:cNvPr id="5" name="Rectangle 4"/>
          <p:cNvSpPr/>
          <p:nvPr/>
        </p:nvSpPr>
        <p:spPr>
          <a:xfrm>
            <a:off x="6238875" y="1351370"/>
            <a:ext cx="5953125" cy="2616101"/>
          </a:xfrm>
          <a:prstGeom prst="rect">
            <a:avLst/>
          </a:prstGeom>
        </p:spPr>
        <p:txBody>
          <a:bodyPr wrap="square">
            <a:spAutoFit/>
          </a:bodyPr>
          <a:lstStyle/>
          <a:p>
            <a:pPr marL="285750" lvl="2" indent="-285750">
              <a:spcBef>
                <a:spcPct val="20000"/>
              </a:spcBef>
              <a:buFont typeface="Arial" panose="020B0604020202020204" pitchFamily="34" charset="0"/>
              <a:buChar char="•"/>
            </a:pPr>
            <a:r>
              <a:rPr lang="en-US" sz="2000" b="1" u="sng" dirty="0">
                <a:solidFill>
                  <a:srgbClr val="0000FF"/>
                </a:solidFill>
                <a:cs typeface="Arial" panose="020B0604020202020204" pitchFamily="34" charset="0"/>
              </a:rPr>
              <a:t>Judicial</a:t>
            </a:r>
            <a:r>
              <a:rPr lang="en-US" sz="2000" b="1" dirty="0">
                <a:solidFill>
                  <a:prstClr val="black"/>
                </a:solidFill>
                <a:cs typeface="Arial" panose="020B0604020202020204" pitchFamily="34" charset="0"/>
              </a:rPr>
              <a:t> </a:t>
            </a:r>
            <a:r>
              <a:rPr lang="mr-IN" sz="2000" b="1" dirty="0">
                <a:solidFill>
                  <a:prstClr val="black"/>
                </a:solidFill>
              </a:rPr>
              <a:t>–</a:t>
            </a:r>
            <a:r>
              <a:rPr lang="en-US" sz="2000" b="1" dirty="0">
                <a:solidFill>
                  <a:prstClr val="black"/>
                </a:solidFill>
                <a:cs typeface="Arial" panose="020B0604020202020204" pitchFamily="34" charset="0"/>
              </a:rPr>
              <a:t> how laws are interpreted</a:t>
            </a:r>
          </a:p>
          <a:p>
            <a:pPr marL="742950" lvl="4" indent="-285750">
              <a:spcBef>
                <a:spcPct val="20000"/>
              </a:spcBef>
              <a:buFont typeface="Courier New" panose="02070309020205020404" pitchFamily="49" charset="0"/>
              <a:buChar char="o"/>
            </a:pPr>
            <a:r>
              <a:rPr lang="en-US" b="1" dirty="0">
                <a:solidFill>
                  <a:prstClr val="black"/>
                </a:solidFill>
                <a:cs typeface="Arial" panose="020B0604020202020204" pitchFamily="34" charset="0"/>
              </a:rPr>
              <a:t>File lawsuits </a:t>
            </a:r>
          </a:p>
          <a:p>
            <a:pPr marL="1085850" lvl="6" indent="-171450">
              <a:spcBef>
                <a:spcPct val="20000"/>
              </a:spcBef>
              <a:buFont typeface="Arial" pitchFamily="34" charset="0"/>
              <a:buChar char="»"/>
            </a:pPr>
            <a:r>
              <a:rPr lang="en-US" b="1" i="1" dirty="0">
                <a:solidFill>
                  <a:prstClr val="black"/>
                </a:solidFill>
                <a:cs typeface="Arial" panose="020B0604020202020204" pitchFamily="34" charset="0"/>
              </a:rPr>
              <a:t>Brown v. Board of Education</a:t>
            </a:r>
          </a:p>
          <a:p>
            <a:pPr marL="1085850" lvl="6" indent="-171450">
              <a:spcBef>
                <a:spcPct val="20000"/>
              </a:spcBef>
              <a:buFont typeface="Arial" pitchFamily="34" charset="0"/>
              <a:buChar char="»"/>
            </a:pPr>
            <a:r>
              <a:rPr lang="en-US" b="1" dirty="0">
                <a:solidFill>
                  <a:prstClr val="black"/>
                </a:solidFill>
                <a:cs typeface="Arial" panose="020B0604020202020204" pitchFamily="34" charset="0"/>
              </a:rPr>
              <a:t>NAACP attempted to end legal segregation</a:t>
            </a:r>
          </a:p>
          <a:p>
            <a:pPr marL="742950" lvl="4" indent="-285750">
              <a:spcBef>
                <a:spcPct val="20000"/>
              </a:spcBef>
              <a:buFont typeface="Courier New" panose="02070309020205020404" pitchFamily="49" charset="0"/>
              <a:buChar char="o"/>
            </a:pPr>
            <a:r>
              <a:rPr lang="en-US" b="1" dirty="0">
                <a:solidFill>
                  <a:prstClr val="black"/>
                </a:solidFill>
                <a:cs typeface="Arial" panose="020B0604020202020204" pitchFamily="34" charset="0"/>
              </a:rPr>
              <a:t>When not party to a case, can file </a:t>
            </a:r>
            <a:r>
              <a:rPr lang="en-US" b="1" i="1" dirty="0">
                <a:solidFill>
                  <a:srgbClr val="FF0000"/>
                </a:solidFill>
                <a:cs typeface="Arial" panose="020B0604020202020204" pitchFamily="34" charset="0"/>
              </a:rPr>
              <a:t>amicus curiae </a:t>
            </a:r>
            <a:r>
              <a:rPr lang="en-US" b="1" dirty="0">
                <a:solidFill>
                  <a:prstClr val="black"/>
                </a:solidFill>
                <a:cs typeface="Arial" panose="020B0604020202020204" pitchFamily="34" charset="0"/>
              </a:rPr>
              <a:t>briefs (attempt to persuade the Court to agree with the arguments set forth in the brief)</a:t>
            </a:r>
          </a:p>
          <a:p>
            <a:pPr marL="742950" lvl="4" indent="-285750">
              <a:spcBef>
                <a:spcPct val="20000"/>
              </a:spcBef>
              <a:buFont typeface="Courier New" panose="02070309020205020404" pitchFamily="49" charset="0"/>
              <a:buChar char="o"/>
            </a:pPr>
            <a:r>
              <a:rPr lang="en-US" b="1" dirty="0">
                <a:solidFill>
                  <a:prstClr val="black"/>
                </a:solidFill>
                <a:cs typeface="Arial" panose="020B0604020202020204" pitchFamily="34" charset="0"/>
              </a:rPr>
              <a:t>Influence judicial appointments </a:t>
            </a:r>
          </a:p>
        </p:txBody>
      </p:sp>
    </p:spTree>
    <p:extLst>
      <p:ext uri="{BB962C8B-B14F-4D97-AF65-F5344CB8AC3E}">
        <p14:creationId xmlns:p14="http://schemas.microsoft.com/office/powerpoint/2010/main" val="1280561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D72C-941D-41DC-9903-EA5AC3130FE1}"/>
              </a:ext>
            </a:extLst>
          </p:cNvPr>
          <p:cNvSpPr>
            <a:spLocks noGrp="1"/>
          </p:cNvSpPr>
          <p:nvPr>
            <p:ph type="title"/>
          </p:nvPr>
        </p:nvSpPr>
        <p:spPr>
          <a:xfrm>
            <a:off x="457200" y="316"/>
            <a:ext cx="10972800" cy="457198"/>
          </a:xfrm>
        </p:spPr>
        <p:txBody>
          <a:bodyPr>
            <a:noAutofit/>
          </a:bodyPr>
          <a:lstStyle/>
          <a:p>
            <a:r>
              <a:rPr lang="en-US" sz="3200" b="1" dirty="0"/>
              <a:t>ACTIVITIES OF LOBBYISTS TO EXERT INFLUENCE</a:t>
            </a:r>
          </a:p>
        </p:txBody>
      </p:sp>
      <p:sp>
        <p:nvSpPr>
          <p:cNvPr id="3" name="Content Placeholder 2">
            <a:extLst>
              <a:ext uri="{FF2B5EF4-FFF2-40B4-BE49-F238E27FC236}">
                <a16:creationId xmlns:a16="http://schemas.microsoft.com/office/drawing/2014/main" id="{B9B54AD0-1F5A-A47F-F238-F0EF62FDAC3D}"/>
              </a:ext>
            </a:extLst>
          </p:cNvPr>
          <p:cNvSpPr>
            <a:spLocks noGrp="1"/>
          </p:cNvSpPr>
          <p:nvPr>
            <p:ph sz="half" idx="1"/>
          </p:nvPr>
        </p:nvSpPr>
        <p:spPr>
          <a:xfrm>
            <a:off x="38100" y="914400"/>
            <a:ext cx="5384800" cy="4525963"/>
          </a:xfrm>
        </p:spPr>
        <p:txBody>
          <a:bodyPr>
            <a:normAutofit fontScale="92500" lnSpcReduction="10000"/>
          </a:bodyPr>
          <a:lstStyle/>
          <a:p>
            <a:r>
              <a:rPr lang="en-US" b="1" dirty="0"/>
              <a:t>Insider strategies</a:t>
            </a:r>
            <a:r>
              <a:rPr lang="en-US" dirty="0"/>
              <a:t>: quietly persuading government decision makers through exclusive access</a:t>
            </a:r>
          </a:p>
          <a:p>
            <a:r>
              <a:rPr lang="en-US" b="1" dirty="0"/>
              <a:t>Outsider strategies</a:t>
            </a:r>
            <a:r>
              <a:rPr lang="en-US" dirty="0"/>
              <a:t>: public efforts to influence policy with such things as lawsuits or get-out-the vote drives Client interaction: informing clients, discussing strategy </a:t>
            </a:r>
          </a:p>
          <a:p>
            <a:r>
              <a:rPr lang="en-US" b="1" dirty="0"/>
              <a:t>Legislative activity</a:t>
            </a:r>
            <a:r>
              <a:rPr lang="en-US" dirty="0"/>
              <a:t>: providing </a:t>
            </a:r>
            <a:r>
              <a:rPr lang="en-US" b="1" dirty="0">
                <a:solidFill>
                  <a:srgbClr val="FF0000"/>
                </a:solidFill>
              </a:rPr>
              <a:t>information</a:t>
            </a:r>
            <a:r>
              <a:rPr lang="en-US" dirty="0"/>
              <a:t>/researching bills/drafting bills</a:t>
            </a:r>
          </a:p>
        </p:txBody>
      </p:sp>
      <p:sp>
        <p:nvSpPr>
          <p:cNvPr id="4" name="Content Placeholder 3">
            <a:extLst>
              <a:ext uri="{FF2B5EF4-FFF2-40B4-BE49-F238E27FC236}">
                <a16:creationId xmlns:a16="http://schemas.microsoft.com/office/drawing/2014/main" id="{92F437B5-5328-5352-7258-DE10BDF41A6E}"/>
              </a:ext>
            </a:extLst>
          </p:cNvPr>
          <p:cNvSpPr>
            <a:spLocks noGrp="1"/>
          </p:cNvSpPr>
          <p:nvPr>
            <p:ph sz="half" idx="2"/>
          </p:nvPr>
        </p:nvSpPr>
        <p:spPr>
          <a:xfrm>
            <a:off x="6769100" y="990600"/>
            <a:ext cx="5384800" cy="4525963"/>
          </a:xfrm>
        </p:spPr>
        <p:txBody>
          <a:bodyPr>
            <a:normAutofit fontScale="92500" lnSpcReduction="10000"/>
          </a:bodyPr>
          <a:lstStyle/>
          <a:p>
            <a:r>
              <a:rPr lang="en-US" b="1" dirty="0"/>
              <a:t>Social media</a:t>
            </a:r>
            <a:r>
              <a:rPr lang="en-US" dirty="0"/>
              <a:t>: monitoring congressional activity, targeting outreach </a:t>
            </a:r>
          </a:p>
          <a:p>
            <a:r>
              <a:rPr lang="en-US" b="1" dirty="0"/>
              <a:t>Implementation</a:t>
            </a:r>
            <a:r>
              <a:rPr lang="en-US" dirty="0"/>
              <a:t>: testifying on bills/filing amicus curiae briefs </a:t>
            </a:r>
          </a:p>
          <a:p>
            <a:r>
              <a:rPr lang="en-US" b="1" dirty="0"/>
              <a:t>Electoral activity</a:t>
            </a:r>
            <a:r>
              <a:rPr lang="en-US" dirty="0"/>
              <a:t>: advertising, making PAC donations Other activity: meetings, business development/media commentary, </a:t>
            </a:r>
            <a:r>
              <a:rPr lang="en-US" dirty="0" err="1"/>
              <a:t>etc</a:t>
            </a:r>
            <a:endParaRPr lang="en-US" dirty="0"/>
          </a:p>
        </p:txBody>
      </p:sp>
      <p:sp>
        <p:nvSpPr>
          <p:cNvPr id="6" name="TextBox 5">
            <a:extLst>
              <a:ext uri="{FF2B5EF4-FFF2-40B4-BE49-F238E27FC236}">
                <a16:creationId xmlns:a16="http://schemas.microsoft.com/office/drawing/2014/main" id="{9A658C20-6D21-D28E-BE2F-0541FEA101B2}"/>
              </a:ext>
            </a:extLst>
          </p:cNvPr>
          <p:cNvSpPr txBox="1"/>
          <p:nvPr/>
        </p:nvSpPr>
        <p:spPr>
          <a:xfrm>
            <a:off x="10210800" y="6400800"/>
            <a:ext cx="1502463" cy="338554"/>
          </a:xfrm>
          <a:prstGeom prst="rect">
            <a:avLst/>
          </a:prstGeom>
          <a:noFill/>
        </p:spPr>
        <p:txBody>
          <a:bodyPr wrap="none" rtlCol="0">
            <a:spAutoFit/>
          </a:bodyPr>
          <a:lstStyle/>
          <a:p>
            <a:r>
              <a:rPr lang="en-US" sz="1600" b="1" i="1" dirty="0"/>
              <a:t>AMSCO pg. 561</a:t>
            </a:r>
          </a:p>
        </p:txBody>
      </p:sp>
    </p:spTree>
    <p:extLst>
      <p:ext uri="{BB962C8B-B14F-4D97-AF65-F5344CB8AC3E}">
        <p14:creationId xmlns:p14="http://schemas.microsoft.com/office/powerpoint/2010/main" val="2903579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Google Shape;99;p15"/>
          <p:cNvSpPr>
            <a:spLocks noGrp="1"/>
          </p:cNvSpPr>
          <p:nvPr>
            <p:ph type="title"/>
          </p:nvPr>
        </p:nvSpPr>
        <p:spPr>
          <a:xfrm>
            <a:off x="0" y="76201"/>
            <a:ext cx="12192000" cy="914399"/>
          </a:xfrm>
        </p:spPr>
        <p:txBody>
          <a:bodyPr vert="horz" lIns="91425" tIns="45700" rIns="91425" bIns="45700" rtlCol="0" anchor="ctr">
            <a:noAutofit/>
          </a:bodyPr>
          <a:lstStyle/>
          <a:p>
            <a:pPr eaLnBrk="1" hangingPunct="1"/>
            <a:r>
              <a:rPr lang="en-US" sz="4000" b="1" dirty="0">
                <a:latin typeface="Calibri" panose="020F0502020204030204" pitchFamily="34" charset="0"/>
                <a:cs typeface="Calibri" panose="020F0502020204030204" pitchFamily="34" charset="0"/>
              </a:rPr>
              <a:t>THEORIES OF INTEREST GROUP FORMATION</a:t>
            </a:r>
            <a:endParaRPr lang="en-US" sz="4000" b="1" dirty="0">
              <a:solidFill>
                <a:srgbClr val="000000"/>
              </a:solidFill>
              <a:latin typeface="Calibri" panose="020F0502020204030204" pitchFamily="34" charset="0"/>
              <a:cs typeface="Calibri" panose="020F0502020204030204" pitchFamily="34" charset="0"/>
              <a:sym typeface="Calibri" charset="0"/>
            </a:endParaRPr>
          </a:p>
        </p:txBody>
      </p:sp>
      <p:sp>
        <p:nvSpPr>
          <p:cNvPr id="18435" name="Google Shape;101;p15"/>
          <p:cNvSpPr>
            <a:spLocks noGrp="1"/>
          </p:cNvSpPr>
          <p:nvPr>
            <p:ph type="body" idx="2"/>
          </p:nvPr>
        </p:nvSpPr>
        <p:spPr>
          <a:xfrm>
            <a:off x="21604" y="1143000"/>
            <a:ext cx="12170396" cy="4724400"/>
          </a:xfrm>
        </p:spPr>
        <p:txBody>
          <a:bodyPr vert="horz" lIns="91425" tIns="45700" rIns="91425" bIns="45700" rtlCol="0">
            <a:noAutofit/>
          </a:bodyPr>
          <a:lstStyle/>
          <a:p>
            <a:r>
              <a:rPr lang="en-US" sz="3600" dirty="0">
                <a:latin typeface="Calibri" panose="020F0502020204030204" pitchFamily="34" charset="0"/>
                <a:cs typeface="Calibri" panose="020F0502020204030204" pitchFamily="34" charset="0"/>
              </a:rPr>
              <a:t>Three main theories explain the impact of groups on the political process </a:t>
            </a:r>
            <a:r>
              <a:rPr lang="mr-IN" sz="3600" dirty="0">
                <a:latin typeface="Calibri" panose="020F0502020204030204" pitchFamily="34" charset="0"/>
              </a:rPr>
              <a:t>–</a:t>
            </a:r>
            <a:r>
              <a:rPr lang="en-US" sz="3600" dirty="0">
                <a:latin typeface="Calibri" panose="020F0502020204030204" pitchFamily="34" charset="0"/>
                <a:cs typeface="Calibri" panose="020F0502020204030204" pitchFamily="34" charset="0"/>
              </a:rPr>
              <a:t> all seek to control the </a:t>
            </a:r>
            <a:r>
              <a:rPr lang="en-US" sz="3600" b="1" dirty="0">
                <a:latin typeface="Calibri" panose="020F0502020204030204" pitchFamily="34" charset="0"/>
                <a:cs typeface="Calibri" panose="020F0502020204030204" pitchFamily="34" charset="0"/>
              </a:rPr>
              <a:t>policy agenda*</a:t>
            </a:r>
            <a:r>
              <a:rPr lang="en-US" sz="3600" dirty="0">
                <a:latin typeface="Calibri" panose="020F0502020204030204" pitchFamily="34" charset="0"/>
                <a:cs typeface="Calibri" panose="020F0502020204030204" pitchFamily="34" charset="0"/>
              </a:rPr>
              <a:t>:</a:t>
            </a:r>
          </a:p>
          <a:p>
            <a:pPr lvl="1"/>
            <a:r>
              <a:rPr lang="en-US" sz="2800" b="1" dirty="0">
                <a:latin typeface="Calibri" panose="020F0502020204030204" pitchFamily="34" charset="0"/>
                <a:cs typeface="Calibri" panose="020F0502020204030204" pitchFamily="34" charset="0"/>
              </a:rPr>
              <a:t>Participatory democracy theory </a:t>
            </a:r>
            <a:r>
              <a:rPr lang="mr-IN" sz="2800" dirty="0">
                <a:latin typeface="Calibri" panose="020F0502020204030204" pitchFamily="34" charset="0"/>
              </a:rPr>
              <a:t>–</a:t>
            </a:r>
            <a:r>
              <a:rPr lang="en-US" sz="2800" dirty="0">
                <a:latin typeface="Calibri" panose="020F0502020204030204" pitchFamily="34" charset="0"/>
                <a:cs typeface="Calibri" panose="020F0502020204030204" pitchFamily="34" charset="0"/>
              </a:rPr>
              <a:t> the belief that citizens impact policymaking through their involvement in civil society</a:t>
            </a:r>
          </a:p>
          <a:p>
            <a:pPr lvl="2"/>
            <a:r>
              <a:rPr lang="en-US" sz="2400" dirty="0">
                <a:latin typeface="Calibri" panose="020F0502020204030204" pitchFamily="34" charset="0"/>
                <a:cs typeface="Calibri" panose="020F0502020204030204" pitchFamily="34" charset="0"/>
              </a:rPr>
              <a:t>Groups outside the government that advocate for policy</a:t>
            </a:r>
          </a:p>
          <a:p>
            <a:pPr lvl="1"/>
            <a:r>
              <a:rPr lang="en-US" sz="2800" b="1" dirty="0">
                <a:latin typeface="Calibri" panose="020F0502020204030204" pitchFamily="34" charset="0"/>
                <a:cs typeface="Calibri" panose="020F0502020204030204" pitchFamily="34" charset="0"/>
              </a:rPr>
              <a:t>Pluralist theory </a:t>
            </a:r>
            <a:r>
              <a:rPr lang="mr-IN" sz="2800" dirty="0">
                <a:latin typeface="Calibri" panose="020F0502020204030204" pitchFamily="34" charset="0"/>
              </a:rPr>
              <a:t>–</a:t>
            </a:r>
            <a:r>
              <a:rPr lang="en-US" sz="2800" dirty="0">
                <a:latin typeface="Calibri" panose="020F0502020204030204" pitchFamily="34" charset="0"/>
                <a:cs typeface="Calibri" panose="020F0502020204030204" pitchFamily="34" charset="0"/>
              </a:rPr>
              <a:t> political power is distributed among many competing groups, which means that no one group can grow too powerful</a:t>
            </a:r>
          </a:p>
          <a:p>
            <a:pPr lvl="1"/>
            <a:r>
              <a:rPr lang="en-US" sz="2800" b="1" dirty="0">
                <a:latin typeface="Calibri" panose="020F0502020204030204" pitchFamily="34" charset="0"/>
                <a:cs typeface="Calibri" panose="020F0502020204030204" pitchFamily="34" charset="0"/>
              </a:rPr>
              <a:t>Elite theory </a:t>
            </a:r>
            <a:r>
              <a:rPr lang="mr-IN" sz="2800" dirty="0">
                <a:latin typeface="Calibri" panose="020F0502020204030204" pitchFamily="34" charset="0"/>
              </a:rPr>
              <a:t>–</a:t>
            </a:r>
            <a:r>
              <a:rPr lang="en-US" sz="2800" dirty="0">
                <a:latin typeface="Calibri" panose="020F0502020204030204" pitchFamily="34" charset="0"/>
                <a:cs typeface="Calibri" panose="020F0502020204030204" pitchFamily="34" charset="0"/>
              </a:rPr>
              <a:t> at theory that the wealthy elite class has a disproportionate amount of economic and political power </a:t>
            </a:r>
          </a:p>
        </p:txBody>
      </p:sp>
      <p:sp>
        <p:nvSpPr>
          <p:cNvPr id="5" name="TextBox 4">
            <a:extLst>
              <a:ext uri="{FF2B5EF4-FFF2-40B4-BE49-F238E27FC236}">
                <a16:creationId xmlns:a16="http://schemas.microsoft.com/office/drawing/2014/main" id="{C02C621E-479B-3369-9B79-7D470016722F}"/>
              </a:ext>
            </a:extLst>
          </p:cNvPr>
          <p:cNvSpPr txBox="1"/>
          <p:nvPr/>
        </p:nvSpPr>
        <p:spPr>
          <a:xfrm>
            <a:off x="228600" y="6324600"/>
            <a:ext cx="11734800" cy="369332"/>
          </a:xfrm>
          <a:prstGeom prst="rect">
            <a:avLst/>
          </a:prstGeom>
          <a:noFill/>
        </p:spPr>
        <p:txBody>
          <a:bodyPr wrap="square">
            <a:spAutoFit/>
          </a:bodyPr>
          <a:lstStyle/>
          <a:p>
            <a:r>
              <a:rPr lang="en-US" dirty="0"/>
              <a:t>*</a:t>
            </a:r>
            <a:r>
              <a:rPr lang="en-US" b="1" dirty="0"/>
              <a:t>policy agenda </a:t>
            </a:r>
            <a:r>
              <a:rPr lang="en-US" dirty="0"/>
              <a:t>the set of issues to which government officials, voters, and the public are paying attention.</a:t>
            </a:r>
          </a:p>
        </p:txBody>
      </p:sp>
    </p:spTree>
    <p:extLst>
      <p:ext uri="{BB962C8B-B14F-4D97-AF65-F5344CB8AC3E}">
        <p14:creationId xmlns:p14="http://schemas.microsoft.com/office/powerpoint/2010/main" val="1945708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9355-C1A4-459B-572D-CD6906A6471F}"/>
              </a:ext>
            </a:extLst>
          </p:cNvPr>
          <p:cNvSpPr>
            <a:spLocks noGrp="1"/>
          </p:cNvSpPr>
          <p:nvPr>
            <p:ph type="title"/>
          </p:nvPr>
        </p:nvSpPr>
        <p:spPr>
          <a:xfrm>
            <a:off x="0" y="2209800"/>
            <a:ext cx="12192000" cy="609600"/>
          </a:xfrm>
        </p:spPr>
        <p:txBody>
          <a:bodyPr/>
          <a:lstStyle/>
          <a:p>
            <a:r>
              <a:rPr lang="en-US" sz="3600" b="1" dirty="0"/>
              <a:t>Groups Influencing Policy Outcomes</a:t>
            </a:r>
            <a:br>
              <a:rPr lang="en-US" sz="3600" b="1" dirty="0"/>
            </a:br>
            <a:br>
              <a:rPr lang="en-US" sz="3600" b="1" dirty="0"/>
            </a:br>
            <a:br>
              <a:rPr lang="en-US" sz="3600" b="1" dirty="0"/>
            </a:br>
            <a:r>
              <a:rPr lang="en-US" sz="3600" b="1" dirty="0"/>
              <a:t>END</a:t>
            </a:r>
          </a:p>
        </p:txBody>
      </p:sp>
      <p:sp>
        <p:nvSpPr>
          <p:cNvPr id="5" name="Slide Number Placeholder 4">
            <a:extLst>
              <a:ext uri="{FF2B5EF4-FFF2-40B4-BE49-F238E27FC236}">
                <a16:creationId xmlns:a16="http://schemas.microsoft.com/office/drawing/2014/main" id="{C0D8C273-1874-C823-A880-E3A3C34D39A8}"/>
              </a:ext>
            </a:extLst>
          </p:cNvPr>
          <p:cNvSpPr>
            <a:spLocks noGrp="1"/>
          </p:cNvSpPr>
          <p:nvPr>
            <p:ph type="sldNum" sz="quarter" idx="12"/>
          </p:nvPr>
        </p:nvSpPr>
        <p:spPr/>
        <p:txBody>
          <a:bodyPr/>
          <a:lstStyle/>
          <a:p>
            <a:pPr>
              <a:defRPr/>
            </a:pPr>
            <a:fld id="{A52ACF86-BCE9-4484-8190-817FBB54F7D1}" type="slidenum">
              <a:rPr lang="en-US" altLang="en-US" smtClean="0">
                <a:solidFill>
                  <a:srgbClr val="000000"/>
                </a:solidFill>
              </a:rPr>
              <a:pPr>
                <a:defRPr/>
              </a:pPr>
              <a:t>58</a:t>
            </a:fld>
            <a:endParaRPr lang="en-US" altLang="en-US">
              <a:solidFill>
                <a:srgbClr val="000000"/>
              </a:solidFill>
            </a:endParaRPr>
          </a:p>
        </p:txBody>
      </p:sp>
    </p:spTree>
    <p:extLst>
      <p:ext uri="{BB962C8B-B14F-4D97-AF65-F5344CB8AC3E}">
        <p14:creationId xmlns:p14="http://schemas.microsoft.com/office/powerpoint/2010/main" val="2597020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1"/>
          <p:cNvPicPr preferRelativeResize="0"/>
          <p:nvPr/>
        </p:nvPicPr>
        <p:blipFill>
          <a:blip r:embed="rId3">
            <a:alphaModFix amt="10000"/>
          </a:blip>
          <a:stretch>
            <a:fillRect/>
          </a:stretch>
        </p:blipFill>
        <p:spPr>
          <a:xfrm>
            <a:off x="0" y="0"/>
            <a:ext cx="12192000" cy="6858000"/>
          </a:xfrm>
          <a:prstGeom prst="rect">
            <a:avLst/>
          </a:prstGeom>
          <a:noFill/>
          <a:ln>
            <a:noFill/>
          </a:ln>
        </p:spPr>
      </p:pic>
      <p:sp>
        <p:nvSpPr>
          <p:cNvPr id="239" name="Google Shape;239;p41"/>
          <p:cNvSpPr txBox="1">
            <a:spLocks noGrp="1"/>
          </p:cNvSpPr>
          <p:nvPr>
            <p:ph type="title"/>
          </p:nvPr>
        </p:nvSpPr>
        <p:spPr>
          <a:xfrm>
            <a:off x="0" y="6866"/>
            <a:ext cx="12192000" cy="831334"/>
          </a:xfrm>
          <a:prstGeom prst="rect">
            <a:avLst/>
          </a:prstGeom>
        </p:spPr>
        <p:txBody>
          <a:bodyPr spcFirstLastPara="1" vert="horz" wrap="square" lIns="121900" tIns="121900" rIns="121900" bIns="121900" rtlCol="0" anchor="t" anchorCtr="0">
            <a:noAutofit/>
          </a:bodyPr>
          <a:lstStyle/>
          <a:p>
            <a:r>
              <a:rPr lang="en-US" b="1" dirty="0"/>
              <a:t>LINKAGE INSTITUTIONS</a:t>
            </a:r>
          </a:p>
        </p:txBody>
      </p:sp>
      <p:sp>
        <p:nvSpPr>
          <p:cNvPr id="2" name="Rectangle 1"/>
          <p:cNvSpPr/>
          <p:nvPr/>
        </p:nvSpPr>
        <p:spPr>
          <a:xfrm>
            <a:off x="-8878" y="870751"/>
            <a:ext cx="12206796" cy="5101397"/>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Linkage institutions are channels that allow individuals to communicate their preferences to policy-makers:</a:t>
            </a:r>
          </a:p>
          <a:p>
            <a:pPr marL="457200" marR="0" lvl="0" indent="-457200" algn="l" defTabSz="914400" rtl="0" eaLnBrk="1" fontAlgn="auto" latinLnBrk="0" hangingPunct="1">
              <a:lnSpc>
                <a:spcPct val="100000"/>
              </a:lnSpc>
              <a:spcBef>
                <a:spcPts val="2133"/>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What are the four linkage institutions?</a:t>
            </a:r>
          </a:p>
          <a:p>
            <a:pPr marL="971550" marR="0" lvl="1" indent="-51435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2800" b="1" i="0" u="none" strike="noStrike" kern="1200" cap="none" spc="0" normalizeH="0" baseline="0" noProof="0" dirty="0">
                <a:ln>
                  <a:noFill/>
                </a:ln>
                <a:effectLst/>
                <a:uLnTx/>
                <a:uFillTx/>
                <a:latin typeface="Calibri"/>
                <a:ea typeface="+mn-ea"/>
                <a:cs typeface="+mn-cs"/>
              </a:rPr>
              <a:t>Elections</a:t>
            </a:r>
          </a:p>
          <a:p>
            <a:pPr marL="971550" marR="0" lvl="1" indent="-51435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2800" b="1" i="0" u="none" strike="noStrike" kern="1200" cap="none" spc="0" normalizeH="0" baseline="0" noProof="0" dirty="0">
                <a:ln>
                  <a:noFill/>
                </a:ln>
                <a:effectLst/>
                <a:uLnTx/>
                <a:uFillTx/>
                <a:latin typeface="Calibri"/>
                <a:ea typeface="+mn-ea"/>
                <a:cs typeface="+mn-cs"/>
              </a:rPr>
              <a:t>Political Parties </a:t>
            </a:r>
          </a:p>
          <a:p>
            <a:pPr marL="971550" lvl="1" indent="-514350">
              <a:buSzPct val="100000"/>
              <a:buFont typeface="+mj-lt"/>
              <a:buAutoNum type="arabicPeriod"/>
            </a:pPr>
            <a:r>
              <a:rPr kumimoji="0" lang="en-US" sz="2800" b="1" i="0" u="none" strike="noStrike" kern="1200" cap="none" spc="0" normalizeH="0" baseline="0" noProof="0" dirty="0">
                <a:ln>
                  <a:noFill/>
                </a:ln>
                <a:solidFill>
                  <a:srgbClr val="0000FF"/>
                </a:solidFill>
                <a:effectLst/>
                <a:uLnTx/>
                <a:uFillTx/>
                <a:latin typeface="Calibri"/>
                <a:ea typeface="+mn-ea"/>
                <a:cs typeface="+mn-cs"/>
              </a:rPr>
              <a:t>Interest Groups - </a:t>
            </a:r>
            <a:r>
              <a:rPr lang="en-US" sz="2800" b="1" dirty="0">
                <a:solidFill>
                  <a:srgbClr val="0000FF"/>
                </a:solidFill>
              </a:rPr>
              <a:t>Organization of people whose members share policy views on specific issues and attempt to INFLUENCE THE GOVERNMENT AND PUBLIC POLICY TO THEIR BENEFIT.</a:t>
            </a:r>
            <a:endParaRPr kumimoji="0" lang="en-US" sz="2800" b="1" i="0" u="none" strike="noStrike" kern="1200" cap="none" spc="0" normalizeH="0" baseline="0" noProof="0" dirty="0">
              <a:ln>
                <a:noFill/>
              </a:ln>
              <a:solidFill>
                <a:srgbClr val="0000FF"/>
              </a:solidFill>
              <a:effectLst/>
              <a:uLnTx/>
              <a:uFillTx/>
              <a:latin typeface="Calibri"/>
            </a:endParaRPr>
          </a:p>
          <a:p>
            <a:pPr marL="971550" marR="0" lvl="1" indent="-51435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Mass Media</a:t>
            </a:r>
          </a:p>
          <a:p>
            <a:pPr marL="457200" marR="0" lvl="1" indent="0" algn="l" defTabSz="914400" rtl="0" eaLnBrk="1" fontAlgn="auto" latinLnBrk="0" hangingPunct="1">
              <a:lnSpc>
                <a:spcPct val="100000"/>
              </a:lnSpc>
              <a:spcBef>
                <a:spcPts val="0"/>
              </a:spcBef>
              <a:spcAft>
                <a:spcPts val="0"/>
              </a:spcAft>
              <a:buClrTx/>
              <a:buSzPct val="49000"/>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How do you let the government know about your opinions and beliefs?</a:t>
            </a:r>
          </a:p>
        </p:txBody>
      </p:sp>
    </p:spTree>
    <p:extLst>
      <p:ext uri="{BB962C8B-B14F-4D97-AF65-F5344CB8AC3E}">
        <p14:creationId xmlns:p14="http://schemas.microsoft.com/office/powerpoint/2010/main" val="12691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1"/>
          <p:cNvPicPr preferRelativeResize="0"/>
          <p:nvPr/>
        </p:nvPicPr>
        <p:blipFill>
          <a:blip r:embed="rId3">
            <a:alphaModFix amt="10000"/>
          </a:blip>
          <a:stretch>
            <a:fillRect/>
          </a:stretch>
        </p:blipFill>
        <p:spPr>
          <a:xfrm>
            <a:off x="0" y="0"/>
            <a:ext cx="12192000" cy="6858000"/>
          </a:xfrm>
          <a:prstGeom prst="rect">
            <a:avLst/>
          </a:prstGeom>
          <a:noFill/>
          <a:ln>
            <a:noFill/>
          </a:ln>
        </p:spPr>
      </p:pic>
      <p:sp>
        <p:nvSpPr>
          <p:cNvPr id="239" name="Google Shape;239;p41"/>
          <p:cNvSpPr txBox="1">
            <a:spLocks noGrp="1"/>
          </p:cNvSpPr>
          <p:nvPr>
            <p:ph type="title"/>
          </p:nvPr>
        </p:nvSpPr>
        <p:spPr>
          <a:xfrm>
            <a:off x="0" y="6866"/>
            <a:ext cx="12192000" cy="526534"/>
          </a:xfrm>
          <a:prstGeom prst="rect">
            <a:avLst/>
          </a:prstGeom>
        </p:spPr>
        <p:txBody>
          <a:bodyPr spcFirstLastPara="1" vert="horz" wrap="square" lIns="121900" tIns="121900" rIns="121900" bIns="121900" rtlCol="0" anchor="t" anchorCtr="0">
            <a:noAutofit/>
          </a:bodyPr>
          <a:lstStyle/>
          <a:p>
            <a:r>
              <a:rPr lang="en-US" sz="2800" b="1" dirty="0"/>
              <a:t>LINKAGE INSTITUTIONS</a:t>
            </a:r>
          </a:p>
        </p:txBody>
      </p:sp>
      <p:sp>
        <p:nvSpPr>
          <p:cNvPr id="2" name="Rectangle 1"/>
          <p:cNvSpPr/>
          <p:nvPr/>
        </p:nvSpPr>
        <p:spPr>
          <a:xfrm>
            <a:off x="-7398" y="568392"/>
            <a:ext cx="12206796" cy="6232475"/>
          </a:xfrm>
          <a:prstGeom prst="rect">
            <a:avLst/>
          </a:prstGeom>
        </p:spPr>
        <p:txBody>
          <a:bodyPr wrap="square">
            <a:spAutoFit/>
          </a:bodyPr>
          <a:lstStyle/>
          <a:p>
            <a:pPr lvl="0"/>
            <a:r>
              <a:rPr lang="en-US" sz="2100" dirty="0"/>
              <a:t>Political Parties, interest groups, elections, media</a:t>
            </a:r>
          </a:p>
          <a:p>
            <a:pPr lvl="0"/>
            <a:endParaRPr lang="en-US" sz="2100" dirty="0"/>
          </a:p>
          <a:p>
            <a:pPr lvl="0"/>
            <a:r>
              <a:rPr lang="en-US" sz="2100" dirty="0"/>
              <a:t>Political parties, interest groups and social movements provide opportunities for </a:t>
            </a:r>
            <a:r>
              <a:rPr lang="en-US" sz="2100" b="1" dirty="0"/>
              <a:t>participation</a:t>
            </a:r>
            <a:r>
              <a:rPr lang="en-US" sz="2100" dirty="0"/>
              <a:t> and </a:t>
            </a:r>
            <a:r>
              <a:rPr lang="en-US" sz="2100" b="1" dirty="0"/>
              <a:t>influence</a:t>
            </a:r>
            <a:r>
              <a:rPr lang="en-US" sz="2100" dirty="0"/>
              <a:t> how people relate to government.</a:t>
            </a:r>
          </a:p>
          <a:p>
            <a:pPr lvl="0"/>
            <a:endParaRPr lang="en-US" sz="2100" dirty="0"/>
          </a:p>
          <a:p>
            <a:pPr lvl="0"/>
            <a:r>
              <a:rPr lang="en-US" sz="2100" b="1" dirty="0"/>
              <a:t>Political parties </a:t>
            </a:r>
            <a:r>
              <a:rPr lang="en-US" sz="2100" dirty="0"/>
              <a:t>provide labels; issue platforms and most importantly choose candidates that represent our wishes.</a:t>
            </a:r>
          </a:p>
          <a:p>
            <a:pPr lvl="0"/>
            <a:endParaRPr lang="en-US" sz="2100" dirty="0"/>
          </a:p>
          <a:p>
            <a:pPr lvl="0"/>
            <a:r>
              <a:rPr lang="en-US" sz="2100" b="1" dirty="0"/>
              <a:t>Interest groups </a:t>
            </a:r>
            <a:r>
              <a:rPr lang="en-US" sz="2100" dirty="0"/>
              <a:t>provide us a way to focus our political attention on single issues or policy priorities. There is strength in numbers. Interest groups are an important linkage institution to our democracy.</a:t>
            </a:r>
          </a:p>
          <a:p>
            <a:pPr lvl="0"/>
            <a:endParaRPr lang="en-US" sz="2100" dirty="0"/>
          </a:p>
          <a:p>
            <a:pPr lvl="0"/>
            <a:r>
              <a:rPr lang="en-US" sz="2100" b="1" dirty="0"/>
              <a:t>Elections</a:t>
            </a:r>
            <a:r>
              <a:rPr lang="en-US" sz="2100" dirty="0"/>
              <a:t> give </a:t>
            </a:r>
            <a:r>
              <a:rPr lang="en-US" sz="2100" b="1" dirty="0"/>
              <a:t>“we the people” </a:t>
            </a:r>
            <a:r>
              <a:rPr lang="en-US" sz="2100" dirty="0"/>
              <a:t>the most direct way to </a:t>
            </a:r>
            <a:r>
              <a:rPr lang="en-US" sz="2100" b="1" dirty="0"/>
              <a:t>influence</a:t>
            </a:r>
            <a:r>
              <a:rPr lang="en-US" sz="2100" dirty="0"/>
              <a:t> our </a:t>
            </a:r>
            <a:r>
              <a:rPr lang="en-US" sz="2100" b="1" dirty="0"/>
              <a:t>government </a:t>
            </a:r>
            <a:r>
              <a:rPr lang="en-US" sz="2100" dirty="0"/>
              <a:t>and its </a:t>
            </a:r>
            <a:r>
              <a:rPr lang="en-US" sz="2100" b="1" dirty="0"/>
              <a:t>decisions</a:t>
            </a:r>
            <a:r>
              <a:rPr lang="en-US" sz="2100" dirty="0"/>
              <a:t>. When our candidates win elections, we feel that our interests will be represented. In this way we are connected to our government. </a:t>
            </a:r>
          </a:p>
          <a:p>
            <a:pPr lvl="0"/>
            <a:endParaRPr lang="en-US" sz="2100" dirty="0"/>
          </a:p>
          <a:p>
            <a:pPr lvl="0"/>
            <a:r>
              <a:rPr lang="en-US" sz="2100" dirty="0"/>
              <a:t>The </a:t>
            </a:r>
            <a:r>
              <a:rPr lang="en-US" sz="2100" b="1" dirty="0"/>
              <a:t>role of the media</a:t>
            </a:r>
            <a:r>
              <a:rPr lang="en-US" sz="2100" dirty="0"/>
              <a:t> is to </a:t>
            </a:r>
            <a:r>
              <a:rPr lang="en-US" sz="2100" b="1" dirty="0"/>
              <a:t>inform us about our government</a:t>
            </a:r>
            <a:r>
              <a:rPr lang="en-US" sz="2100" dirty="0"/>
              <a:t>. They are </a:t>
            </a:r>
            <a:r>
              <a:rPr lang="en-US" sz="2100" b="1" dirty="0"/>
              <a:t>gatekeepers</a:t>
            </a:r>
            <a:r>
              <a:rPr lang="en-US" sz="2100" dirty="0"/>
              <a:t>, </a:t>
            </a:r>
            <a:r>
              <a:rPr lang="en-US" sz="2100" b="1" dirty="0"/>
              <a:t>scorekeepers</a:t>
            </a:r>
            <a:r>
              <a:rPr lang="en-US" sz="2100" dirty="0"/>
              <a:t> and </a:t>
            </a:r>
            <a:r>
              <a:rPr lang="en-US" sz="2100" b="1" dirty="0"/>
              <a:t>watchdogs</a:t>
            </a:r>
            <a:r>
              <a:rPr lang="en-US" sz="2100" dirty="0"/>
              <a:t>. Media sets </a:t>
            </a:r>
            <a:r>
              <a:rPr lang="en-US" sz="2100" b="1" dirty="0"/>
              <a:t>priorities</a:t>
            </a:r>
            <a:r>
              <a:rPr lang="en-US" sz="2100" dirty="0"/>
              <a:t> and helps to become </a:t>
            </a:r>
            <a:r>
              <a:rPr lang="en-US" sz="2100" b="1" dirty="0"/>
              <a:t>agenda setters </a:t>
            </a:r>
            <a:r>
              <a:rPr lang="en-US" sz="2100" dirty="0"/>
              <a:t>when deciding what to cover. Media tells us </a:t>
            </a:r>
            <a:r>
              <a:rPr lang="en-US" sz="2100" b="1" dirty="0"/>
              <a:t>who is winning </a:t>
            </a:r>
            <a:r>
              <a:rPr lang="en-US" sz="2100" dirty="0"/>
              <a:t>and </a:t>
            </a:r>
            <a:r>
              <a:rPr lang="en-US" sz="2100" b="1" dirty="0"/>
              <a:t>losing in the political process </a:t>
            </a:r>
            <a:r>
              <a:rPr lang="en-US" sz="2100" dirty="0"/>
              <a:t>at any given time. But perhaps most importantly the </a:t>
            </a:r>
            <a:r>
              <a:rPr lang="en-US" sz="2100" b="1" dirty="0"/>
              <a:t>media holds our government accountable. They police the government for us</a:t>
            </a:r>
            <a:r>
              <a:rPr lang="en-US" sz="2100" dirty="0"/>
              <a:t>.</a:t>
            </a:r>
          </a:p>
        </p:txBody>
      </p:sp>
    </p:spTree>
    <p:extLst>
      <p:ext uri="{BB962C8B-B14F-4D97-AF65-F5344CB8AC3E}">
        <p14:creationId xmlns:p14="http://schemas.microsoft.com/office/powerpoint/2010/main" val="370435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2054F-CDC3-D1F3-BBC6-D96F591A239F}"/>
              </a:ext>
            </a:extLst>
          </p:cNvPr>
          <p:cNvPicPr>
            <a:picLocks noChangeAspect="1"/>
          </p:cNvPicPr>
          <p:nvPr/>
        </p:nvPicPr>
        <p:blipFill>
          <a:blip r:embed="rId3"/>
          <a:stretch>
            <a:fillRect/>
          </a:stretch>
        </p:blipFill>
        <p:spPr>
          <a:xfrm>
            <a:off x="-152400" y="-182880"/>
            <a:ext cx="12801600" cy="7203809"/>
          </a:xfrm>
          <a:prstGeom prst="rect">
            <a:avLst/>
          </a:prstGeom>
        </p:spPr>
      </p:pic>
      <p:pic>
        <p:nvPicPr>
          <p:cNvPr id="8" name="UAZXFELMd2w"/>
          <p:cNvPicPr>
            <a:picLocks noGrp="1" noRot="1" noChangeAspect="1"/>
          </p:cNvPicPr>
          <p:nvPr>
            <p:ph idx="1"/>
            <a:videoFile r:link="rId1"/>
          </p:nvPr>
        </p:nvPicPr>
        <p:blipFill rotWithShape="1">
          <a:blip r:embed="rId4"/>
          <a:srcRect t="12812" b="12916"/>
          <a:stretch/>
        </p:blipFill>
        <p:spPr>
          <a:xfrm>
            <a:off x="838200" y="28077"/>
            <a:ext cx="10820400" cy="6079956"/>
          </a:xfrm>
          <a:prstGeom prst="rect">
            <a:avLst/>
          </a:prstGeom>
        </p:spPr>
      </p:pic>
    </p:spTree>
    <p:extLst>
      <p:ext uri="{BB962C8B-B14F-4D97-AF65-F5344CB8AC3E}">
        <p14:creationId xmlns:p14="http://schemas.microsoft.com/office/powerpoint/2010/main" val="1569560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92D050"/>
          </a:solidFill>
        </p:spPr>
        <p:txBody>
          <a:bodyPr>
            <a:noAutofit/>
          </a:bodyPr>
          <a:lstStyle/>
          <a:p>
            <a:r>
              <a:rPr lang="en-US" sz="3600" b="1" dirty="0"/>
              <a:t>WHAT WERE INTEREST GROUPS ACCORDING TO JAMES MADISON?</a:t>
            </a:r>
            <a:endParaRPr lang="en-US" sz="3600" dirty="0"/>
          </a:p>
        </p:txBody>
      </p:sp>
      <p:sp>
        <p:nvSpPr>
          <p:cNvPr id="3" name="Content Placeholder 2"/>
          <p:cNvSpPr>
            <a:spLocks noGrp="1"/>
          </p:cNvSpPr>
          <p:nvPr>
            <p:ph idx="1"/>
          </p:nvPr>
        </p:nvSpPr>
        <p:spPr>
          <a:xfrm>
            <a:off x="203200" y="1295400"/>
            <a:ext cx="11785600" cy="5257800"/>
          </a:xfrm>
        </p:spPr>
        <p:txBody>
          <a:bodyPr>
            <a:noAutofit/>
          </a:bodyPr>
          <a:lstStyle/>
          <a:p>
            <a:pPr lvl="0"/>
            <a:r>
              <a:rPr lang="en-US" sz="2800" b="1" dirty="0"/>
              <a:t>Madison called interest groups “factions”</a:t>
            </a:r>
          </a:p>
          <a:p>
            <a:pPr lvl="0"/>
            <a:endParaRPr lang="en-US" sz="1800" b="1" dirty="0"/>
          </a:p>
          <a:p>
            <a:pPr lvl="0"/>
            <a:r>
              <a:rPr lang="en-US" sz="2800" b="1" dirty="0"/>
              <a:t>Madison’s dilemma: allowing people the liberty to form groups and express their views could destroy the hope for an orderly society.  </a:t>
            </a:r>
          </a:p>
          <a:p>
            <a:pPr lvl="0"/>
            <a:endParaRPr lang="en-US" sz="1800" b="1" dirty="0"/>
          </a:p>
          <a:p>
            <a:pPr lvl="0"/>
            <a:r>
              <a:rPr lang="en-US" altLang="en-US" sz="2800" b="1" dirty="0"/>
              <a:t>Madison expressed the view that factions are undesirable but inevitable in a free society  &gt;&gt; </a:t>
            </a:r>
            <a:r>
              <a:rPr lang="en-US" sz="2800" b="1" dirty="0"/>
              <a:t>need to control their effects.</a:t>
            </a:r>
          </a:p>
          <a:p>
            <a:pPr lvl="0"/>
            <a:endParaRPr lang="en-US" sz="1800" b="1" dirty="0"/>
          </a:p>
          <a:p>
            <a:pPr lvl="0"/>
            <a:r>
              <a:rPr lang="en-US" sz="2800" b="1" dirty="0"/>
              <a:t>Madison addressed the problem of establishing a stable constitutional system that at the same time would respect liberty in </a:t>
            </a:r>
            <a:r>
              <a:rPr lang="en-US" sz="2800" b="1" i="1" dirty="0"/>
              <a:t>The Federalist, No. 10 </a:t>
            </a:r>
            <a:r>
              <a:rPr lang="en-US" sz="2800" b="1" dirty="0"/>
              <a:t>(freedom but limit factions)</a:t>
            </a:r>
          </a:p>
          <a:p>
            <a:endParaRPr lang="en-US" sz="2800" dirty="0"/>
          </a:p>
        </p:txBody>
      </p:sp>
      <p:sp>
        <p:nvSpPr>
          <p:cNvPr id="4" name="Slide Number Placeholder 3"/>
          <p:cNvSpPr>
            <a:spLocks noGrp="1"/>
          </p:cNvSpPr>
          <p:nvPr>
            <p:ph type="sldNum" sz="quarter" idx="12"/>
          </p:nvPr>
        </p:nvSpPr>
        <p:spPr/>
        <p:txBody>
          <a:bodyPr/>
          <a:lstStyle/>
          <a:p>
            <a:fld id="{ADE4B3B1-5C2F-4830-A48A-8789706F722F}" type="slidenum">
              <a:rPr lang="en-US" smtClean="0"/>
              <a:t>9</a:t>
            </a:fld>
            <a:endParaRPr lang="en-US" dirty="0"/>
          </a:p>
        </p:txBody>
      </p:sp>
    </p:spTree>
    <p:extLst>
      <p:ext uri="{BB962C8B-B14F-4D97-AF65-F5344CB8AC3E}">
        <p14:creationId xmlns:p14="http://schemas.microsoft.com/office/powerpoint/2010/main" val="29878107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9457</TotalTime>
  <Words>6127</Words>
  <Application>Microsoft Office PowerPoint</Application>
  <PresentationFormat>Widescreen</PresentationFormat>
  <Paragraphs>453</Paragraphs>
  <Slides>58</Slides>
  <Notes>11</Notes>
  <HiddenSlides>1</HiddenSlides>
  <MMClips>1</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58</vt:i4>
      </vt:variant>
    </vt:vector>
  </HeadingPairs>
  <TitlesOfParts>
    <vt:vector size="70" baseType="lpstr">
      <vt:lpstr>Arial</vt:lpstr>
      <vt:lpstr>Calibri</vt:lpstr>
      <vt:lpstr>Courier New</vt:lpstr>
      <vt:lpstr>DejaVu Sans</vt:lpstr>
      <vt:lpstr>Office Theme</vt:lpstr>
      <vt:lpstr>Default Design</vt:lpstr>
      <vt:lpstr>1_Office Theme</vt:lpstr>
      <vt:lpstr>1_Default Design</vt:lpstr>
      <vt:lpstr>6_Office Theme</vt:lpstr>
      <vt:lpstr>2_Office Theme</vt:lpstr>
      <vt:lpstr>3_Office Theme</vt:lpstr>
      <vt:lpstr>4_Office Theme</vt:lpstr>
      <vt:lpstr>Unit 5  Chpt. 17 Topics 5.6-5.7  Pages 554-586  Required Document Federalist #10</vt:lpstr>
      <vt:lpstr>PowerPoint Presentation</vt:lpstr>
      <vt:lpstr>PowerPoint Presentation</vt:lpstr>
      <vt:lpstr>PowerPoint Presentation</vt:lpstr>
      <vt:lpstr>PowerPoint Presentation</vt:lpstr>
      <vt:lpstr>LINKAGE INSTITUTIONS</vt:lpstr>
      <vt:lpstr>LINKAGE INSTITUTIONS</vt:lpstr>
      <vt:lpstr>PowerPoint Presentation</vt:lpstr>
      <vt:lpstr>WHAT WERE INTEREST GROUPS ACCORDING TO JAMES MADISON?</vt:lpstr>
      <vt:lpstr>Interest Groups in American Representative Democracy</vt:lpstr>
      <vt:lpstr>WHAT ARE INTEREST GROUPS TODAY?</vt:lpstr>
      <vt:lpstr>PURPOSE OF INTEREST GROUPS</vt:lpstr>
      <vt:lpstr>HOW DO INTEREST GROUPS LINK CITIZENS TO GOVERNMENT?</vt:lpstr>
      <vt:lpstr>WHAT IS THE DIFFERENCE BETWEEN  INTEREST GROUPS AND POLITICAL PARTIES?</vt:lpstr>
      <vt:lpstr>HOW DO INTEREST GROUPS EXERT INFLUENCE?</vt:lpstr>
      <vt:lpstr>IRON TRIANGLES </vt:lpstr>
      <vt:lpstr>ISSUE NETWORKS</vt:lpstr>
      <vt:lpstr>ISSUE NETWORKS</vt:lpstr>
      <vt:lpstr>PowerPoint Presentation</vt:lpstr>
      <vt:lpstr>IRON TRIANGLE (I didn’t produce this, but whoever did is a genius. I just made it better)</vt:lpstr>
      <vt:lpstr>PowerPoint Presentation</vt:lpstr>
      <vt:lpstr>I love this political cartoon.</vt:lpstr>
      <vt:lpstr>THE REVOLVING DOOR</vt:lpstr>
      <vt:lpstr>THE REVOLVING DOOR</vt:lpstr>
      <vt:lpstr>PowerPoint Presentation</vt:lpstr>
      <vt:lpstr>PowerPoint Presentation</vt:lpstr>
      <vt:lpstr>ARE ALL INTEREST GROUPS CREATED EQUAL?</vt:lpstr>
      <vt:lpstr>Free Rider</vt:lpstr>
      <vt:lpstr>WHAT FACTORS MAKE INTEREST GROUPS STRONG?</vt:lpstr>
      <vt:lpstr>WHAT ARE EFFECTIVE TACTICS (TECHNIQUES) OF INTEREST GROUPS?</vt:lpstr>
      <vt:lpstr>WHAT ARE PACS (POLITICAL ACTION COMMITTEES)?</vt:lpstr>
      <vt:lpstr>INFLUENCES ON PUBLIC POLICY</vt:lpstr>
      <vt:lpstr>WHAT ARE EFFECTIVE TACTICS (TECHNIQUES) OF INTEREST GROUPS?</vt:lpstr>
      <vt:lpstr>How do Interest Groups Participate Directly in the Electoral Process?</vt:lpstr>
      <vt:lpstr>WHY DO INTEREST GROUPS KEEP GROWING?</vt:lpstr>
      <vt:lpstr>HOW DOES PUBLIC OPINION BECOME POLICY?</vt:lpstr>
      <vt:lpstr>HOW DOES PUBLIC OPINION BECOME POLICY?</vt:lpstr>
      <vt:lpstr>Types of interest groups:  Business Interest groups can be classified according to the groups that they represent. How do they try to impact society and policy making?</vt:lpstr>
      <vt:lpstr>Types of interest groups:  Labor  Interest groups can be classified according to the groups that they represent. How do they try to impact society and policy making?</vt:lpstr>
      <vt:lpstr>Types of interest groups:  Agricultural groups Interest groups can be classified according to the groups that they represent. How do they try to impact society and policy making?</vt:lpstr>
      <vt:lpstr>Types of interest groups Interest groups can be classified according to the groups that they represent. How do they try to impact society and policy making?</vt:lpstr>
      <vt:lpstr>Types of interest groups Social Movements Interests</vt:lpstr>
      <vt:lpstr>INTEREST GROUP VS. SOCIAL MOVEMENT</vt:lpstr>
      <vt:lpstr>SUCCESSES AND FAILURES OF SOCIAL MOVEMENTS</vt:lpstr>
      <vt:lpstr>Types of interest groups Institutional Groups</vt:lpstr>
      <vt:lpstr>Types of interest groups Public Interests Groups</vt:lpstr>
      <vt:lpstr>PowerPoint Presentation</vt:lpstr>
      <vt:lpstr>PowerPoint Presentation</vt:lpstr>
      <vt:lpstr>The influence of lobbyists</vt:lpstr>
      <vt:lpstr>PowerPoint Presentation</vt:lpstr>
      <vt:lpstr>PowerPoint Presentation</vt:lpstr>
      <vt:lpstr>PowerPoint Presentation</vt:lpstr>
      <vt:lpstr>TOP INDUSTRIES - 2018</vt:lpstr>
      <vt:lpstr>EXPLAIN WHY LOBBYISTS ARE GOOD FOR AMERICA?</vt:lpstr>
      <vt:lpstr>LOBBYING BY INTEREST GROUPS</vt:lpstr>
      <vt:lpstr>ACTIVITIES OF LOBBYISTS TO EXERT INFLUENCE</vt:lpstr>
      <vt:lpstr>THEORIES OF INTEREST GROUP FORMATION</vt:lpstr>
      <vt:lpstr>Groups Influencing Policy Outcomes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 Groups, Political Parties, and Mass Media</dc:title>
  <dc:creator>Windows User</dc:creator>
  <cp:lastModifiedBy>Rodriguez, Adrian</cp:lastModifiedBy>
  <cp:revision>261</cp:revision>
  <cp:lastPrinted>2014-01-29T17:52:26Z</cp:lastPrinted>
  <dcterms:created xsi:type="dcterms:W3CDTF">2013-02-15T23:02:33Z</dcterms:created>
  <dcterms:modified xsi:type="dcterms:W3CDTF">2023-07-10T19:40:34Z</dcterms:modified>
</cp:coreProperties>
</file>