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8" r:id="rId3"/>
    <p:sldMasterId id="2147483690" r:id="rId4"/>
    <p:sldMasterId id="2147483702" r:id="rId5"/>
    <p:sldMasterId id="2147483714" r:id="rId6"/>
  </p:sldMasterIdLst>
  <p:sldIdLst>
    <p:sldId id="256" r:id="rId7"/>
    <p:sldId id="257" r:id="rId8"/>
    <p:sldId id="261" r:id="rId9"/>
    <p:sldId id="316" r:id="rId10"/>
    <p:sldId id="321" r:id="rId11"/>
    <p:sldId id="297" r:id="rId12"/>
    <p:sldId id="322" r:id="rId13"/>
    <p:sldId id="323" r:id="rId14"/>
    <p:sldId id="298" r:id="rId15"/>
    <p:sldId id="271" r:id="rId16"/>
    <p:sldId id="301" r:id="rId17"/>
    <p:sldId id="272" r:id="rId18"/>
    <p:sldId id="273" r:id="rId19"/>
    <p:sldId id="286" r:id="rId20"/>
    <p:sldId id="274" r:id="rId21"/>
    <p:sldId id="304" r:id="rId22"/>
    <p:sldId id="275" r:id="rId23"/>
    <p:sldId id="287" r:id="rId24"/>
    <p:sldId id="258" r:id="rId25"/>
    <p:sldId id="302" r:id="rId26"/>
    <p:sldId id="300" r:id="rId27"/>
    <p:sldId id="276" r:id="rId28"/>
    <p:sldId id="288" r:id="rId29"/>
    <p:sldId id="277" r:id="rId30"/>
    <p:sldId id="289" r:id="rId31"/>
    <p:sldId id="315" r:id="rId32"/>
    <p:sldId id="299" r:id="rId33"/>
    <p:sldId id="259" r:id="rId34"/>
    <p:sldId id="263" r:id="rId35"/>
    <p:sldId id="284" r:id="rId36"/>
    <p:sldId id="264" r:id="rId37"/>
    <p:sldId id="285" r:id="rId38"/>
    <p:sldId id="283" r:id="rId39"/>
    <p:sldId id="260" r:id="rId40"/>
    <p:sldId id="314" r:id="rId41"/>
    <p:sldId id="306" r:id="rId42"/>
    <p:sldId id="265" r:id="rId43"/>
    <p:sldId id="262" r:id="rId44"/>
    <p:sldId id="266" r:id="rId45"/>
    <p:sldId id="270" r:id="rId46"/>
    <p:sldId id="307" r:id="rId47"/>
    <p:sldId id="268" r:id="rId48"/>
    <p:sldId id="327" r:id="rId49"/>
    <p:sldId id="279" r:id="rId50"/>
    <p:sldId id="290" r:id="rId51"/>
    <p:sldId id="280" r:id="rId52"/>
    <p:sldId id="320" r:id="rId53"/>
    <p:sldId id="278" r:id="rId54"/>
    <p:sldId id="324" r:id="rId55"/>
    <p:sldId id="325" r:id="rId56"/>
    <p:sldId id="303" r:id="rId57"/>
    <p:sldId id="318" r:id="rId58"/>
    <p:sldId id="269" r:id="rId59"/>
    <p:sldId id="281" r:id="rId60"/>
    <p:sldId id="305" r:id="rId61"/>
    <p:sldId id="282" r:id="rId62"/>
    <p:sldId id="319" r:id="rId63"/>
    <p:sldId id="326" r:id="rId64"/>
    <p:sldId id="291" r:id="rId65"/>
    <p:sldId id="292" r:id="rId66"/>
    <p:sldId id="293" r:id="rId67"/>
    <p:sldId id="294" r:id="rId68"/>
    <p:sldId id="295" r:id="rId69"/>
    <p:sldId id="296" r:id="rId70"/>
  </p:sldIdLst>
  <p:sldSz cx="12192000" cy="6858000"/>
  <p:notesSz cx="12192000" cy="6858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3FF"/>
    <a:srgbClr val="FF8719"/>
    <a:srgbClr val="FF7C00"/>
    <a:srgbClr val="006BBC"/>
    <a:srgbClr val="FF9735"/>
    <a:srgbClr val="008A3E"/>
    <a:srgbClr val="007A3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48" autoAdjust="0"/>
    <p:restoredTop sz="94660"/>
  </p:normalViewPr>
  <p:slideViewPr>
    <p:cSldViewPr>
      <p:cViewPr varScale="1">
        <p:scale>
          <a:sx n="75" d="100"/>
          <a:sy n="75" d="100"/>
        </p:scale>
        <p:origin x="80" y="174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2"/>
            <a:ext cx="10363200" cy="43088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099">
              <a:spcBef>
                <a:spcPts val="41"/>
              </a:spcBef>
            </a:pPr>
            <a:fld id="{81D60167-4931-47E6-BA6A-407CBD079E47}" type="slidenum">
              <a:rPr lang="en-US" spc="-160" smtClean="0"/>
              <a:pPr marL="38099">
                <a:spcBef>
                  <a:spcPts val="41"/>
                </a:spcBef>
              </a:pPr>
              <a:t>‹#›</a:t>
            </a:fld>
            <a:endParaRPr lang="en-US" spc="-16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195" indent="0">
              <a:buNone/>
              <a:defRPr sz="2000" b="1"/>
            </a:lvl2pPr>
            <a:lvl3pPr marL="914388" indent="0">
              <a:buNone/>
              <a:defRPr sz="1801" b="1"/>
            </a:lvl3pPr>
            <a:lvl4pPr marL="1371583" indent="0">
              <a:buNone/>
              <a:defRPr sz="1600" b="1"/>
            </a:lvl4pPr>
            <a:lvl5pPr marL="1828777" indent="0">
              <a:buNone/>
              <a:defRPr sz="1600" b="1"/>
            </a:lvl5pPr>
            <a:lvl6pPr marL="2285972" indent="0">
              <a:buNone/>
              <a:defRPr sz="1600" b="1"/>
            </a:lvl6pPr>
            <a:lvl7pPr marL="2743166" indent="0">
              <a:buNone/>
              <a:defRPr sz="1600" b="1"/>
            </a:lvl7pPr>
            <a:lvl8pPr marL="3200360" indent="0">
              <a:buNone/>
              <a:defRPr sz="1600" b="1"/>
            </a:lvl8pPr>
            <a:lvl9pPr marL="365755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95" indent="0">
              <a:buNone/>
              <a:defRPr sz="2000" b="1"/>
            </a:lvl2pPr>
            <a:lvl3pPr marL="914388" indent="0">
              <a:buNone/>
              <a:defRPr sz="1801" b="1"/>
            </a:lvl3pPr>
            <a:lvl4pPr marL="1371583" indent="0">
              <a:buNone/>
              <a:defRPr sz="1600" b="1"/>
            </a:lvl4pPr>
            <a:lvl5pPr marL="1828777" indent="0">
              <a:buNone/>
              <a:defRPr sz="1600" b="1"/>
            </a:lvl5pPr>
            <a:lvl6pPr marL="2285972" indent="0">
              <a:buNone/>
              <a:defRPr sz="1600" b="1"/>
            </a:lvl6pPr>
            <a:lvl7pPr marL="2743166" indent="0">
              <a:buNone/>
              <a:defRPr sz="1600" b="1"/>
            </a:lvl7pPr>
            <a:lvl8pPr marL="3200360" indent="0">
              <a:buNone/>
              <a:defRPr sz="1600" b="1"/>
            </a:lvl8pPr>
            <a:lvl9pPr marL="36575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746C5C-2BA8-482A-8D84-669A73F20655}" type="datetime1">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1516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4F409E-4209-4D57-B8BC-596AA753CFE0}" type="datetime1">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868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0B5AD-602A-45C2-B17B-D1CC9C8B02BB}" type="datetime1">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553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1"/>
            </a:lvl1pPr>
            <a:lvl2pPr marL="457195" indent="0">
              <a:buNone/>
              <a:defRPr sz="1200"/>
            </a:lvl2pPr>
            <a:lvl3pPr marL="914388" indent="0">
              <a:buNone/>
              <a:defRPr sz="1001"/>
            </a:lvl3pPr>
            <a:lvl4pPr marL="1371583" indent="0">
              <a:buNone/>
              <a:defRPr sz="900"/>
            </a:lvl4pPr>
            <a:lvl5pPr marL="1828777" indent="0">
              <a:buNone/>
              <a:defRPr sz="900"/>
            </a:lvl5pPr>
            <a:lvl6pPr marL="2285972" indent="0">
              <a:buNone/>
              <a:defRPr sz="900"/>
            </a:lvl6pPr>
            <a:lvl7pPr marL="2743166" indent="0">
              <a:buNone/>
              <a:defRPr sz="900"/>
            </a:lvl7pPr>
            <a:lvl8pPr marL="3200360" indent="0">
              <a:buNone/>
              <a:defRPr sz="900"/>
            </a:lvl8pPr>
            <a:lvl9pPr marL="36575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65B4B6-F59B-4FEF-B854-418C21FBDA9A}" type="datetime1">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590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6" indent="0">
              <a:buNone/>
              <a:defRPr sz="2000"/>
            </a:lvl7pPr>
            <a:lvl8pPr marL="3200360" indent="0">
              <a:buNone/>
              <a:defRPr sz="2000"/>
            </a:lvl8pPr>
            <a:lvl9pPr marL="3657555"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1"/>
            </a:lvl1pPr>
            <a:lvl2pPr marL="457195" indent="0">
              <a:buNone/>
              <a:defRPr sz="1200"/>
            </a:lvl2pPr>
            <a:lvl3pPr marL="914388" indent="0">
              <a:buNone/>
              <a:defRPr sz="1001"/>
            </a:lvl3pPr>
            <a:lvl4pPr marL="1371583" indent="0">
              <a:buNone/>
              <a:defRPr sz="900"/>
            </a:lvl4pPr>
            <a:lvl5pPr marL="1828777" indent="0">
              <a:buNone/>
              <a:defRPr sz="900"/>
            </a:lvl5pPr>
            <a:lvl6pPr marL="2285972" indent="0">
              <a:buNone/>
              <a:defRPr sz="900"/>
            </a:lvl6pPr>
            <a:lvl7pPr marL="2743166" indent="0">
              <a:buNone/>
              <a:defRPr sz="900"/>
            </a:lvl7pPr>
            <a:lvl8pPr marL="3200360" indent="0">
              <a:buNone/>
              <a:defRPr sz="900"/>
            </a:lvl8pPr>
            <a:lvl9pPr marL="36575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ED9A29-199B-471E-B7A2-DFF4247FDF13}" type="datetime1">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271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A7D2EE-63C8-4734-8046-3BDA8B0BD405}"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999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91DBC0-BF8A-4D34-BCC3-39BC4283009A}"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933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95" indent="0" algn="ctr">
              <a:buNone/>
              <a:defRPr>
                <a:solidFill>
                  <a:schemeClr val="tx1">
                    <a:tint val="75000"/>
                  </a:schemeClr>
                </a:solidFill>
              </a:defRPr>
            </a:lvl2pPr>
            <a:lvl3pPr marL="914388" indent="0" algn="ctr">
              <a:buNone/>
              <a:defRPr>
                <a:solidFill>
                  <a:schemeClr val="tx1">
                    <a:tint val="75000"/>
                  </a:schemeClr>
                </a:solidFill>
              </a:defRPr>
            </a:lvl3pPr>
            <a:lvl4pPr marL="1371583" indent="0" algn="ctr">
              <a:buNone/>
              <a:defRPr>
                <a:solidFill>
                  <a:schemeClr val="tx1">
                    <a:tint val="75000"/>
                  </a:schemeClr>
                </a:solidFill>
              </a:defRPr>
            </a:lvl4pPr>
            <a:lvl5pPr marL="1828777" indent="0" algn="ctr">
              <a:buNone/>
              <a:defRPr>
                <a:solidFill>
                  <a:schemeClr val="tx1">
                    <a:tint val="75000"/>
                  </a:schemeClr>
                </a:solidFill>
              </a:defRPr>
            </a:lvl5pPr>
            <a:lvl6pPr marL="2285972" indent="0" algn="ctr">
              <a:buNone/>
              <a:defRPr>
                <a:solidFill>
                  <a:schemeClr val="tx1">
                    <a:tint val="75000"/>
                  </a:schemeClr>
                </a:solidFill>
              </a:defRPr>
            </a:lvl6pPr>
            <a:lvl7pPr marL="2743166" indent="0" algn="ctr">
              <a:buNone/>
              <a:defRPr>
                <a:solidFill>
                  <a:schemeClr val="tx1">
                    <a:tint val="75000"/>
                  </a:schemeClr>
                </a:solidFill>
              </a:defRPr>
            </a:lvl7pPr>
            <a:lvl8pPr marL="3200360" indent="0" algn="ctr">
              <a:buNone/>
              <a:defRPr>
                <a:solidFill>
                  <a:schemeClr val="tx1">
                    <a:tint val="75000"/>
                  </a:schemeClr>
                </a:solidFill>
              </a:defRPr>
            </a:lvl8pPr>
            <a:lvl9pPr marL="36575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491CBE-44CD-4A0E-B31D-A9798D6F11B4}"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675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F3E720-A959-4B0D-8319-092A6BFEFFC4}"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837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95" indent="0">
              <a:buNone/>
              <a:defRPr sz="1801">
                <a:solidFill>
                  <a:schemeClr val="tx1">
                    <a:tint val="75000"/>
                  </a:schemeClr>
                </a:solidFill>
              </a:defRPr>
            </a:lvl2pPr>
            <a:lvl3pPr marL="914388" indent="0">
              <a:buNone/>
              <a:defRPr sz="1600">
                <a:solidFill>
                  <a:schemeClr val="tx1">
                    <a:tint val="75000"/>
                  </a:schemeClr>
                </a:solidFill>
              </a:defRPr>
            </a:lvl3pPr>
            <a:lvl4pPr marL="1371583" indent="0">
              <a:buNone/>
              <a:defRPr sz="1401">
                <a:solidFill>
                  <a:schemeClr val="tx1">
                    <a:tint val="75000"/>
                  </a:schemeClr>
                </a:solidFill>
              </a:defRPr>
            </a:lvl4pPr>
            <a:lvl5pPr marL="1828777" indent="0">
              <a:buNone/>
              <a:defRPr sz="1401">
                <a:solidFill>
                  <a:schemeClr val="tx1">
                    <a:tint val="75000"/>
                  </a:schemeClr>
                </a:solidFill>
              </a:defRPr>
            </a:lvl5pPr>
            <a:lvl6pPr marL="2285972" indent="0">
              <a:buNone/>
              <a:defRPr sz="1401">
                <a:solidFill>
                  <a:schemeClr val="tx1">
                    <a:tint val="75000"/>
                  </a:schemeClr>
                </a:solidFill>
              </a:defRPr>
            </a:lvl6pPr>
            <a:lvl7pPr marL="2743166" indent="0">
              <a:buNone/>
              <a:defRPr sz="1401">
                <a:solidFill>
                  <a:schemeClr val="tx1">
                    <a:tint val="75000"/>
                  </a:schemeClr>
                </a:solidFill>
              </a:defRPr>
            </a:lvl7pPr>
            <a:lvl8pPr marL="3200360" indent="0">
              <a:buNone/>
              <a:defRPr sz="1401">
                <a:solidFill>
                  <a:schemeClr val="tx1">
                    <a:tint val="75000"/>
                  </a:schemeClr>
                </a:solidFill>
              </a:defRPr>
            </a:lvl8pPr>
            <a:lvl9pPr marL="3657555"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B5A0E1-1B19-46AE-AF65-3B50447F461C}"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704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97751" y="17782"/>
            <a:ext cx="10996503" cy="430887"/>
          </a:xfrm>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643039" y="1373445"/>
            <a:ext cx="11308080" cy="369332"/>
          </a:xfrm>
        </p:spPr>
        <p:txBody>
          <a:bodyPr lIns="0" tIns="0" rIns="0" bIns="0"/>
          <a:lstStyle>
            <a:lvl1pPr>
              <a:defRPr sz="2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099">
              <a:spcBef>
                <a:spcPts val="41"/>
              </a:spcBef>
            </a:pPr>
            <a:fld id="{81D60167-4931-47E6-BA6A-407CBD079E47}" type="slidenum">
              <a:rPr lang="en-US" spc="-160" smtClean="0"/>
              <a:pPr marL="38099">
                <a:spcBef>
                  <a:spcPts val="41"/>
                </a:spcBef>
              </a:pPr>
              <a:t>‹#›</a:t>
            </a:fld>
            <a:endParaRPr lang="en-US" spc="-160"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BCA94B-C0D3-425B-B71C-12885D89D4B7}" type="datetime1">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855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195" indent="0">
              <a:buNone/>
              <a:defRPr sz="2000" b="1"/>
            </a:lvl2pPr>
            <a:lvl3pPr marL="914388" indent="0">
              <a:buNone/>
              <a:defRPr sz="1801" b="1"/>
            </a:lvl3pPr>
            <a:lvl4pPr marL="1371583" indent="0">
              <a:buNone/>
              <a:defRPr sz="1600" b="1"/>
            </a:lvl4pPr>
            <a:lvl5pPr marL="1828777" indent="0">
              <a:buNone/>
              <a:defRPr sz="1600" b="1"/>
            </a:lvl5pPr>
            <a:lvl6pPr marL="2285972" indent="0">
              <a:buNone/>
              <a:defRPr sz="1600" b="1"/>
            </a:lvl6pPr>
            <a:lvl7pPr marL="2743166" indent="0">
              <a:buNone/>
              <a:defRPr sz="1600" b="1"/>
            </a:lvl7pPr>
            <a:lvl8pPr marL="3200360" indent="0">
              <a:buNone/>
              <a:defRPr sz="1600" b="1"/>
            </a:lvl8pPr>
            <a:lvl9pPr marL="365755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95" indent="0">
              <a:buNone/>
              <a:defRPr sz="2000" b="1"/>
            </a:lvl2pPr>
            <a:lvl3pPr marL="914388" indent="0">
              <a:buNone/>
              <a:defRPr sz="1801" b="1"/>
            </a:lvl3pPr>
            <a:lvl4pPr marL="1371583" indent="0">
              <a:buNone/>
              <a:defRPr sz="1600" b="1"/>
            </a:lvl4pPr>
            <a:lvl5pPr marL="1828777" indent="0">
              <a:buNone/>
              <a:defRPr sz="1600" b="1"/>
            </a:lvl5pPr>
            <a:lvl6pPr marL="2285972" indent="0">
              <a:buNone/>
              <a:defRPr sz="1600" b="1"/>
            </a:lvl6pPr>
            <a:lvl7pPr marL="2743166" indent="0">
              <a:buNone/>
              <a:defRPr sz="1600" b="1"/>
            </a:lvl7pPr>
            <a:lvl8pPr marL="3200360" indent="0">
              <a:buNone/>
              <a:defRPr sz="1600" b="1"/>
            </a:lvl8pPr>
            <a:lvl9pPr marL="36575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746C5C-2BA8-482A-8D84-669A73F20655}" type="datetime1">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814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4F409E-4209-4D57-B8BC-596AA753CFE0}" type="datetime1">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97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0B5AD-602A-45C2-B17B-D1CC9C8B02BB}" type="datetime1">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3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1"/>
            </a:lvl1pPr>
            <a:lvl2pPr marL="457195" indent="0">
              <a:buNone/>
              <a:defRPr sz="1200"/>
            </a:lvl2pPr>
            <a:lvl3pPr marL="914388" indent="0">
              <a:buNone/>
              <a:defRPr sz="1001"/>
            </a:lvl3pPr>
            <a:lvl4pPr marL="1371583" indent="0">
              <a:buNone/>
              <a:defRPr sz="900"/>
            </a:lvl4pPr>
            <a:lvl5pPr marL="1828777" indent="0">
              <a:buNone/>
              <a:defRPr sz="900"/>
            </a:lvl5pPr>
            <a:lvl6pPr marL="2285972" indent="0">
              <a:buNone/>
              <a:defRPr sz="900"/>
            </a:lvl6pPr>
            <a:lvl7pPr marL="2743166" indent="0">
              <a:buNone/>
              <a:defRPr sz="900"/>
            </a:lvl7pPr>
            <a:lvl8pPr marL="3200360" indent="0">
              <a:buNone/>
              <a:defRPr sz="900"/>
            </a:lvl8pPr>
            <a:lvl9pPr marL="36575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65B4B6-F59B-4FEF-B854-418C21FBDA9A}" type="datetime1">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96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6" indent="0">
              <a:buNone/>
              <a:defRPr sz="2000"/>
            </a:lvl7pPr>
            <a:lvl8pPr marL="3200360" indent="0">
              <a:buNone/>
              <a:defRPr sz="2000"/>
            </a:lvl8pPr>
            <a:lvl9pPr marL="3657555"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1"/>
            </a:lvl1pPr>
            <a:lvl2pPr marL="457195" indent="0">
              <a:buNone/>
              <a:defRPr sz="1200"/>
            </a:lvl2pPr>
            <a:lvl3pPr marL="914388" indent="0">
              <a:buNone/>
              <a:defRPr sz="1001"/>
            </a:lvl3pPr>
            <a:lvl4pPr marL="1371583" indent="0">
              <a:buNone/>
              <a:defRPr sz="900"/>
            </a:lvl4pPr>
            <a:lvl5pPr marL="1828777" indent="0">
              <a:buNone/>
              <a:defRPr sz="900"/>
            </a:lvl5pPr>
            <a:lvl6pPr marL="2285972" indent="0">
              <a:buNone/>
              <a:defRPr sz="900"/>
            </a:lvl6pPr>
            <a:lvl7pPr marL="2743166" indent="0">
              <a:buNone/>
              <a:defRPr sz="900"/>
            </a:lvl7pPr>
            <a:lvl8pPr marL="3200360" indent="0">
              <a:buNone/>
              <a:defRPr sz="900"/>
            </a:lvl8pPr>
            <a:lvl9pPr marL="36575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ED9A29-199B-471E-B7A2-DFF4247FDF13}" type="datetime1">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207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A7D2EE-63C8-4734-8046-3BDA8B0BD405}"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841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91DBC0-BF8A-4D34-BCC3-39BC4283009A}"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7160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95" indent="0" algn="ctr">
              <a:buNone/>
              <a:defRPr>
                <a:solidFill>
                  <a:schemeClr val="tx1">
                    <a:tint val="75000"/>
                  </a:schemeClr>
                </a:solidFill>
              </a:defRPr>
            </a:lvl2pPr>
            <a:lvl3pPr marL="914388" indent="0" algn="ctr">
              <a:buNone/>
              <a:defRPr>
                <a:solidFill>
                  <a:schemeClr val="tx1">
                    <a:tint val="75000"/>
                  </a:schemeClr>
                </a:solidFill>
              </a:defRPr>
            </a:lvl3pPr>
            <a:lvl4pPr marL="1371583" indent="0" algn="ctr">
              <a:buNone/>
              <a:defRPr>
                <a:solidFill>
                  <a:schemeClr val="tx1">
                    <a:tint val="75000"/>
                  </a:schemeClr>
                </a:solidFill>
              </a:defRPr>
            </a:lvl4pPr>
            <a:lvl5pPr marL="1828777" indent="0" algn="ctr">
              <a:buNone/>
              <a:defRPr>
                <a:solidFill>
                  <a:schemeClr val="tx1">
                    <a:tint val="75000"/>
                  </a:schemeClr>
                </a:solidFill>
              </a:defRPr>
            </a:lvl5pPr>
            <a:lvl6pPr marL="2285972" indent="0" algn="ctr">
              <a:buNone/>
              <a:defRPr>
                <a:solidFill>
                  <a:schemeClr val="tx1">
                    <a:tint val="75000"/>
                  </a:schemeClr>
                </a:solidFill>
              </a:defRPr>
            </a:lvl6pPr>
            <a:lvl7pPr marL="2743166" indent="0" algn="ctr">
              <a:buNone/>
              <a:defRPr>
                <a:solidFill>
                  <a:schemeClr val="tx1">
                    <a:tint val="75000"/>
                  </a:schemeClr>
                </a:solidFill>
              </a:defRPr>
            </a:lvl7pPr>
            <a:lvl8pPr marL="3200360" indent="0" algn="ctr">
              <a:buNone/>
              <a:defRPr>
                <a:solidFill>
                  <a:schemeClr val="tx1">
                    <a:tint val="75000"/>
                  </a:schemeClr>
                </a:solidFill>
              </a:defRPr>
            </a:lvl8pPr>
            <a:lvl9pPr marL="36575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491CBE-44CD-4A0E-B31D-A9798D6F11B4}"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625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F3E720-A959-4B0D-8319-092A6BFEFFC4}"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056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97751" y="17782"/>
            <a:ext cx="10996503" cy="430887"/>
          </a:xfrm>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609600" y="1577340"/>
            <a:ext cx="530352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7" name="Holder 7"/>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099">
              <a:spcBef>
                <a:spcPts val="41"/>
              </a:spcBef>
            </a:pPr>
            <a:fld id="{81D60167-4931-47E6-BA6A-407CBD079E47}" type="slidenum">
              <a:rPr lang="en-US" spc="-160" smtClean="0"/>
              <a:pPr marL="38099">
                <a:spcBef>
                  <a:spcPts val="41"/>
                </a:spcBef>
              </a:pPr>
              <a:t>‹#›</a:t>
            </a:fld>
            <a:endParaRPr lang="en-US" spc="-160"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95" indent="0">
              <a:buNone/>
              <a:defRPr sz="1801">
                <a:solidFill>
                  <a:schemeClr val="tx1">
                    <a:tint val="75000"/>
                  </a:schemeClr>
                </a:solidFill>
              </a:defRPr>
            </a:lvl2pPr>
            <a:lvl3pPr marL="914388" indent="0">
              <a:buNone/>
              <a:defRPr sz="1600">
                <a:solidFill>
                  <a:schemeClr val="tx1">
                    <a:tint val="75000"/>
                  </a:schemeClr>
                </a:solidFill>
              </a:defRPr>
            </a:lvl3pPr>
            <a:lvl4pPr marL="1371583" indent="0">
              <a:buNone/>
              <a:defRPr sz="1401">
                <a:solidFill>
                  <a:schemeClr val="tx1">
                    <a:tint val="75000"/>
                  </a:schemeClr>
                </a:solidFill>
              </a:defRPr>
            </a:lvl4pPr>
            <a:lvl5pPr marL="1828777" indent="0">
              <a:buNone/>
              <a:defRPr sz="1401">
                <a:solidFill>
                  <a:schemeClr val="tx1">
                    <a:tint val="75000"/>
                  </a:schemeClr>
                </a:solidFill>
              </a:defRPr>
            </a:lvl5pPr>
            <a:lvl6pPr marL="2285972" indent="0">
              <a:buNone/>
              <a:defRPr sz="1401">
                <a:solidFill>
                  <a:schemeClr val="tx1">
                    <a:tint val="75000"/>
                  </a:schemeClr>
                </a:solidFill>
              </a:defRPr>
            </a:lvl6pPr>
            <a:lvl7pPr marL="2743166" indent="0">
              <a:buNone/>
              <a:defRPr sz="1401">
                <a:solidFill>
                  <a:schemeClr val="tx1">
                    <a:tint val="75000"/>
                  </a:schemeClr>
                </a:solidFill>
              </a:defRPr>
            </a:lvl7pPr>
            <a:lvl8pPr marL="3200360" indent="0">
              <a:buNone/>
              <a:defRPr sz="1401">
                <a:solidFill>
                  <a:schemeClr val="tx1">
                    <a:tint val="75000"/>
                  </a:schemeClr>
                </a:solidFill>
              </a:defRPr>
            </a:lvl8pPr>
            <a:lvl9pPr marL="3657555"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B5A0E1-1B19-46AE-AF65-3B50447F461C}"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922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BCA94B-C0D3-425B-B71C-12885D89D4B7}" type="datetime1">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502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195" indent="0">
              <a:buNone/>
              <a:defRPr sz="2000" b="1"/>
            </a:lvl2pPr>
            <a:lvl3pPr marL="914388" indent="0">
              <a:buNone/>
              <a:defRPr sz="1801" b="1"/>
            </a:lvl3pPr>
            <a:lvl4pPr marL="1371583" indent="0">
              <a:buNone/>
              <a:defRPr sz="1600" b="1"/>
            </a:lvl4pPr>
            <a:lvl5pPr marL="1828777" indent="0">
              <a:buNone/>
              <a:defRPr sz="1600" b="1"/>
            </a:lvl5pPr>
            <a:lvl6pPr marL="2285972" indent="0">
              <a:buNone/>
              <a:defRPr sz="1600" b="1"/>
            </a:lvl6pPr>
            <a:lvl7pPr marL="2743166" indent="0">
              <a:buNone/>
              <a:defRPr sz="1600" b="1"/>
            </a:lvl7pPr>
            <a:lvl8pPr marL="3200360" indent="0">
              <a:buNone/>
              <a:defRPr sz="1600" b="1"/>
            </a:lvl8pPr>
            <a:lvl9pPr marL="365755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95" indent="0">
              <a:buNone/>
              <a:defRPr sz="2000" b="1"/>
            </a:lvl2pPr>
            <a:lvl3pPr marL="914388" indent="0">
              <a:buNone/>
              <a:defRPr sz="1801" b="1"/>
            </a:lvl3pPr>
            <a:lvl4pPr marL="1371583" indent="0">
              <a:buNone/>
              <a:defRPr sz="1600" b="1"/>
            </a:lvl4pPr>
            <a:lvl5pPr marL="1828777" indent="0">
              <a:buNone/>
              <a:defRPr sz="1600" b="1"/>
            </a:lvl5pPr>
            <a:lvl6pPr marL="2285972" indent="0">
              <a:buNone/>
              <a:defRPr sz="1600" b="1"/>
            </a:lvl6pPr>
            <a:lvl7pPr marL="2743166" indent="0">
              <a:buNone/>
              <a:defRPr sz="1600" b="1"/>
            </a:lvl7pPr>
            <a:lvl8pPr marL="3200360" indent="0">
              <a:buNone/>
              <a:defRPr sz="1600" b="1"/>
            </a:lvl8pPr>
            <a:lvl9pPr marL="36575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746C5C-2BA8-482A-8D84-669A73F20655}" type="datetime1">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473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4F409E-4209-4D57-B8BC-596AA753CFE0}" type="datetime1">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054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0B5AD-602A-45C2-B17B-D1CC9C8B02BB}" type="datetime1">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722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1"/>
            </a:lvl1pPr>
            <a:lvl2pPr marL="457195" indent="0">
              <a:buNone/>
              <a:defRPr sz="1200"/>
            </a:lvl2pPr>
            <a:lvl3pPr marL="914388" indent="0">
              <a:buNone/>
              <a:defRPr sz="1001"/>
            </a:lvl3pPr>
            <a:lvl4pPr marL="1371583" indent="0">
              <a:buNone/>
              <a:defRPr sz="900"/>
            </a:lvl4pPr>
            <a:lvl5pPr marL="1828777" indent="0">
              <a:buNone/>
              <a:defRPr sz="900"/>
            </a:lvl5pPr>
            <a:lvl6pPr marL="2285972" indent="0">
              <a:buNone/>
              <a:defRPr sz="900"/>
            </a:lvl6pPr>
            <a:lvl7pPr marL="2743166" indent="0">
              <a:buNone/>
              <a:defRPr sz="900"/>
            </a:lvl7pPr>
            <a:lvl8pPr marL="3200360" indent="0">
              <a:buNone/>
              <a:defRPr sz="900"/>
            </a:lvl8pPr>
            <a:lvl9pPr marL="36575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65B4B6-F59B-4FEF-B854-418C21FBDA9A}" type="datetime1">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81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6" indent="0">
              <a:buNone/>
              <a:defRPr sz="2000"/>
            </a:lvl7pPr>
            <a:lvl8pPr marL="3200360" indent="0">
              <a:buNone/>
              <a:defRPr sz="2000"/>
            </a:lvl8pPr>
            <a:lvl9pPr marL="3657555"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1"/>
            </a:lvl1pPr>
            <a:lvl2pPr marL="457195" indent="0">
              <a:buNone/>
              <a:defRPr sz="1200"/>
            </a:lvl2pPr>
            <a:lvl3pPr marL="914388" indent="0">
              <a:buNone/>
              <a:defRPr sz="1001"/>
            </a:lvl3pPr>
            <a:lvl4pPr marL="1371583" indent="0">
              <a:buNone/>
              <a:defRPr sz="900"/>
            </a:lvl4pPr>
            <a:lvl5pPr marL="1828777" indent="0">
              <a:buNone/>
              <a:defRPr sz="900"/>
            </a:lvl5pPr>
            <a:lvl6pPr marL="2285972" indent="0">
              <a:buNone/>
              <a:defRPr sz="900"/>
            </a:lvl6pPr>
            <a:lvl7pPr marL="2743166" indent="0">
              <a:buNone/>
              <a:defRPr sz="900"/>
            </a:lvl7pPr>
            <a:lvl8pPr marL="3200360" indent="0">
              <a:buNone/>
              <a:defRPr sz="900"/>
            </a:lvl8pPr>
            <a:lvl9pPr marL="36575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ED9A29-199B-471E-B7A2-DFF4247FDF13}" type="datetime1">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179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A7D2EE-63C8-4734-8046-3BDA8B0BD405}"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5961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91DBC0-BF8A-4D34-BCC3-39BC4283009A}"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458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713DC3C-CBA0-4ECE-BD9A-B7DDD4759D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4FB68A-6245-485E-9A21-F2BE09EED0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F94339-FA2D-454E-8C18-9A42E9735790}"/>
              </a:ext>
            </a:extLst>
          </p:cNvPr>
          <p:cNvSpPr>
            <a:spLocks noGrp="1" noChangeArrowheads="1"/>
          </p:cNvSpPr>
          <p:nvPr>
            <p:ph type="sldNum" sz="quarter" idx="12"/>
          </p:nvPr>
        </p:nvSpPr>
        <p:spPr>
          <a:ln/>
        </p:spPr>
        <p:txBody>
          <a:bodyPr/>
          <a:lstStyle>
            <a:lvl1pPr>
              <a:defRPr/>
            </a:lvl1pPr>
          </a:lstStyle>
          <a:p>
            <a:pPr>
              <a:defRPr/>
            </a:pPr>
            <a:fld id="{6F23F201-0059-40E1-8A15-7384A4AFB28F}" type="slidenum">
              <a:rPr lang="en-US" altLang="en-US"/>
              <a:pPr>
                <a:defRPr/>
              </a:pPr>
              <a:t>‹#›</a:t>
            </a:fld>
            <a:endParaRPr lang="en-US" altLang="en-US"/>
          </a:p>
        </p:txBody>
      </p:sp>
    </p:spTree>
    <p:extLst>
      <p:ext uri="{BB962C8B-B14F-4D97-AF65-F5344CB8AC3E}">
        <p14:creationId xmlns:p14="http://schemas.microsoft.com/office/powerpoint/2010/main" val="2021450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736"/>
            <a:ext cx="12192000" cy="965200"/>
          </a:xfrm>
          <a:custGeom>
            <a:avLst/>
            <a:gdLst/>
            <a:ahLst/>
            <a:cxnLst/>
            <a:rect l="l" t="t" r="r" b="b"/>
            <a:pathLst>
              <a:path w="12192000" h="965200">
                <a:moveTo>
                  <a:pt x="12191997" y="0"/>
                </a:moveTo>
                <a:lnTo>
                  <a:pt x="0" y="0"/>
                </a:lnTo>
                <a:lnTo>
                  <a:pt x="0" y="964947"/>
                </a:lnTo>
                <a:lnTo>
                  <a:pt x="12191997" y="964947"/>
                </a:lnTo>
                <a:lnTo>
                  <a:pt x="12191997" y="0"/>
                </a:lnTo>
                <a:close/>
              </a:path>
            </a:pathLst>
          </a:custGeom>
          <a:solidFill>
            <a:srgbClr val="FF7C00"/>
          </a:solidFill>
        </p:spPr>
        <p:txBody>
          <a:bodyPr wrap="square" lIns="0" tIns="0" rIns="0" bIns="0" rtlCol="0"/>
          <a:lstStyle/>
          <a:p>
            <a:endParaRPr sz="1801"/>
          </a:p>
        </p:txBody>
      </p:sp>
      <p:sp>
        <p:nvSpPr>
          <p:cNvPr id="2" name="Holder 2"/>
          <p:cNvSpPr>
            <a:spLocks noGrp="1"/>
          </p:cNvSpPr>
          <p:nvPr>
            <p:ph type="title"/>
          </p:nvPr>
        </p:nvSpPr>
        <p:spPr>
          <a:xfrm>
            <a:off x="597751" y="17782"/>
            <a:ext cx="10996503" cy="430887"/>
          </a:xfrm>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5" name="Holder 5"/>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099">
              <a:spcBef>
                <a:spcPts val="41"/>
              </a:spcBef>
            </a:pPr>
            <a:fld id="{81D60167-4931-47E6-BA6A-407CBD079E47}" type="slidenum">
              <a:rPr lang="en-US" spc="-160" smtClean="0"/>
              <a:pPr marL="38099">
                <a:spcBef>
                  <a:spcPts val="41"/>
                </a:spcBef>
              </a:pPr>
              <a:t>‹#›</a:t>
            </a:fld>
            <a:endParaRPr lang="en-US" spc="-160"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0D307D-A1C4-4EA8-95E1-C0C4753D35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D7D8F0-08ED-4030-B568-13F2D274F2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EFAB21-18BD-4E04-9955-21B344BBBCBB}"/>
              </a:ext>
            </a:extLst>
          </p:cNvPr>
          <p:cNvSpPr>
            <a:spLocks noGrp="1" noChangeArrowheads="1"/>
          </p:cNvSpPr>
          <p:nvPr>
            <p:ph type="sldNum" sz="quarter" idx="12"/>
          </p:nvPr>
        </p:nvSpPr>
        <p:spPr>
          <a:ln/>
        </p:spPr>
        <p:txBody>
          <a:bodyPr/>
          <a:lstStyle>
            <a:lvl1pPr>
              <a:defRPr/>
            </a:lvl1pPr>
          </a:lstStyle>
          <a:p>
            <a:pPr>
              <a:defRPr/>
            </a:pPr>
            <a:fld id="{298D7953-DB4E-4DEA-BBC6-4920EE3CD1AC}" type="slidenum">
              <a:rPr lang="en-US" altLang="en-US"/>
              <a:pPr>
                <a:defRPr/>
              </a:pPr>
              <a:t>‹#›</a:t>
            </a:fld>
            <a:endParaRPr lang="en-US" altLang="en-US"/>
          </a:p>
        </p:txBody>
      </p:sp>
    </p:spTree>
    <p:extLst>
      <p:ext uri="{BB962C8B-B14F-4D97-AF65-F5344CB8AC3E}">
        <p14:creationId xmlns:p14="http://schemas.microsoft.com/office/powerpoint/2010/main" val="3775309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ED0DD50-8ECE-4EE3-B53E-13AD6948E5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151798-F8A0-47AC-B7FE-99A4128BAC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B3E51E-DC49-440A-B0B6-D91D37B0DC6D}"/>
              </a:ext>
            </a:extLst>
          </p:cNvPr>
          <p:cNvSpPr>
            <a:spLocks noGrp="1" noChangeArrowheads="1"/>
          </p:cNvSpPr>
          <p:nvPr>
            <p:ph type="sldNum" sz="quarter" idx="12"/>
          </p:nvPr>
        </p:nvSpPr>
        <p:spPr>
          <a:ln/>
        </p:spPr>
        <p:txBody>
          <a:bodyPr/>
          <a:lstStyle>
            <a:lvl1pPr>
              <a:defRPr/>
            </a:lvl1pPr>
          </a:lstStyle>
          <a:p>
            <a:pPr>
              <a:defRPr/>
            </a:pPr>
            <a:fld id="{7AD7A5A1-E6AA-4D67-8437-30230BCAED9B}" type="slidenum">
              <a:rPr lang="en-US" altLang="en-US"/>
              <a:pPr>
                <a:defRPr/>
              </a:pPr>
              <a:t>‹#›</a:t>
            </a:fld>
            <a:endParaRPr lang="en-US" altLang="en-US"/>
          </a:p>
        </p:txBody>
      </p:sp>
    </p:spTree>
    <p:extLst>
      <p:ext uri="{BB962C8B-B14F-4D97-AF65-F5344CB8AC3E}">
        <p14:creationId xmlns:p14="http://schemas.microsoft.com/office/powerpoint/2010/main" val="3865508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F953B55-E3DA-48D5-8F56-84C87AF1C7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E43AA6-C1E3-45AD-AB29-0EB66A6F76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89B078-903F-4B74-A207-5DAC8D43608D}"/>
              </a:ext>
            </a:extLst>
          </p:cNvPr>
          <p:cNvSpPr>
            <a:spLocks noGrp="1" noChangeArrowheads="1"/>
          </p:cNvSpPr>
          <p:nvPr>
            <p:ph type="sldNum" sz="quarter" idx="12"/>
          </p:nvPr>
        </p:nvSpPr>
        <p:spPr>
          <a:ln/>
        </p:spPr>
        <p:txBody>
          <a:bodyPr/>
          <a:lstStyle>
            <a:lvl1pPr>
              <a:defRPr/>
            </a:lvl1pPr>
          </a:lstStyle>
          <a:p>
            <a:pPr>
              <a:defRPr/>
            </a:pPr>
            <a:fld id="{BF8F5D39-470E-4E22-A37E-9556BCA2E3BF}" type="slidenum">
              <a:rPr lang="en-US" altLang="en-US"/>
              <a:pPr>
                <a:defRPr/>
              </a:pPr>
              <a:t>‹#›</a:t>
            </a:fld>
            <a:endParaRPr lang="en-US" altLang="en-US"/>
          </a:p>
        </p:txBody>
      </p:sp>
    </p:spTree>
    <p:extLst>
      <p:ext uri="{BB962C8B-B14F-4D97-AF65-F5344CB8AC3E}">
        <p14:creationId xmlns:p14="http://schemas.microsoft.com/office/powerpoint/2010/main" val="131833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9D8D49E-E42D-47D4-88B5-D8B83F68C74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AAC750-D661-4626-B87F-D0E7126C32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1A18E42-7940-4FA5-B401-79C371178B75}"/>
              </a:ext>
            </a:extLst>
          </p:cNvPr>
          <p:cNvSpPr>
            <a:spLocks noGrp="1" noChangeArrowheads="1"/>
          </p:cNvSpPr>
          <p:nvPr>
            <p:ph type="sldNum" sz="quarter" idx="12"/>
          </p:nvPr>
        </p:nvSpPr>
        <p:spPr>
          <a:ln/>
        </p:spPr>
        <p:txBody>
          <a:bodyPr/>
          <a:lstStyle>
            <a:lvl1pPr>
              <a:defRPr/>
            </a:lvl1pPr>
          </a:lstStyle>
          <a:p>
            <a:pPr>
              <a:defRPr/>
            </a:pPr>
            <a:fld id="{121954C4-C377-4C51-8B74-BC14F1AB287F}" type="slidenum">
              <a:rPr lang="en-US" altLang="en-US"/>
              <a:pPr>
                <a:defRPr/>
              </a:pPr>
              <a:t>‹#›</a:t>
            </a:fld>
            <a:endParaRPr lang="en-US" altLang="en-US"/>
          </a:p>
        </p:txBody>
      </p:sp>
    </p:spTree>
    <p:extLst>
      <p:ext uri="{BB962C8B-B14F-4D97-AF65-F5344CB8AC3E}">
        <p14:creationId xmlns:p14="http://schemas.microsoft.com/office/powerpoint/2010/main" val="3437261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D58F8C-5703-4A71-BC6F-11D1E123F60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390B822-F299-4308-B5C2-8EE5E3CCEF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9B2F6A-15BC-4BBE-88B2-3B2214ACA1FD}"/>
              </a:ext>
            </a:extLst>
          </p:cNvPr>
          <p:cNvSpPr>
            <a:spLocks noGrp="1" noChangeArrowheads="1"/>
          </p:cNvSpPr>
          <p:nvPr>
            <p:ph type="sldNum" sz="quarter" idx="12"/>
          </p:nvPr>
        </p:nvSpPr>
        <p:spPr>
          <a:ln/>
        </p:spPr>
        <p:txBody>
          <a:bodyPr/>
          <a:lstStyle>
            <a:lvl1pPr>
              <a:defRPr/>
            </a:lvl1pPr>
          </a:lstStyle>
          <a:p>
            <a:pPr>
              <a:defRPr/>
            </a:pPr>
            <a:fld id="{2AA8F1A0-D800-4AAC-8DF4-047AE54AEC21}" type="slidenum">
              <a:rPr lang="en-US" altLang="en-US"/>
              <a:pPr>
                <a:defRPr/>
              </a:pPr>
              <a:t>‹#›</a:t>
            </a:fld>
            <a:endParaRPr lang="en-US" altLang="en-US"/>
          </a:p>
        </p:txBody>
      </p:sp>
    </p:spTree>
    <p:extLst>
      <p:ext uri="{BB962C8B-B14F-4D97-AF65-F5344CB8AC3E}">
        <p14:creationId xmlns:p14="http://schemas.microsoft.com/office/powerpoint/2010/main" val="10532177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A65FB06-B1C3-427D-9638-1E3A072C17D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3C87C33-333A-45A1-9129-BCB7A19743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7AA9C3F-5913-4A6E-BB9B-48718BD8A63F}"/>
              </a:ext>
            </a:extLst>
          </p:cNvPr>
          <p:cNvSpPr>
            <a:spLocks noGrp="1" noChangeArrowheads="1"/>
          </p:cNvSpPr>
          <p:nvPr>
            <p:ph type="sldNum" sz="quarter" idx="12"/>
          </p:nvPr>
        </p:nvSpPr>
        <p:spPr>
          <a:ln/>
        </p:spPr>
        <p:txBody>
          <a:bodyPr/>
          <a:lstStyle>
            <a:lvl1pPr>
              <a:defRPr/>
            </a:lvl1pPr>
          </a:lstStyle>
          <a:p>
            <a:pPr>
              <a:defRPr/>
            </a:pPr>
            <a:fld id="{E9F454AB-B247-414E-9CB3-BB18A0202B1A}" type="slidenum">
              <a:rPr lang="en-US" altLang="en-US"/>
              <a:pPr>
                <a:defRPr/>
              </a:pPr>
              <a:t>‹#›</a:t>
            </a:fld>
            <a:endParaRPr lang="en-US" altLang="en-US"/>
          </a:p>
        </p:txBody>
      </p:sp>
    </p:spTree>
    <p:extLst>
      <p:ext uri="{BB962C8B-B14F-4D97-AF65-F5344CB8AC3E}">
        <p14:creationId xmlns:p14="http://schemas.microsoft.com/office/powerpoint/2010/main" val="8869213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EC00BC3-5A11-48B7-AE00-C60CD80A3B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BFBE5B8-79D0-47C8-A969-D88CA39141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B667472-67B7-48C8-81E9-D1F0015548A7}"/>
              </a:ext>
            </a:extLst>
          </p:cNvPr>
          <p:cNvSpPr>
            <a:spLocks noGrp="1" noChangeArrowheads="1"/>
          </p:cNvSpPr>
          <p:nvPr>
            <p:ph type="sldNum" sz="quarter" idx="12"/>
          </p:nvPr>
        </p:nvSpPr>
        <p:spPr>
          <a:ln/>
        </p:spPr>
        <p:txBody>
          <a:bodyPr/>
          <a:lstStyle>
            <a:lvl1pPr>
              <a:defRPr/>
            </a:lvl1pPr>
          </a:lstStyle>
          <a:p>
            <a:pPr>
              <a:defRPr/>
            </a:pPr>
            <a:fld id="{35EAF2EF-9AD8-4221-B3BA-AD6D8F3A0333}" type="slidenum">
              <a:rPr lang="en-US" altLang="en-US"/>
              <a:pPr>
                <a:defRPr/>
              </a:pPr>
              <a:t>‹#›</a:t>
            </a:fld>
            <a:endParaRPr lang="en-US" altLang="en-US"/>
          </a:p>
        </p:txBody>
      </p:sp>
    </p:spTree>
    <p:extLst>
      <p:ext uri="{BB962C8B-B14F-4D97-AF65-F5344CB8AC3E}">
        <p14:creationId xmlns:p14="http://schemas.microsoft.com/office/powerpoint/2010/main" val="1850635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D67733A-02AF-4311-9FD0-90C7AA6A02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09ABBF3-6DA9-4C5A-93F0-A36EA9E058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205946E-3C4F-4269-8D08-808763ED33B5}"/>
              </a:ext>
            </a:extLst>
          </p:cNvPr>
          <p:cNvSpPr>
            <a:spLocks noGrp="1" noChangeArrowheads="1"/>
          </p:cNvSpPr>
          <p:nvPr>
            <p:ph type="sldNum" sz="quarter" idx="12"/>
          </p:nvPr>
        </p:nvSpPr>
        <p:spPr>
          <a:ln/>
        </p:spPr>
        <p:txBody>
          <a:bodyPr/>
          <a:lstStyle>
            <a:lvl1pPr>
              <a:defRPr/>
            </a:lvl1pPr>
          </a:lstStyle>
          <a:p>
            <a:pPr>
              <a:defRPr/>
            </a:pPr>
            <a:fld id="{C5AF6503-493A-41A8-A680-E714E9B1D401}" type="slidenum">
              <a:rPr lang="en-US" altLang="en-US"/>
              <a:pPr>
                <a:defRPr/>
              </a:pPr>
              <a:t>‹#›</a:t>
            </a:fld>
            <a:endParaRPr lang="en-US" altLang="en-US"/>
          </a:p>
        </p:txBody>
      </p:sp>
    </p:spTree>
    <p:extLst>
      <p:ext uri="{BB962C8B-B14F-4D97-AF65-F5344CB8AC3E}">
        <p14:creationId xmlns:p14="http://schemas.microsoft.com/office/powerpoint/2010/main" val="3709967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C3AE31-83C2-4000-BE52-D5635FC94D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9DDC92-6D31-4AB5-B50F-48B2CEAE29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51B916-46D5-4500-B6AE-288A2A111E91}"/>
              </a:ext>
            </a:extLst>
          </p:cNvPr>
          <p:cNvSpPr>
            <a:spLocks noGrp="1" noChangeArrowheads="1"/>
          </p:cNvSpPr>
          <p:nvPr>
            <p:ph type="sldNum" sz="quarter" idx="12"/>
          </p:nvPr>
        </p:nvSpPr>
        <p:spPr>
          <a:ln/>
        </p:spPr>
        <p:txBody>
          <a:bodyPr/>
          <a:lstStyle>
            <a:lvl1pPr>
              <a:defRPr/>
            </a:lvl1pPr>
          </a:lstStyle>
          <a:p>
            <a:pPr>
              <a:defRPr/>
            </a:pPr>
            <a:fld id="{29D71CF3-14F2-4DA9-B969-7657549EB4C3}" type="slidenum">
              <a:rPr lang="en-US" altLang="en-US"/>
              <a:pPr>
                <a:defRPr/>
              </a:pPr>
              <a:t>‹#›</a:t>
            </a:fld>
            <a:endParaRPr lang="en-US" altLang="en-US"/>
          </a:p>
        </p:txBody>
      </p:sp>
    </p:spTree>
    <p:extLst>
      <p:ext uri="{BB962C8B-B14F-4D97-AF65-F5344CB8AC3E}">
        <p14:creationId xmlns:p14="http://schemas.microsoft.com/office/powerpoint/2010/main" val="3837355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076673-7BC6-4427-A4C3-3C59CC41B6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3D5BDC-FEA9-494A-A927-A26CBB7E77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313019-0968-4A5F-8993-7FAED9030A29}"/>
              </a:ext>
            </a:extLst>
          </p:cNvPr>
          <p:cNvSpPr>
            <a:spLocks noGrp="1" noChangeArrowheads="1"/>
          </p:cNvSpPr>
          <p:nvPr>
            <p:ph type="sldNum" sz="quarter" idx="12"/>
          </p:nvPr>
        </p:nvSpPr>
        <p:spPr>
          <a:ln/>
        </p:spPr>
        <p:txBody>
          <a:bodyPr/>
          <a:lstStyle>
            <a:lvl1pPr>
              <a:defRPr/>
            </a:lvl1pPr>
          </a:lstStyle>
          <a:p>
            <a:pPr>
              <a:defRPr/>
            </a:pPr>
            <a:fld id="{3696BDF8-4D2D-403C-A2FA-7A9D95252166}" type="slidenum">
              <a:rPr lang="en-US" altLang="en-US"/>
              <a:pPr>
                <a:defRPr/>
              </a:pPr>
              <a:t>‹#›</a:t>
            </a:fld>
            <a:endParaRPr lang="en-US" altLang="en-US"/>
          </a:p>
        </p:txBody>
      </p:sp>
    </p:spTree>
    <p:extLst>
      <p:ext uri="{BB962C8B-B14F-4D97-AF65-F5344CB8AC3E}">
        <p14:creationId xmlns:p14="http://schemas.microsoft.com/office/powerpoint/2010/main" val="3394018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4" name="Holder 4"/>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099">
              <a:spcBef>
                <a:spcPts val="41"/>
              </a:spcBef>
            </a:pPr>
            <a:fld id="{81D60167-4931-47E6-BA6A-407CBD079E47}" type="slidenum">
              <a:rPr lang="en-US" spc="-160" smtClean="0"/>
              <a:pPr marL="38099">
                <a:spcBef>
                  <a:spcPts val="41"/>
                </a:spcBef>
              </a:pPr>
              <a:t>‹#›</a:t>
            </a:fld>
            <a:endParaRPr lang="en-US" spc="-160"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4520009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sz="1800" b="1" i="0">
                <a:solidFill>
                  <a:srgbClr val="2F1A14"/>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28714183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78739" y="1446768"/>
            <a:ext cx="5466715" cy="3515995"/>
          </a:xfrm>
          <a:prstGeom prst="rect">
            <a:avLst/>
          </a:prstGeom>
        </p:spPr>
        <p:txBody>
          <a:bodyPr wrap="square" lIns="0" tIns="0" rIns="0" bIns="0">
            <a:spAutoFit/>
          </a:bodyPr>
          <a:lstStyle>
            <a:lvl1pPr>
              <a:defRPr sz="2800" b="1" i="0">
                <a:solidFill>
                  <a:schemeClr val="tx1"/>
                </a:solidFill>
                <a:latin typeface="DejaVu Sans"/>
                <a:cs typeface="DejaVu Sans"/>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7" name="Holder 7"/>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33035547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5" name="Holder 5"/>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5962485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FFB0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7/5/2023</a:t>
            </a:fld>
            <a:endParaRPr lang="en-US"/>
          </a:p>
        </p:txBody>
      </p:sp>
      <p:sp>
        <p:nvSpPr>
          <p:cNvPr id="4" name="Holder 4"/>
          <p:cNvSpPr>
            <a:spLocks noGrp="1"/>
          </p:cNvSpPr>
          <p:nvPr>
            <p:ph type="sldNum" sz="quarter" idx="7"/>
          </p:nvPr>
        </p:nvSpPr>
        <p:spPr/>
        <p:txBody>
          <a:bodyPr lIns="0" tIns="0" rIns="0" bIns="0"/>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685425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95" indent="0" algn="ctr">
              <a:buNone/>
              <a:defRPr>
                <a:solidFill>
                  <a:schemeClr val="tx1">
                    <a:tint val="75000"/>
                  </a:schemeClr>
                </a:solidFill>
              </a:defRPr>
            </a:lvl2pPr>
            <a:lvl3pPr marL="914388" indent="0" algn="ctr">
              <a:buNone/>
              <a:defRPr>
                <a:solidFill>
                  <a:schemeClr val="tx1">
                    <a:tint val="75000"/>
                  </a:schemeClr>
                </a:solidFill>
              </a:defRPr>
            </a:lvl3pPr>
            <a:lvl4pPr marL="1371583" indent="0" algn="ctr">
              <a:buNone/>
              <a:defRPr>
                <a:solidFill>
                  <a:schemeClr val="tx1">
                    <a:tint val="75000"/>
                  </a:schemeClr>
                </a:solidFill>
              </a:defRPr>
            </a:lvl4pPr>
            <a:lvl5pPr marL="1828777" indent="0" algn="ctr">
              <a:buNone/>
              <a:defRPr>
                <a:solidFill>
                  <a:schemeClr val="tx1">
                    <a:tint val="75000"/>
                  </a:schemeClr>
                </a:solidFill>
              </a:defRPr>
            </a:lvl5pPr>
            <a:lvl6pPr marL="2285972" indent="0" algn="ctr">
              <a:buNone/>
              <a:defRPr>
                <a:solidFill>
                  <a:schemeClr val="tx1">
                    <a:tint val="75000"/>
                  </a:schemeClr>
                </a:solidFill>
              </a:defRPr>
            </a:lvl6pPr>
            <a:lvl7pPr marL="2743166" indent="0" algn="ctr">
              <a:buNone/>
              <a:defRPr>
                <a:solidFill>
                  <a:schemeClr val="tx1">
                    <a:tint val="75000"/>
                  </a:schemeClr>
                </a:solidFill>
              </a:defRPr>
            </a:lvl7pPr>
            <a:lvl8pPr marL="3200360" indent="0" algn="ctr">
              <a:buNone/>
              <a:defRPr>
                <a:solidFill>
                  <a:schemeClr val="tx1">
                    <a:tint val="75000"/>
                  </a:schemeClr>
                </a:solidFill>
              </a:defRPr>
            </a:lvl8pPr>
            <a:lvl9pPr marL="36575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491CBE-44CD-4A0E-B31D-A9798D6F11B4}"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02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F3E720-A959-4B0D-8319-092A6BFEFFC4}"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904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95" indent="0">
              <a:buNone/>
              <a:defRPr sz="1801">
                <a:solidFill>
                  <a:schemeClr val="tx1">
                    <a:tint val="75000"/>
                  </a:schemeClr>
                </a:solidFill>
              </a:defRPr>
            </a:lvl2pPr>
            <a:lvl3pPr marL="914388" indent="0">
              <a:buNone/>
              <a:defRPr sz="1600">
                <a:solidFill>
                  <a:schemeClr val="tx1">
                    <a:tint val="75000"/>
                  </a:schemeClr>
                </a:solidFill>
              </a:defRPr>
            </a:lvl3pPr>
            <a:lvl4pPr marL="1371583" indent="0">
              <a:buNone/>
              <a:defRPr sz="1401">
                <a:solidFill>
                  <a:schemeClr val="tx1">
                    <a:tint val="75000"/>
                  </a:schemeClr>
                </a:solidFill>
              </a:defRPr>
            </a:lvl4pPr>
            <a:lvl5pPr marL="1828777" indent="0">
              <a:buNone/>
              <a:defRPr sz="1401">
                <a:solidFill>
                  <a:schemeClr val="tx1">
                    <a:tint val="75000"/>
                  </a:schemeClr>
                </a:solidFill>
              </a:defRPr>
            </a:lvl5pPr>
            <a:lvl6pPr marL="2285972" indent="0">
              <a:buNone/>
              <a:defRPr sz="1401">
                <a:solidFill>
                  <a:schemeClr val="tx1">
                    <a:tint val="75000"/>
                  </a:schemeClr>
                </a:solidFill>
              </a:defRPr>
            </a:lvl6pPr>
            <a:lvl7pPr marL="2743166" indent="0">
              <a:buNone/>
              <a:defRPr sz="1401">
                <a:solidFill>
                  <a:schemeClr val="tx1">
                    <a:tint val="75000"/>
                  </a:schemeClr>
                </a:solidFill>
              </a:defRPr>
            </a:lvl7pPr>
            <a:lvl8pPr marL="3200360" indent="0">
              <a:buNone/>
              <a:defRPr sz="1401">
                <a:solidFill>
                  <a:schemeClr val="tx1">
                    <a:tint val="75000"/>
                  </a:schemeClr>
                </a:solidFill>
              </a:defRPr>
            </a:lvl8pPr>
            <a:lvl9pPr marL="3657555"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B5A0E1-1B19-46AE-AF65-3B50447F461C}"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2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BCA94B-C0D3-425B-B71C-12885D89D4B7}" type="datetime1">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8708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6.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97751" y="17782"/>
            <a:ext cx="10996503" cy="430887"/>
          </a:xfrm>
          <a:prstGeom prst="rect">
            <a:avLst/>
          </a:prstGeom>
        </p:spPr>
        <p:txBody>
          <a:bodyPr wrap="square" lIns="0" tIns="0" rIns="0" bIns="0">
            <a:spAutoFit/>
          </a:bodyPr>
          <a:lstStyle>
            <a:lvl1pPr>
              <a:defRPr sz="28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643039" y="1373443"/>
            <a:ext cx="11308080" cy="369332"/>
          </a:xfrm>
          <a:prstGeom prst="rect">
            <a:avLst/>
          </a:prstGeom>
        </p:spPr>
        <p:txBody>
          <a:bodyPr wrap="square" lIns="0" tIns="0" rIns="0" bIns="0">
            <a:spAutoFit/>
          </a:bodyPr>
          <a:lstStyle>
            <a:lvl1pPr>
              <a:defRPr sz="2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a:xfrm>
            <a:off x="4145280" y="6377942"/>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a:xfrm>
            <a:off x="11303457" y="6442067"/>
            <a:ext cx="231140" cy="369332"/>
          </a:xfrm>
          <a:prstGeom prst="rect">
            <a:avLst/>
          </a:prstGeom>
        </p:spPr>
        <p:txBody>
          <a:bodyPr wrap="square" lIns="0" tIns="0" rIns="0" bIns="0">
            <a:spAutoFit/>
          </a:bodyPr>
          <a:lstStyle>
            <a:lvl1pPr>
              <a:defRPr sz="1200" b="0" i="0">
                <a:solidFill>
                  <a:srgbClr val="898989"/>
                </a:solidFill>
                <a:latin typeface="DejaVu Sans"/>
                <a:cs typeface="DejaVu Sans"/>
              </a:defRPr>
            </a:lvl1pPr>
          </a:lstStyle>
          <a:p>
            <a:pPr marL="38099">
              <a:spcBef>
                <a:spcPts val="41"/>
              </a:spcBef>
            </a:pPr>
            <a:fld id="{81D60167-4931-47E6-BA6A-407CBD079E47}" type="slidenum">
              <a:rPr lang="en-US" spc="-160" smtClean="0"/>
              <a:pPr marL="38099">
                <a:spcBef>
                  <a:spcPts val="41"/>
                </a:spcBef>
              </a:pPr>
              <a:t>‹#›</a:t>
            </a:fld>
            <a:endParaRPr lang="en-US" spc="-16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195">
        <a:defRPr>
          <a:latin typeface="+mn-lt"/>
          <a:ea typeface="+mn-ea"/>
          <a:cs typeface="+mn-cs"/>
        </a:defRPr>
      </a:lvl2pPr>
      <a:lvl3pPr marL="914388">
        <a:defRPr>
          <a:latin typeface="+mn-lt"/>
          <a:ea typeface="+mn-ea"/>
          <a:cs typeface="+mn-cs"/>
        </a:defRPr>
      </a:lvl3pPr>
      <a:lvl4pPr marL="1371583">
        <a:defRPr>
          <a:latin typeface="+mn-lt"/>
          <a:ea typeface="+mn-ea"/>
          <a:cs typeface="+mn-cs"/>
        </a:defRPr>
      </a:lvl4pPr>
      <a:lvl5pPr marL="1828777">
        <a:defRPr>
          <a:latin typeface="+mn-lt"/>
          <a:ea typeface="+mn-ea"/>
          <a:cs typeface="+mn-cs"/>
        </a:defRPr>
      </a:lvl5pPr>
      <a:lvl6pPr marL="2285972">
        <a:defRPr>
          <a:latin typeface="+mn-lt"/>
          <a:ea typeface="+mn-ea"/>
          <a:cs typeface="+mn-cs"/>
        </a:defRPr>
      </a:lvl6pPr>
      <a:lvl7pPr marL="2743166">
        <a:defRPr>
          <a:latin typeface="+mn-lt"/>
          <a:ea typeface="+mn-ea"/>
          <a:cs typeface="+mn-cs"/>
        </a:defRPr>
      </a:lvl7pPr>
      <a:lvl8pPr marL="3200360">
        <a:defRPr>
          <a:latin typeface="+mn-lt"/>
          <a:ea typeface="+mn-ea"/>
          <a:cs typeface="+mn-cs"/>
        </a:defRPr>
      </a:lvl8pPr>
      <a:lvl9pPr marL="3657555">
        <a:defRPr>
          <a:latin typeface="+mn-lt"/>
          <a:ea typeface="+mn-ea"/>
          <a:cs typeface="+mn-cs"/>
        </a:defRPr>
      </a:lvl9pPr>
    </p:bodyStyle>
    <p:otherStyle>
      <a:lvl1pPr marL="0">
        <a:defRPr>
          <a:latin typeface="+mn-lt"/>
          <a:ea typeface="+mn-ea"/>
          <a:cs typeface="+mn-cs"/>
        </a:defRPr>
      </a:lvl1pPr>
      <a:lvl2pPr marL="457195">
        <a:defRPr>
          <a:latin typeface="+mn-lt"/>
          <a:ea typeface="+mn-ea"/>
          <a:cs typeface="+mn-cs"/>
        </a:defRPr>
      </a:lvl2pPr>
      <a:lvl3pPr marL="914388">
        <a:defRPr>
          <a:latin typeface="+mn-lt"/>
          <a:ea typeface="+mn-ea"/>
          <a:cs typeface="+mn-cs"/>
        </a:defRPr>
      </a:lvl3pPr>
      <a:lvl4pPr marL="1371583">
        <a:defRPr>
          <a:latin typeface="+mn-lt"/>
          <a:ea typeface="+mn-ea"/>
          <a:cs typeface="+mn-cs"/>
        </a:defRPr>
      </a:lvl4pPr>
      <a:lvl5pPr marL="1828777">
        <a:defRPr>
          <a:latin typeface="+mn-lt"/>
          <a:ea typeface="+mn-ea"/>
          <a:cs typeface="+mn-cs"/>
        </a:defRPr>
      </a:lvl5pPr>
      <a:lvl6pPr marL="2285972">
        <a:defRPr>
          <a:latin typeface="+mn-lt"/>
          <a:ea typeface="+mn-ea"/>
          <a:cs typeface="+mn-cs"/>
        </a:defRPr>
      </a:lvl6pPr>
      <a:lvl7pPr marL="2743166">
        <a:defRPr>
          <a:latin typeface="+mn-lt"/>
          <a:ea typeface="+mn-ea"/>
          <a:cs typeface="+mn-cs"/>
        </a:defRPr>
      </a:lvl7pPr>
      <a:lvl8pPr marL="3200360">
        <a:defRPr>
          <a:latin typeface="+mn-lt"/>
          <a:ea typeface="+mn-ea"/>
          <a:cs typeface="+mn-cs"/>
        </a:defRPr>
      </a:lvl8pPr>
      <a:lvl9pPr marL="3657555">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E5612-C82B-4F21-8645-0AE67E979115}"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3085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lvl1pPr algn="ctr" defTabSz="914388" rtl="0" eaLnBrk="1" latinLnBrk="0" hangingPunct="1">
        <a:spcBef>
          <a:spcPct val="0"/>
        </a:spcBef>
        <a:buNone/>
        <a:defRPr sz="4400" kern="1200">
          <a:solidFill>
            <a:schemeClr val="tx1"/>
          </a:solidFill>
          <a:latin typeface="+mj-lt"/>
          <a:ea typeface="+mj-ea"/>
          <a:cs typeface="+mj-cs"/>
        </a:defRPr>
      </a:lvl1pPr>
    </p:titleStyle>
    <p:bodyStyle>
      <a:lvl1pPr marL="342895" indent="-342895" algn="l" defTabSz="9143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40" indent="-285746" algn="l" defTabSz="9143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86" indent="-228598" algn="l" defTabSz="9143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81"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75"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69"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64"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58"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52"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8" rtl="0" eaLnBrk="1" latinLnBrk="0" hangingPunct="1">
        <a:defRPr sz="1801" kern="1200">
          <a:solidFill>
            <a:schemeClr val="tx1"/>
          </a:solidFill>
          <a:latin typeface="+mn-lt"/>
          <a:ea typeface="+mn-ea"/>
          <a:cs typeface="+mn-cs"/>
        </a:defRPr>
      </a:lvl1pPr>
      <a:lvl2pPr marL="457195" algn="l" defTabSz="914388" rtl="0" eaLnBrk="1" latinLnBrk="0" hangingPunct="1">
        <a:defRPr sz="1801" kern="1200">
          <a:solidFill>
            <a:schemeClr val="tx1"/>
          </a:solidFill>
          <a:latin typeface="+mn-lt"/>
          <a:ea typeface="+mn-ea"/>
          <a:cs typeface="+mn-cs"/>
        </a:defRPr>
      </a:lvl2pPr>
      <a:lvl3pPr marL="914388" algn="l" defTabSz="914388" rtl="0" eaLnBrk="1" latinLnBrk="0" hangingPunct="1">
        <a:defRPr sz="1801" kern="1200">
          <a:solidFill>
            <a:schemeClr val="tx1"/>
          </a:solidFill>
          <a:latin typeface="+mn-lt"/>
          <a:ea typeface="+mn-ea"/>
          <a:cs typeface="+mn-cs"/>
        </a:defRPr>
      </a:lvl3pPr>
      <a:lvl4pPr marL="1371583" algn="l" defTabSz="914388" rtl="0" eaLnBrk="1" latinLnBrk="0" hangingPunct="1">
        <a:defRPr sz="1801" kern="1200">
          <a:solidFill>
            <a:schemeClr val="tx1"/>
          </a:solidFill>
          <a:latin typeface="+mn-lt"/>
          <a:ea typeface="+mn-ea"/>
          <a:cs typeface="+mn-cs"/>
        </a:defRPr>
      </a:lvl4pPr>
      <a:lvl5pPr marL="1828777" algn="l" defTabSz="914388" rtl="0" eaLnBrk="1" latinLnBrk="0" hangingPunct="1">
        <a:defRPr sz="1801" kern="1200">
          <a:solidFill>
            <a:schemeClr val="tx1"/>
          </a:solidFill>
          <a:latin typeface="+mn-lt"/>
          <a:ea typeface="+mn-ea"/>
          <a:cs typeface="+mn-cs"/>
        </a:defRPr>
      </a:lvl5pPr>
      <a:lvl6pPr marL="2285972" algn="l" defTabSz="914388" rtl="0" eaLnBrk="1" latinLnBrk="0" hangingPunct="1">
        <a:defRPr sz="1801" kern="1200">
          <a:solidFill>
            <a:schemeClr val="tx1"/>
          </a:solidFill>
          <a:latin typeface="+mn-lt"/>
          <a:ea typeface="+mn-ea"/>
          <a:cs typeface="+mn-cs"/>
        </a:defRPr>
      </a:lvl6pPr>
      <a:lvl7pPr marL="2743166" algn="l" defTabSz="914388" rtl="0" eaLnBrk="1" latinLnBrk="0" hangingPunct="1">
        <a:defRPr sz="1801" kern="1200">
          <a:solidFill>
            <a:schemeClr val="tx1"/>
          </a:solidFill>
          <a:latin typeface="+mn-lt"/>
          <a:ea typeface="+mn-ea"/>
          <a:cs typeface="+mn-cs"/>
        </a:defRPr>
      </a:lvl7pPr>
      <a:lvl8pPr marL="3200360" algn="l" defTabSz="914388" rtl="0" eaLnBrk="1" latinLnBrk="0" hangingPunct="1">
        <a:defRPr sz="1801" kern="1200">
          <a:solidFill>
            <a:schemeClr val="tx1"/>
          </a:solidFill>
          <a:latin typeface="+mn-lt"/>
          <a:ea typeface="+mn-ea"/>
          <a:cs typeface="+mn-cs"/>
        </a:defRPr>
      </a:lvl8pPr>
      <a:lvl9pPr marL="3657555" algn="l" defTabSz="914388"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E5612-C82B-4F21-8645-0AE67E979115}"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83627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ctr" defTabSz="914388" rtl="0" eaLnBrk="1" latinLnBrk="0" hangingPunct="1">
        <a:spcBef>
          <a:spcPct val="0"/>
        </a:spcBef>
        <a:buNone/>
        <a:defRPr sz="4400" kern="1200">
          <a:solidFill>
            <a:schemeClr val="tx1"/>
          </a:solidFill>
          <a:latin typeface="+mj-lt"/>
          <a:ea typeface="+mj-ea"/>
          <a:cs typeface="+mj-cs"/>
        </a:defRPr>
      </a:lvl1pPr>
    </p:titleStyle>
    <p:bodyStyle>
      <a:lvl1pPr marL="342895" indent="-342895" algn="l" defTabSz="9143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40" indent="-285746" algn="l" defTabSz="9143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86" indent="-228598" algn="l" defTabSz="9143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81"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75"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69"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64"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58"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52"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8" rtl="0" eaLnBrk="1" latinLnBrk="0" hangingPunct="1">
        <a:defRPr sz="1801" kern="1200">
          <a:solidFill>
            <a:schemeClr val="tx1"/>
          </a:solidFill>
          <a:latin typeface="+mn-lt"/>
          <a:ea typeface="+mn-ea"/>
          <a:cs typeface="+mn-cs"/>
        </a:defRPr>
      </a:lvl1pPr>
      <a:lvl2pPr marL="457195" algn="l" defTabSz="914388" rtl="0" eaLnBrk="1" latinLnBrk="0" hangingPunct="1">
        <a:defRPr sz="1801" kern="1200">
          <a:solidFill>
            <a:schemeClr val="tx1"/>
          </a:solidFill>
          <a:latin typeface="+mn-lt"/>
          <a:ea typeface="+mn-ea"/>
          <a:cs typeface="+mn-cs"/>
        </a:defRPr>
      </a:lvl2pPr>
      <a:lvl3pPr marL="914388" algn="l" defTabSz="914388" rtl="0" eaLnBrk="1" latinLnBrk="0" hangingPunct="1">
        <a:defRPr sz="1801" kern="1200">
          <a:solidFill>
            <a:schemeClr val="tx1"/>
          </a:solidFill>
          <a:latin typeface="+mn-lt"/>
          <a:ea typeface="+mn-ea"/>
          <a:cs typeface="+mn-cs"/>
        </a:defRPr>
      </a:lvl3pPr>
      <a:lvl4pPr marL="1371583" algn="l" defTabSz="914388" rtl="0" eaLnBrk="1" latinLnBrk="0" hangingPunct="1">
        <a:defRPr sz="1801" kern="1200">
          <a:solidFill>
            <a:schemeClr val="tx1"/>
          </a:solidFill>
          <a:latin typeface="+mn-lt"/>
          <a:ea typeface="+mn-ea"/>
          <a:cs typeface="+mn-cs"/>
        </a:defRPr>
      </a:lvl4pPr>
      <a:lvl5pPr marL="1828777" algn="l" defTabSz="914388" rtl="0" eaLnBrk="1" latinLnBrk="0" hangingPunct="1">
        <a:defRPr sz="1801" kern="1200">
          <a:solidFill>
            <a:schemeClr val="tx1"/>
          </a:solidFill>
          <a:latin typeface="+mn-lt"/>
          <a:ea typeface="+mn-ea"/>
          <a:cs typeface="+mn-cs"/>
        </a:defRPr>
      </a:lvl5pPr>
      <a:lvl6pPr marL="2285972" algn="l" defTabSz="914388" rtl="0" eaLnBrk="1" latinLnBrk="0" hangingPunct="1">
        <a:defRPr sz="1801" kern="1200">
          <a:solidFill>
            <a:schemeClr val="tx1"/>
          </a:solidFill>
          <a:latin typeface="+mn-lt"/>
          <a:ea typeface="+mn-ea"/>
          <a:cs typeface="+mn-cs"/>
        </a:defRPr>
      </a:lvl6pPr>
      <a:lvl7pPr marL="2743166" algn="l" defTabSz="914388" rtl="0" eaLnBrk="1" latinLnBrk="0" hangingPunct="1">
        <a:defRPr sz="1801" kern="1200">
          <a:solidFill>
            <a:schemeClr val="tx1"/>
          </a:solidFill>
          <a:latin typeface="+mn-lt"/>
          <a:ea typeface="+mn-ea"/>
          <a:cs typeface="+mn-cs"/>
        </a:defRPr>
      </a:lvl7pPr>
      <a:lvl8pPr marL="3200360" algn="l" defTabSz="914388" rtl="0" eaLnBrk="1" latinLnBrk="0" hangingPunct="1">
        <a:defRPr sz="1801" kern="1200">
          <a:solidFill>
            <a:schemeClr val="tx1"/>
          </a:solidFill>
          <a:latin typeface="+mn-lt"/>
          <a:ea typeface="+mn-ea"/>
          <a:cs typeface="+mn-cs"/>
        </a:defRPr>
      </a:lvl8pPr>
      <a:lvl9pPr marL="3657555" algn="l" defTabSz="914388"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E5612-C82B-4F21-8645-0AE67E979115}" type="datetime1">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AE591-E667-4905-ADFC-6CF5283AEB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402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ctr" defTabSz="914388" rtl="0" eaLnBrk="1" latinLnBrk="0" hangingPunct="1">
        <a:spcBef>
          <a:spcPct val="0"/>
        </a:spcBef>
        <a:buNone/>
        <a:defRPr sz="4400" kern="1200">
          <a:solidFill>
            <a:schemeClr val="tx1"/>
          </a:solidFill>
          <a:latin typeface="+mj-lt"/>
          <a:ea typeface="+mj-ea"/>
          <a:cs typeface="+mj-cs"/>
        </a:defRPr>
      </a:lvl1pPr>
    </p:titleStyle>
    <p:bodyStyle>
      <a:lvl1pPr marL="342895" indent="-342895" algn="l" defTabSz="9143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40" indent="-285746" algn="l" defTabSz="9143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86" indent="-228598" algn="l" defTabSz="9143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81"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75"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69"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64"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58"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52" indent="-228598" algn="l" defTabSz="9143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8" rtl="0" eaLnBrk="1" latinLnBrk="0" hangingPunct="1">
        <a:defRPr sz="1801" kern="1200">
          <a:solidFill>
            <a:schemeClr val="tx1"/>
          </a:solidFill>
          <a:latin typeface="+mn-lt"/>
          <a:ea typeface="+mn-ea"/>
          <a:cs typeface="+mn-cs"/>
        </a:defRPr>
      </a:lvl1pPr>
      <a:lvl2pPr marL="457195" algn="l" defTabSz="914388" rtl="0" eaLnBrk="1" latinLnBrk="0" hangingPunct="1">
        <a:defRPr sz="1801" kern="1200">
          <a:solidFill>
            <a:schemeClr val="tx1"/>
          </a:solidFill>
          <a:latin typeface="+mn-lt"/>
          <a:ea typeface="+mn-ea"/>
          <a:cs typeface="+mn-cs"/>
        </a:defRPr>
      </a:lvl2pPr>
      <a:lvl3pPr marL="914388" algn="l" defTabSz="914388" rtl="0" eaLnBrk="1" latinLnBrk="0" hangingPunct="1">
        <a:defRPr sz="1801" kern="1200">
          <a:solidFill>
            <a:schemeClr val="tx1"/>
          </a:solidFill>
          <a:latin typeface="+mn-lt"/>
          <a:ea typeface="+mn-ea"/>
          <a:cs typeface="+mn-cs"/>
        </a:defRPr>
      </a:lvl3pPr>
      <a:lvl4pPr marL="1371583" algn="l" defTabSz="914388" rtl="0" eaLnBrk="1" latinLnBrk="0" hangingPunct="1">
        <a:defRPr sz="1801" kern="1200">
          <a:solidFill>
            <a:schemeClr val="tx1"/>
          </a:solidFill>
          <a:latin typeface="+mn-lt"/>
          <a:ea typeface="+mn-ea"/>
          <a:cs typeface="+mn-cs"/>
        </a:defRPr>
      </a:lvl4pPr>
      <a:lvl5pPr marL="1828777" algn="l" defTabSz="914388" rtl="0" eaLnBrk="1" latinLnBrk="0" hangingPunct="1">
        <a:defRPr sz="1801" kern="1200">
          <a:solidFill>
            <a:schemeClr val="tx1"/>
          </a:solidFill>
          <a:latin typeface="+mn-lt"/>
          <a:ea typeface="+mn-ea"/>
          <a:cs typeface="+mn-cs"/>
        </a:defRPr>
      </a:lvl5pPr>
      <a:lvl6pPr marL="2285972" algn="l" defTabSz="914388" rtl="0" eaLnBrk="1" latinLnBrk="0" hangingPunct="1">
        <a:defRPr sz="1801" kern="1200">
          <a:solidFill>
            <a:schemeClr val="tx1"/>
          </a:solidFill>
          <a:latin typeface="+mn-lt"/>
          <a:ea typeface="+mn-ea"/>
          <a:cs typeface="+mn-cs"/>
        </a:defRPr>
      </a:lvl6pPr>
      <a:lvl7pPr marL="2743166" algn="l" defTabSz="914388" rtl="0" eaLnBrk="1" latinLnBrk="0" hangingPunct="1">
        <a:defRPr sz="1801" kern="1200">
          <a:solidFill>
            <a:schemeClr val="tx1"/>
          </a:solidFill>
          <a:latin typeface="+mn-lt"/>
          <a:ea typeface="+mn-ea"/>
          <a:cs typeface="+mn-cs"/>
        </a:defRPr>
      </a:lvl7pPr>
      <a:lvl8pPr marL="3200360" algn="l" defTabSz="914388" rtl="0" eaLnBrk="1" latinLnBrk="0" hangingPunct="1">
        <a:defRPr sz="1801" kern="1200">
          <a:solidFill>
            <a:schemeClr val="tx1"/>
          </a:solidFill>
          <a:latin typeface="+mn-lt"/>
          <a:ea typeface="+mn-ea"/>
          <a:cs typeface="+mn-cs"/>
        </a:defRPr>
      </a:lvl8pPr>
      <a:lvl9pPr marL="3657555" algn="l" defTabSz="914388" rtl="0" eaLnBrk="1" latinLnBrk="0" hangingPunct="1">
        <a:defRPr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2C30FD6-28CB-4EA9-981F-531FBF00A42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BA2A5C3-60F1-4E89-AE52-E00A96FEFC40}"/>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565830A-CF71-4058-9B7C-3B5286CDE5B1}"/>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F3F03520-C7A0-4F21-AEB8-0119E980A10C}"/>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09782FB9-FF1D-4DB0-92CD-39AA2B3B2E81}"/>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C5EBB5D-F5C5-46A2-8E41-19600EF09B35}" type="slidenum">
              <a:rPr lang="en-US" altLang="en-US"/>
              <a:pPr>
                <a:defRPr/>
              </a:pPr>
              <a:t>‹#›</a:t>
            </a:fld>
            <a:endParaRPr lang="en-US" altLang="en-US"/>
          </a:p>
        </p:txBody>
      </p:sp>
    </p:spTree>
    <p:extLst>
      <p:ext uri="{BB962C8B-B14F-4D97-AF65-F5344CB8AC3E}">
        <p14:creationId xmlns:p14="http://schemas.microsoft.com/office/powerpoint/2010/main" val="377862342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155598" y="100674"/>
            <a:ext cx="7880802" cy="452120"/>
          </a:xfrm>
          <a:prstGeom prst="rect">
            <a:avLst/>
          </a:prstGeom>
        </p:spPr>
        <p:txBody>
          <a:bodyPr wrap="square" lIns="0" tIns="0" rIns="0" bIns="0">
            <a:spAutoFit/>
          </a:bodyPr>
          <a:lstStyle>
            <a:lvl1pPr>
              <a:defRPr sz="28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6721101" y="1794315"/>
            <a:ext cx="5375275" cy="1671320"/>
          </a:xfrm>
          <a:prstGeom prst="rect">
            <a:avLst/>
          </a:prstGeom>
        </p:spPr>
        <p:txBody>
          <a:bodyPr wrap="square" lIns="0" tIns="0" rIns="0" bIns="0">
            <a:spAutoFit/>
          </a:bodyPr>
          <a:lstStyle>
            <a:lvl1pPr>
              <a:defRPr sz="1800" b="1" i="0">
                <a:solidFill>
                  <a:srgbClr val="2F1A14"/>
                </a:solidFill>
                <a:latin typeface="DejaVu Sans"/>
                <a:cs typeface="DejaVu Sans"/>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7/5/2023</a:t>
            </a:fld>
            <a:endParaRPr lang="en-US"/>
          </a:p>
        </p:txBody>
      </p:sp>
      <p:sp>
        <p:nvSpPr>
          <p:cNvPr id="6" name="Holder 6"/>
          <p:cNvSpPr>
            <a:spLocks noGrp="1"/>
          </p:cNvSpPr>
          <p:nvPr>
            <p:ph type="sldNum" sz="quarter" idx="7"/>
          </p:nvPr>
        </p:nvSpPr>
        <p:spPr>
          <a:xfrm>
            <a:off x="11303455" y="6442065"/>
            <a:ext cx="231140" cy="211454"/>
          </a:xfrm>
          <a:prstGeom prst="rect">
            <a:avLst/>
          </a:prstGeom>
        </p:spPr>
        <p:txBody>
          <a:bodyPr wrap="square" lIns="0" tIns="0" rIns="0" bIns="0">
            <a:spAutoFit/>
          </a:bodyPr>
          <a:lstStyle>
            <a:lvl1pPr>
              <a:defRPr sz="1200" b="0" i="0">
                <a:solidFill>
                  <a:srgbClr val="898989"/>
                </a:solidFill>
                <a:latin typeface="DejaVu Sans"/>
                <a:cs typeface="DejaVu Sans"/>
              </a:defRPr>
            </a:lvl1pPr>
          </a:lstStyle>
          <a:p>
            <a:pPr marL="38100">
              <a:lnSpc>
                <a:spcPct val="100000"/>
              </a:lnSpc>
              <a:spcBef>
                <a:spcPts val="40"/>
              </a:spcBef>
            </a:pPr>
            <a:fld id="{81D60167-4931-47E6-BA6A-407CBD079E47}" type="slidenum">
              <a:rPr spc="-160" dirty="0"/>
              <a:t>‹#›</a:t>
            </a:fld>
            <a:endParaRPr spc="-160" dirty="0"/>
          </a:p>
        </p:txBody>
      </p:sp>
    </p:spTree>
    <p:extLst>
      <p:ext uri="{BB962C8B-B14F-4D97-AF65-F5344CB8AC3E}">
        <p14:creationId xmlns:p14="http://schemas.microsoft.com/office/powerpoint/2010/main" val="287466239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2.xml"/><Relationship Id="rId6" Type="http://schemas.openxmlformats.org/officeDocument/2006/relationships/hyperlink" Target="https://darkdevastation.wordpress.com/2010/08/16/umbrella/" TargetMode="External"/><Relationship Id="rId5" Type="http://schemas.openxmlformats.org/officeDocument/2006/relationships/image" Target="../media/image25.png"/><Relationship Id="rId4" Type="http://schemas.openxmlformats.org/officeDocument/2006/relationships/hyperlink" Target="https://en.wikipedia.org/wiki/File:Umbrella_Corporation_logo.sv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arkdevastation.wordpress.com/2010/08/16/umbrella/" TargetMode="External"/><Relationship Id="rId7"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8.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flickr.com/photos/usnationalarchives/5842521656" TargetMode="External"/><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876801"/>
            <a:ext cx="12190730" cy="1981200"/>
          </a:xfrm>
          <a:custGeom>
            <a:avLst/>
            <a:gdLst/>
            <a:ahLst/>
            <a:cxnLst/>
            <a:rect l="l" t="t" r="r" b="b"/>
            <a:pathLst>
              <a:path w="12190730" h="1981200">
                <a:moveTo>
                  <a:pt x="0" y="0"/>
                </a:moveTo>
                <a:lnTo>
                  <a:pt x="12190614" y="0"/>
                </a:lnTo>
                <a:lnTo>
                  <a:pt x="12190614" y="1981198"/>
                </a:lnTo>
                <a:lnTo>
                  <a:pt x="0" y="1981198"/>
                </a:lnTo>
                <a:lnTo>
                  <a:pt x="0" y="0"/>
                </a:lnTo>
                <a:close/>
              </a:path>
            </a:pathLst>
          </a:custGeom>
          <a:solidFill>
            <a:srgbClr val="000000"/>
          </a:solidFill>
        </p:spPr>
        <p:txBody>
          <a:bodyPr wrap="square" lIns="0" tIns="0" rIns="0" bIns="0" rtlCol="0"/>
          <a:lstStyle/>
          <a:p>
            <a:endParaRPr sz="1801"/>
          </a:p>
        </p:txBody>
      </p:sp>
      <p:sp>
        <p:nvSpPr>
          <p:cNvPr id="3" name="object 3"/>
          <p:cNvSpPr txBox="1"/>
          <p:nvPr/>
        </p:nvSpPr>
        <p:spPr>
          <a:xfrm>
            <a:off x="76200" y="5455709"/>
            <a:ext cx="12039600" cy="751488"/>
          </a:xfrm>
          <a:prstGeom prst="rect">
            <a:avLst/>
          </a:prstGeom>
        </p:spPr>
        <p:txBody>
          <a:bodyPr vert="horz" wrap="square" lIns="0" tIns="12700" rIns="0" bIns="0" rtlCol="0">
            <a:spAutoFit/>
          </a:bodyPr>
          <a:lstStyle/>
          <a:p>
            <a:pPr marL="12701">
              <a:spcBef>
                <a:spcPts val="100"/>
              </a:spcBef>
            </a:pPr>
            <a:r>
              <a:rPr lang="en-US" sz="2000" b="1" dirty="0">
                <a:solidFill>
                  <a:srgbClr val="FFFF00"/>
                </a:solidFill>
                <a:latin typeface="DejaVu Sans"/>
                <a:cs typeface="DejaVu Sans"/>
              </a:rPr>
              <a:t>Topic 2.12-2.15 </a:t>
            </a:r>
            <a:r>
              <a:rPr lang="en-US" sz="4800" b="1" dirty="0">
                <a:solidFill>
                  <a:srgbClr val="FFFF00"/>
                </a:solidFill>
                <a:latin typeface="DejaVu Sans"/>
                <a:cs typeface="DejaVu Sans"/>
              </a:rPr>
              <a:t>T</a:t>
            </a:r>
            <a:r>
              <a:rPr sz="4800" b="1" dirty="0">
                <a:solidFill>
                  <a:srgbClr val="FFFF00"/>
                </a:solidFill>
                <a:latin typeface="DejaVu Sans"/>
                <a:cs typeface="DejaVu Sans"/>
              </a:rPr>
              <a:t>he Bureaucracy</a:t>
            </a:r>
            <a:endParaRPr sz="4800" dirty="0">
              <a:latin typeface="DejaVu Sans"/>
              <a:cs typeface="DejaVu Sans"/>
            </a:endParaRPr>
          </a:p>
        </p:txBody>
      </p:sp>
      <p:sp>
        <p:nvSpPr>
          <p:cNvPr id="4" name="object 4"/>
          <p:cNvSpPr/>
          <p:nvPr/>
        </p:nvSpPr>
        <p:spPr>
          <a:xfrm>
            <a:off x="8118709" y="1"/>
            <a:ext cx="4064000" cy="4953001"/>
          </a:xfrm>
          <a:custGeom>
            <a:avLst/>
            <a:gdLst/>
            <a:ahLst/>
            <a:cxnLst/>
            <a:rect l="l" t="t" r="r" b="b"/>
            <a:pathLst>
              <a:path w="4064000" h="4953000">
                <a:moveTo>
                  <a:pt x="4064000" y="0"/>
                </a:moveTo>
                <a:lnTo>
                  <a:pt x="0" y="0"/>
                </a:lnTo>
                <a:lnTo>
                  <a:pt x="0" y="4952998"/>
                </a:lnTo>
                <a:lnTo>
                  <a:pt x="4064000" y="4952998"/>
                </a:lnTo>
                <a:lnTo>
                  <a:pt x="4064000" y="0"/>
                </a:lnTo>
                <a:close/>
              </a:path>
            </a:pathLst>
          </a:custGeom>
          <a:solidFill>
            <a:srgbClr val="000000"/>
          </a:solidFill>
        </p:spPr>
        <p:txBody>
          <a:bodyPr wrap="square" lIns="0" tIns="0" rIns="0" bIns="0" rtlCol="0"/>
          <a:lstStyle/>
          <a:p>
            <a:endParaRPr sz="1801"/>
          </a:p>
        </p:txBody>
      </p:sp>
      <p:sp>
        <p:nvSpPr>
          <p:cNvPr id="5" name="object 5"/>
          <p:cNvSpPr txBox="1">
            <a:spLocks noGrp="1"/>
          </p:cNvSpPr>
          <p:nvPr>
            <p:ph type="title"/>
          </p:nvPr>
        </p:nvSpPr>
        <p:spPr>
          <a:xfrm>
            <a:off x="8256042" y="195925"/>
            <a:ext cx="3824023" cy="997709"/>
          </a:xfrm>
          <a:prstGeom prst="rect">
            <a:avLst/>
          </a:prstGeom>
        </p:spPr>
        <p:txBody>
          <a:bodyPr vert="horz" wrap="square" lIns="0" tIns="12700" rIns="0" bIns="0" rtlCol="0">
            <a:spAutoFit/>
          </a:bodyPr>
          <a:lstStyle/>
          <a:p>
            <a:pPr marL="12701" algn="ctr">
              <a:spcBef>
                <a:spcPts val="100"/>
              </a:spcBef>
            </a:pPr>
            <a:r>
              <a:rPr sz="3200" dirty="0">
                <a:solidFill>
                  <a:srgbClr val="FFFF00"/>
                </a:solidFill>
              </a:rPr>
              <a:t>UNIT 2</a:t>
            </a:r>
            <a:r>
              <a:rPr lang="en-US" sz="3200" dirty="0">
                <a:solidFill>
                  <a:srgbClr val="FFFF00"/>
                </a:solidFill>
              </a:rPr>
              <a:t> </a:t>
            </a:r>
            <a:r>
              <a:rPr lang="en-US" sz="3200" dirty="0" err="1">
                <a:solidFill>
                  <a:srgbClr val="FFFF00"/>
                </a:solidFill>
              </a:rPr>
              <a:t>Chpt</a:t>
            </a:r>
            <a:r>
              <a:rPr lang="en-US" sz="3200" dirty="0">
                <a:solidFill>
                  <a:srgbClr val="FFFF00"/>
                </a:solidFill>
              </a:rPr>
              <a:t>. 7</a:t>
            </a:r>
            <a:br>
              <a:rPr lang="en-US" sz="3200" dirty="0">
                <a:solidFill>
                  <a:srgbClr val="FFFF00"/>
                </a:solidFill>
              </a:rPr>
            </a:br>
            <a:r>
              <a:rPr lang="en-US" sz="3200" dirty="0">
                <a:solidFill>
                  <a:srgbClr val="FFFF00"/>
                </a:solidFill>
              </a:rPr>
              <a:t>Topic 2.12-2.15</a:t>
            </a:r>
            <a:endParaRPr sz="3200" dirty="0"/>
          </a:p>
        </p:txBody>
      </p:sp>
      <p:sp>
        <p:nvSpPr>
          <p:cNvPr id="6" name="object 6"/>
          <p:cNvSpPr txBox="1"/>
          <p:nvPr/>
        </p:nvSpPr>
        <p:spPr>
          <a:xfrm>
            <a:off x="8322543" y="1696341"/>
            <a:ext cx="3656331" cy="320601"/>
          </a:xfrm>
          <a:prstGeom prst="rect">
            <a:avLst/>
          </a:prstGeom>
        </p:spPr>
        <p:txBody>
          <a:bodyPr vert="horz" wrap="square" lIns="0" tIns="12700" rIns="0" bIns="0" rtlCol="0">
            <a:spAutoFit/>
          </a:bodyPr>
          <a:lstStyle/>
          <a:p>
            <a:pPr marL="158748" marR="151763" algn="ctr">
              <a:spcBef>
                <a:spcPts val="2900"/>
              </a:spcBef>
            </a:pPr>
            <a:r>
              <a:rPr lang="en-US" sz="2000" b="1" dirty="0">
                <a:solidFill>
                  <a:srgbClr val="FFFF00"/>
                </a:solidFill>
                <a:latin typeface="DejaVu Sans"/>
                <a:cs typeface="DejaVu Sans"/>
              </a:rPr>
              <a:t>AMSCO  pg. 217-243</a:t>
            </a:r>
            <a:endParaRPr sz="2000" dirty="0">
              <a:latin typeface="DejaVu Sans"/>
              <a:cs typeface="DejaVu Sans"/>
            </a:endParaRPr>
          </a:p>
        </p:txBody>
      </p:sp>
      <p:sp>
        <p:nvSpPr>
          <p:cNvPr id="7" name="object 7"/>
          <p:cNvSpPr/>
          <p:nvPr/>
        </p:nvSpPr>
        <p:spPr>
          <a:xfrm>
            <a:off x="0" y="0"/>
            <a:ext cx="8153399" cy="4953001"/>
          </a:xfrm>
          <a:prstGeom prst="rect">
            <a:avLst/>
          </a:prstGeom>
          <a:blipFill>
            <a:blip r:embed="rId2" cstate="print"/>
            <a:stretch>
              <a:fillRect/>
            </a:stretch>
          </a:blipFill>
        </p:spPr>
        <p:txBody>
          <a:bodyPr wrap="square" lIns="0" tIns="0" rIns="0" bIns="0" rtlCol="0"/>
          <a:lstStyle/>
          <a:p>
            <a:endParaRPr sz="180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4914"/>
            <a:ext cx="12192000" cy="382156"/>
          </a:xfrm>
          <a:custGeom>
            <a:avLst/>
            <a:gdLst/>
            <a:ahLst/>
            <a:cxnLst/>
            <a:rect l="l" t="t" r="r" b="b"/>
            <a:pathLst>
              <a:path w="12192000" h="929005">
                <a:moveTo>
                  <a:pt x="12191997" y="0"/>
                </a:moveTo>
                <a:lnTo>
                  <a:pt x="0" y="0"/>
                </a:lnTo>
                <a:lnTo>
                  <a:pt x="0" y="928773"/>
                </a:lnTo>
                <a:lnTo>
                  <a:pt x="12191997" y="928773"/>
                </a:lnTo>
                <a:lnTo>
                  <a:pt x="12191997" y="0"/>
                </a:lnTo>
                <a:close/>
              </a:path>
            </a:pathLst>
          </a:custGeom>
          <a:solidFill>
            <a:srgbClr val="FF7C00"/>
          </a:solidFill>
        </p:spPr>
        <p:txBody>
          <a:bodyPr wrap="square" lIns="0" tIns="0" rIns="0" bIns="0" rtlCol="0"/>
          <a:lstStyle/>
          <a:p>
            <a:endParaRPr sz="1801"/>
          </a:p>
        </p:txBody>
      </p:sp>
      <p:sp>
        <p:nvSpPr>
          <p:cNvPr id="3" name="object 3"/>
          <p:cNvSpPr txBox="1">
            <a:spLocks noGrp="1"/>
          </p:cNvSpPr>
          <p:nvPr>
            <p:ph type="title"/>
          </p:nvPr>
        </p:nvSpPr>
        <p:spPr>
          <a:xfrm>
            <a:off x="-32288" y="-38678"/>
            <a:ext cx="12192000" cy="382156"/>
          </a:xfrm>
          <a:prstGeom prst="rect">
            <a:avLst/>
          </a:prstGeom>
        </p:spPr>
        <p:txBody>
          <a:bodyPr vert="horz" wrap="square" lIns="0" tIns="12700" rIns="0" bIns="0" rtlCol="0">
            <a:spAutoFit/>
          </a:bodyPr>
          <a:lstStyle/>
          <a:p>
            <a:pPr marL="12701" algn="ctr">
              <a:spcBef>
                <a:spcPts val="100"/>
              </a:spcBef>
            </a:pPr>
            <a:r>
              <a:rPr sz="2400" dirty="0"/>
              <a:t>THE ORGANIZATION OF THE BUREAUCRACY</a:t>
            </a:r>
          </a:p>
        </p:txBody>
      </p:sp>
      <p:sp>
        <p:nvSpPr>
          <p:cNvPr id="4" name="object 4"/>
          <p:cNvSpPr txBox="1"/>
          <p:nvPr/>
        </p:nvSpPr>
        <p:spPr>
          <a:xfrm>
            <a:off x="0" y="391008"/>
            <a:ext cx="12159712" cy="751488"/>
          </a:xfrm>
          <a:prstGeom prst="rect">
            <a:avLst/>
          </a:prstGeom>
        </p:spPr>
        <p:txBody>
          <a:bodyPr vert="horz" wrap="square" lIns="0" tIns="12700" rIns="0" bIns="0" rtlCol="0">
            <a:spAutoFit/>
          </a:bodyPr>
          <a:lstStyle/>
          <a:p>
            <a:pPr marL="12701">
              <a:spcBef>
                <a:spcPts val="100"/>
              </a:spcBef>
            </a:pPr>
            <a:r>
              <a:rPr sz="2400" b="1" dirty="0">
                <a:latin typeface="DejaVu Sans"/>
                <a:cs typeface="DejaVu Sans"/>
              </a:rPr>
              <a:t>Agencies of the executive branch may be organized into four basic types:</a:t>
            </a:r>
            <a:endParaRPr sz="2400" dirty="0">
              <a:latin typeface="DejaVu Sans"/>
              <a:cs typeface="DejaVu Sans"/>
            </a:endParaRPr>
          </a:p>
        </p:txBody>
      </p:sp>
      <p:sp>
        <p:nvSpPr>
          <p:cNvPr id="5" name="object 5"/>
          <p:cNvSpPr txBox="1">
            <a:spLocks noGrp="1"/>
          </p:cNvSpPr>
          <p:nvPr>
            <p:ph type="body" idx="1"/>
          </p:nvPr>
        </p:nvSpPr>
        <p:spPr>
          <a:xfrm>
            <a:off x="56353" y="1333876"/>
            <a:ext cx="12135651" cy="4880184"/>
          </a:xfrm>
          <a:prstGeom prst="rect">
            <a:avLst/>
          </a:prstGeom>
        </p:spPr>
        <p:txBody>
          <a:bodyPr vert="horz" wrap="square" lIns="0" tIns="93347" rIns="0" bIns="0" rtlCol="0">
            <a:spAutoFit/>
          </a:bodyPr>
          <a:lstStyle/>
          <a:p>
            <a:pPr marL="484499" indent="-472435">
              <a:spcBef>
                <a:spcPts val="735"/>
              </a:spcBef>
              <a:buAutoNum type="arabicParenR"/>
              <a:tabLst>
                <a:tab pos="484499" algn="l"/>
                <a:tab pos="485135" algn="l"/>
              </a:tabLst>
            </a:pPr>
            <a:r>
              <a:rPr sz="2000" dirty="0"/>
              <a:t>Cabinet departments</a:t>
            </a:r>
          </a:p>
          <a:p>
            <a:pPr marL="761992" marR="5081" lvl="1" indent="-241297">
              <a:spcBef>
                <a:spcPts val="475"/>
              </a:spcBef>
              <a:buFont typeface="DejaVu Sans"/>
              <a:buChar char="•"/>
              <a:tabLst>
                <a:tab pos="756912" algn="l"/>
                <a:tab pos="757546" algn="l"/>
              </a:tabLst>
            </a:pPr>
            <a:r>
              <a:rPr b="1" dirty="0">
                <a:latin typeface="DejaVu Sans"/>
                <a:cs typeface="DejaVu Sans"/>
              </a:rPr>
              <a:t>Cabinet departments are heading by a secretary (except Dept of Justice) and manage a speciﬁc policy area with  responsibility further divided among various agencies</a:t>
            </a:r>
            <a:endParaRPr dirty="0">
              <a:latin typeface="DejaVu Sans"/>
              <a:cs typeface="DejaVu Sans"/>
            </a:endParaRPr>
          </a:p>
          <a:p>
            <a:pPr lvl="1">
              <a:spcBef>
                <a:spcPts val="36"/>
              </a:spcBef>
              <a:buFont typeface="DejaVu Sans"/>
              <a:buChar char="•"/>
            </a:pPr>
            <a:endParaRPr dirty="0"/>
          </a:p>
          <a:p>
            <a:pPr marL="484499" indent="-472435">
              <a:spcBef>
                <a:spcPts val="5"/>
              </a:spcBef>
              <a:buAutoNum type="arabicParenR"/>
              <a:tabLst>
                <a:tab pos="484499" algn="l"/>
                <a:tab pos="485135" algn="l"/>
              </a:tabLst>
            </a:pPr>
            <a:r>
              <a:rPr sz="2000" dirty="0"/>
              <a:t>Independent regulatory agencies or commissions</a:t>
            </a:r>
          </a:p>
          <a:p>
            <a:pPr marL="761992" lvl="1" indent="-228598">
              <a:spcBef>
                <a:spcPts val="475"/>
              </a:spcBef>
              <a:buFont typeface="DejaVu Sans"/>
              <a:buChar char="•"/>
              <a:tabLst>
                <a:tab pos="761356" algn="l"/>
                <a:tab pos="761992" algn="l"/>
              </a:tabLst>
            </a:pPr>
            <a:r>
              <a:rPr b="1" dirty="0">
                <a:latin typeface="DejaVu Sans"/>
                <a:cs typeface="DejaVu Sans"/>
              </a:rPr>
              <a:t>Regulatory agencies/commissions are created by Congress to regulate important parts of the economy</a:t>
            </a:r>
            <a:endParaRPr dirty="0">
              <a:latin typeface="DejaVu Sans"/>
              <a:cs typeface="DejaVu Sans"/>
            </a:endParaRPr>
          </a:p>
          <a:p>
            <a:pPr lvl="1">
              <a:spcBef>
                <a:spcPts val="41"/>
              </a:spcBef>
              <a:buFont typeface="DejaVu Sans"/>
              <a:buChar char="•"/>
            </a:pPr>
            <a:endParaRPr dirty="0"/>
          </a:p>
          <a:p>
            <a:pPr marL="484499" indent="-472435">
              <a:buAutoNum type="arabicParenR"/>
              <a:tabLst>
                <a:tab pos="484499" algn="l"/>
                <a:tab pos="485135" algn="l"/>
              </a:tabLst>
            </a:pPr>
            <a:r>
              <a:rPr sz="2000" dirty="0"/>
              <a:t>Government corporations</a:t>
            </a:r>
          </a:p>
          <a:p>
            <a:pPr marL="756912" lvl="1" indent="-237487">
              <a:spcBef>
                <a:spcPts val="375"/>
              </a:spcBef>
              <a:buFont typeface="DejaVu Sans"/>
              <a:buChar char="•"/>
              <a:tabLst>
                <a:tab pos="756912" algn="l"/>
                <a:tab pos="757546" algn="l"/>
              </a:tabLst>
            </a:pPr>
            <a:r>
              <a:rPr b="1" dirty="0">
                <a:latin typeface="DejaVu Sans"/>
                <a:cs typeface="DejaVu Sans"/>
              </a:rPr>
              <a:t>Government corporations are businesses run like corporations, but controlled by the government</a:t>
            </a:r>
            <a:endParaRPr dirty="0">
              <a:latin typeface="DejaVu Sans"/>
              <a:cs typeface="DejaVu Sans"/>
            </a:endParaRPr>
          </a:p>
          <a:p>
            <a:pPr lvl="1">
              <a:spcBef>
                <a:spcPts val="41"/>
              </a:spcBef>
              <a:buFont typeface="DejaVu Sans"/>
              <a:buChar char="•"/>
            </a:pPr>
            <a:endParaRPr dirty="0"/>
          </a:p>
          <a:p>
            <a:pPr marL="484499" indent="-472435">
              <a:buAutoNum type="arabicParenR"/>
              <a:tabLst>
                <a:tab pos="484499" algn="l"/>
                <a:tab pos="485135" algn="l"/>
              </a:tabLst>
            </a:pPr>
            <a:r>
              <a:rPr sz="2000" dirty="0"/>
              <a:t>Independent executive agencies</a:t>
            </a:r>
          </a:p>
          <a:p>
            <a:pPr marL="761992" marR="661026" lvl="1" indent="-228598">
              <a:spcBef>
                <a:spcPts val="380"/>
              </a:spcBef>
              <a:buFont typeface="DejaVu Sans"/>
              <a:buChar char="•"/>
              <a:tabLst>
                <a:tab pos="761356" algn="l"/>
                <a:tab pos="761992" algn="l"/>
              </a:tabLst>
            </a:pPr>
            <a:r>
              <a:rPr b="1" dirty="0">
                <a:latin typeface="DejaVu Sans"/>
                <a:cs typeface="DejaVu Sans"/>
              </a:rPr>
              <a:t>Independent agencies are agencies that do not fall into the ﬁrst three categories. They closely resemble  Cabinet departments, but they are smaller and less complex.</a:t>
            </a:r>
            <a:endParaRPr dirty="0">
              <a:latin typeface="DejaVu Sans"/>
              <a:cs typeface="DejaVu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60072-F1AB-4C1C-8F3B-4C55C639163E}"/>
              </a:ext>
            </a:extLst>
          </p:cNvPr>
          <p:cNvPicPr>
            <a:picLocks noChangeAspect="1"/>
          </p:cNvPicPr>
          <p:nvPr/>
        </p:nvPicPr>
        <p:blipFill>
          <a:blip r:embed="rId2"/>
          <a:stretch>
            <a:fillRect/>
          </a:stretch>
        </p:blipFill>
        <p:spPr>
          <a:xfrm>
            <a:off x="105307" y="15"/>
            <a:ext cx="3464795" cy="5180374"/>
          </a:xfrm>
          <a:prstGeom prst="rect">
            <a:avLst/>
          </a:prstGeom>
        </p:spPr>
      </p:pic>
      <p:pic>
        <p:nvPicPr>
          <p:cNvPr id="6" name="Picture 5">
            <a:extLst>
              <a:ext uri="{FF2B5EF4-FFF2-40B4-BE49-F238E27FC236}">
                <a16:creationId xmlns:a16="http://schemas.microsoft.com/office/drawing/2014/main" id="{D24CD98A-A32B-4B9C-8312-36DED26BB6B2}"/>
              </a:ext>
            </a:extLst>
          </p:cNvPr>
          <p:cNvPicPr>
            <a:picLocks noChangeAspect="1"/>
          </p:cNvPicPr>
          <p:nvPr/>
        </p:nvPicPr>
        <p:blipFill>
          <a:blip r:embed="rId3"/>
          <a:stretch>
            <a:fillRect/>
          </a:stretch>
        </p:blipFill>
        <p:spPr>
          <a:xfrm>
            <a:off x="7321929" y="6092"/>
            <a:ext cx="2671310" cy="6858000"/>
          </a:xfrm>
          <a:prstGeom prst="rect">
            <a:avLst/>
          </a:prstGeom>
        </p:spPr>
      </p:pic>
      <p:grpSp>
        <p:nvGrpSpPr>
          <p:cNvPr id="5" name="Group 4">
            <a:extLst>
              <a:ext uri="{FF2B5EF4-FFF2-40B4-BE49-F238E27FC236}">
                <a16:creationId xmlns:a16="http://schemas.microsoft.com/office/drawing/2014/main" id="{EEA4875D-AFFE-4CDA-A20D-AA1941647D1A}"/>
              </a:ext>
            </a:extLst>
          </p:cNvPr>
          <p:cNvGrpSpPr/>
          <p:nvPr/>
        </p:nvGrpSpPr>
        <p:grpSpPr>
          <a:xfrm>
            <a:off x="6477000" y="333743"/>
            <a:ext cx="1020186" cy="655912"/>
            <a:chOff x="4618614" y="1630088"/>
            <a:chExt cx="1020186" cy="655912"/>
          </a:xfrm>
        </p:grpSpPr>
        <p:pic>
          <p:nvPicPr>
            <p:cNvPr id="8" name="Picture 7" descr="A picture containing game, light&#10;&#10;Description automatically generated">
              <a:extLst>
                <a:ext uri="{FF2B5EF4-FFF2-40B4-BE49-F238E27FC236}">
                  <a16:creationId xmlns:a16="http://schemas.microsoft.com/office/drawing/2014/main" id="{A7F96DFE-E619-4DB9-A74D-6043D5094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614" y="1630088"/>
              <a:ext cx="726277" cy="633381"/>
            </a:xfrm>
            <a:prstGeom prst="rect">
              <a:avLst/>
            </a:prstGeom>
          </p:spPr>
        </p:pic>
        <p:sp>
          <p:nvSpPr>
            <p:cNvPr id="9" name="Arrow: Right 8">
              <a:extLst>
                <a:ext uri="{FF2B5EF4-FFF2-40B4-BE49-F238E27FC236}">
                  <a16:creationId xmlns:a16="http://schemas.microsoft.com/office/drawing/2014/main" id="{D1DC592D-BAAD-4354-963A-19F4530B8C55}"/>
                </a:ext>
              </a:extLst>
            </p:cNvPr>
            <p:cNvSpPr/>
            <p:nvPr/>
          </p:nvSpPr>
          <p:spPr>
            <a:xfrm>
              <a:off x="5083491" y="2023315"/>
              <a:ext cx="555309" cy="262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0" name="Group 9">
            <a:extLst>
              <a:ext uri="{FF2B5EF4-FFF2-40B4-BE49-F238E27FC236}">
                <a16:creationId xmlns:a16="http://schemas.microsoft.com/office/drawing/2014/main" id="{930BF856-DFA1-4368-A049-A0CEBC2A145C}"/>
              </a:ext>
            </a:extLst>
          </p:cNvPr>
          <p:cNvGrpSpPr/>
          <p:nvPr/>
        </p:nvGrpSpPr>
        <p:grpSpPr>
          <a:xfrm>
            <a:off x="9753600" y="618959"/>
            <a:ext cx="1154478" cy="633381"/>
            <a:chOff x="4503997" y="1696159"/>
            <a:chExt cx="1154478" cy="633381"/>
          </a:xfrm>
        </p:grpSpPr>
        <p:pic>
          <p:nvPicPr>
            <p:cNvPr id="11" name="Picture 10" descr="A picture containing game, light&#10;&#10;Description automatically generated">
              <a:extLst>
                <a:ext uri="{FF2B5EF4-FFF2-40B4-BE49-F238E27FC236}">
                  <a16:creationId xmlns:a16="http://schemas.microsoft.com/office/drawing/2014/main" id="{1DDF8281-3836-4389-A0C8-388A466499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198" y="1696159"/>
              <a:ext cx="726277" cy="633381"/>
            </a:xfrm>
            <a:prstGeom prst="rect">
              <a:avLst/>
            </a:prstGeom>
          </p:spPr>
        </p:pic>
        <p:sp>
          <p:nvSpPr>
            <p:cNvPr id="12" name="Arrow: Right 11">
              <a:extLst>
                <a:ext uri="{FF2B5EF4-FFF2-40B4-BE49-F238E27FC236}">
                  <a16:creationId xmlns:a16="http://schemas.microsoft.com/office/drawing/2014/main" id="{79EDD2DA-59E9-4983-B2E8-CCD4E52B7BCD}"/>
                </a:ext>
              </a:extLst>
            </p:cNvPr>
            <p:cNvSpPr/>
            <p:nvPr/>
          </p:nvSpPr>
          <p:spPr>
            <a:xfrm flipH="1">
              <a:off x="4503997" y="2066855"/>
              <a:ext cx="647878" cy="262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4394C1D-C423-44ED-8FC6-F8EFF42A1E12}"/>
              </a:ext>
            </a:extLst>
          </p:cNvPr>
          <p:cNvGrpSpPr/>
          <p:nvPr/>
        </p:nvGrpSpPr>
        <p:grpSpPr>
          <a:xfrm>
            <a:off x="6070302" y="861555"/>
            <a:ext cx="1468248" cy="666430"/>
            <a:chOff x="4431835" y="1553550"/>
            <a:chExt cx="1468248" cy="666430"/>
          </a:xfrm>
        </p:grpSpPr>
        <p:pic>
          <p:nvPicPr>
            <p:cNvPr id="14" name="Picture 13" descr="A picture containing game, light&#10;&#10;Description automatically generated">
              <a:extLst>
                <a:ext uri="{FF2B5EF4-FFF2-40B4-BE49-F238E27FC236}">
                  <a16:creationId xmlns:a16="http://schemas.microsoft.com/office/drawing/2014/main" id="{3FB0DA27-EECF-4159-8447-2660991EDD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35" y="1553550"/>
              <a:ext cx="726277" cy="633381"/>
            </a:xfrm>
            <a:prstGeom prst="rect">
              <a:avLst/>
            </a:prstGeom>
          </p:spPr>
        </p:pic>
        <p:sp>
          <p:nvSpPr>
            <p:cNvPr id="15" name="Arrow: Right 14">
              <a:extLst>
                <a:ext uri="{FF2B5EF4-FFF2-40B4-BE49-F238E27FC236}">
                  <a16:creationId xmlns:a16="http://schemas.microsoft.com/office/drawing/2014/main" id="{E33CFD2F-42E7-4337-9F1F-B65FE457F877}"/>
                </a:ext>
              </a:extLst>
            </p:cNvPr>
            <p:cNvSpPr/>
            <p:nvPr/>
          </p:nvSpPr>
          <p:spPr>
            <a:xfrm>
              <a:off x="4994335" y="1957295"/>
              <a:ext cx="905748" cy="262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6" name="Group 15">
            <a:extLst>
              <a:ext uri="{FF2B5EF4-FFF2-40B4-BE49-F238E27FC236}">
                <a16:creationId xmlns:a16="http://schemas.microsoft.com/office/drawing/2014/main" id="{B3AC445E-F55F-4DC8-921F-0083A7BA1A18}"/>
              </a:ext>
            </a:extLst>
          </p:cNvPr>
          <p:cNvGrpSpPr/>
          <p:nvPr/>
        </p:nvGrpSpPr>
        <p:grpSpPr>
          <a:xfrm>
            <a:off x="9372600" y="1132731"/>
            <a:ext cx="1846103" cy="633381"/>
            <a:chOff x="3762858" y="1642153"/>
            <a:chExt cx="1846103" cy="633381"/>
          </a:xfrm>
        </p:grpSpPr>
        <p:pic>
          <p:nvPicPr>
            <p:cNvPr id="17" name="Picture 16" descr="A picture containing game, light&#10;&#10;Description automatically generated">
              <a:extLst>
                <a:ext uri="{FF2B5EF4-FFF2-40B4-BE49-F238E27FC236}">
                  <a16:creationId xmlns:a16="http://schemas.microsoft.com/office/drawing/2014/main" id="{32AF76C2-D7A6-40C8-9B34-DF341A345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2684" y="1642153"/>
              <a:ext cx="726277" cy="633381"/>
            </a:xfrm>
            <a:prstGeom prst="rect">
              <a:avLst/>
            </a:prstGeom>
          </p:spPr>
        </p:pic>
        <p:sp>
          <p:nvSpPr>
            <p:cNvPr id="18" name="Arrow: Right 17">
              <a:extLst>
                <a:ext uri="{FF2B5EF4-FFF2-40B4-BE49-F238E27FC236}">
                  <a16:creationId xmlns:a16="http://schemas.microsoft.com/office/drawing/2014/main" id="{3959832D-EE76-4D42-B3FC-4D361F0C739F}"/>
                </a:ext>
              </a:extLst>
            </p:cNvPr>
            <p:cNvSpPr/>
            <p:nvPr/>
          </p:nvSpPr>
          <p:spPr>
            <a:xfrm flipH="1">
              <a:off x="3762858" y="2012849"/>
              <a:ext cx="1313703" cy="262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C6B09B17-35D3-471A-A45A-D2846BE599F1}"/>
              </a:ext>
            </a:extLst>
          </p:cNvPr>
          <p:cNvSpPr txBox="1"/>
          <p:nvPr/>
        </p:nvSpPr>
        <p:spPr>
          <a:xfrm>
            <a:off x="3570102" y="4372"/>
            <a:ext cx="3751827" cy="584775"/>
          </a:xfrm>
          <a:prstGeom prst="rect">
            <a:avLst/>
          </a:prstGeom>
          <a:noFill/>
        </p:spPr>
        <p:txBody>
          <a:bodyPr wrap="square" rtlCol="0">
            <a:spAutoFit/>
          </a:bodyPr>
          <a:lstStyle/>
          <a:p>
            <a:r>
              <a:rPr lang="en-US" sz="3200" b="1" dirty="0"/>
              <a:t>The (Inner) Cabinet</a:t>
            </a:r>
          </a:p>
        </p:txBody>
      </p:sp>
    </p:spTree>
    <p:extLst>
      <p:ext uri="{BB962C8B-B14F-4D97-AF65-F5344CB8AC3E}">
        <p14:creationId xmlns:p14="http://schemas.microsoft.com/office/powerpoint/2010/main" val="384996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38"/>
            <a:ext cx="12192000" cy="463084"/>
          </a:xfrm>
          <a:custGeom>
            <a:avLst/>
            <a:gdLst/>
            <a:ahLst/>
            <a:cxnLst/>
            <a:rect l="l" t="t" r="r" b="b"/>
            <a:pathLst>
              <a:path w="12192000" h="792480">
                <a:moveTo>
                  <a:pt x="12191997" y="0"/>
                </a:moveTo>
                <a:lnTo>
                  <a:pt x="0" y="0"/>
                </a:lnTo>
                <a:lnTo>
                  <a:pt x="0" y="792161"/>
                </a:lnTo>
                <a:lnTo>
                  <a:pt x="12191997" y="792161"/>
                </a:lnTo>
                <a:lnTo>
                  <a:pt x="12191997" y="0"/>
                </a:lnTo>
                <a:close/>
              </a:path>
            </a:pathLst>
          </a:custGeom>
          <a:solidFill>
            <a:srgbClr val="FF7C00"/>
          </a:solidFill>
        </p:spPr>
        <p:txBody>
          <a:bodyPr wrap="square" lIns="0" tIns="0" rIns="0" bIns="0" rtlCol="0"/>
          <a:lstStyle/>
          <a:p>
            <a:endParaRPr sz="1801"/>
          </a:p>
        </p:txBody>
      </p:sp>
      <p:sp>
        <p:nvSpPr>
          <p:cNvPr id="3" name="object 3"/>
          <p:cNvSpPr txBox="1">
            <a:spLocks noGrp="1"/>
          </p:cNvSpPr>
          <p:nvPr>
            <p:ph type="title"/>
          </p:nvPr>
        </p:nvSpPr>
        <p:spPr>
          <a:xfrm>
            <a:off x="2362200" y="21111"/>
            <a:ext cx="8180459" cy="443711"/>
          </a:xfrm>
          <a:prstGeom prst="rect">
            <a:avLst/>
          </a:prstGeom>
        </p:spPr>
        <p:txBody>
          <a:bodyPr vert="horz" wrap="square" lIns="0" tIns="12700" rIns="0" bIns="0" rtlCol="0">
            <a:spAutoFit/>
          </a:bodyPr>
          <a:lstStyle/>
          <a:p>
            <a:pPr marL="12701" algn="ctr">
              <a:spcBef>
                <a:spcPts val="100"/>
              </a:spcBef>
            </a:pPr>
            <a:r>
              <a:rPr dirty="0"/>
              <a:t>THE CABINET DEPARTMENTS</a:t>
            </a:r>
          </a:p>
        </p:txBody>
      </p:sp>
      <p:sp>
        <p:nvSpPr>
          <p:cNvPr id="4" name="object 4"/>
          <p:cNvSpPr txBox="1"/>
          <p:nvPr/>
        </p:nvSpPr>
        <p:spPr>
          <a:xfrm>
            <a:off x="3" y="707455"/>
            <a:ext cx="12191999" cy="5757218"/>
          </a:xfrm>
          <a:prstGeom prst="rect">
            <a:avLst/>
          </a:prstGeom>
        </p:spPr>
        <p:txBody>
          <a:bodyPr vert="horz" wrap="square" lIns="0" tIns="90171" rIns="0" bIns="0" rtlCol="0">
            <a:spAutoFit/>
          </a:bodyPr>
          <a:lstStyle/>
          <a:p>
            <a:pPr marL="12701">
              <a:spcBef>
                <a:spcPts val="709"/>
              </a:spcBef>
            </a:pPr>
            <a:r>
              <a:rPr sz="2201" b="1" dirty="0">
                <a:latin typeface="DejaVu Sans"/>
                <a:cs typeface="DejaVu Sans"/>
              </a:rPr>
              <a:t>Article 2, Section 2, Clause 1:</a:t>
            </a:r>
            <a:endParaRPr sz="2201" dirty="0">
              <a:latin typeface="DejaVu Sans"/>
              <a:cs typeface="DejaVu Sans"/>
            </a:endParaRPr>
          </a:p>
          <a:p>
            <a:pPr marL="355595" marR="5081" indent="-342895">
              <a:lnSpc>
                <a:spcPct val="100099"/>
              </a:lnSpc>
              <a:spcBef>
                <a:spcPts val="611"/>
              </a:spcBef>
              <a:buFont typeface="DejaVu Sans"/>
              <a:buChar char="•"/>
              <a:tabLst>
                <a:tab pos="354962" algn="l"/>
                <a:tab pos="355595" algn="l"/>
              </a:tabLst>
            </a:pPr>
            <a:r>
              <a:rPr sz="2201" b="1" dirty="0">
                <a:latin typeface="DejaVu Sans"/>
                <a:cs typeface="DejaVu Sans"/>
              </a:rPr>
              <a:t>The President . . . may require the Opinion, in writing, of the principal Oﬃcer in  each of the executive Departments, upon any Subject relating to the Duties of  their respective Oﬃces</a:t>
            </a:r>
            <a:endParaRPr sz="2201" dirty="0">
              <a:latin typeface="DejaVu Sans"/>
              <a:cs typeface="DejaVu Sans"/>
            </a:endParaRPr>
          </a:p>
          <a:p>
            <a:pPr marL="748656" marR="1190612" lvl="1" indent="-279397">
              <a:lnSpc>
                <a:spcPts val="2820"/>
              </a:lnSpc>
              <a:spcBef>
                <a:spcPts val="2260"/>
              </a:spcBef>
              <a:buFont typeface="DejaVu Sans"/>
              <a:buChar char="–"/>
              <a:tabLst>
                <a:tab pos="755640" algn="l"/>
              </a:tabLst>
            </a:pPr>
            <a:r>
              <a:rPr sz="2201" b="1" dirty="0">
                <a:latin typeface="DejaVu Sans"/>
                <a:cs typeface="DejaVu Sans"/>
              </a:rPr>
              <a:t>Each of the ﬁ</a:t>
            </a:r>
            <a:r>
              <a:rPr lang="en-US" sz="2201" b="1" dirty="0">
                <a:latin typeface="DejaVu Sans"/>
                <a:cs typeface="DejaVu Sans"/>
              </a:rPr>
              <a:t>ft</a:t>
            </a:r>
            <a:r>
              <a:rPr sz="2201" b="1" dirty="0">
                <a:latin typeface="DejaVu Sans"/>
                <a:cs typeface="DejaVu Sans"/>
              </a:rPr>
              <a:t>een cabinet departments is headed by a secretary, except for the  Department of Justice, which is headed by the A</a:t>
            </a:r>
            <a:r>
              <a:rPr lang="en-US" sz="2201" b="1" dirty="0">
                <a:latin typeface="DejaVu Sans"/>
                <a:cs typeface="DejaVu Sans"/>
              </a:rPr>
              <a:t>tt</a:t>
            </a:r>
            <a:r>
              <a:rPr sz="2201" b="1" dirty="0">
                <a:latin typeface="DejaVu Sans"/>
                <a:cs typeface="DejaVu Sans"/>
              </a:rPr>
              <a:t>orney General</a:t>
            </a:r>
            <a:endParaRPr sz="2201" dirty="0">
              <a:latin typeface="DejaVu Sans"/>
              <a:cs typeface="DejaVu Sans"/>
            </a:endParaRPr>
          </a:p>
          <a:p>
            <a:pPr marL="755640" lvl="1" indent="-286382">
              <a:spcBef>
                <a:spcPts val="2015"/>
              </a:spcBef>
              <a:buFont typeface="DejaVu Sans"/>
              <a:buChar char="–"/>
              <a:tabLst>
                <a:tab pos="755640" algn="l"/>
              </a:tabLst>
            </a:pPr>
            <a:r>
              <a:rPr sz="2201" b="1" dirty="0">
                <a:latin typeface="DejaVu Sans"/>
                <a:cs typeface="DejaVu Sans"/>
              </a:rPr>
              <a:t>All of the heads are chosen</a:t>
            </a:r>
            <a:r>
              <a:rPr lang="en-US" sz="2201" b="1" dirty="0">
                <a:latin typeface="DejaVu Sans"/>
                <a:cs typeface="DejaVu Sans"/>
              </a:rPr>
              <a:t> (</a:t>
            </a:r>
            <a:r>
              <a:rPr lang="en-US" sz="2201" b="1" dirty="0">
                <a:solidFill>
                  <a:srgbClr val="FF0000"/>
                </a:solidFill>
                <a:latin typeface="DejaVu Sans"/>
                <a:cs typeface="DejaVu Sans"/>
              </a:rPr>
              <a:t>appointed</a:t>
            </a:r>
            <a:r>
              <a:rPr lang="en-US" sz="2201" b="1" dirty="0">
                <a:latin typeface="DejaVu Sans"/>
                <a:cs typeface="DejaVu Sans"/>
              </a:rPr>
              <a:t>)</a:t>
            </a:r>
            <a:r>
              <a:rPr sz="2201" b="1" dirty="0">
                <a:latin typeface="DejaVu Sans"/>
                <a:cs typeface="DejaVu Sans"/>
              </a:rPr>
              <a:t> by the </a:t>
            </a:r>
            <a:r>
              <a:rPr sz="2201" b="1" dirty="0">
                <a:solidFill>
                  <a:srgbClr val="FF0000"/>
                </a:solidFill>
                <a:latin typeface="DejaVu Sans"/>
                <a:cs typeface="DejaVu Sans"/>
              </a:rPr>
              <a:t>President</a:t>
            </a:r>
            <a:r>
              <a:rPr sz="2201" b="1" dirty="0">
                <a:latin typeface="DejaVu Sans"/>
                <a:cs typeface="DejaVu Sans"/>
              </a:rPr>
              <a:t> and conﬁrmed by the </a:t>
            </a:r>
            <a:r>
              <a:rPr sz="2201" b="1" dirty="0">
                <a:solidFill>
                  <a:srgbClr val="FF0000"/>
                </a:solidFill>
                <a:latin typeface="DejaVu Sans"/>
                <a:cs typeface="DejaVu Sans"/>
              </a:rPr>
              <a:t>Senate</a:t>
            </a:r>
            <a:endParaRPr sz="2201" dirty="0">
              <a:solidFill>
                <a:srgbClr val="FF0000"/>
              </a:solidFill>
              <a:latin typeface="DejaVu Sans"/>
              <a:cs typeface="DejaVu Sans"/>
            </a:endParaRPr>
          </a:p>
          <a:p>
            <a:pPr marL="755640" lvl="1" indent="-286382">
              <a:spcBef>
                <a:spcPts val="2121"/>
              </a:spcBef>
              <a:buFont typeface="DejaVu Sans"/>
              <a:buChar char="–"/>
              <a:tabLst>
                <a:tab pos="755640" algn="l"/>
              </a:tabLst>
            </a:pPr>
            <a:r>
              <a:rPr sz="2201" b="1" dirty="0">
                <a:latin typeface="DejaVu Sans"/>
                <a:cs typeface="DejaVu Sans"/>
              </a:rPr>
              <a:t>Manage a speciﬁc policy area with responsibility further divided among various agencies</a:t>
            </a:r>
            <a:endParaRPr sz="2201" dirty="0">
              <a:latin typeface="DejaVu Sans"/>
              <a:cs typeface="DejaVu Sans"/>
            </a:endParaRPr>
          </a:p>
          <a:p>
            <a:pPr marL="748656" marR="219708" lvl="1" indent="-279397">
              <a:lnSpc>
                <a:spcPts val="2820"/>
              </a:lnSpc>
              <a:spcBef>
                <a:spcPts val="2265"/>
              </a:spcBef>
              <a:buFont typeface="DejaVu Sans"/>
              <a:buChar char="–"/>
              <a:tabLst>
                <a:tab pos="755640" algn="l"/>
              </a:tabLst>
            </a:pPr>
            <a:r>
              <a:rPr sz="2201" b="1" dirty="0">
                <a:latin typeface="DejaVu Sans"/>
                <a:cs typeface="DejaVu Sans"/>
              </a:rPr>
              <a:t>Secretaries o</a:t>
            </a:r>
            <a:r>
              <a:rPr lang="en-US" sz="2201" b="1" dirty="0">
                <a:latin typeface="DejaVu Sans"/>
                <a:cs typeface="DejaVu Sans"/>
              </a:rPr>
              <a:t>ft</a:t>
            </a:r>
            <a:r>
              <a:rPr sz="2201" b="1" dirty="0">
                <a:latin typeface="DejaVu Sans"/>
                <a:cs typeface="DejaVu Sans"/>
              </a:rPr>
              <a:t>en develop a strong loyalty to their departments. They become closer to  the department than to the President.</a:t>
            </a:r>
            <a:endParaRPr sz="2201" dirty="0">
              <a:latin typeface="DejaVu Sans"/>
              <a:cs typeface="DejaVu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38"/>
            <a:ext cx="12192000" cy="394252"/>
          </a:xfrm>
          <a:custGeom>
            <a:avLst/>
            <a:gdLst/>
            <a:ahLst/>
            <a:cxnLst/>
            <a:rect l="l" t="t" r="r" b="b"/>
            <a:pathLst>
              <a:path w="12192000" h="792480">
                <a:moveTo>
                  <a:pt x="12191997" y="0"/>
                </a:moveTo>
                <a:lnTo>
                  <a:pt x="0" y="0"/>
                </a:lnTo>
                <a:lnTo>
                  <a:pt x="0" y="792161"/>
                </a:lnTo>
                <a:lnTo>
                  <a:pt x="12191997" y="792161"/>
                </a:lnTo>
                <a:lnTo>
                  <a:pt x="12191997" y="0"/>
                </a:lnTo>
                <a:close/>
              </a:path>
            </a:pathLst>
          </a:custGeom>
          <a:solidFill>
            <a:srgbClr val="FF7C00"/>
          </a:solidFill>
        </p:spPr>
        <p:txBody>
          <a:bodyPr wrap="square" lIns="0" tIns="0" rIns="0" bIns="0" rtlCol="0"/>
          <a:lstStyle/>
          <a:p>
            <a:endParaRPr sz="1801"/>
          </a:p>
        </p:txBody>
      </p:sp>
      <p:sp>
        <p:nvSpPr>
          <p:cNvPr id="3" name="object 3"/>
          <p:cNvSpPr txBox="1">
            <a:spLocks noGrp="1"/>
          </p:cNvSpPr>
          <p:nvPr>
            <p:ph type="title"/>
          </p:nvPr>
        </p:nvSpPr>
        <p:spPr>
          <a:xfrm>
            <a:off x="1864534" y="1"/>
            <a:ext cx="7847263" cy="382156"/>
          </a:xfrm>
          <a:prstGeom prst="rect">
            <a:avLst/>
          </a:prstGeom>
        </p:spPr>
        <p:txBody>
          <a:bodyPr vert="horz" wrap="square" lIns="0" tIns="12700" rIns="0" bIns="0" rtlCol="0">
            <a:spAutoFit/>
          </a:bodyPr>
          <a:lstStyle/>
          <a:p>
            <a:pPr marL="12701" algn="ctr">
              <a:spcBef>
                <a:spcPts val="100"/>
              </a:spcBef>
            </a:pPr>
            <a:r>
              <a:rPr sz="2400" dirty="0"/>
              <a:t>THE CABINET DEPARTMENTS</a:t>
            </a:r>
          </a:p>
        </p:txBody>
      </p:sp>
      <p:sp>
        <p:nvSpPr>
          <p:cNvPr id="12" name="object 12"/>
          <p:cNvSpPr txBox="1"/>
          <p:nvPr/>
        </p:nvSpPr>
        <p:spPr>
          <a:xfrm>
            <a:off x="2" y="412242"/>
            <a:ext cx="10564980" cy="320601"/>
          </a:xfrm>
          <a:prstGeom prst="rect">
            <a:avLst/>
          </a:prstGeom>
        </p:spPr>
        <p:txBody>
          <a:bodyPr vert="horz" wrap="square" lIns="0" tIns="12700" rIns="0" bIns="0" rtlCol="0">
            <a:spAutoFit/>
          </a:bodyPr>
          <a:lstStyle/>
          <a:p>
            <a:pPr marL="12701">
              <a:spcBef>
                <a:spcPts val="100"/>
              </a:spcBef>
            </a:pPr>
            <a:r>
              <a:rPr sz="2000" b="1" dirty="0">
                <a:latin typeface="DejaVu Sans"/>
                <a:cs typeface="DejaVu Sans"/>
              </a:rPr>
              <a:t>The ﬁ</a:t>
            </a:r>
            <a:r>
              <a:rPr lang="en-US" sz="2000" b="1" dirty="0">
                <a:latin typeface="DejaVu Sans"/>
                <a:cs typeface="DejaVu Sans"/>
              </a:rPr>
              <a:t>ft</a:t>
            </a:r>
            <a:r>
              <a:rPr sz="2000" b="1" dirty="0">
                <a:latin typeface="DejaVu Sans"/>
                <a:cs typeface="DejaVu Sans"/>
              </a:rPr>
              <a:t>een cabinet departments, in order of creation, are:</a:t>
            </a:r>
            <a:endParaRPr sz="2000" dirty="0">
              <a:latin typeface="DejaVu Sans"/>
              <a:cs typeface="DejaVu Sans"/>
            </a:endParaRPr>
          </a:p>
        </p:txBody>
      </p:sp>
      <p:sp>
        <p:nvSpPr>
          <p:cNvPr id="16" name="Rectangle 15"/>
          <p:cNvSpPr/>
          <p:nvPr/>
        </p:nvSpPr>
        <p:spPr>
          <a:xfrm>
            <a:off x="20664" y="677575"/>
            <a:ext cx="12171336" cy="6187848"/>
          </a:xfrm>
          <a:prstGeom prst="rect">
            <a:avLst/>
          </a:prstGeom>
        </p:spPr>
        <p:txBody>
          <a:bodyPr wrap="square">
            <a:spAutoFit/>
          </a:bodyPr>
          <a:lstStyle/>
          <a:p>
            <a:pPr marL="342895" indent="-342895">
              <a:buAutoNum type="arabicParenR"/>
            </a:pPr>
            <a:r>
              <a:rPr lang="en-US" sz="1801" b="1" dirty="0">
                <a:solidFill>
                  <a:srgbClr val="FF0000"/>
                </a:solidFill>
                <a:latin typeface="Calibri-Bold"/>
              </a:rPr>
              <a:t>State</a:t>
            </a:r>
            <a:r>
              <a:rPr lang="en-US" sz="1801" b="1" dirty="0">
                <a:latin typeface="Calibri-Bold"/>
              </a:rPr>
              <a:t> (1789) </a:t>
            </a:r>
            <a:r>
              <a:rPr lang="en-US" sz="1801" dirty="0">
                <a:latin typeface="Calibri" panose="020F0502020204030204" pitchFamily="34" charset="0"/>
              </a:rPr>
              <a:t>- </a:t>
            </a:r>
            <a:r>
              <a:rPr lang="en-US" sz="2000" dirty="0">
                <a:latin typeface="Calibri" panose="020F0502020204030204" pitchFamily="34" charset="0"/>
              </a:rPr>
              <a:t>advises the president on foreign policy, nego1ates trea1es, represents the United States in interna1onal organiza1ons</a:t>
            </a:r>
          </a:p>
          <a:p>
            <a:endParaRPr lang="en-US" sz="1801" dirty="0">
              <a:latin typeface="Calibri" panose="020F0502020204030204" pitchFamily="34" charset="0"/>
            </a:endParaRPr>
          </a:p>
          <a:p>
            <a:r>
              <a:rPr lang="en-US" sz="1801" b="1" dirty="0">
                <a:latin typeface="Calibri-Bold"/>
              </a:rPr>
              <a:t>2) </a:t>
            </a:r>
            <a:r>
              <a:rPr lang="en-US" sz="1801" b="1" dirty="0">
                <a:solidFill>
                  <a:srgbClr val="FF0000"/>
                </a:solidFill>
                <a:latin typeface="Calibri-Bold"/>
              </a:rPr>
              <a:t>Treasury</a:t>
            </a:r>
            <a:r>
              <a:rPr lang="en-US" sz="1801" b="1" dirty="0">
                <a:latin typeface="Calibri-Bold"/>
              </a:rPr>
              <a:t> (1789) </a:t>
            </a:r>
            <a:r>
              <a:rPr lang="en-US" sz="2000" dirty="0">
                <a:latin typeface="Calibri" panose="020F0502020204030204" pitchFamily="34" charset="0"/>
              </a:rPr>
              <a:t>- collects federal revenues, pays federal bills, mints coins and prints paper money, enforces alcohol, tobacco and firearm laws</a:t>
            </a:r>
          </a:p>
          <a:p>
            <a:endParaRPr lang="en-US" sz="1801" dirty="0">
              <a:latin typeface="Calibri" panose="020F0502020204030204" pitchFamily="34" charset="0"/>
            </a:endParaRPr>
          </a:p>
          <a:p>
            <a:r>
              <a:rPr lang="en-US" sz="1801" b="1" dirty="0">
                <a:latin typeface="Calibri-Bold"/>
              </a:rPr>
              <a:t>3) </a:t>
            </a:r>
            <a:r>
              <a:rPr lang="en-US" sz="1801" b="1" dirty="0">
                <a:solidFill>
                  <a:srgbClr val="FF0000"/>
                </a:solidFill>
                <a:latin typeface="Calibri-Bold"/>
              </a:rPr>
              <a:t>Defense</a:t>
            </a:r>
            <a:r>
              <a:rPr lang="en-US" sz="1801" b="1" dirty="0">
                <a:latin typeface="Calibri-Bold"/>
              </a:rPr>
              <a:t> (1789) </a:t>
            </a:r>
            <a:r>
              <a:rPr lang="en-US" sz="1801" dirty="0">
                <a:latin typeface="Calibri" panose="020F0502020204030204" pitchFamily="34" charset="0"/>
              </a:rPr>
              <a:t>- </a:t>
            </a:r>
            <a:r>
              <a:rPr lang="en-US" sz="2000" dirty="0">
                <a:latin typeface="Calibri" panose="020F0502020204030204" pitchFamily="34" charset="0"/>
              </a:rPr>
              <a:t>manages the armed forces, operates military bases</a:t>
            </a:r>
          </a:p>
          <a:p>
            <a:endParaRPr lang="en-US" sz="1801" dirty="0">
              <a:latin typeface="Calibri" panose="020F0502020204030204" pitchFamily="34" charset="0"/>
            </a:endParaRPr>
          </a:p>
          <a:p>
            <a:r>
              <a:rPr lang="en-US" sz="1801" b="1" dirty="0">
                <a:latin typeface="Calibri-Bold"/>
              </a:rPr>
              <a:t>4) Interior (1849) </a:t>
            </a:r>
            <a:r>
              <a:rPr lang="en-US" sz="1801" dirty="0">
                <a:latin typeface="Calibri" panose="020F0502020204030204" pitchFamily="34" charset="0"/>
              </a:rPr>
              <a:t>- </a:t>
            </a:r>
            <a:r>
              <a:rPr lang="en-US" sz="2000" dirty="0">
                <a:latin typeface="Calibri" panose="020F0502020204030204" pitchFamily="34" charset="0"/>
              </a:rPr>
              <a:t>manages federal lands, refuges, and parks, operates hydroelectric facilities, manages Native American affairs</a:t>
            </a:r>
          </a:p>
          <a:p>
            <a:endParaRPr lang="en-US" sz="1801" dirty="0">
              <a:latin typeface="Calibri" panose="020F0502020204030204" pitchFamily="34" charset="0"/>
            </a:endParaRPr>
          </a:p>
          <a:p>
            <a:r>
              <a:rPr lang="en-US" sz="1801" b="1" dirty="0">
                <a:latin typeface="Calibri-Bold"/>
              </a:rPr>
              <a:t>5) </a:t>
            </a:r>
            <a:r>
              <a:rPr lang="en-US" sz="1801" b="1" dirty="0">
                <a:solidFill>
                  <a:srgbClr val="FF0000"/>
                </a:solidFill>
                <a:latin typeface="Calibri-Bold"/>
              </a:rPr>
              <a:t>Justice</a:t>
            </a:r>
            <a:r>
              <a:rPr lang="en-US" sz="1801" b="1" dirty="0">
                <a:latin typeface="Calibri-Bold"/>
              </a:rPr>
              <a:t> (1870) </a:t>
            </a:r>
            <a:r>
              <a:rPr lang="en-US" sz="1801" dirty="0">
                <a:latin typeface="Calibri" panose="020F0502020204030204" pitchFamily="34" charset="0"/>
              </a:rPr>
              <a:t>- </a:t>
            </a:r>
            <a:r>
              <a:rPr lang="en-US" sz="2000" dirty="0">
                <a:latin typeface="Calibri" panose="020F0502020204030204" pitchFamily="34" charset="0"/>
              </a:rPr>
              <a:t>provides legal advice to the president, enforces federal laws, represents the United States in court, operates federal prisons. Led by the </a:t>
            </a:r>
            <a:r>
              <a:rPr lang="en-US" sz="2000" b="1" dirty="0">
                <a:solidFill>
                  <a:srgbClr val="FF0000"/>
                </a:solidFill>
                <a:latin typeface="Calibri" panose="020F0502020204030204" pitchFamily="34" charset="0"/>
              </a:rPr>
              <a:t>attorney general</a:t>
            </a:r>
            <a:r>
              <a:rPr lang="en-US" sz="2000" dirty="0">
                <a:latin typeface="Calibri" panose="020F0502020204030204" pitchFamily="34" charset="0"/>
              </a:rPr>
              <a:t>.</a:t>
            </a:r>
          </a:p>
          <a:p>
            <a:endParaRPr lang="en-US" sz="1801" dirty="0">
              <a:latin typeface="Calibri" panose="020F0502020204030204" pitchFamily="34" charset="0"/>
            </a:endParaRPr>
          </a:p>
          <a:p>
            <a:r>
              <a:rPr lang="en-US" sz="1801" b="1" dirty="0">
                <a:latin typeface="Calibri-Bold"/>
              </a:rPr>
              <a:t>6) Agriculture (1889) </a:t>
            </a:r>
            <a:r>
              <a:rPr lang="en-US" sz="1801" dirty="0">
                <a:latin typeface="Calibri" panose="020F0502020204030204" pitchFamily="34" charset="0"/>
              </a:rPr>
              <a:t>- provides agricultural assistance to farmers and ranchers, inspects food, manages national forests, administers SNAP-food stamps, </a:t>
            </a:r>
          </a:p>
          <a:p>
            <a:endParaRPr lang="en-US" sz="1801" dirty="0">
              <a:latin typeface="Calibri" panose="020F0502020204030204" pitchFamily="34" charset="0"/>
            </a:endParaRPr>
          </a:p>
          <a:p>
            <a:r>
              <a:rPr lang="en-US" sz="1801" b="1" dirty="0">
                <a:latin typeface="Calibri-Bold"/>
              </a:rPr>
              <a:t>7) Commerce (1903) </a:t>
            </a:r>
            <a:r>
              <a:rPr lang="en-US" sz="1801" dirty="0">
                <a:latin typeface="Calibri" panose="020F0502020204030204" pitchFamily="34" charset="0"/>
              </a:rPr>
              <a:t>- grants patents and trademarks, conducts the national census, pro-motes international trade</a:t>
            </a:r>
          </a:p>
          <a:p>
            <a:endParaRPr lang="en-US" sz="1801" dirty="0">
              <a:latin typeface="Calibri" panose="020F0502020204030204" pitchFamily="34" charset="0"/>
            </a:endParaRPr>
          </a:p>
          <a:p>
            <a:r>
              <a:rPr lang="en-US" sz="1801" b="1" dirty="0">
                <a:latin typeface="Calibri-Bold"/>
              </a:rPr>
              <a:t>8) Labor (1913) </a:t>
            </a:r>
            <a:r>
              <a:rPr lang="en-US" sz="1801" dirty="0">
                <a:latin typeface="Calibri" panose="020F0502020204030204" pitchFamily="34" charset="0"/>
              </a:rPr>
              <a:t>- enforces federal labor laws (child labor, minimum wage, safe working conditions), administers unemployment and job training programs</a:t>
            </a:r>
            <a:endParaRPr lang="en-US" sz="180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38"/>
            <a:ext cx="12192000" cy="394252"/>
          </a:xfrm>
          <a:custGeom>
            <a:avLst/>
            <a:gdLst/>
            <a:ahLst/>
            <a:cxnLst/>
            <a:rect l="l" t="t" r="r" b="b"/>
            <a:pathLst>
              <a:path w="12192000" h="792480">
                <a:moveTo>
                  <a:pt x="12191997" y="0"/>
                </a:moveTo>
                <a:lnTo>
                  <a:pt x="0" y="0"/>
                </a:lnTo>
                <a:lnTo>
                  <a:pt x="0" y="792161"/>
                </a:lnTo>
                <a:lnTo>
                  <a:pt x="12191997" y="792161"/>
                </a:lnTo>
                <a:lnTo>
                  <a:pt x="12191997" y="0"/>
                </a:lnTo>
                <a:close/>
              </a:path>
            </a:pathLst>
          </a:custGeom>
          <a:solidFill>
            <a:srgbClr val="FF7C00"/>
          </a:solidFill>
        </p:spPr>
        <p:txBody>
          <a:bodyPr wrap="square" lIns="0" tIns="0" rIns="0" bIns="0" rtlCol="0"/>
          <a:lstStyle/>
          <a:p>
            <a:endParaRPr sz="1801"/>
          </a:p>
        </p:txBody>
      </p:sp>
      <p:sp>
        <p:nvSpPr>
          <p:cNvPr id="3" name="object 3"/>
          <p:cNvSpPr txBox="1">
            <a:spLocks noGrp="1"/>
          </p:cNvSpPr>
          <p:nvPr>
            <p:ph type="title"/>
          </p:nvPr>
        </p:nvSpPr>
        <p:spPr>
          <a:xfrm>
            <a:off x="2672902" y="13835"/>
            <a:ext cx="7847263" cy="382156"/>
          </a:xfrm>
          <a:prstGeom prst="rect">
            <a:avLst/>
          </a:prstGeom>
        </p:spPr>
        <p:txBody>
          <a:bodyPr vert="horz" wrap="square" lIns="0" tIns="12700" rIns="0" bIns="0" rtlCol="0">
            <a:spAutoFit/>
          </a:bodyPr>
          <a:lstStyle/>
          <a:p>
            <a:pPr marL="12701" algn="ctr">
              <a:spcBef>
                <a:spcPts val="100"/>
              </a:spcBef>
            </a:pPr>
            <a:r>
              <a:rPr sz="2400" dirty="0"/>
              <a:t>THE CABINET DEPARTMENTS</a:t>
            </a:r>
          </a:p>
        </p:txBody>
      </p:sp>
      <p:sp>
        <p:nvSpPr>
          <p:cNvPr id="12" name="object 12"/>
          <p:cNvSpPr txBox="1"/>
          <p:nvPr/>
        </p:nvSpPr>
        <p:spPr>
          <a:xfrm>
            <a:off x="0" y="512336"/>
            <a:ext cx="10482709" cy="382156"/>
          </a:xfrm>
          <a:prstGeom prst="rect">
            <a:avLst/>
          </a:prstGeom>
        </p:spPr>
        <p:txBody>
          <a:bodyPr vert="horz" wrap="square" lIns="0" tIns="12700" rIns="0" bIns="0" rtlCol="0">
            <a:spAutoFit/>
          </a:bodyPr>
          <a:lstStyle/>
          <a:p>
            <a:pPr marL="12701">
              <a:spcBef>
                <a:spcPts val="100"/>
              </a:spcBef>
            </a:pPr>
            <a:r>
              <a:rPr sz="2400" b="1" dirty="0">
                <a:latin typeface="DejaVu Sans"/>
                <a:cs typeface="DejaVu Sans"/>
              </a:rPr>
              <a:t>The ﬁ</a:t>
            </a:r>
            <a:r>
              <a:rPr lang="en-US" sz="2400" b="1" dirty="0">
                <a:latin typeface="DejaVu Sans"/>
                <a:cs typeface="DejaVu Sans"/>
              </a:rPr>
              <a:t>ft</a:t>
            </a:r>
            <a:r>
              <a:rPr sz="2400" b="1" dirty="0">
                <a:latin typeface="DejaVu Sans"/>
                <a:cs typeface="DejaVu Sans"/>
              </a:rPr>
              <a:t>een cabinet departments, in order of creation, are:</a:t>
            </a:r>
            <a:endParaRPr sz="2400" dirty="0">
              <a:latin typeface="DejaVu Sans"/>
              <a:cs typeface="DejaVu Sans"/>
            </a:endParaRPr>
          </a:p>
        </p:txBody>
      </p:sp>
      <p:sp>
        <p:nvSpPr>
          <p:cNvPr id="16" name="Rectangle 15"/>
          <p:cNvSpPr/>
          <p:nvPr/>
        </p:nvSpPr>
        <p:spPr>
          <a:xfrm>
            <a:off x="0" y="1008255"/>
            <a:ext cx="12171336" cy="5324535"/>
          </a:xfrm>
          <a:prstGeom prst="rect">
            <a:avLst/>
          </a:prstGeom>
        </p:spPr>
        <p:txBody>
          <a:bodyPr wrap="square">
            <a:spAutoFit/>
          </a:bodyPr>
          <a:lstStyle/>
          <a:p>
            <a:r>
              <a:rPr lang="en-US" sz="2000" b="1" dirty="0"/>
              <a:t>9) Health and Human Services (1953) </a:t>
            </a:r>
            <a:r>
              <a:rPr lang="en-US" sz="2000" dirty="0"/>
              <a:t>- administers </a:t>
            </a:r>
            <a:r>
              <a:rPr lang="en-US" sz="2000" b="1" dirty="0">
                <a:solidFill>
                  <a:srgbClr val="FF0000"/>
                </a:solidFill>
              </a:rPr>
              <a:t>Social Security </a:t>
            </a:r>
            <a:r>
              <a:rPr lang="en-US" sz="2000" dirty="0"/>
              <a:t>and </a:t>
            </a:r>
            <a:r>
              <a:rPr lang="en-US" sz="2000" b="1" dirty="0">
                <a:solidFill>
                  <a:srgbClr val="FF0000"/>
                </a:solidFill>
              </a:rPr>
              <a:t>Medicare/Medic-aid programs</a:t>
            </a:r>
            <a:r>
              <a:rPr lang="en-US" sz="2000" dirty="0"/>
              <a:t>, promotes health care research and runs the </a:t>
            </a:r>
            <a:r>
              <a:rPr lang="en-US" sz="2000" b="1" dirty="0">
                <a:solidFill>
                  <a:srgbClr val="FF0000"/>
                </a:solidFill>
              </a:rPr>
              <a:t>Food and Drug Administration</a:t>
            </a:r>
          </a:p>
          <a:p>
            <a:endParaRPr lang="en-US" sz="2000" dirty="0"/>
          </a:p>
          <a:p>
            <a:r>
              <a:rPr lang="en-US" sz="2000" b="1" dirty="0"/>
              <a:t>10) Housing and Urban Development (1965) </a:t>
            </a:r>
            <a:r>
              <a:rPr lang="en-US" sz="2000" dirty="0"/>
              <a:t>- provides home financing and public housing programs, Section 8, enforces fair housing laws</a:t>
            </a:r>
          </a:p>
          <a:p>
            <a:endParaRPr lang="en-US" sz="2000" dirty="0"/>
          </a:p>
          <a:p>
            <a:r>
              <a:rPr lang="en-US" sz="2000" b="1" dirty="0"/>
              <a:t>11) Transportation (1967) </a:t>
            </a:r>
            <a:r>
              <a:rPr lang="en-US" sz="2000" dirty="0"/>
              <a:t>- promotes mass transit programs and programs for highways, rail-roads, and air traffic, enforces maritime law</a:t>
            </a:r>
          </a:p>
          <a:p>
            <a:endParaRPr lang="en-US" sz="2000" dirty="0"/>
          </a:p>
          <a:p>
            <a:r>
              <a:rPr lang="en-US" sz="2000" b="1" dirty="0"/>
              <a:t>12) Energy (1977) </a:t>
            </a:r>
            <a:r>
              <a:rPr lang="en-US" sz="2000" dirty="0"/>
              <a:t>- advances the energy security of the U.S. and takes care of the nation’s nuclear security</a:t>
            </a:r>
          </a:p>
          <a:p>
            <a:endParaRPr lang="en-US" sz="2000" dirty="0"/>
          </a:p>
          <a:p>
            <a:r>
              <a:rPr lang="en-US" sz="2000" b="1" dirty="0"/>
              <a:t>13) Education (1979) </a:t>
            </a:r>
            <a:r>
              <a:rPr lang="en-US" sz="2000" dirty="0"/>
              <a:t>- administers federal aid programs to schools, engages in educa1onal research</a:t>
            </a:r>
          </a:p>
          <a:p>
            <a:endParaRPr lang="en-US" sz="2000" dirty="0"/>
          </a:p>
          <a:p>
            <a:r>
              <a:rPr lang="en-US" sz="2000" b="1" dirty="0"/>
              <a:t>14) Veterans Affairs (1989) </a:t>
            </a:r>
            <a:r>
              <a:rPr lang="en-US" sz="2000" dirty="0"/>
              <a:t>- promotes the welfare of veterans of the armed forces</a:t>
            </a:r>
          </a:p>
          <a:p>
            <a:endParaRPr lang="en-US" sz="2000" dirty="0"/>
          </a:p>
          <a:p>
            <a:r>
              <a:rPr lang="en-US" sz="2000" b="1" dirty="0"/>
              <a:t>15) Homeland Security (2002) </a:t>
            </a:r>
            <a:r>
              <a:rPr lang="en-US" sz="2000" dirty="0"/>
              <a:t>- prevents terrorist attacks within the United States, reduces America's suscep1bility to terrorism, minimizes damage and helps recovery from attacks that do occur</a:t>
            </a:r>
          </a:p>
        </p:txBody>
      </p:sp>
    </p:spTree>
    <p:extLst>
      <p:ext uri="{BB962C8B-B14F-4D97-AF65-F5344CB8AC3E}">
        <p14:creationId xmlns:p14="http://schemas.microsoft.com/office/powerpoint/2010/main" val="2765257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45789"/>
            <a:ext cx="12190613" cy="1102866"/>
          </a:xfrm>
          <a:prstGeom prst="rect">
            <a:avLst/>
          </a:prstGeom>
        </p:spPr>
        <p:txBody>
          <a:bodyPr vert="horz" wrap="square" lIns="0" tIns="12700" rIns="0" bIns="0" rtlCol="0">
            <a:spAutoFit/>
          </a:bodyPr>
          <a:lstStyle/>
          <a:p>
            <a:pPr algn="ctr">
              <a:lnSpc>
                <a:spcPts val="4309"/>
              </a:lnSpc>
              <a:spcBef>
                <a:spcPts val="100"/>
              </a:spcBef>
            </a:pPr>
            <a:r>
              <a:rPr sz="2400" dirty="0"/>
              <a:t>DEPARTMENT OF JUSTICE (1870)</a:t>
            </a:r>
          </a:p>
          <a:p>
            <a:pPr algn="ctr">
              <a:lnSpc>
                <a:spcPts val="2149"/>
              </a:lnSpc>
            </a:pPr>
            <a:r>
              <a:rPr sz="1801" b="0" dirty="0"/>
              <a:t>Provides legal advice to the president, enforces federal laws, represents the United States in court, operates federal prisons</a:t>
            </a:r>
            <a:endParaRPr sz="1801" dirty="0"/>
          </a:p>
        </p:txBody>
      </p:sp>
      <p:sp>
        <p:nvSpPr>
          <p:cNvPr id="3" name="object 3"/>
          <p:cNvSpPr/>
          <p:nvPr/>
        </p:nvSpPr>
        <p:spPr>
          <a:xfrm>
            <a:off x="0" y="966683"/>
            <a:ext cx="12190613" cy="5891316"/>
          </a:xfrm>
          <a:prstGeom prst="rect">
            <a:avLst/>
          </a:prstGeom>
          <a:blipFill>
            <a:blip r:embed="rId2" cstate="print"/>
            <a:stretch>
              <a:fillRect/>
            </a:stretch>
          </a:blipFill>
        </p:spPr>
        <p:txBody>
          <a:bodyPr wrap="square" lIns="0" tIns="0" rIns="0" bIns="0" rtlCol="0"/>
          <a:lstStyle/>
          <a:p>
            <a:endParaRPr sz="180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C24F556-78CB-422B-AC17-A4E51E9D294C}"/>
              </a:ext>
            </a:extLst>
          </p:cNvPr>
          <p:cNvSpPr/>
          <p:nvPr/>
        </p:nvSpPr>
        <p:spPr>
          <a:xfrm>
            <a:off x="2628" y="562604"/>
            <a:ext cx="3179763" cy="2057400"/>
          </a:xfrm>
          <a:custGeom>
            <a:avLst/>
            <a:gdLst/>
            <a:ahLst/>
            <a:cxnLst/>
            <a:rect l="l" t="t" r="r" b="b"/>
            <a:pathLst>
              <a:path w="12192000" h="792480">
                <a:moveTo>
                  <a:pt x="12191997" y="0"/>
                </a:moveTo>
                <a:lnTo>
                  <a:pt x="0" y="0"/>
                </a:lnTo>
                <a:lnTo>
                  <a:pt x="0" y="792161"/>
                </a:lnTo>
                <a:lnTo>
                  <a:pt x="12191997" y="792161"/>
                </a:lnTo>
                <a:lnTo>
                  <a:pt x="12191997" y="0"/>
                </a:lnTo>
                <a:close/>
              </a:path>
            </a:pathLst>
          </a:custGeom>
          <a:solidFill>
            <a:srgbClr val="FF7C00"/>
          </a:solidFill>
        </p:spPr>
        <p:txBody>
          <a:bodyPr wrap="square" lIns="0" tIns="0" rIns="0" bIns="0" rtlCol="0"/>
          <a:lstStyle/>
          <a:p>
            <a:endParaRPr sz="1801"/>
          </a:p>
        </p:txBody>
      </p:sp>
      <p:pic>
        <p:nvPicPr>
          <p:cNvPr id="1026" name="Picture 2">
            <a:extLst>
              <a:ext uri="{FF2B5EF4-FFF2-40B4-BE49-F238E27FC236}">
                <a16:creationId xmlns:a16="http://schemas.microsoft.com/office/drawing/2014/main" id="{3D5AF587-0DC6-4C13-BE41-68E58934F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646" y="-76200"/>
            <a:ext cx="9012237" cy="6896066"/>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0" y="-76200"/>
            <a:ext cx="3153487" cy="6539995"/>
          </a:xfrm>
          <a:prstGeom prst="rect">
            <a:avLst/>
          </a:prstGeom>
        </p:spPr>
        <p:txBody>
          <a:bodyPr vert="horz" wrap="square" lIns="0" tIns="12700" rIns="0" bIns="0" rtlCol="0">
            <a:spAutoFit/>
          </a:bodyPr>
          <a:lstStyle/>
          <a:p>
            <a:pPr algn="ctr">
              <a:lnSpc>
                <a:spcPts val="4309"/>
              </a:lnSpc>
              <a:spcBef>
                <a:spcPts val="100"/>
              </a:spcBef>
            </a:pPr>
            <a:r>
              <a:rPr sz="2400" dirty="0"/>
              <a:t>DEPARTMENT </a:t>
            </a:r>
            <a:r>
              <a:rPr lang="en-US" sz="2400" dirty="0"/>
              <a:t>of Health and Human Services </a:t>
            </a:r>
            <a:br>
              <a:rPr lang="en-US" sz="2400" dirty="0"/>
            </a:br>
            <a:r>
              <a:rPr lang="en-US" sz="2400" dirty="0"/>
              <a:t>(1953)</a:t>
            </a:r>
            <a:br>
              <a:rPr lang="en-US" sz="2400" dirty="0"/>
            </a:br>
            <a:br>
              <a:rPr lang="en-US" sz="2400" dirty="0"/>
            </a:br>
            <a:r>
              <a:rPr lang="en-US" sz="1800" b="0" dirty="0"/>
              <a:t>administers </a:t>
            </a:r>
            <a:r>
              <a:rPr lang="en-US" sz="1800" dirty="0"/>
              <a:t>Social Securit</a:t>
            </a:r>
            <a:r>
              <a:rPr lang="en-US" sz="1800" b="0" dirty="0"/>
              <a:t>y and </a:t>
            </a:r>
            <a:r>
              <a:rPr lang="en-US" sz="1800" dirty="0"/>
              <a:t>Medicare/Medic-aid </a:t>
            </a:r>
            <a:r>
              <a:rPr lang="en-US" sz="1800" b="0" dirty="0"/>
              <a:t>Programs, promotes health care research and runs the </a:t>
            </a:r>
            <a:r>
              <a:rPr lang="en-US" sz="1800" dirty="0"/>
              <a:t>Food and Drug Administration</a:t>
            </a:r>
            <a:endParaRPr sz="1800" dirty="0"/>
          </a:p>
        </p:txBody>
      </p:sp>
    </p:spTree>
    <p:extLst>
      <p:ext uri="{BB962C8B-B14F-4D97-AF65-F5344CB8AC3E}">
        <p14:creationId xmlns:p14="http://schemas.microsoft.com/office/powerpoint/2010/main" val="3140572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37"/>
            <a:ext cx="12192000" cy="402979"/>
          </a:xfrm>
          <a:custGeom>
            <a:avLst/>
            <a:gdLst/>
            <a:ahLst/>
            <a:cxnLst/>
            <a:rect l="l" t="t" r="r" b="b"/>
            <a:pathLst>
              <a:path w="12192000" h="792480">
                <a:moveTo>
                  <a:pt x="12191997" y="0"/>
                </a:moveTo>
                <a:lnTo>
                  <a:pt x="0" y="0"/>
                </a:lnTo>
                <a:lnTo>
                  <a:pt x="0" y="792161"/>
                </a:lnTo>
                <a:lnTo>
                  <a:pt x="12191997" y="792161"/>
                </a:lnTo>
                <a:lnTo>
                  <a:pt x="12191997" y="0"/>
                </a:lnTo>
                <a:close/>
              </a:path>
            </a:pathLst>
          </a:custGeom>
          <a:solidFill>
            <a:srgbClr val="FF7C00"/>
          </a:solidFill>
        </p:spPr>
        <p:txBody>
          <a:bodyPr wrap="square" lIns="0" tIns="0" rIns="0" bIns="0" rtlCol="0"/>
          <a:lstStyle/>
          <a:p>
            <a:endParaRPr sz="1801"/>
          </a:p>
        </p:txBody>
      </p:sp>
      <p:sp>
        <p:nvSpPr>
          <p:cNvPr id="3" name="object 3"/>
          <p:cNvSpPr txBox="1">
            <a:spLocks noGrp="1"/>
          </p:cNvSpPr>
          <p:nvPr>
            <p:ph type="title"/>
          </p:nvPr>
        </p:nvSpPr>
        <p:spPr>
          <a:xfrm>
            <a:off x="1143000" y="36217"/>
            <a:ext cx="10606539" cy="382156"/>
          </a:xfrm>
          <a:prstGeom prst="rect">
            <a:avLst/>
          </a:prstGeom>
        </p:spPr>
        <p:txBody>
          <a:bodyPr vert="horz" wrap="square" lIns="0" tIns="12700" rIns="0" bIns="0" rtlCol="0">
            <a:spAutoFit/>
          </a:bodyPr>
          <a:lstStyle/>
          <a:p>
            <a:pPr marL="12701" algn="ctr">
              <a:spcBef>
                <a:spcPts val="100"/>
              </a:spcBef>
            </a:pPr>
            <a:r>
              <a:rPr sz="2400" dirty="0"/>
              <a:t>THE INDEPENDENT REGULATORY AGENCIES</a:t>
            </a:r>
          </a:p>
        </p:txBody>
      </p:sp>
      <p:sp>
        <p:nvSpPr>
          <p:cNvPr id="5" name="object 5"/>
          <p:cNvSpPr txBox="1"/>
          <p:nvPr/>
        </p:nvSpPr>
        <p:spPr>
          <a:xfrm>
            <a:off x="94236" y="757506"/>
            <a:ext cx="12097765" cy="510396"/>
          </a:xfrm>
          <a:prstGeom prst="rect">
            <a:avLst/>
          </a:prstGeom>
        </p:spPr>
        <p:txBody>
          <a:bodyPr vert="horz" wrap="square" lIns="0" tIns="22860" rIns="0" bIns="0" rtlCol="0">
            <a:spAutoFit/>
          </a:bodyPr>
          <a:lstStyle/>
          <a:p>
            <a:pPr marL="12701" marR="5081">
              <a:lnSpc>
                <a:spcPts val="1900"/>
              </a:lnSpc>
              <a:spcBef>
                <a:spcPts val="180"/>
              </a:spcBef>
            </a:pPr>
            <a:r>
              <a:rPr sz="2000" b="1" dirty="0">
                <a:latin typeface="DejaVu Sans"/>
                <a:cs typeface="DejaVu Sans"/>
              </a:rPr>
              <a:t>Agencies (also known as independent regulatory commissions) are created by  Congress</a:t>
            </a:r>
            <a:endParaRPr sz="2000" dirty="0">
              <a:latin typeface="DejaVu Sans"/>
              <a:cs typeface="DejaVu Sans"/>
            </a:endParaRPr>
          </a:p>
        </p:txBody>
      </p:sp>
      <p:sp>
        <p:nvSpPr>
          <p:cNvPr id="6" name="object 6"/>
          <p:cNvSpPr txBox="1"/>
          <p:nvPr/>
        </p:nvSpPr>
        <p:spPr>
          <a:xfrm>
            <a:off x="66303" y="1424169"/>
            <a:ext cx="12097068" cy="1411027"/>
          </a:xfrm>
          <a:prstGeom prst="rect">
            <a:avLst/>
          </a:prstGeom>
        </p:spPr>
        <p:txBody>
          <a:bodyPr vert="horz" wrap="square" lIns="0" tIns="53340" rIns="0" bIns="0" rtlCol="0">
            <a:spAutoFit/>
          </a:bodyPr>
          <a:lstStyle/>
          <a:p>
            <a:pPr marL="355595" indent="-342895">
              <a:spcBef>
                <a:spcPts val="420"/>
              </a:spcBef>
              <a:buFont typeface="DejaVu Sans"/>
              <a:buChar char="•"/>
              <a:tabLst>
                <a:tab pos="354962" algn="l"/>
                <a:tab pos="355595" algn="l"/>
              </a:tabLst>
            </a:pPr>
            <a:r>
              <a:rPr sz="1801" b="1" dirty="0">
                <a:latin typeface="DejaVu Sans"/>
                <a:cs typeface="DejaVu Sans"/>
              </a:rPr>
              <a:t>Regulate important parts of the economy</a:t>
            </a:r>
            <a:endParaRPr sz="1801" dirty="0">
              <a:latin typeface="DejaVu Sans"/>
              <a:cs typeface="DejaVu Sans"/>
            </a:endParaRPr>
          </a:p>
          <a:p>
            <a:pPr marL="355595" indent="-342895">
              <a:spcBef>
                <a:spcPts val="320"/>
              </a:spcBef>
              <a:buFont typeface="DejaVu Sans"/>
              <a:buChar char="•"/>
              <a:tabLst>
                <a:tab pos="354962" algn="l"/>
                <a:tab pos="355595" algn="l"/>
              </a:tabLst>
            </a:pPr>
            <a:r>
              <a:rPr sz="1801" b="1" dirty="0">
                <a:latin typeface="DejaVu Sans"/>
                <a:cs typeface="DejaVu Sans"/>
              </a:rPr>
              <a:t>Make r</a:t>
            </a:r>
            <a:r>
              <a:rPr lang="en-US" sz="1801" b="1" dirty="0">
                <a:latin typeface="DejaVu Sans"/>
                <a:cs typeface="DejaVu Sans"/>
              </a:rPr>
              <a:t>egulations (rules)</a:t>
            </a:r>
            <a:r>
              <a:rPr sz="1801" b="1" dirty="0">
                <a:latin typeface="DejaVu Sans"/>
                <a:cs typeface="DejaVu Sans"/>
              </a:rPr>
              <a:t> for large industries and businesses that aﬀect the interests of the public</a:t>
            </a:r>
            <a:endParaRPr sz="1801" dirty="0">
              <a:latin typeface="DejaVu Sans"/>
              <a:cs typeface="DejaVu Sans"/>
            </a:endParaRPr>
          </a:p>
          <a:p>
            <a:pPr marL="355595" marR="81279" indent="-342895">
              <a:lnSpc>
                <a:spcPts val="1660"/>
              </a:lnSpc>
              <a:spcBef>
                <a:spcPts val="389"/>
              </a:spcBef>
              <a:buFont typeface="DejaVu Sans"/>
              <a:buChar char="•"/>
              <a:tabLst>
                <a:tab pos="354962" algn="l"/>
                <a:tab pos="355595" algn="l"/>
              </a:tabLst>
            </a:pPr>
            <a:r>
              <a:rPr sz="1801" b="1" dirty="0">
                <a:latin typeface="DejaVu Sans"/>
                <a:cs typeface="DejaVu Sans"/>
              </a:rPr>
              <a:t>Since regulatory agencies are watchdogs that by their very nature need to operate  independently, they are not part of a department</a:t>
            </a:r>
            <a:endParaRPr sz="1801" dirty="0">
              <a:latin typeface="DejaVu Sans"/>
              <a:cs typeface="DejaVu Sans"/>
            </a:endParaRPr>
          </a:p>
        </p:txBody>
      </p:sp>
      <p:sp>
        <p:nvSpPr>
          <p:cNvPr id="7" name="object 7"/>
          <p:cNvSpPr txBox="1"/>
          <p:nvPr/>
        </p:nvSpPr>
        <p:spPr>
          <a:xfrm>
            <a:off x="47466" y="3153681"/>
            <a:ext cx="9446261" cy="320601"/>
          </a:xfrm>
          <a:prstGeom prst="rect">
            <a:avLst/>
          </a:prstGeom>
        </p:spPr>
        <p:txBody>
          <a:bodyPr vert="horz" wrap="square" lIns="0" tIns="12700" rIns="0" bIns="0" rtlCol="0">
            <a:spAutoFit/>
          </a:bodyPr>
          <a:lstStyle/>
          <a:p>
            <a:pPr marL="12701">
              <a:spcBef>
                <a:spcPts val="100"/>
              </a:spcBef>
            </a:pPr>
            <a:r>
              <a:rPr sz="2000" b="1" dirty="0">
                <a:latin typeface="DejaVu Sans"/>
                <a:cs typeface="DejaVu Sans"/>
              </a:rPr>
              <a:t>Small commissions govern the regulatory agencies</a:t>
            </a:r>
            <a:endParaRPr sz="2000" dirty="0">
              <a:latin typeface="DejaVu Sans"/>
              <a:cs typeface="DejaVu Sans"/>
            </a:endParaRPr>
          </a:p>
        </p:txBody>
      </p:sp>
      <p:sp>
        <p:nvSpPr>
          <p:cNvPr id="8" name="object 8"/>
          <p:cNvSpPr txBox="1"/>
          <p:nvPr/>
        </p:nvSpPr>
        <p:spPr>
          <a:xfrm>
            <a:off x="100350" y="3505316"/>
            <a:ext cx="11885468" cy="1582613"/>
          </a:xfrm>
          <a:prstGeom prst="rect">
            <a:avLst/>
          </a:prstGeom>
        </p:spPr>
        <p:txBody>
          <a:bodyPr vert="horz" wrap="square" lIns="0" tIns="53340" rIns="0" bIns="0" rtlCol="0">
            <a:spAutoFit/>
          </a:bodyPr>
          <a:lstStyle/>
          <a:p>
            <a:pPr marL="355595" indent="-342895">
              <a:spcBef>
                <a:spcPts val="420"/>
              </a:spcBef>
              <a:buFont typeface="DejaVu Sans"/>
              <a:buChar char="•"/>
              <a:tabLst>
                <a:tab pos="354962" algn="l"/>
                <a:tab pos="355595" algn="l"/>
              </a:tabLst>
            </a:pPr>
            <a:r>
              <a:rPr sz="1801" b="1" dirty="0">
                <a:latin typeface="DejaVu Sans"/>
                <a:cs typeface="DejaVu Sans"/>
              </a:rPr>
              <a:t>Five to ten members </a:t>
            </a:r>
            <a:r>
              <a:rPr sz="1801" b="1" dirty="0">
                <a:solidFill>
                  <a:srgbClr val="FF0000"/>
                </a:solidFill>
                <a:latin typeface="DejaVu Sans"/>
                <a:cs typeface="DejaVu Sans"/>
              </a:rPr>
              <a:t>appointed</a:t>
            </a:r>
            <a:r>
              <a:rPr sz="1801" b="1" dirty="0">
                <a:latin typeface="DejaVu Sans"/>
                <a:cs typeface="DejaVu Sans"/>
              </a:rPr>
              <a:t> by the </a:t>
            </a:r>
            <a:r>
              <a:rPr sz="1801" b="1" dirty="0">
                <a:solidFill>
                  <a:srgbClr val="FF0000"/>
                </a:solidFill>
                <a:latin typeface="DejaVu Sans"/>
                <a:cs typeface="DejaVu Sans"/>
              </a:rPr>
              <a:t>president</a:t>
            </a:r>
            <a:r>
              <a:rPr sz="1801" b="1" dirty="0">
                <a:latin typeface="DejaVu Sans"/>
                <a:cs typeface="DejaVu Sans"/>
              </a:rPr>
              <a:t> and </a:t>
            </a:r>
            <a:r>
              <a:rPr sz="1801" b="1" dirty="0">
                <a:solidFill>
                  <a:srgbClr val="FF0000"/>
                </a:solidFill>
                <a:latin typeface="DejaVu Sans"/>
                <a:cs typeface="DejaVu Sans"/>
              </a:rPr>
              <a:t>conﬁrmed</a:t>
            </a:r>
            <a:r>
              <a:rPr sz="1801" b="1" dirty="0">
                <a:latin typeface="DejaVu Sans"/>
                <a:cs typeface="DejaVu Sans"/>
              </a:rPr>
              <a:t> by the </a:t>
            </a:r>
            <a:r>
              <a:rPr sz="1801" b="1" dirty="0">
                <a:solidFill>
                  <a:srgbClr val="FF0000"/>
                </a:solidFill>
                <a:latin typeface="DejaVu Sans"/>
                <a:cs typeface="DejaVu Sans"/>
              </a:rPr>
              <a:t>Senate</a:t>
            </a:r>
            <a:endParaRPr sz="1801" dirty="0">
              <a:solidFill>
                <a:srgbClr val="FF0000"/>
              </a:solidFill>
              <a:latin typeface="DejaVu Sans"/>
              <a:cs typeface="DejaVu Sans"/>
            </a:endParaRPr>
          </a:p>
          <a:p>
            <a:pPr marL="355595" marR="5081" indent="-342895">
              <a:lnSpc>
                <a:spcPct val="105000"/>
              </a:lnSpc>
              <a:spcBef>
                <a:spcPts val="235"/>
              </a:spcBef>
              <a:buFont typeface="DejaVu Sans"/>
              <a:buChar char="•"/>
              <a:tabLst>
                <a:tab pos="354962" algn="l"/>
                <a:tab pos="355595" algn="l"/>
              </a:tabLst>
            </a:pPr>
            <a:r>
              <a:rPr sz="1801" b="1" dirty="0">
                <a:latin typeface="DejaVu Sans"/>
                <a:cs typeface="DejaVu Sans"/>
              </a:rPr>
              <a:t>Commissioners are somewhat more "</a:t>
            </a:r>
            <a:r>
              <a:rPr sz="1801" b="1" dirty="0">
                <a:solidFill>
                  <a:srgbClr val="FF0000"/>
                </a:solidFill>
                <a:latin typeface="DejaVu Sans"/>
                <a:cs typeface="DejaVu Sans"/>
              </a:rPr>
              <a:t>independent</a:t>
            </a:r>
            <a:r>
              <a:rPr sz="1801" b="1" dirty="0">
                <a:latin typeface="DejaVu Sans"/>
                <a:cs typeface="DejaVu Sans"/>
              </a:rPr>
              <a:t>" than are the cabinet secretaries  because they </a:t>
            </a:r>
            <a:r>
              <a:rPr sz="1801" b="1" dirty="0">
                <a:solidFill>
                  <a:srgbClr val="FF0000"/>
                </a:solidFill>
                <a:latin typeface="DejaVu Sans"/>
                <a:cs typeface="DejaVu Sans"/>
              </a:rPr>
              <a:t>cannot</a:t>
            </a:r>
            <a:r>
              <a:rPr sz="1801" b="1" dirty="0">
                <a:latin typeface="DejaVu Sans"/>
                <a:cs typeface="DejaVu Sans"/>
              </a:rPr>
              <a:t> be </a:t>
            </a:r>
            <a:r>
              <a:rPr sz="1801" b="1" dirty="0">
                <a:solidFill>
                  <a:srgbClr val="FF0000"/>
                </a:solidFill>
                <a:latin typeface="DejaVu Sans"/>
                <a:cs typeface="DejaVu Sans"/>
              </a:rPr>
              <a:t>removed</a:t>
            </a:r>
            <a:r>
              <a:rPr sz="1801" b="1" dirty="0">
                <a:latin typeface="DejaVu Sans"/>
                <a:cs typeface="DejaVu Sans"/>
              </a:rPr>
              <a:t> by the </a:t>
            </a:r>
            <a:r>
              <a:rPr sz="1801" b="1" dirty="0">
                <a:solidFill>
                  <a:srgbClr val="FF0000"/>
                </a:solidFill>
                <a:latin typeface="DejaVu Sans"/>
                <a:cs typeface="DejaVu Sans"/>
              </a:rPr>
              <a:t>president</a:t>
            </a:r>
            <a:r>
              <a:rPr sz="1801" b="1" dirty="0">
                <a:latin typeface="DejaVu Sans"/>
                <a:cs typeface="DejaVu Sans"/>
              </a:rPr>
              <a:t> during their terms of oﬃce</a:t>
            </a:r>
            <a:endParaRPr sz="1801" dirty="0">
              <a:latin typeface="DejaVu Sans"/>
              <a:cs typeface="DejaVu Sans"/>
            </a:endParaRPr>
          </a:p>
          <a:p>
            <a:pPr marL="355595" indent="-342895">
              <a:spcBef>
                <a:spcPts val="255"/>
              </a:spcBef>
              <a:buFont typeface="DejaVu Sans"/>
              <a:buChar char="•"/>
              <a:tabLst>
                <a:tab pos="354962" algn="l"/>
                <a:tab pos="355595" algn="l"/>
              </a:tabLst>
            </a:pPr>
            <a:r>
              <a:rPr sz="1801" b="1" dirty="0">
                <a:latin typeface="DejaVu Sans"/>
                <a:cs typeface="DejaVu Sans"/>
              </a:rPr>
              <a:t>Commissioners serve rather </a:t>
            </a:r>
            <a:r>
              <a:rPr sz="1801" b="1" dirty="0">
                <a:solidFill>
                  <a:srgbClr val="FF0000"/>
                </a:solidFill>
                <a:latin typeface="DejaVu Sans"/>
                <a:cs typeface="DejaVu Sans"/>
              </a:rPr>
              <a:t>long</a:t>
            </a:r>
            <a:r>
              <a:rPr sz="1801" b="1" dirty="0">
                <a:latin typeface="DejaVu Sans"/>
                <a:cs typeface="DejaVu Sans"/>
              </a:rPr>
              <a:t> terms (</a:t>
            </a:r>
            <a:r>
              <a:rPr sz="1801" b="1" dirty="0">
                <a:solidFill>
                  <a:srgbClr val="FF0000"/>
                </a:solidFill>
                <a:latin typeface="DejaVu Sans"/>
                <a:cs typeface="DejaVu Sans"/>
              </a:rPr>
              <a:t>5-14</a:t>
            </a:r>
            <a:r>
              <a:rPr sz="1801" b="1" dirty="0">
                <a:latin typeface="DejaVu Sans"/>
                <a:cs typeface="DejaVu Sans"/>
              </a:rPr>
              <a:t> years)</a:t>
            </a:r>
            <a:endParaRPr sz="1801" dirty="0">
              <a:latin typeface="DejaVu Sans"/>
              <a:cs typeface="DejaVu Sans"/>
            </a:endParaRPr>
          </a:p>
          <a:p>
            <a:pPr marL="355595" indent="-342895">
              <a:spcBef>
                <a:spcPts val="420"/>
              </a:spcBef>
              <a:buFont typeface="DejaVu Sans"/>
              <a:buChar char="•"/>
              <a:tabLst>
                <a:tab pos="354962" algn="l"/>
                <a:tab pos="355595" algn="l"/>
              </a:tabLst>
            </a:pPr>
            <a:r>
              <a:rPr sz="1801" b="1" dirty="0">
                <a:latin typeface="DejaVu Sans"/>
                <a:cs typeface="DejaVu Sans"/>
              </a:rPr>
              <a:t>Terms of the commissioners are staggered</a:t>
            </a:r>
            <a:endParaRPr sz="1801" dirty="0">
              <a:latin typeface="DejaVu Sans"/>
              <a:cs typeface="DejaVu Sans"/>
            </a:endParaRPr>
          </a:p>
        </p:txBody>
      </p:sp>
      <p:sp>
        <p:nvSpPr>
          <p:cNvPr id="9" name="object 9"/>
          <p:cNvSpPr txBox="1"/>
          <p:nvPr/>
        </p:nvSpPr>
        <p:spPr>
          <a:xfrm>
            <a:off x="47466" y="5470599"/>
            <a:ext cx="12097068" cy="320601"/>
          </a:xfrm>
          <a:prstGeom prst="rect">
            <a:avLst/>
          </a:prstGeom>
        </p:spPr>
        <p:txBody>
          <a:bodyPr vert="horz" wrap="square" lIns="0" tIns="12700" rIns="0" bIns="0" rtlCol="0">
            <a:spAutoFit/>
          </a:bodyPr>
          <a:lstStyle/>
          <a:p>
            <a:pPr marL="12701">
              <a:spcBef>
                <a:spcPts val="100"/>
              </a:spcBef>
            </a:pPr>
            <a:r>
              <a:rPr sz="2000" b="1" dirty="0">
                <a:latin typeface="DejaVu Sans"/>
                <a:cs typeface="DejaVu Sans"/>
              </a:rPr>
              <a:t>These factors help to </a:t>
            </a:r>
            <a:r>
              <a:rPr sz="2000" b="1" dirty="0">
                <a:solidFill>
                  <a:srgbClr val="FF0000"/>
                </a:solidFill>
                <a:latin typeface="DejaVu Sans"/>
                <a:cs typeface="DejaVu Sans"/>
              </a:rPr>
              <a:t>insulate</a:t>
            </a:r>
            <a:r>
              <a:rPr sz="2000" b="1" dirty="0">
                <a:latin typeface="DejaVu Sans"/>
                <a:cs typeface="DejaVu Sans"/>
              </a:rPr>
              <a:t> regulatory commissions from </a:t>
            </a:r>
            <a:r>
              <a:rPr sz="2000" b="1" dirty="0">
                <a:solidFill>
                  <a:srgbClr val="FF0000"/>
                </a:solidFill>
                <a:latin typeface="DejaVu Sans"/>
                <a:cs typeface="DejaVu Sans"/>
              </a:rPr>
              <a:t>political</a:t>
            </a:r>
            <a:r>
              <a:rPr sz="2000" b="1" dirty="0">
                <a:latin typeface="DejaVu Sans"/>
                <a:cs typeface="DejaVu Sans"/>
              </a:rPr>
              <a:t> pressure</a:t>
            </a:r>
            <a:endParaRPr sz="2000" dirty="0">
              <a:latin typeface="DejaVu Sans"/>
              <a:cs typeface="DejaVu Sans"/>
            </a:endParaRPr>
          </a:p>
        </p:txBody>
      </p:sp>
      <p:sp>
        <p:nvSpPr>
          <p:cNvPr id="10" name="TextBox 9">
            <a:extLst>
              <a:ext uri="{FF2B5EF4-FFF2-40B4-BE49-F238E27FC236}">
                <a16:creationId xmlns:a16="http://schemas.microsoft.com/office/drawing/2014/main" id="{0AE0B927-4584-808D-446E-7D65D8B87457}"/>
              </a:ext>
            </a:extLst>
          </p:cNvPr>
          <p:cNvSpPr txBox="1"/>
          <p:nvPr/>
        </p:nvSpPr>
        <p:spPr>
          <a:xfrm>
            <a:off x="0" y="6038581"/>
            <a:ext cx="12144534" cy="707886"/>
          </a:xfrm>
          <a:prstGeom prst="rect">
            <a:avLst/>
          </a:prstGeom>
          <a:noFill/>
        </p:spPr>
        <p:txBody>
          <a:bodyPr wrap="square">
            <a:spAutoFit/>
          </a:bodyPr>
          <a:lstStyle/>
          <a:p>
            <a:r>
              <a:rPr lang="en-US" sz="2000" b="1" dirty="0"/>
              <a:t>Make sure you know how to explain how these factors insulate the regulatory commissions from political pressure.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37"/>
            <a:ext cx="12192000" cy="402979"/>
          </a:xfrm>
          <a:custGeom>
            <a:avLst/>
            <a:gdLst/>
            <a:ahLst/>
            <a:cxnLst/>
            <a:rect l="l" t="t" r="r" b="b"/>
            <a:pathLst>
              <a:path w="12192000" h="792480">
                <a:moveTo>
                  <a:pt x="12191997" y="0"/>
                </a:moveTo>
                <a:lnTo>
                  <a:pt x="0" y="0"/>
                </a:lnTo>
                <a:lnTo>
                  <a:pt x="0" y="792161"/>
                </a:lnTo>
                <a:lnTo>
                  <a:pt x="12191997" y="792161"/>
                </a:lnTo>
                <a:lnTo>
                  <a:pt x="12191997" y="0"/>
                </a:lnTo>
                <a:close/>
              </a:path>
            </a:pathLst>
          </a:custGeom>
          <a:solidFill>
            <a:srgbClr val="FF7C00"/>
          </a:solidFill>
        </p:spPr>
        <p:txBody>
          <a:bodyPr wrap="square" lIns="0" tIns="0" rIns="0" bIns="0" rtlCol="0"/>
          <a:lstStyle/>
          <a:p>
            <a:endParaRPr sz="1801"/>
          </a:p>
        </p:txBody>
      </p:sp>
      <p:sp>
        <p:nvSpPr>
          <p:cNvPr id="3" name="object 3"/>
          <p:cNvSpPr txBox="1">
            <a:spLocks noGrp="1"/>
          </p:cNvSpPr>
          <p:nvPr>
            <p:ph type="title"/>
          </p:nvPr>
        </p:nvSpPr>
        <p:spPr>
          <a:xfrm>
            <a:off x="1143000" y="0"/>
            <a:ext cx="10606539" cy="382156"/>
          </a:xfrm>
          <a:prstGeom prst="rect">
            <a:avLst/>
          </a:prstGeom>
        </p:spPr>
        <p:txBody>
          <a:bodyPr vert="horz" wrap="square" lIns="0" tIns="12700" rIns="0" bIns="0" rtlCol="0">
            <a:spAutoFit/>
          </a:bodyPr>
          <a:lstStyle/>
          <a:p>
            <a:pPr marL="12701" algn="ctr">
              <a:spcBef>
                <a:spcPts val="100"/>
              </a:spcBef>
            </a:pPr>
            <a:r>
              <a:rPr sz="2400" dirty="0"/>
              <a:t>THE INDEPENDENT REGULATORY AGENCIES</a:t>
            </a:r>
          </a:p>
        </p:txBody>
      </p:sp>
      <p:sp>
        <p:nvSpPr>
          <p:cNvPr id="13" name="Rectangle 12"/>
          <p:cNvSpPr/>
          <p:nvPr/>
        </p:nvSpPr>
        <p:spPr>
          <a:xfrm>
            <a:off x="3877" y="334212"/>
            <a:ext cx="12188124" cy="6186309"/>
          </a:xfrm>
          <a:prstGeom prst="rect">
            <a:avLst/>
          </a:prstGeom>
        </p:spPr>
        <p:txBody>
          <a:bodyPr wrap="square">
            <a:spAutoFit/>
          </a:bodyPr>
          <a:lstStyle/>
          <a:p>
            <a:r>
              <a:rPr lang="en-US" b="1" i="1" dirty="0">
                <a:latin typeface="+mj-lt"/>
              </a:rPr>
              <a:t>EXAMPLES:</a:t>
            </a:r>
          </a:p>
          <a:p>
            <a:endParaRPr lang="en-US" b="1" i="1" dirty="0">
              <a:latin typeface="+mj-lt"/>
            </a:endParaRPr>
          </a:p>
          <a:p>
            <a:r>
              <a:rPr lang="en-US" b="1" dirty="0">
                <a:latin typeface="+mj-lt"/>
              </a:rPr>
              <a:t>Federal Communications Commission (FCC)</a:t>
            </a:r>
          </a:p>
          <a:p>
            <a:r>
              <a:rPr lang="en-US" dirty="0">
                <a:latin typeface="+mj-lt"/>
              </a:rPr>
              <a:t>Regulates all communications by telegraph, cable, telephone, radio, and television.</a:t>
            </a:r>
          </a:p>
          <a:p>
            <a:endParaRPr lang="en-US" dirty="0">
              <a:latin typeface="+mj-lt"/>
            </a:endParaRPr>
          </a:p>
          <a:p>
            <a:r>
              <a:rPr lang="en-US" b="1" dirty="0">
                <a:latin typeface="+mj-lt"/>
              </a:rPr>
              <a:t>The Federal Trade Commission (FTC)</a:t>
            </a:r>
          </a:p>
          <a:p>
            <a:r>
              <a:rPr lang="en-US" dirty="0">
                <a:latin typeface="+mj-lt"/>
              </a:rPr>
              <a:t>Prevents businesses from engaging in unfair trade practices; stops the formation of monopolies in the business sector; protects consumer rights.</a:t>
            </a:r>
          </a:p>
          <a:p>
            <a:endParaRPr lang="en-US" dirty="0">
              <a:latin typeface="+mj-lt"/>
            </a:endParaRPr>
          </a:p>
          <a:p>
            <a:r>
              <a:rPr lang="en-US" b="1" dirty="0">
                <a:latin typeface="+mj-lt"/>
              </a:rPr>
              <a:t>Federal Election Commission (FEC)</a:t>
            </a:r>
          </a:p>
          <a:p>
            <a:r>
              <a:rPr lang="en-US" dirty="0">
                <a:latin typeface="+mj-lt"/>
              </a:rPr>
              <a:t>Administers and enforces the Federal Election Campaign Act (FECA); discloses campaign finance information and oversees the public funding of presidential elections.</a:t>
            </a:r>
          </a:p>
          <a:p>
            <a:endParaRPr lang="en-US" dirty="0">
              <a:latin typeface="+mj-lt"/>
            </a:endParaRPr>
          </a:p>
          <a:p>
            <a:r>
              <a:rPr lang="en-US" b="1" dirty="0">
                <a:latin typeface="+mj-lt"/>
              </a:rPr>
              <a:t>The Securities and Exchange Commission (SEC)</a:t>
            </a:r>
          </a:p>
          <a:p>
            <a:r>
              <a:rPr lang="en-US" dirty="0">
                <a:latin typeface="+mj-lt"/>
              </a:rPr>
              <a:t>Regulates the nation’s stock exchanges; requires full disclosure of the financial profiles of companies that wish to</a:t>
            </a:r>
          </a:p>
          <a:p>
            <a:r>
              <a:rPr lang="en-US" dirty="0">
                <a:latin typeface="+mj-lt"/>
              </a:rPr>
              <a:t>sell stocks to the public.</a:t>
            </a:r>
          </a:p>
          <a:p>
            <a:endParaRPr lang="en-US" dirty="0">
              <a:latin typeface="+mj-lt"/>
            </a:endParaRPr>
          </a:p>
          <a:p>
            <a:r>
              <a:rPr lang="en-US" b="1" dirty="0">
                <a:latin typeface="+mj-lt"/>
              </a:rPr>
              <a:t>The Federal Reserve Board (The Fed)</a:t>
            </a:r>
          </a:p>
          <a:p>
            <a:r>
              <a:rPr lang="en-US" dirty="0">
                <a:latin typeface="+mj-lt"/>
              </a:rPr>
              <a:t>Establishes monetary policy &gt;&gt; refers to the money supply and interest rates. Monetary policy = controlling the money supply. </a:t>
            </a:r>
          </a:p>
          <a:p>
            <a:r>
              <a:rPr lang="en-US" dirty="0">
                <a:latin typeface="+mj-lt"/>
              </a:rPr>
              <a:t>Sets bank interest rates; controls inflation; regulates the money supply; adjusts banks reserve requirements.</a:t>
            </a:r>
          </a:p>
          <a:p>
            <a:endParaRPr lang="en-US" dirty="0">
              <a:latin typeface="+mj-lt"/>
            </a:endParaRPr>
          </a:p>
          <a:p>
            <a:r>
              <a:rPr lang="en-US" b="1" dirty="0">
                <a:solidFill>
                  <a:srgbClr val="FF0000"/>
                </a:solidFill>
                <a:latin typeface="+mj-lt"/>
              </a:rPr>
              <a:t>Fiscal policy = taxing and spending belongs to CONGRESS </a:t>
            </a:r>
          </a:p>
        </p:txBody>
      </p:sp>
    </p:spTree>
    <p:extLst>
      <p:ext uri="{BB962C8B-B14F-4D97-AF65-F5344CB8AC3E}">
        <p14:creationId xmlns:p14="http://schemas.microsoft.com/office/powerpoint/2010/main" val="2853197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40" y="646477"/>
            <a:ext cx="11117011" cy="320601"/>
          </a:xfrm>
          <a:prstGeom prst="rect">
            <a:avLst/>
          </a:prstGeom>
        </p:spPr>
        <p:txBody>
          <a:bodyPr vert="horz" wrap="square" lIns="0" tIns="12700" rIns="0" bIns="0" rtlCol="0">
            <a:spAutoFit/>
          </a:bodyPr>
          <a:lstStyle/>
          <a:p>
            <a:pPr marL="12701">
              <a:spcBef>
                <a:spcPts val="100"/>
              </a:spcBef>
            </a:pPr>
            <a:r>
              <a:rPr sz="2000" dirty="0"/>
              <a:t>WRITING/ENFORCING REGULATIONS</a:t>
            </a:r>
          </a:p>
        </p:txBody>
      </p:sp>
      <p:sp>
        <p:nvSpPr>
          <p:cNvPr id="3" name="object 3"/>
          <p:cNvSpPr txBox="1"/>
          <p:nvPr/>
        </p:nvSpPr>
        <p:spPr>
          <a:xfrm>
            <a:off x="11349" y="3614328"/>
            <a:ext cx="12141074" cy="1549783"/>
          </a:xfrm>
          <a:prstGeom prst="rect">
            <a:avLst/>
          </a:prstGeom>
        </p:spPr>
        <p:txBody>
          <a:bodyPr vert="horz" wrap="square" lIns="0" tIns="104775" rIns="0" bIns="0" rtlCol="0">
            <a:spAutoFit/>
          </a:bodyPr>
          <a:lstStyle/>
          <a:p>
            <a:pPr marL="342900" indent="-342900">
              <a:buFont typeface="Arial" panose="020B0604020202020204" pitchFamily="34" charset="0"/>
              <a:buChar char="•"/>
            </a:pPr>
            <a:r>
              <a:rPr lang="en-US" sz="2200" b="1" dirty="0">
                <a:solidFill>
                  <a:srgbClr val="FF0000"/>
                </a:solidFill>
                <a:latin typeface="+mj-lt"/>
                <a:cs typeface="DejaVu Sans"/>
              </a:rPr>
              <a:t>Compliance monitoring</a:t>
            </a:r>
            <a:r>
              <a:rPr lang="en-US" sz="2200" b="1" dirty="0">
                <a:latin typeface="+mj-lt"/>
                <a:cs typeface="DejaVu Sans"/>
              </a:rPr>
              <a:t>- </a:t>
            </a:r>
            <a:r>
              <a:rPr lang="en-US" sz="2200" b="1" dirty="0">
                <a:latin typeface="+mj-lt"/>
              </a:rPr>
              <a:t>making sure the firms and companies that are subject to industry regulations are following those standards and provisions.</a:t>
            </a:r>
            <a:r>
              <a:rPr lang="en-US" sz="2200" b="0" i="0" u="none" strike="noStrike" baseline="0" dirty="0">
                <a:latin typeface="+mj-lt"/>
              </a:rPr>
              <a:t> </a:t>
            </a:r>
            <a:endParaRPr lang="en-US" sz="2200" b="1" i="0" u="none" strike="noStrike" baseline="0" dirty="0">
              <a:latin typeface="+mj-lt"/>
            </a:endParaRPr>
          </a:p>
          <a:p>
            <a:pPr marL="342900" indent="-342900">
              <a:buFont typeface="Arial" panose="020B0604020202020204" pitchFamily="34" charset="0"/>
              <a:buChar char="•"/>
            </a:pPr>
            <a:r>
              <a:rPr lang="en-US" sz="2200" b="1" dirty="0">
                <a:latin typeface="+mj-lt"/>
                <a:cs typeface="DejaVu Sans"/>
              </a:rPr>
              <a:t>Issuing Fines</a:t>
            </a:r>
          </a:p>
          <a:p>
            <a:pPr marL="355600" indent="-342900">
              <a:spcBef>
                <a:spcPts val="731"/>
              </a:spcBef>
              <a:buFont typeface="Arial" panose="020B0604020202020204" pitchFamily="34" charset="0"/>
              <a:buChar char="•"/>
              <a:tabLst>
                <a:tab pos="354962" algn="l"/>
                <a:tab pos="355595" algn="l"/>
              </a:tabLst>
            </a:pPr>
            <a:r>
              <a:rPr sz="2200" b="1" dirty="0">
                <a:latin typeface="+mj-lt"/>
                <a:cs typeface="DejaVu Sans"/>
              </a:rPr>
              <a:t>Bureaucrats testify before Congress</a:t>
            </a:r>
            <a:r>
              <a:rPr lang="en-US" sz="2200" b="1" dirty="0">
                <a:latin typeface="+mj-lt"/>
                <a:cs typeface="DejaVu Sans"/>
              </a:rPr>
              <a:t> and provide </a:t>
            </a:r>
            <a:r>
              <a:rPr lang="en-US" sz="2200" b="1" dirty="0">
                <a:solidFill>
                  <a:srgbClr val="FF0000"/>
                </a:solidFill>
                <a:latin typeface="+mj-lt"/>
                <a:cs typeface="DejaVu Sans"/>
              </a:rPr>
              <a:t>expert</a:t>
            </a:r>
            <a:r>
              <a:rPr lang="en-US" sz="2200" b="1" dirty="0">
                <a:latin typeface="+mj-lt"/>
                <a:cs typeface="DejaVu Sans"/>
              </a:rPr>
              <a:t> testimony/ </a:t>
            </a:r>
            <a:r>
              <a:rPr lang="en-US" sz="2200" b="1" dirty="0">
                <a:solidFill>
                  <a:srgbClr val="FF0000"/>
                </a:solidFill>
                <a:latin typeface="+mj-lt"/>
                <a:cs typeface="DejaVu Sans"/>
              </a:rPr>
              <a:t>information</a:t>
            </a:r>
            <a:r>
              <a:rPr lang="en-US" sz="2200" b="1" dirty="0">
                <a:latin typeface="+mj-lt"/>
                <a:cs typeface="DejaVu Sans"/>
              </a:rPr>
              <a:t>= A source of </a:t>
            </a:r>
            <a:r>
              <a:rPr lang="en-US" sz="2200" b="1" dirty="0">
                <a:solidFill>
                  <a:srgbClr val="FF0000"/>
                </a:solidFill>
                <a:latin typeface="+mj-lt"/>
                <a:cs typeface="DejaVu Sans"/>
              </a:rPr>
              <a:t>POWER</a:t>
            </a:r>
            <a:endParaRPr sz="2200" b="1" dirty="0">
              <a:solidFill>
                <a:srgbClr val="FF0000"/>
              </a:solidFill>
              <a:latin typeface="+mj-lt"/>
              <a:cs typeface="DejaVu Sans"/>
            </a:endParaRPr>
          </a:p>
        </p:txBody>
      </p:sp>
      <p:sp>
        <p:nvSpPr>
          <p:cNvPr id="5" name="object 10">
            <a:extLst>
              <a:ext uri="{FF2B5EF4-FFF2-40B4-BE49-F238E27FC236}">
                <a16:creationId xmlns:a16="http://schemas.microsoft.com/office/drawing/2014/main" id="{0B4BE948-6E7E-4507-BA7E-538729FDFC72}"/>
              </a:ext>
            </a:extLst>
          </p:cNvPr>
          <p:cNvSpPr txBox="1"/>
          <p:nvPr/>
        </p:nvSpPr>
        <p:spPr>
          <a:xfrm>
            <a:off x="78740" y="1109857"/>
            <a:ext cx="12141074" cy="2237791"/>
          </a:xfrm>
          <a:prstGeom prst="rect">
            <a:avLst/>
          </a:prstGeom>
        </p:spPr>
        <p:txBody>
          <a:bodyPr vert="horz" wrap="square" lIns="0" tIns="21589" rIns="0" bIns="0" rtlCol="0">
            <a:spAutoFit/>
          </a:bodyPr>
          <a:lstStyle/>
          <a:p>
            <a:r>
              <a:rPr lang="en-US" sz="2400" b="1" dirty="0"/>
              <a:t>Commissions have </a:t>
            </a:r>
            <a:r>
              <a:rPr lang="en-US" sz="2400" b="1" dirty="0">
                <a:solidFill>
                  <a:srgbClr val="FF0000"/>
                </a:solidFill>
              </a:rPr>
              <a:t>quasi-legislative powers</a:t>
            </a:r>
            <a:r>
              <a:rPr lang="en-US" sz="2400" b="1" dirty="0"/>
              <a:t> because they have </a:t>
            </a:r>
            <a:r>
              <a:rPr lang="en-US" sz="2400" b="1" dirty="0">
                <a:solidFill>
                  <a:srgbClr val="FF0000"/>
                </a:solidFill>
              </a:rPr>
              <a:t>the authority to make rules and regulations that have the force of law</a:t>
            </a:r>
          </a:p>
          <a:p>
            <a:endParaRPr lang="en-US" sz="2400" b="1" dirty="0">
              <a:solidFill>
                <a:srgbClr val="FF0000"/>
              </a:solidFill>
            </a:endParaRPr>
          </a:p>
          <a:p>
            <a:r>
              <a:rPr lang="en-US" sz="2400" b="1" dirty="0"/>
              <a:t>Commissions also have </a:t>
            </a:r>
            <a:r>
              <a:rPr lang="en-US" sz="2400" b="1" dirty="0">
                <a:solidFill>
                  <a:srgbClr val="FF0000"/>
                </a:solidFill>
              </a:rPr>
              <a:t>quasi-judicial powers because they can settle disputes in their fields </a:t>
            </a:r>
            <a:r>
              <a:rPr lang="en-US" sz="2400" b="1" dirty="0"/>
              <a:t>(such as the FCC fining a TV or radio personality for objectionable material that was broadcast on his/her TV/radio program) – only for PUBLIC airwaves</a:t>
            </a:r>
            <a:endParaRPr sz="2400" dirty="0">
              <a:latin typeface="DejaVu Sans"/>
              <a:cs typeface="DejaVu Sans"/>
            </a:endParaRPr>
          </a:p>
        </p:txBody>
      </p:sp>
      <p:sp>
        <p:nvSpPr>
          <p:cNvPr id="6" name="object 2">
            <a:extLst>
              <a:ext uri="{FF2B5EF4-FFF2-40B4-BE49-F238E27FC236}">
                <a16:creationId xmlns:a16="http://schemas.microsoft.com/office/drawing/2014/main" id="{01FADCFF-FCE5-4635-B12F-585BADF3083F}"/>
              </a:ext>
            </a:extLst>
          </p:cNvPr>
          <p:cNvSpPr txBox="1">
            <a:spLocks/>
          </p:cNvSpPr>
          <p:nvPr/>
        </p:nvSpPr>
        <p:spPr>
          <a:xfrm>
            <a:off x="0" y="8446"/>
            <a:ext cx="12192000" cy="443711"/>
          </a:xfrm>
          <a:prstGeom prst="rect">
            <a:avLst/>
          </a:prstGeom>
          <a:solidFill>
            <a:schemeClr val="accent6">
              <a:lumMod val="75000"/>
            </a:schemeClr>
          </a:solidFill>
          <a:ln>
            <a:noFill/>
          </a:ln>
        </p:spPr>
        <p:txBody>
          <a:bodyPr vert="horz" wrap="square" lIns="0" tIns="12700" rIns="0" bIns="0" rtlCol="0">
            <a:spAutoFit/>
          </a:bodyPr>
          <a:lstStyle>
            <a:lvl1pPr>
              <a:defRPr sz="2800" b="1" i="0">
                <a:solidFill>
                  <a:schemeClr val="tx1"/>
                </a:solidFill>
                <a:latin typeface="DejaVu Sans"/>
                <a:ea typeface="+mj-ea"/>
                <a:cs typeface="DejaVu Sans"/>
              </a:defRPr>
            </a:lvl1pPr>
          </a:lstStyle>
          <a:p>
            <a:pPr marL="12701" algn="ctr" defTabSz="914400">
              <a:spcBef>
                <a:spcPts val="100"/>
              </a:spcBef>
            </a:pPr>
            <a:r>
              <a:rPr lang="en-US" kern="0" dirty="0"/>
              <a:t>Tasks Performed by the Bureaucracy</a:t>
            </a:r>
          </a:p>
        </p:txBody>
      </p:sp>
      <p:sp>
        <p:nvSpPr>
          <p:cNvPr id="7" name="TextBox 6">
            <a:extLst>
              <a:ext uri="{FF2B5EF4-FFF2-40B4-BE49-F238E27FC236}">
                <a16:creationId xmlns:a16="http://schemas.microsoft.com/office/drawing/2014/main" id="{A815BEC0-7F89-5B67-396B-B75D545F4AAF}"/>
              </a:ext>
            </a:extLst>
          </p:cNvPr>
          <p:cNvSpPr txBox="1"/>
          <p:nvPr/>
        </p:nvSpPr>
        <p:spPr>
          <a:xfrm>
            <a:off x="2438400" y="5257800"/>
            <a:ext cx="7837851" cy="646331"/>
          </a:xfrm>
          <a:prstGeom prst="rect">
            <a:avLst/>
          </a:prstGeom>
          <a:noFill/>
        </p:spPr>
        <p:txBody>
          <a:bodyPr wrap="none" rtlCol="0">
            <a:spAutoFit/>
          </a:bodyPr>
          <a:lstStyle/>
          <a:p>
            <a:r>
              <a:rPr lang="en-US" sz="3600" b="1" dirty="0"/>
              <a:t>Can you spot checks and balances here?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object 4"/>
          <p:cNvSpPr txBox="1"/>
          <p:nvPr/>
        </p:nvSpPr>
        <p:spPr>
          <a:xfrm>
            <a:off x="2209800" y="593242"/>
            <a:ext cx="9982200" cy="6202082"/>
          </a:xfrm>
          <a:prstGeom prst="rect">
            <a:avLst/>
          </a:prstGeom>
        </p:spPr>
        <p:txBody>
          <a:bodyPr vert="horz" wrap="square" lIns="0" tIns="33020" rIns="0" bIns="0" rtlCol="0">
            <a:spAutoFit/>
          </a:bodyPr>
          <a:lstStyle/>
          <a:p>
            <a:pPr marL="12700" marR="511803">
              <a:lnSpc>
                <a:spcPts val="3300"/>
              </a:lnSpc>
              <a:spcBef>
                <a:spcPts val="260"/>
              </a:spcBef>
              <a:tabLst>
                <a:tab pos="354962" algn="l"/>
                <a:tab pos="355595" algn="l"/>
              </a:tabLst>
            </a:pPr>
            <a:r>
              <a:rPr lang="en-US" sz="2000" b="1" dirty="0">
                <a:cs typeface="DejaVu Sans"/>
              </a:rPr>
              <a:t>The federal bureaucracy is composed of departments, agencies, commissions, and government corporations that implement policy by:</a:t>
            </a:r>
          </a:p>
          <a:p>
            <a:pPr marL="12700" marR="511803">
              <a:lnSpc>
                <a:spcPts val="3300"/>
              </a:lnSpc>
              <a:spcBef>
                <a:spcPts val="260"/>
              </a:spcBef>
              <a:tabLst>
                <a:tab pos="354962" algn="l"/>
                <a:tab pos="355595" algn="l"/>
              </a:tabLst>
            </a:pPr>
            <a:r>
              <a:rPr lang="en-US" sz="2000" b="1" dirty="0" err="1">
                <a:cs typeface="DejaVu Sans"/>
              </a:rPr>
              <a:t>i</a:t>
            </a:r>
            <a:r>
              <a:rPr lang="en-US" sz="2000" b="1" dirty="0">
                <a:cs typeface="DejaVu Sans"/>
              </a:rPr>
              <a:t>. Writing and enforcing regulations</a:t>
            </a:r>
          </a:p>
          <a:p>
            <a:pPr marL="12700" marR="511803">
              <a:lnSpc>
                <a:spcPts val="3300"/>
              </a:lnSpc>
              <a:spcBef>
                <a:spcPts val="260"/>
              </a:spcBef>
              <a:tabLst>
                <a:tab pos="354962" algn="l"/>
                <a:tab pos="355595" algn="l"/>
              </a:tabLst>
            </a:pPr>
            <a:r>
              <a:rPr lang="en-US" sz="2000" b="1" dirty="0">
                <a:cs typeface="DejaVu Sans"/>
              </a:rPr>
              <a:t>ii. Issuing fines</a:t>
            </a:r>
          </a:p>
          <a:p>
            <a:pPr marL="12700" marR="511803">
              <a:lnSpc>
                <a:spcPts val="3300"/>
              </a:lnSpc>
              <a:spcBef>
                <a:spcPts val="260"/>
              </a:spcBef>
              <a:tabLst>
                <a:tab pos="354962" algn="l"/>
                <a:tab pos="355595" algn="l"/>
              </a:tabLst>
            </a:pPr>
            <a:r>
              <a:rPr lang="en-US" sz="2000" b="1" dirty="0">
                <a:cs typeface="DejaVu Sans"/>
              </a:rPr>
              <a:t>iii. Testifying before Congress</a:t>
            </a:r>
          </a:p>
          <a:p>
            <a:pPr marL="12700" marR="511803">
              <a:lnSpc>
                <a:spcPts val="3300"/>
              </a:lnSpc>
              <a:spcBef>
                <a:spcPts val="260"/>
              </a:spcBef>
              <a:tabLst>
                <a:tab pos="354962" algn="l"/>
                <a:tab pos="355595" algn="l"/>
              </a:tabLst>
            </a:pPr>
            <a:r>
              <a:rPr lang="en-US" sz="2000" b="1" dirty="0">
                <a:cs typeface="DejaVu Sans"/>
              </a:rPr>
              <a:t>iv. Forming iron triangles (alliances of congressional  committees, bureaucratic agencies, and interest groups that are</a:t>
            </a:r>
          </a:p>
          <a:p>
            <a:pPr marL="12700" marR="511803">
              <a:lnSpc>
                <a:spcPts val="3300"/>
              </a:lnSpc>
              <a:spcBef>
                <a:spcPts val="260"/>
              </a:spcBef>
              <a:tabLst>
                <a:tab pos="354962" algn="l"/>
                <a:tab pos="355595" algn="l"/>
              </a:tabLst>
            </a:pPr>
            <a:r>
              <a:rPr lang="en-US" sz="2000" b="1" dirty="0">
                <a:cs typeface="DejaVu Sans"/>
              </a:rPr>
              <a:t>prominent in specific policy areas) v. Creating issue networks (temporary coalitions that form to promote a common</a:t>
            </a:r>
          </a:p>
          <a:p>
            <a:pPr marL="12700" marR="511803">
              <a:lnSpc>
                <a:spcPts val="3300"/>
              </a:lnSpc>
              <a:spcBef>
                <a:spcPts val="260"/>
              </a:spcBef>
              <a:tabLst>
                <a:tab pos="354962" algn="l"/>
                <a:tab pos="355595" algn="l"/>
              </a:tabLst>
            </a:pPr>
            <a:r>
              <a:rPr lang="en-US" sz="2000" b="1" dirty="0">
                <a:cs typeface="DejaVu Sans"/>
              </a:rPr>
              <a:t>issue or agenda)</a:t>
            </a:r>
          </a:p>
          <a:p>
            <a:pPr marL="12700" marR="511803">
              <a:lnSpc>
                <a:spcPts val="3300"/>
              </a:lnSpc>
              <a:tabLst>
                <a:tab pos="354962" algn="l"/>
                <a:tab pos="355595" algn="l"/>
              </a:tabLst>
            </a:pPr>
            <a:endParaRPr lang="en-US" sz="2000" b="1" dirty="0">
              <a:cs typeface="DejaVu Sans"/>
            </a:endParaRPr>
          </a:p>
          <a:p>
            <a:pPr marL="12700" marR="511803">
              <a:lnSpc>
                <a:spcPts val="3300"/>
              </a:lnSpc>
              <a:tabLst>
                <a:tab pos="354962" algn="l"/>
                <a:tab pos="355595" algn="l"/>
              </a:tabLst>
            </a:pPr>
            <a:r>
              <a:rPr lang="en-US" sz="2000" b="1" dirty="0">
                <a:cs typeface="DejaVu Sans"/>
              </a:rPr>
              <a:t>The civil service primarily uses a merit system that prioritizes hiring and promotion based on professionalism, specialization, and neutrality, as opposed to political patronage, whereby bureaucratic jobs are politically appointed.</a:t>
            </a:r>
            <a:endParaRPr sz="2000" b="1" dirty="0">
              <a:cs typeface="DejaVu Sans"/>
            </a:endParaRPr>
          </a:p>
        </p:txBody>
      </p:sp>
      <p:sp>
        <p:nvSpPr>
          <p:cNvPr id="7" name="TextBox 6">
            <a:extLst>
              <a:ext uri="{FF2B5EF4-FFF2-40B4-BE49-F238E27FC236}">
                <a16:creationId xmlns:a16="http://schemas.microsoft.com/office/drawing/2014/main" id="{FABD77B8-9A95-4B48-BF5F-04FB1E33CC59}"/>
              </a:ext>
            </a:extLst>
          </p:cNvPr>
          <p:cNvSpPr txBox="1"/>
          <p:nvPr/>
        </p:nvSpPr>
        <p:spPr>
          <a:xfrm>
            <a:off x="0" y="0"/>
            <a:ext cx="12192000" cy="584775"/>
          </a:xfrm>
          <a:prstGeom prst="rect">
            <a:avLst/>
          </a:prstGeom>
          <a:gradFill>
            <a:gsLst>
              <a:gs pos="0">
                <a:schemeClr val="tx2">
                  <a:lumMod val="20000"/>
                  <a:lumOff val="80000"/>
                </a:schemeClr>
              </a:gs>
              <a:gs pos="70000">
                <a:schemeClr val="tx2">
                  <a:lumMod val="60000"/>
                  <a:lumOff val="40000"/>
                </a:schemeClr>
              </a:gs>
              <a:gs pos="100000">
                <a:schemeClr val="tx2">
                  <a:lumMod val="75000"/>
                </a:schemeClr>
              </a:gs>
            </a:gsLst>
            <a:lin ang="5400000" scaled="1"/>
          </a:gradFill>
          <a:ln>
            <a:solidFill>
              <a:schemeClr val="tx2">
                <a:lumMod val="60000"/>
                <a:lumOff val="40000"/>
              </a:schemeClr>
            </a:solidFill>
          </a:ln>
        </p:spPr>
        <p:txBody>
          <a:bodyPr wrap="square">
            <a:spAutoFit/>
          </a:bodyPr>
          <a:lstStyle/>
          <a:p>
            <a:r>
              <a:rPr lang="en-US" sz="3200" b="1" dirty="0"/>
              <a:t>2.12 The federal bureaucracy implements federal policies.</a:t>
            </a:r>
          </a:p>
        </p:txBody>
      </p:sp>
      <p:sp>
        <p:nvSpPr>
          <p:cNvPr id="8" name="TextBox 7">
            <a:extLst>
              <a:ext uri="{FF2B5EF4-FFF2-40B4-BE49-F238E27FC236}">
                <a16:creationId xmlns:a16="http://schemas.microsoft.com/office/drawing/2014/main" id="{0AF7048D-AA3C-095C-D233-F9A188F745CA}"/>
              </a:ext>
            </a:extLst>
          </p:cNvPr>
          <p:cNvSpPr txBox="1"/>
          <p:nvPr/>
        </p:nvSpPr>
        <p:spPr>
          <a:xfrm>
            <a:off x="-33866" y="838200"/>
            <a:ext cx="2243665" cy="1938992"/>
          </a:xfrm>
          <a:prstGeom prst="rect">
            <a:avLst/>
          </a:prstGeom>
          <a:noFill/>
        </p:spPr>
        <p:txBody>
          <a:bodyPr wrap="square">
            <a:spAutoFit/>
          </a:bodyPr>
          <a:lstStyle/>
          <a:p>
            <a:r>
              <a:rPr kumimoji="0" lang="en-US" sz="2000" b="1" i="0" u="none" strike="noStrike" kern="0" cap="none" spc="0" normalizeH="0" baseline="0" noProof="0" dirty="0">
                <a:ln>
                  <a:noFill/>
                </a:ln>
                <a:solidFill>
                  <a:prstClr val="black"/>
                </a:solidFill>
                <a:effectLst/>
                <a:uLnTx/>
                <a:uFillTx/>
                <a:latin typeface="+mj-lt"/>
                <a:ea typeface="+mj-ea"/>
              </a:rPr>
              <a:t>Explain how the bureaucracy carries out the responsibilities of the federal government.</a:t>
            </a:r>
            <a:endParaRPr lang="en-US" sz="1600" dirty="0">
              <a:latin typeface="+mj-lt"/>
            </a:endParaRPr>
          </a:p>
        </p:txBody>
      </p:sp>
      <p:cxnSp>
        <p:nvCxnSpPr>
          <p:cNvPr id="11" name="Straight Connector 10">
            <a:extLst>
              <a:ext uri="{FF2B5EF4-FFF2-40B4-BE49-F238E27FC236}">
                <a16:creationId xmlns:a16="http://schemas.microsoft.com/office/drawing/2014/main" id="{7393B2D0-B7E5-14E3-26E8-587653E3AF02}"/>
              </a:ext>
            </a:extLst>
          </p:cNvPr>
          <p:cNvCxnSpPr>
            <a:cxnSpLocks/>
          </p:cNvCxnSpPr>
          <p:nvPr/>
        </p:nvCxnSpPr>
        <p:spPr>
          <a:xfrm>
            <a:off x="2057400" y="838200"/>
            <a:ext cx="0" cy="5486400"/>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37"/>
            <a:ext cx="12192000" cy="402979"/>
          </a:xfrm>
          <a:custGeom>
            <a:avLst/>
            <a:gdLst/>
            <a:ahLst/>
            <a:cxnLst/>
            <a:rect l="l" t="t" r="r" b="b"/>
            <a:pathLst>
              <a:path w="12192000" h="792480">
                <a:moveTo>
                  <a:pt x="12191997" y="0"/>
                </a:moveTo>
                <a:lnTo>
                  <a:pt x="0" y="0"/>
                </a:lnTo>
                <a:lnTo>
                  <a:pt x="0" y="792161"/>
                </a:lnTo>
                <a:lnTo>
                  <a:pt x="12191997" y="792161"/>
                </a:lnTo>
                <a:lnTo>
                  <a:pt x="12191997" y="0"/>
                </a:lnTo>
                <a:close/>
              </a:path>
            </a:pathLst>
          </a:custGeom>
          <a:solidFill>
            <a:srgbClr val="FF7C00"/>
          </a:solidFill>
        </p:spPr>
        <p:txBody>
          <a:bodyPr wrap="square" lIns="0" tIns="0" rIns="0" bIns="0" rtlCol="0"/>
          <a:lstStyle/>
          <a:p>
            <a:endParaRPr sz="1801"/>
          </a:p>
        </p:txBody>
      </p:sp>
      <p:sp>
        <p:nvSpPr>
          <p:cNvPr id="3" name="object 3"/>
          <p:cNvSpPr txBox="1">
            <a:spLocks noGrp="1"/>
          </p:cNvSpPr>
          <p:nvPr>
            <p:ph type="title"/>
          </p:nvPr>
        </p:nvSpPr>
        <p:spPr>
          <a:xfrm>
            <a:off x="1143000" y="36217"/>
            <a:ext cx="10606539" cy="382156"/>
          </a:xfrm>
          <a:prstGeom prst="rect">
            <a:avLst/>
          </a:prstGeom>
        </p:spPr>
        <p:txBody>
          <a:bodyPr vert="horz" wrap="square" lIns="0" tIns="12700" rIns="0" bIns="0" rtlCol="0">
            <a:spAutoFit/>
          </a:bodyPr>
          <a:lstStyle/>
          <a:p>
            <a:pPr marL="12701" algn="ctr">
              <a:spcBef>
                <a:spcPts val="100"/>
              </a:spcBef>
            </a:pPr>
            <a:r>
              <a:rPr sz="2400" dirty="0"/>
              <a:t>THE INDEPENDENT REGULATORY AGENCIES</a:t>
            </a:r>
          </a:p>
        </p:txBody>
      </p:sp>
      <p:sp>
        <p:nvSpPr>
          <p:cNvPr id="5" name="object 5"/>
          <p:cNvSpPr txBox="1"/>
          <p:nvPr/>
        </p:nvSpPr>
        <p:spPr>
          <a:xfrm>
            <a:off x="94236" y="487052"/>
            <a:ext cx="12097765" cy="293798"/>
          </a:xfrm>
          <a:prstGeom prst="rect">
            <a:avLst/>
          </a:prstGeom>
        </p:spPr>
        <p:txBody>
          <a:bodyPr vert="horz" wrap="square" lIns="0" tIns="22860" rIns="0" bIns="0" rtlCol="0">
            <a:spAutoFit/>
          </a:bodyPr>
          <a:lstStyle/>
          <a:p>
            <a:pPr marL="12701" marR="5081">
              <a:lnSpc>
                <a:spcPts val="1900"/>
              </a:lnSpc>
              <a:spcBef>
                <a:spcPts val="180"/>
              </a:spcBef>
            </a:pPr>
            <a:r>
              <a:rPr sz="2600" b="1" dirty="0">
                <a:latin typeface="+mj-lt"/>
                <a:cs typeface="DejaVu Sans"/>
              </a:rPr>
              <a:t>Agencies (also known as independent regulatory commissions) are created by  Congress</a:t>
            </a:r>
            <a:endParaRPr sz="2600" dirty="0">
              <a:latin typeface="+mj-lt"/>
              <a:cs typeface="DejaVu Sans"/>
            </a:endParaRPr>
          </a:p>
        </p:txBody>
      </p:sp>
      <p:sp>
        <p:nvSpPr>
          <p:cNvPr id="6" name="object 6"/>
          <p:cNvSpPr txBox="1"/>
          <p:nvPr/>
        </p:nvSpPr>
        <p:spPr>
          <a:xfrm>
            <a:off x="66303" y="1153715"/>
            <a:ext cx="12125697" cy="5072799"/>
          </a:xfrm>
          <a:prstGeom prst="rect">
            <a:avLst/>
          </a:prstGeom>
        </p:spPr>
        <p:txBody>
          <a:bodyPr vert="horz" wrap="square" lIns="0" tIns="53340" rIns="0" bIns="0" rtlCol="0">
            <a:spAutoFit/>
          </a:bodyPr>
          <a:lstStyle/>
          <a:p>
            <a:pPr marL="355595" indent="-342895">
              <a:spcBef>
                <a:spcPts val="420"/>
              </a:spcBef>
              <a:buFont typeface="DejaVu Sans"/>
              <a:buChar char="•"/>
              <a:tabLst>
                <a:tab pos="354962" algn="l"/>
                <a:tab pos="355595" algn="l"/>
              </a:tabLst>
            </a:pPr>
            <a:r>
              <a:rPr lang="en-US" sz="1801" dirty="0">
                <a:latin typeface="DejaVu Sans"/>
                <a:cs typeface="DejaVu Sans"/>
              </a:rPr>
              <a:t>Can the President fire the heads of these commissions and or agencies?</a:t>
            </a:r>
          </a:p>
          <a:p>
            <a:pPr marL="355595" indent="-342895">
              <a:spcBef>
                <a:spcPts val="420"/>
              </a:spcBef>
              <a:buFont typeface="DejaVu Sans"/>
              <a:buChar char="•"/>
              <a:tabLst>
                <a:tab pos="354962" algn="l"/>
                <a:tab pos="355595" algn="l"/>
              </a:tabLst>
            </a:pPr>
            <a:endParaRPr lang="en-US" sz="1801" dirty="0">
              <a:latin typeface="DejaVu Sans"/>
              <a:cs typeface="DejaVu Sans"/>
            </a:endParaRPr>
          </a:p>
          <a:p>
            <a:pPr marL="12700">
              <a:spcBef>
                <a:spcPts val="420"/>
              </a:spcBef>
              <a:tabLst>
                <a:tab pos="354962" algn="l"/>
                <a:tab pos="355595" algn="l"/>
              </a:tabLst>
            </a:pPr>
            <a:r>
              <a:rPr lang="en-US" sz="1801" dirty="0">
                <a:latin typeface="DejaVu Sans"/>
                <a:cs typeface="DejaVu Sans"/>
              </a:rPr>
              <a:t>The Supreme Court did place limits on the president's removal power in 1935, in the Humphreys executor v. United States. President Hoover had appointed William Humphrey to a Seven-year term on the Federal Trade Commission in 1931. When Franklin Roosevelt entered office in 1933, he found Humphrey to be in sharp disagreement with many of his policies. He asked Humphry to resign, saying that “his administration would do better served with someone else on the FTC.” When Humphrey refused, Roosevelt removed him. Humphrey soon died but his heirs filed the suit for back salary. </a:t>
            </a:r>
          </a:p>
          <a:p>
            <a:pPr marL="12700">
              <a:spcBef>
                <a:spcPts val="420"/>
              </a:spcBef>
              <a:tabLst>
                <a:tab pos="354962" algn="l"/>
                <a:tab pos="355595" algn="l"/>
              </a:tabLst>
            </a:pPr>
            <a:r>
              <a:rPr lang="en-US" sz="1801" dirty="0">
                <a:latin typeface="DejaVu Sans"/>
                <a:cs typeface="DejaVu Sans"/>
              </a:rPr>
              <a:t>
The Supreme Court upheld their heirs claim. It based its decision on the act creating the FTC. The law provides that a member of the Commission may be removed only for “</a:t>
            </a:r>
            <a:r>
              <a:rPr lang="en-US" sz="1801" b="1" dirty="0">
                <a:solidFill>
                  <a:srgbClr val="FF0000"/>
                </a:solidFill>
                <a:latin typeface="DejaVu Sans"/>
                <a:cs typeface="DejaVu Sans"/>
              </a:rPr>
              <a:t>insufficiency, neglect of duty, or malfeasance in office.</a:t>
            </a:r>
            <a:r>
              <a:rPr lang="en-US" sz="1801" dirty="0">
                <a:latin typeface="DejaVu Sans"/>
                <a:cs typeface="DejaVu Sans"/>
              </a:rPr>
              <a:t>” The president had given none of these reasons when he removed Humphrey.</a:t>
            </a:r>
          </a:p>
          <a:p>
            <a:pPr marL="12700">
              <a:spcBef>
                <a:spcPts val="420"/>
              </a:spcBef>
              <a:tabLst>
                <a:tab pos="354962" algn="l"/>
                <a:tab pos="355595" algn="l"/>
              </a:tabLst>
            </a:pPr>
            <a:endParaRPr lang="en-US" sz="1801" dirty="0">
              <a:latin typeface="DejaVu Sans"/>
              <a:cs typeface="DejaVu Sans"/>
            </a:endParaRPr>
          </a:p>
          <a:p>
            <a:pPr marL="12700">
              <a:spcBef>
                <a:spcPts val="420"/>
              </a:spcBef>
              <a:tabLst>
                <a:tab pos="354962" algn="l"/>
                <a:tab pos="355595" algn="l"/>
              </a:tabLst>
            </a:pPr>
            <a:r>
              <a:rPr lang="en-US" sz="1801" dirty="0">
                <a:latin typeface="DejaVu Sans"/>
                <a:cs typeface="DejaVu Sans"/>
              </a:rPr>
              <a:t>The court further held that Congress does have the power to set the conditions under which a member of the FTC and other such agencies might be removed by the president. It did so because those agencies, the independent regulatory commissions are not purely executive agencies.</a:t>
            </a:r>
          </a:p>
        </p:txBody>
      </p:sp>
    </p:spTree>
    <p:extLst>
      <p:ext uri="{BB962C8B-B14F-4D97-AF65-F5344CB8AC3E}">
        <p14:creationId xmlns:p14="http://schemas.microsoft.com/office/powerpoint/2010/main" val="2437696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60072-F1AB-4C1C-8F3B-4C55C639163E}"/>
              </a:ext>
            </a:extLst>
          </p:cNvPr>
          <p:cNvPicPr>
            <a:picLocks noChangeAspect="1"/>
          </p:cNvPicPr>
          <p:nvPr/>
        </p:nvPicPr>
        <p:blipFill>
          <a:blip r:embed="rId2"/>
          <a:stretch>
            <a:fillRect/>
          </a:stretch>
        </p:blipFill>
        <p:spPr>
          <a:xfrm>
            <a:off x="10258" y="13213"/>
            <a:ext cx="2698805" cy="4035107"/>
          </a:xfrm>
          <a:prstGeom prst="rect">
            <a:avLst/>
          </a:prstGeom>
        </p:spPr>
      </p:pic>
      <p:pic>
        <p:nvPicPr>
          <p:cNvPr id="7" name="Picture 6">
            <a:extLst>
              <a:ext uri="{FF2B5EF4-FFF2-40B4-BE49-F238E27FC236}">
                <a16:creationId xmlns:a16="http://schemas.microsoft.com/office/drawing/2014/main" id="{A56920BD-6D12-4E5D-9C84-64B99FE0AE21}"/>
              </a:ext>
            </a:extLst>
          </p:cNvPr>
          <p:cNvPicPr>
            <a:picLocks noChangeAspect="1"/>
          </p:cNvPicPr>
          <p:nvPr/>
        </p:nvPicPr>
        <p:blipFill>
          <a:blip r:embed="rId3"/>
          <a:stretch>
            <a:fillRect/>
          </a:stretch>
        </p:blipFill>
        <p:spPr>
          <a:xfrm>
            <a:off x="3678896" y="420461"/>
            <a:ext cx="5747405" cy="6017078"/>
          </a:xfrm>
          <a:prstGeom prst="rect">
            <a:avLst/>
          </a:prstGeom>
        </p:spPr>
      </p:pic>
      <p:grpSp>
        <p:nvGrpSpPr>
          <p:cNvPr id="8" name="Group 7">
            <a:extLst>
              <a:ext uri="{FF2B5EF4-FFF2-40B4-BE49-F238E27FC236}">
                <a16:creationId xmlns:a16="http://schemas.microsoft.com/office/drawing/2014/main" id="{B1D5F611-7D2F-4F84-97F7-F3FD01AAB375}"/>
              </a:ext>
            </a:extLst>
          </p:cNvPr>
          <p:cNvGrpSpPr/>
          <p:nvPr/>
        </p:nvGrpSpPr>
        <p:grpSpPr>
          <a:xfrm>
            <a:off x="2896882" y="609600"/>
            <a:ext cx="1020186" cy="655912"/>
            <a:chOff x="4618614" y="1630088"/>
            <a:chExt cx="1020186" cy="655912"/>
          </a:xfrm>
        </p:grpSpPr>
        <p:pic>
          <p:nvPicPr>
            <p:cNvPr id="9" name="Picture 8" descr="A picture containing game, light&#10;&#10;Description automatically generated">
              <a:extLst>
                <a:ext uri="{FF2B5EF4-FFF2-40B4-BE49-F238E27FC236}">
                  <a16:creationId xmlns:a16="http://schemas.microsoft.com/office/drawing/2014/main" id="{D264AF57-4F7C-46C4-A078-596D961D9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614" y="1630088"/>
              <a:ext cx="726277" cy="633381"/>
            </a:xfrm>
            <a:prstGeom prst="rect">
              <a:avLst/>
            </a:prstGeom>
          </p:spPr>
        </p:pic>
        <p:sp>
          <p:nvSpPr>
            <p:cNvPr id="10" name="Arrow: Right 9">
              <a:extLst>
                <a:ext uri="{FF2B5EF4-FFF2-40B4-BE49-F238E27FC236}">
                  <a16:creationId xmlns:a16="http://schemas.microsoft.com/office/drawing/2014/main" id="{72AEB7A2-00BC-4922-8E16-6B6846A51868}"/>
                </a:ext>
              </a:extLst>
            </p:cNvPr>
            <p:cNvSpPr/>
            <p:nvPr/>
          </p:nvSpPr>
          <p:spPr>
            <a:xfrm>
              <a:off x="5083491" y="2023315"/>
              <a:ext cx="555309" cy="262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97FF8F88-5B0C-41E5-AC5A-A07D20777DFC}"/>
              </a:ext>
            </a:extLst>
          </p:cNvPr>
          <p:cNvGrpSpPr/>
          <p:nvPr/>
        </p:nvGrpSpPr>
        <p:grpSpPr>
          <a:xfrm>
            <a:off x="2438403" y="2106918"/>
            <a:ext cx="1478667" cy="984433"/>
            <a:chOff x="4618614" y="1630088"/>
            <a:chExt cx="1020185" cy="633381"/>
          </a:xfrm>
        </p:grpSpPr>
        <p:pic>
          <p:nvPicPr>
            <p:cNvPr id="13" name="Picture 12" descr="A picture containing game, light&#10;&#10;Description automatically generated">
              <a:extLst>
                <a:ext uri="{FF2B5EF4-FFF2-40B4-BE49-F238E27FC236}">
                  <a16:creationId xmlns:a16="http://schemas.microsoft.com/office/drawing/2014/main" id="{621BB13C-CD16-4512-BA2C-C53CEFBF1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614" y="1630088"/>
              <a:ext cx="726277" cy="633381"/>
            </a:xfrm>
            <a:prstGeom prst="rect">
              <a:avLst/>
            </a:prstGeom>
          </p:spPr>
        </p:pic>
        <p:sp>
          <p:nvSpPr>
            <p:cNvPr id="14" name="Arrow: Right 13">
              <a:extLst>
                <a:ext uri="{FF2B5EF4-FFF2-40B4-BE49-F238E27FC236}">
                  <a16:creationId xmlns:a16="http://schemas.microsoft.com/office/drawing/2014/main" id="{167102EE-935E-429F-A91C-24EA270919B1}"/>
                </a:ext>
              </a:extLst>
            </p:cNvPr>
            <p:cNvSpPr/>
            <p:nvPr/>
          </p:nvSpPr>
          <p:spPr>
            <a:xfrm>
              <a:off x="5083490" y="2094458"/>
              <a:ext cx="555309" cy="16901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C23D375-53DF-4DCD-A51E-0E5D635CE0C3}"/>
              </a:ext>
            </a:extLst>
          </p:cNvPr>
          <p:cNvGrpSpPr/>
          <p:nvPr/>
        </p:nvGrpSpPr>
        <p:grpSpPr>
          <a:xfrm>
            <a:off x="2908054" y="3535088"/>
            <a:ext cx="1020186" cy="655912"/>
            <a:chOff x="4618614" y="1630088"/>
            <a:chExt cx="1020186" cy="655912"/>
          </a:xfrm>
        </p:grpSpPr>
        <p:pic>
          <p:nvPicPr>
            <p:cNvPr id="16" name="Picture 15" descr="A picture containing game, light&#10;&#10;Description automatically generated">
              <a:extLst>
                <a:ext uri="{FF2B5EF4-FFF2-40B4-BE49-F238E27FC236}">
                  <a16:creationId xmlns:a16="http://schemas.microsoft.com/office/drawing/2014/main" id="{90565038-E663-4DE9-A61A-C879BCF13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614" y="1630088"/>
              <a:ext cx="726277" cy="633381"/>
            </a:xfrm>
            <a:prstGeom prst="rect">
              <a:avLst/>
            </a:prstGeom>
          </p:spPr>
        </p:pic>
        <p:sp>
          <p:nvSpPr>
            <p:cNvPr id="17" name="Arrow: Right 16">
              <a:extLst>
                <a:ext uri="{FF2B5EF4-FFF2-40B4-BE49-F238E27FC236}">
                  <a16:creationId xmlns:a16="http://schemas.microsoft.com/office/drawing/2014/main" id="{73528433-45ED-414C-836D-45C8B923F2D8}"/>
                </a:ext>
              </a:extLst>
            </p:cNvPr>
            <p:cNvSpPr/>
            <p:nvPr/>
          </p:nvSpPr>
          <p:spPr>
            <a:xfrm>
              <a:off x="5083491" y="2023315"/>
              <a:ext cx="555309" cy="262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BE4BBF8B-80B5-4FB2-815E-3E2398B91BC6}"/>
              </a:ext>
            </a:extLst>
          </p:cNvPr>
          <p:cNvGrpSpPr/>
          <p:nvPr/>
        </p:nvGrpSpPr>
        <p:grpSpPr>
          <a:xfrm>
            <a:off x="2416634" y="3974774"/>
            <a:ext cx="1511606" cy="655912"/>
            <a:chOff x="4618614" y="1630088"/>
            <a:chExt cx="1511606" cy="655912"/>
          </a:xfrm>
        </p:grpSpPr>
        <p:pic>
          <p:nvPicPr>
            <p:cNvPr id="19" name="Picture 18" descr="A picture containing game, light&#10;&#10;Description automatically generated">
              <a:extLst>
                <a:ext uri="{FF2B5EF4-FFF2-40B4-BE49-F238E27FC236}">
                  <a16:creationId xmlns:a16="http://schemas.microsoft.com/office/drawing/2014/main" id="{86F5C06C-86CB-4E81-971D-50E0E35AD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614" y="1630088"/>
              <a:ext cx="726277" cy="633381"/>
            </a:xfrm>
            <a:prstGeom prst="rect">
              <a:avLst/>
            </a:prstGeom>
          </p:spPr>
        </p:pic>
        <p:sp>
          <p:nvSpPr>
            <p:cNvPr id="20" name="Arrow: Right 19">
              <a:extLst>
                <a:ext uri="{FF2B5EF4-FFF2-40B4-BE49-F238E27FC236}">
                  <a16:creationId xmlns:a16="http://schemas.microsoft.com/office/drawing/2014/main" id="{3CDCCD7C-455B-49E9-AF79-9F165F67BAE6}"/>
                </a:ext>
              </a:extLst>
            </p:cNvPr>
            <p:cNvSpPr/>
            <p:nvPr/>
          </p:nvSpPr>
          <p:spPr>
            <a:xfrm>
              <a:off x="5083491" y="2023315"/>
              <a:ext cx="1046729" cy="262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B437738B-5ADE-415A-B52A-07A51A844B41}"/>
              </a:ext>
            </a:extLst>
          </p:cNvPr>
          <p:cNvGrpSpPr/>
          <p:nvPr/>
        </p:nvGrpSpPr>
        <p:grpSpPr>
          <a:xfrm>
            <a:off x="1987519" y="4488006"/>
            <a:ext cx="1946749" cy="633381"/>
            <a:chOff x="4582164" y="1646955"/>
            <a:chExt cx="1946749" cy="633381"/>
          </a:xfrm>
        </p:grpSpPr>
        <p:pic>
          <p:nvPicPr>
            <p:cNvPr id="22" name="Picture 21" descr="A picture containing game, light&#10;&#10;Description automatically generated">
              <a:extLst>
                <a:ext uri="{FF2B5EF4-FFF2-40B4-BE49-F238E27FC236}">
                  <a16:creationId xmlns:a16="http://schemas.microsoft.com/office/drawing/2014/main" id="{97C32175-1F24-4C83-85C1-B82DA0CAF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164" y="1646955"/>
              <a:ext cx="726277" cy="633381"/>
            </a:xfrm>
            <a:prstGeom prst="rect">
              <a:avLst/>
            </a:prstGeom>
          </p:spPr>
        </p:pic>
        <p:sp>
          <p:nvSpPr>
            <p:cNvPr id="23" name="Arrow: Right 22">
              <a:extLst>
                <a:ext uri="{FF2B5EF4-FFF2-40B4-BE49-F238E27FC236}">
                  <a16:creationId xmlns:a16="http://schemas.microsoft.com/office/drawing/2014/main" id="{99C9929B-9689-4BC8-BE69-4F2C1FF9E5E6}"/>
                </a:ext>
              </a:extLst>
            </p:cNvPr>
            <p:cNvSpPr/>
            <p:nvPr/>
          </p:nvSpPr>
          <p:spPr>
            <a:xfrm>
              <a:off x="5089519" y="1970687"/>
              <a:ext cx="1439394" cy="262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37308615-886E-4098-AEB3-AE9514A8E31A}"/>
              </a:ext>
            </a:extLst>
          </p:cNvPr>
          <p:cNvGrpSpPr/>
          <p:nvPr/>
        </p:nvGrpSpPr>
        <p:grpSpPr>
          <a:xfrm flipH="1">
            <a:off x="8274934" y="609600"/>
            <a:ext cx="1003486" cy="655912"/>
            <a:chOff x="4618614" y="1630088"/>
            <a:chExt cx="1020186" cy="655912"/>
          </a:xfrm>
        </p:grpSpPr>
        <p:pic>
          <p:nvPicPr>
            <p:cNvPr id="25" name="Picture 24" descr="A picture containing game, light&#10;&#10;Description automatically generated">
              <a:extLst>
                <a:ext uri="{FF2B5EF4-FFF2-40B4-BE49-F238E27FC236}">
                  <a16:creationId xmlns:a16="http://schemas.microsoft.com/office/drawing/2014/main" id="{66A056B9-0D05-4629-B541-232E77122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614" y="1630088"/>
              <a:ext cx="726277" cy="633381"/>
            </a:xfrm>
            <a:prstGeom prst="rect">
              <a:avLst/>
            </a:prstGeom>
          </p:spPr>
        </p:pic>
        <p:sp>
          <p:nvSpPr>
            <p:cNvPr id="26" name="Arrow: Right 25">
              <a:extLst>
                <a:ext uri="{FF2B5EF4-FFF2-40B4-BE49-F238E27FC236}">
                  <a16:creationId xmlns:a16="http://schemas.microsoft.com/office/drawing/2014/main" id="{4DB7DFE9-0BB0-4854-B0BB-B10D7729FED4}"/>
                </a:ext>
              </a:extLst>
            </p:cNvPr>
            <p:cNvSpPr/>
            <p:nvPr/>
          </p:nvSpPr>
          <p:spPr>
            <a:xfrm>
              <a:off x="5083491" y="2023315"/>
              <a:ext cx="555309" cy="262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B462E520-C644-429A-8855-2B594C411118}"/>
              </a:ext>
            </a:extLst>
          </p:cNvPr>
          <p:cNvGrpSpPr/>
          <p:nvPr/>
        </p:nvGrpSpPr>
        <p:grpSpPr>
          <a:xfrm flipH="1">
            <a:off x="8376495" y="895051"/>
            <a:ext cx="1679985" cy="633381"/>
            <a:chOff x="4600068" y="1610114"/>
            <a:chExt cx="1707944" cy="633381"/>
          </a:xfrm>
        </p:grpSpPr>
        <p:pic>
          <p:nvPicPr>
            <p:cNvPr id="28" name="Picture 27" descr="A picture containing game, light&#10;&#10;Description automatically generated">
              <a:extLst>
                <a:ext uri="{FF2B5EF4-FFF2-40B4-BE49-F238E27FC236}">
                  <a16:creationId xmlns:a16="http://schemas.microsoft.com/office/drawing/2014/main" id="{2CCA5797-230C-4823-8E35-3CE7D81780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0068" y="1610114"/>
              <a:ext cx="726277" cy="633381"/>
            </a:xfrm>
            <a:prstGeom prst="rect">
              <a:avLst/>
            </a:prstGeom>
          </p:spPr>
        </p:pic>
        <p:sp>
          <p:nvSpPr>
            <p:cNvPr id="29" name="Arrow: Right 28">
              <a:extLst>
                <a:ext uri="{FF2B5EF4-FFF2-40B4-BE49-F238E27FC236}">
                  <a16:creationId xmlns:a16="http://schemas.microsoft.com/office/drawing/2014/main" id="{2E43FF0D-FE4D-44C1-8E22-3EB99291D7D1}"/>
                </a:ext>
              </a:extLst>
            </p:cNvPr>
            <p:cNvSpPr/>
            <p:nvPr/>
          </p:nvSpPr>
          <p:spPr>
            <a:xfrm>
              <a:off x="5166559" y="2002366"/>
              <a:ext cx="1141453" cy="2401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CE3E271C-CE68-4629-98D5-608F75AB8708}"/>
              </a:ext>
            </a:extLst>
          </p:cNvPr>
          <p:cNvGrpSpPr/>
          <p:nvPr/>
        </p:nvGrpSpPr>
        <p:grpSpPr>
          <a:xfrm flipH="1">
            <a:off x="8764988" y="1549248"/>
            <a:ext cx="1420267" cy="637807"/>
            <a:chOff x="4487696" y="1648193"/>
            <a:chExt cx="1443903" cy="637807"/>
          </a:xfrm>
        </p:grpSpPr>
        <p:pic>
          <p:nvPicPr>
            <p:cNvPr id="34" name="Picture 33" descr="A picture containing game, light&#10;&#10;Description automatically generated">
              <a:extLst>
                <a:ext uri="{FF2B5EF4-FFF2-40B4-BE49-F238E27FC236}">
                  <a16:creationId xmlns:a16="http://schemas.microsoft.com/office/drawing/2014/main" id="{BCBDDEE3-8846-4944-9F6B-C3A5744118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7696" y="1648193"/>
              <a:ext cx="726277" cy="633381"/>
            </a:xfrm>
            <a:prstGeom prst="rect">
              <a:avLst/>
            </a:prstGeom>
          </p:spPr>
        </p:pic>
        <p:sp>
          <p:nvSpPr>
            <p:cNvPr id="35" name="Arrow: Right 34">
              <a:extLst>
                <a:ext uri="{FF2B5EF4-FFF2-40B4-BE49-F238E27FC236}">
                  <a16:creationId xmlns:a16="http://schemas.microsoft.com/office/drawing/2014/main" id="{81BAA92C-8666-4371-A616-CB934673B4D6}"/>
                </a:ext>
              </a:extLst>
            </p:cNvPr>
            <p:cNvSpPr/>
            <p:nvPr/>
          </p:nvSpPr>
          <p:spPr>
            <a:xfrm>
              <a:off x="5004002" y="2023315"/>
              <a:ext cx="927597" cy="262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tar: 4 Points 1">
            <a:extLst>
              <a:ext uri="{FF2B5EF4-FFF2-40B4-BE49-F238E27FC236}">
                <a16:creationId xmlns:a16="http://schemas.microsoft.com/office/drawing/2014/main" id="{A8479895-3270-4BA6-A295-0D7CB0AABDA4}"/>
              </a:ext>
            </a:extLst>
          </p:cNvPr>
          <p:cNvSpPr/>
          <p:nvPr/>
        </p:nvSpPr>
        <p:spPr>
          <a:xfrm>
            <a:off x="6324600" y="1549248"/>
            <a:ext cx="124200" cy="182288"/>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tar: 4 Points 35">
            <a:extLst>
              <a:ext uri="{FF2B5EF4-FFF2-40B4-BE49-F238E27FC236}">
                <a16:creationId xmlns:a16="http://schemas.microsoft.com/office/drawing/2014/main" id="{ABDD0E26-04BB-49AF-9C01-73EF1E2D1E27}"/>
              </a:ext>
            </a:extLst>
          </p:cNvPr>
          <p:cNvSpPr/>
          <p:nvPr/>
        </p:nvSpPr>
        <p:spPr>
          <a:xfrm>
            <a:off x="6324600" y="4396862"/>
            <a:ext cx="124200" cy="182288"/>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tar: 4 Points 36">
            <a:extLst>
              <a:ext uri="{FF2B5EF4-FFF2-40B4-BE49-F238E27FC236}">
                <a16:creationId xmlns:a16="http://schemas.microsoft.com/office/drawing/2014/main" id="{C0F9C774-E6ED-4619-9D7E-3B03893F77B6}"/>
              </a:ext>
            </a:extLst>
          </p:cNvPr>
          <p:cNvSpPr/>
          <p:nvPr/>
        </p:nvSpPr>
        <p:spPr>
          <a:xfrm>
            <a:off x="6324600" y="4631426"/>
            <a:ext cx="124200" cy="182288"/>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tar: 4 Points 37">
            <a:extLst>
              <a:ext uri="{FF2B5EF4-FFF2-40B4-BE49-F238E27FC236}">
                <a16:creationId xmlns:a16="http://schemas.microsoft.com/office/drawing/2014/main" id="{DE63E930-77A5-4DB0-AC60-8DD4BC2637DD}"/>
              </a:ext>
            </a:extLst>
          </p:cNvPr>
          <p:cNvSpPr/>
          <p:nvPr/>
        </p:nvSpPr>
        <p:spPr>
          <a:xfrm>
            <a:off x="6328255" y="5074423"/>
            <a:ext cx="124200" cy="182288"/>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tar: 4 Points 38">
            <a:extLst>
              <a:ext uri="{FF2B5EF4-FFF2-40B4-BE49-F238E27FC236}">
                <a16:creationId xmlns:a16="http://schemas.microsoft.com/office/drawing/2014/main" id="{610B1E32-D8EC-444C-B131-E660BEDD0F3D}"/>
              </a:ext>
            </a:extLst>
          </p:cNvPr>
          <p:cNvSpPr/>
          <p:nvPr/>
        </p:nvSpPr>
        <p:spPr>
          <a:xfrm>
            <a:off x="7848600" y="5532712"/>
            <a:ext cx="124200" cy="182288"/>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753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664" y="-109061"/>
            <a:ext cx="12192000" cy="471290"/>
          </a:xfrm>
          <a:custGeom>
            <a:avLst/>
            <a:gdLst/>
            <a:ahLst/>
            <a:cxnLst/>
            <a:rect l="l" t="t" r="r" b="b"/>
            <a:pathLst>
              <a:path w="12192000" h="792480">
                <a:moveTo>
                  <a:pt x="12191997" y="0"/>
                </a:moveTo>
                <a:lnTo>
                  <a:pt x="0" y="0"/>
                </a:lnTo>
                <a:lnTo>
                  <a:pt x="0" y="792161"/>
                </a:lnTo>
                <a:lnTo>
                  <a:pt x="12191997" y="792161"/>
                </a:lnTo>
                <a:lnTo>
                  <a:pt x="12191997" y="0"/>
                </a:lnTo>
                <a:close/>
              </a:path>
            </a:pathLst>
          </a:custGeom>
          <a:solidFill>
            <a:srgbClr val="FF7C00"/>
          </a:solidFill>
        </p:spPr>
        <p:txBody>
          <a:bodyPr wrap="square" lIns="0" tIns="0" rIns="0" bIns="0" rtlCol="0"/>
          <a:lstStyle/>
          <a:p>
            <a:endParaRPr sz="1801"/>
          </a:p>
        </p:txBody>
      </p:sp>
      <p:sp>
        <p:nvSpPr>
          <p:cNvPr id="3" name="object 3"/>
          <p:cNvSpPr txBox="1">
            <a:spLocks noGrp="1"/>
          </p:cNvSpPr>
          <p:nvPr>
            <p:ph type="title"/>
          </p:nvPr>
        </p:nvSpPr>
        <p:spPr>
          <a:xfrm>
            <a:off x="1524001" y="-97418"/>
            <a:ext cx="8912962" cy="382156"/>
          </a:xfrm>
          <a:prstGeom prst="rect">
            <a:avLst/>
          </a:prstGeom>
        </p:spPr>
        <p:txBody>
          <a:bodyPr vert="horz" wrap="square" lIns="0" tIns="12700" rIns="0" bIns="0" rtlCol="0">
            <a:spAutoFit/>
          </a:bodyPr>
          <a:lstStyle/>
          <a:p>
            <a:pPr marL="12701" algn="ctr">
              <a:spcBef>
                <a:spcPts val="100"/>
              </a:spcBef>
            </a:pPr>
            <a:r>
              <a:rPr sz="2400" dirty="0"/>
              <a:t>THE GOVERNMENT CORPORATIONS</a:t>
            </a:r>
          </a:p>
        </p:txBody>
      </p:sp>
      <p:sp>
        <p:nvSpPr>
          <p:cNvPr id="4" name="object 4"/>
          <p:cNvSpPr txBox="1"/>
          <p:nvPr/>
        </p:nvSpPr>
        <p:spPr>
          <a:xfrm>
            <a:off x="3" y="362229"/>
            <a:ext cx="5943600" cy="4642296"/>
          </a:xfrm>
          <a:prstGeom prst="rect">
            <a:avLst/>
          </a:prstGeom>
        </p:spPr>
        <p:txBody>
          <a:bodyPr vert="horz" wrap="square" lIns="0" tIns="12700" rIns="0" bIns="0" rtlCol="0">
            <a:spAutoFit/>
          </a:bodyPr>
          <a:lstStyle/>
          <a:p>
            <a:pPr marL="355595" indent="-342895">
              <a:spcBef>
                <a:spcPts val="100"/>
              </a:spcBef>
              <a:buFont typeface="DejaVu Sans"/>
              <a:buChar char="•"/>
              <a:tabLst>
                <a:tab pos="354962" algn="l"/>
                <a:tab pos="355595" algn="l"/>
              </a:tabLst>
            </a:pPr>
            <a:r>
              <a:rPr sz="2000" b="1" dirty="0">
                <a:latin typeface="DejaVu Sans"/>
                <a:cs typeface="DejaVu Sans"/>
              </a:rPr>
              <a:t>Blend of private corporations and government agency.</a:t>
            </a:r>
            <a:endParaRPr sz="2000" dirty="0">
              <a:latin typeface="DejaVu Sans"/>
              <a:cs typeface="DejaVu Sans"/>
            </a:endParaRPr>
          </a:p>
          <a:p>
            <a:pPr>
              <a:lnSpc>
                <a:spcPct val="100000"/>
              </a:lnSpc>
              <a:buFont typeface="DejaVu Sans"/>
              <a:buChar char="•"/>
            </a:pPr>
            <a:endParaRPr sz="2000" dirty="0">
              <a:latin typeface="DejaVu Sans"/>
              <a:cs typeface="DejaVu Sans"/>
            </a:endParaRPr>
          </a:p>
          <a:p>
            <a:pPr marL="355595" marR="5081" indent="-342895">
              <a:buFont typeface="DejaVu Sans"/>
              <a:buChar char="•"/>
              <a:tabLst>
                <a:tab pos="354962" algn="l"/>
                <a:tab pos="355595" algn="l"/>
              </a:tabLst>
            </a:pPr>
            <a:r>
              <a:rPr sz="2000" b="1" dirty="0">
                <a:latin typeface="DejaVu Sans"/>
                <a:cs typeface="DejaVu Sans"/>
              </a:rPr>
              <a:t>Created to allow more freedom and ﬂexibility than exists in regular  government agencies.</a:t>
            </a:r>
            <a:endParaRPr sz="2000" dirty="0">
              <a:latin typeface="DejaVu Sans"/>
              <a:cs typeface="DejaVu Sans"/>
            </a:endParaRPr>
          </a:p>
          <a:p>
            <a:pPr>
              <a:spcBef>
                <a:spcPts val="15"/>
              </a:spcBef>
              <a:buFont typeface="DejaVu Sans"/>
              <a:buChar char="•"/>
            </a:pPr>
            <a:endParaRPr sz="2000" dirty="0">
              <a:latin typeface="DejaVu Sans"/>
              <a:cs typeface="DejaVu Sans"/>
            </a:endParaRPr>
          </a:p>
          <a:p>
            <a:pPr marL="355595" marR="144144" indent="-342895">
              <a:buFont typeface="DejaVu Sans"/>
              <a:buChar char="•"/>
              <a:tabLst>
                <a:tab pos="354962" algn="l"/>
                <a:tab pos="355595" algn="l"/>
              </a:tabLst>
            </a:pPr>
            <a:r>
              <a:rPr sz="2000" b="1" dirty="0">
                <a:latin typeface="DejaVu Sans"/>
                <a:cs typeface="DejaVu Sans"/>
              </a:rPr>
              <a:t>Have more control over their budgets, and o</a:t>
            </a:r>
            <a:r>
              <a:rPr lang="en-US" sz="2000" b="1" dirty="0">
                <a:latin typeface="DejaVu Sans"/>
                <a:cs typeface="DejaVu Sans"/>
              </a:rPr>
              <a:t>ft</a:t>
            </a:r>
            <a:r>
              <a:rPr sz="2000" b="1" dirty="0">
                <a:latin typeface="DejaVu Sans"/>
                <a:cs typeface="DejaVu Sans"/>
              </a:rPr>
              <a:t>en have the right to  decide how to use their own earnings.</a:t>
            </a:r>
            <a:endParaRPr sz="2000" dirty="0">
              <a:latin typeface="DejaVu Sans"/>
              <a:cs typeface="DejaVu Sans"/>
            </a:endParaRPr>
          </a:p>
          <a:p>
            <a:pPr>
              <a:spcBef>
                <a:spcPts val="51"/>
              </a:spcBef>
              <a:buFont typeface="DejaVu Sans"/>
              <a:buChar char="•"/>
            </a:pPr>
            <a:endParaRPr sz="2000" dirty="0">
              <a:latin typeface="DejaVu Sans"/>
              <a:cs typeface="DejaVu Sans"/>
            </a:endParaRPr>
          </a:p>
          <a:p>
            <a:pPr marL="355595" marR="295906" indent="-342895">
              <a:buFont typeface="DejaVu Sans"/>
              <a:buChar char="•"/>
              <a:tabLst>
                <a:tab pos="354962" algn="l"/>
                <a:tab pos="355595" algn="l"/>
              </a:tabLst>
            </a:pPr>
            <a:r>
              <a:rPr sz="2000" b="1" dirty="0">
                <a:latin typeface="DejaVu Sans"/>
                <a:cs typeface="DejaVu Sans"/>
              </a:rPr>
              <a:t>Since the government still ultimately controls them, they do not  operate like true private corporations.</a:t>
            </a:r>
            <a:endParaRPr sz="2000" dirty="0">
              <a:latin typeface="DejaVu Sans"/>
              <a:cs typeface="DejaVu Sans"/>
            </a:endParaRPr>
          </a:p>
        </p:txBody>
      </p:sp>
      <p:sp>
        <p:nvSpPr>
          <p:cNvPr id="5" name="object 5"/>
          <p:cNvSpPr txBox="1"/>
          <p:nvPr/>
        </p:nvSpPr>
        <p:spPr>
          <a:xfrm>
            <a:off x="6145239" y="345697"/>
            <a:ext cx="5943600" cy="6400598"/>
          </a:xfrm>
          <a:prstGeom prst="rect">
            <a:avLst/>
          </a:prstGeom>
        </p:spPr>
        <p:txBody>
          <a:bodyPr vert="horz" wrap="square" lIns="0" tIns="144780" rIns="0" bIns="0" rtlCol="0">
            <a:spAutoFit/>
          </a:bodyPr>
          <a:lstStyle/>
          <a:p>
            <a:pPr marL="12701">
              <a:spcBef>
                <a:spcPts val="1140"/>
              </a:spcBef>
            </a:pPr>
            <a:r>
              <a:rPr sz="1801" b="1" u="sng" dirty="0">
                <a:uFill>
                  <a:solidFill>
                    <a:srgbClr val="000000"/>
                  </a:solidFill>
                </a:uFill>
                <a:latin typeface="DejaVu Sans"/>
                <a:cs typeface="DejaVu Sans"/>
              </a:rPr>
              <a:t>EXAMPLES:</a:t>
            </a:r>
            <a:endParaRPr sz="1801" dirty="0">
              <a:latin typeface="DejaVu Sans"/>
              <a:cs typeface="DejaVu Sans"/>
            </a:endParaRPr>
          </a:p>
          <a:p>
            <a:pPr marL="12701" marR="375916">
              <a:lnSpc>
                <a:spcPct val="101899"/>
              </a:lnSpc>
              <a:spcBef>
                <a:spcPts val="995"/>
              </a:spcBef>
            </a:pPr>
            <a:r>
              <a:rPr sz="1801" b="1" dirty="0">
                <a:latin typeface="DejaVu Sans"/>
                <a:cs typeface="DejaVu Sans"/>
              </a:rPr>
              <a:t>The U.S. Postal Service - </a:t>
            </a:r>
            <a:r>
              <a:rPr sz="1801" dirty="0">
                <a:latin typeface="DejaVu Sans"/>
                <a:cs typeface="DejaVu Sans"/>
              </a:rPr>
              <a:t>The post oﬃce is a  corporation that competes with private services.</a:t>
            </a:r>
          </a:p>
          <a:p>
            <a:pPr>
              <a:spcBef>
                <a:spcPts val="51"/>
              </a:spcBef>
            </a:pPr>
            <a:endParaRPr sz="1801" dirty="0">
              <a:latin typeface="DejaVu Sans"/>
              <a:cs typeface="DejaVu Sans"/>
            </a:endParaRPr>
          </a:p>
          <a:p>
            <a:pPr marL="12701" marR="5081">
              <a:lnSpc>
                <a:spcPct val="99800"/>
              </a:lnSpc>
            </a:pPr>
            <a:r>
              <a:rPr sz="1801" b="1" dirty="0">
                <a:latin typeface="DejaVu Sans"/>
                <a:cs typeface="DejaVu Sans"/>
              </a:rPr>
              <a:t>National Railroad Passenger Corporation  (AMTRAK) - </a:t>
            </a:r>
            <a:r>
              <a:rPr sz="1801" dirty="0">
                <a:latin typeface="DejaVu Sans"/>
                <a:cs typeface="DejaVu Sans"/>
              </a:rPr>
              <a:t>Congress created Amtrak to provide  railroad passenger service that is heavily subsidized  by the federal government. Part of the motivation  for its creation was the lack of private companies  providing the service, and Amtrak has suﬀered some  huge ﬁnancial losses. Recently, in an attempt to  make the corporation more proﬁtable, Congress has  allowed Amtrak to drop some of its less popular  routes.</a:t>
            </a:r>
          </a:p>
          <a:p>
            <a:pPr>
              <a:spcBef>
                <a:spcPts val="44"/>
              </a:spcBef>
            </a:pPr>
            <a:endParaRPr sz="1801" dirty="0">
              <a:latin typeface="DejaVu Sans"/>
              <a:cs typeface="DejaVu Sans"/>
            </a:endParaRPr>
          </a:p>
          <a:p>
            <a:pPr marL="12701" marR="31114"/>
            <a:r>
              <a:rPr sz="1801" b="1" dirty="0">
                <a:latin typeface="DejaVu Sans"/>
                <a:cs typeface="DejaVu Sans"/>
              </a:rPr>
              <a:t>The Corporation for Public Broadcasting - </a:t>
            </a:r>
            <a:r>
              <a:rPr sz="1801" dirty="0">
                <a:latin typeface="DejaVu Sans"/>
                <a:cs typeface="DejaVu Sans"/>
              </a:rPr>
              <a:t>This  controversial government corporation still operates  public radio and television stations. Although largely  funded by private donations, the government still  provides policies and money to support their  programs.</a:t>
            </a:r>
          </a:p>
        </p:txBody>
      </p:sp>
      <p:sp>
        <p:nvSpPr>
          <p:cNvPr id="6" name="object 6"/>
          <p:cNvSpPr/>
          <p:nvPr/>
        </p:nvSpPr>
        <p:spPr>
          <a:xfrm>
            <a:off x="288975" y="5409847"/>
            <a:ext cx="3836964" cy="1324725"/>
          </a:xfrm>
          <a:prstGeom prst="rect">
            <a:avLst/>
          </a:prstGeom>
          <a:blipFill>
            <a:blip r:embed="rId2" cstate="print"/>
            <a:stretch>
              <a:fillRect/>
            </a:stretch>
          </a:blipFill>
        </p:spPr>
        <p:txBody>
          <a:bodyPr wrap="square" lIns="0" tIns="0" rIns="0" bIns="0" rtlCol="0"/>
          <a:lstStyle/>
          <a:p>
            <a:endParaRPr sz="1801" dirty="0"/>
          </a:p>
        </p:txBody>
      </p:sp>
      <p:pic>
        <p:nvPicPr>
          <p:cNvPr id="1026" name="Picture 2" descr="pbs-logo-600 - Recombinetics">
            <a:extLst>
              <a:ext uri="{FF2B5EF4-FFF2-40B4-BE49-F238E27FC236}">
                <a16:creationId xmlns:a16="http://schemas.microsoft.com/office/drawing/2014/main" id="{5F89F9CA-1F77-4E37-A9DC-050874007E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7575" y="5130267"/>
            <a:ext cx="1616028" cy="16160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471291"/>
          </a:xfrm>
          <a:custGeom>
            <a:avLst/>
            <a:gdLst/>
            <a:ahLst/>
            <a:cxnLst/>
            <a:rect l="l" t="t" r="r" b="b"/>
            <a:pathLst>
              <a:path w="12192000" h="792480">
                <a:moveTo>
                  <a:pt x="12191997" y="0"/>
                </a:moveTo>
                <a:lnTo>
                  <a:pt x="0" y="0"/>
                </a:lnTo>
                <a:lnTo>
                  <a:pt x="0" y="792161"/>
                </a:lnTo>
                <a:lnTo>
                  <a:pt x="12191997" y="792161"/>
                </a:lnTo>
                <a:lnTo>
                  <a:pt x="12191997" y="0"/>
                </a:lnTo>
                <a:close/>
              </a:path>
            </a:pathLst>
          </a:custGeom>
          <a:solidFill>
            <a:srgbClr val="FF7C00"/>
          </a:solidFill>
        </p:spPr>
        <p:txBody>
          <a:bodyPr wrap="square" lIns="0" tIns="0" rIns="0" bIns="0" rtlCol="0"/>
          <a:lstStyle/>
          <a:p>
            <a:endParaRPr sz="1801"/>
          </a:p>
        </p:txBody>
      </p:sp>
      <p:sp>
        <p:nvSpPr>
          <p:cNvPr id="3" name="object 3"/>
          <p:cNvSpPr txBox="1">
            <a:spLocks noGrp="1"/>
          </p:cNvSpPr>
          <p:nvPr>
            <p:ph type="title"/>
          </p:nvPr>
        </p:nvSpPr>
        <p:spPr>
          <a:xfrm>
            <a:off x="1524001" y="44569"/>
            <a:ext cx="8912963" cy="382156"/>
          </a:xfrm>
          <a:prstGeom prst="rect">
            <a:avLst/>
          </a:prstGeom>
        </p:spPr>
        <p:txBody>
          <a:bodyPr vert="horz" wrap="square" lIns="0" tIns="12700" rIns="0" bIns="0" rtlCol="0">
            <a:spAutoFit/>
          </a:bodyPr>
          <a:lstStyle/>
          <a:p>
            <a:pPr marL="12701" algn="ctr">
              <a:spcBef>
                <a:spcPts val="100"/>
              </a:spcBef>
            </a:pPr>
            <a:r>
              <a:rPr sz="2400" dirty="0"/>
              <a:t>THE GOVERNMENT CORPORATIONS</a:t>
            </a:r>
          </a:p>
        </p:txBody>
      </p:sp>
      <p:sp>
        <p:nvSpPr>
          <p:cNvPr id="5" name="object 5"/>
          <p:cNvSpPr txBox="1"/>
          <p:nvPr/>
        </p:nvSpPr>
        <p:spPr>
          <a:xfrm>
            <a:off x="172727" y="575587"/>
            <a:ext cx="8105615" cy="5839547"/>
          </a:xfrm>
          <a:prstGeom prst="rect">
            <a:avLst/>
          </a:prstGeom>
        </p:spPr>
        <p:txBody>
          <a:bodyPr vert="horz" wrap="square" lIns="0" tIns="144780" rIns="0" bIns="0" rtlCol="0">
            <a:spAutoFit/>
          </a:bodyPr>
          <a:lstStyle/>
          <a:p>
            <a:pPr marL="12701">
              <a:spcBef>
                <a:spcPts val="1140"/>
              </a:spcBef>
            </a:pPr>
            <a:r>
              <a:rPr sz="2000" b="1" u="sng" dirty="0">
                <a:uFill>
                  <a:solidFill>
                    <a:srgbClr val="000000"/>
                  </a:solidFill>
                </a:uFill>
                <a:latin typeface="DejaVu Sans"/>
                <a:cs typeface="DejaVu Sans"/>
              </a:rPr>
              <a:t>EXAMPLES:</a:t>
            </a:r>
            <a:endParaRPr sz="2000" dirty="0">
              <a:latin typeface="DejaVu Sans"/>
              <a:cs typeface="DejaVu Sans"/>
            </a:endParaRPr>
          </a:p>
          <a:p>
            <a:pPr marL="12701" marR="375916">
              <a:lnSpc>
                <a:spcPct val="101899"/>
              </a:lnSpc>
              <a:spcBef>
                <a:spcPts val="995"/>
              </a:spcBef>
            </a:pPr>
            <a:r>
              <a:rPr sz="2000" b="1" dirty="0">
                <a:latin typeface="DejaVu Sans"/>
                <a:cs typeface="DejaVu Sans"/>
              </a:rPr>
              <a:t>The U.S. Postal Service - </a:t>
            </a:r>
            <a:r>
              <a:rPr sz="2000" dirty="0">
                <a:latin typeface="DejaVu Sans"/>
                <a:cs typeface="DejaVu Sans"/>
              </a:rPr>
              <a:t>The post oﬃce is a  corporation that competes with private services.</a:t>
            </a:r>
          </a:p>
          <a:p>
            <a:pPr>
              <a:spcBef>
                <a:spcPts val="51"/>
              </a:spcBef>
            </a:pPr>
            <a:endParaRPr sz="2000" dirty="0">
              <a:latin typeface="DejaVu Sans"/>
              <a:cs typeface="DejaVu Sans"/>
            </a:endParaRPr>
          </a:p>
          <a:p>
            <a:pPr marL="12701" marR="5081">
              <a:lnSpc>
                <a:spcPct val="99800"/>
              </a:lnSpc>
            </a:pPr>
            <a:r>
              <a:rPr sz="2000" b="1" dirty="0">
                <a:latin typeface="DejaVu Sans"/>
                <a:cs typeface="DejaVu Sans"/>
              </a:rPr>
              <a:t>National Railroad Passenger Corporation  (AMTRAK) - </a:t>
            </a:r>
            <a:r>
              <a:rPr sz="2000" dirty="0">
                <a:latin typeface="DejaVu Sans"/>
                <a:cs typeface="DejaVu Sans"/>
              </a:rPr>
              <a:t>Congress created Amtrak to provide  railroad passenger service that is heavily subsidized  by the federal government. Part of the motivation  for its creation was the lack of private companies  providing the service, and Amtrak has suﬀered some  huge ﬁnancial losses. Recently, in an attempt to  make the corporation more proﬁtable, Congress has  allowed Amtrak to drop some of its less popular  routes.</a:t>
            </a:r>
          </a:p>
          <a:p>
            <a:pPr>
              <a:spcBef>
                <a:spcPts val="44"/>
              </a:spcBef>
            </a:pPr>
            <a:endParaRPr sz="2000" dirty="0">
              <a:latin typeface="DejaVu Sans"/>
              <a:cs typeface="DejaVu Sans"/>
            </a:endParaRPr>
          </a:p>
          <a:p>
            <a:pPr marL="12701" marR="31114"/>
            <a:r>
              <a:rPr sz="2000" b="1" dirty="0">
                <a:latin typeface="DejaVu Sans"/>
                <a:cs typeface="DejaVu Sans"/>
              </a:rPr>
              <a:t>The Corporation for Public Broadcasting - </a:t>
            </a:r>
            <a:r>
              <a:rPr sz="2000" dirty="0">
                <a:latin typeface="DejaVu Sans"/>
                <a:cs typeface="DejaVu Sans"/>
              </a:rPr>
              <a:t>This  controversial government corporation still operates  public radio and television stations. Although largely  funded by private donations, the government still  provides policies and money to support their  programs.</a:t>
            </a:r>
          </a:p>
        </p:txBody>
      </p:sp>
      <p:pic>
        <p:nvPicPr>
          <p:cNvPr id="4" name="Picture 3"/>
          <p:cNvPicPr>
            <a:picLocks noChangeAspect="1"/>
          </p:cNvPicPr>
          <p:nvPr/>
        </p:nvPicPr>
        <p:blipFill>
          <a:blip r:embed="rId2"/>
          <a:stretch>
            <a:fillRect/>
          </a:stretch>
        </p:blipFill>
        <p:spPr>
          <a:xfrm>
            <a:off x="8027260" y="4518958"/>
            <a:ext cx="2072727" cy="2072727"/>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0" y="575587"/>
            <a:ext cx="2257589" cy="1905001"/>
          </a:xfrm>
          <a:prstGeom prst="rect">
            <a:avLst/>
          </a:prstGeom>
        </p:spPr>
      </p:pic>
      <p:pic>
        <p:nvPicPr>
          <p:cNvPr id="11" name="Picture 10"/>
          <p:cNvPicPr>
            <a:picLocks noChangeAspect="1"/>
          </p:cNvPicPr>
          <p:nvPr/>
        </p:nvPicPr>
        <p:blipFill>
          <a:blip r:embed="rId4"/>
          <a:stretch>
            <a:fillRect/>
          </a:stretch>
        </p:blipFill>
        <p:spPr>
          <a:xfrm>
            <a:off x="8336642" y="2841413"/>
            <a:ext cx="2376715" cy="1247775"/>
          </a:xfrm>
          <a:prstGeom prst="rect">
            <a:avLst/>
          </a:prstGeom>
        </p:spPr>
      </p:pic>
      <p:pic>
        <p:nvPicPr>
          <p:cNvPr id="12" name="Picture 11"/>
          <p:cNvPicPr>
            <a:picLocks noChangeAspect="1"/>
          </p:cNvPicPr>
          <p:nvPr/>
        </p:nvPicPr>
        <p:blipFill>
          <a:blip r:embed="rId5"/>
          <a:stretch>
            <a:fillRect/>
          </a:stretch>
        </p:blipFill>
        <p:spPr>
          <a:xfrm>
            <a:off x="9820792" y="4538193"/>
            <a:ext cx="2201440" cy="2072727"/>
          </a:xfrm>
          <a:prstGeom prst="rect">
            <a:avLst/>
          </a:prstGeom>
        </p:spPr>
      </p:pic>
    </p:spTree>
    <p:extLst>
      <p:ext uri="{BB962C8B-B14F-4D97-AF65-F5344CB8AC3E}">
        <p14:creationId xmlns:p14="http://schemas.microsoft.com/office/powerpoint/2010/main" val="2517307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37"/>
            <a:ext cx="12192000" cy="617283"/>
          </a:xfrm>
          <a:custGeom>
            <a:avLst/>
            <a:gdLst/>
            <a:ahLst/>
            <a:cxnLst/>
            <a:rect l="l" t="t" r="r" b="b"/>
            <a:pathLst>
              <a:path w="12192000" h="792480">
                <a:moveTo>
                  <a:pt x="12191997" y="0"/>
                </a:moveTo>
                <a:lnTo>
                  <a:pt x="0" y="0"/>
                </a:lnTo>
                <a:lnTo>
                  <a:pt x="0" y="792161"/>
                </a:lnTo>
                <a:lnTo>
                  <a:pt x="12191997" y="792161"/>
                </a:lnTo>
                <a:lnTo>
                  <a:pt x="12191997" y="0"/>
                </a:lnTo>
                <a:close/>
              </a:path>
            </a:pathLst>
          </a:custGeom>
          <a:solidFill>
            <a:srgbClr val="FF7C00"/>
          </a:solidFill>
        </p:spPr>
        <p:txBody>
          <a:bodyPr wrap="square" lIns="0" tIns="0" rIns="0" bIns="0" rtlCol="0"/>
          <a:lstStyle/>
          <a:p>
            <a:endParaRPr sz="1801"/>
          </a:p>
        </p:txBody>
      </p:sp>
      <p:sp>
        <p:nvSpPr>
          <p:cNvPr id="3" name="object 3"/>
          <p:cNvSpPr txBox="1">
            <a:spLocks noGrp="1"/>
          </p:cNvSpPr>
          <p:nvPr>
            <p:ph type="title"/>
          </p:nvPr>
        </p:nvSpPr>
        <p:spPr>
          <a:xfrm>
            <a:off x="2209801" y="88523"/>
            <a:ext cx="8720515" cy="443712"/>
          </a:xfrm>
          <a:prstGeom prst="rect">
            <a:avLst/>
          </a:prstGeom>
        </p:spPr>
        <p:txBody>
          <a:bodyPr vert="horz" wrap="square" lIns="0" tIns="12700" rIns="0" bIns="0" rtlCol="0">
            <a:spAutoFit/>
          </a:bodyPr>
          <a:lstStyle/>
          <a:p>
            <a:pPr marL="12701" algn="ctr">
              <a:spcBef>
                <a:spcPts val="100"/>
              </a:spcBef>
            </a:pPr>
            <a:r>
              <a:rPr dirty="0"/>
              <a:t>INDEPENDENT EXECUTIVE AGENCIES</a:t>
            </a:r>
          </a:p>
        </p:txBody>
      </p:sp>
      <p:sp>
        <p:nvSpPr>
          <p:cNvPr id="4" name="object 4"/>
          <p:cNvSpPr txBox="1"/>
          <p:nvPr/>
        </p:nvSpPr>
        <p:spPr>
          <a:xfrm>
            <a:off x="1" y="705805"/>
            <a:ext cx="12039600" cy="2727671"/>
          </a:xfrm>
          <a:prstGeom prst="rect">
            <a:avLst/>
          </a:prstGeom>
        </p:spPr>
        <p:txBody>
          <a:bodyPr vert="horz" wrap="square" lIns="0" tIns="59691" rIns="0" bIns="0" rtlCol="0">
            <a:spAutoFit/>
          </a:bodyPr>
          <a:lstStyle/>
          <a:p>
            <a:pPr marL="355595" indent="-342895">
              <a:spcBef>
                <a:spcPts val="469"/>
              </a:spcBef>
              <a:buFont typeface="DejaVu Sans"/>
              <a:buChar char="•"/>
              <a:tabLst>
                <a:tab pos="354962" algn="l"/>
                <a:tab pos="355595" algn="l"/>
              </a:tabLst>
            </a:pPr>
            <a:r>
              <a:rPr sz="2000" b="1" dirty="0">
                <a:latin typeface="DejaVu Sans"/>
                <a:cs typeface="DejaVu Sans"/>
              </a:rPr>
              <a:t>Agencies that do not fall into the ﬁrst three categories.</a:t>
            </a:r>
            <a:endParaRPr sz="2000" dirty="0">
              <a:latin typeface="DejaVu Sans"/>
              <a:cs typeface="DejaVu Sans"/>
            </a:endParaRPr>
          </a:p>
          <a:p>
            <a:pPr marL="355595" indent="-342895">
              <a:spcBef>
                <a:spcPts val="371"/>
              </a:spcBef>
              <a:buFont typeface="DejaVu Sans"/>
              <a:buChar char="•"/>
              <a:tabLst>
                <a:tab pos="354962" algn="l"/>
                <a:tab pos="355595" algn="l"/>
              </a:tabLst>
            </a:pPr>
            <a:r>
              <a:rPr sz="2000" b="1" dirty="0">
                <a:latin typeface="DejaVu Sans"/>
                <a:cs typeface="DejaVu Sans"/>
              </a:rPr>
              <a:t>Closely resemble Cabinet departments, but they are smaller and less complex.</a:t>
            </a:r>
            <a:endParaRPr sz="2000" dirty="0">
              <a:latin typeface="DejaVu Sans"/>
              <a:cs typeface="DejaVu Sans"/>
            </a:endParaRPr>
          </a:p>
          <a:p>
            <a:pPr marL="355595" indent="-342895">
              <a:spcBef>
                <a:spcPts val="441"/>
              </a:spcBef>
              <a:buFont typeface="DejaVu Sans"/>
              <a:buChar char="•"/>
              <a:tabLst>
                <a:tab pos="354962" algn="l"/>
                <a:tab pos="355595" algn="l"/>
              </a:tabLst>
            </a:pPr>
            <a:r>
              <a:rPr sz="2000" b="1" dirty="0">
                <a:latin typeface="DejaVu Sans"/>
                <a:cs typeface="DejaVu Sans"/>
              </a:rPr>
              <a:t>Generally, they have narrower areas of responsibility than do cabinet departments.</a:t>
            </a:r>
            <a:endParaRPr sz="2000" dirty="0">
              <a:latin typeface="DejaVu Sans"/>
              <a:cs typeface="DejaVu Sans"/>
            </a:endParaRPr>
          </a:p>
          <a:p>
            <a:pPr marL="355595" indent="-342895">
              <a:spcBef>
                <a:spcPts val="441"/>
              </a:spcBef>
              <a:buFont typeface="DejaVu Sans"/>
              <a:buChar char="•"/>
              <a:tabLst>
                <a:tab pos="354962" algn="l"/>
                <a:tab pos="355595" algn="l"/>
              </a:tabLst>
            </a:pPr>
            <a:r>
              <a:rPr sz="2000" b="1" dirty="0">
                <a:solidFill>
                  <a:srgbClr val="FF0000"/>
                </a:solidFill>
                <a:latin typeface="DejaVu Sans"/>
                <a:cs typeface="DejaVu Sans"/>
              </a:rPr>
              <a:t>Most are subject to presidential control and are independent only in the sense that they are not part of a department.</a:t>
            </a:r>
            <a:endParaRPr sz="2000" dirty="0">
              <a:solidFill>
                <a:srgbClr val="FF0000"/>
              </a:solidFill>
              <a:latin typeface="DejaVu Sans"/>
              <a:cs typeface="DejaVu Sans"/>
            </a:endParaRPr>
          </a:p>
          <a:p>
            <a:pPr marL="355595" indent="-342895">
              <a:spcBef>
                <a:spcPts val="441"/>
              </a:spcBef>
              <a:buFont typeface="DejaVu Sans"/>
              <a:buChar char="•"/>
              <a:tabLst>
                <a:tab pos="354962" algn="l"/>
                <a:tab pos="355595" algn="l"/>
              </a:tabLst>
            </a:pPr>
            <a:r>
              <a:rPr sz="2000" b="1" dirty="0">
                <a:latin typeface="DejaVu Sans"/>
                <a:cs typeface="DejaVu Sans"/>
              </a:rPr>
              <a:t>Their main function is </a:t>
            </a:r>
            <a:r>
              <a:rPr sz="2000" b="1" dirty="0">
                <a:solidFill>
                  <a:srgbClr val="FF0000"/>
                </a:solidFill>
                <a:latin typeface="DejaVu Sans"/>
                <a:cs typeface="DejaVu Sans"/>
              </a:rPr>
              <a:t>not</a:t>
            </a:r>
            <a:r>
              <a:rPr sz="2000" b="1" dirty="0">
                <a:latin typeface="DejaVu Sans"/>
                <a:cs typeface="DejaVu Sans"/>
              </a:rPr>
              <a:t> to regulate, but to fulﬁll a myriad of other administrative responsibilities.</a:t>
            </a:r>
            <a:endParaRPr sz="2000" dirty="0">
              <a:latin typeface="DejaVu Sans"/>
              <a:cs typeface="DejaVu Sans"/>
            </a:endParaRPr>
          </a:p>
        </p:txBody>
      </p:sp>
      <p:sp>
        <p:nvSpPr>
          <p:cNvPr id="5" name="object 5"/>
          <p:cNvSpPr/>
          <p:nvPr/>
        </p:nvSpPr>
        <p:spPr>
          <a:xfrm>
            <a:off x="5105401" y="3117677"/>
            <a:ext cx="5715001" cy="3738588"/>
          </a:xfrm>
          <a:prstGeom prst="rect">
            <a:avLst/>
          </a:prstGeom>
          <a:blipFill>
            <a:blip r:embed="rId2" cstate="print"/>
            <a:stretch>
              <a:fillRect/>
            </a:stretch>
          </a:blipFill>
        </p:spPr>
        <p:txBody>
          <a:bodyPr wrap="square" lIns="0" tIns="0" rIns="0" bIns="0" rtlCol="0"/>
          <a:lstStyle/>
          <a:p>
            <a:endParaRPr sz="180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36"/>
            <a:ext cx="12192000" cy="760264"/>
          </a:xfrm>
          <a:custGeom>
            <a:avLst/>
            <a:gdLst/>
            <a:ahLst/>
            <a:cxnLst/>
            <a:rect l="l" t="t" r="r" b="b"/>
            <a:pathLst>
              <a:path w="12192000" h="792480">
                <a:moveTo>
                  <a:pt x="12191997" y="0"/>
                </a:moveTo>
                <a:lnTo>
                  <a:pt x="0" y="0"/>
                </a:lnTo>
                <a:lnTo>
                  <a:pt x="0" y="792161"/>
                </a:lnTo>
                <a:lnTo>
                  <a:pt x="12191997" y="792161"/>
                </a:lnTo>
                <a:lnTo>
                  <a:pt x="12191997" y="0"/>
                </a:lnTo>
                <a:close/>
              </a:path>
            </a:pathLst>
          </a:custGeom>
          <a:solidFill>
            <a:srgbClr val="FF7C00"/>
          </a:solidFill>
        </p:spPr>
        <p:txBody>
          <a:bodyPr wrap="square" lIns="0" tIns="0" rIns="0" bIns="0" rtlCol="0"/>
          <a:lstStyle/>
          <a:p>
            <a:endParaRPr sz="1801"/>
          </a:p>
        </p:txBody>
      </p:sp>
      <p:sp>
        <p:nvSpPr>
          <p:cNvPr id="3" name="object 3"/>
          <p:cNvSpPr txBox="1">
            <a:spLocks noGrp="1"/>
          </p:cNvSpPr>
          <p:nvPr>
            <p:ph type="title"/>
          </p:nvPr>
        </p:nvSpPr>
        <p:spPr>
          <a:xfrm>
            <a:off x="2209801" y="175310"/>
            <a:ext cx="8720515" cy="443711"/>
          </a:xfrm>
          <a:prstGeom prst="rect">
            <a:avLst/>
          </a:prstGeom>
        </p:spPr>
        <p:txBody>
          <a:bodyPr vert="horz" wrap="square" lIns="0" tIns="12700" rIns="0" bIns="0" rtlCol="0">
            <a:spAutoFit/>
          </a:bodyPr>
          <a:lstStyle/>
          <a:p>
            <a:pPr marL="12701" algn="ctr">
              <a:spcBef>
                <a:spcPts val="100"/>
              </a:spcBef>
            </a:pPr>
            <a:r>
              <a:rPr dirty="0"/>
              <a:t>INDEPENDENT EXECUTIVE AGENCIES</a:t>
            </a:r>
          </a:p>
        </p:txBody>
      </p:sp>
      <p:sp>
        <p:nvSpPr>
          <p:cNvPr id="4" name="object 4"/>
          <p:cNvSpPr txBox="1"/>
          <p:nvPr/>
        </p:nvSpPr>
        <p:spPr>
          <a:xfrm>
            <a:off x="126173" y="967790"/>
            <a:ext cx="5969828" cy="5328383"/>
          </a:xfrm>
          <a:prstGeom prst="rect">
            <a:avLst/>
          </a:prstGeom>
        </p:spPr>
        <p:txBody>
          <a:bodyPr vert="horz" wrap="square" lIns="0" tIns="59691" rIns="0" bIns="0" rtlCol="0">
            <a:spAutoFit/>
          </a:bodyPr>
          <a:lstStyle/>
          <a:p>
            <a:pPr marL="12701">
              <a:spcBef>
                <a:spcPts val="1189"/>
              </a:spcBef>
            </a:pPr>
            <a:r>
              <a:rPr sz="2400" b="1" dirty="0">
                <a:latin typeface="DejaVu Sans"/>
                <a:cs typeface="DejaVu Sans"/>
              </a:rPr>
              <a:t>Examples:</a:t>
            </a:r>
            <a:endParaRPr sz="2400" dirty="0">
              <a:latin typeface="DejaVu Sans"/>
              <a:cs typeface="DejaVu Sans"/>
            </a:endParaRPr>
          </a:p>
          <a:p>
            <a:pPr marL="355595" indent="-342895">
              <a:spcBef>
                <a:spcPts val="451"/>
              </a:spcBef>
              <a:buFont typeface="DejaVu Sans"/>
              <a:buChar char="•"/>
              <a:tabLst>
                <a:tab pos="354962" algn="l"/>
                <a:tab pos="355595" algn="l"/>
              </a:tabLst>
            </a:pPr>
            <a:r>
              <a:rPr sz="2000" b="1" dirty="0">
                <a:latin typeface="DejaVu Sans"/>
                <a:cs typeface="DejaVu Sans"/>
              </a:rPr>
              <a:t>Central Intelligence Agency - </a:t>
            </a:r>
            <a:r>
              <a:rPr sz="2000" dirty="0">
                <a:latin typeface="DejaVu Sans"/>
                <a:cs typeface="DejaVu Sans"/>
              </a:rPr>
              <a:t>The CIA is responsible for providing national security intelligence to senior US policymakers.</a:t>
            </a:r>
            <a:endParaRPr lang="en-US" sz="2000" dirty="0">
              <a:latin typeface="DejaVu Sans"/>
              <a:cs typeface="DejaVu Sans"/>
            </a:endParaRPr>
          </a:p>
          <a:p>
            <a:pPr marL="12701">
              <a:spcBef>
                <a:spcPts val="451"/>
              </a:spcBef>
              <a:tabLst>
                <a:tab pos="354962" algn="l"/>
                <a:tab pos="355595" algn="l"/>
              </a:tabLst>
            </a:pPr>
            <a:endParaRPr sz="2000" dirty="0">
              <a:latin typeface="DejaVu Sans"/>
              <a:cs typeface="DejaVu Sans"/>
            </a:endParaRPr>
          </a:p>
          <a:p>
            <a:pPr marL="355595" marR="591179" indent="-342895">
              <a:spcBef>
                <a:spcPts val="441"/>
              </a:spcBef>
              <a:buFont typeface="DejaVu Sans"/>
              <a:buChar char="•"/>
              <a:tabLst>
                <a:tab pos="354962" algn="l"/>
                <a:tab pos="355595" algn="l"/>
              </a:tabLst>
            </a:pPr>
            <a:r>
              <a:rPr sz="2000" b="1" dirty="0">
                <a:solidFill>
                  <a:srgbClr val="FF0000"/>
                </a:solidFill>
                <a:latin typeface="DejaVu Sans"/>
                <a:cs typeface="DejaVu Sans"/>
              </a:rPr>
              <a:t>Environmental Protection Agency </a:t>
            </a:r>
            <a:r>
              <a:rPr sz="2000" b="1" dirty="0">
                <a:latin typeface="DejaVu Sans"/>
                <a:cs typeface="DejaVu Sans"/>
              </a:rPr>
              <a:t>- </a:t>
            </a:r>
            <a:r>
              <a:rPr sz="2000" dirty="0">
                <a:latin typeface="DejaVu Sans"/>
                <a:cs typeface="DejaVu Sans"/>
              </a:rPr>
              <a:t>The EPA was established to consolidate in one agency a variety of federal research,  monitoring, standard-setting and enforcement activities to ensure environmental protection.</a:t>
            </a:r>
            <a:endParaRPr lang="en-US" sz="2000" dirty="0">
              <a:latin typeface="DejaVu Sans"/>
              <a:cs typeface="DejaVu Sans"/>
            </a:endParaRPr>
          </a:p>
          <a:p>
            <a:pPr marL="12701" marR="591179">
              <a:spcBef>
                <a:spcPts val="441"/>
              </a:spcBef>
              <a:tabLst>
                <a:tab pos="354962" algn="l"/>
                <a:tab pos="355595" algn="l"/>
              </a:tabLst>
            </a:pPr>
            <a:endParaRPr sz="2000" dirty="0">
              <a:latin typeface="DejaVu Sans"/>
              <a:cs typeface="DejaVu Sans"/>
            </a:endParaRPr>
          </a:p>
          <a:p>
            <a:pPr marL="355595" marR="5081" indent="-342895">
              <a:spcBef>
                <a:spcPts val="380"/>
              </a:spcBef>
              <a:buFont typeface="DejaVu Sans"/>
              <a:buChar char="•"/>
              <a:tabLst>
                <a:tab pos="354962" algn="l"/>
                <a:tab pos="355595" algn="l"/>
              </a:tabLst>
            </a:pPr>
            <a:r>
              <a:rPr sz="2000" b="1" dirty="0">
                <a:latin typeface="DejaVu Sans"/>
                <a:cs typeface="DejaVu Sans"/>
              </a:rPr>
              <a:t>The National Aeronautics and Space Administration - </a:t>
            </a:r>
            <a:r>
              <a:rPr sz="2000" dirty="0">
                <a:latin typeface="DejaVu Sans"/>
                <a:cs typeface="DejaVu Sans"/>
              </a:rPr>
              <a:t>NASA administers the United States space program, ﬁnancing ventures  into space since 1958.</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399" y="1905000"/>
            <a:ext cx="2819401" cy="279148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860" y="784972"/>
            <a:ext cx="3676651" cy="293672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0" y="3896891"/>
            <a:ext cx="3641205" cy="3046476"/>
          </a:xfrm>
          <a:prstGeom prst="rect">
            <a:avLst/>
          </a:prstGeom>
        </p:spPr>
      </p:pic>
    </p:spTree>
    <p:extLst>
      <p:ext uri="{BB962C8B-B14F-4D97-AF65-F5344CB8AC3E}">
        <p14:creationId xmlns:p14="http://schemas.microsoft.com/office/powerpoint/2010/main" val="3295716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2192000" cy="382156"/>
          </a:xfrm>
          <a:prstGeom prst="rect">
            <a:avLst/>
          </a:prstGeom>
          <a:solidFill>
            <a:srgbClr val="FF8719"/>
          </a:solidFill>
        </p:spPr>
        <p:txBody>
          <a:bodyPr vert="horz" wrap="square" lIns="0" tIns="12700" rIns="0" bIns="0" rtlCol="0">
            <a:spAutoFit/>
          </a:bodyPr>
          <a:lstStyle/>
          <a:p>
            <a:pPr marL="12700" algn="ctr">
              <a:lnSpc>
                <a:spcPct val="100000"/>
              </a:lnSpc>
              <a:spcBef>
                <a:spcPts val="100"/>
              </a:spcBef>
            </a:pPr>
            <a:r>
              <a:rPr sz="2400" dirty="0"/>
              <a:t>EXECUTIVE OFFICE OF THE PRESIDENT</a:t>
            </a:r>
          </a:p>
        </p:txBody>
      </p:sp>
      <p:sp>
        <p:nvSpPr>
          <p:cNvPr id="7" name="object 5"/>
          <p:cNvSpPr/>
          <p:nvPr/>
        </p:nvSpPr>
        <p:spPr>
          <a:xfrm>
            <a:off x="1600200" y="457200"/>
            <a:ext cx="8915400" cy="63246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BD36434E-2170-41BE-B969-BFDA10198AD0}"/>
              </a:ext>
            </a:extLst>
          </p:cNvPr>
          <p:cNvSpPr/>
          <p:nvPr/>
        </p:nvSpPr>
        <p:spPr>
          <a:xfrm>
            <a:off x="1524000" y="3703832"/>
            <a:ext cx="3346854" cy="5872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4BA53408-770F-4053-835E-C63DD16DAFD0}"/>
              </a:ext>
            </a:extLst>
          </p:cNvPr>
          <p:cNvSpPr/>
          <p:nvPr/>
        </p:nvSpPr>
        <p:spPr>
          <a:xfrm>
            <a:off x="1735026" y="5525898"/>
            <a:ext cx="3540154" cy="5872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7C365D49-6EE7-46F5-AF65-4F7DBBC8F0CF}"/>
              </a:ext>
            </a:extLst>
          </p:cNvPr>
          <p:cNvSpPr/>
          <p:nvPr/>
        </p:nvSpPr>
        <p:spPr>
          <a:xfrm>
            <a:off x="5766318" y="4269996"/>
            <a:ext cx="3449491" cy="5872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B5E04B73-9520-4B2F-875B-F2E221B73325}"/>
              </a:ext>
            </a:extLst>
          </p:cNvPr>
          <p:cNvSpPr/>
          <p:nvPr/>
        </p:nvSpPr>
        <p:spPr>
          <a:xfrm>
            <a:off x="7961573" y="6049939"/>
            <a:ext cx="3449491" cy="5872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descr="Shape&#10;&#10;Description automatically generated">
            <a:extLst>
              <a:ext uri="{FF2B5EF4-FFF2-40B4-BE49-F238E27FC236}">
                <a16:creationId xmlns:a16="http://schemas.microsoft.com/office/drawing/2014/main" id="{F117F14A-49A3-4C81-A6D4-12E7D9441BC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279718">
            <a:off x="212876" y="5628215"/>
            <a:ext cx="969825" cy="969825"/>
          </a:xfrm>
          <a:prstGeom prst="rect">
            <a:avLst/>
          </a:prstGeom>
        </p:spPr>
      </p:pic>
      <p:pic>
        <p:nvPicPr>
          <p:cNvPr id="12" name="Picture 11" descr="Logo&#10;&#10;Description automatically generated">
            <a:extLst>
              <a:ext uri="{FF2B5EF4-FFF2-40B4-BE49-F238E27FC236}">
                <a16:creationId xmlns:a16="http://schemas.microsoft.com/office/drawing/2014/main" id="{716D6DAB-BBF3-486E-9C8F-70655F989D26}"/>
              </a:ext>
            </a:extLst>
          </p:cNvPr>
          <p:cNvPicPr>
            <a:picLocks noChangeAspect="1"/>
          </p:cNvPicPr>
          <p:nvPr/>
        </p:nvPicPr>
        <p:blipFill>
          <a:blip r:embed="rId5">
            <a:alphaModFix amt="15000"/>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0"/>
            <a:ext cx="12212320" cy="6858000"/>
          </a:xfrm>
          <a:prstGeom prst="rect">
            <a:avLst/>
          </a:prstGeom>
        </p:spPr>
      </p:pic>
      <p:pic>
        <p:nvPicPr>
          <p:cNvPr id="11" name="Picture 10" descr="Shape&#10;&#10;Description automatically generated">
            <a:extLst>
              <a:ext uri="{FF2B5EF4-FFF2-40B4-BE49-F238E27FC236}">
                <a16:creationId xmlns:a16="http://schemas.microsoft.com/office/drawing/2014/main" id="{F117F14A-49A3-4C81-A6D4-12E7D9441BC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279718">
            <a:off x="11091380" y="5661605"/>
            <a:ext cx="994572" cy="994572"/>
          </a:xfrm>
          <a:prstGeom prst="rect">
            <a:avLst/>
          </a:prstGeom>
        </p:spPr>
      </p:pic>
    </p:spTree>
    <p:extLst>
      <p:ext uri="{BB962C8B-B14F-4D97-AF65-F5344CB8AC3E}">
        <p14:creationId xmlns:p14="http://schemas.microsoft.com/office/powerpoint/2010/main" val="422489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6F904EC8-D195-413B-887D-21C2F51351DE}"/>
              </a:ext>
            </a:extLst>
          </p:cNvPr>
          <p:cNvPicPr>
            <a:picLocks noChangeAspect="1"/>
          </p:cNvPicPr>
          <p:nvPr/>
        </p:nvPicPr>
        <p:blipFill>
          <a:blip r:embed="rId2">
            <a:alphaModFix amt="15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7697" y="0"/>
            <a:ext cx="12319697" cy="6858000"/>
          </a:xfrm>
          <a:prstGeom prst="rect">
            <a:avLst/>
          </a:prstGeom>
        </p:spPr>
      </p:pic>
      <p:pic>
        <p:nvPicPr>
          <p:cNvPr id="4" name="Picture 3">
            <a:extLst>
              <a:ext uri="{FF2B5EF4-FFF2-40B4-BE49-F238E27FC236}">
                <a16:creationId xmlns:a16="http://schemas.microsoft.com/office/drawing/2014/main" id="{AC160072-F1AB-4C1C-8F3B-4C55C639163E}"/>
              </a:ext>
            </a:extLst>
          </p:cNvPr>
          <p:cNvPicPr>
            <a:picLocks noChangeAspect="1"/>
          </p:cNvPicPr>
          <p:nvPr/>
        </p:nvPicPr>
        <p:blipFill>
          <a:blip r:embed="rId4"/>
          <a:stretch>
            <a:fillRect/>
          </a:stretch>
        </p:blipFill>
        <p:spPr>
          <a:xfrm>
            <a:off x="24702" y="0"/>
            <a:ext cx="3840523" cy="5742142"/>
          </a:xfrm>
          <a:prstGeom prst="rect">
            <a:avLst/>
          </a:prstGeom>
        </p:spPr>
      </p:pic>
      <p:pic>
        <p:nvPicPr>
          <p:cNvPr id="5" name="Picture 4">
            <a:extLst>
              <a:ext uri="{FF2B5EF4-FFF2-40B4-BE49-F238E27FC236}">
                <a16:creationId xmlns:a16="http://schemas.microsoft.com/office/drawing/2014/main" id="{2828D69E-40F1-4991-9A52-9700AF511712}"/>
              </a:ext>
            </a:extLst>
          </p:cNvPr>
          <p:cNvPicPr>
            <a:picLocks noChangeAspect="1"/>
          </p:cNvPicPr>
          <p:nvPr/>
        </p:nvPicPr>
        <p:blipFill>
          <a:blip r:embed="rId5"/>
          <a:stretch>
            <a:fillRect/>
          </a:stretch>
        </p:blipFill>
        <p:spPr>
          <a:xfrm>
            <a:off x="4668703" y="1395213"/>
            <a:ext cx="2854593" cy="5462787"/>
          </a:xfrm>
          <a:prstGeom prst="rect">
            <a:avLst/>
          </a:prstGeom>
        </p:spPr>
      </p:pic>
      <p:sp>
        <p:nvSpPr>
          <p:cNvPr id="2" name="TextBox 1">
            <a:extLst>
              <a:ext uri="{FF2B5EF4-FFF2-40B4-BE49-F238E27FC236}">
                <a16:creationId xmlns:a16="http://schemas.microsoft.com/office/drawing/2014/main" id="{44467BFC-FBD3-4C8A-9708-35F58A17D6FF}"/>
              </a:ext>
            </a:extLst>
          </p:cNvPr>
          <p:cNvSpPr txBox="1"/>
          <p:nvPr/>
        </p:nvSpPr>
        <p:spPr>
          <a:xfrm>
            <a:off x="7010400" y="18627"/>
            <a:ext cx="5156898" cy="769441"/>
          </a:xfrm>
          <a:prstGeom prst="rect">
            <a:avLst/>
          </a:prstGeom>
          <a:noFill/>
        </p:spPr>
        <p:txBody>
          <a:bodyPr wrap="square" rtlCol="0">
            <a:spAutoFit/>
          </a:bodyPr>
          <a:lstStyle/>
          <a:p>
            <a:pPr algn="ctr"/>
            <a:r>
              <a:rPr lang="en-US" sz="2200" b="1" dirty="0">
                <a:latin typeface="DejaVu Sans"/>
              </a:rPr>
              <a:t>The EOP is an Umbrella Organization</a:t>
            </a:r>
          </a:p>
        </p:txBody>
      </p:sp>
      <p:grpSp>
        <p:nvGrpSpPr>
          <p:cNvPr id="19" name="Group 18">
            <a:extLst>
              <a:ext uri="{FF2B5EF4-FFF2-40B4-BE49-F238E27FC236}">
                <a16:creationId xmlns:a16="http://schemas.microsoft.com/office/drawing/2014/main" id="{BB9AAE78-4A96-4C6C-AD93-F2E64D2643E5}"/>
              </a:ext>
            </a:extLst>
          </p:cNvPr>
          <p:cNvGrpSpPr/>
          <p:nvPr/>
        </p:nvGrpSpPr>
        <p:grpSpPr>
          <a:xfrm>
            <a:off x="3649207" y="2707118"/>
            <a:ext cx="1020186" cy="655912"/>
            <a:chOff x="4618614" y="1630088"/>
            <a:chExt cx="1020186" cy="655912"/>
          </a:xfrm>
        </p:grpSpPr>
        <p:pic>
          <p:nvPicPr>
            <p:cNvPr id="20" name="Picture 19" descr="A picture containing game, light&#10;&#10;Description automatically generated">
              <a:extLst>
                <a:ext uri="{FF2B5EF4-FFF2-40B4-BE49-F238E27FC236}">
                  <a16:creationId xmlns:a16="http://schemas.microsoft.com/office/drawing/2014/main" id="{355A10D6-6267-4624-9147-B671F823E8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8614" y="1630088"/>
              <a:ext cx="726277" cy="633381"/>
            </a:xfrm>
            <a:prstGeom prst="rect">
              <a:avLst/>
            </a:prstGeom>
          </p:spPr>
        </p:pic>
        <p:sp>
          <p:nvSpPr>
            <p:cNvPr id="21" name="Arrow: Right 20">
              <a:extLst>
                <a:ext uri="{FF2B5EF4-FFF2-40B4-BE49-F238E27FC236}">
                  <a16:creationId xmlns:a16="http://schemas.microsoft.com/office/drawing/2014/main" id="{7145D9BE-1230-4754-BCF7-869CBF240070}"/>
                </a:ext>
              </a:extLst>
            </p:cNvPr>
            <p:cNvSpPr/>
            <p:nvPr/>
          </p:nvSpPr>
          <p:spPr>
            <a:xfrm>
              <a:off x="5083491" y="2023315"/>
              <a:ext cx="555309" cy="262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7F65E3CA-763D-4465-919D-55886EA5543D}"/>
              </a:ext>
            </a:extLst>
          </p:cNvPr>
          <p:cNvGrpSpPr/>
          <p:nvPr/>
        </p:nvGrpSpPr>
        <p:grpSpPr>
          <a:xfrm>
            <a:off x="3727097" y="1585744"/>
            <a:ext cx="1020186" cy="655912"/>
            <a:chOff x="4618614" y="1630088"/>
            <a:chExt cx="1020186" cy="655912"/>
          </a:xfrm>
        </p:grpSpPr>
        <p:pic>
          <p:nvPicPr>
            <p:cNvPr id="16" name="Picture 15" descr="A picture containing game, light&#10;&#10;Description automatically generated">
              <a:extLst>
                <a:ext uri="{FF2B5EF4-FFF2-40B4-BE49-F238E27FC236}">
                  <a16:creationId xmlns:a16="http://schemas.microsoft.com/office/drawing/2014/main" id="{4A8B9C93-975A-41BE-B504-EF9217EB11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8614" y="1630088"/>
              <a:ext cx="726277" cy="633381"/>
            </a:xfrm>
            <a:prstGeom prst="rect">
              <a:avLst/>
            </a:prstGeom>
          </p:spPr>
        </p:pic>
        <p:sp>
          <p:nvSpPr>
            <p:cNvPr id="17" name="Arrow: Right 16">
              <a:extLst>
                <a:ext uri="{FF2B5EF4-FFF2-40B4-BE49-F238E27FC236}">
                  <a16:creationId xmlns:a16="http://schemas.microsoft.com/office/drawing/2014/main" id="{1BD354C4-3574-4DE6-9B3E-9F55EFD285F0}"/>
                </a:ext>
              </a:extLst>
            </p:cNvPr>
            <p:cNvSpPr/>
            <p:nvPr/>
          </p:nvSpPr>
          <p:spPr>
            <a:xfrm>
              <a:off x="5083491" y="2023315"/>
              <a:ext cx="555309" cy="2626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BC0E1CE9-C9BC-4D5F-BC9E-D003CE18C017}"/>
              </a:ext>
            </a:extLst>
          </p:cNvPr>
          <p:cNvSpPr txBox="1"/>
          <p:nvPr/>
        </p:nvSpPr>
        <p:spPr>
          <a:xfrm>
            <a:off x="8042811" y="818968"/>
            <a:ext cx="3996789" cy="2308324"/>
          </a:xfrm>
          <a:prstGeom prst="rect">
            <a:avLst/>
          </a:prstGeom>
          <a:noFill/>
        </p:spPr>
        <p:txBody>
          <a:bodyPr wrap="square">
            <a:spAutoFit/>
          </a:bodyPr>
          <a:lstStyle/>
          <a:p>
            <a:r>
              <a:rPr lang="en-US" sz="2400" dirty="0"/>
              <a:t>An umbrella organization is an association of (often related, industry-specific) institutions who work together formally to coordinate activities and/or pool resources.</a:t>
            </a:r>
          </a:p>
        </p:txBody>
      </p:sp>
      <p:pic>
        <p:nvPicPr>
          <p:cNvPr id="14" name="Picture 13">
            <a:extLst>
              <a:ext uri="{FF2B5EF4-FFF2-40B4-BE49-F238E27FC236}">
                <a16:creationId xmlns:a16="http://schemas.microsoft.com/office/drawing/2014/main" id="{FBAAE56E-A697-F4AD-C0B3-1017935527F9}"/>
              </a:ext>
            </a:extLst>
          </p:cNvPr>
          <p:cNvPicPr>
            <a:picLocks noChangeAspect="1"/>
          </p:cNvPicPr>
          <p:nvPr/>
        </p:nvPicPr>
        <p:blipFill>
          <a:blip r:embed="rId7"/>
          <a:stretch>
            <a:fillRect/>
          </a:stretch>
        </p:blipFill>
        <p:spPr>
          <a:xfrm rot="1908362">
            <a:off x="4465696" y="168181"/>
            <a:ext cx="3379284" cy="1383241"/>
          </a:xfrm>
          <a:prstGeom prst="rect">
            <a:avLst/>
          </a:prstGeom>
        </p:spPr>
      </p:pic>
    </p:spTree>
    <p:extLst>
      <p:ext uri="{BB962C8B-B14F-4D97-AF65-F5344CB8AC3E}">
        <p14:creationId xmlns:p14="http://schemas.microsoft.com/office/powerpoint/2010/main" val="4194591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1380699" y="6442065"/>
            <a:ext cx="153669" cy="189797"/>
          </a:xfrm>
          <a:prstGeom prst="rect">
            <a:avLst/>
          </a:prstGeom>
        </p:spPr>
        <p:txBody>
          <a:bodyPr vert="horz" wrap="square" lIns="0" tIns="5081" rIns="0" bIns="0" rtlCol="0">
            <a:spAutoFit/>
          </a:bodyPr>
          <a:lstStyle/>
          <a:p>
            <a:pPr marL="38099">
              <a:spcBef>
                <a:spcPts val="41"/>
              </a:spcBef>
            </a:pPr>
            <a:fld id="{81D60167-4931-47E6-BA6A-407CBD079E47}" type="slidenum">
              <a:rPr sz="1200" dirty="0">
                <a:solidFill>
                  <a:srgbClr val="898989"/>
                </a:solidFill>
                <a:latin typeface="DejaVu Sans"/>
                <a:cs typeface="DejaVu Sans"/>
              </a:rPr>
              <a:pPr marL="38099">
                <a:spcBef>
                  <a:spcPts val="41"/>
                </a:spcBef>
              </a:pPr>
              <a:t>28</a:t>
            </a:fld>
            <a:endParaRPr sz="1200">
              <a:latin typeface="DejaVu Sans"/>
              <a:cs typeface="DejaVu Sans"/>
            </a:endParaRPr>
          </a:p>
        </p:txBody>
      </p:sp>
      <p:sp>
        <p:nvSpPr>
          <p:cNvPr id="2" name="object 2"/>
          <p:cNvSpPr txBox="1">
            <a:spLocks noGrp="1"/>
          </p:cNvSpPr>
          <p:nvPr>
            <p:ph type="title"/>
          </p:nvPr>
        </p:nvSpPr>
        <p:spPr>
          <a:xfrm>
            <a:off x="0" y="2"/>
            <a:ext cx="12192000" cy="443711"/>
          </a:xfrm>
          <a:prstGeom prst="rect">
            <a:avLst/>
          </a:prstGeom>
          <a:solidFill>
            <a:schemeClr val="tx2">
              <a:lumMod val="20000"/>
              <a:lumOff val="80000"/>
            </a:schemeClr>
          </a:solidFill>
        </p:spPr>
        <p:txBody>
          <a:bodyPr vert="horz" wrap="square" lIns="0" tIns="12700" rIns="0" bIns="0" rtlCol="0">
            <a:spAutoFit/>
          </a:bodyPr>
          <a:lstStyle/>
          <a:p>
            <a:pPr marL="12701" algn="ctr">
              <a:spcBef>
                <a:spcPts val="100"/>
              </a:spcBef>
            </a:pPr>
            <a:r>
              <a:rPr dirty="0"/>
              <a:t>THE CONSTITUTION AND BUREAUCRACY</a:t>
            </a:r>
          </a:p>
        </p:txBody>
      </p:sp>
      <p:sp>
        <p:nvSpPr>
          <p:cNvPr id="3" name="object 3"/>
          <p:cNvSpPr txBox="1"/>
          <p:nvPr/>
        </p:nvSpPr>
        <p:spPr>
          <a:xfrm>
            <a:off x="0" y="435693"/>
            <a:ext cx="12192000" cy="6306342"/>
          </a:xfrm>
          <a:prstGeom prst="rect">
            <a:avLst/>
          </a:prstGeom>
        </p:spPr>
        <p:txBody>
          <a:bodyPr vert="horz" wrap="square" lIns="0" tIns="73660" rIns="0" bIns="0" rtlCol="0">
            <a:spAutoFit/>
          </a:bodyPr>
          <a:lstStyle/>
          <a:p>
            <a:pPr marL="355595" indent="-342895">
              <a:spcBef>
                <a:spcPts val="580"/>
              </a:spcBef>
              <a:buFont typeface="DejaVu Sans"/>
              <a:buChar char="•"/>
              <a:tabLst>
                <a:tab pos="354962" algn="l"/>
                <a:tab pos="355595" algn="l"/>
              </a:tabLst>
            </a:pPr>
            <a:r>
              <a:rPr sz="2000" b="1" dirty="0">
                <a:latin typeface="DejaVu Sans"/>
                <a:cs typeface="DejaVu Sans"/>
              </a:rPr>
              <a:t>The Constitution made li</a:t>
            </a:r>
            <a:r>
              <a:rPr lang="en-US" sz="2000" b="1" dirty="0">
                <a:latin typeface="DejaVu Sans"/>
                <a:cs typeface="DejaVu Sans"/>
              </a:rPr>
              <a:t>tt</a:t>
            </a:r>
            <a:r>
              <a:rPr sz="2000" b="1" dirty="0">
                <a:latin typeface="DejaVu Sans"/>
                <a:cs typeface="DejaVu Sans"/>
              </a:rPr>
              <a:t>le mention of a bureaucracy</a:t>
            </a:r>
            <a:endParaRPr sz="2000" dirty="0">
              <a:latin typeface="DejaVu Sans"/>
              <a:cs typeface="DejaVu Sans"/>
            </a:endParaRPr>
          </a:p>
          <a:p>
            <a:pPr marL="355595" marR="5081" indent="-342895">
              <a:lnSpc>
                <a:spcPts val="2320"/>
              </a:lnSpc>
              <a:spcBef>
                <a:spcPts val="620"/>
              </a:spcBef>
              <a:buFont typeface="DejaVu Sans"/>
              <a:buChar char="•"/>
              <a:tabLst>
                <a:tab pos="354962" algn="l"/>
                <a:tab pos="355595" algn="l"/>
              </a:tabLst>
            </a:pPr>
            <a:r>
              <a:rPr sz="2201" b="1" dirty="0">
                <a:latin typeface="DejaVu Sans"/>
                <a:cs typeface="DejaVu Sans"/>
              </a:rPr>
              <a:t>“All other oﬃcers of the United States whose appointments are not herein otherwise provided for, and which  shall be established by law” (Article II, Section 3)</a:t>
            </a:r>
            <a:endParaRPr sz="2201" dirty="0">
              <a:latin typeface="DejaVu Sans"/>
              <a:cs typeface="DejaVu Sans"/>
            </a:endParaRPr>
          </a:p>
          <a:p>
            <a:pPr marL="355595" marR="128903" indent="-342895">
              <a:lnSpc>
                <a:spcPct val="100800"/>
              </a:lnSpc>
              <a:spcBef>
                <a:spcPts val="400"/>
              </a:spcBef>
              <a:buFont typeface="DejaVu Sans"/>
              <a:buChar char="•"/>
              <a:tabLst>
                <a:tab pos="354962" algn="l"/>
                <a:tab pos="355595" algn="l"/>
              </a:tabLst>
            </a:pPr>
            <a:r>
              <a:rPr sz="2000" b="1" dirty="0">
                <a:latin typeface="DejaVu Sans"/>
                <a:cs typeface="DejaVu Sans"/>
              </a:rPr>
              <a:t>No provisions mentioned departments or bureaus, but Congress created the ﬁrst bureaucracy during George  Washington’s presidency</a:t>
            </a:r>
            <a:endParaRPr sz="2000" dirty="0">
              <a:latin typeface="DejaVu Sans"/>
              <a:cs typeface="DejaVu Sans"/>
            </a:endParaRPr>
          </a:p>
          <a:p>
            <a:pPr marL="355595" indent="-342895">
              <a:spcBef>
                <a:spcPts val="480"/>
              </a:spcBef>
              <a:buFont typeface="DejaVu Sans"/>
              <a:buChar char="•"/>
              <a:tabLst>
                <a:tab pos="354962" algn="l"/>
                <a:tab pos="355595" algn="l"/>
              </a:tabLst>
            </a:pPr>
            <a:r>
              <a:rPr sz="2000" b="1" dirty="0">
                <a:latin typeface="DejaVu Sans"/>
                <a:cs typeface="DejaVu Sans"/>
              </a:rPr>
              <a:t>Power of the Bureaucracy</a:t>
            </a:r>
            <a:endParaRPr sz="2000" dirty="0">
              <a:latin typeface="DejaVu Sans"/>
              <a:cs typeface="DejaVu Sans"/>
            </a:endParaRPr>
          </a:p>
          <a:p>
            <a:pPr marL="755640" lvl="1" indent="-286382">
              <a:spcBef>
                <a:spcPts val="405"/>
              </a:spcBef>
              <a:buFont typeface="DejaVu Sans"/>
              <a:buChar char="–"/>
              <a:tabLst>
                <a:tab pos="755006" algn="l"/>
                <a:tab pos="755640" algn="l"/>
              </a:tabLst>
            </a:pPr>
            <a:r>
              <a:rPr sz="1801" b="1" dirty="0">
                <a:solidFill>
                  <a:srgbClr val="FF0000"/>
                </a:solidFill>
                <a:latin typeface="DejaVu Sans"/>
                <a:cs typeface="DejaVu Sans"/>
              </a:rPr>
              <a:t>Implementation</a:t>
            </a:r>
            <a:r>
              <a:rPr sz="1801" b="1" dirty="0">
                <a:latin typeface="DejaVu Sans"/>
                <a:cs typeface="DejaVu Sans"/>
              </a:rPr>
              <a:t> and </a:t>
            </a:r>
            <a:r>
              <a:rPr sz="1801" b="1" dirty="0">
                <a:solidFill>
                  <a:srgbClr val="FF0000"/>
                </a:solidFill>
                <a:latin typeface="DejaVu Sans"/>
                <a:cs typeface="DejaVu Sans"/>
              </a:rPr>
              <a:t>Discretionary authority</a:t>
            </a:r>
            <a:endParaRPr sz="1801" dirty="0">
              <a:solidFill>
                <a:srgbClr val="FF0000"/>
              </a:solidFill>
              <a:latin typeface="DejaVu Sans"/>
              <a:cs typeface="DejaVu Sans"/>
            </a:endParaRPr>
          </a:p>
          <a:p>
            <a:pPr marL="1155686" lvl="2" indent="-229233">
              <a:spcBef>
                <a:spcPts val="331"/>
              </a:spcBef>
              <a:buFont typeface="DejaVu Sans"/>
              <a:buChar char="•"/>
              <a:tabLst>
                <a:tab pos="1155050" algn="l"/>
                <a:tab pos="1155686" algn="l"/>
              </a:tabLst>
            </a:pPr>
            <a:r>
              <a:rPr sz="1600" b="1" dirty="0">
                <a:solidFill>
                  <a:srgbClr val="FF0000"/>
                </a:solidFill>
                <a:latin typeface="DejaVu Sans"/>
                <a:cs typeface="DejaVu Sans"/>
              </a:rPr>
              <a:t>Carry out laws of Congress, executive orders of the president</a:t>
            </a:r>
            <a:endParaRPr sz="1600" dirty="0">
              <a:solidFill>
                <a:srgbClr val="FF0000"/>
              </a:solidFill>
              <a:latin typeface="DejaVu Sans"/>
              <a:cs typeface="DejaVu Sans"/>
            </a:endParaRPr>
          </a:p>
          <a:p>
            <a:pPr marL="1155686" lvl="2" indent="-229233">
              <a:spcBef>
                <a:spcPts val="320"/>
              </a:spcBef>
              <a:buFont typeface="DejaVu Sans"/>
              <a:buChar char="•"/>
              <a:tabLst>
                <a:tab pos="1155050" algn="l"/>
                <a:tab pos="1155686" algn="l"/>
              </a:tabLst>
            </a:pPr>
            <a:r>
              <a:rPr sz="1600" b="1" dirty="0">
                <a:solidFill>
                  <a:srgbClr val="FF0000"/>
                </a:solidFill>
                <a:latin typeface="DejaVu Sans"/>
                <a:cs typeface="DejaVu Sans"/>
              </a:rPr>
              <a:t>Agencies have power to set speciﬁc guidelines</a:t>
            </a:r>
            <a:r>
              <a:rPr lang="en-US" sz="1600" b="1" dirty="0">
                <a:solidFill>
                  <a:srgbClr val="FF0000"/>
                </a:solidFill>
                <a:latin typeface="DejaVu Sans"/>
                <a:cs typeface="DejaVu Sans"/>
              </a:rPr>
              <a:t> and issue regulations</a:t>
            </a:r>
            <a:r>
              <a:rPr sz="1600" b="1" dirty="0">
                <a:solidFill>
                  <a:srgbClr val="FF0000"/>
                </a:solidFill>
                <a:latin typeface="DejaVu Sans"/>
                <a:cs typeface="DejaVu Sans"/>
              </a:rPr>
              <a:t> when receiving a general mandate from Congress</a:t>
            </a:r>
            <a:endParaRPr sz="1600" dirty="0">
              <a:solidFill>
                <a:srgbClr val="FF0000"/>
              </a:solidFill>
              <a:latin typeface="DejaVu Sans"/>
              <a:cs typeface="DejaVu Sans"/>
            </a:endParaRPr>
          </a:p>
          <a:p>
            <a:pPr marL="1384284">
              <a:spcBef>
                <a:spcPts val="271"/>
              </a:spcBef>
              <a:tabLst>
                <a:tab pos="1612245" algn="l"/>
              </a:tabLst>
            </a:pPr>
            <a:r>
              <a:rPr sz="1401" dirty="0">
                <a:latin typeface="DejaVu Sans"/>
                <a:cs typeface="DejaVu Sans"/>
              </a:rPr>
              <a:t>–	</a:t>
            </a:r>
            <a:r>
              <a:rPr sz="1801" b="1" dirty="0">
                <a:latin typeface="DejaVu Sans"/>
                <a:cs typeface="DejaVu Sans"/>
              </a:rPr>
              <a:t>Congress gives them the bones, bureaucracy adds the meat</a:t>
            </a:r>
            <a:endParaRPr sz="1801" dirty="0">
              <a:latin typeface="DejaVu Sans"/>
              <a:cs typeface="DejaVu Sans"/>
            </a:endParaRPr>
          </a:p>
          <a:p>
            <a:pPr marL="755640" lvl="1" indent="-286382">
              <a:spcBef>
                <a:spcPts val="459"/>
              </a:spcBef>
              <a:buFont typeface="DejaVu Sans"/>
              <a:buChar char="–"/>
              <a:tabLst>
                <a:tab pos="755006" algn="l"/>
                <a:tab pos="755640" algn="l"/>
              </a:tabLst>
            </a:pPr>
            <a:r>
              <a:rPr sz="1801" b="1" i="1" dirty="0">
                <a:solidFill>
                  <a:srgbClr val="FF0000"/>
                </a:solidFill>
                <a:latin typeface="DejaVu Sans"/>
                <a:cs typeface="DejaVu Sans"/>
              </a:rPr>
              <a:t>Regulation</a:t>
            </a:r>
          </a:p>
          <a:p>
            <a:pPr marL="1155050" marR="15241" lvl="2" indent="-228598">
              <a:lnSpc>
                <a:spcPts val="1660"/>
              </a:lnSpc>
              <a:spcBef>
                <a:spcPts val="400"/>
              </a:spcBef>
              <a:buFont typeface="DejaVu Sans"/>
              <a:buChar char="•"/>
              <a:tabLst>
                <a:tab pos="1155050" algn="l"/>
                <a:tab pos="1155686" algn="l"/>
              </a:tabLst>
            </a:pPr>
            <a:r>
              <a:rPr sz="1801" b="1" dirty="0">
                <a:solidFill>
                  <a:srgbClr val="FF0000"/>
                </a:solidFill>
                <a:latin typeface="DejaVu Sans"/>
                <a:cs typeface="DejaVu Sans"/>
              </a:rPr>
              <a:t>Issue rules and regulations </a:t>
            </a:r>
            <a:r>
              <a:rPr sz="1801" b="1" dirty="0">
                <a:latin typeface="DejaVu Sans"/>
                <a:cs typeface="DejaVu Sans"/>
              </a:rPr>
              <a:t>that impact the public and that the private sector must follow (EPA sets clean air standards); Labels on food, emissions  of cars, etc.</a:t>
            </a:r>
            <a:endParaRPr sz="1801" dirty="0">
              <a:latin typeface="DejaVu Sans"/>
              <a:cs typeface="DejaVu Sans"/>
            </a:endParaRPr>
          </a:p>
          <a:p>
            <a:pPr marL="755640" lvl="1" indent="-286382">
              <a:spcBef>
                <a:spcPts val="359"/>
              </a:spcBef>
              <a:buFont typeface="DejaVu Sans"/>
              <a:buChar char="–"/>
              <a:tabLst>
                <a:tab pos="755006" algn="l"/>
                <a:tab pos="755640" algn="l"/>
              </a:tabLst>
            </a:pPr>
            <a:r>
              <a:rPr sz="1801" b="1" i="1" dirty="0">
                <a:solidFill>
                  <a:srgbClr val="FF0000"/>
                </a:solidFill>
                <a:latin typeface="DejaVu Sans"/>
                <a:cs typeface="DejaVu Sans"/>
              </a:rPr>
              <a:t>Administrative Law</a:t>
            </a:r>
            <a:endParaRPr sz="1801" i="1" dirty="0">
              <a:solidFill>
                <a:srgbClr val="FF0000"/>
              </a:solidFill>
              <a:latin typeface="DejaVu Sans"/>
              <a:cs typeface="DejaVu Sans"/>
            </a:endParaRPr>
          </a:p>
          <a:p>
            <a:pPr marL="1155686" lvl="2" indent="-229233">
              <a:spcBef>
                <a:spcPts val="331"/>
              </a:spcBef>
              <a:buFont typeface="DejaVu Sans"/>
              <a:buChar char="•"/>
              <a:tabLst>
                <a:tab pos="1155050" algn="l"/>
                <a:tab pos="1155686" algn="l"/>
              </a:tabLst>
            </a:pPr>
            <a:r>
              <a:rPr sz="1801" b="1" dirty="0">
                <a:solidFill>
                  <a:srgbClr val="FF0000"/>
                </a:solidFill>
                <a:latin typeface="DejaVu Sans"/>
                <a:cs typeface="DejaVu Sans"/>
              </a:rPr>
              <a:t>Rules and regulations created by an agency that have the eﬀect of law</a:t>
            </a:r>
            <a:endParaRPr sz="1801" dirty="0">
              <a:solidFill>
                <a:srgbClr val="FF0000"/>
              </a:solidFill>
              <a:latin typeface="DejaVu Sans"/>
              <a:cs typeface="DejaVu Sans"/>
            </a:endParaRPr>
          </a:p>
          <a:p>
            <a:pPr marL="755640" lvl="1" indent="-286382">
              <a:spcBef>
                <a:spcPts val="371"/>
              </a:spcBef>
              <a:buFont typeface="DejaVu Sans"/>
              <a:buChar char="–"/>
              <a:tabLst>
                <a:tab pos="755006" algn="l"/>
                <a:tab pos="755640" algn="l"/>
              </a:tabLst>
            </a:pPr>
            <a:r>
              <a:rPr sz="1801" b="1" i="1" dirty="0">
                <a:solidFill>
                  <a:srgbClr val="FF0000"/>
                </a:solidFill>
                <a:latin typeface="DejaVu Sans"/>
                <a:cs typeface="DejaVu Sans"/>
              </a:rPr>
              <a:t>Helping Congress dra</a:t>
            </a:r>
            <a:r>
              <a:rPr lang="en-US" sz="1801" b="1" i="1" dirty="0">
                <a:solidFill>
                  <a:srgbClr val="FF0000"/>
                </a:solidFill>
                <a:latin typeface="DejaVu Sans"/>
                <a:cs typeface="DejaVu Sans"/>
              </a:rPr>
              <a:t>ft</a:t>
            </a:r>
            <a:r>
              <a:rPr sz="1801" b="1" i="1" dirty="0">
                <a:solidFill>
                  <a:srgbClr val="FF0000"/>
                </a:solidFill>
                <a:latin typeface="DejaVu Sans"/>
                <a:cs typeface="DejaVu Sans"/>
              </a:rPr>
              <a:t> legislation</a:t>
            </a:r>
            <a:endParaRPr sz="1801" i="1" dirty="0">
              <a:solidFill>
                <a:srgbClr val="FF0000"/>
              </a:solidFill>
              <a:latin typeface="DejaVu Sans"/>
              <a:cs typeface="DejaVu Sans"/>
            </a:endParaRPr>
          </a:p>
          <a:p>
            <a:pPr marL="755640" lvl="1" indent="-286382">
              <a:spcBef>
                <a:spcPts val="380"/>
              </a:spcBef>
              <a:buFont typeface="DejaVu Sans"/>
              <a:buChar char="–"/>
              <a:tabLst>
                <a:tab pos="755006" algn="l"/>
                <a:tab pos="755640" algn="l"/>
              </a:tabLst>
            </a:pPr>
            <a:r>
              <a:rPr sz="1801" b="1" i="1" dirty="0">
                <a:solidFill>
                  <a:srgbClr val="FF0000"/>
                </a:solidFill>
                <a:latin typeface="DejaVu Sans"/>
                <a:cs typeface="DejaVu Sans"/>
              </a:rPr>
              <a:t>Providing advice to the White House</a:t>
            </a:r>
            <a:endParaRPr sz="1801" i="1" dirty="0">
              <a:solidFill>
                <a:srgbClr val="FF0000"/>
              </a:solidFill>
              <a:latin typeface="DejaVu Sans"/>
              <a:cs typeface="DejaVu Sans"/>
            </a:endParaRPr>
          </a:p>
          <a:p>
            <a:pPr marL="755640" lvl="1" indent="-286382">
              <a:spcBef>
                <a:spcPts val="380"/>
              </a:spcBef>
              <a:buFont typeface="DejaVu Sans"/>
              <a:buChar char="–"/>
              <a:tabLst>
                <a:tab pos="755006" algn="l"/>
                <a:tab pos="755640" algn="l"/>
              </a:tabLst>
            </a:pPr>
            <a:r>
              <a:rPr sz="1801" b="1" i="1" dirty="0">
                <a:solidFill>
                  <a:srgbClr val="FF0000"/>
                </a:solidFill>
                <a:latin typeface="DejaVu Sans"/>
                <a:cs typeface="DejaVu Sans"/>
              </a:rPr>
              <a:t>Se</a:t>
            </a:r>
            <a:r>
              <a:rPr lang="en-US" sz="1801" b="1" i="1" dirty="0">
                <a:solidFill>
                  <a:srgbClr val="FF0000"/>
                </a:solidFill>
                <a:latin typeface="DejaVu Sans"/>
                <a:cs typeface="DejaVu Sans"/>
              </a:rPr>
              <a:t>tt</a:t>
            </a:r>
            <a:r>
              <a:rPr sz="1801" b="1" i="1" dirty="0">
                <a:solidFill>
                  <a:srgbClr val="FF0000"/>
                </a:solidFill>
                <a:latin typeface="DejaVu Sans"/>
                <a:cs typeface="DejaVu Sans"/>
              </a:rPr>
              <a:t>ling disputes</a:t>
            </a:r>
            <a:endParaRPr sz="1801" i="1" dirty="0">
              <a:solidFill>
                <a:srgbClr val="FF0000"/>
              </a:solidFill>
              <a:latin typeface="DejaVu Sans"/>
              <a:cs typeface="DejaVu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
            <a:ext cx="12192000" cy="546293"/>
          </a:xfrm>
          <a:custGeom>
            <a:avLst/>
            <a:gdLst/>
            <a:ahLst/>
            <a:cxnLst/>
            <a:rect l="l" t="t" r="r" b="b"/>
            <a:pathLst>
              <a:path w="12192000" h="871219">
                <a:moveTo>
                  <a:pt x="12191997" y="0"/>
                </a:moveTo>
                <a:lnTo>
                  <a:pt x="0" y="0"/>
                </a:lnTo>
                <a:lnTo>
                  <a:pt x="0" y="871115"/>
                </a:lnTo>
                <a:lnTo>
                  <a:pt x="12191997" y="871115"/>
                </a:lnTo>
                <a:lnTo>
                  <a:pt x="12191997" y="0"/>
                </a:lnTo>
                <a:close/>
              </a:path>
            </a:pathLst>
          </a:custGeom>
          <a:solidFill>
            <a:srgbClr val="A5C1DF"/>
          </a:solidFill>
        </p:spPr>
        <p:txBody>
          <a:bodyPr wrap="square" lIns="0" tIns="0" rIns="0" bIns="0" rtlCol="0"/>
          <a:lstStyle/>
          <a:p>
            <a:endParaRPr sz="1801"/>
          </a:p>
        </p:txBody>
      </p:sp>
      <p:sp>
        <p:nvSpPr>
          <p:cNvPr id="3" name="object 3"/>
          <p:cNvSpPr txBox="1">
            <a:spLocks noGrp="1"/>
          </p:cNvSpPr>
          <p:nvPr>
            <p:ph type="title"/>
          </p:nvPr>
        </p:nvSpPr>
        <p:spPr>
          <a:xfrm>
            <a:off x="512697" y="15742"/>
            <a:ext cx="11555084" cy="443711"/>
          </a:xfrm>
          <a:prstGeom prst="rect">
            <a:avLst/>
          </a:prstGeom>
        </p:spPr>
        <p:txBody>
          <a:bodyPr vert="horz" wrap="square" lIns="0" tIns="12700" rIns="0" bIns="0" rtlCol="0">
            <a:spAutoFit/>
          </a:bodyPr>
          <a:lstStyle/>
          <a:p>
            <a:pPr marL="12701" algn="ctr">
              <a:spcBef>
                <a:spcPts val="100"/>
              </a:spcBef>
            </a:pPr>
            <a:r>
              <a:rPr dirty="0"/>
              <a:t>IRON TRIANGLES vs. ISSUE NETWORKS</a:t>
            </a:r>
          </a:p>
        </p:txBody>
      </p:sp>
      <p:sp>
        <p:nvSpPr>
          <p:cNvPr id="4" name="object 4"/>
          <p:cNvSpPr txBox="1"/>
          <p:nvPr/>
        </p:nvSpPr>
        <p:spPr>
          <a:xfrm>
            <a:off x="6310291" y="5293561"/>
            <a:ext cx="2396563" cy="259045"/>
          </a:xfrm>
          <a:prstGeom prst="rect">
            <a:avLst/>
          </a:prstGeom>
        </p:spPr>
        <p:txBody>
          <a:bodyPr vert="horz" wrap="square" lIns="0" tIns="12700" rIns="0" bIns="0" rtlCol="0">
            <a:spAutoFit/>
          </a:bodyPr>
          <a:lstStyle/>
          <a:p>
            <a:pPr marL="12701">
              <a:spcBef>
                <a:spcPts val="100"/>
              </a:spcBef>
            </a:pPr>
            <a:r>
              <a:rPr sz="1600" b="1" dirty="0">
                <a:latin typeface="DejaVu Sans"/>
                <a:cs typeface="DejaVu Sans"/>
              </a:rPr>
              <a:t>ISSUE NETWORKS</a:t>
            </a:r>
            <a:endParaRPr sz="1600" dirty="0">
              <a:latin typeface="DejaVu Sans"/>
              <a:cs typeface="DejaVu Sans"/>
            </a:endParaRPr>
          </a:p>
        </p:txBody>
      </p:sp>
      <p:sp>
        <p:nvSpPr>
          <p:cNvPr id="5" name="object 5"/>
          <p:cNvSpPr txBox="1"/>
          <p:nvPr/>
        </p:nvSpPr>
        <p:spPr>
          <a:xfrm>
            <a:off x="6196301" y="5650259"/>
            <a:ext cx="5949049" cy="997070"/>
          </a:xfrm>
          <a:prstGeom prst="rect">
            <a:avLst/>
          </a:prstGeom>
        </p:spPr>
        <p:txBody>
          <a:bodyPr vert="horz" wrap="square" lIns="0" tIns="12067" rIns="0" bIns="0" rtlCol="0">
            <a:spAutoFit/>
          </a:bodyPr>
          <a:lstStyle/>
          <a:p>
            <a:pPr marL="355595" marR="5081" indent="-342895">
              <a:lnSpc>
                <a:spcPct val="100099"/>
              </a:lnSpc>
              <a:spcBef>
                <a:spcPts val="95"/>
              </a:spcBef>
              <a:buFont typeface="DejaVu Sans"/>
              <a:buChar char="•"/>
              <a:tabLst>
                <a:tab pos="354962" algn="l"/>
                <a:tab pos="355595" algn="l"/>
              </a:tabLst>
            </a:pPr>
            <a:r>
              <a:rPr sz="1600" b="1" dirty="0">
                <a:latin typeface="DejaVu Sans"/>
                <a:cs typeface="DejaVu Sans"/>
              </a:rPr>
              <a:t>Deﬁnition: </a:t>
            </a:r>
            <a:r>
              <a:rPr sz="1600" dirty="0">
                <a:latin typeface="DejaVu Sans"/>
                <a:cs typeface="DejaVu Sans"/>
              </a:rPr>
              <a:t>Network that consists of people in interest groups, on  congressional staﬀs, in bureaucratic agencies, in universities, and in the  mass media who regularly debate an issue.</a:t>
            </a:r>
          </a:p>
        </p:txBody>
      </p:sp>
      <p:sp>
        <p:nvSpPr>
          <p:cNvPr id="6" name="object 6"/>
          <p:cNvSpPr/>
          <p:nvPr/>
        </p:nvSpPr>
        <p:spPr>
          <a:xfrm>
            <a:off x="6405207" y="656059"/>
            <a:ext cx="5691300" cy="4624693"/>
          </a:xfrm>
          <a:prstGeom prst="rect">
            <a:avLst/>
          </a:prstGeom>
          <a:blipFill>
            <a:blip r:embed="rId2" cstate="print"/>
            <a:stretch>
              <a:fillRect/>
            </a:stretch>
          </a:blipFill>
        </p:spPr>
        <p:txBody>
          <a:bodyPr wrap="square" lIns="0" tIns="0" rIns="0" bIns="0" rtlCol="0"/>
          <a:lstStyle/>
          <a:p>
            <a:endParaRPr sz="1801"/>
          </a:p>
        </p:txBody>
      </p:sp>
      <p:sp>
        <p:nvSpPr>
          <p:cNvPr id="7" name="object 7"/>
          <p:cNvSpPr/>
          <p:nvPr/>
        </p:nvSpPr>
        <p:spPr>
          <a:xfrm>
            <a:off x="12034" y="542285"/>
            <a:ext cx="5991692" cy="4724399"/>
          </a:xfrm>
          <a:prstGeom prst="rect">
            <a:avLst/>
          </a:prstGeom>
          <a:blipFill>
            <a:blip r:embed="rId3" cstate="print"/>
            <a:stretch>
              <a:fillRect/>
            </a:stretch>
          </a:blipFill>
        </p:spPr>
        <p:txBody>
          <a:bodyPr wrap="square" lIns="0" tIns="0" rIns="0" bIns="0" rtlCol="0"/>
          <a:lstStyle/>
          <a:p>
            <a:endParaRPr sz="1801"/>
          </a:p>
        </p:txBody>
      </p:sp>
      <p:sp>
        <p:nvSpPr>
          <p:cNvPr id="8" name="object 8"/>
          <p:cNvSpPr txBox="1"/>
          <p:nvPr/>
        </p:nvSpPr>
        <p:spPr>
          <a:xfrm>
            <a:off x="86762" y="5391215"/>
            <a:ext cx="2512060" cy="259045"/>
          </a:xfrm>
          <a:prstGeom prst="rect">
            <a:avLst/>
          </a:prstGeom>
        </p:spPr>
        <p:txBody>
          <a:bodyPr vert="horz" wrap="square" lIns="0" tIns="12700" rIns="0" bIns="0" rtlCol="0">
            <a:spAutoFit/>
          </a:bodyPr>
          <a:lstStyle/>
          <a:p>
            <a:pPr marL="12701">
              <a:spcBef>
                <a:spcPts val="100"/>
              </a:spcBef>
            </a:pPr>
            <a:r>
              <a:rPr sz="1600" b="1" dirty="0">
                <a:latin typeface="DejaVu Sans"/>
                <a:cs typeface="DejaVu Sans"/>
              </a:rPr>
              <a:t>IRON TRIANGLES</a:t>
            </a:r>
            <a:endParaRPr sz="1600" dirty="0">
              <a:latin typeface="DejaVu Sans"/>
              <a:cs typeface="DejaVu Sans"/>
            </a:endParaRPr>
          </a:p>
        </p:txBody>
      </p:sp>
      <p:sp>
        <p:nvSpPr>
          <p:cNvPr id="9" name="object 9"/>
          <p:cNvSpPr txBox="1"/>
          <p:nvPr/>
        </p:nvSpPr>
        <p:spPr>
          <a:xfrm>
            <a:off x="54677" y="5679685"/>
            <a:ext cx="5949049" cy="997070"/>
          </a:xfrm>
          <a:prstGeom prst="rect">
            <a:avLst/>
          </a:prstGeom>
        </p:spPr>
        <p:txBody>
          <a:bodyPr vert="horz" wrap="square" lIns="0" tIns="12067" rIns="0" bIns="0" rtlCol="0">
            <a:spAutoFit/>
          </a:bodyPr>
          <a:lstStyle/>
          <a:p>
            <a:pPr marL="355595" marR="5081" indent="-342895">
              <a:lnSpc>
                <a:spcPct val="100099"/>
              </a:lnSpc>
              <a:spcBef>
                <a:spcPts val="95"/>
              </a:spcBef>
              <a:buFont typeface="DejaVu Sans"/>
              <a:buChar char="•"/>
              <a:tabLst>
                <a:tab pos="354962" algn="l"/>
                <a:tab pos="355595" algn="l"/>
              </a:tabLst>
            </a:pPr>
            <a:r>
              <a:rPr sz="1600" b="1" dirty="0">
                <a:latin typeface="DejaVu Sans"/>
                <a:cs typeface="DejaVu Sans"/>
              </a:rPr>
              <a:t>Deﬁnition: </a:t>
            </a:r>
            <a:r>
              <a:rPr sz="1600" dirty="0">
                <a:latin typeface="DejaVu Sans"/>
                <a:cs typeface="DejaVu Sans"/>
              </a:rPr>
              <a:t>Alliances among bureaucrats, interest groups, and  congressional subcommi</a:t>
            </a:r>
            <a:r>
              <a:rPr lang="en-US" sz="1600" dirty="0">
                <a:latin typeface="DejaVu Sans"/>
                <a:cs typeface="DejaVu Sans"/>
              </a:rPr>
              <a:t>tt</a:t>
            </a:r>
            <a:r>
              <a:rPr sz="1600" dirty="0">
                <a:latin typeface="DejaVu Sans"/>
                <a:cs typeface="DejaVu Sans"/>
              </a:rPr>
              <a:t>ee members and staﬀ sometimes form to  promote their common causes. Also known as subgovernments.</a:t>
            </a:r>
          </a:p>
        </p:txBody>
      </p:sp>
      <p:sp>
        <p:nvSpPr>
          <p:cNvPr id="11" name="TextBox 10">
            <a:extLst>
              <a:ext uri="{FF2B5EF4-FFF2-40B4-BE49-F238E27FC236}">
                <a16:creationId xmlns:a16="http://schemas.microsoft.com/office/drawing/2014/main" id="{054263E3-F43D-069B-F12C-27DB448F7911}"/>
              </a:ext>
            </a:extLst>
          </p:cNvPr>
          <p:cNvSpPr txBox="1"/>
          <p:nvPr/>
        </p:nvSpPr>
        <p:spPr>
          <a:xfrm>
            <a:off x="4171846" y="581506"/>
            <a:ext cx="3336726" cy="739690"/>
          </a:xfrm>
          <a:prstGeom prst="rect">
            <a:avLst/>
          </a:prstGeom>
          <a:noFill/>
        </p:spPr>
        <p:txBody>
          <a:bodyPr wrap="square">
            <a:spAutoFit/>
          </a:bodyPr>
          <a:lstStyle/>
          <a:p>
            <a:pPr marL="0" marR="0">
              <a:lnSpc>
                <a:spcPct val="107000"/>
              </a:lnSpc>
              <a:spcBef>
                <a:spcPts val="0"/>
              </a:spcBef>
              <a:spcAft>
                <a:spcPts val="800"/>
              </a:spcAft>
            </a:pPr>
            <a:r>
              <a:rPr lang="en-US" sz="2000" b="1" dirty="0">
                <a:solidFill>
                  <a:srgbClr val="0433FF"/>
                </a:solidFill>
                <a:effectLst/>
                <a:latin typeface="Garamond" panose="02020404030301010803" pitchFamily="18" charset="0"/>
                <a:ea typeface="Calibri" panose="020F0502020204030204" pitchFamily="34" charset="0"/>
                <a:cs typeface="Times New Roman" panose="02020603050405020304" pitchFamily="18" charset="0"/>
              </a:rPr>
              <a:t>Compare and contrast iron triangles and issue networks</a:t>
            </a:r>
            <a:endParaRPr lang="en-US" sz="2000" dirty="0">
              <a:solidFill>
                <a:srgbClr val="0433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000000"/>
          </a:solidFill>
        </p:spPr>
        <p:txBody>
          <a:bodyPr wrap="square" lIns="0" tIns="0" rIns="0" bIns="0" rtlCol="0"/>
          <a:lstStyle/>
          <a:p>
            <a:endParaRPr sz="1801"/>
          </a:p>
        </p:txBody>
      </p:sp>
      <p:sp>
        <p:nvSpPr>
          <p:cNvPr id="3" name="object 3"/>
          <p:cNvSpPr txBox="1">
            <a:spLocks noGrp="1"/>
          </p:cNvSpPr>
          <p:nvPr>
            <p:ph type="title"/>
          </p:nvPr>
        </p:nvSpPr>
        <p:spPr>
          <a:xfrm>
            <a:off x="2669878" y="48103"/>
            <a:ext cx="7998124" cy="505267"/>
          </a:xfrm>
          <a:prstGeom prst="rect">
            <a:avLst/>
          </a:prstGeom>
        </p:spPr>
        <p:txBody>
          <a:bodyPr vert="horz" wrap="square" lIns="0" tIns="12700" rIns="0" bIns="0" rtlCol="0">
            <a:spAutoFit/>
          </a:bodyPr>
          <a:lstStyle/>
          <a:p>
            <a:pPr marL="12701">
              <a:spcBef>
                <a:spcPts val="100"/>
              </a:spcBef>
            </a:pPr>
            <a:r>
              <a:rPr sz="3200" dirty="0">
                <a:solidFill>
                  <a:srgbClr val="FFFFFF"/>
                </a:solidFill>
              </a:rPr>
              <a:t>THE MODERN BUREAUCRACY</a:t>
            </a:r>
            <a:endParaRPr sz="3200" dirty="0"/>
          </a:p>
        </p:txBody>
      </p:sp>
      <p:sp>
        <p:nvSpPr>
          <p:cNvPr id="4" name="object 4"/>
          <p:cNvSpPr txBox="1"/>
          <p:nvPr/>
        </p:nvSpPr>
        <p:spPr>
          <a:xfrm>
            <a:off x="4864" y="762000"/>
            <a:ext cx="12187136" cy="6020623"/>
          </a:xfrm>
          <a:prstGeom prst="rect">
            <a:avLst/>
          </a:prstGeom>
        </p:spPr>
        <p:txBody>
          <a:bodyPr vert="horz" wrap="square" lIns="0" tIns="33020" rIns="0" bIns="0" rtlCol="0">
            <a:spAutoFit/>
          </a:bodyPr>
          <a:lstStyle/>
          <a:p>
            <a:pPr marL="355595" marR="778501" indent="-342895">
              <a:lnSpc>
                <a:spcPts val="3300"/>
              </a:lnSpc>
              <a:spcBef>
                <a:spcPts val="260"/>
              </a:spcBef>
              <a:buFont typeface="DejaVu Sans"/>
              <a:buChar char="•"/>
              <a:tabLst>
                <a:tab pos="354962" algn="l"/>
                <a:tab pos="355595" algn="l"/>
              </a:tabLst>
            </a:pPr>
            <a:r>
              <a:rPr sz="2400" b="1" dirty="0">
                <a:solidFill>
                  <a:srgbClr val="FFFFFF"/>
                </a:solidFill>
                <a:latin typeface="DejaVu Sans"/>
                <a:cs typeface="DejaVu Sans"/>
              </a:rPr>
              <a:t>A bureaucracy is a large, complex organization of appointed, not elected,  oﬃcials.</a:t>
            </a:r>
            <a:endParaRPr sz="2400" dirty="0">
              <a:latin typeface="DejaVu Sans"/>
              <a:cs typeface="DejaVu Sans"/>
            </a:endParaRPr>
          </a:p>
          <a:p>
            <a:pPr marL="755640" lvl="1" indent="-286382">
              <a:spcBef>
                <a:spcPts val="611"/>
              </a:spcBef>
              <a:buFont typeface="DejaVu Sans"/>
              <a:buChar char="–"/>
              <a:tabLst>
                <a:tab pos="755640" algn="l"/>
              </a:tabLst>
            </a:pPr>
            <a:r>
              <a:rPr sz="2400" b="1" dirty="0">
                <a:solidFill>
                  <a:srgbClr val="FFFFFF"/>
                </a:solidFill>
                <a:latin typeface="DejaVu Sans"/>
                <a:cs typeface="DejaVu Sans"/>
              </a:rPr>
              <a:t>LARGE: Three million civilian federal employees</a:t>
            </a:r>
            <a:endParaRPr sz="2400" dirty="0">
              <a:latin typeface="DejaVu Sans"/>
              <a:cs typeface="DejaVu Sans"/>
            </a:endParaRPr>
          </a:p>
          <a:p>
            <a:pPr marL="1155050" marR="191769" lvl="2" indent="-228598">
              <a:lnSpc>
                <a:spcPct val="101499"/>
              </a:lnSpc>
              <a:spcBef>
                <a:spcPts val="500"/>
              </a:spcBef>
              <a:buFont typeface="DejaVu Sans"/>
              <a:buChar char="•"/>
              <a:tabLst>
                <a:tab pos="1155686" algn="l"/>
              </a:tabLst>
            </a:pPr>
            <a:r>
              <a:rPr sz="2000" b="1" dirty="0">
                <a:solidFill>
                  <a:srgbClr val="FFFFFF"/>
                </a:solidFill>
                <a:latin typeface="DejaVu Sans"/>
                <a:cs typeface="DejaVu Sans"/>
              </a:rPr>
              <a:t>Department of Defense is the largest department = about 50% (even without active  military which is about 1.4 million)</a:t>
            </a:r>
            <a:endParaRPr sz="2000" dirty="0">
              <a:latin typeface="DejaVu Sans"/>
              <a:cs typeface="DejaVu Sans"/>
            </a:endParaRPr>
          </a:p>
          <a:p>
            <a:pPr marL="1155686" lvl="2" indent="-229233">
              <a:spcBef>
                <a:spcPts val="495"/>
              </a:spcBef>
              <a:buFont typeface="DejaVu Sans"/>
              <a:buChar char="•"/>
              <a:tabLst>
                <a:tab pos="1155686" algn="l"/>
              </a:tabLst>
            </a:pPr>
            <a:r>
              <a:rPr sz="2000" b="1" dirty="0">
                <a:solidFill>
                  <a:srgbClr val="FFFFFF"/>
                </a:solidFill>
                <a:latin typeface="DejaVu Sans"/>
                <a:cs typeface="DejaVu Sans"/>
              </a:rPr>
              <a:t>Post Oﬃce has about 28%</a:t>
            </a:r>
            <a:endParaRPr sz="2000" dirty="0">
              <a:latin typeface="DejaVu Sans"/>
              <a:cs typeface="DejaVu Sans"/>
            </a:endParaRPr>
          </a:p>
          <a:p>
            <a:pPr marL="755640" lvl="1" indent="-286382">
              <a:spcBef>
                <a:spcPts val="2121"/>
              </a:spcBef>
              <a:buFont typeface="DejaVu Sans"/>
              <a:buChar char="–"/>
              <a:tabLst>
                <a:tab pos="755640" algn="l"/>
              </a:tabLst>
            </a:pPr>
            <a:r>
              <a:rPr sz="2400" b="1" dirty="0">
                <a:solidFill>
                  <a:srgbClr val="FFFFFF"/>
                </a:solidFill>
                <a:latin typeface="DejaVu Sans"/>
                <a:cs typeface="DejaVu Sans"/>
              </a:rPr>
              <a:t>&lt;10% of top-level jobs are appointed (political appointees) by the president</a:t>
            </a:r>
            <a:endParaRPr sz="2400" dirty="0">
              <a:latin typeface="DejaVu Sans"/>
              <a:cs typeface="DejaVu Sans"/>
            </a:endParaRPr>
          </a:p>
          <a:p>
            <a:pPr marL="748656">
              <a:spcBef>
                <a:spcPts val="67"/>
              </a:spcBef>
            </a:pPr>
            <a:r>
              <a:rPr sz="2400" b="1" dirty="0">
                <a:solidFill>
                  <a:srgbClr val="FFFFFF"/>
                </a:solidFill>
                <a:latin typeface="DejaVu Sans"/>
                <a:cs typeface="DejaVu Sans"/>
              </a:rPr>
              <a:t>&gt;&gt; PATRONAGE</a:t>
            </a:r>
            <a:endParaRPr sz="2400" dirty="0">
              <a:latin typeface="DejaVu Sans"/>
              <a:cs typeface="DejaVu Sans"/>
            </a:endParaRPr>
          </a:p>
          <a:p>
            <a:pPr marL="755640" lvl="1" indent="-286382">
              <a:spcBef>
                <a:spcPts val="2116"/>
              </a:spcBef>
              <a:buFont typeface="DejaVu Sans"/>
              <a:buChar char="–"/>
              <a:tabLst>
                <a:tab pos="755640" algn="l"/>
              </a:tabLst>
            </a:pPr>
            <a:r>
              <a:rPr sz="2400" b="1" dirty="0">
                <a:solidFill>
                  <a:srgbClr val="FFFFFF"/>
                </a:solidFill>
                <a:latin typeface="DejaVu Sans"/>
                <a:cs typeface="DejaVu Sans"/>
              </a:rPr>
              <a:t>&gt;90% of federal employees are civil service workers &gt;&gt;  MERIT SYSTEM</a:t>
            </a:r>
            <a:endParaRPr sz="2400" dirty="0">
              <a:latin typeface="DejaVu Sans"/>
              <a:cs typeface="DejaVu Sans"/>
            </a:endParaRPr>
          </a:p>
          <a:p>
            <a:pPr marL="1155686" lvl="2" indent="-229233">
              <a:spcBef>
                <a:spcPts val="540"/>
              </a:spcBef>
              <a:buFont typeface="DejaVu Sans"/>
              <a:buChar char="•"/>
              <a:tabLst>
                <a:tab pos="1155686" algn="l"/>
              </a:tabLst>
            </a:pPr>
            <a:r>
              <a:rPr sz="2000" b="1" dirty="0">
                <a:solidFill>
                  <a:srgbClr val="FFFFFF"/>
                </a:solidFill>
                <a:latin typeface="DejaVu Sans"/>
                <a:cs typeface="DejaVu Sans"/>
              </a:rPr>
              <a:t>Tenure protection, diﬃcult to ﬁre (unless appointed by president)</a:t>
            </a:r>
            <a:endParaRPr lang="en-US" sz="2000" b="1" dirty="0">
              <a:solidFill>
                <a:srgbClr val="FFFFFF"/>
              </a:solidFill>
              <a:latin typeface="DejaVu Sans"/>
              <a:cs typeface="DejaVu Sans"/>
            </a:endParaRPr>
          </a:p>
          <a:p>
            <a:pPr marL="926454" lvl="2">
              <a:spcBef>
                <a:spcPts val="540"/>
              </a:spcBef>
              <a:tabLst>
                <a:tab pos="1155686" algn="l"/>
              </a:tabLst>
            </a:pPr>
            <a:r>
              <a:rPr lang="en-US" sz="2800" b="1" dirty="0">
                <a:solidFill>
                  <a:srgbClr val="FFFFFF"/>
                </a:solidFill>
                <a:latin typeface="DejaVu Sans"/>
                <a:cs typeface="DejaVu Sans"/>
              </a:rPr>
              <a:t>Specialized units with </a:t>
            </a:r>
            <a:r>
              <a:rPr lang="en-US" sz="2800" b="1" dirty="0">
                <a:solidFill>
                  <a:srgbClr val="FFFF00"/>
                </a:solidFill>
                <a:latin typeface="DejaVu Sans"/>
                <a:cs typeface="DejaVu Sans"/>
              </a:rPr>
              <a:t>expertise</a:t>
            </a:r>
            <a:r>
              <a:rPr lang="en-US" sz="2800" b="1" dirty="0">
                <a:solidFill>
                  <a:srgbClr val="FFFFFF"/>
                </a:solidFill>
                <a:latin typeface="DejaVu Sans"/>
                <a:cs typeface="DejaVu Sans"/>
              </a:rPr>
              <a:t> in a ﬁeld</a:t>
            </a:r>
            <a:endParaRPr lang="en-US" sz="2800" dirty="0">
              <a:latin typeface="DejaVu Sans"/>
              <a:cs typeface="DejaVu Sans"/>
            </a:endParaRPr>
          </a:p>
          <a:p>
            <a:pPr marL="926454" lvl="2">
              <a:spcBef>
                <a:spcPts val="540"/>
              </a:spcBef>
              <a:tabLst>
                <a:tab pos="1155686" algn="l"/>
              </a:tabLst>
            </a:pPr>
            <a:endParaRPr sz="2000" dirty="0">
              <a:latin typeface="DejaVu Sans"/>
              <a:cs typeface="DejaVu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16" y="838201"/>
            <a:ext cx="4635285" cy="5334000"/>
          </a:xfrm>
        </p:spPr>
        <p:txBody>
          <a:bodyPr>
            <a:noAutofit/>
          </a:bodyPr>
          <a:lstStyle/>
          <a:p>
            <a:pPr marL="0" indent="0">
              <a:buNone/>
            </a:pPr>
            <a:r>
              <a:rPr lang="en-US" sz="2800" b="1" dirty="0"/>
              <a:t>IRON TRIANGLES </a:t>
            </a:r>
            <a:endParaRPr lang="en-US" sz="2800" dirty="0"/>
          </a:p>
          <a:p>
            <a:r>
              <a:rPr lang="en-US" sz="2800" b="1" i="1" dirty="0"/>
              <a:t>Definition:</a:t>
            </a:r>
            <a:r>
              <a:rPr lang="en-US" sz="2800" i="1" dirty="0"/>
              <a:t>  Alliances among bureaucrats, interest groups, and congressional subcommittee members and staff sometimes form to promote their common causes.  Also known as sub governments.</a:t>
            </a:r>
            <a:endParaRPr lang="en-US" sz="2800" dirty="0"/>
          </a:p>
        </p:txBody>
      </p:sp>
      <p:sp>
        <p:nvSpPr>
          <p:cNvPr id="6" name="object 5"/>
          <p:cNvSpPr/>
          <p:nvPr/>
        </p:nvSpPr>
        <p:spPr>
          <a:xfrm>
            <a:off x="2" y="3"/>
            <a:ext cx="12268201" cy="385012"/>
          </a:xfrm>
          <a:custGeom>
            <a:avLst/>
            <a:gdLst/>
            <a:ahLst/>
            <a:cxnLst/>
            <a:rect l="l" t="t" r="r" b="b"/>
            <a:pathLst>
              <a:path w="12192000" h="997585">
                <a:moveTo>
                  <a:pt x="12191997" y="0"/>
                </a:moveTo>
                <a:lnTo>
                  <a:pt x="0" y="0"/>
                </a:lnTo>
                <a:lnTo>
                  <a:pt x="0" y="997145"/>
                </a:lnTo>
                <a:lnTo>
                  <a:pt x="12191997" y="997145"/>
                </a:lnTo>
                <a:lnTo>
                  <a:pt x="12191997" y="0"/>
                </a:lnTo>
                <a:close/>
              </a:path>
            </a:pathLst>
          </a:custGeom>
          <a:solidFill>
            <a:srgbClr val="A5C1DF"/>
          </a:solidFill>
        </p:spPr>
        <p:txBody>
          <a:bodyPr wrap="square" lIns="0" tIns="0" rIns="0" bIns="0" rtlCol="0"/>
          <a:lstStyle/>
          <a:p>
            <a:endParaRPr sz="1801"/>
          </a:p>
        </p:txBody>
      </p:sp>
      <p:sp>
        <p:nvSpPr>
          <p:cNvPr id="2" name="Title 1"/>
          <p:cNvSpPr>
            <a:spLocks noGrp="1"/>
          </p:cNvSpPr>
          <p:nvPr>
            <p:ph type="title"/>
          </p:nvPr>
        </p:nvSpPr>
        <p:spPr>
          <a:xfrm>
            <a:off x="533401" y="-92345"/>
            <a:ext cx="8229600" cy="646032"/>
          </a:xfrm>
        </p:spPr>
        <p:txBody>
          <a:bodyPr>
            <a:noAutofit/>
          </a:bodyPr>
          <a:lstStyle/>
          <a:p>
            <a:pPr fontAlgn="base" hangingPunct="0"/>
            <a:r>
              <a:rPr lang="en-US" sz="2400" b="1" dirty="0"/>
              <a:t>IRON TRIANGLES vs. ISSUE NETWORKS</a:t>
            </a:r>
            <a:endParaRPr lang="en-US" sz="1401" dirty="0"/>
          </a:p>
        </p:txBody>
      </p:sp>
      <p:pic>
        <p:nvPicPr>
          <p:cNvPr id="5" name="Picture 4" descr="Iron Triangle Diagram"/>
          <p:cNvPicPr/>
          <p:nvPr/>
        </p:nvPicPr>
        <p:blipFill>
          <a:blip r:embed="rId2">
            <a:extLst>
              <a:ext uri="{28A0092B-C50C-407E-A947-70E740481C1C}">
                <a14:useLocalDpi xmlns:a14="http://schemas.microsoft.com/office/drawing/2010/main" val="0"/>
              </a:ext>
            </a:extLst>
          </a:blip>
          <a:srcRect/>
          <a:stretch>
            <a:fillRect/>
          </a:stretch>
        </p:blipFill>
        <p:spPr bwMode="auto">
          <a:xfrm>
            <a:off x="4876802" y="385013"/>
            <a:ext cx="7391401" cy="6477001"/>
          </a:xfrm>
          <a:prstGeom prst="rect">
            <a:avLst/>
          </a:prstGeom>
          <a:noFill/>
          <a:ln>
            <a:noFill/>
          </a:ln>
        </p:spPr>
      </p:pic>
    </p:spTree>
    <p:extLst>
      <p:ext uri="{BB962C8B-B14F-4D97-AF65-F5344CB8AC3E}">
        <p14:creationId xmlns:p14="http://schemas.microsoft.com/office/powerpoint/2010/main" val="2900276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8102085" y="5230446"/>
            <a:ext cx="3809876" cy="667175"/>
          </a:xfrm>
          <a:prstGeom prst="rect">
            <a:avLst/>
          </a:prstGeom>
          <a:blipFill>
            <a:blip r:embed="rId2" cstate="print"/>
            <a:stretch>
              <a:fillRect/>
            </a:stretch>
          </a:blipFill>
        </p:spPr>
        <p:txBody>
          <a:bodyPr wrap="square" lIns="0" tIns="0" rIns="0" bIns="0" rtlCol="0"/>
          <a:lstStyle/>
          <a:p>
            <a:endParaRPr sz="1801"/>
          </a:p>
        </p:txBody>
      </p:sp>
      <p:sp>
        <p:nvSpPr>
          <p:cNvPr id="4" name="object 4"/>
          <p:cNvSpPr/>
          <p:nvPr/>
        </p:nvSpPr>
        <p:spPr>
          <a:xfrm>
            <a:off x="4149757" y="1993645"/>
            <a:ext cx="3889375" cy="3617044"/>
          </a:xfrm>
          <a:custGeom>
            <a:avLst/>
            <a:gdLst/>
            <a:ahLst/>
            <a:cxnLst/>
            <a:rect l="l" t="t" r="r" b="b"/>
            <a:pathLst>
              <a:path w="3889375" h="3352800">
                <a:moveTo>
                  <a:pt x="0" y="3352798"/>
                </a:moveTo>
                <a:lnTo>
                  <a:pt x="1944623" y="0"/>
                </a:lnTo>
                <a:lnTo>
                  <a:pt x="3889246" y="3352798"/>
                </a:lnTo>
                <a:lnTo>
                  <a:pt x="0" y="3352798"/>
                </a:lnTo>
                <a:close/>
              </a:path>
            </a:pathLst>
          </a:custGeom>
          <a:ln w="76199">
            <a:solidFill>
              <a:srgbClr val="CE3700"/>
            </a:solidFill>
          </a:ln>
        </p:spPr>
        <p:txBody>
          <a:bodyPr wrap="square" lIns="0" tIns="0" rIns="0" bIns="0" rtlCol="0"/>
          <a:lstStyle/>
          <a:p>
            <a:endParaRPr sz="1801"/>
          </a:p>
        </p:txBody>
      </p:sp>
      <p:sp>
        <p:nvSpPr>
          <p:cNvPr id="8" name="object 8"/>
          <p:cNvSpPr/>
          <p:nvPr/>
        </p:nvSpPr>
        <p:spPr>
          <a:xfrm>
            <a:off x="5022591" y="-165908"/>
            <a:ext cx="2305986" cy="2125230"/>
          </a:xfrm>
          <a:prstGeom prst="rect">
            <a:avLst/>
          </a:prstGeom>
          <a:blipFill>
            <a:blip r:embed="rId3" cstate="print"/>
            <a:stretch>
              <a:fillRect/>
            </a:stretch>
          </a:blipFill>
        </p:spPr>
        <p:txBody>
          <a:bodyPr wrap="square" lIns="0" tIns="0" rIns="0" bIns="0" rtlCol="0"/>
          <a:lstStyle/>
          <a:p>
            <a:endParaRPr sz="1801"/>
          </a:p>
        </p:txBody>
      </p:sp>
      <p:sp>
        <p:nvSpPr>
          <p:cNvPr id="11" name="object 11"/>
          <p:cNvSpPr/>
          <p:nvPr/>
        </p:nvSpPr>
        <p:spPr>
          <a:xfrm>
            <a:off x="1243060" y="4419602"/>
            <a:ext cx="2439413" cy="2340569"/>
          </a:xfrm>
          <a:prstGeom prst="rect">
            <a:avLst/>
          </a:prstGeom>
          <a:blipFill>
            <a:blip r:embed="rId4" cstate="print"/>
            <a:stretch>
              <a:fillRect/>
            </a:stretch>
          </a:blipFill>
        </p:spPr>
        <p:txBody>
          <a:bodyPr wrap="square" lIns="0" tIns="0" rIns="0" bIns="0" rtlCol="0"/>
          <a:lstStyle/>
          <a:p>
            <a:endParaRPr sz="1801" dirty="0"/>
          </a:p>
        </p:txBody>
      </p:sp>
      <p:sp>
        <p:nvSpPr>
          <p:cNvPr id="12" name="object 12"/>
          <p:cNvSpPr txBox="1"/>
          <p:nvPr/>
        </p:nvSpPr>
        <p:spPr>
          <a:xfrm>
            <a:off x="3682475" y="5680761"/>
            <a:ext cx="5210932" cy="505267"/>
          </a:xfrm>
          <a:prstGeom prst="rect">
            <a:avLst/>
          </a:prstGeom>
        </p:spPr>
        <p:txBody>
          <a:bodyPr vert="horz" wrap="square" lIns="0" tIns="12700" rIns="0" bIns="0" rtlCol="0">
            <a:spAutoFit/>
          </a:bodyPr>
          <a:lstStyle/>
          <a:p>
            <a:pPr marL="186053">
              <a:spcBef>
                <a:spcPts val="100"/>
              </a:spcBef>
            </a:pPr>
            <a:r>
              <a:rPr lang="en-US" sz="1600" b="1" dirty="0">
                <a:solidFill>
                  <a:srgbClr val="0000FF"/>
                </a:solidFill>
                <a:latin typeface="DejaVu Sans"/>
                <a:cs typeface="DejaVu Sans"/>
              </a:rPr>
              <a:t>Electoral Support-PAC$$, Expert information</a:t>
            </a:r>
            <a:endParaRPr sz="1600" dirty="0">
              <a:latin typeface="DejaVu Sans"/>
              <a:cs typeface="DejaVu Sans"/>
            </a:endParaRPr>
          </a:p>
        </p:txBody>
      </p:sp>
      <p:grpSp>
        <p:nvGrpSpPr>
          <p:cNvPr id="47" name="Group 46"/>
          <p:cNvGrpSpPr/>
          <p:nvPr/>
        </p:nvGrpSpPr>
        <p:grpSpPr>
          <a:xfrm>
            <a:off x="3505202" y="6056534"/>
            <a:ext cx="4495924" cy="242671"/>
            <a:chOff x="4267200" y="6067639"/>
            <a:chExt cx="3215765" cy="171450"/>
          </a:xfrm>
        </p:grpSpPr>
        <p:sp>
          <p:nvSpPr>
            <p:cNvPr id="14" name="object 14"/>
            <p:cNvSpPr/>
            <p:nvPr/>
          </p:nvSpPr>
          <p:spPr>
            <a:xfrm>
              <a:off x="4339715" y="6153364"/>
              <a:ext cx="3143250" cy="0"/>
            </a:xfrm>
            <a:custGeom>
              <a:avLst/>
              <a:gdLst/>
              <a:ahLst/>
              <a:cxnLst/>
              <a:rect l="l" t="t" r="r" b="b"/>
              <a:pathLst>
                <a:path w="3143250">
                  <a:moveTo>
                    <a:pt x="3143249" y="0"/>
                  </a:moveTo>
                  <a:lnTo>
                    <a:pt x="0" y="0"/>
                  </a:lnTo>
                </a:path>
              </a:pathLst>
            </a:custGeom>
            <a:ln w="57149">
              <a:solidFill>
                <a:srgbClr val="0433FF"/>
              </a:solidFill>
            </a:ln>
          </p:spPr>
          <p:txBody>
            <a:bodyPr wrap="square" lIns="0" tIns="0" rIns="0" bIns="0" rtlCol="0"/>
            <a:lstStyle/>
            <a:p>
              <a:endParaRPr sz="1801" dirty="0"/>
            </a:p>
          </p:txBody>
        </p:sp>
        <p:sp>
          <p:nvSpPr>
            <p:cNvPr id="15" name="object 15"/>
            <p:cNvSpPr/>
            <p:nvPr/>
          </p:nvSpPr>
          <p:spPr>
            <a:xfrm>
              <a:off x="4267200" y="6067639"/>
              <a:ext cx="171450" cy="171450"/>
            </a:xfrm>
            <a:custGeom>
              <a:avLst/>
              <a:gdLst/>
              <a:ahLst/>
              <a:cxnLst/>
              <a:rect l="l" t="t" r="r" b="b"/>
              <a:pathLst>
                <a:path w="171450" h="171450">
                  <a:moveTo>
                    <a:pt x="171450" y="0"/>
                  </a:moveTo>
                  <a:lnTo>
                    <a:pt x="0" y="85724"/>
                  </a:lnTo>
                  <a:lnTo>
                    <a:pt x="171450" y="171449"/>
                  </a:lnTo>
                  <a:lnTo>
                    <a:pt x="114300" y="85724"/>
                  </a:lnTo>
                  <a:lnTo>
                    <a:pt x="171450" y="0"/>
                  </a:lnTo>
                  <a:close/>
                </a:path>
              </a:pathLst>
            </a:custGeom>
            <a:solidFill>
              <a:srgbClr val="0433FF"/>
            </a:solidFill>
          </p:spPr>
          <p:txBody>
            <a:bodyPr wrap="square" lIns="0" tIns="0" rIns="0" bIns="0" rtlCol="0"/>
            <a:lstStyle/>
            <a:p>
              <a:endParaRPr sz="1801"/>
            </a:p>
          </p:txBody>
        </p:sp>
      </p:grpSp>
      <p:grpSp>
        <p:nvGrpSpPr>
          <p:cNvPr id="49" name="Group 48"/>
          <p:cNvGrpSpPr/>
          <p:nvPr/>
        </p:nvGrpSpPr>
        <p:grpSpPr>
          <a:xfrm>
            <a:off x="6495427" y="1962851"/>
            <a:ext cx="1827348" cy="3306452"/>
            <a:chOff x="6705598" y="2438401"/>
            <a:chExt cx="1524445" cy="2438602"/>
          </a:xfrm>
        </p:grpSpPr>
        <p:sp>
          <p:nvSpPr>
            <p:cNvPr id="17" name="object 17"/>
            <p:cNvSpPr/>
            <p:nvPr/>
          </p:nvSpPr>
          <p:spPr>
            <a:xfrm>
              <a:off x="6735888" y="2486863"/>
              <a:ext cx="1494155" cy="2390140"/>
            </a:xfrm>
            <a:custGeom>
              <a:avLst/>
              <a:gdLst/>
              <a:ahLst/>
              <a:cxnLst/>
              <a:rect l="l" t="t" r="r" b="b"/>
              <a:pathLst>
                <a:path w="1494154" h="2390140">
                  <a:moveTo>
                    <a:pt x="1493710" y="2389936"/>
                  </a:moveTo>
                  <a:lnTo>
                    <a:pt x="0" y="0"/>
                  </a:lnTo>
                </a:path>
              </a:pathLst>
            </a:custGeom>
            <a:ln w="57149">
              <a:solidFill>
                <a:srgbClr val="0433FF"/>
              </a:solidFill>
            </a:ln>
          </p:spPr>
          <p:txBody>
            <a:bodyPr wrap="square" lIns="0" tIns="0" rIns="0" bIns="0" rtlCol="0"/>
            <a:lstStyle/>
            <a:p>
              <a:endParaRPr sz="1801"/>
            </a:p>
          </p:txBody>
        </p:sp>
        <p:sp>
          <p:nvSpPr>
            <p:cNvPr id="18" name="object 18"/>
            <p:cNvSpPr/>
            <p:nvPr/>
          </p:nvSpPr>
          <p:spPr>
            <a:xfrm>
              <a:off x="6705598" y="2438401"/>
              <a:ext cx="163830" cy="191135"/>
            </a:xfrm>
            <a:custGeom>
              <a:avLst/>
              <a:gdLst/>
              <a:ahLst/>
              <a:cxnLst/>
              <a:rect l="l" t="t" r="r" b="b"/>
              <a:pathLst>
                <a:path w="163829" h="191135">
                  <a:moveTo>
                    <a:pt x="0" y="0"/>
                  </a:moveTo>
                  <a:lnTo>
                    <a:pt x="18174" y="190822"/>
                  </a:lnTo>
                  <a:lnTo>
                    <a:pt x="60580" y="96925"/>
                  </a:lnTo>
                  <a:lnTo>
                    <a:pt x="163563" y="99954"/>
                  </a:lnTo>
                  <a:lnTo>
                    <a:pt x="0" y="0"/>
                  </a:lnTo>
                  <a:close/>
                </a:path>
              </a:pathLst>
            </a:custGeom>
            <a:solidFill>
              <a:srgbClr val="0433FF"/>
            </a:solidFill>
          </p:spPr>
          <p:txBody>
            <a:bodyPr wrap="square" lIns="0" tIns="0" rIns="0" bIns="0" rtlCol="0"/>
            <a:lstStyle/>
            <a:p>
              <a:endParaRPr sz="1801"/>
            </a:p>
          </p:txBody>
        </p:sp>
      </p:grpSp>
      <p:grpSp>
        <p:nvGrpSpPr>
          <p:cNvPr id="37" name="Group 36"/>
          <p:cNvGrpSpPr/>
          <p:nvPr/>
        </p:nvGrpSpPr>
        <p:grpSpPr>
          <a:xfrm rot="180000">
            <a:off x="7339891" y="1462961"/>
            <a:ext cx="2489924" cy="3731775"/>
            <a:chOff x="7429498" y="2044171"/>
            <a:chExt cx="1527752" cy="2392065"/>
          </a:xfrm>
        </p:grpSpPr>
        <p:sp>
          <p:nvSpPr>
            <p:cNvPr id="19" name="object 19"/>
            <p:cNvSpPr/>
            <p:nvPr/>
          </p:nvSpPr>
          <p:spPr>
            <a:xfrm>
              <a:off x="7429498" y="2044171"/>
              <a:ext cx="1496695" cy="2343785"/>
            </a:xfrm>
            <a:custGeom>
              <a:avLst/>
              <a:gdLst/>
              <a:ahLst/>
              <a:cxnLst/>
              <a:rect l="l" t="t" r="r" b="b"/>
              <a:pathLst>
                <a:path w="1496695" h="2343785">
                  <a:moveTo>
                    <a:pt x="0" y="0"/>
                  </a:moveTo>
                  <a:lnTo>
                    <a:pt x="1496416" y="2343401"/>
                  </a:lnTo>
                </a:path>
              </a:pathLst>
            </a:custGeom>
            <a:ln w="57149">
              <a:solidFill>
                <a:srgbClr val="008F00"/>
              </a:solidFill>
            </a:ln>
          </p:spPr>
          <p:txBody>
            <a:bodyPr wrap="square" lIns="0" tIns="0" rIns="0" bIns="0" rtlCol="0"/>
            <a:lstStyle/>
            <a:p>
              <a:endParaRPr sz="1801"/>
            </a:p>
          </p:txBody>
        </p:sp>
        <p:sp>
          <p:nvSpPr>
            <p:cNvPr id="20" name="object 20"/>
            <p:cNvSpPr/>
            <p:nvPr/>
          </p:nvSpPr>
          <p:spPr>
            <a:xfrm>
              <a:off x="8792150" y="4245101"/>
              <a:ext cx="165100" cy="191135"/>
            </a:xfrm>
            <a:custGeom>
              <a:avLst/>
              <a:gdLst/>
              <a:ahLst/>
              <a:cxnLst/>
              <a:rect l="l" t="t" r="r" b="b"/>
              <a:pathLst>
                <a:path w="165100" h="191135">
                  <a:moveTo>
                    <a:pt x="144500" y="0"/>
                  </a:moveTo>
                  <a:lnTo>
                    <a:pt x="103008" y="94303"/>
                  </a:lnTo>
                  <a:lnTo>
                    <a:pt x="0" y="92273"/>
                  </a:lnTo>
                  <a:lnTo>
                    <a:pt x="164523" y="190638"/>
                  </a:lnTo>
                  <a:lnTo>
                    <a:pt x="144500" y="0"/>
                  </a:lnTo>
                  <a:close/>
                </a:path>
              </a:pathLst>
            </a:custGeom>
            <a:solidFill>
              <a:srgbClr val="008F00"/>
            </a:solidFill>
          </p:spPr>
          <p:txBody>
            <a:bodyPr wrap="square" lIns="0" tIns="0" rIns="0" bIns="0" rtlCol="0"/>
            <a:lstStyle/>
            <a:p>
              <a:endParaRPr sz="1801"/>
            </a:p>
          </p:txBody>
        </p:sp>
      </p:grpSp>
      <p:grpSp>
        <p:nvGrpSpPr>
          <p:cNvPr id="39" name="Group 38"/>
          <p:cNvGrpSpPr/>
          <p:nvPr/>
        </p:nvGrpSpPr>
        <p:grpSpPr>
          <a:xfrm>
            <a:off x="3437205" y="6456396"/>
            <a:ext cx="4669755" cy="272501"/>
            <a:chOff x="4222870" y="6546182"/>
            <a:chExt cx="3263780" cy="171450"/>
          </a:xfrm>
        </p:grpSpPr>
        <p:sp>
          <p:nvSpPr>
            <p:cNvPr id="26" name="object 26"/>
            <p:cNvSpPr/>
            <p:nvPr/>
          </p:nvSpPr>
          <p:spPr>
            <a:xfrm>
              <a:off x="4222870" y="6629400"/>
              <a:ext cx="3169920" cy="0"/>
            </a:xfrm>
            <a:custGeom>
              <a:avLst/>
              <a:gdLst/>
              <a:ahLst/>
              <a:cxnLst/>
              <a:rect l="l" t="t" r="r" b="b"/>
              <a:pathLst>
                <a:path w="3169920">
                  <a:moveTo>
                    <a:pt x="0" y="0"/>
                  </a:moveTo>
                  <a:lnTo>
                    <a:pt x="3169443" y="0"/>
                  </a:lnTo>
                </a:path>
              </a:pathLst>
            </a:custGeom>
            <a:ln w="57149">
              <a:solidFill>
                <a:srgbClr val="FF7C00"/>
              </a:solidFill>
            </a:ln>
          </p:spPr>
          <p:txBody>
            <a:bodyPr wrap="square" lIns="0" tIns="0" rIns="0" bIns="0" rtlCol="0"/>
            <a:lstStyle/>
            <a:p>
              <a:endParaRPr sz="1801"/>
            </a:p>
          </p:txBody>
        </p:sp>
        <p:sp>
          <p:nvSpPr>
            <p:cNvPr id="27" name="object 27"/>
            <p:cNvSpPr/>
            <p:nvPr/>
          </p:nvSpPr>
          <p:spPr>
            <a:xfrm>
              <a:off x="7315200" y="6546182"/>
              <a:ext cx="171450" cy="171450"/>
            </a:xfrm>
            <a:custGeom>
              <a:avLst/>
              <a:gdLst/>
              <a:ahLst/>
              <a:cxnLst/>
              <a:rect l="l" t="t" r="r" b="b"/>
              <a:pathLst>
                <a:path w="171450" h="171450">
                  <a:moveTo>
                    <a:pt x="0" y="0"/>
                  </a:moveTo>
                  <a:lnTo>
                    <a:pt x="57150" y="85725"/>
                  </a:lnTo>
                  <a:lnTo>
                    <a:pt x="0" y="171450"/>
                  </a:lnTo>
                  <a:lnTo>
                    <a:pt x="171450" y="85725"/>
                  </a:lnTo>
                  <a:lnTo>
                    <a:pt x="0" y="0"/>
                  </a:lnTo>
                  <a:close/>
                </a:path>
              </a:pathLst>
            </a:custGeom>
            <a:solidFill>
              <a:srgbClr val="FF7C00"/>
            </a:solidFill>
          </p:spPr>
          <p:txBody>
            <a:bodyPr wrap="square" lIns="0" tIns="0" rIns="0" bIns="0" rtlCol="0"/>
            <a:lstStyle/>
            <a:p>
              <a:endParaRPr sz="1801">
                <a:solidFill>
                  <a:srgbClr val="FF7C00"/>
                </a:solidFill>
              </a:endParaRPr>
            </a:p>
          </p:txBody>
        </p:sp>
      </p:grpSp>
      <p:sp>
        <p:nvSpPr>
          <p:cNvPr id="5" name="object 5"/>
          <p:cNvSpPr/>
          <p:nvPr/>
        </p:nvSpPr>
        <p:spPr>
          <a:xfrm>
            <a:off x="3798" y="-563"/>
            <a:ext cx="4989596" cy="997586"/>
          </a:xfrm>
          <a:custGeom>
            <a:avLst/>
            <a:gdLst/>
            <a:ahLst/>
            <a:cxnLst/>
            <a:rect l="l" t="t" r="r" b="b"/>
            <a:pathLst>
              <a:path w="12192000" h="997585">
                <a:moveTo>
                  <a:pt x="12191997" y="0"/>
                </a:moveTo>
                <a:lnTo>
                  <a:pt x="0" y="0"/>
                </a:lnTo>
                <a:lnTo>
                  <a:pt x="0" y="997145"/>
                </a:lnTo>
                <a:lnTo>
                  <a:pt x="12191997" y="997145"/>
                </a:lnTo>
                <a:lnTo>
                  <a:pt x="12191997" y="0"/>
                </a:lnTo>
                <a:close/>
              </a:path>
            </a:pathLst>
          </a:custGeom>
          <a:solidFill>
            <a:srgbClr val="A5C1DF"/>
          </a:solidFill>
        </p:spPr>
        <p:txBody>
          <a:bodyPr wrap="square" lIns="0" tIns="0" rIns="0" bIns="0" rtlCol="0"/>
          <a:lstStyle/>
          <a:p>
            <a:endParaRPr sz="1801"/>
          </a:p>
        </p:txBody>
      </p:sp>
      <p:sp>
        <p:nvSpPr>
          <p:cNvPr id="6" name="object 6"/>
          <p:cNvSpPr txBox="1">
            <a:spLocks noGrp="1"/>
          </p:cNvSpPr>
          <p:nvPr>
            <p:ph type="title"/>
          </p:nvPr>
        </p:nvSpPr>
        <p:spPr>
          <a:xfrm>
            <a:off x="2083" y="15691"/>
            <a:ext cx="4991312" cy="812822"/>
          </a:xfrm>
          <a:prstGeom prst="rect">
            <a:avLst/>
          </a:prstGeom>
        </p:spPr>
        <p:txBody>
          <a:bodyPr vert="horz" wrap="square" lIns="0" tIns="76425" rIns="0" bIns="0" rtlCol="0">
            <a:spAutoFit/>
          </a:bodyPr>
          <a:lstStyle/>
          <a:p>
            <a:pPr marL="5081" algn="ctr">
              <a:lnSpc>
                <a:spcPts val="4160"/>
              </a:lnSpc>
              <a:spcBef>
                <a:spcPts val="100"/>
              </a:spcBef>
            </a:pPr>
            <a:r>
              <a:rPr spc="-75" dirty="0"/>
              <a:t>IRON</a:t>
            </a:r>
            <a:r>
              <a:rPr spc="-215" dirty="0"/>
              <a:t> </a:t>
            </a:r>
            <a:r>
              <a:rPr spc="-171" dirty="0"/>
              <a:t>TRIANGLE</a:t>
            </a:r>
            <a:endParaRPr dirty="0"/>
          </a:p>
          <a:p>
            <a:pPr marL="5081" algn="ctr">
              <a:lnSpc>
                <a:spcPts val="1760"/>
              </a:lnSpc>
            </a:pPr>
            <a:r>
              <a:rPr sz="900" dirty="0"/>
              <a:t>(I didn’t come up with this, but whoever did is a genius</a:t>
            </a:r>
            <a:r>
              <a:rPr lang="en-US" sz="900" dirty="0"/>
              <a:t> but I made it better</a:t>
            </a:r>
            <a:r>
              <a:rPr sz="900" dirty="0"/>
              <a:t>)</a:t>
            </a:r>
          </a:p>
        </p:txBody>
      </p:sp>
      <p:sp>
        <p:nvSpPr>
          <p:cNvPr id="30" name="TextBox 29"/>
          <p:cNvSpPr txBox="1"/>
          <p:nvPr/>
        </p:nvSpPr>
        <p:spPr>
          <a:xfrm>
            <a:off x="7717776" y="-11015"/>
            <a:ext cx="3151196" cy="400110"/>
          </a:xfrm>
          <a:prstGeom prst="rect">
            <a:avLst/>
          </a:prstGeom>
          <a:noFill/>
        </p:spPr>
        <p:txBody>
          <a:bodyPr wrap="square" rtlCol="0">
            <a:spAutoFit/>
          </a:bodyPr>
          <a:lstStyle/>
          <a:p>
            <a:r>
              <a:rPr lang="en-US" sz="2000" b="1" dirty="0"/>
              <a:t>The Pentagon=Bureaucracy</a:t>
            </a:r>
          </a:p>
        </p:txBody>
      </p:sp>
      <p:sp>
        <p:nvSpPr>
          <p:cNvPr id="32" name="TextBox 31"/>
          <p:cNvSpPr txBox="1"/>
          <p:nvPr/>
        </p:nvSpPr>
        <p:spPr>
          <a:xfrm rot="3563035">
            <a:off x="6690315" y="2715113"/>
            <a:ext cx="3847207" cy="646587"/>
          </a:xfrm>
          <a:prstGeom prst="rect">
            <a:avLst/>
          </a:prstGeom>
          <a:noFill/>
        </p:spPr>
        <p:txBody>
          <a:bodyPr wrap="none" rtlCol="0">
            <a:spAutoFit/>
          </a:bodyPr>
          <a:lstStyle/>
          <a:p>
            <a:r>
              <a:rPr lang="en-US" sz="1801" b="1" dirty="0">
                <a:solidFill>
                  <a:srgbClr val="008A3E"/>
                </a:solidFill>
              </a:rPr>
              <a:t>Favorable rulings on defense contracts</a:t>
            </a:r>
          </a:p>
          <a:p>
            <a:endParaRPr lang="en-US" sz="1801" b="1" dirty="0">
              <a:solidFill>
                <a:srgbClr val="008A3E"/>
              </a:solidFill>
            </a:endParaRPr>
          </a:p>
        </p:txBody>
      </p:sp>
      <p:sp>
        <p:nvSpPr>
          <p:cNvPr id="33" name="Rectangle 32"/>
          <p:cNvSpPr/>
          <p:nvPr/>
        </p:nvSpPr>
        <p:spPr>
          <a:xfrm>
            <a:off x="8035622" y="5675701"/>
            <a:ext cx="4009663" cy="1091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Stark will influence Congress through Lobbyists (Int. Groups) &amp; provide expert information &amp; PAC $</a:t>
            </a:r>
          </a:p>
        </p:txBody>
      </p:sp>
      <p:sp>
        <p:nvSpPr>
          <p:cNvPr id="34" name="TextBox 33"/>
          <p:cNvSpPr txBox="1"/>
          <p:nvPr/>
        </p:nvSpPr>
        <p:spPr>
          <a:xfrm rot="18147649">
            <a:off x="2910333" y="3111457"/>
            <a:ext cx="3828268" cy="923714"/>
          </a:xfrm>
          <a:prstGeom prst="rect">
            <a:avLst/>
          </a:prstGeom>
          <a:noFill/>
        </p:spPr>
        <p:txBody>
          <a:bodyPr wrap="square" rtlCol="0">
            <a:spAutoFit/>
          </a:bodyPr>
          <a:lstStyle/>
          <a:p>
            <a:r>
              <a:rPr lang="en-US" sz="1801" b="1" dirty="0">
                <a:solidFill>
                  <a:srgbClr val="FF7C00"/>
                </a:solidFill>
              </a:rPr>
              <a:t>Information, help with Constituents’</a:t>
            </a:r>
          </a:p>
          <a:p>
            <a:r>
              <a:rPr lang="en-US" sz="1801" b="1" dirty="0">
                <a:solidFill>
                  <a:srgbClr val="FF7C00"/>
                </a:solidFill>
              </a:rPr>
              <a:t>complaints</a:t>
            </a:r>
          </a:p>
          <a:p>
            <a:endParaRPr lang="en-US" sz="1801" b="1" dirty="0">
              <a:solidFill>
                <a:srgbClr val="FF7C00"/>
              </a:solidFill>
            </a:endParaRPr>
          </a:p>
        </p:txBody>
      </p:sp>
      <p:sp>
        <p:nvSpPr>
          <p:cNvPr id="38" name="TextBox 37"/>
          <p:cNvSpPr txBox="1"/>
          <p:nvPr/>
        </p:nvSpPr>
        <p:spPr>
          <a:xfrm rot="3689441">
            <a:off x="5413384" y="3257073"/>
            <a:ext cx="4543231" cy="923714"/>
          </a:xfrm>
          <a:prstGeom prst="rect">
            <a:avLst/>
          </a:prstGeom>
          <a:noFill/>
        </p:spPr>
        <p:txBody>
          <a:bodyPr wrap="none" rtlCol="0">
            <a:spAutoFit/>
          </a:bodyPr>
          <a:lstStyle/>
          <a:p>
            <a:r>
              <a:rPr lang="en-US" sz="1801" b="1" dirty="0">
                <a:solidFill>
                  <a:srgbClr val="0433FF"/>
                </a:solidFill>
              </a:rPr>
              <a:t>Support for Agencies budget request</a:t>
            </a:r>
          </a:p>
          <a:p>
            <a:pPr algn="ctr"/>
            <a:r>
              <a:rPr lang="en-US" sz="1801" b="1" dirty="0">
                <a:solidFill>
                  <a:srgbClr val="0433FF"/>
                </a:solidFill>
              </a:rPr>
              <a:t> before Congress, expert information</a:t>
            </a:r>
          </a:p>
          <a:p>
            <a:endParaRPr lang="en-US" sz="1801" b="1" dirty="0">
              <a:solidFill>
                <a:srgbClr val="008A3E"/>
              </a:solidFill>
            </a:endParaRPr>
          </a:p>
        </p:txBody>
      </p:sp>
      <p:grpSp>
        <p:nvGrpSpPr>
          <p:cNvPr id="40" name="Group 39"/>
          <p:cNvGrpSpPr/>
          <p:nvPr/>
        </p:nvGrpSpPr>
        <p:grpSpPr>
          <a:xfrm rot="7170927">
            <a:off x="2978491" y="3702314"/>
            <a:ext cx="3732672" cy="277221"/>
            <a:chOff x="4222870" y="6546182"/>
            <a:chExt cx="3263780" cy="171450"/>
          </a:xfrm>
        </p:grpSpPr>
        <p:sp>
          <p:nvSpPr>
            <p:cNvPr id="41" name="object 26"/>
            <p:cNvSpPr/>
            <p:nvPr/>
          </p:nvSpPr>
          <p:spPr>
            <a:xfrm>
              <a:off x="4222870" y="6629400"/>
              <a:ext cx="3169920" cy="0"/>
            </a:xfrm>
            <a:custGeom>
              <a:avLst/>
              <a:gdLst/>
              <a:ahLst/>
              <a:cxnLst/>
              <a:rect l="l" t="t" r="r" b="b"/>
              <a:pathLst>
                <a:path w="3169920">
                  <a:moveTo>
                    <a:pt x="0" y="0"/>
                  </a:moveTo>
                  <a:lnTo>
                    <a:pt x="3169443" y="0"/>
                  </a:lnTo>
                </a:path>
              </a:pathLst>
            </a:custGeom>
            <a:ln w="57149">
              <a:solidFill>
                <a:srgbClr val="FF7C00"/>
              </a:solidFill>
            </a:ln>
          </p:spPr>
          <p:txBody>
            <a:bodyPr wrap="square" lIns="0" tIns="0" rIns="0" bIns="0" rtlCol="0"/>
            <a:lstStyle/>
            <a:p>
              <a:endParaRPr sz="1801"/>
            </a:p>
          </p:txBody>
        </p:sp>
        <p:sp>
          <p:nvSpPr>
            <p:cNvPr id="42" name="object 27"/>
            <p:cNvSpPr/>
            <p:nvPr/>
          </p:nvSpPr>
          <p:spPr>
            <a:xfrm>
              <a:off x="7315200" y="6546182"/>
              <a:ext cx="171450" cy="171450"/>
            </a:xfrm>
            <a:custGeom>
              <a:avLst/>
              <a:gdLst/>
              <a:ahLst/>
              <a:cxnLst/>
              <a:rect l="l" t="t" r="r" b="b"/>
              <a:pathLst>
                <a:path w="171450" h="171450">
                  <a:moveTo>
                    <a:pt x="0" y="0"/>
                  </a:moveTo>
                  <a:lnTo>
                    <a:pt x="57150" y="85725"/>
                  </a:lnTo>
                  <a:lnTo>
                    <a:pt x="0" y="171450"/>
                  </a:lnTo>
                  <a:lnTo>
                    <a:pt x="171450" y="85725"/>
                  </a:lnTo>
                  <a:lnTo>
                    <a:pt x="0" y="0"/>
                  </a:lnTo>
                  <a:close/>
                </a:path>
              </a:pathLst>
            </a:custGeom>
            <a:solidFill>
              <a:srgbClr val="FF7C00"/>
            </a:solidFill>
          </p:spPr>
          <p:txBody>
            <a:bodyPr wrap="square" lIns="0" tIns="0" rIns="0" bIns="0" rtlCol="0"/>
            <a:lstStyle/>
            <a:p>
              <a:endParaRPr sz="1801">
                <a:solidFill>
                  <a:srgbClr val="FF7C00"/>
                </a:solidFill>
              </a:endParaRPr>
            </a:p>
          </p:txBody>
        </p:sp>
      </p:grpSp>
      <p:grpSp>
        <p:nvGrpSpPr>
          <p:cNvPr id="43" name="Group 42"/>
          <p:cNvGrpSpPr/>
          <p:nvPr/>
        </p:nvGrpSpPr>
        <p:grpSpPr>
          <a:xfrm rot="14501852">
            <a:off x="3429222" y="1838102"/>
            <a:ext cx="1587300" cy="2925620"/>
            <a:chOff x="7429498" y="2044171"/>
            <a:chExt cx="1527752" cy="2392065"/>
          </a:xfrm>
        </p:grpSpPr>
        <p:sp>
          <p:nvSpPr>
            <p:cNvPr id="44" name="object 19"/>
            <p:cNvSpPr/>
            <p:nvPr/>
          </p:nvSpPr>
          <p:spPr>
            <a:xfrm>
              <a:off x="7429498" y="2044171"/>
              <a:ext cx="1496695" cy="2343785"/>
            </a:xfrm>
            <a:custGeom>
              <a:avLst/>
              <a:gdLst/>
              <a:ahLst/>
              <a:cxnLst/>
              <a:rect l="l" t="t" r="r" b="b"/>
              <a:pathLst>
                <a:path w="1496695" h="2343785">
                  <a:moveTo>
                    <a:pt x="0" y="0"/>
                  </a:moveTo>
                  <a:lnTo>
                    <a:pt x="1496416" y="2343401"/>
                  </a:lnTo>
                </a:path>
              </a:pathLst>
            </a:custGeom>
            <a:ln w="57149">
              <a:solidFill>
                <a:srgbClr val="008F00"/>
              </a:solidFill>
            </a:ln>
          </p:spPr>
          <p:txBody>
            <a:bodyPr wrap="square" lIns="0" tIns="0" rIns="0" bIns="0" rtlCol="0"/>
            <a:lstStyle/>
            <a:p>
              <a:endParaRPr sz="1801"/>
            </a:p>
          </p:txBody>
        </p:sp>
        <p:sp>
          <p:nvSpPr>
            <p:cNvPr id="45" name="object 20"/>
            <p:cNvSpPr/>
            <p:nvPr/>
          </p:nvSpPr>
          <p:spPr>
            <a:xfrm>
              <a:off x="8792150" y="4245101"/>
              <a:ext cx="165100" cy="191135"/>
            </a:xfrm>
            <a:custGeom>
              <a:avLst/>
              <a:gdLst/>
              <a:ahLst/>
              <a:cxnLst/>
              <a:rect l="l" t="t" r="r" b="b"/>
              <a:pathLst>
                <a:path w="165100" h="191135">
                  <a:moveTo>
                    <a:pt x="144500" y="0"/>
                  </a:moveTo>
                  <a:lnTo>
                    <a:pt x="103008" y="94303"/>
                  </a:lnTo>
                  <a:lnTo>
                    <a:pt x="0" y="92273"/>
                  </a:lnTo>
                  <a:lnTo>
                    <a:pt x="164523" y="190638"/>
                  </a:lnTo>
                  <a:lnTo>
                    <a:pt x="144500" y="0"/>
                  </a:lnTo>
                  <a:close/>
                </a:path>
              </a:pathLst>
            </a:custGeom>
            <a:solidFill>
              <a:srgbClr val="008F00"/>
            </a:solidFill>
          </p:spPr>
          <p:txBody>
            <a:bodyPr wrap="square" lIns="0" tIns="0" rIns="0" bIns="0" rtlCol="0"/>
            <a:lstStyle/>
            <a:p>
              <a:endParaRPr sz="1801"/>
            </a:p>
          </p:txBody>
        </p:sp>
      </p:grpSp>
      <p:sp>
        <p:nvSpPr>
          <p:cNvPr id="46" name="TextBox 45"/>
          <p:cNvSpPr txBox="1"/>
          <p:nvPr/>
        </p:nvSpPr>
        <p:spPr>
          <a:xfrm rot="18243028">
            <a:off x="2451583" y="3068524"/>
            <a:ext cx="2896819" cy="369460"/>
          </a:xfrm>
          <a:prstGeom prst="rect">
            <a:avLst/>
          </a:prstGeom>
          <a:noFill/>
        </p:spPr>
        <p:txBody>
          <a:bodyPr wrap="none" rtlCol="0">
            <a:spAutoFit/>
          </a:bodyPr>
          <a:lstStyle/>
          <a:p>
            <a:r>
              <a:rPr lang="en-US" sz="1801" b="1" dirty="0">
                <a:solidFill>
                  <a:srgbClr val="008A3E"/>
                </a:solidFill>
              </a:rPr>
              <a:t>Approval of budget requests</a:t>
            </a:r>
          </a:p>
        </p:txBody>
      </p:sp>
      <p:sp>
        <p:nvSpPr>
          <p:cNvPr id="48" name="TextBox 47"/>
          <p:cNvSpPr txBox="1"/>
          <p:nvPr/>
        </p:nvSpPr>
        <p:spPr>
          <a:xfrm>
            <a:off x="2709334" y="6184900"/>
            <a:ext cx="6275436" cy="369460"/>
          </a:xfrm>
          <a:prstGeom prst="rect">
            <a:avLst/>
          </a:prstGeom>
          <a:noFill/>
        </p:spPr>
        <p:txBody>
          <a:bodyPr wrap="square" rtlCol="0">
            <a:spAutoFit/>
          </a:bodyPr>
          <a:lstStyle/>
          <a:p>
            <a:pPr algn="ctr"/>
            <a:r>
              <a:rPr lang="en-US" sz="1801" b="1" dirty="0">
                <a:solidFill>
                  <a:srgbClr val="FF7C00"/>
                </a:solidFill>
              </a:rPr>
              <a:t>Legislation affecting defense contracts budget</a:t>
            </a:r>
          </a:p>
        </p:txBody>
      </p:sp>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58" y="984596"/>
            <a:ext cx="4135487" cy="1750848"/>
          </a:xfrm>
          <a:prstGeom prst="rect">
            <a:avLst/>
          </a:prstGeom>
        </p:spPr>
      </p:pic>
      <p:sp>
        <p:nvSpPr>
          <p:cNvPr id="51" name="TextBox 50"/>
          <p:cNvSpPr txBox="1"/>
          <p:nvPr/>
        </p:nvSpPr>
        <p:spPr>
          <a:xfrm>
            <a:off x="7247887" y="247404"/>
            <a:ext cx="5181600" cy="400110"/>
          </a:xfrm>
          <a:prstGeom prst="rect">
            <a:avLst/>
          </a:prstGeom>
          <a:noFill/>
        </p:spPr>
        <p:txBody>
          <a:bodyPr wrap="square" rtlCol="0">
            <a:spAutoFit/>
          </a:bodyPr>
          <a:lstStyle/>
          <a:p>
            <a:r>
              <a:rPr lang="en-US" sz="2000" b="1" dirty="0"/>
              <a:t>The Pentagon is the U.S. Defense Department</a:t>
            </a:r>
          </a:p>
        </p:txBody>
      </p:sp>
      <p:sp>
        <p:nvSpPr>
          <p:cNvPr id="36" name="object 3">
            <a:extLst>
              <a:ext uri="{FF2B5EF4-FFF2-40B4-BE49-F238E27FC236}">
                <a16:creationId xmlns:a16="http://schemas.microsoft.com/office/drawing/2014/main" id="{094E747E-17BC-4CF2-A285-AA5266A37DC4}"/>
              </a:ext>
            </a:extLst>
          </p:cNvPr>
          <p:cNvSpPr/>
          <p:nvPr/>
        </p:nvSpPr>
        <p:spPr>
          <a:xfrm>
            <a:off x="129446" y="2708206"/>
            <a:ext cx="3209535" cy="587364"/>
          </a:xfrm>
          <a:prstGeom prst="rect">
            <a:avLst/>
          </a:prstGeom>
          <a:blipFill>
            <a:blip r:embed="rId2" cstate="print"/>
            <a:stretch>
              <a:fillRect/>
            </a:stretch>
          </a:blipFill>
        </p:spPr>
        <p:txBody>
          <a:bodyPr wrap="square" lIns="0" tIns="0" rIns="0" bIns="0" rtlCol="0"/>
          <a:lstStyle/>
          <a:p>
            <a:endParaRPr sz="180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7" y="838201"/>
            <a:ext cx="3784169" cy="5334000"/>
          </a:xfrm>
        </p:spPr>
        <p:txBody>
          <a:bodyPr>
            <a:noAutofit/>
          </a:bodyPr>
          <a:lstStyle/>
          <a:p>
            <a:pPr marL="0" indent="0">
              <a:buNone/>
            </a:pPr>
            <a:r>
              <a:rPr lang="en-US" b="1" dirty="0"/>
              <a:t>ISSUE NETWORKS </a:t>
            </a:r>
            <a:endParaRPr lang="en-US" dirty="0"/>
          </a:p>
          <a:p>
            <a:r>
              <a:rPr lang="en-US" sz="2800" b="1" i="1" dirty="0"/>
              <a:t>Definition:</a:t>
            </a:r>
            <a:r>
              <a:rPr lang="en-US" sz="2800" i="1" dirty="0"/>
              <a:t>  Network that consists of people in interest groups, on congressional staffs, in bureaucratic agencies, in universities, and in the mass media who regularly debate an issue.</a:t>
            </a:r>
            <a:endParaRPr lang="en-US" sz="2800" dirty="0"/>
          </a:p>
        </p:txBody>
      </p:sp>
      <p:sp>
        <p:nvSpPr>
          <p:cNvPr id="4" name="Slide Number Placeholder 3"/>
          <p:cNvSpPr>
            <a:spLocks noGrp="1"/>
          </p:cNvSpPr>
          <p:nvPr>
            <p:ph type="sldNum" sz="quarter" idx="12"/>
          </p:nvPr>
        </p:nvSpPr>
        <p:spPr/>
        <p:txBody>
          <a:bodyPr/>
          <a:lstStyle/>
          <a:p>
            <a:fld id="{461AE591-E667-4905-ADFC-6CF5283AEBF8}" type="slidenum">
              <a:rPr lang="en-US" smtClean="0">
                <a:solidFill>
                  <a:prstClr val="black">
                    <a:tint val="75000"/>
                  </a:prstClr>
                </a:solidFill>
              </a:rPr>
              <a:pPr/>
              <a:t>32</a:t>
            </a:fld>
            <a:endParaRPr lang="en-US">
              <a:solidFill>
                <a:prstClr val="black">
                  <a:tint val="75000"/>
                </a:prstClr>
              </a:solidFill>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4241372" y="441323"/>
            <a:ext cx="7950629" cy="6416676"/>
          </a:xfrm>
          <a:prstGeom prst="rect">
            <a:avLst/>
          </a:prstGeom>
        </p:spPr>
      </p:pic>
      <p:sp>
        <p:nvSpPr>
          <p:cNvPr id="7" name="object 5"/>
          <p:cNvSpPr/>
          <p:nvPr/>
        </p:nvSpPr>
        <p:spPr>
          <a:xfrm>
            <a:off x="25831" y="-12306"/>
            <a:ext cx="12192000" cy="498793"/>
          </a:xfrm>
          <a:custGeom>
            <a:avLst/>
            <a:gdLst/>
            <a:ahLst/>
            <a:cxnLst/>
            <a:rect l="l" t="t" r="r" b="b"/>
            <a:pathLst>
              <a:path w="12192000" h="997585">
                <a:moveTo>
                  <a:pt x="12191997" y="0"/>
                </a:moveTo>
                <a:lnTo>
                  <a:pt x="0" y="0"/>
                </a:lnTo>
                <a:lnTo>
                  <a:pt x="0" y="997145"/>
                </a:lnTo>
                <a:lnTo>
                  <a:pt x="12191997" y="997145"/>
                </a:lnTo>
                <a:lnTo>
                  <a:pt x="12191997" y="0"/>
                </a:lnTo>
                <a:close/>
              </a:path>
            </a:pathLst>
          </a:custGeom>
          <a:solidFill>
            <a:srgbClr val="A5C1DF"/>
          </a:solidFill>
        </p:spPr>
        <p:txBody>
          <a:bodyPr wrap="square" lIns="0" tIns="0" rIns="0" bIns="0" rtlCol="0"/>
          <a:lstStyle/>
          <a:p>
            <a:endParaRPr sz="1801"/>
          </a:p>
        </p:txBody>
      </p:sp>
      <p:sp>
        <p:nvSpPr>
          <p:cNvPr id="2" name="Title 1"/>
          <p:cNvSpPr>
            <a:spLocks noGrp="1"/>
          </p:cNvSpPr>
          <p:nvPr>
            <p:ph type="title"/>
          </p:nvPr>
        </p:nvSpPr>
        <p:spPr>
          <a:xfrm>
            <a:off x="1981200" y="3"/>
            <a:ext cx="8229600" cy="543959"/>
          </a:xfrm>
        </p:spPr>
        <p:txBody>
          <a:bodyPr>
            <a:noAutofit/>
          </a:bodyPr>
          <a:lstStyle/>
          <a:p>
            <a:pPr fontAlgn="base" hangingPunct="0"/>
            <a:r>
              <a:rPr lang="en-US" sz="2400" b="1" dirty="0"/>
              <a:t>IRON TRIANGLES vs. ISSUE NETWORKS</a:t>
            </a:r>
            <a:endParaRPr lang="en-US" sz="1401" dirty="0"/>
          </a:p>
        </p:txBody>
      </p:sp>
    </p:spTree>
    <p:extLst>
      <p:ext uri="{BB962C8B-B14F-4D97-AF65-F5344CB8AC3E}">
        <p14:creationId xmlns:p14="http://schemas.microsoft.com/office/powerpoint/2010/main" val="4132765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Shape 6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5" name="Rectangle 6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466722" y="1905000"/>
            <a:ext cx="3201366" cy="2069352"/>
          </a:xfrm>
          <a:prstGeom prst="rect">
            <a:avLst/>
          </a:prstGeom>
        </p:spPr>
        <p:txBody>
          <a:bodyPr vert="horz" lIns="91440" tIns="45720" rIns="91440" bIns="45720" rtlCol="0" anchor="b">
            <a:normAutofit/>
          </a:bodyPr>
          <a:lstStyle/>
          <a:p>
            <a:pPr marL="4445" algn="r" rtl="0">
              <a:lnSpc>
                <a:spcPct val="90000"/>
              </a:lnSpc>
              <a:spcBef>
                <a:spcPct val="0"/>
              </a:spcBef>
            </a:pPr>
            <a:r>
              <a:rPr lang="en-US" sz="4000" kern="1200" dirty="0">
                <a:solidFill>
                  <a:srgbClr val="FFFFFF"/>
                </a:solidFill>
                <a:latin typeface="+mj-lt"/>
                <a:cs typeface="+mj-cs"/>
              </a:rPr>
              <a:t>FROM PATRONAGE TO MERIT</a:t>
            </a:r>
          </a:p>
        </p:txBody>
      </p:sp>
      <p:sp>
        <p:nvSpPr>
          <p:cNvPr id="15" name="TextBox 14"/>
          <p:cNvSpPr txBox="1"/>
          <p:nvPr/>
        </p:nvSpPr>
        <p:spPr>
          <a:xfrm>
            <a:off x="4164602" y="52643"/>
            <a:ext cx="3944890" cy="3223957"/>
          </a:xfrm>
          <a:prstGeom prst="rect">
            <a:avLst/>
          </a:prstGeom>
        </p:spPr>
        <p:txBody>
          <a:bodyPr vert="horz" lIns="91440" tIns="45720" rIns="91440" bIns="45720" rtlCol="0" anchor="ctr">
            <a:normAutofit lnSpcReduction="10000"/>
          </a:bodyPr>
          <a:lstStyle/>
          <a:p>
            <a:pPr defTabSz="914400">
              <a:lnSpc>
                <a:spcPct val="90000"/>
              </a:lnSpc>
              <a:spcAft>
                <a:spcPts val="600"/>
              </a:spcAft>
            </a:pPr>
            <a:r>
              <a:rPr lang="en-US" sz="2800" b="1" dirty="0"/>
              <a:t>Political patronage, civil service, and merit system reforms all impact the eﬀectiveness of the bureaucracy by promoting professionalism, specialization, and neutrality (non-partisan)</a:t>
            </a:r>
          </a:p>
        </p:txBody>
      </p:sp>
      <p:pic>
        <p:nvPicPr>
          <p:cNvPr id="3" name="Picture 2">
            <a:extLst>
              <a:ext uri="{FF2B5EF4-FFF2-40B4-BE49-F238E27FC236}">
                <a16:creationId xmlns:a16="http://schemas.microsoft.com/office/drawing/2014/main" id="{9C56DCE1-8220-47F2-991A-D743BD276001}"/>
              </a:ext>
            </a:extLst>
          </p:cNvPr>
          <p:cNvPicPr>
            <a:picLocks noChangeAspect="1"/>
          </p:cNvPicPr>
          <p:nvPr/>
        </p:nvPicPr>
        <p:blipFill rotWithShape="1">
          <a:blip r:embed="rId2"/>
          <a:srcRect r="9805"/>
          <a:stretch/>
        </p:blipFill>
        <p:spPr>
          <a:xfrm>
            <a:off x="8109502" y="10"/>
            <a:ext cx="4082498" cy="6857990"/>
          </a:xfrm>
          <a:prstGeom prst="rect">
            <a:avLst/>
          </a:prstGeom>
        </p:spPr>
      </p:pic>
      <p:sp>
        <p:nvSpPr>
          <p:cNvPr id="4" name="TextBox 3">
            <a:extLst>
              <a:ext uri="{FF2B5EF4-FFF2-40B4-BE49-F238E27FC236}">
                <a16:creationId xmlns:a16="http://schemas.microsoft.com/office/drawing/2014/main" id="{07F01A5F-A2EA-4FB8-84EA-C4B98EEA5018}"/>
              </a:ext>
            </a:extLst>
          </p:cNvPr>
          <p:cNvSpPr txBox="1"/>
          <p:nvPr/>
        </p:nvSpPr>
        <p:spPr>
          <a:xfrm>
            <a:off x="4037824" y="3776259"/>
            <a:ext cx="4217408" cy="2585323"/>
          </a:xfrm>
          <a:prstGeom prst="rect">
            <a:avLst/>
          </a:prstGeom>
          <a:noFill/>
        </p:spPr>
        <p:txBody>
          <a:bodyPr wrap="square" rtlCol="0">
            <a:spAutoFit/>
          </a:bodyPr>
          <a:lstStyle/>
          <a:p>
            <a:r>
              <a:rPr lang="en-US" dirty="0"/>
              <a:t>In memorial-our civil service as it was- was created by Thomas Nast and first appeared in Harper’s Weekly on April 28,1877 . The cartoons served to criticize Andrew Jackson's practice of </a:t>
            </a:r>
            <a:r>
              <a:rPr lang="en-US" b="1" dirty="0"/>
              <a:t>granting government positions to friends and supporters</a:t>
            </a:r>
            <a:r>
              <a:rPr lang="en-US" dirty="0"/>
              <a:t>. It was also a link to the </a:t>
            </a:r>
            <a:r>
              <a:rPr lang="en-US" b="1" dirty="0"/>
              <a:t>corruption</a:t>
            </a:r>
            <a:r>
              <a:rPr lang="en-US" dirty="0"/>
              <a:t> that plagued government in New York City during the 1800s.  </a:t>
            </a:r>
          </a:p>
        </p:txBody>
      </p:sp>
    </p:spTree>
    <p:extLst>
      <p:ext uri="{BB962C8B-B14F-4D97-AF65-F5344CB8AC3E}">
        <p14:creationId xmlns:p14="http://schemas.microsoft.com/office/powerpoint/2010/main" val="1840269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p:nvPr/>
        </p:nvSpPr>
        <p:spPr>
          <a:xfrm>
            <a:off x="142713" y="731721"/>
            <a:ext cx="12049287" cy="1443985"/>
          </a:xfrm>
          <a:prstGeom prst="rect">
            <a:avLst/>
          </a:prstGeom>
        </p:spPr>
        <p:txBody>
          <a:bodyPr vert="horz" wrap="square" lIns="0" tIns="12700" rIns="0" bIns="0" rtlCol="0">
            <a:spAutoFit/>
          </a:bodyPr>
          <a:lstStyle/>
          <a:p>
            <a:pPr marL="12701">
              <a:spcBef>
                <a:spcPts val="100"/>
              </a:spcBef>
            </a:pPr>
            <a:r>
              <a:rPr sz="2800" b="1" dirty="0">
                <a:latin typeface="DejaVu Sans"/>
                <a:cs typeface="DejaVu Sans"/>
              </a:rPr>
              <a:t>“To the victor belong the spoils” (1828)</a:t>
            </a:r>
            <a:endParaRPr sz="2800" dirty="0">
              <a:latin typeface="DejaVu Sans"/>
              <a:cs typeface="DejaVu Sans"/>
            </a:endParaRPr>
          </a:p>
          <a:p>
            <a:pPr marL="292095" marR="254632" indent="-279397">
              <a:lnSpc>
                <a:spcPts val="1900"/>
              </a:lnSpc>
              <a:spcBef>
                <a:spcPts val="80"/>
              </a:spcBef>
              <a:buFont typeface="DejaVu Sans"/>
              <a:buChar char="•"/>
              <a:tabLst>
                <a:tab pos="297811" algn="l"/>
                <a:tab pos="298447" algn="l"/>
              </a:tabLst>
            </a:pPr>
            <a:r>
              <a:rPr sz="2000" b="1" dirty="0">
                <a:latin typeface="DejaVu Sans"/>
                <a:cs typeface="DejaVu Sans"/>
              </a:rPr>
              <a:t>The spoils system or patronage, started by  Andrew Jackson, was used for ﬁlling federal  jobs</a:t>
            </a:r>
            <a:endParaRPr lang="en-US" sz="2000" b="1" dirty="0">
              <a:latin typeface="DejaVu Sans"/>
              <a:cs typeface="DejaVu Sans"/>
            </a:endParaRPr>
          </a:p>
          <a:p>
            <a:pPr marL="12701" marR="254632">
              <a:lnSpc>
                <a:spcPts val="1900"/>
              </a:lnSpc>
              <a:spcBef>
                <a:spcPts val="80"/>
              </a:spcBef>
              <a:tabLst>
                <a:tab pos="297811" algn="l"/>
                <a:tab pos="298447" algn="l"/>
              </a:tabLst>
            </a:pPr>
            <a:endParaRPr sz="2000" dirty="0">
              <a:latin typeface="DejaVu Sans"/>
              <a:cs typeface="DejaVu Sans"/>
            </a:endParaRPr>
          </a:p>
          <a:p>
            <a:pPr marL="292095" marR="445765" indent="-279397">
              <a:lnSpc>
                <a:spcPts val="1900"/>
              </a:lnSpc>
              <a:buFont typeface="DejaVu Sans"/>
              <a:buChar char="•"/>
              <a:tabLst>
                <a:tab pos="297811" algn="l"/>
                <a:tab pos="298447" algn="l"/>
              </a:tabLst>
            </a:pPr>
            <a:r>
              <a:rPr sz="2000" b="1" dirty="0">
                <a:latin typeface="DejaVu Sans"/>
                <a:cs typeface="DejaVu Sans"/>
              </a:rPr>
              <a:t>President rewarding supporters with jobs  based on service, not on merit</a:t>
            </a:r>
            <a:endParaRPr sz="2000" dirty="0">
              <a:latin typeface="DejaVu Sans"/>
              <a:cs typeface="DejaVu Sans"/>
            </a:endParaRPr>
          </a:p>
        </p:txBody>
      </p:sp>
      <p:sp>
        <p:nvSpPr>
          <p:cNvPr id="20" name="object 2"/>
          <p:cNvSpPr txBox="1">
            <a:spLocks noGrp="1"/>
          </p:cNvSpPr>
          <p:nvPr>
            <p:ph type="title"/>
          </p:nvPr>
        </p:nvSpPr>
        <p:spPr>
          <a:xfrm>
            <a:off x="108554" y="3981"/>
            <a:ext cx="12049287" cy="576761"/>
          </a:xfrm>
          <a:prstGeom prst="rect">
            <a:avLst/>
          </a:prstGeom>
        </p:spPr>
        <p:txBody>
          <a:bodyPr vert="horz" wrap="square" lIns="0" tIns="12700" rIns="0" bIns="0" rtlCol="0">
            <a:spAutoFit/>
          </a:bodyPr>
          <a:lstStyle/>
          <a:p>
            <a:pPr marL="4445" algn="ctr">
              <a:lnSpc>
                <a:spcPts val="5241"/>
              </a:lnSpc>
              <a:spcBef>
                <a:spcPts val="100"/>
              </a:spcBef>
            </a:pPr>
            <a:r>
              <a:rPr sz="2400" dirty="0"/>
              <a:t>FROM SPOILS TO MERIT</a:t>
            </a:r>
          </a:p>
        </p:txBody>
      </p:sp>
      <p:sp>
        <p:nvSpPr>
          <p:cNvPr id="4" name="object 4"/>
          <p:cNvSpPr txBox="1"/>
          <p:nvPr/>
        </p:nvSpPr>
        <p:spPr>
          <a:xfrm>
            <a:off x="108554" y="2438400"/>
            <a:ext cx="12049287" cy="4338239"/>
          </a:xfrm>
          <a:prstGeom prst="rect">
            <a:avLst/>
          </a:prstGeom>
        </p:spPr>
        <p:txBody>
          <a:bodyPr vert="horz" wrap="square" lIns="0" tIns="73660" rIns="0" bIns="0" rtlCol="0">
            <a:spAutoFit/>
          </a:bodyPr>
          <a:lstStyle/>
          <a:p>
            <a:pPr marL="355595" indent="-342895">
              <a:spcBef>
                <a:spcPts val="580"/>
              </a:spcBef>
              <a:buFont typeface="DejaVu Sans"/>
              <a:buChar char="•"/>
              <a:tabLst>
                <a:tab pos="354962" algn="l"/>
                <a:tab pos="355595" algn="l"/>
              </a:tabLst>
            </a:pPr>
            <a:r>
              <a:rPr sz="2000" b="1" dirty="0">
                <a:latin typeface="DejaVu Sans"/>
                <a:cs typeface="DejaVu Sans"/>
              </a:rPr>
              <a:t>Garﬁeld’s assassination by a disappointed oﬃce-seeker (1881)</a:t>
            </a:r>
            <a:endParaRPr sz="2000" dirty="0">
              <a:latin typeface="DejaVu Sans"/>
              <a:cs typeface="DejaVu Sans"/>
            </a:endParaRPr>
          </a:p>
          <a:p>
            <a:pPr marL="355595" indent="-342895">
              <a:spcBef>
                <a:spcPts val="480"/>
              </a:spcBef>
              <a:buFont typeface="DejaVu Sans"/>
              <a:buChar char="•"/>
              <a:tabLst>
                <a:tab pos="354962" algn="l"/>
                <a:tab pos="355595" algn="l"/>
              </a:tabLst>
            </a:pPr>
            <a:r>
              <a:rPr sz="2000" b="1" dirty="0">
                <a:latin typeface="DejaVu Sans"/>
                <a:cs typeface="DejaVu Sans"/>
              </a:rPr>
              <a:t>Creation of the Pendleton Act (1883)</a:t>
            </a:r>
            <a:endParaRPr sz="2000" dirty="0">
              <a:latin typeface="DejaVu Sans"/>
              <a:cs typeface="DejaVu Sans"/>
            </a:endParaRPr>
          </a:p>
          <a:p>
            <a:pPr marL="755640" lvl="1" indent="-286382">
              <a:spcBef>
                <a:spcPts val="300"/>
              </a:spcBef>
              <a:buFont typeface="DejaVu Sans"/>
              <a:buChar char="–"/>
              <a:tabLst>
                <a:tab pos="755006" algn="l"/>
                <a:tab pos="755640" algn="l"/>
              </a:tabLst>
            </a:pPr>
            <a:r>
              <a:rPr sz="1801" b="1" dirty="0">
                <a:latin typeface="DejaVu Sans"/>
                <a:cs typeface="DejaVu Sans"/>
              </a:rPr>
              <a:t>Eliminated the spoils system (patronage); created merit system</a:t>
            </a:r>
            <a:endParaRPr sz="1801" dirty="0">
              <a:latin typeface="DejaVu Sans"/>
              <a:cs typeface="DejaVu Sans"/>
            </a:endParaRPr>
          </a:p>
          <a:p>
            <a:pPr marL="755640" lvl="1" indent="-286382">
              <a:spcBef>
                <a:spcPts val="380"/>
              </a:spcBef>
              <a:buFont typeface="DejaVu Sans"/>
              <a:buChar char="–"/>
              <a:tabLst>
                <a:tab pos="755006" algn="l"/>
                <a:tab pos="755640" algn="l"/>
              </a:tabLst>
            </a:pPr>
            <a:r>
              <a:rPr sz="1801" b="1" dirty="0">
                <a:latin typeface="DejaVu Sans"/>
                <a:cs typeface="DejaVu Sans"/>
              </a:rPr>
              <a:t>An </a:t>
            </a:r>
            <a:r>
              <a:rPr sz="1801" b="1" dirty="0">
                <a:solidFill>
                  <a:srgbClr val="FF0000"/>
                </a:solidFill>
                <a:latin typeface="DejaVu Sans"/>
                <a:cs typeface="DejaVu Sans"/>
              </a:rPr>
              <a:t>exam-based merit system </a:t>
            </a:r>
            <a:r>
              <a:rPr sz="1801" b="1" dirty="0">
                <a:latin typeface="DejaVu Sans"/>
                <a:cs typeface="DejaVu Sans"/>
              </a:rPr>
              <a:t>would be used to ﬁll government jobs</a:t>
            </a:r>
            <a:endParaRPr sz="1801" dirty="0">
              <a:latin typeface="DejaVu Sans"/>
              <a:cs typeface="DejaVu Sans"/>
            </a:endParaRPr>
          </a:p>
          <a:p>
            <a:pPr marL="755640" lvl="1" indent="-286382">
              <a:spcBef>
                <a:spcPts val="380"/>
              </a:spcBef>
              <a:buFont typeface="DejaVu Sans"/>
              <a:buChar char="–"/>
              <a:tabLst>
                <a:tab pos="755006" algn="l"/>
                <a:tab pos="755640" algn="l"/>
              </a:tabLst>
            </a:pPr>
            <a:r>
              <a:rPr sz="1801" b="1" dirty="0">
                <a:latin typeface="DejaVu Sans"/>
                <a:cs typeface="DejaVu Sans"/>
              </a:rPr>
              <a:t>Civil Service Commission was created to administer these exams</a:t>
            </a:r>
            <a:endParaRPr sz="1801" dirty="0">
              <a:latin typeface="DejaVu Sans"/>
              <a:cs typeface="DejaVu Sans"/>
            </a:endParaRPr>
          </a:p>
          <a:p>
            <a:pPr marL="355595" indent="-342895">
              <a:spcBef>
                <a:spcPts val="480"/>
              </a:spcBef>
              <a:buFont typeface="DejaVu Sans"/>
              <a:buChar char="•"/>
              <a:tabLst>
                <a:tab pos="354962" algn="l"/>
                <a:tab pos="355595" algn="l"/>
              </a:tabLst>
            </a:pPr>
            <a:r>
              <a:rPr sz="2000" b="1" dirty="0">
                <a:latin typeface="DejaVu Sans"/>
                <a:cs typeface="DejaVu Sans"/>
              </a:rPr>
              <a:t>Hatch Act (1939)</a:t>
            </a:r>
            <a:endParaRPr sz="2000" dirty="0">
              <a:latin typeface="DejaVu Sans"/>
              <a:cs typeface="DejaVu Sans"/>
            </a:endParaRPr>
          </a:p>
          <a:p>
            <a:pPr marL="755640" lvl="1" indent="-286382">
              <a:spcBef>
                <a:spcPts val="400"/>
              </a:spcBef>
              <a:buFont typeface="DejaVu Sans"/>
              <a:buChar char="–"/>
              <a:tabLst>
                <a:tab pos="755006" algn="l"/>
                <a:tab pos="755640" algn="l"/>
              </a:tabLst>
            </a:pPr>
            <a:r>
              <a:rPr sz="1801" b="1" dirty="0">
                <a:latin typeface="DejaVu Sans"/>
                <a:cs typeface="DejaVu Sans"/>
              </a:rPr>
              <a:t>Political activities of bureaucrats are limited</a:t>
            </a:r>
            <a:endParaRPr sz="1801" dirty="0">
              <a:latin typeface="DejaVu Sans"/>
              <a:cs typeface="DejaVu Sans"/>
            </a:endParaRPr>
          </a:p>
          <a:p>
            <a:pPr marL="355595" indent="-342895">
              <a:spcBef>
                <a:spcPts val="480"/>
              </a:spcBef>
              <a:buFont typeface="DejaVu Sans"/>
              <a:buChar char="•"/>
              <a:tabLst>
                <a:tab pos="354962" algn="l"/>
                <a:tab pos="355595" algn="l"/>
              </a:tabLst>
            </a:pPr>
            <a:r>
              <a:rPr sz="2000" b="1" dirty="0">
                <a:latin typeface="DejaVu Sans"/>
                <a:cs typeface="DejaVu Sans"/>
              </a:rPr>
              <a:t>Civil Service Reform Act (1978)</a:t>
            </a:r>
            <a:endParaRPr sz="2000" dirty="0">
              <a:latin typeface="DejaVu Sans"/>
              <a:cs typeface="DejaVu Sans"/>
            </a:endParaRPr>
          </a:p>
          <a:p>
            <a:pPr marL="755640" lvl="1" indent="-286382">
              <a:spcBef>
                <a:spcPts val="400"/>
              </a:spcBef>
              <a:buFont typeface="DejaVu Sans"/>
              <a:buChar char="–"/>
              <a:tabLst>
                <a:tab pos="755006" algn="l"/>
                <a:tab pos="755640" algn="l"/>
              </a:tabLst>
            </a:pPr>
            <a:r>
              <a:rPr sz="1801" b="1" dirty="0">
                <a:latin typeface="DejaVu Sans"/>
                <a:cs typeface="DejaVu Sans"/>
              </a:rPr>
              <a:t>Abolished the U.S. Civil Service Commission</a:t>
            </a:r>
            <a:endParaRPr lang="en-US" sz="1801" b="1" dirty="0">
              <a:latin typeface="DejaVu Sans"/>
              <a:cs typeface="DejaVu Sans"/>
            </a:endParaRPr>
          </a:p>
          <a:p>
            <a:pPr marL="755640" lvl="1" indent="-286382">
              <a:spcBef>
                <a:spcPts val="400"/>
              </a:spcBef>
              <a:buFont typeface="DejaVu Sans"/>
              <a:buChar char="–"/>
              <a:tabLst>
                <a:tab pos="755006" algn="l"/>
                <a:tab pos="755640" algn="l"/>
              </a:tabLst>
            </a:pPr>
            <a:r>
              <a:rPr lang="en-US" sz="1801" b="1" dirty="0">
                <a:latin typeface="DejaVu Sans"/>
                <a:cs typeface="DejaVu Sans"/>
              </a:rPr>
              <a:t>Created the </a:t>
            </a:r>
            <a:r>
              <a:rPr lang="en-US" sz="1801" b="1" dirty="0">
                <a:solidFill>
                  <a:srgbClr val="FF0000"/>
                </a:solidFill>
                <a:latin typeface="DejaVu Sans"/>
                <a:cs typeface="DejaVu Sans"/>
              </a:rPr>
              <a:t>OPM</a:t>
            </a:r>
            <a:r>
              <a:rPr lang="en-US" sz="1801" b="1" dirty="0">
                <a:latin typeface="DejaVu Sans"/>
                <a:cs typeface="DejaVu Sans"/>
              </a:rPr>
              <a:t> (Oﬃce of Personnel Management)-runs the </a:t>
            </a:r>
            <a:r>
              <a:rPr lang="en-US" sz="1801" b="1" dirty="0">
                <a:solidFill>
                  <a:srgbClr val="FF0000"/>
                </a:solidFill>
                <a:latin typeface="DejaVu Sans"/>
                <a:cs typeface="DejaVu Sans"/>
              </a:rPr>
              <a:t>merit</a:t>
            </a:r>
            <a:r>
              <a:rPr lang="en-US" sz="1801" b="1" dirty="0">
                <a:latin typeface="DejaVu Sans"/>
                <a:cs typeface="DejaVu Sans"/>
              </a:rPr>
              <a:t> system and coordinates the federal application process for jobs and hiring, promoting the ideals of public service, finding the best people for federal jobs, and preserving merit system principles.  </a:t>
            </a:r>
            <a:r>
              <a:rPr lang="en-US" sz="1400" b="1" dirty="0">
                <a:latin typeface="DejaVu Sans"/>
                <a:cs typeface="DejaVu Sans"/>
              </a:rPr>
              <a:t>AMSCO pg. 226</a:t>
            </a:r>
            <a:endParaRPr lang="en-US" sz="1801" dirty="0">
              <a:latin typeface="DejaVu Sans"/>
              <a:cs typeface="DejaVu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a:extLst>
              <a:ext uri="{FF2B5EF4-FFF2-40B4-BE49-F238E27FC236}">
                <a16:creationId xmlns:a16="http://schemas.microsoft.com/office/drawing/2014/main" id="{F29FCAFE-2F1D-4CA4-A224-83BE60328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0" y="30887"/>
            <a:ext cx="3641387" cy="321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le 1">
            <a:extLst>
              <a:ext uri="{FF2B5EF4-FFF2-40B4-BE49-F238E27FC236}">
                <a16:creationId xmlns:a16="http://schemas.microsoft.com/office/drawing/2014/main" id="{91DCC6BD-C894-41ED-A4ED-647B820A0D3B}"/>
              </a:ext>
            </a:extLst>
          </p:cNvPr>
          <p:cNvSpPr>
            <a:spLocks noGrp="1" noChangeArrowheads="1"/>
          </p:cNvSpPr>
          <p:nvPr>
            <p:ph type="title"/>
          </p:nvPr>
        </p:nvSpPr>
        <p:spPr>
          <a:xfrm>
            <a:off x="1981200" y="0"/>
            <a:ext cx="5334000" cy="711200"/>
          </a:xfrm>
        </p:spPr>
        <p:txBody>
          <a:bodyPr/>
          <a:lstStyle/>
          <a:p>
            <a:r>
              <a:rPr lang="en-US" altLang="en-US" sz="3600" b="1" dirty="0"/>
              <a:t>Civil Service Reform</a:t>
            </a:r>
          </a:p>
        </p:txBody>
      </p:sp>
      <p:sp>
        <p:nvSpPr>
          <p:cNvPr id="35844" name="Content Placeholder 2">
            <a:extLst>
              <a:ext uri="{FF2B5EF4-FFF2-40B4-BE49-F238E27FC236}">
                <a16:creationId xmlns:a16="http://schemas.microsoft.com/office/drawing/2014/main" id="{980255D0-CC46-4A92-9B50-40E0CE9CBCE8}"/>
              </a:ext>
            </a:extLst>
          </p:cNvPr>
          <p:cNvSpPr>
            <a:spLocks noGrp="1" noChangeArrowheads="1"/>
          </p:cNvSpPr>
          <p:nvPr>
            <p:ph idx="1"/>
          </p:nvPr>
        </p:nvSpPr>
        <p:spPr>
          <a:xfrm>
            <a:off x="99219" y="895519"/>
            <a:ext cx="7315200" cy="5003800"/>
          </a:xfrm>
        </p:spPr>
        <p:txBody>
          <a:bodyPr/>
          <a:lstStyle/>
          <a:p>
            <a:r>
              <a:rPr lang="en-US" altLang="en-US" sz="2800" dirty="0"/>
              <a:t>Much of the corruption in government could be traced to the ‘</a:t>
            </a:r>
            <a:r>
              <a:rPr lang="en-US" altLang="en-US" sz="2800" b="1" u="sng" dirty="0">
                <a:solidFill>
                  <a:srgbClr val="0070C0"/>
                </a:solidFill>
              </a:rPr>
              <a:t>spoils system</a:t>
            </a:r>
            <a:r>
              <a:rPr lang="en-US" altLang="en-US" sz="2800" dirty="0"/>
              <a:t>’.</a:t>
            </a:r>
          </a:p>
          <a:p>
            <a:r>
              <a:rPr lang="en-US" altLang="en-US" sz="2800" b="1" dirty="0">
                <a:solidFill>
                  <a:srgbClr val="0070C0"/>
                </a:solidFill>
              </a:rPr>
              <a:t>This gave government jobs as rewards to those who helped   get a candidate elected</a:t>
            </a:r>
            <a:r>
              <a:rPr lang="en-US" altLang="en-US" sz="2800" b="1" dirty="0"/>
              <a:t>.</a:t>
            </a:r>
          </a:p>
          <a:p>
            <a:r>
              <a:rPr lang="en-US" altLang="en-US" sz="2800" dirty="0"/>
              <a:t>These people were </a:t>
            </a:r>
            <a:r>
              <a:rPr lang="en-US" altLang="en-US" sz="2800" u="sng" dirty="0"/>
              <a:t>often not qualified for the job</a:t>
            </a:r>
            <a:r>
              <a:rPr lang="en-US" altLang="en-US" sz="2800" dirty="0"/>
              <a:t>.</a:t>
            </a:r>
          </a:p>
          <a:p>
            <a:r>
              <a:rPr lang="en-US" altLang="en-US" sz="2800" dirty="0"/>
              <a:t>When Pres. Garfield was assassinated by an office-seeker, Congress decided it was time to act. </a:t>
            </a:r>
          </a:p>
        </p:txBody>
      </p:sp>
      <p:pic>
        <p:nvPicPr>
          <p:cNvPr id="4" name="Picture 5">
            <a:extLst>
              <a:ext uri="{FF2B5EF4-FFF2-40B4-BE49-F238E27FC236}">
                <a16:creationId xmlns:a16="http://schemas.microsoft.com/office/drawing/2014/main" id="{F4075404-4497-4DE9-984D-7F0BEF525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2238" y="3352800"/>
            <a:ext cx="3840162" cy="29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8C35EE57-B4B3-4C2C-87ED-4FBC7566C642}"/>
              </a:ext>
            </a:extLst>
          </p:cNvPr>
          <p:cNvSpPr txBox="1">
            <a:spLocks noChangeArrowheads="1"/>
          </p:cNvSpPr>
          <p:nvPr/>
        </p:nvSpPr>
        <p:spPr bwMode="auto">
          <a:xfrm>
            <a:off x="7755208" y="6302507"/>
            <a:ext cx="371324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ts val="0"/>
              </a:spcBef>
              <a:buNone/>
            </a:pPr>
            <a:r>
              <a:rPr lang="en-US" altLang="en-US" sz="1600" b="1" dirty="0">
                <a:solidFill>
                  <a:srgbClr val="C00000"/>
                </a:solidFill>
              </a:rPr>
              <a:t>Pres. Garfield gets shot.</a:t>
            </a:r>
          </a:p>
        </p:txBody>
      </p:sp>
      <p:sp>
        <p:nvSpPr>
          <p:cNvPr id="6" name="AutoShape 16">
            <a:extLst>
              <a:ext uri="{FF2B5EF4-FFF2-40B4-BE49-F238E27FC236}">
                <a16:creationId xmlns:a16="http://schemas.microsoft.com/office/drawing/2014/main" id="{E1E8F6EE-9113-454A-ADAC-F9684C8E4A9B}"/>
              </a:ext>
            </a:extLst>
          </p:cNvPr>
          <p:cNvSpPr>
            <a:spLocks noChangeArrowheads="1"/>
          </p:cNvSpPr>
          <p:nvPr/>
        </p:nvSpPr>
        <p:spPr bwMode="auto">
          <a:xfrm>
            <a:off x="6858000" y="2438400"/>
            <a:ext cx="1327150" cy="1024647"/>
          </a:xfrm>
          <a:prstGeom prst="cloudCallout">
            <a:avLst>
              <a:gd name="adj1" fmla="val 166700"/>
              <a:gd name="adj2" fmla="val 97498"/>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Aft>
                <a:spcPct val="0"/>
              </a:spcAft>
              <a:buNone/>
            </a:pPr>
            <a:r>
              <a:rPr lang="en-US" altLang="en-US" sz="1400" b="1" dirty="0">
                <a:solidFill>
                  <a:srgbClr val="FF0000"/>
                </a:solidFill>
              </a:rPr>
              <a:t>I’ve been shot !</a:t>
            </a:r>
          </a:p>
        </p:txBody>
      </p:sp>
      <p:sp>
        <p:nvSpPr>
          <p:cNvPr id="108552" name="Rectangle 1">
            <a:extLst>
              <a:ext uri="{FF2B5EF4-FFF2-40B4-BE49-F238E27FC236}">
                <a16:creationId xmlns:a16="http://schemas.microsoft.com/office/drawing/2014/main" id="{EBDEF263-1178-41A8-AC64-E4EECC411147}"/>
              </a:ext>
            </a:extLst>
          </p:cNvPr>
          <p:cNvSpPr>
            <a:spLocks noChangeArrowheads="1"/>
          </p:cNvSpPr>
          <p:nvPr/>
        </p:nvSpPr>
        <p:spPr bwMode="auto">
          <a:xfrm>
            <a:off x="8763000" y="6550025"/>
            <a:ext cx="1857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None/>
            </a:pPr>
            <a:r>
              <a:rPr lang="en-US" altLang="en-US" sz="1400" b="1" dirty="0">
                <a:solidFill>
                  <a:srgbClr val="000000"/>
                </a:solidFill>
              </a:rPr>
              <a:t>September 19, 1881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additive="base">
                                        <p:cTn id="7" dur="500" fill="hold"/>
                                        <p:tgtEl>
                                          <p:spTgt spid="35843"/>
                                        </p:tgtEl>
                                        <p:attrNameLst>
                                          <p:attrName>ppt_x</p:attrName>
                                        </p:attrNameLst>
                                      </p:cBhvr>
                                      <p:tavLst>
                                        <p:tav tm="0">
                                          <p:val>
                                            <p:strVal val="0-#ppt_w/2"/>
                                          </p:val>
                                        </p:tav>
                                        <p:tav tm="100000">
                                          <p:val>
                                            <p:strVal val="#ppt_x"/>
                                          </p:val>
                                        </p:tav>
                                      </p:tavLst>
                                    </p:anim>
                                    <p:anim calcmode="lin" valueType="num">
                                      <p:cBhvr additive="base">
                                        <p:cTn id="8" dur="500" fill="hold"/>
                                        <p:tgtEl>
                                          <p:spTgt spid="3584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35844">
                                            <p:txEl>
                                              <p:pRg st="0" end="0"/>
                                            </p:txEl>
                                          </p:spTgt>
                                        </p:tgtEl>
                                        <p:attrNameLst>
                                          <p:attrName>style.visibility</p:attrName>
                                        </p:attrNameLst>
                                      </p:cBhvr>
                                      <p:to>
                                        <p:strVal val="visible"/>
                                      </p:to>
                                    </p:set>
                                    <p:animEffect transition="in" filter="wipe(left)">
                                      <p:cBhvr>
                                        <p:cTn id="12" dur="2000"/>
                                        <p:tgtEl>
                                          <p:spTgt spid="35844">
                                            <p:txEl>
                                              <p:pRg st="0" end="0"/>
                                            </p:txEl>
                                          </p:spTgt>
                                        </p:tgtEl>
                                      </p:cBhvr>
                                    </p:animEffect>
                                  </p:childTnLst>
                                </p:cTn>
                              </p:par>
                            </p:childTnLst>
                          </p:cTn>
                        </p:par>
                        <p:par>
                          <p:cTn id="13" fill="hold" nodeType="afterGroup">
                            <p:stCondLst>
                              <p:cond delay="2500"/>
                            </p:stCondLst>
                            <p:childTnLst>
                              <p:par>
                                <p:cTn id="14" presetID="21" presetClass="entr" presetSubtype="1" fill="hold" nodeType="afterEffect">
                                  <p:stCondLst>
                                    <p:cond delay="0"/>
                                  </p:stCondLst>
                                  <p:childTnLst>
                                    <p:set>
                                      <p:cBhvr>
                                        <p:cTn id="15" dur="1" fill="hold">
                                          <p:stCondLst>
                                            <p:cond delay="0"/>
                                          </p:stCondLst>
                                        </p:cTn>
                                        <p:tgtEl>
                                          <p:spTgt spid="36868"/>
                                        </p:tgtEl>
                                        <p:attrNameLst>
                                          <p:attrName>style.visibility</p:attrName>
                                        </p:attrNameLst>
                                      </p:cBhvr>
                                      <p:to>
                                        <p:strVal val="visible"/>
                                      </p:to>
                                    </p:set>
                                    <p:animEffect transition="in" filter="wheel(1)">
                                      <p:cBhvr>
                                        <p:cTn id="16" dur="2000"/>
                                        <p:tgtEl>
                                          <p:spTgt spid="36868"/>
                                        </p:tgtEl>
                                      </p:cBhvr>
                                    </p:animEffect>
                                  </p:childTnLst>
                                </p:cTn>
                              </p:par>
                            </p:childTnLst>
                          </p:cTn>
                        </p:par>
                        <p:par>
                          <p:cTn id="17" fill="hold" nodeType="afterGroup">
                            <p:stCondLst>
                              <p:cond delay="4500"/>
                            </p:stCondLst>
                            <p:childTnLst>
                              <p:par>
                                <p:cTn id="18" presetID="22" presetClass="entr" presetSubtype="8" fill="hold" nodeType="afterEffect">
                                  <p:stCondLst>
                                    <p:cond delay="0"/>
                                  </p:stCondLst>
                                  <p:childTnLst>
                                    <p:set>
                                      <p:cBhvr>
                                        <p:cTn id="19" dur="1" fill="hold">
                                          <p:stCondLst>
                                            <p:cond delay="0"/>
                                          </p:stCondLst>
                                        </p:cTn>
                                        <p:tgtEl>
                                          <p:spTgt spid="35844">
                                            <p:txEl>
                                              <p:pRg st="1" end="1"/>
                                            </p:txEl>
                                          </p:spTgt>
                                        </p:tgtEl>
                                        <p:attrNameLst>
                                          <p:attrName>style.visibility</p:attrName>
                                        </p:attrNameLst>
                                      </p:cBhvr>
                                      <p:to>
                                        <p:strVal val="visible"/>
                                      </p:to>
                                    </p:set>
                                    <p:animEffect transition="in" filter="wipe(left)">
                                      <p:cBhvr>
                                        <p:cTn id="20" dur="2000"/>
                                        <p:tgtEl>
                                          <p:spTgt spid="35844">
                                            <p:txEl>
                                              <p:pRg st="1" end="1"/>
                                            </p:txEl>
                                          </p:spTgt>
                                        </p:tgtEl>
                                      </p:cBhvr>
                                    </p:animEffect>
                                  </p:childTnLst>
                                </p:cTn>
                              </p:par>
                            </p:childTnLst>
                          </p:cTn>
                        </p:par>
                        <p:par>
                          <p:cTn id="21" fill="hold" nodeType="afterGroup">
                            <p:stCondLst>
                              <p:cond delay="6500"/>
                            </p:stCondLst>
                            <p:childTnLst>
                              <p:par>
                                <p:cTn id="22" presetID="1"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par>
                          <p:cTn id="24" fill="hold" nodeType="afterGroup">
                            <p:stCondLst>
                              <p:cond delay="6500"/>
                            </p:stCondLst>
                            <p:childTnLst>
                              <p:par>
                                <p:cTn id="25" presetID="22" presetClass="entr" presetSubtype="8" fill="hold" nodeType="afterEffect">
                                  <p:stCondLst>
                                    <p:cond delay="1000"/>
                                  </p:stCondLst>
                                  <p:childTnLst>
                                    <p:set>
                                      <p:cBhvr>
                                        <p:cTn id="26" dur="1" fill="hold">
                                          <p:stCondLst>
                                            <p:cond delay="0"/>
                                          </p:stCondLst>
                                        </p:cTn>
                                        <p:tgtEl>
                                          <p:spTgt spid="35844">
                                            <p:txEl>
                                              <p:pRg st="2" end="2"/>
                                            </p:txEl>
                                          </p:spTgt>
                                        </p:tgtEl>
                                        <p:attrNameLst>
                                          <p:attrName>style.visibility</p:attrName>
                                        </p:attrNameLst>
                                      </p:cBhvr>
                                      <p:to>
                                        <p:strVal val="visible"/>
                                      </p:to>
                                    </p:set>
                                    <p:animEffect transition="in" filter="wipe(left)">
                                      <p:cBhvr>
                                        <p:cTn id="27" dur="2000"/>
                                        <p:tgtEl>
                                          <p:spTgt spid="35844">
                                            <p:txEl>
                                              <p:pRg st="2" end="2"/>
                                            </p:txEl>
                                          </p:spTgt>
                                        </p:tgtEl>
                                      </p:cBhvr>
                                    </p:animEffect>
                                  </p:childTnLst>
                                </p:cTn>
                              </p:par>
                            </p:childTnLst>
                          </p:cTn>
                        </p:par>
                        <p:par>
                          <p:cTn id="28" fill="hold" nodeType="afterGroup">
                            <p:stCondLst>
                              <p:cond delay="9500"/>
                            </p:stCondLst>
                            <p:childTnLst>
                              <p:par>
                                <p:cTn id="29" presetID="22" presetClass="entr" presetSubtype="8" fill="hold" nodeType="afterEffect">
                                  <p:stCondLst>
                                    <p:cond delay="1000"/>
                                  </p:stCondLst>
                                  <p:childTnLst>
                                    <p:set>
                                      <p:cBhvr>
                                        <p:cTn id="30" dur="1" fill="hold">
                                          <p:stCondLst>
                                            <p:cond delay="0"/>
                                          </p:stCondLst>
                                        </p:cTn>
                                        <p:tgtEl>
                                          <p:spTgt spid="35844">
                                            <p:txEl>
                                              <p:pRg st="3" end="3"/>
                                            </p:txEl>
                                          </p:spTgt>
                                        </p:tgtEl>
                                        <p:attrNameLst>
                                          <p:attrName>style.visibility</p:attrName>
                                        </p:attrNameLst>
                                      </p:cBhvr>
                                      <p:to>
                                        <p:strVal val="visible"/>
                                      </p:to>
                                    </p:set>
                                    <p:animEffect transition="in" filter="wipe(left)">
                                      <p:cBhvr>
                                        <p:cTn id="31" dur="2000"/>
                                        <p:tgtEl>
                                          <p:spTgt spid="35844">
                                            <p:txEl>
                                              <p:pRg st="3" end="3"/>
                                            </p:txEl>
                                          </p:spTgt>
                                        </p:tgtEl>
                                      </p:cBhvr>
                                    </p:animEffect>
                                  </p:childTnLst>
                                </p:cTn>
                              </p:par>
                              <p:par>
                                <p:cTn id="32" presetID="22" presetClass="entr" presetSubtype="4" fill="hold" nodeType="withEffect">
                                  <p:stCondLst>
                                    <p:cond delay="100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wipe(down)">
                                      <p:cBhvr>
                                        <p:cTn id="34" dur="2000"/>
                                        <p:tgtEl>
                                          <p:spTgt spid="5">
                                            <p:txEl>
                                              <p:pRg st="0" end="0"/>
                                            </p:txEl>
                                          </p:spTgt>
                                        </p:tgtEl>
                                      </p:cBhvr>
                                    </p:animEffect>
                                  </p:childTnLst>
                                </p:cTn>
                              </p:par>
                            </p:childTnLst>
                          </p:cTn>
                        </p:par>
                        <p:par>
                          <p:cTn id="35" fill="hold" nodeType="afterGroup">
                            <p:stCondLst>
                              <p:cond delay="12500"/>
                            </p:stCondLst>
                            <p:childTnLst>
                              <p:par>
                                <p:cTn id="36" presetID="10"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8AF0DD-E137-41D8-891D-79465C5313CB}"/>
              </a:ext>
            </a:extLst>
          </p:cNvPr>
          <p:cNvSpPr>
            <a:spLocks noGrp="1"/>
          </p:cNvSpPr>
          <p:nvPr>
            <p:ph type="sldNum" sz="quarter" idx="12"/>
          </p:nvPr>
        </p:nvSpPr>
        <p:spPr/>
        <p:txBody>
          <a:bodyPr/>
          <a:lstStyle/>
          <a:p>
            <a:fld id="{461AE591-E667-4905-ADFC-6CF5283AEBF8}" type="slidenum">
              <a:rPr lang="en-US" smtClean="0">
                <a:solidFill>
                  <a:prstClr val="black">
                    <a:tint val="75000"/>
                  </a:prstClr>
                </a:solidFill>
              </a:rPr>
              <a:pPr/>
              <a:t>36</a:t>
            </a:fld>
            <a:endParaRPr lang="en-US">
              <a:solidFill>
                <a:prstClr val="black">
                  <a:tint val="75000"/>
                </a:prstClr>
              </a:solidFill>
            </a:endParaRPr>
          </a:p>
        </p:txBody>
      </p:sp>
      <p:graphicFrame>
        <p:nvGraphicFramePr>
          <p:cNvPr id="5" name="Table 5">
            <a:extLst>
              <a:ext uri="{FF2B5EF4-FFF2-40B4-BE49-F238E27FC236}">
                <a16:creationId xmlns:a16="http://schemas.microsoft.com/office/drawing/2014/main" id="{23BBC016-634C-45B7-B338-71D069BB0184}"/>
              </a:ext>
            </a:extLst>
          </p:cNvPr>
          <p:cNvGraphicFramePr>
            <a:graphicFrameLocks noGrp="1"/>
          </p:cNvGraphicFramePr>
          <p:nvPr>
            <p:extLst>
              <p:ext uri="{D42A27DB-BD31-4B8C-83A1-F6EECF244321}">
                <p14:modId xmlns:p14="http://schemas.microsoft.com/office/powerpoint/2010/main" val="1746795660"/>
              </p:ext>
            </p:extLst>
          </p:nvPr>
        </p:nvGraphicFramePr>
        <p:xfrm>
          <a:off x="0" y="457200"/>
          <a:ext cx="12192000" cy="64008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356633389"/>
                    </a:ext>
                  </a:extLst>
                </a:gridCol>
                <a:gridCol w="9144000">
                  <a:extLst>
                    <a:ext uri="{9D8B030D-6E8A-4147-A177-3AD203B41FA5}">
                      <a16:colId xmlns:a16="http://schemas.microsoft.com/office/drawing/2014/main" val="3284339892"/>
                    </a:ext>
                  </a:extLst>
                </a:gridCol>
              </a:tblGrid>
              <a:tr h="549618">
                <a:tc>
                  <a:txBody>
                    <a:bodyPr/>
                    <a:lstStyle/>
                    <a:p>
                      <a:r>
                        <a:rPr lang="en-US" sz="2800" dirty="0"/>
                        <a:t>Bureaucratic Task </a:t>
                      </a:r>
                    </a:p>
                  </a:txBody>
                  <a:tcPr/>
                </a:tc>
                <a:tc>
                  <a:txBody>
                    <a:bodyPr/>
                    <a:lstStyle/>
                    <a:p>
                      <a:r>
                        <a:rPr lang="en-US" sz="2800" dirty="0"/>
                        <a:t>How Tasks are Completed </a:t>
                      </a:r>
                    </a:p>
                  </a:txBody>
                  <a:tcPr/>
                </a:tc>
                <a:extLst>
                  <a:ext uri="{0D108BD9-81ED-4DB2-BD59-A6C34878D82A}">
                    <a16:rowId xmlns:a16="http://schemas.microsoft.com/office/drawing/2014/main" val="3668857629"/>
                  </a:ext>
                </a:extLst>
              </a:tr>
              <a:tr h="1388003">
                <a:tc>
                  <a:txBody>
                    <a:bodyPr/>
                    <a:lstStyle/>
                    <a:p>
                      <a:r>
                        <a:rPr lang="en-US" sz="2000" dirty="0"/>
                        <a:t>Writing and enforcing regulations </a:t>
                      </a:r>
                    </a:p>
                  </a:txBody>
                  <a:tcPr/>
                </a:tc>
                <a:tc>
                  <a:txBody>
                    <a:bodyPr/>
                    <a:lstStyle/>
                    <a:p>
                      <a:r>
                        <a:rPr lang="en-US" sz="2000" dirty="0"/>
                        <a:t>The legislation that creates and defines the departments and agencies often gives wide latitude as to how bureaucrats administer the law.  All executive branch organizations have a degree of </a:t>
                      </a:r>
                      <a:r>
                        <a:rPr lang="en-US" sz="2000" b="1" dirty="0">
                          <a:solidFill>
                            <a:srgbClr val="FF0000"/>
                          </a:solidFill>
                        </a:rPr>
                        <a:t>discretion</a:t>
                      </a:r>
                      <a:r>
                        <a:rPr lang="en-US" sz="2000" dirty="0"/>
                        <a:t> in how they </a:t>
                      </a:r>
                      <a:r>
                        <a:rPr lang="en-US" sz="2000" b="1" dirty="0">
                          <a:solidFill>
                            <a:srgbClr val="FF0000"/>
                          </a:solidFill>
                        </a:rPr>
                        <a:t>create</a:t>
                      </a:r>
                      <a:r>
                        <a:rPr lang="en-US" sz="2000" dirty="0"/>
                        <a:t> and </a:t>
                      </a:r>
                      <a:r>
                        <a:rPr lang="en-US" sz="2000" b="1" dirty="0">
                          <a:solidFill>
                            <a:srgbClr val="FF0000"/>
                          </a:solidFill>
                        </a:rPr>
                        <a:t>enforce</a:t>
                      </a:r>
                      <a:r>
                        <a:rPr lang="en-US" sz="2000" dirty="0"/>
                        <a:t> regulations to </a:t>
                      </a:r>
                      <a:r>
                        <a:rPr lang="en-US" sz="2000" b="1" dirty="0">
                          <a:solidFill>
                            <a:srgbClr val="FF0000"/>
                          </a:solidFill>
                        </a:rPr>
                        <a:t>carry</a:t>
                      </a:r>
                      <a:r>
                        <a:rPr lang="en-US" sz="2000" dirty="0"/>
                        <a:t> </a:t>
                      </a:r>
                      <a:r>
                        <a:rPr lang="en-US" sz="2000" b="1" dirty="0">
                          <a:solidFill>
                            <a:srgbClr val="FF0000"/>
                          </a:solidFill>
                        </a:rPr>
                        <a:t>out</a:t>
                      </a:r>
                      <a:r>
                        <a:rPr lang="en-US" sz="2000" dirty="0"/>
                        <a:t> the law. </a:t>
                      </a:r>
                    </a:p>
                  </a:txBody>
                  <a:tcPr/>
                </a:tc>
                <a:extLst>
                  <a:ext uri="{0D108BD9-81ED-4DB2-BD59-A6C34878D82A}">
                    <a16:rowId xmlns:a16="http://schemas.microsoft.com/office/drawing/2014/main" val="998791878"/>
                  </a:ext>
                </a:extLst>
              </a:tr>
              <a:tr h="1065211">
                <a:tc>
                  <a:txBody>
                    <a:bodyPr/>
                    <a:lstStyle/>
                    <a:p>
                      <a:r>
                        <a:rPr lang="en-US" sz="2000" dirty="0"/>
                        <a:t>Enforcement and fines </a:t>
                      </a:r>
                    </a:p>
                  </a:txBody>
                  <a:tcPr/>
                </a:tc>
                <a:tc>
                  <a:txBody>
                    <a:bodyPr/>
                    <a:lstStyle/>
                    <a:p>
                      <a:r>
                        <a:rPr lang="en-US" sz="2000" dirty="0"/>
                        <a:t>Like a court, the regulatory agencies, commissions, and boards within the bureaucracy can impose fines or other punishments. the administrative adjudication targets industries or companies, not individual citizens. </a:t>
                      </a:r>
                    </a:p>
                  </a:txBody>
                  <a:tcPr/>
                </a:tc>
                <a:extLst>
                  <a:ext uri="{0D108BD9-81ED-4DB2-BD59-A6C34878D82A}">
                    <a16:rowId xmlns:a16="http://schemas.microsoft.com/office/drawing/2014/main" val="1576362651"/>
                  </a:ext>
                </a:extLst>
              </a:tr>
              <a:tr h="1557250">
                <a:tc>
                  <a:txBody>
                    <a:bodyPr/>
                    <a:lstStyle/>
                    <a:p>
                      <a:r>
                        <a:rPr lang="en-US" sz="2000" dirty="0"/>
                        <a:t>Testifying before Congress</a:t>
                      </a:r>
                    </a:p>
                  </a:txBody>
                  <a:tcPr/>
                </a:tc>
                <a:tc>
                  <a:txBody>
                    <a:bodyPr/>
                    <a:lstStyle/>
                    <a:p>
                      <a:r>
                        <a:rPr lang="en-US" sz="2000" dirty="0"/>
                        <a:t>Cabinet secretaries and agency directors are often experts in their field. For this reason, they frequently appear before congressional committees to provide expert testimony (</a:t>
                      </a:r>
                      <a:r>
                        <a:rPr lang="en-US" sz="2000" b="1" dirty="0">
                          <a:solidFill>
                            <a:srgbClr val="FF0000"/>
                          </a:solidFill>
                        </a:rPr>
                        <a:t>information</a:t>
                      </a:r>
                      <a:r>
                        <a:rPr lang="en-US" sz="2000" dirty="0"/>
                        <a:t>) or to update Congress on their carrying out the law. </a:t>
                      </a:r>
                    </a:p>
                  </a:txBody>
                  <a:tcPr/>
                </a:tc>
                <a:extLst>
                  <a:ext uri="{0D108BD9-81ED-4DB2-BD59-A6C34878D82A}">
                    <a16:rowId xmlns:a16="http://schemas.microsoft.com/office/drawing/2014/main" val="315873620"/>
                  </a:ext>
                </a:extLst>
              </a:tr>
              <a:tr h="1840718">
                <a:tc>
                  <a:txBody>
                    <a:bodyPr/>
                    <a:lstStyle/>
                    <a:p>
                      <a:r>
                        <a:rPr lang="en-US" sz="2000" dirty="0"/>
                        <a:t>Actions of iron triangles and issue networks </a:t>
                      </a:r>
                    </a:p>
                  </a:txBody>
                  <a:tcPr/>
                </a:tc>
                <a:tc>
                  <a:txBody>
                    <a:bodyPr/>
                    <a:lstStyle/>
                    <a:p>
                      <a:r>
                        <a:rPr lang="en-US" dirty="0"/>
                        <a:t>An </a:t>
                      </a:r>
                      <a:r>
                        <a:rPr lang="en-US" b="1" dirty="0">
                          <a:solidFill>
                            <a:srgbClr val="FF0000"/>
                          </a:solidFill>
                        </a:rPr>
                        <a:t>iron triangle </a:t>
                      </a:r>
                      <a:r>
                        <a:rPr lang="en-US" dirty="0"/>
                        <a:t>is the relationship among three entities- an </a:t>
                      </a:r>
                      <a:r>
                        <a:rPr lang="en-US" b="1" dirty="0">
                          <a:solidFill>
                            <a:srgbClr val="FF0000"/>
                          </a:solidFill>
                        </a:rPr>
                        <a:t>agency</a:t>
                      </a:r>
                      <a:r>
                        <a:rPr lang="en-US" dirty="0"/>
                        <a:t>, a congressional </a:t>
                      </a:r>
                      <a:r>
                        <a:rPr lang="en-US" b="1" dirty="0">
                          <a:solidFill>
                            <a:srgbClr val="FF0000"/>
                          </a:solidFill>
                        </a:rPr>
                        <a:t>committee</a:t>
                      </a:r>
                      <a:r>
                        <a:rPr lang="en-US" dirty="0"/>
                        <a:t>, and an </a:t>
                      </a:r>
                      <a:r>
                        <a:rPr lang="en-US" b="1" dirty="0">
                          <a:solidFill>
                            <a:srgbClr val="FF0000"/>
                          </a:solidFill>
                        </a:rPr>
                        <a:t>interest</a:t>
                      </a:r>
                      <a:r>
                        <a:rPr lang="en-US" dirty="0"/>
                        <a:t> group- who joined forces to create </a:t>
                      </a:r>
                      <a:r>
                        <a:rPr lang="en-US" b="1" dirty="0">
                          <a:solidFill>
                            <a:srgbClr val="FF0000"/>
                          </a:solidFill>
                        </a:rPr>
                        <a:t>policy</a:t>
                      </a:r>
                      <a:r>
                        <a:rPr lang="en-US" dirty="0"/>
                        <a:t>.</a:t>
                      </a:r>
                    </a:p>
                    <a:p>
                      <a:endParaRPr lang="en-US" dirty="0"/>
                    </a:p>
                    <a:p>
                      <a:r>
                        <a:rPr lang="en-US" b="1" dirty="0">
                          <a:solidFill>
                            <a:srgbClr val="FF0000"/>
                          </a:solidFill>
                        </a:rPr>
                        <a:t>Issue networks </a:t>
                      </a:r>
                      <a:r>
                        <a:rPr lang="en-US" dirty="0"/>
                        <a:t>include committee staffers (often the experts and real authors of legislation), academics, advocates, leaders of thinktanks, interest groups, and/ or the media that collaborate to create specific policy on one issue.</a:t>
                      </a:r>
                    </a:p>
                  </a:txBody>
                  <a:tcPr/>
                </a:tc>
                <a:extLst>
                  <a:ext uri="{0D108BD9-81ED-4DB2-BD59-A6C34878D82A}">
                    <a16:rowId xmlns:a16="http://schemas.microsoft.com/office/drawing/2014/main" val="282842779"/>
                  </a:ext>
                </a:extLst>
              </a:tr>
            </a:tbl>
          </a:graphicData>
        </a:graphic>
      </p:graphicFrame>
      <p:sp>
        <p:nvSpPr>
          <p:cNvPr id="6" name="object 5">
            <a:extLst>
              <a:ext uri="{FF2B5EF4-FFF2-40B4-BE49-F238E27FC236}">
                <a16:creationId xmlns:a16="http://schemas.microsoft.com/office/drawing/2014/main" id="{9246437F-B479-4F87-BE3E-A5FD6B45EBBF}"/>
              </a:ext>
            </a:extLst>
          </p:cNvPr>
          <p:cNvSpPr/>
          <p:nvPr/>
        </p:nvSpPr>
        <p:spPr>
          <a:xfrm>
            <a:off x="0" y="0"/>
            <a:ext cx="12192000" cy="498793"/>
          </a:xfrm>
          <a:custGeom>
            <a:avLst/>
            <a:gdLst/>
            <a:ahLst/>
            <a:cxnLst/>
            <a:rect l="l" t="t" r="r" b="b"/>
            <a:pathLst>
              <a:path w="12192000" h="997585">
                <a:moveTo>
                  <a:pt x="12191997" y="0"/>
                </a:moveTo>
                <a:lnTo>
                  <a:pt x="0" y="0"/>
                </a:lnTo>
                <a:lnTo>
                  <a:pt x="0" y="997145"/>
                </a:lnTo>
                <a:lnTo>
                  <a:pt x="12191997" y="997145"/>
                </a:lnTo>
                <a:lnTo>
                  <a:pt x="12191997" y="0"/>
                </a:lnTo>
                <a:close/>
              </a:path>
            </a:pathLst>
          </a:custGeom>
          <a:solidFill>
            <a:srgbClr val="A5C1DF"/>
          </a:solidFill>
        </p:spPr>
        <p:txBody>
          <a:bodyPr wrap="square" lIns="0" tIns="0" rIns="0" bIns="0" rtlCol="0"/>
          <a:lstStyle/>
          <a:p>
            <a:pPr algn="ctr"/>
            <a:r>
              <a:rPr lang="en-US" sz="2400" b="1" dirty="0"/>
              <a:t>Explain how the bureaucracy carry out the responsibilities of the federal government? </a:t>
            </a:r>
            <a:r>
              <a:rPr lang="en-US" b="1" dirty="0"/>
              <a:t>Pg. 227 </a:t>
            </a:r>
            <a:endParaRPr sz="1801" b="1" dirty="0"/>
          </a:p>
        </p:txBody>
      </p:sp>
    </p:spTree>
    <p:extLst>
      <p:ext uri="{BB962C8B-B14F-4D97-AF65-F5344CB8AC3E}">
        <p14:creationId xmlns:p14="http://schemas.microsoft.com/office/powerpoint/2010/main" val="7976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C3D17BE-8972-420D-8AB5-D31EEFB45089}"/>
              </a:ext>
            </a:extLst>
          </p:cNvPr>
          <p:cNvSpPr txBox="1"/>
          <p:nvPr/>
        </p:nvSpPr>
        <p:spPr>
          <a:xfrm>
            <a:off x="0" y="0"/>
            <a:ext cx="12210393" cy="537519"/>
          </a:xfrm>
          <a:prstGeom prst="rect">
            <a:avLst/>
          </a:prstGeom>
          <a:gradFill>
            <a:gsLst>
              <a:gs pos="0">
                <a:schemeClr val="bg2">
                  <a:lumMod val="90000"/>
                </a:schemeClr>
              </a:gs>
              <a:gs pos="54000">
                <a:schemeClr val="bg2">
                  <a:lumMod val="50000"/>
                </a:schemeClr>
              </a:gs>
              <a:gs pos="100000">
                <a:schemeClr val="bg2">
                  <a:lumMod val="25000"/>
                </a:schemeClr>
              </a:gs>
            </a:gsLst>
            <a:lin ang="5400000" scaled="1"/>
          </a:gradFill>
          <a:ln>
            <a:solidFill>
              <a:schemeClr val="bg2">
                <a:lumMod val="50000"/>
              </a:schemeClr>
            </a:solidFill>
          </a:ln>
        </p:spPr>
        <p:txBody>
          <a:bodyPr wrap="square">
            <a:spAutoFit/>
          </a:bodyPr>
          <a:lstStyle/>
          <a:p>
            <a:pPr marL="0" marR="0" algn="ctr">
              <a:lnSpc>
                <a:spcPct val="107000"/>
              </a:lnSpc>
              <a:spcBef>
                <a:spcPts val="0"/>
              </a:spcBef>
              <a:spcAft>
                <a:spcPts val="0"/>
              </a:spcAft>
            </a:pPr>
            <a:r>
              <a:rPr lang="en-US" sz="2800" b="1" dirty="0">
                <a:effectLst/>
                <a:latin typeface="+mj-lt"/>
                <a:ea typeface="Calibri" panose="020F0502020204030204" pitchFamily="34" charset="0"/>
                <a:cs typeface="Times New Roman" panose="02020603050405020304" pitchFamily="18" charset="0"/>
              </a:rPr>
              <a:t>TOPIC 2.13 DISCRETIONARY AND RULE-MAKING AUTHORITY</a:t>
            </a:r>
            <a:endParaRPr lang="en-US" sz="2800" dirty="0">
              <a:effectLst/>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2016736-3752-2FA3-C745-F63F792595F1}"/>
              </a:ext>
            </a:extLst>
          </p:cNvPr>
          <p:cNvSpPr txBox="1"/>
          <p:nvPr/>
        </p:nvSpPr>
        <p:spPr>
          <a:xfrm>
            <a:off x="59267" y="914400"/>
            <a:ext cx="2819398" cy="1938992"/>
          </a:xfrm>
          <a:prstGeom prst="rect">
            <a:avLst/>
          </a:prstGeom>
          <a:noFill/>
        </p:spPr>
        <p:txBody>
          <a:bodyPr wrap="square">
            <a:spAutoFit/>
          </a:bodyPr>
          <a:lstStyle/>
          <a:p>
            <a:r>
              <a:rPr kumimoji="0" lang="en-US" sz="2000" b="1" i="0" u="none" strike="noStrike" kern="0" cap="none" spc="0" normalizeH="0" baseline="0" noProof="0" dirty="0">
                <a:ln>
                  <a:noFill/>
                </a:ln>
                <a:solidFill>
                  <a:prstClr val="black"/>
                </a:solidFill>
                <a:effectLst/>
                <a:uLnTx/>
                <a:uFillTx/>
                <a:latin typeface="+mj-lt"/>
                <a:ea typeface="+mn-ea"/>
                <a:cs typeface="+mn-cs"/>
              </a:rPr>
              <a:t>Explain how the federal bureaucracy uses delegated discretionary  authority for rule making and implementation?</a:t>
            </a:r>
            <a:endParaRPr lang="en-US" dirty="0">
              <a:latin typeface="+mj-lt"/>
            </a:endParaRPr>
          </a:p>
        </p:txBody>
      </p:sp>
      <p:cxnSp>
        <p:nvCxnSpPr>
          <p:cNvPr id="6" name="Straight Connector 5">
            <a:extLst>
              <a:ext uri="{FF2B5EF4-FFF2-40B4-BE49-F238E27FC236}">
                <a16:creationId xmlns:a16="http://schemas.microsoft.com/office/drawing/2014/main" id="{99BC38BB-EE8C-10B5-F1AE-990044B7DD3B}"/>
              </a:ext>
            </a:extLst>
          </p:cNvPr>
          <p:cNvCxnSpPr>
            <a:cxnSpLocks/>
          </p:cNvCxnSpPr>
          <p:nvPr/>
        </p:nvCxnSpPr>
        <p:spPr>
          <a:xfrm>
            <a:off x="2819400" y="685800"/>
            <a:ext cx="0" cy="5791200"/>
          </a:xfrm>
          <a:prstGeom prst="line">
            <a:avLst/>
          </a:prstGeom>
          <a:ln>
            <a:solidFill>
              <a:schemeClr val="bg2">
                <a:lumMod val="25000"/>
              </a:schemeClr>
            </a:solidFill>
          </a:ln>
        </p:spPr>
        <p:style>
          <a:lnRef idx="3">
            <a:schemeClr val="accent3"/>
          </a:lnRef>
          <a:fillRef idx="0">
            <a:schemeClr val="accent3"/>
          </a:fillRef>
          <a:effectRef idx="2">
            <a:schemeClr val="accent3"/>
          </a:effectRef>
          <a:fontRef idx="minor">
            <a:schemeClr val="tx1"/>
          </a:fontRef>
        </p:style>
      </p:cxnSp>
      <p:sp>
        <p:nvSpPr>
          <p:cNvPr id="3" name="TextBox 2">
            <a:extLst>
              <a:ext uri="{FF2B5EF4-FFF2-40B4-BE49-F238E27FC236}">
                <a16:creationId xmlns:a16="http://schemas.microsoft.com/office/drawing/2014/main" id="{48F41D23-501E-CC63-D84B-B78CADE9633B}"/>
              </a:ext>
            </a:extLst>
          </p:cNvPr>
          <p:cNvSpPr txBox="1"/>
          <p:nvPr/>
        </p:nvSpPr>
        <p:spPr>
          <a:xfrm>
            <a:off x="2878665" y="914400"/>
            <a:ext cx="9254066" cy="3477875"/>
          </a:xfrm>
          <a:prstGeom prst="rect">
            <a:avLst/>
          </a:prstGeom>
          <a:noFill/>
        </p:spPr>
        <p:txBody>
          <a:bodyPr wrap="square">
            <a:spAutoFit/>
          </a:bodyPr>
          <a:lstStyle/>
          <a:p>
            <a:r>
              <a:rPr lang="en-US" sz="2000" b="1" dirty="0"/>
              <a:t>The federal bureaucracy uses discretionary power as delegated by Congress to interpret and implement policies. Through their rulemaking authority, federal bureaucratic agencies utilize their discretion to create and enforce regulations. Bureaucratic agencies include:</a:t>
            </a:r>
          </a:p>
          <a:p>
            <a:r>
              <a:rPr lang="en-US" sz="2000" b="1" dirty="0"/>
              <a:t>   </a:t>
            </a:r>
            <a:r>
              <a:rPr lang="en-US" sz="2000" b="1" dirty="0" err="1"/>
              <a:t>i</a:t>
            </a:r>
            <a:r>
              <a:rPr lang="en-US" sz="2000" b="1" dirty="0"/>
              <a:t>. Department of Homeland Security</a:t>
            </a:r>
          </a:p>
          <a:p>
            <a:r>
              <a:rPr lang="en-US" sz="2000" b="1" dirty="0"/>
              <a:t>   ii. Department of Transportation</a:t>
            </a:r>
          </a:p>
          <a:p>
            <a:r>
              <a:rPr lang="en-US" sz="2000" b="1" dirty="0"/>
              <a:t>   iii. Department of Veterans Affairs</a:t>
            </a:r>
          </a:p>
          <a:p>
            <a:r>
              <a:rPr lang="en-US" sz="2000" b="1" dirty="0"/>
              <a:t>   iv. Department of Education</a:t>
            </a:r>
          </a:p>
          <a:p>
            <a:r>
              <a:rPr lang="en-US" sz="2000" b="1" dirty="0"/>
              <a:t>   v. Environmental Protection Agency (EPA)</a:t>
            </a:r>
          </a:p>
          <a:p>
            <a:r>
              <a:rPr lang="en-US" sz="2000" b="1" dirty="0"/>
              <a:t>   vi. Federal Elections Commission (FEC)</a:t>
            </a:r>
          </a:p>
          <a:p>
            <a:r>
              <a:rPr lang="en-US" sz="2000" b="1" dirty="0"/>
              <a:t>    vii. Securities and Exchange Commission (SEC)</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54940" y="1343349"/>
            <a:ext cx="11877040" cy="4600746"/>
          </a:xfrm>
          <a:prstGeom prst="rect">
            <a:avLst/>
          </a:prstGeom>
        </p:spPr>
        <p:txBody>
          <a:bodyPr vert="horz" wrap="square" lIns="0" tIns="14604" rIns="0" bIns="0" rtlCol="0">
            <a:spAutoFit/>
          </a:bodyPr>
          <a:lstStyle/>
          <a:p>
            <a:pPr marL="355595" marR="5081" indent="-342895">
              <a:lnSpc>
                <a:spcPct val="99500"/>
              </a:lnSpc>
              <a:spcBef>
                <a:spcPts val="116"/>
              </a:spcBef>
              <a:buFont typeface="DejaVu Sans"/>
              <a:buChar char="•"/>
              <a:tabLst>
                <a:tab pos="354962" algn="l"/>
                <a:tab pos="355595" algn="l"/>
              </a:tabLst>
            </a:pPr>
            <a:r>
              <a:rPr sz="2400" b="1" dirty="0">
                <a:latin typeface="DejaVu Sans"/>
                <a:cs typeface="DejaVu Sans"/>
              </a:rPr>
              <a:t>Professionalism in the bureaucracy </a:t>
            </a:r>
            <a:r>
              <a:rPr sz="2400" dirty="0">
                <a:latin typeface="DejaVu Sans"/>
                <a:cs typeface="DejaVu Sans"/>
              </a:rPr>
              <a:t>— The bureaucracy carries out the responsibilities of the  federal government to regulate and enforce individual and commercial activities. Except for  top-level political appointees, employees of the bureaucracy are specialists in their ﬁelds,  who are hired and promoted based on merit rather than on their connections to politicians.</a:t>
            </a:r>
          </a:p>
          <a:p>
            <a:pPr>
              <a:spcBef>
                <a:spcPts val="41"/>
              </a:spcBef>
              <a:buFont typeface="DejaVu Sans"/>
              <a:buChar char="•"/>
            </a:pPr>
            <a:endParaRPr sz="3401" dirty="0">
              <a:latin typeface="DejaVu Sans"/>
              <a:cs typeface="DejaVu Sans"/>
            </a:endParaRPr>
          </a:p>
          <a:p>
            <a:pPr marL="355595" marR="128269" indent="-342895">
              <a:lnSpc>
                <a:spcPct val="99800"/>
              </a:lnSpc>
              <a:buChar char="•"/>
              <a:tabLst>
                <a:tab pos="354962" algn="l"/>
                <a:tab pos="355595" algn="l"/>
              </a:tabLst>
            </a:pPr>
            <a:r>
              <a:rPr sz="2400" dirty="0">
                <a:latin typeface="DejaVu Sans"/>
                <a:cs typeface="DejaVu Sans"/>
              </a:rPr>
              <a:t>The transition from a patronage-based bureaucracy to a merit-based system has increased  the bureaucracy's professionalism and expertise. The bureaucracy is nonpartisan and career civil servants tend to span many presidential administrations, allowing for continuity in the  public sector.</a:t>
            </a:r>
          </a:p>
        </p:txBody>
      </p:sp>
      <p:sp>
        <p:nvSpPr>
          <p:cNvPr id="5" name="object 5"/>
          <p:cNvSpPr txBox="1"/>
          <p:nvPr/>
        </p:nvSpPr>
        <p:spPr>
          <a:xfrm>
            <a:off x="11406099" y="6434775"/>
            <a:ext cx="102869" cy="197490"/>
          </a:xfrm>
          <a:prstGeom prst="rect">
            <a:avLst/>
          </a:prstGeom>
        </p:spPr>
        <p:txBody>
          <a:bodyPr vert="horz" wrap="square" lIns="0" tIns="12700" rIns="0" bIns="0" rtlCol="0">
            <a:spAutoFit/>
          </a:bodyPr>
          <a:lstStyle/>
          <a:p>
            <a:pPr marL="12701">
              <a:spcBef>
                <a:spcPts val="100"/>
              </a:spcBef>
            </a:pPr>
            <a:r>
              <a:rPr sz="1200" dirty="0">
                <a:solidFill>
                  <a:srgbClr val="898989"/>
                </a:solidFill>
                <a:latin typeface="DejaVu Sans"/>
                <a:cs typeface="DejaVu Sans"/>
              </a:rPr>
              <a:t>7</a:t>
            </a:r>
            <a:endParaRPr sz="1200">
              <a:latin typeface="DejaVu Sans"/>
              <a:cs typeface="DejaVu Sans"/>
            </a:endParaRPr>
          </a:p>
        </p:txBody>
      </p:sp>
      <p:sp>
        <p:nvSpPr>
          <p:cNvPr id="6" name="object 2">
            <a:extLst>
              <a:ext uri="{FF2B5EF4-FFF2-40B4-BE49-F238E27FC236}">
                <a16:creationId xmlns:a16="http://schemas.microsoft.com/office/drawing/2014/main" id="{DAEC0BBF-CB6B-4769-A792-8D409AB5715C}"/>
              </a:ext>
            </a:extLst>
          </p:cNvPr>
          <p:cNvSpPr txBox="1">
            <a:spLocks noGrp="1"/>
          </p:cNvSpPr>
          <p:nvPr>
            <p:ph type="title"/>
          </p:nvPr>
        </p:nvSpPr>
        <p:spPr>
          <a:xfrm>
            <a:off x="108554" y="3981"/>
            <a:ext cx="12049287" cy="576761"/>
          </a:xfrm>
          <a:prstGeom prst="rect">
            <a:avLst/>
          </a:prstGeom>
        </p:spPr>
        <p:txBody>
          <a:bodyPr vert="horz" wrap="square" lIns="0" tIns="12700" rIns="0" bIns="0" rtlCol="0">
            <a:spAutoFit/>
          </a:bodyPr>
          <a:lstStyle/>
          <a:p>
            <a:pPr marL="4445" algn="ctr">
              <a:lnSpc>
                <a:spcPts val="5241"/>
              </a:lnSpc>
              <a:spcBef>
                <a:spcPts val="100"/>
              </a:spcBef>
            </a:pPr>
            <a:r>
              <a:rPr sz="2400" dirty="0"/>
              <a:t>FROM SPOILS TO MERIT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29183" y="914400"/>
            <a:ext cx="12086617" cy="5819542"/>
          </a:xfrm>
          <a:prstGeom prst="rect">
            <a:avLst/>
          </a:prstGeom>
        </p:spPr>
        <p:txBody>
          <a:bodyPr vert="horz" wrap="square" lIns="0" tIns="12700" rIns="0" bIns="0" rtlCol="0">
            <a:spAutoFit/>
          </a:bodyPr>
          <a:lstStyle/>
          <a:p>
            <a:pPr marL="355595" marR="5081" indent="-342895">
              <a:spcBef>
                <a:spcPts val="100"/>
              </a:spcBef>
              <a:buFont typeface="DejaVu Sans"/>
              <a:buChar char="•"/>
              <a:tabLst>
                <a:tab pos="354962" algn="l"/>
                <a:tab pos="355595" algn="l"/>
              </a:tabLst>
            </a:pPr>
            <a:r>
              <a:rPr sz="2000" b="1" dirty="0">
                <a:latin typeface="DejaVu Sans"/>
                <a:cs typeface="DejaVu Sans"/>
              </a:rPr>
              <a:t>Powers of the federal bureaucracy to implement policy </a:t>
            </a:r>
            <a:r>
              <a:rPr sz="2000" dirty="0">
                <a:latin typeface="DejaVu Sans"/>
                <a:cs typeface="DejaVu Sans"/>
              </a:rPr>
              <a:t>— A</a:t>
            </a:r>
            <a:r>
              <a:rPr lang="en-US" sz="2000" dirty="0">
                <a:latin typeface="DejaVu Sans"/>
                <a:cs typeface="DejaVu Sans"/>
              </a:rPr>
              <a:t>ft</a:t>
            </a:r>
            <a:r>
              <a:rPr sz="2000" dirty="0">
                <a:latin typeface="DejaVu Sans"/>
                <a:cs typeface="DejaVu Sans"/>
              </a:rPr>
              <a:t>er the president signs a bill into law or issues an executive order, the federal bureaucracy is responsible for  implementing that policy. Laws may lack clear, concrete details on how they should be  enacted, so the federal bureaucracy has </a:t>
            </a:r>
            <a:r>
              <a:rPr sz="2000" b="1" u="sng" dirty="0">
                <a:solidFill>
                  <a:srgbClr val="FF0000"/>
                </a:solidFill>
                <a:latin typeface="DejaVu Sans"/>
                <a:cs typeface="DejaVu Sans"/>
              </a:rPr>
              <a:t>discretionary authority</a:t>
            </a:r>
            <a:r>
              <a:rPr sz="2000" u="sng" dirty="0">
                <a:latin typeface="DejaVu Sans"/>
                <a:cs typeface="DejaVu Sans"/>
              </a:rPr>
              <a:t> </a:t>
            </a:r>
            <a:r>
              <a:rPr sz="2000" dirty="0">
                <a:latin typeface="DejaVu Sans"/>
                <a:cs typeface="DejaVu Sans"/>
              </a:rPr>
              <a:t>to make decisions on what actions to take—or not take—when implementing laws, as well as </a:t>
            </a:r>
            <a:r>
              <a:rPr sz="2000" b="1" u="sng" dirty="0">
                <a:solidFill>
                  <a:srgbClr val="FF0000"/>
                </a:solidFill>
                <a:latin typeface="DejaVu Sans"/>
                <a:cs typeface="DejaVu Sans"/>
              </a:rPr>
              <a:t>rulemaking</a:t>
            </a:r>
            <a:r>
              <a:rPr sz="2000" b="1" dirty="0">
                <a:solidFill>
                  <a:srgbClr val="FF0000"/>
                </a:solidFill>
                <a:latin typeface="DejaVu Sans"/>
                <a:cs typeface="DejaVu Sans"/>
              </a:rPr>
              <a:t> authority </a:t>
            </a:r>
            <a:r>
              <a:rPr sz="2000" dirty="0">
                <a:latin typeface="DejaVu Sans"/>
                <a:cs typeface="DejaVu Sans"/>
              </a:rPr>
              <a:t>to create </a:t>
            </a:r>
            <a:r>
              <a:rPr sz="2000" b="1" u="sng" dirty="0">
                <a:solidFill>
                  <a:srgbClr val="FF0000"/>
                </a:solidFill>
                <a:latin typeface="DejaVu Sans"/>
                <a:cs typeface="DejaVu Sans"/>
              </a:rPr>
              <a:t>regulations</a:t>
            </a:r>
            <a:r>
              <a:rPr sz="2000" b="1" dirty="0">
                <a:solidFill>
                  <a:srgbClr val="FF0000"/>
                </a:solidFill>
                <a:latin typeface="DejaVu Sans"/>
                <a:cs typeface="DejaVu Sans"/>
              </a:rPr>
              <a:t> about how government programs should operate</a:t>
            </a:r>
            <a:r>
              <a:rPr lang="en-US" sz="2000" b="1" dirty="0">
                <a:solidFill>
                  <a:srgbClr val="FF0000"/>
                </a:solidFill>
                <a:latin typeface="DejaVu Sans"/>
                <a:cs typeface="DejaVu Sans"/>
              </a:rPr>
              <a:t> and be enforced</a:t>
            </a:r>
            <a:r>
              <a:rPr sz="2000" b="1" dirty="0">
                <a:solidFill>
                  <a:srgbClr val="FF0000"/>
                </a:solidFill>
                <a:latin typeface="DejaVu Sans"/>
                <a:cs typeface="DejaVu Sans"/>
              </a:rPr>
              <a:t>.</a:t>
            </a:r>
          </a:p>
          <a:p>
            <a:pPr>
              <a:spcBef>
                <a:spcPts val="5"/>
              </a:spcBef>
              <a:buFont typeface="DejaVu Sans"/>
              <a:buChar char="•"/>
            </a:pPr>
            <a:endParaRPr sz="3200" dirty="0">
              <a:latin typeface="DejaVu Sans"/>
              <a:cs typeface="DejaVu Sans"/>
            </a:endParaRPr>
          </a:p>
          <a:p>
            <a:pPr marL="355595" marR="803899" indent="-342895">
              <a:lnSpc>
                <a:spcPts val="2820"/>
              </a:lnSpc>
              <a:buChar char="•"/>
              <a:tabLst>
                <a:tab pos="354962" algn="l"/>
                <a:tab pos="355595" algn="l"/>
              </a:tabLst>
            </a:pPr>
            <a:r>
              <a:rPr sz="2000" dirty="0">
                <a:latin typeface="DejaVu Sans"/>
                <a:cs typeface="DejaVu Sans"/>
              </a:rPr>
              <a:t>This </a:t>
            </a:r>
            <a:r>
              <a:rPr sz="2000" b="1" dirty="0">
                <a:solidFill>
                  <a:srgbClr val="FF0000"/>
                </a:solidFill>
                <a:latin typeface="DejaVu Sans"/>
                <a:cs typeface="DejaVu Sans"/>
              </a:rPr>
              <a:t>authority </a:t>
            </a:r>
            <a:r>
              <a:rPr sz="2000" b="1" u="sng" dirty="0">
                <a:solidFill>
                  <a:srgbClr val="FF0000"/>
                </a:solidFill>
                <a:latin typeface="DejaVu Sans"/>
                <a:cs typeface="DejaVu Sans"/>
              </a:rPr>
              <a:t>enhances the power </a:t>
            </a:r>
            <a:r>
              <a:rPr sz="2000" b="1" dirty="0">
                <a:solidFill>
                  <a:srgbClr val="FF0000"/>
                </a:solidFill>
                <a:latin typeface="DejaVu Sans"/>
                <a:cs typeface="DejaVu Sans"/>
              </a:rPr>
              <a:t>of the federal bureaucracy</a:t>
            </a:r>
            <a:r>
              <a:rPr sz="2000" dirty="0">
                <a:latin typeface="DejaVu Sans"/>
                <a:cs typeface="DejaVu Sans"/>
              </a:rPr>
              <a:t>, </a:t>
            </a:r>
            <a:r>
              <a:rPr sz="2000" b="1" dirty="0">
                <a:solidFill>
                  <a:srgbClr val="FF0000"/>
                </a:solidFill>
                <a:latin typeface="DejaVu Sans"/>
                <a:cs typeface="DejaVu Sans"/>
              </a:rPr>
              <a:t>giving it considerable jurisdiction</a:t>
            </a:r>
            <a:r>
              <a:rPr lang="en-US" sz="2000" b="1" dirty="0">
                <a:solidFill>
                  <a:srgbClr val="FF0000"/>
                </a:solidFill>
                <a:latin typeface="DejaVu Sans"/>
                <a:cs typeface="DejaVu Sans"/>
              </a:rPr>
              <a:t> (authority)</a:t>
            </a:r>
            <a:r>
              <a:rPr sz="2000" b="1" dirty="0">
                <a:solidFill>
                  <a:srgbClr val="FF0000"/>
                </a:solidFill>
                <a:latin typeface="DejaVu Sans"/>
                <a:cs typeface="DejaVu Sans"/>
              </a:rPr>
              <a:t> over the implementation of government policies.</a:t>
            </a:r>
            <a:endParaRPr lang="en-US" sz="2000" b="1" dirty="0">
              <a:solidFill>
                <a:srgbClr val="FF0000"/>
              </a:solidFill>
              <a:latin typeface="DejaVu Sans"/>
              <a:cs typeface="DejaVu Sans"/>
            </a:endParaRPr>
          </a:p>
          <a:p>
            <a:pPr marL="355595" marR="803899" indent="-342895">
              <a:lnSpc>
                <a:spcPts val="2820"/>
              </a:lnSpc>
              <a:buChar char="•"/>
              <a:tabLst>
                <a:tab pos="354962" algn="l"/>
                <a:tab pos="355595" algn="l"/>
              </a:tabLst>
            </a:pPr>
            <a:endParaRPr lang="en-US" sz="2000" b="1" dirty="0">
              <a:solidFill>
                <a:srgbClr val="FF0000"/>
              </a:solidFill>
              <a:latin typeface="DejaVu Sans"/>
              <a:cs typeface="DejaVu Sans"/>
            </a:endParaRPr>
          </a:p>
          <a:p>
            <a:r>
              <a:rPr lang="en-US" sz="2800" dirty="0"/>
              <a:t>Policy directives from Congress are not always clear. Although the legislation may direct a federal agency to develop rules and regulations to implement the statute, bureaucrats have some flexibility in what these rules and regulations actually say. This flexibility is known as </a:t>
            </a:r>
            <a:r>
              <a:rPr lang="en-US" sz="2800" b="1" dirty="0">
                <a:solidFill>
                  <a:srgbClr val="FF0000"/>
                </a:solidFill>
              </a:rPr>
              <a:t>administrative discretion</a:t>
            </a:r>
            <a:r>
              <a:rPr lang="en-US" sz="2800" dirty="0"/>
              <a:t>.</a:t>
            </a:r>
            <a:endParaRPr sz="3200" b="1" dirty="0">
              <a:solidFill>
                <a:srgbClr val="FF0000"/>
              </a:solidFill>
              <a:latin typeface="DejaVu Sans"/>
              <a:cs typeface="DejaVu Sans"/>
            </a:endParaRPr>
          </a:p>
        </p:txBody>
      </p:sp>
      <p:sp>
        <p:nvSpPr>
          <p:cNvPr id="8" name="TextBox 7">
            <a:extLst>
              <a:ext uri="{FF2B5EF4-FFF2-40B4-BE49-F238E27FC236}">
                <a16:creationId xmlns:a16="http://schemas.microsoft.com/office/drawing/2014/main" id="{BCB63D7C-A053-44BC-BF6B-94DDBE0CDD1D}"/>
              </a:ext>
            </a:extLst>
          </p:cNvPr>
          <p:cNvSpPr txBox="1"/>
          <p:nvPr/>
        </p:nvSpPr>
        <p:spPr>
          <a:xfrm>
            <a:off x="0" y="0"/>
            <a:ext cx="12210393" cy="707886"/>
          </a:xfrm>
          <a:prstGeom prst="rect">
            <a:avLst/>
          </a:prstGeom>
          <a:solidFill>
            <a:schemeClr val="bg2">
              <a:lumMod val="75000"/>
            </a:schemeClr>
          </a:solidFill>
        </p:spPr>
        <p:txBody>
          <a:bodyPr wrap="square">
            <a:spAutoFit/>
          </a:bodyPr>
          <a:lstStyle/>
          <a:p>
            <a:r>
              <a:rPr kumimoji="0" lang="en-US" sz="2000" b="1" i="0" u="none" strike="noStrike" kern="0" cap="none" spc="0" normalizeH="0" baseline="0" noProof="0" dirty="0">
                <a:ln>
                  <a:noFill/>
                </a:ln>
                <a:solidFill>
                  <a:srgbClr val="FF0000"/>
                </a:solidFill>
                <a:effectLst/>
                <a:uLnTx/>
                <a:uFillTx/>
                <a:latin typeface="DejaVu Sans"/>
                <a:ea typeface="+mj-ea"/>
              </a:rPr>
              <a:t>2.13</a:t>
            </a:r>
            <a:r>
              <a:rPr kumimoji="0" lang="en-US" sz="2000" b="1" i="0" u="none" strike="noStrike" kern="0" cap="none" spc="0" normalizeH="0" baseline="0" noProof="0" dirty="0">
                <a:ln>
                  <a:noFill/>
                </a:ln>
                <a:solidFill>
                  <a:prstClr val="black"/>
                </a:solidFill>
                <a:effectLst/>
                <a:uLnTx/>
                <a:uFillTx/>
                <a:latin typeface="DejaVu Sans"/>
                <a:ea typeface="+mj-ea"/>
              </a:rPr>
              <a:t> EXPLAIN HOW THE FEDERAL BUREAUCRACY USES DELEGATED DISCRETIONARY  AUTHORITY FOR RULE MAKING AND IMPLEMENTATION?</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14AE9-16C0-480F-B956-F824CA0173F6}"/>
              </a:ext>
            </a:extLst>
          </p:cNvPr>
          <p:cNvPicPr>
            <a:picLocks noChangeAspect="1"/>
          </p:cNvPicPr>
          <p:nvPr/>
        </p:nvPicPr>
        <p:blipFill rotWithShape="1">
          <a:blip r:embed="rId2"/>
          <a:srcRect l="3556" r="1" b="1"/>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55E9141-980B-4661-81EB-63CBDA5A5595}"/>
              </a:ext>
            </a:extLst>
          </p:cNvPr>
          <p:cNvSpPr txBox="1"/>
          <p:nvPr/>
        </p:nvSpPr>
        <p:spPr>
          <a:xfrm>
            <a:off x="7500924" y="-32407"/>
            <a:ext cx="4233876" cy="1344975"/>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800" b="1" u="sng" dirty="0">
                <a:latin typeface="+mj-lt"/>
                <a:ea typeface="+mj-ea"/>
                <a:cs typeface="+mj-cs"/>
              </a:rPr>
              <a:t>Bureaucratic Myths &amp; Realities </a:t>
            </a:r>
          </a:p>
        </p:txBody>
      </p:sp>
      <p:sp>
        <p:nvSpPr>
          <p:cNvPr id="5" name="TextBox 4">
            <a:extLst>
              <a:ext uri="{FF2B5EF4-FFF2-40B4-BE49-F238E27FC236}">
                <a16:creationId xmlns:a16="http://schemas.microsoft.com/office/drawing/2014/main" id="{3C6D4C05-1908-4082-BE27-DE5A6E233113}"/>
              </a:ext>
            </a:extLst>
          </p:cNvPr>
          <p:cNvSpPr txBox="1"/>
          <p:nvPr/>
        </p:nvSpPr>
        <p:spPr>
          <a:xfrm>
            <a:off x="7492064" y="1143000"/>
            <a:ext cx="4166536" cy="4114800"/>
          </a:xfrm>
          <a:prstGeom prst="rect">
            <a:avLst/>
          </a:prstGeom>
        </p:spPr>
        <p:txBody>
          <a:bodyPr vert="horz" lIns="91440" tIns="45720" rIns="91440" bIns="45720" rtlCol="0">
            <a:normAutofit/>
          </a:bodyPr>
          <a:lstStyle/>
          <a:p>
            <a:pPr defTabSz="914400">
              <a:lnSpc>
                <a:spcPct val="90000"/>
              </a:lnSpc>
              <a:spcAft>
                <a:spcPts val="600"/>
              </a:spcAft>
            </a:pPr>
            <a:r>
              <a:rPr lang="en-US" sz="2000" dirty="0"/>
              <a:t>    </a:t>
            </a:r>
            <a:r>
              <a:rPr lang="en-US" sz="2000" b="1" dirty="0"/>
              <a:t>Americans dislike bureaucrats </a:t>
            </a:r>
          </a:p>
          <a:p>
            <a:pPr indent="-228600" defTabSz="914400">
              <a:lnSpc>
                <a:spcPct val="90000"/>
              </a:lnSpc>
              <a:spcAft>
                <a:spcPts val="600"/>
              </a:spcAft>
              <a:buFont typeface="Arial" panose="020B0604020202020204" pitchFamily="34" charset="0"/>
              <a:buChar char="•"/>
            </a:pPr>
            <a:r>
              <a:rPr lang="en-US" sz="2000" dirty="0"/>
              <a:t> Citizens and elected officials dislike “faceless” bureaucracies </a:t>
            </a:r>
          </a:p>
          <a:p>
            <a:pPr indent="-228600" defTabSz="914400">
              <a:lnSpc>
                <a:spcPct val="90000"/>
              </a:lnSpc>
              <a:spcAft>
                <a:spcPts val="600"/>
              </a:spcAft>
              <a:buFont typeface="Arial" panose="020B0604020202020204" pitchFamily="34" charset="0"/>
              <a:buChar char="•"/>
            </a:pPr>
            <a:r>
              <a:rPr lang="en-US" sz="2000" dirty="0"/>
              <a:t>– Too much “</a:t>
            </a:r>
            <a:r>
              <a:rPr lang="en-US" sz="2000" b="1" dirty="0"/>
              <a:t>red tape</a:t>
            </a:r>
            <a:r>
              <a:rPr lang="en-US" sz="2000" dirty="0"/>
              <a:t>”, </a:t>
            </a:r>
            <a:r>
              <a:rPr lang="en-US" sz="2000" b="1" dirty="0"/>
              <a:t>ineffective, inefficient, delay</a:t>
            </a:r>
          </a:p>
          <a:p>
            <a:pPr indent="-228600" defTabSz="914400">
              <a:lnSpc>
                <a:spcPct val="90000"/>
              </a:lnSpc>
              <a:spcAft>
                <a:spcPts val="600"/>
              </a:spcAft>
              <a:buFont typeface="Arial" panose="020B0604020202020204" pitchFamily="34" charset="0"/>
              <a:buChar char="•"/>
            </a:pPr>
            <a:r>
              <a:rPr lang="en-US" sz="2000" dirty="0"/>
              <a:t> But majority of citizens report favorable interactions with various bureaucratic agencies </a:t>
            </a:r>
          </a:p>
          <a:p>
            <a:pPr defTabSz="914400">
              <a:lnSpc>
                <a:spcPct val="90000"/>
              </a:lnSpc>
              <a:spcAft>
                <a:spcPts val="600"/>
              </a:spcAft>
            </a:pPr>
            <a:r>
              <a:rPr lang="en-US" sz="2000" dirty="0"/>
              <a:t>       </a:t>
            </a:r>
            <a:r>
              <a:rPr lang="en-US" sz="2000" b="1" dirty="0"/>
              <a:t>Bureaucracies are increasing </a:t>
            </a:r>
          </a:p>
          <a:p>
            <a:pPr indent="-228600" defTabSz="914400">
              <a:lnSpc>
                <a:spcPct val="90000"/>
              </a:lnSpc>
              <a:spcAft>
                <a:spcPts val="600"/>
              </a:spcAft>
              <a:buFont typeface="Arial" panose="020B0604020202020204" pitchFamily="34" charset="0"/>
              <a:buChar char="•"/>
            </a:pPr>
            <a:r>
              <a:rPr lang="en-US" sz="2000" dirty="0"/>
              <a:t>Federal bureaucracy is </a:t>
            </a:r>
            <a:r>
              <a:rPr lang="en-US" sz="2000" b="1" dirty="0"/>
              <a:t>shrinking</a:t>
            </a:r>
            <a:r>
              <a:rPr lang="en-US" sz="2000" dirty="0"/>
              <a:t>, but state and local bureaucracies have </a:t>
            </a:r>
            <a:r>
              <a:rPr lang="en-US" sz="2000" b="1" dirty="0"/>
              <a:t>grown</a:t>
            </a:r>
            <a:r>
              <a:rPr lang="en-US" sz="2000" dirty="0"/>
              <a:t> – Bureaucrats work in D.C. </a:t>
            </a:r>
          </a:p>
          <a:p>
            <a:pPr indent="-228600" defTabSz="914400">
              <a:lnSpc>
                <a:spcPct val="90000"/>
              </a:lnSpc>
              <a:spcAft>
                <a:spcPts val="600"/>
              </a:spcAft>
              <a:buFont typeface="Arial" panose="020B0604020202020204" pitchFamily="34" charset="0"/>
              <a:buChar char="•"/>
            </a:pPr>
            <a:r>
              <a:rPr lang="en-US" sz="2000" dirty="0"/>
              <a:t> Most work at the state or local level</a:t>
            </a:r>
          </a:p>
        </p:txBody>
      </p:sp>
    </p:spTree>
    <p:extLst>
      <p:ext uri="{BB962C8B-B14F-4D97-AF65-F5344CB8AC3E}">
        <p14:creationId xmlns:p14="http://schemas.microsoft.com/office/powerpoint/2010/main" val="618365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914400"/>
          </a:xfrm>
          <a:custGeom>
            <a:avLst/>
            <a:gdLst/>
            <a:ahLst/>
            <a:cxnLst/>
            <a:rect l="l" t="t" r="r" b="b"/>
            <a:pathLst>
              <a:path w="12192000" h="914400">
                <a:moveTo>
                  <a:pt x="12191997" y="0"/>
                </a:moveTo>
                <a:lnTo>
                  <a:pt x="0" y="0"/>
                </a:lnTo>
                <a:lnTo>
                  <a:pt x="0" y="914400"/>
                </a:lnTo>
                <a:lnTo>
                  <a:pt x="12191997" y="914400"/>
                </a:lnTo>
                <a:lnTo>
                  <a:pt x="12191997" y="0"/>
                </a:lnTo>
                <a:close/>
              </a:path>
            </a:pathLst>
          </a:custGeom>
          <a:solidFill>
            <a:schemeClr val="bg2">
              <a:lumMod val="75000"/>
            </a:schemeClr>
          </a:solidFill>
        </p:spPr>
        <p:txBody>
          <a:bodyPr wrap="square" lIns="0" tIns="0" rIns="0" bIns="0" rtlCol="0"/>
          <a:lstStyle/>
          <a:p>
            <a:endParaRPr sz="1801"/>
          </a:p>
        </p:txBody>
      </p:sp>
      <p:sp>
        <p:nvSpPr>
          <p:cNvPr id="3" name="object 3"/>
          <p:cNvSpPr txBox="1">
            <a:spLocks noGrp="1"/>
          </p:cNvSpPr>
          <p:nvPr>
            <p:ph type="title"/>
          </p:nvPr>
        </p:nvSpPr>
        <p:spPr>
          <a:xfrm>
            <a:off x="0" y="17783"/>
            <a:ext cx="12192000" cy="827086"/>
          </a:xfrm>
          <a:prstGeom prst="rect">
            <a:avLst/>
          </a:prstGeom>
        </p:spPr>
        <p:txBody>
          <a:bodyPr vert="horz" wrap="square" lIns="0" tIns="33020" rIns="0" bIns="0" rtlCol="0">
            <a:spAutoFit/>
          </a:bodyPr>
          <a:lstStyle/>
          <a:p>
            <a:pPr marL="1302370" marR="5081" indent="-1285225" algn="ctr">
              <a:lnSpc>
                <a:spcPts val="3300"/>
              </a:lnSpc>
              <a:spcBef>
                <a:spcPts val="260"/>
              </a:spcBef>
            </a:pPr>
            <a:r>
              <a:rPr lang="en-US" sz="2000" dirty="0"/>
              <a:t>2.13 EXPLAIN </a:t>
            </a:r>
            <a:r>
              <a:rPr sz="2000" dirty="0"/>
              <a:t>HOW THE FEDERAL BUREAUCRACY USE</a:t>
            </a:r>
            <a:r>
              <a:rPr lang="en-US" sz="2000" dirty="0"/>
              <a:t>S</a:t>
            </a:r>
            <a:r>
              <a:rPr sz="2000" dirty="0"/>
              <a:t> DELEGATED DISCRETIONARY  AUTHORITY FOR RULE MAKING AND IMPLEMENTATION?</a:t>
            </a:r>
          </a:p>
        </p:txBody>
      </p:sp>
      <p:sp>
        <p:nvSpPr>
          <p:cNvPr id="4" name="object 4"/>
          <p:cNvSpPr txBox="1"/>
          <p:nvPr/>
        </p:nvSpPr>
        <p:spPr>
          <a:xfrm>
            <a:off x="0" y="1143001"/>
            <a:ext cx="12192000" cy="5630387"/>
          </a:xfrm>
          <a:prstGeom prst="rect">
            <a:avLst/>
          </a:prstGeom>
        </p:spPr>
        <p:txBody>
          <a:bodyPr vert="horz" wrap="square" lIns="0" tIns="13335" rIns="0" bIns="0" rtlCol="0">
            <a:spAutoFit/>
          </a:bodyPr>
          <a:lstStyle/>
          <a:p>
            <a:pPr marL="355595" marR="5081" indent="-342895">
              <a:lnSpc>
                <a:spcPct val="99700"/>
              </a:lnSpc>
              <a:spcBef>
                <a:spcPts val="105"/>
              </a:spcBef>
              <a:buFont typeface="DejaVu Sans"/>
              <a:buChar char="•"/>
              <a:tabLst>
                <a:tab pos="354962" algn="l"/>
                <a:tab pos="355595" algn="l"/>
              </a:tabLst>
            </a:pPr>
            <a:r>
              <a:rPr sz="2400" b="1" dirty="0">
                <a:latin typeface="DejaVu Sans"/>
                <a:cs typeface="DejaVu Sans"/>
              </a:rPr>
              <a:t>Constitutionalism </a:t>
            </a:r>
            <a:r>
              <a:rPr sz="2400" dirty="0">
                <a:latin typeface="DejaVu Sans"/>
                <a:cs typeface="DejaVu Sans"/>
              </a:rPr>
              <a:t>— Each branch of the government has diﬀerent powers, structures, and  functions by design. Congress comprises the House of Representatives (designed to  represent the population) and the Senate (designed to represent the states equally), each of  which is aﬀected by chamber-speciﬁc rules and election processes. The power of the  presidency has expanded over time, and the president uses both formal and informal  powers to implement their policy agenda. The judicial branch exercises the power of judicial  review to determine the constitutionality of the acts of the other branches and of state  governments.</a:t>
            </a:r>
          </a:p>
          <a:p>
            <a:pPr marL="355595" marR="242569" indent="-342895">
              <a:spcBef>
                <a:spcPts val="601"/>
              </a:spcBef>
              <a:buFont typeface="DejaVu Sans"/>
              <a:buChar char="•"/>
              <a:tabLst>
                <a:tab pos="354962" algn="l"/>
                <a:tab pos="355595" algn="l"/>
              </a:tabLst>
            </a:pPr>
            <a:r>
              <a:rPr sz="2400" b="1" dirty="0">
                <a:latin typeface="DejaVu Sans"/>
                <a:cs typeface="DejaVu Sans"/>
              </a:rPr>
              <a:t>Competing policymaking interests </a:t>
            </a:r>
            <a:r>
              <a:rPr sz="2400" dirty="0">
                <a:latin typeface="DejaVu Sans"/>
                <a:cs typeface="DejaVu Sans"/>
              </a:rPr>
              <a:t>— The </a:t>
            </a:r>
            <a:r>
              <a:rPr sz="2400" b="1" i="1" dirty="0">
                <a:latin typeface="DejaVu Sans"/>
                <a:cs typeface="DejaVu Sans"/>
              </a:rPr>
              <a:t>interactions between the branches</a:t>
            </a:r>
            <a:r>
              <a:rPr sz="2400" dirty="0">
                <a:latin typeface="DejaVu Sans"/>
                <a:cs typeface="DejaVu Sans"/>
              </a:rPr>
              <a:t> are complex  by design. Congress, the executive branch (including the bureaucracy), and the judiciary  </a:t>
            </a:r>
            <a:r>
              <a:rPr sz="2400" b="1" i="1" dirty="0">
                <a:latin typeface="DejaVu Sans"/>
                <a:cs typeface="DejaVu Sans"/>
              </a:rPr>
              <a:t>must both compete and cooperate</a:t>
            </a:r>
            <a:r>
              <a:rPr sz="2400" dirty="0">
                <a:latin typeface="DejaVu Sans"/>
                <a:cs typeface="DejaVu Sans"/>
              </a:rPr>
              <a:t> in order to enact policy. The implementation process is likewise diﬃcult, as each branch must struggle to maintain the </a:t>
            </a:r>
            <a:r>
              <a:rPr sz="2400" b="1" i="1" dirty="0">
                <a:latin typeface="DejaVu Sans"/>
                <a:cs typeface="DejaVu Sans"/>
              </a:rPr>
              <a:t>accountability</a:t>
            </a:r>
            <a:r>
              <a:rPr sz="2400" dirty="0">
                <a:latin typeface="DejaVu Sans"/>
                <a:cs typeface="DejaVu Sans"/>
              </a:rPr>
              <a:t> of a vast federal bureaucracy charged with </a:t>
            </a:r>
            <a:r>
              <a:rPr sz="2400" b="1" i="1" dirty="0">
                <a:latin typeface="DejaVu Sans"/>
                <a:cs typeface="DejaVu Sans"/>
              </a:rPr>
              <a:t>putting policy into action</a:t>
            </a:r>
            <a:r>
              <a:rPr sz="2400" dirty="0">
                <a:latin typeface="DejaVu Sans"/>
                <a:cs typeface="DejaVu Sans"/>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166BE54-FE69-45EB-8C5F-CBDA1CC89D93}"/>
              </a:ext>
            </a:extLst>
          </p:cNvPr>
          <p:cNvSpPr txBox="1"/>
          <p:nvPr/>
        </p:nvSpPr>
        <p:spPr>
          <a:xfrm>
            <a:off x="0" y="0"/>
            <a:ext cx="12192000" cy="830997"/>
          </a:xfrm>
          <a:prstGeom prst="rect">
            <a:avLst/>
          </a:prstGeom>
          <a:solidFill>
            <a:schemeClr val="bg2">
              <a:lumMod val="75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DejaVu Sans"/>
              </a:rPr>
              <a:t>EXAMPLES OF DISCRETIONARY AUTHORITY IN SELECT DEPARTMENTS AND AGENCIES AMSCO pg. 231,233</a:t>
            </a:r>
          </a:p>
        </p:txBody>
      </p:sp>
      <p:graphicFrame>
        <p:nvGraphicFramePr>
          <p:cNvPr id="2" name="Table 2">
            <a:extLst>
              <a:ext uri="{FF2B5EF4-FFF2-40B4-BE49-F238E27FC236}">
                <a16:creationId xmlns:a16="http://schemas.microsoft.com/office/drawing/2014/main" id="{C665A5FF-591D-471C-8225-4FA3DCB735D8}"/>
              </a:ext>
            </a:extLst>
          </p:cNvPr>
          <p:cNvGraphicFramePr>
            <a:graphicFrameLocks noGrp="1"/>
          </p:cNvGraphicFramePr>
          <p:nvPr>
            <p:extLst>
              <p:ext uri="{D42A27DB-BD31-4B8C-83A1-F6EECF244321}">
                <p14:modId xmlns:p14="http://schemas.microsoft.com/office/powerpoint/2010/main" val="3912571203"/>
              </p:ext>
            </p:extLst>
          </p:nvPr>
        </p:nvGraphicFramePr>
        <p:xfrm>
          <a:off x="0" y="830998"/>
          <a:ext cx="12192000" cy="6103202"/>
        </p:xfrm>
        <a:graphic>
          <a:graphicData uri="http://schemas.openxmlformats.org/drawingml/2006/table">
            <a:tbl>
              <a:tblPr firstRow="1" bandRow="1">
                <a:tableStyleId>{5C22544A-7EE6-4342-B048-85BDC9FD1C3A}</a:tableStyleId>
              </a:tblPr>
              <a:tblGrid>
                <a:gridCol w="4000498">
                  <a:extLst>
                    <a:ext uri="{9D8B030D-6E8A-4147-A177-3AD203B41FA5}">
                      <a16:colId xmlns:a16="http://schemas.microsoft.com/office/drawing/2014/main" val="1671267114"/>
                    </a:ext>
                  </a:extLst>
                </a:gridCol>
                <a:gridCol w="8191502">
                  <a:extLst>
                    <a:ext uri="{9D8B030D-6E8A-4147-A177-3AD203B41FA5}">
                      <a16:colId xmlns:a16="http://schemas.microsoft.com/office/drawing/2014/main" val="398344903"/>
                    </a:ext>
                  </a:extLst>
                </a:gridCol>
              </a:tblGrid>
              <a:tr h="876578">
                <a:tc>
                  <a:txBody>
                    <a:bodyPr/>
                    <a:lstStyle/>
                    <a:p>
                      <a:pPr algn="ctr"/>
                      <a:r>
                        <a:rPr lang="en-US" sz="2400" dirty="0"/>
                        <a:t>Name of the Department, Agency or Commission </a:t>
                      </a:r>
                    </a:p>
                  </a:txBody>
                  <a:tcPr/>
                </a:tc>
                <a:tc>
                  <a:txBody>
                    <a:bodyPr/>
                    <a:lstStyle/>
                    <a:p>
                      <a:pPr algn="ctr"/>
                      <a:r>
                        <a:rPr lang="en-US" sz="2400" dirty="0"/>
                        <a:t>Authority Delegated to the Body </a:t>
                      </a:r>
                    </a:p>
                  </a:txBody>
                  <a:tcPr/>
                </a:tc>
                <a:extLst>
                  <a:ext uri="{0D108BD9-81ED-4DB2-BD59-A6C34878D82A}">
                    <a16:rowId xmlns:a16="http://schemas.microsoft.com/office/drawing/2014/main" val="2451594762"/>
                  </a:ext>
                </a:extLst>
              </a:tr>
              <a:tr h="676496">
                <a:tc>
                  <a:txBody>
                    <a:bodyPr/>
                    <a:lstStyle/>
                    <a:p>
                      <a:r>
                        <a:rPr lang="en-US" sz="2000" b="1" i="0" u="none" strike="noStrike" baseline="0" dirty="0">
                          <a:solidFill>
                            <a:srgbClr val="000000"/>
                          </a:solidFill>
                          <a:latin typeface="AcuminPro-Bold"/>
                        </a:rPr>
                        <a:t>Homeland Security</a:t>
                      </a:r>
                      <a:endParaRPr lang="en-US" sz="2000" dirty="0"/>
                    </a:p>
                  </a:txBody>
                  <a:tcPr/>
                </a:tc>
                <a:tc>
                  <a:txBody>
                    <a:bodyPr/>
                    <a:lstStyle/>
                    <a:p>
                      <a:r>
                        <a:rPr lang="en-US" sz="2000" b="0" i="0" u="none" strike="noStrike" baseline="0" dirty="0">
                          <a:solidFill>
                            <a:srgbClr val="000000"/>
                          </a:solidFill>
                          <a:latin typeface="AcuminPro-Regular"/>
                        </a:rPr>
                        <a:t>Allowing certain exemptions for immigrants</a:t>
                      </a:r>
                      <a:endParaRPr lang="en-US" sz="2000" dirty="0"/>
                    </a:p>
                  </a:txBody>
                  <a:tcPr/>
                </a:tc>
                <a:extLst>
                  <a:ext uri="{0D108BD9-81ED-4DB2-BD59-A6C34878D82A}">
                    <a16:rowId xmlns:a16="http://schemas.microsoft.com/office/drawing/2014/main" val="2240130439"/>
                  </a:ext>
                </a:extLst>
              </a:tr>
              <a:tr h="676496">
                <a:tc>
                  <a:txBody>
                    <a:bodyPr/>
                    <a:lstStyle/>
                    <a:p>
                      <a:r>
                        <a:rPr lang="en-US" sz="2000" b="1" i="0" u="none" strike="noStrike" baseline="0" dirty="0">
                          <a:solidFill>
                            <a:srgbClr val="000000"/>
                          </a:solidFill>
                          <a:latin typeface="AcuminPro-Bold"/>
                        </a:rPr>
                        <a:t>Transportation</a:t>
                      </a:r>
                      <a:endParaRPr lang="en-US" sz="2000" dirty="0"/>
                    </a:p>
                  </a:txBody>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000" b="0" i="0" u="none" strike="noStrike" baseline="0" dirty="0">
                          <a:solidFill>
                            <a:srgbClr val="000000"/>
                          </a:solidFill>
                          <a:latin typeface="AcuminPro-Regular"/>
                        </a:rPr>
                        <a:t>Determining which highway projects get special grants</a:t>
                      </a:r>
                    </a:p>
                  </a:txBody>
                  <a:tcPr/>
                </a:tc>
                <a:extLst>
                  <a:ext uri="{0D108BD9-81ED-4DB2-BD59-A6C34878D82A}">
                    <a16:rowId xmlns:a16="http://schemas.microsoft.com/office/drawing/2014/main" val="1902728182"/>
                  </a:ext>
                </a:extLst>
              </a:tr>
              <a:tr h="676496">
                <a:tc>
                  <a:txBody>
                    <a:bodyPr/>
                    <a:lstStyle/>
                    <a:p>
                      <a:r>
                        <a:rPr lang="en-US" sz="2000" b="1" i="0" u="none" strike="noStrike" baseline="0" dirty="0">
                          <a:solidFill>
                            <a:srgbClr val="000000"/>
                          </a:solidFill>
                          <a:latin typeface="AcuminPro-Bold"/>
                        </a:rPr>
                        <a:t>Veterans Affairs</a:t>
                      </a:r>
                      <a:endParaRPr lang="en-US" sz="2000" dirty="0"/>
                    </a:p>
                  </a:txBody>
                  <a:tcPr/>
                </a:tc>
                <a:tc>
                  <a:txBody>
                    <a:bodyPr/>
                    <a:lstStyle/>
                    <a:p>
                      <a:r>
                        <a:rPr lang="en-US" sz="2000" b="0" i="0" u="none" strike="noStrike" baseline="0" dirty="0">
                          <a:solidFill>
                            <a:srgbClr val="000000"/>
                          </a:solidFill>
                          <a:latin typeface="AcuminPro-Regular"/>
                        </a:rPr>
                        <a:t>Deciding how to administer a health program for veterans</a:t>
                      </a:r>
                      <a:endParaRPr lang="en-US" sz="2000" dirty="0"/>
                    </a:p>
                  </a:txBody>
                  <a:tcPr/>
                </a:tc>
                <a:extLst>
                  <a:ext uri="{0D108BD9-81ED-4DB2-BD59-A6C34878D82A}">
                    <a16:rowId xmlns:a16="http://schemas.microsoft.com/office/drawing/2014/main" val="4024059632"/>
                  </a:ext>
                </a:extLst>
              </a:tr>
              <a:tr h="676496">
                <a:tc>
                  <a:txBody>
                    <a:bodyPr/>
                    <a:lstStyle/>
                    <a:p>
                      <a:r>
                        <a:rPr lang="en-US" sz="2000" b="1" i="0" u="none" strike="noStrike" baseline="0" dirty="0">
                          <a:solidFill>
                            <a:srgbClr val="000000"/>
                          </a:solidFill>
                          <a:latin typeface="AcuminPro-Bold"/>
                        </a:rPr>
                        <a:t>Education</a:t>
                      </a:r>
                      <a:endParaRPr lang="en-US" sz="2000" dirty="0"/>
                    </a:p>
                  </a:txBody>
                  <a:tcPr/>
                </a:tc>
                <a:tc>
                  <a:txBody>
                    <a:bodyPr/>
                    <a:lstStyle/>
                    <a:p>
                      <a:r>
                        <a:rPr lang="en-US" sz="2000" b="0" i="0" u="none" strike="noStrike" baseline="0" dirty="0">
                          <a:solidFill>
                            <a:srgbClr val="000000"/>
                          </a:solidFill>
                          <a:latin typeface="AcuminPro-Regular"/>
                        </a:rPr>
                        <a:t>Cancelling or lowering student debt</a:t>
                      </a:r>
                      <a:endParaRPr lang="en-US" sz="2000" dirty="0"/>
                    </a:p>
                  </a:txBody>
                  <a:tcPr/>
                </a:tc>
                <a:extLst>
                  <a:ext uri="{0D108BD9-81ED-4DB2-BD59-A6C34878D82A}">
                    <a16:rowId xmlns:a16="http://schemas.microsoft.com/office/drawing/2014/main" val="1476518491"/>
                  </a:ext>
                </a:extLst>
              </a:tr>
              <a:tr h="676496">
                <a:tc>
                  <a:txBody>
                    <a:bodyPr/>
                    <a:lstStyle/>
                    <a:p>
                      <a:r>
                        <a:rPr lang="en-US" sz="2000" b="1" i="0" u="none" strike="noStrike" baseline="0" dirty="0">
                          <a:solidFill>
                            <a:srgbClr val="000000"/>
                          </a:solidFill>
                          <a:latin typeface="AcuminPro-Bold"/>
                        </a:rPr>
                        <a:t>Environmental Protection Agency</a:t>
                      </a:r>
                      <a:endParaRPr lang="en-US" sz="2000" dirty="0"/>
                    </a:p>
                  </a:txBody>
                  <a:tcPr/>
                </a:tc>
                <a:tc>
                  <a:txBody>
                    <a:bodyPr/>
                    <a:lstStyle/>
                    <a:p>
                      <a:r>
                        <a:rPr lang="en-US" sz="2000" b="0" i="0" u="none" strike="noStrike" baseline="0" dirty="0">
                          <a:solidFill>
                            <a:srgbClr val="000000"/>
                          </a:solidFill>
                          <a:latin typeface="AcuminPro-Regular"/>
                        </a:rPr>
                        <a:t>Intervening in state environmental issues</a:t>
                      </a:r>
                      <a:endParaRPr lang="en-US" sz="2000" dirty="0"/>
                    </a:p>
                  </a:txBody>
                  <a:tcPr/>
                </a:tc>
                <a:extLst>
                  <a:ext uri="{0D108BD9-81ED-4DB2-BD59-A6C34878D82A}">
                    <a16:rowId xmlns:a16="http://schemas.microsoft.com/office/drawing/2014/main" val="2181697025"/>
                  </a:ext>
                </a:extLst>
              </a:tr>
              <a:tr h="676496">
                <a:tc>
                  <a:txBody>
                    <a:bodyPr/>
                    <a:lstStyle/>
                    <a:p>
                      <a:r>
                        <a:rPr lang="en-US" sz="2000" b="1" i="0" u="none" strike="noStrike" baseline="0" dirty="0">
                          <a:solidFill>
                            <a:srgbClr val="000000"/>
                          </a:solidFill>
                          <a:latin typeface="AcuminPro-Bold"/>
                        </a:rPr>
                        <a:t>Federal Election Commission</a:t>
                      </a:r>
                      <a:endParaRPr lang="en-US" sz="2000" dirty="0"/>
                    </a:p>
                  </a:txBody>
                  <a:tcPr/>
                </a:tc>
                <a:tc>
                  <a:txBody>
                    <a:bodyPr/>
                    <a:lstStyle/>
                    <a:p>
                      <a:r>
                        <a:rPr lang="en-US" sz="2000" b="0" i="0" u="none" strike="noStrike" baseline="0" dirty="0">
                          <a:solidFill>
                            <a:srgbClr val="000000"/>
                          </a:solidFill>
                          <a:latin typeface="AcuminPro-Regular"/>
                        </a:rPr>
                        <a:t>Administering and enforcing federal campaign finance laws</a:t>
                      </a:r>
                      <a:endParaRPr lang="en-US" sz="2000" dirty="0"/>
                    </a:p>
                  </a:txBody>
                  <a:tcPr/>
                </a:tc>
                <a:extLst>
                  <a:ext uri="{0D108BD9-81ED-4DB2-BD59-A6C34878D82A}">
                    <a16:rowId xmlns:a16="http://schemas.microsoft.com/office/drawing/2014/main" val="1578784412"/>
                  </a:ext>
                </a:extLst>
              </a:tr>
              <a:tr h="1167648">
                <a:tc>
                  <a:txBody>
                    <a:bodyPr/>
                    <a:lstStyle/>
                    <a:p>
                      <a:r>
                        <a:rPr lang="en-US" sz="2000" b="1" i="0" u="none" strike="noStrike" baseline="0" dirty="0">
                          <a:solidFill>
                            <a:srgbClr val="000000"/>
                          </a:solidFill>
                          <a:latin typeface="AcuminPro-Bold"/>
                        </a:rPr>
                        <a:t>Securities and Exchange Commission</a:t>
                      </a:r>
                      <a:endParaRPr lang="en-US" sz="2000" dirty="0"/>
                    </a:p>
                  </a:txBody>
                  <a:tcPr/>
                </a:tc>
                <a:tc>
                  <a:txBody>
                    <a:bodyPr/>
                    <a:lstStyle/>
                    <a:p>
                      <a:r>
                        <a:rPr lang="en-US" sz="2000" b="0" i="0" u="none" strike="noStrike" baseline="0" dirty="0">
                          <a:solidFill>
                            <a:srgbClr val="000000"/>
                          </a:solidFill>
                          <a:latin typeface="AcuminPro-Regular"/>
                        </a:rPr>
                        <a:t>Determining if financial firms should be disqualified from raising money because of illegal conduct</a:t>
                      </a:r>
                      <a:endParaRPr lang="en-US" sz="2000" dirty="0"/>
                    </a:p>
                  </a:txBody>
                  <a:tcPr/>
                </a:tc>
                <a:extLst>
                  <a:ext uri="{0D108BD9-81ED-4DB2-BD59-A6C34878D82A}">
                    <a16:rowId xmlns:a16="http://schemas.microsoft.com/office/drawing/2014/main" val="429563734"/>
                  </a:ext>
                </a:extLst>
              </a:tr>
            </a:tbl>
          </a:graphicData>
        </a:graphic>
      </p:graphicFrame>
    </p:spTree>
    <p:extLst>
      <p:ext uri="{BB962C8B-B14F-4D97-AF65-F5344CB8AC3E}">
        <p14:creationId xmlns:p14="http://schemas.microsoft.com/office/powerpoint/2010/main" val="3297090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0" y="0"/>
            <a:ext cx="12191999" cy="444995"/>
          </a:xfrm>
          <a:prstGeom prst="rect">
            <a:avLst/>
          </a:prstGeom>
          <a:gradFill>
            <a:gsLst>
              <a:gs pos="0">
                <a:schemeClr val="accent3">
                  <a:lumMod val="60000"/>
                  <a:lumOff val="40000"/>
                </a:schemeClr>
              </a:gs>
              <a:gs pos="54000">
                <a:schemeClr val="accent3">
                  <a:lumMod val="75000"/>
                </a:schemeClr>
              </a:gs>
              <a:gs pos="100000">
                <a:schemeClr val="accent3">
                  <a:lumMod val="50000"/>
                </a:schemeClr>
              </a:gs>
            </a:gsLst>
            <a:lin ang="5400000" scaled="1"/>
          </a:gradFill>
          <a:ln>
            <a:solidFill>
              <a:schemeClr val="accent3">
                <a:lumMod val="60000"/>
                <a:lumOff val="40000"/>
              </a:schemeClr>
            </a:solidFill>
          </a:ln>
        </p:spPr>
        <p:txBody>
          <a:bodyPr vert="horz" wrap="square" lIns="0" tIns="13971" rIns="0" bIns="0" rtlCol="0">
            <a:spAutoFit/>
          </a:bodyPr>
          <a:lstStyle/>
          <a:p>
            <a:pPr marL="12701" marR="5081" algn="l">
              <a:lnSpc>
                <a:spcPct val="99700"/>
              </a:lnSpc>
              <a:spcBef>
                <a:spcPts val="111"/>
              </a:spcBef>
            </a:pPr>
            <a:r>
              <a:rPr lang="en-US" dirty="0">
                <a:solidFill>
                  <a:schemeClr val="bg1"/>
                </a:solidFill>
              </a:rPr>
              <a:t> TOPIC 2.14 Holding the Bureaucracy Accountable</a:t>
            </a:r>
            <a:endParaRPr sz="4000" dirty="0">
              <a:solidFill>
                <a:schemeClr val="bg1"/>
              </a:solidFill>
            </a:endParaRPr>
          </a:p>
        </p:txBody>
      </p:sp>
      <p:sp>
        <p:nvSpPr>
          <p:cNvPr id="5" name="TextBox 4">
            <a:extLst>
              <a:ext uri="{FF2B5EF4-FFF2-40B4-BE49-F238E27FC236}">
                <a16:creationId xmlns:a16="http://schemas.microsoft.com/office/drawing/2014/main" id="{CFE2F15F-2309-9E82-06D0-5D8DF29B0368}"/>
              </a:ext>
            </a:extLst>
          </p:cNvPr>
          <p:cNvSpPr txBox="1"/>
          <p:nvPr/>
        </p:nvSpPr>
        <p:spPr>
          <a:xfrm>
            <a:off x="0" y="533400"/>
            <a:ext cx="10058400" cy="461665"/>
          </a:xfrm>
          <a:prstGeom prst="rect">
            <a:avLst/>
          </a:prstGeom>
          <a:noFill/>
        </p:spPr>
        <p:txBody>
          <a:bodyPr wrap="square">
            <a:spAutoFit/>
          </a:bodyPr>
          <a:lstStyle/>
          <a:p>
            <a:r>
              <a:rPr lang="en-US" sz="2400" b="1" dirty="0"/>
              <a:t>The federal bureaucracy implements federal policies</a:t>
            </a:r>
          </a:p>
        </p:txBody>
      </p:sp>
      <p:sp>
        <p:nvSpPr>
          <p:cNvPr id="7" name="TextBox 6">
            <a:extLst>
              <a:ext uri="{FF2B5EF4-FFF2-40B4-BE49-F238E27FC236}">
                <a16:creationId xmlns:a16="http://schemas.microsoft.com/office/drawing/2014/main" id="{4258DF6B-D23F-8EAE-2823-B9004AD2E014}"/>
              </a:ext>
            </a:extLst>
          </p:cNvPr>
          <p:cNvSpPr txBox="1"/>
          <p:nvPr/>
        </p:nvSpPr>
        <p:spPr>
          <a:xfrm>
            <a:off x="0" y="1219200"/>
            <a:ext cx="4953000" cy="1200329"/>
          </a:xfrm>
          <a:prstGeom prst="rect">
            <a:avLst/>
          </a:prstGeom>
          <a:noFill/>
        </p:spPr>
        <p:txBody>
          <a:bodyPr wrap="square">
            <a:spAutoFit/>
          </a:bodyPr>
          <a:lstStyle/>
          <a:p>
            <a:r>
              <a:rPr lang="en-US" sz="2400" b="1" dirty="0"/>
              <a:t>Explain how </a:t>
            </a:r>
            <a:r>
              <a:rPr lang="en-US" sz="2400" b="1" dirty="0">
                <a:solidFill>
                  <a:srgbClr val="FF0000"/>
                </a:solidFill>
              </a:rPr>
              <a:t>Congress</a:t>
            </a:r>
            <a:r>
              <a:rPr lang="en-US" sz="2400" b="1" dirty="0"/>
              <a:t> uses its oversight power in its relationship with the executive branch</a:t>
            </a:r>
          </a:p>
        </p:txBody>
      </p:sp>
      <p:sp>
        <p:nvSpPr>
          <p:cNvPr id="9" name="TextBox 8">
            <a:extLst>
              <a:ext uri="{FF2B5EF4-FFF2-40B4-BE49-F238E27FC236}">
                <a16:creationId xmlns:a16="http://schemas.microsoft.com/office/drawing/2014/main" id="{3AE8FFB3-9003-119B-2B07-980677CBD3E9}"/>
              </a:ext>
            </a:extLst>
          </p:cNvPr>
          <p:cNvSpPr txBox="1"/>
          <p:nvPr/>
        </p:nvSpPr>
        <p:spPr>
          <a:xfrm>
            <a:off x="5257799" y="995065"/>
            <a:ext cx="6934199" cy="1938992"/>
          </a:xfrm>
          <a:prstGeom prst="rect">
            <a:avLst/>
          </a:prstGeom>
          <a:noFill/>
        </p:spPr>
        <p:txBody>
          <a:bodyPr wrap="square">
            <a:spAutoFit/>
          </a:bodyPr>
          <a:lstStyle/>
          <a:p>
            <a:r>
              <a:rPr lang="en-US" sz="2400" b="1" dirty="0"/>
              <a:t>Oversight and methods used by Congress </a:t>
            </a:r>
          </a:p>
          <a:p>
            <a:r>
              <a:rPr lang="en-US" sz="2400" b="1" dirty="0"/>
              <a:t>to ensure that legislation is implemented as </a:t>
            </a:r>
          </a:p>
          <a:p>
            <a:r>
              <a:rPr lang="en-US" sz="2400" b="1" dirty="0"/>
              <a:t>intended are represented by:</a:t>
            </a:r>
          </a:p>
          <a:p>
            <a:pPr marL="342900" indent="-342900">
              <a:buFont typeface="Arial" panose="020B0604020202020204" pitchFamily="34" charset="0"/>
              <a:buChar char="•"/>
            </a:pPr>
            <a:r>
              <a:rPr lang="en-US" sz="2400" b="1" dirty="0"/>
              <a:t>Committee hearings</a:t>
            </a:r>
          </a:p>
          <a:p>
            <a:pPr marL="342900" indent="-342900">
              <a:buFont typeface="Arial" panose="020B0604020202020204" pitchFamily="34" charset="0"/>
              <a:buChar char="•"/>
            </a:pPr>
            <a:r>
              <a:rPr lang="en-US" sz="2400" b="1" dirty="0"/>
              <a:t>Power of the purse</a:t>
            </a:r>
          </a:p>
        </p:txBody>
      </p:sp>
      <p:sp>
        <p:nvSpPr>
          <p:cNvPr id="11" name="TextBox 10">
            <a:extLst>
              <a:ext uri="{FF2B5EF4-FFF2-40B4-BE49-F238E27FC236}">
                <a16:creationId xmlns:a16="http://schemas.microsoft.com/office/drawing/2014/main" id="{80B4E59A-D652-2217-C1B9-DC54A4CAF70C}"/>
              </a:ext>
            </a:extLst>
          </p:cNvPr>
          <p:cNvSpPr txBox="1"/>
          <p:nvPr/>
        </p:nvSpPr>
        <p:spPr>
          <a:xfrm>
            <a:off x="5410200" y="3003977"/>
            <a:ext cx="6858000" cy="1200329"/>
          </a:xfrm>
          <a:prstGeom prst="rect">
            <a:avLst/>
          </a:prstGeom>
          <a:noFill/>
        </p:spPr>
        <p:txBody>
          <a:bodyPr wrap="square">
            <a:spAutoFit/>
          </a:bodyPr>
          <a:lstStyle/>
          <a:p>
            <a:r>
              <a:rPr lang="en-US" sz="2400" b="1" dirty="0"/>
              <a:t>As a means to curtail the use of presidential power, congressional oversight serves as a check of executive authorization and appropriation</a:t>
            </a:r>
          </a:p>
        </p:txBody>
      </p:sp>
      <p:sp>
        <p:nvSpPr>
          <p:cNvPr id="13" name="TextBox 12">
            <a:extLst>
              <a:ext uri="{FF2B5EF4-FFF2-40B4-BE49-F238E27FC236}">
                <a16:creationId xmlns:a16="http://schemas.microsoft.com/office/drawing/2014/main" id="{2A41517F-6762-4740-04A2-7DFBCC2D64A3}"/>
              </a:ext>
            </a:extLst>
          </p:cNvPr>
          <p:cNvSpPr txBox="1"/>
          <p:nvPr/>
        </p:nvSpPr>
        <p:spPr>
          <a:xfrm>
            <a:off x="76200" y="3904894"/>
            <a:ext cx="5105400" cy="1938992"/>
          </a:xfrm>
          <a:prstGeom prst="rect">
            <a:avLst/>
          </a:prstGeom>
          <a:noFill/>
        </p:spPr>
        <p:txBody>
          <a:bodyPr wrap="square">
            <a:spAutoFit/>
          </a:bodyPr>
          <a:lstStyle/>
          <a:p>
            <a:r>
              <a:rPr lang="en-US" sz="2400" b="1" dirty="0"/>
              <a:t>Explain how the </a:t>
            </a:r>
            <a:r>
              <a:rPr lang="en-US" sz="2400" b="1" dirty="0">
                <a:solidFill>
                  <a:srgbClr val="FF0000"/>
                </a:solidFill>
              </a:rPr>
              <a:t>president</a:t>
            </a:r>
            <a:r>
              <a:rPr lang="en-US" sz="2400" b="1" dirty="0"/>
              <a:t> ensures that executive branch agencies and departments carry out their responsibilities in concert with the goals</a:t>
            </a:r>
          </a:p>
        </p:txBody>
      </p:sp>
      <p:sp>
        <p:nvSpPr>
          <p:cNvPr id="15" name="TextBox 14">
            <a:extLst>
              <a:ext uri="{FF2B5EF4-FFF2-40B4-BE49-F238E27FC236}">
                <a16:creationId xmlns:a16="http://schemas.microsoft.com/office/drawing/2014/main" id="{292F3918-0BD9-37AE-44F8-0FD280AB057C}"/>
              </a:ext>
            </a:extLst>
          </p:cNvPr>
          <p:cNvSpPr txBox="1"/>
          <p:nvPr/>
        </p:nvSpPr>
        <p:spPr>
          <a:xfrm>
            <a:off x="5410200" y="4204306"/>
            <a:ext cx="6600823" cy="1200329"/>
          </a:xfrm>
          <a:prstGeom prst="rect">
            <a:avLst/>
          </a:prstGeom>
          <a:noFill/>
        </p:spPr>
        <p:txBody>
          <a:bodyPr wrap="square">
            <a:spAutoFit/>
          </a:bodyPr>
          <a:lstStyle/>
          <a:p>
            <a:r>
              <a:rPr lang="en-US" sz="2400" b="1" dirty="0"/>
              <a:t>Presidential ideology, authority, and influence affect how executive branch agencies carry out the goals of the administration.</a:t>
            </a:r>
          </a:p>
        </p:txBody>
      </p:sp>
      <p:sp>
        <p:nvSpPr>
          <p:cNvPr id="17" name="TextBox 16">
            <a:extLst>
              <a:ext uri="{FF2B5EF4-FFF2-40B4-BE49-F238E27FC236}">
                <a16:creationId xmlns:a16="http://schemas.microsoft.com/office/drawing/2014/main" id="{A146D945-94D3-AEAE-FFF1-B64E58A60DE0}"/>
              </a:ext>
            </a:extLst>
          </p:cNvPr>
          <p:cNvSpPr txBox="1"/>
          <p:nvPr/>
        </p:nvSpPr>
        <p:spPr>
          <a:xfrm>
            <a:off x="5257799" y="5678269"/>
            <a:ext cx="6858000" cy="830997"/>
          </a:xfrm>
          <a:prstGeom prst="rect">
            <a:avLst/>
          </a:prstGeom>
          <a:noFill/>
        </p:spPr>
        <p:txBody>
          <a:bodyPr wrap="square">
            <a:spAutoFit/>
          </a:bodyPr>
          <a:lstStyle/>
          <a:p>
            <a:r>
              <a:rPr lang="en-US" sz="2400" b="1" dirty="0"/>
              <a:t>Compliance monitoring can pose a challenge </a:t>
            </a:r>
          </a:p>
          <a:p>
            <a:r>
              <a:rPr lang="en-US" sz="2400" b="1" dirty="0"/>
              <a:t>to policy implementation</a:t>
            </a:r>
          </a:p>
        </p:txBody>
      </p:sp>
      <p:cxnSp>
        <p:nvCxnSpPr>
          <p:cNvPr id="19" name="Straight Connector 18">
            <a:extLst>
              <a:ext uri="{FF2B5EF4-FFF2-40B4-BE49-F238E27FC236}">
                <a16:creationId xmlns:a16="http://schemas.microsoft.com/office/drawing/2014/main" id="{446DA955-FE0A-F22B-5824-23A780317D43}"/>
              </a:ext>
            </a:extLst>
          </p:cNvPr>
          <p:cNvCxnSpPr/>
          <p:nvPr/>
        </p:nvCxnSpPr>
        <p:spPr>
          <a:xfrm>
            <a:off x="4953000" y="1219200"/>
            <a:ext cx="0" cy="5410200"/>
          </a:xfrm>
          <a:prstGeom prst="line">
            <a:avLst/>
          </a:prstGeom>
        </p:spPr>
        <p:style>
          <a:lnRef idx="3">
            <a:schemeClr val="accent3"/>
          </a:lnRef>
          <a:fillRef idx="0">
            <a:schemeClr val="accent3"/>
          </a:fillRef>
          <a:effectRef idx="2">
            <a:schemeClr val="accent3"/>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show="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0" y="0"/>
            <a:ext cx="12191999" cy="444995"/>
          </a:xfrm>
          <a:prstGeom prst="rect">
            <a:avLst/>
          </a:prstGeom>
          <a:gradFill>
            <a:gsLst>
              <a:gs pos="0">
                <a:schemeClr val="accent3">
                  <a:lumMod val="60000"/>
                  <a:lumOff val="40000"/>
                </a:schemeClr>
              </a:gs>
              <a:gs pos="54000">
                <a:schemeClr val="accent3">
                  <a:lumMod val="75000"/>
                </a:schemeClr>
              </a:gs>
              <a:gs pos="100000">
                <a:schemeClr val="accent3">
                  <a:lumMod val="50000"/>
                </a:schemeClr>
              </a:gs>
            </a:gsLst>
            <a:lin ang="5400000" scaled="1"/>
          </a:gradFill>
          <a:ln>
            <a:solidFill>
              <a:schemeClr val="accent3">
                <a:lumMod val="60000"/>
                <a:lumOff val="40000"/>
              </a:schemeClr>
            </a:solidFill>
          </a:ln>
        </p:spPr>
        <p:txBody>
          <a:bodyPr vert="horz" wrap="square" lIns="0" tIns="13971" rIns="0" bIns="0" rtlCol="0">
            <a:spAutoFit/>
          </a:bodyPr>
          <a:lstStyle/>
          <a:p>
            <a:pPr marL="12701" marR="5081" algn="l">
              <a:lnSpc>
                <a:spcPct val="99700"/>
              </a:lnSpc>
              <a:spcBef>
                <a:spcPts val="111"/>
              </a:spcBef>
            </a:pPr>
            <a:r>
              <a:rPr lang="en-US" dirty="0">
                <a:solidFill>
                  <a:schemeClr val="bg1"/>
                </a:solidFill>
              </a:rPr>
              <a:t> TOPIC 2.14 Holding the Bureaucracy Accountable</a:t>
            </a:r>
            <a:endParaRPr sz="4000" dirty="0">
              <a:solidFill>
                <a:schemeClr val="bg1"/>
              </a:solidFill>
            </a:endParaRPr>
          </a:p>
        </p:txBody>
      </p:sp>
      <p:sp>
        <p:nvSpPr>
          <p:cNvPr id="5" name="TextBox 4">
            <a:extLst>
              <a:ext uri="{FF2B5EF4-FFF2-40B4-BE49-F238E27FC236}">
                <a16:creationId xmlns:a16="http://schemas.microsoft.com/office/drawing/2014/main" id="{CFE2F15F-2309-9E82-06D0-5D8DF29B0368}"/>
              </a:ext>
            </a:extLst>
          </p:cNvPr>
          <p:cNvSpPr txBox="1"/>
          <p:nvPr/>
        </p:nvSpPr>
        <p:spPr>
          <a:xfrm>
            <a:off x="0" y="533400"/>
            <a:ext cx="10058400" cy="461665"/>
          </a:xfrm>
          <a:prstGeom prst="rect">
            <a:avLst/>
          </a:prstGeom>
          <a:noFill/>
        </p:spPr>
        <p:txBody>
          <a:bodyPr wrap="square">
            <a:spAutoFit/>
          </a:bodyPr>
          <a:lstStyle/>
          <a:p>
            <a:r>
              <a:rPr lang="en-US" sz="2400" b="1" dirty="0"/>
              <a:t>The federal bureaucracy implements federal policies</a:t>
            </a:r>
          </a:p>
        </p:txBody>
      </p:sp>
      <p:sp>
        <p:nvSpPr>
          <p:cNvPr id="7" name="TextBox 6">
            <a:extLst>
              <a:ext uri="{FF2B5EF4-FFF2-40B4-BE49-F238E27FC236}">
                <a16:creationId xmlns:a16="http://schemas.microsoft.com/office/drawing/2014/main" id="{4258DF6B-D23F-8EAE-2823-B9004AD2E014}"/>
              </a:ext>
            </a:extLst>
          </p:cNvPr>
          <p:cNvSpPr txBox="1"/>
          <p:nvPr/>
        </p:nvSpPr>
        <p:spPr>
          <a:xfrm>
            <a:off x="0" y="1219200"/>
            <a:ext cx="2682348" cy="1631216"/>
          </a:xfrm>
          <a:prstGeom prst="rect">
            <a:avLst/>
          </a:prstGeom>
          <a:noFill/>
        </p:spPr>
        <p:txBody>
          <a:bodyPr wrap="square">
            <a:spAutoFit/>
          </a:bodyPr>
          <a:lstStyle/>
          <a:p>
            <a:r>
              <a:rPr lang="en-US" sz="2000" b="1" dirty="0"/>
              <a:t>Explain how </a:t>
            </a:r>
            <a:r>
              <a:rPr lang="en-US" sz="2000" b="1" dirty="0">
                <a:solidFill>
                  <a:srgbClr val="FF0000"/>
                </a:solidFill>
              </a:rPr>
              <a:t>Congress</a:t>
            </a:r>
            <a:r>
              <a:rPr lang="en-US" sz="2000" b="1" dirty="0"/>
              <a:t> uses its oversight power in its relationship with the executive branch</a:t>
            </a:r>
          </a:p>
        </p:txBody>
      </p:sp>
      <p:sp>
        <p:nvSpPr>
          <p:cNvPr id="11" name="TextBox 10">
            <a:extLst>
              <a:ext uri="{FF2B5EF4-FFF2-40B4-BE49-F238E27FC236}">
                <a16:creationId xmlns:a16="http://schemas.microsoft.com/office/drawing/2014/main" id="{80B4E59A-D652-2217-C1B9-DC54A4CAF70C}"/>
              </a:ext>
            </a:extLst>
          </p:cNvPr>
          <p:cNvSpPr txBox="1"/>
          <p:nvPr/>
        </p:nvSpPr>
        <p:spPr>
          <a:xfrm>
            <a:off x="2847977" y="3258091"/>
            <a:ext cx="9301687" cy="707886"/>
          </a:xfrm>
          <a:prstGeom prst="rect">
            <a:avLst/>
          </a:prstGeom>
          <a:noFill/>
        </p:spPr>
        <p:txBody>
          <a:bodyPr wrap="square">
            <a:spAutoFit/>
          </a:bodyPr>
          <a:lstStyle/>
          <a:p>
            <a:r>
              <a:rPr lang="en-US" sz="2000" b="1" dirty="0"/>
              <a:t>As a means to curtail the use of presidential power, congressional oversight serves as a check of executive authorization and appropriation</a:t>
            </a:r>
          </a:p>
        </p:txBody>
      </p:sp>
      <p:sp>
        <p:nvSpPr>
          <p:cNvPr id="13" name="TextBox 12">
            <a:extLst>
              <a:ext uri="{FF2B5EF4-FFF2-40B4-BE49-F238E27FC236}">
                <a16:creationId xmlns:a16="http://schemas.microsoft.com/office/drawing/2014/main" id="{2A41517F-6762-4740-04A2-7DFBCC2D64A3}"/>
              </a:ext>
            </a:extLst>
          </p:cNvPr>
          <p:cNvSpPr txBox="1"/>
          <p:nvPr/>
        </p:nvSpPr>
        <p:spPr>
          <a:xfrm>
            <a:off x="101601" y="4325033"/>
            <a:ext cx="2819399" cy="2246769"/>
          </a:xfrm>
          <a:prstGeom prst="rect">
            <a:avLst/>
          </a:prstGeom>
          <a:noFill/>
        </p:spPr>
        <p:txBody>
          <a:bodyPr wrap="square">
            <a:spAutoFit/>
          </a:bodyPr>
          <a:lstStyle/>
          <a:p>
            <a:r>
              <a:rPr lang="en-US" sz="2000" b="1" dirty="0"/>
              <a:t>Explain how the </a:t>
            </a:r>
            <a:r>
              <a:rPr lang="en-US" sz="2000" b="1" dirty="0">
                <a:solidFill>
                  <a:srgbClr val="FF0000"/>
                </a:solidFill>
              </a:rPr>
              <a:t>president</a:t>
            </a:r>
            <a:r>
              <a:rPr lang="en-US" sz="2000" b="1" dirty="0"/>
              <a:t> ensures that executive branch agencies and departments carry out their responsibilities in concert with the goals</a:t>
            </a:r>
          </a:p>
        </p:txBody>
      </p:sp>
      <p:sp>
        <p:nvSpPr>
          <p:cNvPr id="15" name="TextBox 14">
            <a:extLst>
              <a:ext uri="{FF2B5EF4-FFF2-40B4-BE49-F238E27FC236}">
                <a16:creationId xmlns:a16="http://schemas.microsoft.com/office/drawing/2014/main" id="{292F3918-0BD9-37AE-44F8-0FD280AB057C}"/>
              </a:ext>
            </a:extLst>
          </p:cNvPr>
          <p:cNvSpPr txBox="1"/>
          <p:nvPr/>
        </p:nvSpPr>
        <p:spPr>
          <a:xfrm>
            <a:off x="2812520" y="4299261"/>
            <a:ext cx="9372599" cy="707886"/>
          </a:xfrm>
          <a:prstGeom prst="rect">
            <a:avLst/>
          </a:prstGeom>
          <a:noFill/>
        </p:spPr>
        <p:txBody>
          <a:bodyPr wrap="square">
            <a:spAutoFit/>
          </a:bodyPr>
          <a:lstStyle/>
          <a:p>
            <a:r>
              <a:rPr lang="en-US" sz="2000" b="1" dirty="0"/>
              <a:t>Presidential ideology, authority, and influence affect how executive branch agencies carry out the goals of the administration.</a:t>
            </a:r>
          </a:p>
        </p:txBody>
      </p:sp>
      <p:sp>
        <p:nvSpPr>
          <p:cNvPr id="17" name="TextBox 16">
            <a:extLst>
              <a:ext uri="{FF2B5EF4-FFF2-40B4-BE49-F238E27FC236}">
                <a16:creationId xmlns:a16="http://schemas.microsoft.com/office/drawing/2014/main" id="{A146D945-94D3-AEAE-FFF1-B64E58A60DE0}"/>
              </a:ext>
            </a:extLst>
          </p:cNvPr>
          <p:cNvSpPr txBox="1"/>
          <p:nvPr/>
        </p:nvSpPr>
        <p:spPr>
          <a:xfrm>
            <a:off x="2719390" y="5264710"/>
            <a:ext cx="9337142" cy="1015663"/>
          </a:xfrm>
          <a:prstGeom prst="rect">
            <a:avLst/>
          </a:prstGeom>
          <a:noFill/>
        </p:spPr>
        <p:txBody>
          <a:bodyPr wrap="square">
            <a:spAutoFit/>
          </a:bodyPr>
          <a:lstStyle/>
          <a:p>
            <a:r>
              <a:rPr lang="en-US" sz="2000" b="1" dirty="0"/>
              <a:t>Compliance monitoring ensures that funds are being used properly and regulations are being followed. Compliance monitoring can pose a challenge to policy implementation.</a:t>
            </a:r>
          </a:p>
        </p:txBody>
      </p:sp>
      <p:cxnSp>
        <p:nvCxnSpPr>
          <p:cNvPr id="19" name="Straight Connector 18">
            <a:extLst>
              <a:ext uri="{FF2B5EF4-FFF2-40B4-BE49-F238E27FC236}">
                <a16:creationId xmlns:a16="http://schemas.microsoft.com/office/drawing/2014/main" id="{446DA955-FE0A-F22B-5824-23A780317D43}"/>
              </a:ext>
            </a:extLst>
          </p:cNvPr>
          <p:cNvCxnSpPr/>
          <p:nvPr/>
        </p:nvCxnSpPr>
        <p:spPr>
          <a:xfrm>
            <a:off x="2743200" y="1278397"/>
            <a:ext cx="0" cy="5410200"/>
          </a:xfrm>
          <a:prstGeom prst="line">
            <a:avLst/>
          </a:prstGeom>
        </p:spPr>
        <p:style>
          <a:lnRef idx="3">
            <a:schemeClr val="accent3"/>
          </a:lnRef>
          <a:fillRef idx="0">
            <a:schemeClr val="accent3"/>
          </a:fillRef>
          <a:effectRef idx="2">
            <a:schemeClr val="accent3"/>
          </a:effectRef>
          <a:fontRef idx="minor">
            <a:schemeClr val="tx1"/>
          </a:fontRef>
        </p:style>
      </p:cxnSp>
      <p:sp>
        <p:nvSpPr>
          <p:cNvPr id="4" name="TextBox 3">
            <a:extLst>
              <a:ext uri="{FF2B5EF4-FFF2-40B4-BE49-F238E27FC236}">
                <a16:creationId xmlns:a16="http://schemas.microsoft.com/office/drawing/2014/main" id="{092B5778-C95E-4872-A30F-BB1E266F58EF}"/>
              </a:ext>
            </a:extLst>
          </p:cNvPr>
          <p:cNvSpPr txBox="1"/>
          <p:nvPr/>
        </p:nvSpPr>
        <p:spPr>
          <a:xfrm>
            <a:off x="2751666" y="1157082"/>
            <a:ext cx="9440333" cy="1938992"/>
          </a:xfrm>
          <a:prstGeom prst="rect">
            <a:avLst/>
          </a:prstGeom>
          <a:noFill/>
        </p:spPr>
        <p:txBody>
          <a:bodyPr wrap="square">
            <a:spAutoFit/>
          </a:bodyPr>
          <a:lstStyle/>
          <a:p>
            <a:r>
              <a:rPr lang="en-US" sz="2000" b="1" dirty="0"/>
              <a:t>Congressional oversight of the bureaucracy to ensure that legislation is implemented as</a:t>
            </a:r>
          </a:p>
          <a:p>
            <a:r>
              <a:rPr lang="en-US" sz="2000" b="1" dirty="0"/>
              <a:t>intended includes:</a:t>
            </a:r>
          </a:p>
          <a:p>
            <a:r>
              <a:rPr lang="en-US" sz="2000" b="1" dirty="0" err="1"/>
              <a:t>i</a:t>
            </a:r>
            <a:r>
              <a:rPr lang="en-US" sz="2000" b="1" dirty="0"/>
              <a:t>. Review, monitoring, and supervision of bureaucratic agencies</a:t>
            </a:r>
          </a:p>
          <a:p>
            <a:r>
              <a:rPr lang="en-US" sz="2000" b="1" dirty="0"/>
              <a:t>ii. Investigation and committee hearings of bureaucratic activity</a:t>
            </a:r>
          </a:p>
          <a:p>
            <a:r>
              <a:rPr lang="en-US" sz="2000" b="1" dirty="0"/>
              <a:t>iii. Power of the purse (the ability of Congress to check the bureaucracy by appropriating or withholding funds)</a:t>
            </a:r>
          </a:p>
        </p:txBody>
      </p:sp>
      <p:cxnSp>
        <p:nvCxnSpPr>
          <p:cNvPr id="6" name="Straight Connector 5">
            <a:extLst>
              <a:ext uri="{FF2B5EF4-FFF2-40B4-BE49-F238E27FC236}">
                <a16:creationId xmlns:a16="http://schemas.microsoft.com/office/drawing/2014/main" id="{FC01D89A-512D-E951-A18D-83D8155C5FF6}"/>
              </a:ext>
            </a:extLst>
          </p:cNvPr>
          <p:cNvCxnSpPr>
            <a:cxnSpLocks/>
          </p:cNvCxnSpPr>
          <p:nvPr/>
        </p:nvCxnSpPr>
        <p:spPr>
          <a:xfrm flipH="1">
            <a:off x="101601" y="4191000"/>
            <a:ext cx="11785599"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808823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
            <a:ext cx="12192000" cy="513660"/>
          </a:xfrm>
          <a:custGeom>
            <a:avLst/>
            <a:gdLst/>
            <a:ahLst/>
            <a:cxnLst/>
            <a:rect l="l" t="t" r="r" b="b"/>
            <a:pathLst>
              <a:path w="12192000" h="853440">
                <a:moveTo>
                  <a:pt x="12191997" y="0"/>
                </a:moveTo>
                <a:lnTo>
                  <a:pt x="0" y="0"/>
                </a:lnTo>
                <a:lnTo>
                  <a:pt x="0" y="852954"/>
                </a:lnTo>
                <a:lnTo>
                  <a:pt x="12191997" y="852954"/>
                </a:lnTo>
                <a:lnTo>
                  <a:pt x="12191997" y="0"/>
                </a:lnTo>
                <a:close/>
              </a:path>
            </a:pathLst>
          </a:custGeom>
          <a:solidFill>
            <a:srgbClr val="000000"/>
          </a:solidFill>
        </p:spPr>
        <p:txBody>
          <a:bodyPr wrap="square" lIns="0" tIns="0" rIns="0" bIns="0" rtlCol="0"/>
          <a:lstStyle/>
          <a:p>
            <a:endParaRPr sz="1801"/>
          </a:p>
        </p:txBody>
      </p:sp>
      <p:sp>
        <p:nvSpPr>
          <p:cNvPr id="10" name="object 10"/>
          <p:cNvSpPr txBox="1"/>
          <p:nvPr/>
        </p:nvSpPr>
        <p:spPr>
          <a:xfrm>
            <a:off x="152785" y="524053"/>
            <a:ext cx="12079683" cy="1336263"/>
          </a:xfrm>
          <a:prstGeom prst="rect">
            <a:avLst/>
          </a:prstGeom>
        </p:spPr>
        <p:txBody>
          <a:bodyPr vert="horz" wrap="square" lIns="0" tIns="104140" rIns="0" bIns="0" rtlCol="0">
            <a:spAutoFit/>
          </a:bodyPr>
          <a:lstStyle/>
          <a:p>
            <a:pPr marL="12701">
              <a:spcBef>
                <a:spcPts val="820"/>
              </a:spcBef>
            </a:pPr>
            <a:r>
              <a:rPr sz="2000" b="1" i="1" dirty="0">
                <a:latin typeface="DejaVu Sans"/>
                <a:cs typeface="DejaVu Sans"/>
              </a:rPr>
              <a:t>Congress has a great amount of power over the bureaucracy because Congress can exercise </a:t>
            </a:r>
            <a:r>
              <a:rPr sz="2000" b="1" i="1" u="sng" dirty="0">
                <a:uFill>
                  <a:solidFill>
                    <a:srgbClr val="000000"/>
                  </a:solidFill>
                </a:uFill>
                <a:latin typeface="DejaVu Sans"/>
                <a:cs typeface="DejaVu Sans"/>
              </a:rPr>
              <a:t>LEGISLATIVE OVERSIGHT.</a:t>
            </a:r>
            <a:r>
              <a:rPr lang="en-US" sz="2000" b="1" i="1" u="sng" dirty="0">
                <a:uFill>
                  <a:solidFill>
                    <a:srgbClr val="000000"/>
                  </a:solidFill>
                </a:uFill>
                <a:latin typeface="DejaVu Sans"/>
                <a:cs typeface="DejaVu Sans"/>
              </a:rPr>
              <a:t>- Is the process by which Congress through its committees, checks to see that the various agencies in the executive branch are working effectively and acting in line with the policies that Congress has set by law </a:t>
            </a:r>
            <a:endParaRPr sz="2000" b="1" i="1" dirty="0">
              <a:latin typeface="DejaVu Sans"/>
              <a:cs typeface="DejaVu Sans"/>
            </a:endParaRPr>
          </a:p>
        </p:txBody>
      </p:sp>
      <p:sp>
        <p:nvSpPr>
          <p:cNvPr id="12" name="Rectangle 11"/>
          <p:cNvSpPr/>
          <p:nvPr/>
        </p:nvSpPr>
        <p:spPr>
          <a:xfrm>
            <a:off x="22604" y="2859522"/>
            <a:ext cx="5999376" cy="4016869"/>
          </a:xfrm>
          <a:prstGeom prst="rect">
            <a:avLst/>
          </a:prstGeom>
        </p:spPr>
        <p:txBody>
          <a:bodyPr wrap="square">
            <a:spAutoFit/>
          </a:bodyPr>
          <a:lstStyle/>
          <a:p>
            <a:r>
              <a:rPr lang="en-US" sz="2201" b="1" i="1" dirty="0"/>
              <a:t>Creation of agencies</a:t>
            </a:r>
          </a:p>
          <a:p>
            <a:pPr marL="285746" indent="-285746">
              <a:buFont typeface="Wingdings" panose="05000000000000000000" pitchFamily="2" charset="2"/>
              <a:buChar char="Ø"/>
            </a:pPr>
            <a:r>
              <a:rPr lang="en-US" sz="2100" dirty="0"/>
              <a:t>Constitutional power to create and abolish executive departments and independent agencies, or to transfer their functions</a:t>
            </a:r>
          </a:p>
          <a:p>
            <a:r>
              <a:rPr lang="en-US" sz="2201" b="1" i="1" dirty="0"/>
              <a:t>Advice and consent</a:t>
            </a:r>
          </a:p>
          <a:p>
            <a:pPr marL="285746" indent="-285746">
              <a:buFont typeface="Wingdings" panose="05000000000000000000" pitchFamily="2" charset="2"/>
              <a:buChar char="Ø"/>
            </a:pPr>
            <a:r>
              <a:rPr lang="en-US" sz="2100" dirty="0"/>
              <a:t>Congress can influence the appointment of agency heads </a:t>
            </a:r>
          </a:p>
          <a:p>
            <a:pPr marL="285746" indent="-285746">
              <a:buFont typeface="Wingdings" panose="05000000000000000000" pitchFamily="2" charset="2"/>
              <a:buChar char="Ø"/>
            </a:pPr>
            <a:r>
              <a:rPr lang="en-US" sz="2100" dirty="0"/>
              <a:t> The Senate has the power to confirm presidential appointments</a:t>
            </a:r>
          </a:p>
          <a:p>
            <a:r>
              <a:rPr lang="en-US" sz="2201" b="1" i="1" dirty="0"/>
              <a:t>Appropriations of agency budgets</a:t>
            </a:r>
          </a:p>
          <a:p>
            <a:pPr marL="285746" indent="-285746">
              <a:buFont typeface="Wingdings" panose="05000000000000000000" pitchFamily="2" charset="2"/>
              <a:buChar char="Ø"/>
            </a:pPr>
            <a:r>
              <a:rPr lang="en-US" sz="2100" dirty="0"/>
              <a:t> Congress determines how much money each agency gets</a:t>
            </a:r>
          </a:p>
        </p:txBody>
      </p:sp>
      <p:sp>
        <p:nvSpPr>
          <p:cNvPr id="13" name="Rectangle 12"/>
          <p:cNvSpPr/>
          <p:nvPr/>
        </p:nvSpPr>
        <p:spPr>
          <a:xfrm>
            <a:off x="6096000" y="1917512"/>
            <a:ext cx="6096000" cy="4970848"/>
          </a:xfrm>
          <a:prstGeom prst="rect">
            <a:avLst/>
          </a:prstGeom>
        </p:spPr>
        <p:txBody>
          <a:bodyPr>
            <a:spAutoFit/>
          </a:bodyPr>
          <a:lstStyle/>
          <a:p>
            <a:pPr lvl="0"/>
            <a:r>
              <a:rPr lang="en-US" sz="2201" b="1" i="1" dirty="0">
                <a:solidFill>
                  <a:prstClr val="black"/>
                </a:solidFill>
              </a:rPr>
              <a:t>Annual authorization legislation</a:t>
            </a:r>
          </a:p>
          <a:p>
            <a:pPr marL="285746" indent="-285746">
              <a:buFont typeface="Wingdings" panose="05000000000000000000" pitchFamily="2" charset="2"/>
              <a:buChar char="Ø"/>
            </a:pPr>
            <a:r>
              <a:rPr lang="en-US" sz="2000" dirty="0">
                <a:solidFill>
                  <a:prstClr val="black"/>
                </a:solidFill>
              </a:rPr>
              <a:t> </a:t>
            </a:r>
            <a:r>
              <a:rPr lang="en-US" sz="2100" dirty="0">
                <a:solidFill>
                  <a:prstClr val="black"/>
                </a:solidFill>
              </a:rPr>
              <a:t>No agency may spend money unless it has first been authorized by Congress</a:t>
            </a:r>
          </a:p>
          <a:p>
            <a:pPr marL="285746" indent="-285746">
              <a:buFont typeface="Wingdings" panose="05000000000000000000" pitchFamily="2" charset="2"/>
              <a:buChar char="Ø"/>
            </a:pPr>
            <a:r>
              <a:rPr lang="en-US" sz="2100" dirty="0">
                <a:solidFill>
                  <a:prstClr val="black"/>
                </a:solidFill>
              </a:rPr>
              <a:t> Authorization legislation originates in a congressional committee and states the </a:t>
            </a:r>
            <a:r>
              <a:rPr lang="en-US" sz="2100" b="1" dirty="0">
                <a:solidFill>
                  <a:srgbClr val="00B050"/>
                </a:solidFill>
              </a:rPr>
              <a:t>maximum amount of money</a:t>
            </a:r>
            <a:r>
              <a:rPr lang="en-US" sz="2100" dirty="0">
                <a:solidFill>
                  <a:prstClr val="black"/>
                </a:solidFill>
              </a:rPr>
              <a:t> that an agency may spend on a given program</a:t>
            </a:r>
          </a:p>
          <a:p>
            <a:pPr marL="285746" indent="-285746">
              <a:buFont typeface="Wingdings" panose="05000000000000000000" pitchFamily="2" charset="2"/>
              <a:buChar char="Ø"/>
            </a:pPr>
            <a:r>
              <a:rPr lang="en-US" sz="2100" dirty="0">
                <a:solidFill>
                  <a:prstClr val="black"/>
                </a:solidFill>
              </a:rPr>
              <a:t> Even if funds have been authorized, Congress must also appropriate the money</a:t>
            </a:r>
          </a:p>
          <a:p>
            <a:pPr lvl="0"/>
            <a:r>
              <a:rPr lang="en-US" sz="2201" b="1" i="1" dirty="0">
                <a:solidFill>
                  <a:prstClr val="black"/>
                </a:solidFill>
              </a:rPr>
              <a:t>Rewriting legislation</a:t>
            </a:r>
          </a:p>
          <a:p>
            <a:pPr marL="285746" indent="-285746">
              <a:buFont typeface="Wingdings" panose="05000000000000000000" pitchFamily="2" charset="2"/>
              <a:buChar char="Ø"/>
            </a:pPr>
            <a:r>
              <a:rPr lang="en-US" sz="2100" dirty="0">
                <a:solidFill>
                  <a:prstClr val="black"/>
                </a:solidFill>
              </a:rPr>
              <a:t> If they wish to restrict the power of an agency, Congress may rewrite</a:t>
            </a:r>
          </a:p>
          <a:p>
            <a:pPr lvl="0"/>
            <a:r>
              <a:rPr lang="en-US" sz="2100" dirty="0">
                <a:solidFill>
                  <a:prstClr val="black"/>
                </a:solidFill>
              </a:rPr>
              <a:t>legislation or make it more detailed</a:t>
            </a:r>
          </a:p>
          <a:p>
            <a:pPr marL="285746" indent="-285746">
              <a:buFont typeface="Wingdings" panose="05000000000000000000" pitchFamily="2" charset="2"/>
              <a:buChar char="Ø"/>
            </a:pPr>
            <a:r>
              <a:rPr lang="en-US" sz="2100" dirty="0">
                <a:solidFill>
                  <a:prstClr val="black"/>
                </a:solidFill>
              </a:rPr>
              <a:t>The more detailed the instructions, the better able Congress is to restrict the agency's power</a:t>
            </a:r>
          </a:p>
        </p:txBody>
      </p:sp>
      <p:sp>
        <p:nvSpPr>
          <p:cNvPr id="14" name="Rectangle 13"/>
          <p:cNvSpPr/>
          <p:nvPr/>
        </p:nvSpPr>
        <p:spPr>
          <a:xfrm>
            <a:off x="0" y="2027971"/>
            <a:ext cx="5217332" cy="923330"/>
          </a:xfrm>
          <a:prstGeom prst="rect">
            <a:avLst/>
          </a:prstGeom>
        </p:spPr>
        <p:txBody>
          <a:bodyPr wrap="square">
            <a:spAutoFit/>
          </a:bodyPr>
          <a:lstStyle/>
          <a:p>
            <a:pPr marL="12701" algn="ctr">
              <a:spcBef>
                <a:spcPts val="640"/>
              </a:spcBef>
            </a:pPr>
            <a:r>
              <a:rPr lang="en-US" b="1" dirty="0">
                <a:solidFill>
                  <a:srgbClr val="FF0000"/>
                </a:solidFill>
                <a:latin typeface="DejaVu Sans"/>
                <a:cs typeface="DejaVu Sans"/>
              </a:rPr>
              <a:t>What are the numerous ways in which Congress can exercise “oversight” of the bureaucracy?</a:t>
            </a:r>
            <a:endParaRPr lang="en-US" dirty="0">
              <a:solidFill>
                <a:srgbClr val="FF0000"/>
              </a:solidFill>
              <a:latin typeface="DejaVu Sans"/>
              <a:cs typeface="DejaVu Sans"/>
            </a:endParaRPr>
          </a:p>
        </p:txBody>
      </p:sp>
      <p:grpSp>
        <p:nvGrpSpPr>
          <p:cNvPr id="17" name="Group 16"/>
          <p:cNvGrpSpPr/>
          <p:nvPr/>
        </p:nvGrpSpPr>
        <p:grpSpPr>
          <a:xfrm>
            <a:off x="4038600" y="762000"/>
            <a:ext cx="4925114" cy="5677359"/>
            <a:chOff x="2870097" y="1279687"/>
            <a:chExt cx="4925112" cy="5677359"/>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097" y="1279687"/>
              <a:ext cx="4925112" cy="5677359"/>
            </a:xfrm>
            <a:prstGeom prst="rect">
              <a:avLst/>
            </a:prstGeom>
          </p:spPr>
        </p:pic>
        <p:sp>
          <p:nvSpPr>
            <p:cNvPr id="16" name="TextBox 15"/>
            <p:cNvSpPr txBox="1"/>
            <p:nvPr/>
          </p:nvSpPr>
          <p:spPr>
            <a:xfrm rot="20762036">
              <a:off x="3557480" y="5233306"/>
              <a:ext cx="4019946" cy="646331"/>
            </a:xfrm>
            <a:prstGeom prst="rect">
              <a:avLst/>
            </a:prstGeom>
            <a:noFill/>
          </p:spPr>
          <p:txBody>
            <a:bodyPr wrap="none" rtlCol="0">
              <a:spAutoFit/>
            </a:bodyPr>
            <a:lstStyle/>
            <a:p>
              <a:r>
                <a:rPr lang="en-US" sz="3600" b="1" dirty="0"/>
                <a:t>Power of the PUR$E</a:t>
              </a:r>
            </a:p>
          </p:txBody>
        </p:sp>
      </p:grpSp>
      <p:sp>
        <p:nvSpPr>
          <p:cNvPr id="5" name="Title 4">
            <a:extLst>
              <a:ext uri="{FF2B5EF4-FFF2-40B4-BE49-F238E27FC236}">
                <a16:creationId xmlns:a16="http://schemas.microsoft.com/office/drawing/2014/main" id="{95B20A23-D24E-5027-CED1-498782190B38}"/>
              </a:ext>
            </a:extLst>
          </p:cNvPr>
          <p:cNvSpPr>
            <a:spLocks noGrp="1"/>
          </p:cNvSpPr>
          <p:nvPr>
            <p:ph type="title"/>
          </p:nvPr>
        </p:nvSpPr>
        <p:spPr/>
        <p:txBody>
          <a:bodyPr/>
          <a:lstStyle/>
          <a:p>
            <a:endParaRPr lang="en-US"/>
          </a:p>
        </p:txBody>
      </p:sp>
      <p:sp>
        <p:nvSpPr>
          <p:cNvPr id="18" name="object 3">
            <a:extLst>
              <a:ext uri="{FF2B5EF4-FFF2-40B4-BE49-F238E27FC236}">
                <a16:creationId xmlns:a16="http://schemas.microsoft.com/office/drawing/2014/main" id="{495A181B-6572-2B5E-29CC-815D32125AE1}"/>
              </a:ext>
            </a:extLst>
          </p:cNvPr>
          <p:cNvSpPr txBox="1">
            <a:spLocks/>
          </p:cNvSpPr>
          <p:nvPr/>
        </p:nvSpPr>
        <p:spPr>
          <a:xfrm>
            <a:off x="78740" y="0"/>
            <a:ext cx="12192000" cy="505267"/>
          </a:xfrm>
          <a:prstGeom prst="rect">
            <a:avLst/>
          </a:prstGeom>
        </p:spPr>
        <p:txBody>
          <a:bodyPr vert="horz" wrap="square" lIns="0" tIns="12700" rIns="0" bIns="0" rtlCol="0">
            <a:spAutoFit/>
          </a:bodyPr>
          <a:lstStyle>
            <a:lvl1pPr>
              <a:defRPr sz="2800" b="1" i="0">
                <a:solidFill>
                  <a:schemeClr val="tx1"/>
                </a:solidFill>
                <a:latin typeface="DejaVu Sans"/>
                <a:ea typeface="+mj-ea"/>
                <a:cs typeface="DejaVu Sans"/>
              </a:defRPr>
            </a:lvl1pPr>
          </a:lstStyle>
          <a:p>
            <a:pPr marL="12701" algn="ctr" defTabSz="914400">
              <a:spcBef>
                <a:spcPts val="100"/>
              </a:spcBef>
            </a:pPr>
            <a:r>
              <a:rPr lang="en-US" sz="3200" kern="0">
                <a:solidFill>
                  <a:schemeClr val="bg1"/>
                </a:solidFill>
                <a:latin typeface="+mj-lt"/>
              </a:rPr>
              <a:t>Holding the Bureaucracy Accountable</a:t>
            </a:r>
            <a:r>
              <a:rPr lang="en-US" sz="3200" kern="0">
                <a:solidFill>
                  <a:srgbClr val="FFFFFF"/>
                </a:solidFill>
              </a:rPr>
              <a:t>– </a:t>
            </a:r>
            <a:r>
              <a:rPr lang="en-US" sz="3200" kern="0">
                <a:solidFill>
                  <a:srgbClr val="FFFFFF"/>
                </a:solidFill>
                <a:latin typeface="+mj-lt"/>
              </a:rPr>
              <a:t>CONGRESSIONAL INFLUENCE</a:t>
            </a:r>
            <a:endParaRPr lang="en-US" sz="3200" kern="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17"/>
                                        </p:tgtEl>
                                        <p:attrNameLst>
                                          <p:attrName>ppt_w</p:attrName>
                                        </p:attrNameLst>
                                      </p:cBhvr>
                                      <p:tavLst>
                                        <p:tav tm="0">
                                          <p:val>
                                            <p:strVal val="ppt_w"/>
                                          </p:val>
                                        </p:tav>
                                        <p:tav tm="100000">
                                          <p:val>
                                            <p:fltVal val="0"/>
                                          </p:val>
                                        </p:tav>
                                      </p:tavLst>
                                    </p:anim>
                                    <p:anim calcmode="lin" valueType="num">
                                      <p:cBhvr>
                                        <p:cTn id="15" dur="1000"/>
                                        <p:tgtEl>
                                          <p:spTgt spid="17"/>
                                        </p:tgtEl>
                                        <p:attrNameLst>
                                          <p:attrName>ppt_h</p:attrName>
                                        </p:attrNameLst>
                                      </p:cBhvr>
                                      <p:tavLst>
                                        <p:tav tm="0">
                                          <p:val>
                                            <p:strVal val="ppt_h"/>
                                          </p:val>
                                        </p:tav>
                                        <p:tav tm="100000">
                                          <p:val>
                                            <p:fltVal val="0"/>
                                          </p:val>
                                        </p:tav>
                                      </p:tavLst>
                                    </p:anim>
                                    <p:anim calcmode="lin" valueType="num">
                                      <p:cBhvr>
                                        <p:cTn id="16" dur="1000"/>
                                        <p:tgtEl>
                                          <p:spTgt spid="17"/>
                                        </p:tgtEl>
                                        <p:attrNameLst>
                                          <p:attrName>style.rotation</p:attrName>
                                        </p:attrNameLst>
                                      </p:cBhvr>
                                      <p:tavLst>
                                        <p:tav tm="0">
                                          <p:val>
                                            <p:fltVal val="0"/>
                                          </p:val>
                                        </p:tav>
                                        <p:tav tm="100000">
                                          <p:val>
                                            <p:fltVal val="90"/>
                                          </p:val>
                                        </p:tav>
                                      </p:tavLst>
                                    </p:anim>
                                    <p:animEffect transition="out" filter="fade">
                                      <p:cBhvr>
                                        <p:cTn id="17" dur="1000"/>
                                        <p:tgtEl>
                                          <p:spTgt spid="17"/>
                                        </p:tgtEl>
                                      </p:cBhvr>
                                    </p:animEffect>
                                    <p:set>
                                      <p:cBhvr>
                                        <p:cTn id="18"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
            <a:ext cx="12192000" cy="513660"/>
          </a:xfrm>
          <a:custGeom>
            <a:avLst/>
            <a:gdLst/>
            <a:ahLst/>
            <a:cxnLst/>
            <a:rect l="l" t="t" r="r" b="b"/>
            <a:pathLst>
              <a:path w="12192000" h="853440">
                <a:moveTo>
                  <a:pt x="12191997" y="0"/>
                </a:moveTo>
                <a:lnTo>
                  <a:pt x="0" y="0"/>
                </a:lnTo>
                <a:lnTo>
                  <a:pt x="0" y="852954"/>
                </a:lnTo>
                <a:lnTo>
                  <a:pt x="12191997" y="852954"/>
                </a:lnTo>
                <a:lnTo>
                  <a:pt x="12191997" y="0"/>
                </a:lnTo>
                <a:close/>
              </a:path>
            </a:pathLst>
          </a:custGeom>
          <a:solidFill>
            <a:srgbClr val="000000"/>
          </a:solidFill>
        </p:spPr>
        <p:txBody>
          <a:bodyPr wrap="square" lIns="0" tIns="0" rIns="0" bIns="0" rtlCol="0"/>
          <a:lstStyle/>
          <a:p>
            <a:endParaRPr sz="1801"/>
          </a:p>
        </p:txBody>
      </p:sp>
      <p:sp>
        <p:nvSpPr>
          <p:cNvPr id="10" name="object 10"/>
          <p:cNvSpPr txBox="1"/>
          <p:nvPr/>
        </p:nvSpPr>
        <p:spPr>
          <a:xfrm>
            <a:off x="40642" y="483789"/>
            <a:ext cx="12113260" cy="982577"/>
          </a:xfrm>
          <a:prstGeom prst="rect">
            <a:avLst/>
          </a:prstGeom>
        </p:spPr>
        <p:txBody>
          <a:bodyPr vert="horz" wrap="square" lIns="0" tIns="104140" rIns="0" bIns="0" rtlCol="0">
            <a:spAutoFit/>
          </a:bodyPr>
          <a:lstStyle/>
          <a:p>
            <a:pPr marL="12701">
              <a:spcBef>
                <a:spcPts val="820"/>
              </a:spcBef>
            </a:pPr>
            <a:r>
              <a:rPr sz="1801" b="1" dirty="0">
                <a:latin typeface="DejaVu Sans"/>
                <a:cs typeface="DejaVu Sans"/>
              </a:rPr>
              <a:t>Congress has a great amount of power over the bureaucracy because Congress can exercise </a:t>
            </a:r>
            <a:r>
              <a:rPr sz="1801" b="1" u="sng" dirty="0">
                <a:uFill>
                  <a:solidFill>
                    <a:srgbClr val="000000"/>
                  </a:solidFill>
                </a:uFill>
                <a:latin typeface="DejaVu Sans"/>
                <a:cs typeface="DejaVu Sans"/>
              </a:rPr>
              <a:t>LEGISLATIVE OVERSIGHT.</a:t>
            </a:r>
            <a:endParaRPr sz="1801" dirty="0">
              <a:latin typeface="DejaVu Sans"/>
              <a:cs typeface="DejaVu Sans"/>
            </a:endParaRPr>
          </a:p>
          <a:p>
            <a:pPr marL="12701">
              <a:spcBef>
                <a:spcPts val="640"/>
              </a:spcBef>
            </a:pPr>
            <a:r>
              <a:rPr sz="1600" b="1" dirty="0">
                <a:latin typeface="DejaVu Sans"/>
                <a:cs typeface="DejaVu Sans"/>
              </a:rPr>
              <a:t>What are the numerous ways in which Congress can exercise “oversight” of the bureaucracy?</a:t>
            </a:r>
            <a:endParaRPr sz="1600" dirty="0">
              <a:latin typeface="DejaVu Sans"/>
              <a:cs typeface="DejaVu Sans"/>
            </a:endParaRPr>
          </a:p>
        </p:txBody>
      </p:sp>
      <p:sp>
        <p:nvSpPr>
          <p:cNvPr id="13" name="Rectangle 12"/>
          <p:cNvSpPr/>
          <p:nvPr/>
        </p:nvSpPr>
        <p:spPr>
          <a:xfrm>
            <a:off x="78741" y="1567933"/>
            <a:ext cx="5930300" cy="4893647"/>
          </a:xfrm>
          <a:prstGeom prst="rect">
            <a:avLst/>
          </a:prstGeom>
        </p:spPr>
        <p:txBody>
          <a:bodyPr wrap="square">
            <a:spAutoFit/>
          </a:bodyPr>
          <a:lstStyle/>
          <a:p>
            <a:r>
              <a:rPr lang="en-US" sz="2400" b="1" i="1" dirty="0">
                <a:latin typeface="Calibri-BoldItalic"/>
              </a:rPr>
              <a:t>Duplication</a:t>
            </a:r>
          </a:p>
          <a:p>
            <a:pPr marL="342895" indent="-342895">
              <a:buFont typeface="Wingdings" panose="05000000000000000000" pitchFamily="2" charset="2"/>
              <a:buChar char="Ø"/>
            </a:pPr>
            <a:r>
              <a:rPr lang="en-US" sz="2000" dirty="0">
                <a:latin typeface="Calibri" panose="020F0502020204030204" pitchFamily="34" charset="0"/>
              </a:rPr>
              <a:t>Giving any one job to more than one agency, keeping any single agency from becoming all powerful- FBI, DEA, ATF, DHSI</a:t>
            </a:r>
          </a:p>
          <a:p>
            <a:pPr marL="342895" indent="-342895">
              <a:buFont typeface="Wingdings" panose="05000000000000000000" pitchFamily="2" charset="2"/>
              <a:buChar char="Ø"/>
            </a:pPr>
            <a:r>
              <a:rPr lang="en-US" sz="2000" dirty="0">
                <a:latin typeface="Calibri" panose="020F0502020204030204" pitchFamily="34" charset="0"/>
              </a:rPr>
              <a:t>For example, drug trafficking is the task of the Customs Services, the FBI, the DEA, the Border Patrol, and the Department of Defense</a:t>
            </a:r>
          </a:p>
          <a:p>
            <a:pPr marL="342895" indent="-342895">
              <a:buFont typeface="Wingdings" panose="05000000000000000000" pitchFamily="2" charset="2"/>
              <a:buChar char="Ø"/>
            </a:pPr>
            <a:r>
              <a:rPr lang="en-US" sz="2000" dirty="0">
                <a:latin typeface="Calibri" panose="020F0502020204030204" pitchFamily="34" charset="0"/>
              </a:rPr>
              <a:t>Keeps any one agency from becoming all-powerful</a:t>
            </a:r>
          </a:p>
          <a:p>
            <a:r>
              <a:rPr lang="en-US" sz="2400" b="1" i="1" dirty="0">
                <a:solidFill>
                  <a:srgbClr val="FF0000"/>
                </a:solidFill>
                <a:latin typeface="Calibri-BoldItalic"/>
              </a:rPr>
              <a:t>Holding hearings and conducting investigations/oversight function</a:t>
            </a:r>
          </a:p>
          <a:p>
            <a:pPr marL="342895" indent="-342895">
              <a:buFont typeface="Wingdings" panose="05000000000000000000" pitchFamily="2" charset="2"/>
              <a:buChar char="Ø"/>
            </a:pPr>
            <a:r>
              <a:rPr lang="en-US" sz="2000" dirty="0">
                <a:solidFill>
                  <a:srgbClr val="FF0000"/>
                </a:solidFill>
                <a:latin typeface="Calibri" panose="020F0502020204030204" pitchFamily="34" charset="0"/>
              </a:rPr>
              <a:t>Congress can call bureaucrats to testify before committees to determine whether the agency is complying with congressional intent</a:t>
            </a:r>
          </a:p>
          <a:p>
            <a:pPr marL="342895" indent="-342895">
              <a:buFont typeface="Wingdings" panose="05000000000000000000" pitchFamily="2" charset="2"/>
              <a:buChar char="Ø"/>
            </a:pPr>
            <a:r>
              <a:rPr lang="en-US" sz="2000" dirty="0">
                <a:solidFill>
                  <a:srgbClr val="FF0000"/>
                </a:solidFill>
                <a:latin typeface="Calibri" panose="020F0502020204030204" pitchFamily="34" charset="0"/>
              </a:rPr>
              <a:t>Congress can investigate agencies- oversight function</a:t>
            </a:r>
          </a:p>
        </p:txBody>
      </p:sp>
      <p:sp>
        <p:nvSpPr>
          <p:cNvPr id="14" name="Rectangle 13"/>
          <p:cNvSpPr/>
          <p:nvPr/>
        </p:nvSpPr>
        <p:spPr>
          <a:xfrm>
            <a:off x="6182961" y="1752598"/>
            <a:ext cx="5790337" cy="4216539"/>
          </a:xfrm>
          <a:prstGeom prst="rect">
            <a:avLst/>
          </a:prstGeom>
        </p:spPr>
        <p:txBody>
          <a:bodyPr wrap="square">
            <a:spAutoFit/>
          </a:bodyPr>
          <a:lstStyle/>
          <a:p>
            <a:pPr lvl="0"/>
            <a:r>
              <a:rPr lang="en-US" sz="2400" b="1" i="1" dirty="0">
                <a:solidFill>
                  <a:prstClr val="black"/>
                </a:solidFill>
                <a:latin typeface="Calibri-BoldItalic"/>
              </a:rPr>
              <a:t>Reorganization</a:t>
            </a:r>
          </a:p>
          <a:p>
            <a:pPr marL="342895" indent="-342895">
              <a:buFont typeface="Wingdings" panose="05000000000000000000" pitchFamily="2" charset="2"/>
              <a:buChar char="Ø"/>
            </a:pPr>
            <a:r>
              <a:rPr lang="en-US" sz="2000" dirty="0">
                <a:solidFill>
                  <a:prstClr val="black"/>
                </a:solidFill>
                <a:latin typeface="Calibri" panose="020F0502020204030204" pitchFamily="34" charset="0"/>
              </a:rPr>
              <a:t>By realigning or restructuring departments, agencies and their responsibilities, Congress can contain costs, reduce bureaucratic overlap and improve accountability</a:t>
            </a:r>
          </a:p>
          <a:p>
            <a:pPr lvl="0"/>
            <a:r>
              <a:rPr lang="en-US" sz="2400" b="1" i="1" dirty="0">
                <a:solidFill>
                  <a:prstClr val="black"/>
                </a:solidFill>
                <a:latin typeface="Calibri-BoldItalic"/>
              </a:rPr>
              <a:t>Sunset laws</a:t>
            </a:r>
          </a:p>
          <a:p>
            <a:pPr marL="342895" indent="-342895">
              <a:buFont typeface="Wingdings" panose="05000000000000000000" pitchFamily="2" charset="2"/>
              <a:buChar char="Ø"/>
            </a:pPr>
            <a:r>
              <a:rPr lang="en-US" sz="2000" dirty="0">
                <a:solidFill>
                  <a:prstClr val="black"/>
                </a:solidFill>
                <a:latin typeface="Calibri" panose="020F0502020204030204" pitchFamily="34" charset="0"/>
              </a:rPr>
              <a:t>Provides for the law to cease to have effect after a specific date, unless further legislative action is taken to extend the law</a:t>
            </a:r>
          </a:p>
          <a:p>
            <a:pPr marL="342895" indent="-342895">
              <a:buFont typeface="Wingdings" panose="05000000000000000000" pitchFamily="2" charset="2"/>
              <a:buChar char="Ø"/>
            </a:pPr>
            <a:r>
              <a:rPr lang="en-US" sz="2000" dirty="0">
                <a:solidFill>
                  <a:prstClr val="black"/>
                </a:solidFill>
                <a:latin typeface="Calibri" panose="020F0502020204030204" pitchFamily="34" charset="0"/>
              </a:rPr>
              <a:t>Sunset laws create a finite lifespan for a bureaucratic agency. In order to be reauthorized, these bureaucracies must prove their effectiveness and merit</a:t>
            </a:r>
            <a:endParaRPr lang="en-US" sz="2800" dirty="0">
              <a:solidFill>
                <a:prstClr val="black"/>
              </a:solidFill>
            </a:endParaRPr>
          </a:p>
        </p:txBody>
      </p:sp>
      <p:pic>
        <p:nvPicPr>
          <p:cNvPr id="6" name="Picture 5" descr="A close up of an animal&#10;&#10;Description automatically generated">
            <a:extLst>
              <a:ext uri="{FF2B5EF4-FFF2-40B4-BE49-F238E27FC236}">
                <a16:creationId xmlns:a16="http://schemas.microsoft.com/office/drawing/2014/main" id="{3DF2FE6A-B941-4282-A4A6-C32A8A3AC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7735" y="4114800"/>
            <a:ext cx="1469071" cy="778785"/>
          </a:xfrm>
          <a:prstGeom prst="rect">
            <a:avLst/>
          </a:prstGeom>
        </p:spPr>
      </p:pic>
      <p:sp>
        <p:nvSpPr>
          <p:cNvPr id="5" name="Title 4">
            <a:extLst>
              <a:ext uri="{FF2B5EF4-FFF2-40B4-BE49-F238E27FC236}">
                <a16:creationId xmlns:a16="http://schemas.microsoft.com/office/drawing/2014/main" id="{B87F45EF-9F56-01E6-7AB0-B6681D058705}"/>
              </a:ext>
            </a:extLst>
          </p:cNvPr>
          <p:cNvSpPr>
            <a:spLocks noGrp="1"/>
          </p:cNvSpPr>
          <p:nvPr>
            <p:ph type="title"/>
          </p:nvPr>
        </p:nvSpPr>
        <p:spPr/>
        <p:txBody>
          <a:bodyPr/>
          <a:lstStyle/>
          <a:p>
            <a:endParaRPr lang="en-US"/>
          </a:p>
        </p:txBody>
      </p:sp>
      <p:sp>
        <p:nvSpPr>
          <p:cNvPr id="11" name="object 3">
            <a:extLst>
              <a:ext uri="{FF2B5EF4-FFF2-40B4-BE49-F238E27FC236}">
                <a16:creationId xmlns:a16="http://schemas.microsoft.com/office/drawing/2014/main" id="{760E883A-AB6D-1E69-5B42-9B19BE2DF819}"/>
              </a:ext>
            </a:extLst>
          </p:cNvPr>
          <p:cNvSpPr txBox="1">
            <a:spLocks/>
          </p:cNvSpPr>
          <p:nvPr/>
        </p:nvSpPr>
        <p:spPr>
          <a:xfrm>
            <a:off x="78740" y="0"/>
            <a:ext cx="12192000" cy="505267"/>
          </a:xfrm>
          <a:prstGeom prst="rect">
            <a:avLst/>
          </a:prstGeom>
        </p:spPr>
        <p:txBody>
          <a:bodyPr vert="horz" wrap="square" lIns="0" tIns="12700" rIns="0" bIns="0" rtlCol="0">
            <a:spAutoFit/>
          </a:bodyPr>
          <a:lstStyle>
            <a:lvl1pPr>
              <a:defRPr sz="2800" b="1" i="0">
                <a:solidFill>
                  <a:schemeClr val="tx1"/>
                </a:solidFill>
                <a:latin typeface="DejaVu Sans"/>
                <a:ea typeface="+mj-ea"/>
                <a:cs typeface="DejaVu Sans"/>
              </a:defRPr>
            </a:lvl1pPr>
          </a:lstStyle>
          <a:p>
            <a:pPr marL="12701" algn="ctr" defTabSz="914400">
              <a:spcBef>
                <a:spcPts val="100"/>
              </a:spcBef>
            </a:pPr>
            <a:r>
              <a:rPr lang="en-US" sz="3200" kern="0" dirty="0">
                <a:solidFill>
                  <a:schemeClr val="bg1"/>
                </a:solidFill>
                <a:latin typeface="+mj-lt"/>
              </a:rPr>
              <a:t>Holding the Bureaucracy Accountable</a:t>
            </a:r>
            <a:r>
              <a:rPr lang="en-US" sz="3200" kern="0" dirty="0">
                <a:solidFill>
                  <a:srgbClr val="FFFFFF"/>
                </a:solidFill>
              </a:rPr>
              <a:t>– </a:t>
            </a:r>
            <a:r>
              <a:rPr lang="en-US" sz="3200" kern="0" dirty="0">
                <a:solidFill>
                  <a:srgbClr val="FFFFFF"/>
                </a:solidFill>
                <a:latin typeface="+mj-lt"/>
              </a:rPr>
              <a:t>CONGRESSIONAL INFLUENCE</a:t>
            </a:r>
            <a:endParaRPr lang="en-US" sz="3200" kern="0" dirty="0">
              <a:latin typeface="+mj-lt"/>
            </a:endParaRPr>
          </a:p>
        </p:txBody>
      </p:sp>
    </p:spTree>
    <p:extLst>
      <p:ext uri="{BB962C8B-B14F-4D97-AF65-F5344CB8AC3E}">
        <p14:creationId xmlns:p14="http://schemas.microsoft.com/office/powerpoint/2010/main" val="2906248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853440"/>
          </a:xfrm>
          <a:custGeom>
            <a:avLst/>
            <a:gdLst/>
            <a:ahLst/>
            <a:cxnLst/>
            <a:rect l="l" t="t" r="r" b="b"/>
            <a:pathLst>
              <a:path w="12192000" h="853440">
                <a:moveTo>
                  <a:pt x="12191997" y="0"/>
                </a:moveTo>
                <a:lnTo>
                  <a:pt x="0" y="0"/>
                </a:lnTo>
                <a:lnTo>
                  <a:pt x="0" y="852954"/>
                </a:lnTo>
                <a:lnTo>
                  <a:pt x="12191997" y="852954"/>
                </a:lnTo>
                <a:lnTo>
                  <a:pt x="12191997" y="0"/>
                </a:lnTo>
                <a:close/>
              </a:path>
            </a:pathLst>
          </a:custGeom>
          <a:solidFill>
            <a:srgbClr val="000000"/>
          </a:solidFill>
        </p:spPr>
        <p:txBody>
          <a:bodyPr wrap="square" lIns="0" tIns="0" rIns="0" bIns="0" rtlCol="0"/>
          <a:lstStyle/>
          <a:p>
            <a:endParaRPr sz="1801"/>
          </a:p>
        </p:txBody>
      </p:sp>
      <p:sp>
        <p:nvSpPr>
          <p:cNvPr id="3" name="object 3"/>
          <p:cNvSpPr txBox="1">
            <a:spLocks noGrp="1"/>
          </p:cNvSpPr>
          <p:nvPr>
            <p:ph type="title"/>
          </p:nvPr>
        </p:nvSpPr>
        <p:spPr>
          <a:xfrm>
            <a:off x="78740" y="104116"/>
            <a:ext cx="12192000" cy="505267"/>
          </a:xfrm>
          <a:prstGeom prst="rect">
            <a:avLst/>
          </a:prstGeom>
        </p:spPr>
        <p:txBody>
          <a:bodyPr vert="horz" wrap="square" lIns="0" tIns="12700" rIns="0" bIns="0" rtlCol="0">
            <a:spAutoFit/>
          </a:bodyPr>
          <a:lstStyle/>
          <a:p>
            <a:pPr marL="12701" algn="ctr">
              <a:spcBef>
                <a:spcPts val="100"/>
              </a:spcBef>
            </a:pPr>
            <a:r>
              <a:rPr lang="en-US" sz="3200" dirty="0">
                <a:solidFill>
                  <a:schemeClr val="bg1"/>
                </a:solidFill>
                <a:latin typeface="+mj-lt"/>
              </a:rPr>
              <a:t>Holding the Bureaucracy Accountable</a:t>
            </a:r>
            <a:r>
              <a:rPr sz="3200" dirty="0">
                <a:solidFill>
                  <a:srgbClr val="FFFFFF"/>
                </a:solidFill>
              </a:rPr>
              <a:t>– </a:t>
            </a:r>
            <a:r>
              <a:rPr sz="3200" dirty="0">
                <a:solidFill>
                  <a:srgbClr val="FFFFFF"/>
                </a:solidFill>
                <a:latin typeface="+mj-lt"/>
              </a:rPr>
              <a:t>CONGRESSIONAL INFLUENCE</a:t>
            </a:r>
            <a:endParaRPr sz="3200" dirty="0">
              <a:latin typeface="+mj-lt"/>
            </a:endParaRPr>
          </a:p>
        </p:txBody>
      </p:sp>
      <p:sp>
        <p:nvSpPr>
          <p:cNvPr id="4" name="object 4"/>
          <p:cNvSpPr txBox="1"/>
          <p:nvPr/>
        </p:nvSpPr>
        <p:spPr>
          <a:xfrm>
            <a:off x="78740" y="773964"/>
            <a:ext cx="11652885" cy="4470711"/>
          </a:xfrm>
          <a:prstGeom prst="rect">
            <a:avLst/>
          </a:prstGeom>
        </p:spPr>
        <p:txBody>
          <a:bodyPr vert="horz" wrap="square" lIns="0" tIns="124460" rIns="0" bIns="0" rtlCol="0">
            <a:spAutoFit/>
          </a:bodyPr>
          <a:lstStyle/>
          <a:p>
            <a:pPr marL="12701">
              <a:spcBef>
                <a:spcPts val="980"/>
              </a:spcBef>
            </a:pPr>
            <a:r>
              <a:rPr sz="2800" b="1" dirty="0">
                <a:latin typeface="DejaVu Sans"/>
                <a:cs typeface="DejaVu Sans"/>
              </a:rPr>
              <a:t>What are the limits on congressional inﬂuence?</a:t>
            </a:r>
            <a:endParaRPr sz="2800" dirty="0">
              <a:latin typeface="DejaVu Sans"/>
              <a:cs typeface="DejaVu Sans"/>
            </a:endParaRPr>
          </a:p>
          <a:p>
            <a:pPr marL="355595" indent="-342895">
              <a:spcBef>
                <a:spcPts val="756"/>
              </a:spcBef>
              <a:buFont typeface="DejaVu Sans"/>
              <a:buChar char="•"/>
              <a:tabLst>
                <a:tab pos="354962" algn="l"/>
                <a:tab pos="355595" algn="l"/>
              </a:tabLst>
            </a:pPr>
            <a:r>
              <a:rPr sz="2400" b="1" dirty="0">
                <a:latin typeface="DejaVu Sans"/>
                <a:cs typeface="DejaVu Sans"/>
              </a:rPr>
              <a:t>Congress may not really want to clamp down on the bureaucracy:</a:t>
            </a:r>
            <a:endParaRPr sz="2400" dirty="0">
              <a:latin typeface="DejaVu Sans"/>
              <a:cs typeface="DejaVu Sans"/>
            </a:endParaRPr>
          </a:p>
          <a:p>
            <a:pPr marL="748656" marR="5081" lvl="1" indent="-279397">
              <a:lnSpc>
                <a:spcPct val="109600"/>
              </a:lnSpc>
              <a:spcBef>
                <a:spcPts val="508"/>
              </a:spcBef>
              <a:buFont typeface="DejaVu Sans"/>
              <a:buChar char="–"/>
              <a:tabLst>
                <a:tab pos="755006" algn="l"/>
                <a:tab pos="755640" algn="l"/>
              </a:tabLst>
            </a:pPr>
            <a:r>
              <a:rPr sz="1801" b="1" dirty="0">
                <a:latin typeface="DejaVu Sans"/>
                <a:cs typeface="DejaVu Sans"/>
              </a:rPr>
              <a:t>Members proﬁt politically from the existence of federal programs within their states or districts (e.g., military base  closure)</a:t>
            </a:r>
            <a:endParaRPr sz="1801" dirty="0">
              <a:latin typeface="DejaVu Sans"/>
              <a:cs typeface="DejaVu Sans"/>
            </a:endParaRPr>
          </a:p>
          <a:p>
            <a:pPr marL="755640" lvl="1" indent="-286382">
              <a:spcBef>
                <a:spcPts val="571"/>
              </a:spcBef>
              <a:buFont typeface="DejaVu Sans"/>
              <a:buChar char="–"/>
              <a:tabLst>
                <a:tab pos="755006" algn="l"/>
                <a:tab pos="755640" algn="l"/>
              </a:tabLst>
            </a:pPr>
            <a:r>
              <a:rPr sz="1801" b="1" dirty="0">
                <a:latin typeface="DejaVu Sans"/>
                <a:cs typeface="DejaVu Sans"/>
              </a:rPr>
              <a:t>Easier for Congress to simply pass broadly worded laws and have experts within the bureaucracy ﬁll in the holes</a:t>
            </a:r>
            <a:endParaRPr sz="1801" dirty="0">
              <a:latin typeface="DejaVu Sans"/>
              <a:cs typeface="DejaVu Sans"/>
            </a:endParaRPr>
          </a:p>
          <a:p>
            <a:pPr marL="755640" lvl="1" indent="-286382">
              <a:spcBef>
                <a:spcPts val="640"/>
              </a:spcBef>
              <a:buFont typeface="DejaVu Sans"/>
              <a:buChar char="–"/>
              <a:tabLst>
                <a:tab pos="755006" algn="l"/>
                <a:tab pos="755640" algn="l"/>
              </a:tabLst>
            </a:pPr>
            <a:r>
              <a:rPr sz="1801" b="1" dirty="0">
                <a:latin typeface="DejaVu Sans"/>
                <a:cs typeface="DejaVu Sans"/>
              </a:rPr>
              <a:t>No electoral payoﬀ; Political ramiﬁcations</a:t>
            </a:r>
            <a:r>
              <a:rPr lang="en-US" sz="1801" b="1" dirty="0">
                <a:latin typeface="DejaVu Sans"/>
                <a:cs typeface="DejaVu Sans"/>
              </a:rPr>
              <a:t>-if Bur screws up, Cong blames the Pres</a:t>
            </a:r>
            <a:endParaRPr sz="1801" dirty="0">
              <a:latin typeface="DejaVu Sans"/>
              <a:cs typeface="DejaVu Sans"/>
            </a:endParaRPr>
          </a:p>
          <a:p>
            <a:pPr marL="755640" lvl="1" indent="-286382">
              <a:spcBef>
                <a:spcPts val="740"/>
              </a:spcBef>
              <a:buFont typeface="DejaVu Sans"/>
              <a:buChar char="–"/>
              <a:tabLst>
                <a:tab pos="755006" algn="l"/>
                <a:tab pos="755640" algn="l"/>
              </a:tabLst>
            </a:pPr>
            <a:r>
              <a:rPr sz="1801" b="1" dirty="0">
                <a:latin typeface="DejaVu Sans"/>
                <a:cs typeface="DejaVu Sans"/>
              </a:rPr>
              <a:t>Oversight is labor intensive/hard work; Lack of technical expertise</a:t>
            </a:r>
            <a:r>
              <a:rPr lang="en-US" sz="1801" b="1" dirty="0">
                <a:latin typeface="DejaVu Sans"/>
                <a:cs typeface="DejaVu Sans"/>
              </a:rPr>
              <a:t>, time consuming</a:t>
            </a:r>
            <a:endParaRPr sz="1801" dirty="0">
              <a:latin typeface="DejaVu Sans"/>
              <a:cs typeface="DejaVu Sans"/>
            </a:endParaRPr>
          </a:p>
          <a:p>
            <a:pPr marL="755640" lvl="1" indent="-286382">
              <a:spcBef>
                <a:spcPts val="640"/>
              </a:spcBef>
              <a:buFont typeface="DejaVu Sans"/>
              <a:buChar char="–"/>
              <a:tabLst>
                <a:tab pos="755006" algn="l"/>
                <a:tab pos="755640" algn="l"/>
              </a:tabLst>
            </a:pPr>
            <a:r>
              <a:rPr sz="1801" b="1" dirty="0">
                <a:latin typeface="DejaVu Sans"/>
                <a:cs typeface="DejaVu Sans"/>
              </a:rPr>
              <a:t>Congress creates opportunities for casework through red tape</a:t>
            </a:r>
            <a:endParaRPr sz="1801" dirty="0">
              <a:latin typeface="DejaVu Sans"/>
              <a:cs typeface="DejaVu Sans"/>
            </a:endParaRPr>
          </a:p>
          <a:p>
            <a:pPr marL="755640" lvl="1" indent="-286382">
              <a:spcBef>
                <a:spcPts val="640"/>
              </a:spcBef>
              <a:buFont typeface="DejaVu Sans"/>
              <a:buChar char="–"/>
              <a:tabLst>
                <a:tab pos="755006" algn="l"/>
                <a:tab pos="755640" algn="l"/>
              </a:tabLst>
            </a:pPr>
            <a:r>
              <a:rPr sz="1801" b="1" dirty="0">
                <a:latin typeface="DejaVu Sans"/>
                <a:cs typeface="DejaVu Sans"/>
              </a:rPr>
              <a:t>Congress lacks expertise/agencies have expertise</a:t>
            </a:r>
            <a:endParaRPr sz="1801" dirty="0">
              <a:latin typeface="DejaVu Sans"/>
              <a:cs typeface="DejaVu Sans"/>
            </a:endParaRPr>
          </a:p>
          <a:p>
            <a:pPr marL="755640" lvl="1" indent="-286382">
              <a:spcBef>
                <a:spcPts val="640"/>
              </a:spcBef>
              <a:buFont typeface="DejaVu Sans"/>
              <a:buChar char="–"/>
              <a:tabLst>
                <a:tab pos="755006" algn="l"/>
                <a:tab pos="755640" algn="l"/>
              </a:tabLst>
            </a:pPr>
            <a:r>
              <a:rPr sz="1801" b="1" dirty="0">
                <a:latin typeface="DejaVu Sans"/>
                <a:cs typeface="DejaVu Sans"/>
              </a:rPr>
              <a:t>Congress does not want to be blamed for bad policy</a:t>
            </a:r>
            <a:endParaRPr sz="1801" dirty="0">
              <a:latin typeface="DejaVu Sans"/>
              <a:cs typeface="DejaVu Sans"/>
            </a:endParaRPr>
          </a:p>
          <a:p>
            <a:pPr marL="755640" lvl="1" indent="-286382">
              <a:spcBef>
                <a:spcPts val="640"/>
              </a:spcBef>
              <a:buFont typeface="DejaVu Sans"/>
              <a:buChar char="–"/>
              <a:tabLst>
                <a:tab pos="755006" algn="l"/>
                <a:tab pos="755640" algn="l"/>
              </a:tabLst>
            </a:pPr>
            <a:r>
              <a:rPr sz="1801" b="1" dirty="0">
                <a:latin typeface="DejaVu Sans"/>
                <a:cs typeface="DejaVu Sans"/>
              </a:rPr>
              <a:t>Time-consuming</a:t>
            </a:r>
            <a:endParaRPr sz="1801" dirty="0">
              <a:latin typeface="DejaVu Sans"/>
              <a:cs typeface="DejaVu Sans"/>
            </a:endParaRPr>
          </a:p>
        </p:txBody>
      </p:sp>
      <p:sp>
        <p:nvSpPr>
          <p:cNvPr id="5" name="object 5"/>
          <p:cNvSpPr/>
          <p:nvPr/>
        </p:nvSpPr>
        <p:spPr>
          <a:xfrm>
            <a:off x="95530" y="5208521"/>
            <a:ext cx="3461945" cy="1614608"/>
          </a:xfrm>
          <a:prstGeom prst="rect">
            <a:avLst/>
          </a:prstGeom>
          <a:blipFill>
            <a:blip r:embed="rId2" cstate="print"/>
            <a:stretch>
              <a:fillRect/>
            </a:stretch>
          </a:blipFill>
        </p:spPr>
        <p:txBody>
          <a:bodyPr wrap="square" lIns="0" tIns="0" rIns="0" bIns="0" rtlCol="0"/>
          <a:lstStyle/>
          <a:p>
            <a:endParaRPr sz="1801"/>
          </a:p>
        </p:txBody>
      </p:sp>
      <p:sp>
        <p:nvSpPr>
          <p:cNvPr id="6" name="object 6"/>
          <p:cNvSpPr/>
          <p:nvPr/>
        </p:nvSpPr>
        <p:spPr>
          <a:xfrm>
            <a:off x="2276415" y="1219200"/>
            <a:ext cx="9142612" cy="5716867"/>
          </a:xfrm>
          <a:prstGeom prst="rect">
            <a:avLst/>
          </a:prstGeom>
          <a:blipFill>
            <a:blip r:embed="rId3" cstate="print"/>
            <a:stretch>
              <a:fillRect/>
            </a:stretch>
          </a:blipFill>
        </p:spPr>
        <p:txBody>
          <a:bodyPr wrap="square" lIns="0" tIns="0" rIns="0" bIns="0" rtlCol="0"/>
          <a:lstStyle/>
          <a:p>
            <a:endParaRPr sz="1801"/>
          </a:p>
        </p:txBody>
      </p:sp>
      <p:sp>
        <p:nvSpPr>
          <p:cNvPr id="7" name="object 7"/>
          <p:cNvSpPr txBox="1">
            <a:spLocks noGrp="1"/>
          </p:cNvSpPr>
          <p:nvPr>
            <p:ph type="sldNum" sz="quarter" idx="7"/>
          </p:nvPr>
        </p:nvSpPr>
        <p:spPr>
          <a:xfrm>
            <a:off x="11303457" y="6442066"/>
            <a:ext cx="231140" cy="374462"/>
          </a:xfrm>
          <a:prstGeom prst="rect">
            <a:avLst/>
          </a:prstGeom>
        </p:spPr>
        <p:txBody>
          <a:bodyPr vert="horz" wrap="square" lIns="0" tIns="5081" rIns="0" bIns="0" rtlCol="0">
            <a:spAutoFit/>
          </a:bodyPr>
          <a:lstStyle/>
          <a:p>
            <a:pPr marL="38099">
              <a:spcBef>
                <a:spcPts val="41"/>
              </a:spcBef>
            </a:pPr>
            <a:fld id="{81D60167-4931-47E6-BA6A-407CBD079E47}" type="slidenum">
              <a:rPr dirty="0"/>
              <a:pPr marL="38099">
                <a:spcBef>
                  <a:spcPts val="41"/>
                </a:spcBef>
              </a:pPr>
              <a:t>46</a:t>
            </a:fld>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
            <a:ext cx="12192000" cy="505267"/>
          </a:xfrm>
          <a:prstGeom prst="rect">
            <a:avLst/>
          </a:prstGeom>
          <a:solidFill>
            <a:schemeClr val="tx1"/>
          </a:solidFill>
        </p:spPr>
        <p:txBody>
          <a:bodyPr vert="horz" wrap="square" lIns="0" tIns="12700" rIns="0" bIns="0" rtlCol="0">
            <a:spAutoFit/>
          </a:bodyPr>
          <a:lstStyle/>
          <a:p>
            <a:pPr marL="12701" algn="ctr" defTabSz="914400">
              <a:spcBef>
                <a:spcPts val="100"/>
              </a:spcBef>
            </a:pPr>
            <a:r>
              <a:rPr lang="en-US" sz="3200" kern="0" dirty="0">
                <a:solidFill>
                  <a:schemeClr val="bg1"/>
                </a:solidFill>
                <a:latin typeface="+mj-lt"/>
              </a:rPr>
              <a:t>Holding the Bureaucracy Accountable</a:t>
            </a:r>
            <a:r>
              <a:rPr lang="en-US" sz="3200" kern="0" dirty="0">
                <a:solidFill>
                  <a:srgbClr val="FFFFFF"/>
                </a:solidFill>
              </a:rPr>
              <a:t>– </a:t>
            </a:r>
            <a:r>
              <a:rPr lang="en-US" sz="3200" kern="0" dirty="0">
                <a:solidFill>
                  <a:srgbClr val="FFFFFF"/>
                </a:solidFill>
                <a:latin typeface="+mj-lt"/>
              </a:rPr>
              <a:t>CONGRESSIONAL INFLUENCE</a:t>
            </a:r>
            <a:endParaRPr lang="en-US" sz="3200" kern="0" dirty="0">
              <a:latin typeface="+mj-lt"/>
            </a:endParaRPr>
          </a:p>
        </p:txBody>
      </p:sp>
      <p:sp>
        <p:nvSpPr>
          <p:cNvPr id="3" name="object 3"/>
          <p:cNvSpPr txBox="1"/>
          <p:nvPr/>
        </p:nvSpPr>
        <p:spPr>
          <a:xfrm>
            <a:off x="63210" y="1007116"/>
            <a:ext cx="8717933" cy="5529847"/>
          </a:xfrm>
          <a:prstGeom prst="rect">
            <a:avLst/>
          </a:prstGeom>
        </p:spPr>
        <p:txBody>
          <a:bodyPr vert="horz" wrap="square" lIns="0" tIns="136525" rIns="0" bIns="0" rtlCol="0">
            <a:spAutoFit/>
          </a:bodyPr>
          <a:lstStyle/>
          <a:p>
            <a:pPr marL="12700">
              <a:lnSpc>
                <a:spcPct val="100000"/>
              </a:lnSpc>
              <a:spcBef>
                <a:spcPts val="1075"/>
              </a:spcBef>
            </a:pPr>
            <a:r>
              <a:rPr sz="2300" b="1" dirty="0">
                <a:latin typeface="DejaVu Sans"/>
                <a:cs typeface="DejaVu Sans"/>
              </a:rPr>
              <a:t>LEGISLATIVE VETO</a:t>
            </a:r>
            <a:endParaRPr sz="2300" dirty="0">
              <a:latin typeface="DejaVu Sans"/>
              <a:cs typeface="DejaVu Sans"/>
            </a:endParaRPr>
          </a:p>
          <a:p>
            <a:pPr marL="355600" marR="5080" indent="-342900">
              <a:lnSpc>
                <a:spcPct val="120200"/>
              </a:lnSpc>
              <a:spcBef>
                <a:spcPts val="395"/>
              </a:spcBef>
              <a:buFont typeface="DejaVu Sans"/>
              <a:buChar char="•"/>
              <a:tabLst>
                <a:tab pos="354965" algn="l"/>
                <a:tab pos="355600" algn="l"/>
              </a:tabLst>
            </a:pPr>
            <a:r>
              <a:rPr sz="2300" b="1" dirty="0">
                <a:latin typeface="DejaVu Sans"/>
                <a:cs typeface="DejaVu Sans"/>
              </a:rPr>
              <a:t>In the past: Congress passed a law</a:t>
            </a:r>
            <a:r>
              <a:rPr lang="en-US" sz="2300" b="1" dirty="0">
                <a:latin typeface="DejaVu Sans"/>
                <a:cs typeface="DejaVu Sans"/>
              </a:rPr>
              <a:t>, t</a:t>
            </a:r>
            <a:r>
              <a:rPr sz="2300" b="1" dirty="0">
                <a:latin typeface="DejaVu Sans"/>
                <a:cs typeface="DejaVu Sans"/>
              </a:rPr>
              <a:t>he relevant executive agency issued regulations to enforce the law</a:t>
            </a:r>
            <a:r>
              <a:rPr lang="en-US" sz="2300" b="1" dirty="0">
                <a:latin typeface="DejaVu Sans"/>
                <a:cs typeface="DejaVu Sans"/>
              </a:rPr>
              <a:t>, </a:t>
            </a:r>
            <a:r>
              <a:rPr sz="2300" b="1" dirty="0">
                <a:latin typeface="DejaVu Sans"/>
                <a:cs typeface="DejaVu Sans"/>
              </a:rPr>
              <a:t>Congress could  then analyze those regulations and veto them if it so desired.</a:t>
            </a:r>
            <a:endParaRPr sz="2300" dirty="0">
              <a:latin typeface="DejaVu Sans"/>
              <a:cs typeface="DejaVu Sans"/>
            </a:endParaRPr>
          </a:p>
          <a:p>
            <a:pPr>
              <a:lnSpc>
                <a:spcPct val="100000"/>
              </a:lnSpc>
              <a:spcBef>
                <a:spcPts val="50"/>
              </a:spcBef>
              <a:buFont typeface="DejaVu Sans"/>
              <a:buChar char="•"/>
            </a:pPr>
            <a:endParaRPr sz="2300" dirty="0">
              <a:latin typeface="DejaVu Sans"/>
              <a:cs typeface="DejaVu Sans"/>
            </a:endParaRPr>
          </a:p>
          <a:p>
            <a:pPr marL="355600" marR="347345" indent="-342900">
              <a:lnSpc>
                <a:spcPct val="118900"/>
              </a:lnSpc>
              <a:buFont typeface="DejaVu Sans"/>
              <a:buChar char="•"/>
              <a:tabLst>
                <a:tab pos="354965" algn="l"/>
                <a:tab pos="355600" algn="l"/>
              </a:tabLst>
            </a:pPr>
            <a:r>
              <a:rPr sz="2300" b="1" dirty="0">
                <a:latin typeface="DejaVu Sans"/>
                <a:cs typeface="DejaVu Sans"/>
              </a:rPr>
              <a:t>The legislative veto was a way of forcing the bureaucracy to  conform to congressional intent.</a:t>
            </a:r>
            <a:endParaRPr sz="2300" dirty="0">
              <a:latin typeface="DejaVu Sans"/>
              <a:cs typeface="DejaVu Sans"/>
            </a:endParaRPr>
          </a:p>
          <a:p>
            <a:pPr marL="355600" marR="314325" indent="-342900">
              <a:lnSpc>
                <a:spcPct val="120200"/>
              </a:lnSpc>
              <a:buFont typeface="DejaVu Sans"/>
              <a:buChar char="•"/>
              <a:tabLst>
                <a:tab pos="354965" algn="l"/>
                <a:tab pos="355600" algn="l"/>
              </a:tabLst>
            </a:pPr>
            <a:endParaRPr lang="en-US" sz="2300" b="1" dirty="0">
              <a:latin typeface="DejaVu Sans"/>
              <a:cs typeface="DejaVu Sans"/>
            </a:endParaRPr>
          </a:p>
          <a:p>
            <a:pPr marL="355600" marR="314325" indent="-342900">
              <a:lnSpc>
                <a:spcPct val="120200"/>
              </a:lnSpc>
              <a:buFont typeface="DejaVu Sans"/>
              <a:buChar char="•"/>
              <a:tabLst>
                <a:tab pos="354965" algn="l"/>
                <a:tab pos="355600" algn="l"/>
              </a:tabLst>
            </a:pPr>
            <a:r>
              <a:rPr sz="2300" b="1" dirty="0">
                <a:latin typeface="DejaVu Sans"/>
                <a:cs typeface="DejaVu Sans"/>
              </a:rPr>
              <a:t>In the case of </a:t>
            </a:r>
            <a:r>
              <a:rPr sz="2300" b="1" i="1" dirty="0">
                <a:latin typeface="Nimbus Sans L"/>
                <a:cs typeface="Nimbus Sans L"/>
              </a:rPr>
              <a:t>INS </a:t>
            </a:r>
            <a:r>
              <a:rPr sz="2300" b="1" dirty="0">
                <a:latin typeface="DejaVu Sans"/>
                <a:cs typeface="DejaVu Sans"/>
              </a:rPr>
              <a:t>v. </a:t>
            </a:r>
            <a:r>
              <a:rPr sz="2300" b="1" i="1" dirty="0">
                <a:latin typeface="Nimbus Sans L"/>
                <a:cs typeface="Nimbus Sans L"/>
              </a:rPr>
              <a:t>Chadha </a:t>
            </a:r>
            <a:r>
              <a:rPr sz="2300" b="1" dirty="0">
                <a:latin typeface="DejaVu Sans"/>
                <a:cs typeface="DejaVu Sans"/>
              </a:rPr>
              <a:t>(1983), however, the Supreme Court declared the legislative veto to be an unconstitutional violation of separation of powers.</a:t>
            </a:r>
            <a:r>
              <a:rPr lang="en-US" sz="2300" b="1" dirty="0">
                <a:latin typeface="DejaVu Sans"/>
                <a:cs typeface="DejaVu Sans"/>
              </a:rPr>
              <a:t> </a:t>
            </a:r>
            <a:r>
              <a:rPr lang="en-US" sz="2300" b="1" dirty="0">
                <a:solidFill>
                  <a:srgbClr val="FF0000"/>
                </a:solidFill>
                <a:latin typeface="DejaVu Sans"/>
                <a:cs typeface="DejaVu Sans"/>
              </a:rPr>
              <a:t>Only the President has the veto power.</a:t>
            </a:r>
            <a:endParaRPr sz="2300" dirty="0">
              <a:solidFill>
                <a:srgbClr val="FF0000"/>
              </a:solidFill>
              <a:latin typeface="DejaVu Sans"/>
              <a:cs typeface="DejaVu Sans"/>
            </a:endParaRPr>
          </a:p>
        </p:txBody>
      </p:sp>
      <p:sp>
        <p:nvSpPr>
          <p:cNvPr id="4" name="object 4"/>
          <p:cNvSpPr/>
          <p:nvPr/>
        </p:nvSpPr>
        <p:spPr>
          <a:xfrm>
            <a:off x="8781143" y="505268"/>
            <a:ext cx="3427612" cy="6352732"/>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sldNum" sz="quarter" idx="7"/>
          </p:nvPr>
        </p:nvSpPr>
        <p:spPr>
          <a:xfrm>
            <a:off x="11303455" y="6442065"/>
            <a:ext cx="231140" cy="189796"/>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47</a:t>
            </a:fld>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
            <a:ext cx="12192000" cy="685799"/>
          </a:xfrm>
          <a:custGeom>
            <a:avLst/>
            <a:gdLst/>
            <a:ahLst/>
            <a:cxnLst/>
            <a:rect l="l" t="t" r="r" b="b"/>
            <a:pathLst>
              <a:path w="12192000" h="853440">
                <a:moveTo>
                  <a:pt x="12191997" y="0"/>
                </a:moveTo>
                <a:lnTo>
                  <a:pt x="0" y="0"/>
                </a:lnTo>
                <a:lnTo>
                  <a:pt x="0" y="852954"/>
                </a:lnTo>
                <a:lnTo>
                  <a:pt x="12191997" y="852954"/>
                </a:lnTo>
                <a:lnTo>
                  <a:pt x="12191997" y="0"/>
                </a:lnTo>
                <a:close/>
              </a:path>
            </a:pathLst>
          </a:custGeom>
          <a:solidFill>
            <a:srgbClr val="000000"/>
          </a:solidFill>
        </p:spPr>
        <p:txBody>
          <a:bodyPr wrap="square" lIns="0" tIns="0" rIns="0" bIns="0" rtlCol="0"/>
          <a:lstStyle/>
          <a:p>
            <a:endParaRPr sz="1801"/>
          </a:p>
        </p:txBody>
      </p:sp>
      <p:sp>
        <p:nvSpPr>
          <p:cNvPr id="3" name="object 3"/>
          <p:cNvSpPr txBox="1">
            <a:spLocks noGrp="1"/>
          </p:cNvSpPr>
          <p:nvPr>
            <p:ph type="title"/>
          </p:nvPr>
        </p:nvSpPr>
        <p:spPr>
          <a:xfrm>
            <a:off x="1292" y="113630"/>
            <a:ext cx="12192000" cy="366767"/>
          </a:xfrm>
          <a:prstGeom prst="rect">
            <a:avLst/>
          </a:prstGeom>
        </p:spPr>
        <p:txBody>
          <a:bodyPr vert="horz" wrap="square" lIns="0" tIns="12700" rIns="0" bIns="0" rtlCol="0">
            <a:spAutoFit/>
          </a:bodyPr>
          <a:lstStyle/>
          <a:p>
            <a:pPr marL="12701" algn="ctr">
              <a:spcBef>
                <a:spcPts val="100"/>
              </a:spcBef>
            </a:pPr>
            <a:r>
              <a:rPr lang="en-US" sz="2300" dirty="0">
                <a:solidFill>
                  <a:srgbClr val="FFFFFF"/>
                </a:solidFill>
              </a:rPr>
              <a:t>2.14</a:t>
            </a:r>
            <a:r>
              <a:rPr lang="en-US" sz="2300" dirty="0"/>
              <a:t> </a:t>
            </a:r>
            <a:r>
              <a:rPr lang="en-US" sz="2300" dirty="0">
                <a:solidFill>
                  <a:schemeClr val="bg1"/>
                </a:solidFill>
              </a:rPr>
              <a:t>Holding the Bureaucracy Accountable</a:t>
            </a:r>
            <a:r>
              <a:rPr sz="2300" dirty="0">
                <a:solidFill>
                  <a:schemeClr val="bg1"/>
                </a:solidFill>
              </a:rPr>
              <a:t>– PRESIDENTIAL INFLUENCE</a:t>
            </a:r>
          </a:p>
        </p:txBody>
      </p:sp>
      <p:sp>
        <p:nvSpPr>
          <p:cNvPr id="4" name="object 4"/>
          <p:cNvSpPr txBox="1"/>
          <p:nvPr/>
        </p:nvSpPr>
        <p:spPr>
          <a:xfrm>
            <a:off x="4479756" y="685801"/>
            <a:ext cx="7620000" cy="6331477"/>
          </a:xfrm>
          <a:prstGeom prst="rect">
            <a:avLst/>
          </a:prstGeom>
        </p:spPr>
        <p:txBody>
          <a:bodyPr vert="horz" wrap="square" lIns="0" tIns="33020" rIns="0" bIns="0" rtlCol="0">
            <a:spAutoFit/>
          </a:bodyPr>
          <a:lstStyle/>
          <a:p>
            <a:pPr marL="12701">
              <a:spcBef>
                <a:spcPts val="260"/>
              </a:spcBef>
            </a:pPr>
            <a:r>
              <a:rPr sz="1801" b="1" dirty="0">
                <a:latin typeface="DejaVu Sans"/>
                <a:cs typeface="DejaVu Sans"/>
              </a:rPr>
              <a:t>Appointments</a:t>
            </a:r>
            <a:endParaRPr sz="1801" dirty="0">
              <a:latin typeface="DejaVu Sans"/>
              <a:cs typeface="DejaVu Sans"/>
            </a:endParaRPr>
          </a:p>
          <a:p>
            <a:pPr marL="355595" indent="-342895">
              <a:spcBef>
                <a:spcPts val="147"/>
              </a:spcBef>
              <a:buChar char="•"/>
              <a:tabLst>
                <a:tab pos="354962" algn="l"/>
                <a:tab pos="355595" algn="l"/>
              </a:tabLst>
            </a:pPr>
            <a:r>
              <a:rPr sz="1600" dirty="0">
                <a:latin typeface="DejaVu Sans"/>
                <a:cs typeface="DejaVu Sans"/>
              </a:rPr>
              <a:t>Appointment of top-level bureaucrats (including Cabinet secretaries)</a:t>
            </a:r>
            <a:r>
              <a:rPr lang="en-US" sz="1600" dirty="0">
                <a:latin typeface="DejaVu Sans"/>
                <a:cs typeface="DejaVu Sans"/>
              </a:rPr>
              <a:t>, confirmed by </a:t>
            </a:r>
            <a:r>
              <a:rPr lang="en-US" sz="1600" b="1" dirty="0">
                <a:solidFill>
                  <a:srgbClr val="FF0000"/>
                </a:solidFill>
                <a:latin typeface="DejaVu Sans"/>
                <a:cs typeface="DejaVu Sans"/>
              </a:rPr>
              <a:t>Senate</a:t>
            </a:r>
            <a:r>
              <a:rPr lang="en-US" sz="1600" dirty="0">
                <a:latin typeface="DejaVu Sans"/>
                <a:cs typeface="DejaVu Sans"/>
              </a:rPr>
              <a:t>.</a:t>
            </a:r>
            <a:endParaRPr sz="1600" dirty="0">
              <a:latin typeface="DejaVu Sans"/>
              <a:cs typeface="DejaVu Sans"/>
            </a:endParaRPr>
          </a:p>
          <a:p>
            <a:pPr marL="355595" indent="-342895">
              <a:spcBef>
                <a:spcPts val="180"/>
              </a:spcBef>
              <a:buChar char="•"/>
              <a:tabLst>
                <a:tab pos="354962" algn="l"/>
                <a:tab pos="355595" algn="l"/>
              </a:tabLst>
            </a:pPr>
            <a:r>
              <a:rPr sz="1600" dirty="0">
                <a:latin typeface="DejaVu Sans"/>
                <a:cs typeface="DejaVu Sans"/>
              </a:rPr>
              <a:t>Fire top-level bureaucrats (including Cabinet secretaries)</a:t>
            </a:r>
          </a:p>
          <a:p>
            <a:pPr marL="12701" algn="just">
              <a:spcBef>
                <a:spcPts val="1305"/>
              </a:spcBef>
            </a:pPr>
            <a:r>
              <a:rPr sz="1801" b="1" dirty="0">
                <a:latin typeface="DejaVu Sans"/>
                <a:cs typeface="DejaVu Sans"/>
              </a:rPr>
              <a:t>Executive Orders</a:t>
            </a:r>
            <a:endParaRPr sz="1801" dirty="0">
              <a:latin typeface="DejaVu Sans"/>
              <a:cs typeface="DejaVu Sans"/>
            </a:endParaRPr>
          </a:p>
          <a:p>
            <a:pPr marL="355595" indent="-342895" algn="just">
              <a:spcBef>
                <a:spcPts val="215"/>
              </a:spcBef>
              <a:buChar char="•"/>
              <a:tabLst>
                <a:tab pos="355595" algn="l"/>
              </a:tabLst>
            </a:pPr>
            <a:r>
              <a:rPr sz="1600" dirty="0">
                <a:latin typeface="DejaVu Sans"/>
                <a:cs typeface="DejaVu Sans"/>
              </a:rPr>
              <a:t>An executive order is a directive, order, or regulation issued by the president</a:t>
            </a:r>
          </a:p>
          <a:p>
            <a:pPr marL="355595" marR="5081" indent="-342895" algn="just">
              <a:lnSpc>
                <a:spcPct val="89000"/>
              </a:lnSpc>
              <a:spcBef>
                <a:spcPts val="389"/>
              </a:spcBef>
              <a:buChar char="•"/>
              <a:tabLst>
                <a:tab pos="355595" algn="l"/>
              </a:tabLst>
            </a:pPr>
            <a:r>
              <a:rPr sz="1600" dirty="0">
                <a:latin typeface="DejaVu Sans"/>
                <a:cs typeface="DejaVu Sans"/>
              </a:rPr>
              <a:t>An executive order of the President must ﬁnd support in the Constitution, either in a</a:t>
            </a:r>
            <a:r>
              <a:rPr lang="en-US" sz="1600" dirty="0">
                <a:latin typeface="DejaVu Sans"/>
                <a:cs typeface="DejaVu Sans"/>
              </a:rPr>
              <a:t> </a:t>
            </a:r>
            <a:r>
              <a:rPr sz="1600" dirty="0">
                <a:latin typeface="DejaVu Sans"/>
                <a:cs typeface="DejaVu Sans"/>
              </a:rPr>
              <a:t>clause granting the President speciﬁc power, or by a delegation of power by  Congress to the President</a:t>
            </a:r>
          </a:p>
          <a:p>
            <a:pPr marL="12701" algn="just">
              <a:spcBef>
                <a:spcPts val="1295"/>
              </a:spcBef>
            </a:pPr>
            <a:r>
              <a:rPr sz="1801" b="1" dirty="0">
                <a:latin typeface="DejaVu Sans"/>
                <a:cs typeface="DejaVu Sans"/>
              </a:rPr>
              <a:t>Economic Powers</a:t>
            </a:r>
            <a:endParaRPr sz="1801" dirty="0">
              <a:latin typeface="DejaVu Sans"/>
              <a:cs typeface="DejaVu Sans"/>
            </a:endParaRPr>
          </a:p>
          <a:p>
            <a:pPr marL="355595" indent="-342895" algn="just">
              <a:spcBef>
                <a:spcPts val="211"/>
              </a:spcBef>
              <a:buChar char="•"/>
              <a:tabLst>
                <a:tab pos="355595" algn="l"/>
              </a:tabLst>
            </a:pPr>
            <a:r>
              <a:rPr sz="1600" dirty="0">
                <a:latin typeface="DejaVu Sans"/>
                <a:cs typeface="DejaVu Sans"/>
              </a:rPr>
              <a:t>Proposes agency budgets (either an increase or a decrease in $)</a:t>
            </a:r>
            <a:r>
              <a:rPr lang="en-US" sz="1600" dirty="0">
                <a:latin typeface="DejaVu Sans"/>
                <a:cs typeface="DejaVu Sans"/>
              </a:rPr>
              <a:t> </a:t>
            </a:r>
            <a:r>
              <a:rPr lang="en-US" sz="1600" b="1" dirty="0">
                <a:latin typeface="DejaVu Sans"/>
                <a:cs typeface="DejaVu Sans"/>
              </a:rPr>
              <a:t>OMB</a:t>
            </a:r>
            <a:endParaRPr sz="1600" b="1" dirty="0">
              <a:latin typeface="DejaVu Sans"/>
              <a:cs typeface="DejaVu Sans"/>
            </a:endParaRPr>
          </a:p>
          <a:p>
            <a:pPr marL="12701">
              <a:spcBef>
                <a:spcPts val="1211"/>
              </a:spcBef>
            </a:pPr>
            <a:r>
              <a:rPr sz="1801" b="1" dirty="0">
                <a:latin typeface="DejaVu Sans"/>
                <a:cs typeface="DejaVu Sans"/>
              </a:rPr>
              <a:t>Other Powers</a:t>
            </a:r>
            <a:endParaRPr sz="1801" dirty="0">
              <a:latin typeface="DejaVu Sans"/>
              <a:cs typeface="DejaVu Sans"/>
            </a:endParaRPr>
          </a:p>
          <a:p>
            <a:pPr marL="355595" indent="-342895">
              <a:spcBef>
                <a:spcPts val="211"/>
              </a:spcBef>
              <a:buChar char="•"/>
              <a:tabLst>
                <a:tab pos="354962" algn="l"/>
                <a:tab pos="355595" algn="l"/>
              </a:tabLst>
            </a:pPr>
            <a:r>
              <a:rPr sz="1600" dirty="0">
                <a:latin typeface="DejaVu Sans"/>
                <a:cs typeface="DejaVu Sans"/>
              </a:rPr>
              <a:t>Propose the reorganization of the executive branch</a:t>
            </a:r>
          </a:p>
          <a:p>
            <a:pPr marL="355595" indent="-342895">
              <a:spcBef>
                <a:spcPts val="180"/>
              </a:spcBef>
              <a:buChar char="•"/>
              <a:tabLst>
                <a:tab pos="354962" algn="l"/>
                <a:tab pos="355595" algn="l"/>
              </a:tabLst>
            </a:pPr>
            <a:r>
              <a:rPr sz="1600" dirty="0">
                <a:latin typeface="DejaVu Sans"/>
                <a:cs typeface="DejaVu Sans"/>
              </a:rPr>
              <a:t>Presidential power of inﬂuence over diﬀerent agencies direction</a:t>
            </a:r>
          </a:p>
          <a:p>
            <a:pPr marL="12701">
              <a:spcBef>
                <a:spcPts val="1309"/>
              </a:spcBef>
            </a:pPr>
            <a:r>
              <a:rPr sz="1801" b="1" dirty="0">
                <a:latin typeface="DejaVu Sans"/>
                <a:cs typeface="DejaVu Sans"/>
              </a:rPr>
              <a:t>What are the limits on presidential inﬂuence?</a:t>
            </a:r>
            <a:endParaRPr sz="1801" dirty="0">
              <a:latin typeface="DejaVu Sans"/>
              <a:cs typeface="DejaVu Sans"/>
            </a:endParaRPr>
          </a:p>
          <a:p>
            <a:pPr marL="355595" indent="-342895">
              <a:spcBef>
                <a:spcPts val="211"/>
              </a:spcBef>
              <a:buChar char="•"/>
              <a:tabLst>
                <a:tab pos="354962" algn="l"/>
                <a:tab pos="355595" algn="l"/>
              </a:tabLst>
            </a:pPr>
            <a:r>
              <a:rPr sz="1600" dirty="0">
                <a:latin typeface="DejaVu Sans"/>
                <a:cs typeface="DejaVu Sans"/>
              </a:rPr>
              <a:t>Senate conﬁrmation needed for top personnel</a:t>
            </a:r>
          </a:p>
          <a:p>
            <a:pPr marL="355595" indent="-342895">
              <a:spcBef>
                <a:spcPts val="180"/>
              </a:spcBef>
              <a:buChar char="•"/>
              <a:tabLst>
                <a:tab pos="354962" algn="l"/>
                <a:tab pos="355595" algn="l"/>
              </a:tabLst>
            </a:pPr>
            <a:r>
              <a:rPr sz="1600" dirty="0">
                <a:latin typeface="DejaVu Sans"/>
                <a:cs typeface="DejaVu Sans"/>
              </a:rPr>
              <a:t>President cannot ﬁre vast majority of bureaucrats</a:t>
            </a:r>
          </a:p>
          <a:p>
            <a:pPr marL="355595" indent="-342895">
              <a:spcBef>
                <a:spcPts val="180"/>
              </a:spcBef>
              <a:buChar char="•"/>
              <a:tabLst>
                <a:tab pos="354962" algn="l"/>
                <a:tab pos="355595" algn="l"/>
              </a:tabLst>
            </a:pPr>
            <a:r>
              <a:rPr sz="1600" dirty="0">
                <a:latin typeface="DejaVu Sans"/>
                <a:cs typeface="DejaVu Sans"/>
              </a:rPr>
              <a:t>Reorganization must go through Congress</a:t>
            </a:r>
          </a:p>
          <a:p>
            <a:pPr marL="355595" indent="-342895">
              <a:spcBef>
                <a:spcPts val="180"/>
              </a:spcBef>
              <a:buChar char="•"/>
              <a:tabLst>
                <a:tab pos="354962" algn="l"/>
                <a:tab pos="355595" algn="l"/>
              </a:tabLst>
            </a:pPr>
            <a:r>
              <a:rPr sz="1600" dirty="0">
                <a:latin typeface="DejaVu Sans"/>
                <a:cs typeface="DejaVu Sans"/>
              </a:rPr>
              <a:t>Agency budgets must go through Congress</a:t>
            </a:r>
          </a:p>
          <a:p>
            <a:pPr marR="470527" algn="r">
              <a:spcBef>
                <a:spcPts val="1347"/>
              </a:spcBef>
            </a:pPr>
            <a:r>
              <a:rPr sz="1200" dirty="0">
                <a:solidFill>
                  <a:srgbClr val="898989"/>
                </a:solidFill>
                <a:latin typeface="DejaVu Sans"/>
                <a:cs typeface="DejaVu Sans"/>
              </a:rPr>
              <a:t>23</a:t>
            </a:r>
            <a:endParaRPr sz="1200" dirty="0">
              <a:latin typeface="DejaVu Sans"/>
              <a:cs typeface="DejaVu Sans"/>
            </a:endParaRPr>
          </a:p>
        </p:txBody>
      </p:sp>
      <p:sp>
        <p:nvSpPr>
          <p:cNvPr id="5" name="object 5"/>
          <p:cNvSpPr/>
          <p:nvPr/>
        </p:nvSpPr>
        <p:spPr>
          <a:xfrm>
            <a:off x="80212" y="799428"/>
            <a:ext cx="4267200" cy="3505200"/>
          </a:xfrm>
          <a:prstGeom prst="rect">
            <a:avLst/>
          </a:prstGeom>
          <a:blipFill>
            <a:blip r:embed="rId2" cstate="print"/>
            <a:stretch>
              <a:fillRect/>
            </a:stretch>
          </a:blipFill>
        </p:spPr>
        <p:txBody>
          <a:bodyPr wrap="square" lIns="0" tIns="0" rIns="0" bIns="0" rtlCol="0"/>
          <a:lstStyle/>
          <a:p>
            <a:endParaRPr sz="1801"/>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
            <a:ext cx="12192000" cy="495784"/>
          </a:xfrm>
          <a:custGeom>
            <a:avLst/>
            <a:gdLst/>
            <a:ahLst/>
            <a:cxnLst/>
            <a:rect l="l" t="t" r="r" b="b"/>
            <a:pathLst>
              <a:path w="12192000" h="853440">
                <a:moveTo>
                  <a:pt x="12191997" y="0"/>
                </a:moveTo>
                <a:lnTo>
                  <a:pt x="0" y="0"/>
                </a:lnTo>
                <a:lnTo>
                  <a:pt x="0" y="852954"/>
                </a:lnTo>
                <a:lnTo>
                  <a:pt x="12191997" y="852954"/>
                </a:lnTo>
                <a:lnTo>
                  <a:pt x="12191997" y="0"/>
                </a:lnTo>
                <a:close/>
              </a:path>
            </a:pathLst>
          </a:custGeom>
          <a:solidFill>
            <a:srgbClr val="000000"/>
          </a:solidFill>
        </p:spPr>
        <p:txBody>
          <a:bodyPr wrap="square" lIns="0" tIns="0" rIns="0" bIns="0" rtlCol="0"/>
          <a:lstStyle/>
          <a:p>
            <a:endParaRPr sz="1801"/>
          </a:p>
        </p:txBody>
      </p:sp>
      <p:sp>
        <p:nvSpPr>
          <p:cNvPr id="3" name="object 3"/>
          <p:cNvSpPr txBox="1">
            <a:spLocks noGrp="1"/>
          </p:cNvSpPr>
          <p:nvPr>
            <p:ph type="title"/>
          </p:nvPr>
        </p:nvSpPr>
        <p:spPr>
          <a:xfrm>
            <a:off x="28575" y="56817"/>
            <a:ext cx="12192000" cy="382156"/>
          </a:xfrm>
          <a:prstGeom prst="rect">
            <a:avLst/>
          </a:prstGeom>
        </p:spPr>
        <p:txBody>
          <a:bodyPr vert="horz" wrap="square" lIns="0" tIns="12700" rIns="0" bIns="0" rtlCol="0">
            <a:spAutoFit/>
          </a:bodyPr>
          <a:lstStyle/>
          <a:p>
            <a:pPr marL="12701" algn="ctr">
              <a:spcBef>
                <a:spcPts val="100"/>
              </a:spcBef>
            </a:pPr>
            <a:r>
              <a:rPr lang="en-US" sz="2400" dirty="0">
                <a:solidFill>
                  <a:srgbClr val="FFFFFF"/>
                </a:solidFill>
              </a:rPr>
              <a:t>2.14 </a:t>
            </a:r>
            <a:r>
              <a:rPr sz="2400" dirty="0">
                <a:solidFill>
                  <a:srgbClr val="FFFFFF"/>
                </a:solidFill>
              </a:rPr>
              <a:t>CONTROLLING THE BUREAUCRACY – PRESIDENTIAL INFLUENCE</a:t>
            </a:r>
            <a:endParaRPr sz="2400" dirty="0"/>
          </a:p>
        </p:txBody>
      </p:sp>
      <p:sp>
        <p:nvSpPr>
          <p:cNvPr id="7" name="TextBox 6">
            <a:extLst>
              <a:ext uri="{FF2B5EF4-FFF2-40B4-BE49-F238E27FC236}">
                <a16:creationId xmlns:a16="http://schemas.microsoft.com/office/drawing/2014/main" id="{E367C77F-8C80-441F-8B88-94B03168CC80}"/>
              </a:ext>
            </a:extLst>
          </p:cNvPr>
          <p:cNvSpPr txBox="1"/>
          <p:nvPr/>
        </p:nvSpPr>
        <p:spPr>
          <a:xfrm>
            <a:off x="28575" y="516732"/>
            <a:ext cx="12192000" cy="1631216"/>
          </a:xfrm>
          <a:prstGeom prst="rect">
            <a:avLst/>
          </a:prstGeom>
          <a:noFill/>
        </p:spPr>
        <p:txBody>
          <a:bodyPr wrap="square">
            <a:spAutoFit/>
          </a:bodyPr>
          <a:lstStyle/>
          <a:p>
            <a:pPr algn="l"/>
            <a:r>
              <a:rPr lang="en-US" sz="2500" b="1" i="0" u="none" strike="noStrike" baseline="0" dirty="0">
                <a:latin typeface="TimesNewRomanMTStd-Bold"/>
              </a:rPr>
              <a:t>Office of Management and Budget (OMB): </a:t>
            </a:r>
            <a:r>
              <a:rPr lang="en-US" sz="2500" b="0" i="0" u="none" strike="noStrike" baseline="0" dirty="0">
                <a:latin typeface="TimesNewRomanMTStd"/>
              </a:rPr>
              <a:t>The OMB’s primary responsibility is to prepare the administration’s budget proposal. In addition, the OMB evaluates the operation of federal programs, reviews legislative proposals from the cabinet departments, and reviews the rules and regulations proposed by federal agencies.</a:t>
            </a:r>
          </a:p>
        </p:txBody>
      </p:sp>
      <p:sp>
        <p:nvSpPr>
          <p:cNvPr id="9" name="TextBox 8">
            <a:extLst>
              <a:ext uri="{FF2B5EF4-FFF2-40B4-BE49-F238E27FC236}">
                <a16:creationId xmlns:a16="http://schemas.microsoft.com/office/drawing/2014/main" id="{B98CE75B-AF3F-4585-A781-6146B93F5FD9}"/>
              </a:ext>
            </a:extLst>
          </p:cNvPr>
          <p:cNvSpPr txBox="1"/>
          <p:nvPr/>
        </p:nvSpPr>
        <p:spPr>
          <a:xfrm>
            <a:off x="76200" y="2505562"/>
            <a:ext cx="12115800" cy="1631216"/>
          </a:xfrm>
          <a:prstGeom prst="rect">
            <a:avLst/>
          </a:prstGeom>
          <a:noFill/>
        </p:spPr>
        <p:txBody>
          <a:bodyPr wrap="square">
            <a:spAutoFit/>
          </a:bodyPr>
          <a:lstStyle/>
          <a:p>
            <a:pPr algn="l"/>
            <a:r>
              <a:rPr lang="en-US" sz="2500" b="1" i="0" u="none" strike="noStrike" baseline="0" dirty="0">
                <a:latin typeface="TimesNewRomanMTStd"/>
              </a:rPr>
              <a:t>OMB</a:t>
            </a:r>
            <a:r>
              <a:rPr lang="en-US" sz="2500" b="0" i="0" u="none" strike="noStrike" baseline="0" dirty="0">
                <a:latin typeface="TimesNewRomanMTStd"/>
              </a:rPr>
              <a:t> helps the President prepare the </a:t>
            </a:r>
            <a:r>
              <a:rPr lang="en-US" sz="2500" dirty="0">
                <a:latin typeface="TimesNewRomanMTStd"/>
              </a:rPr>
              <a:t>budget and</a:t>
            </a:r>
            <a:r>
              <a:rPr lang="en-US" sz="2500" b="0" i="0" u="none" strike="noStrike" baseline="0" dirty="0">
                <a:latin typeface="TimesNewRomanMTStd"/>
              </a:rPr>
              <a:t> submits the budget to Congress. The OMB reviews and </a:t>
            </a:r>
            <a:r>
              <a:rPr lang="en-US" sz="2500" b="1" i="0" u="none" strike="noStrike" baseline="0" dirty="0">
                <a:solidFill>
                  <a:srgbClr val="FF0000"/>
                </a:solidFill>
                <a:latin typeface="TimesNewRomanMTStd"/>
              </a:rPr>
              <a:t>modifies funding</a:t>
            </a:r>
            <a:r>
              <a:rPr lang="en-US" sz="2500" b="0" i="0" u="none" strike="noStrike" baseline="0" dirty="0">
                <a:latin typeface="TimesNewRomanMTStd"/>
              </a:rPr>
              <a:t> </a:t>
            </a:r>
            <a:r>
              <a:rPr lang="en-US" sz="2500" b="1" i="0" u="none" strike="noStrike" baseline="0" dirty="0">
                <a:solidFill>
                  <a:srgbClr val="FF0000"/>
                </a:solidFill>
                <a:latin typeface="TimesNewRomanMTStd"/>
              </a:rPr>
              <a:t>requests</a:t>
            </a:r>
            <a:r>
              <a:rPr lang="en-US" sz="2500" b="0" i="0" u="none" strike="noStrike" baseline="0" dirty="0">
                <a:latin typeface="TimesNewRomanMTStd"/>
              </a:rPr>
              <a:t> submitted by executive departments and federal agencies. The OMB modifies the requests, if necessary, to conform to the administration’s spending priorities.  </a:t>
            </a:r>
            <a:endParaRPr lang="en-US" sz="2500" dirty="0"/>
          </a:p>
        </p:txBody>
      </p:sp>
      <p:sp>
        <p:nvSpPr>
          <p:cNvPr id="11" name="TextBox 10">
            <a:extLst>
              <a:ext uri="{FF2B5EF4-FFF2-40B4-BE49-F238E27FC236}">
                <a16:creationId xmlns:a16="http://schemas.microsoft.com/office/drawing/2014/main" id="{456DBCB8-ABE3-492B-8EF1-66161C607499}"/>
              </a:ext>
            </a:extLst>
          </p:cNvPr>
          <p:cNvSpPr txBox="1"/>
          <p:nvPr/>
        </p:nvSpPr>
        <p:spPr>
          <a:xfrm>
            <a:off x="57150" y="4136778"/>
            <a:ext cx="12134850" cy="2785378"/>
          </a:xfrm>
          <a:prstGeom prst="rect">
            <a:avLst/>
          </a:prstGeom>
          <a:noFill/>
        </p:spPr>
        <p:txBody>
          <a:bodyPr wrap="square">
            <a:spAutoFit/>
          </a:bodyPr>
          <a:lstStyle/>
          <a:p>
            <a:pPr algn="l"/>
            <a:r>
              <a:rPr lang="en-US" sz="2500" b="0" i="0" u="none" strike="noStrike" baseline="0" dirty="0">
                <a:latin typeface="TimesNewRomanMTStd"/>
              </a:rPr>
              <a:t>In preparing the president’s budget, federal agencies are in regular contact with the OMB, which is responsible for keeping these spending requests within the parameters set by the president. Agencies may try to appeal to the president’s top aides regarding an OMB decision that calls for a cut in spending in some area. The Congressional Budget Office really is a check on the OMB and works closely with the House and Senate budget committees; in a </a:t>
            </a:r>
            <a:r>
              <a:rPr lang="en-US" sz="2500" b="1" i="0" u="none" strike="noStrike" baseline="0" dirty="0">
                <a:solidFill>
                  <a:srgbClr val="FF0000"/>
                </a:solidFill>
                <a:latin typeface="TimesNewRomanMTStd"/>
              </a:rPr>
              <a:t>divided </a:t>
            </a:r>
            <a:r>
              <a:rPr lang="en-US" sz="2500" b="0" i="0" u="none" strike="noStrike" baseline="0" dirty="0">
                <a:latin typeface="TimesNewRomanMTStd"/>
              </a:rPr>
              <a:t>government, the members of these committees may well be </a:t>
            </a:r>
            <a:r>
              <a:rPr lang="en-US" sz="2500" b="1" i="0" u="none" strike="noStrike" baseline="0" dirty="0">
                <a:solidFill>
                  <a:srgbClr val="FF0000"/>
                </a:solidFill>
                <a:latin typeface="TimesNewRomanMTStd"/>
              </a:rPr>
              <a:t>antagonistic</a:t>
            </a:r>
            <a:r>
              <a:rPr lang="en-US" sz="2500" b="0" i="0" u="none" strike="noStrike" baseline="0" dirty="0">
                <a:latin typeface="TimesNewRomanMTStd"/>
              </a:rPr>
              <a:t> to the administration.</a:t>
            </a:r>
            <a:endParaRPr lang="en-US" sz="2500" dirty="0"/>
          </a:p>
        </p:txBody>
      </p:sp>
    </p:spTree>
    <p:extLst>
      <p:ext uri="{BB962C8B-B14F-4D97-AF65-F5344CB8AC3E}">
        <p14:creationId xmlns:p14="http://schemas.microsoft.com/office/powerpoint/2010/main" val="1711058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B4BEAD-0510-44A1-B8AF-ECAAFF12038F}"/>
              </a:ext>
            </a:extLst>
          </p:cNvPr>
          <p:cNvSpPr>
            <a:spLocks noGrp="1"/>
          </p:cNvSpPr>
          <p:nvPr>
            <p:ph type="title"/>
          </p:nvPr>
        </p:nvSpPr>
        <p:spPr>
          <a:xfrm>
            <a:off x="630936" y="640080"/>
            <a:ext cx="4818888" cy="1481328"/>
          </a:xfrm>
        </p:spPr>
        <p:txBody>
          <a:bodyPr anchor="b">
            <a:normAutofit/>
          </a:bodyPr>
          <a:lstStyle/>
          <a:p>
            <a:r>
              <a:rPr lang="en-US" sz="5400"/>
              <a:t>RED TAPE</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8FBCC43-D9A7-4E10-928B-36C06D5E290D}"/>
              </a:ext>
            </a:extLst>
          </p:cNvPr>
          <p:cNvSpPr>
            <a:spLocks noGrp="1"/>
          </p:cNvSpPr>
          <p:nvPr>
            <p:ph type="body" idx="1"/>
          </p:nvPr>
        </p:nvSpPr>
        <p:spPr>
          <a:xfrm>
            <a:off x="630936" y="2670048"/>
            <a:ext cx="4818888" cy="1901952"/>
          </a:xfrm>
        </p:spPr>
        <p:txBody>
          <a:bodyPr anchor="t">
            <a:normAutofit/>
          </a:bodyPr>
          <a:lstStyle/>
          <a:p>
            <a:pPr>
              <a:spcAft>
                <a:spcPts val="600"/>
              </a:spcAft>
            </a:pPr>
            <a:r>
              <a:rPr lang="en-US" sz="2200" dirty="0">
                <a:latin typeface="Open Sans" panose="020B0604020202020204" pitchFamily="34" charset="0"/>
              </a:rPr>
              <a:t>Red Tape </a:t>
            </a:r>
            <a:r>
              <a:rPr lang="en-US" sz="2200" b="0" i="0" dirty="0">
                <a:effectLst/>
                <a:latin typeface="Open Sans" panose="020B0604020202020204" pitchFamily="34" charset="0"/>
              </a:rPr>
              <a:t>official routine or procedure marked by excessive complexity which results in delay or inaction.  Seen as a waste of time; inefficient.</a:t>
            </a:r>
            <a:endParaRPr lang="en-US" sz="2200" dirty="0"/>
          </a:p>
        </p:txBody>
      </p:sp>
      <p:pic>
        <p:nvPicPr>
          <p:cNvPr id="4" name="Picture 3">
            <a:extLst>
              <a:ext uri="{FF2B5EF4-FFF2-40B4-BE49-F238E27FC236}">
                <a16:creationId xmlns:a16="http://schemas.microsoft.com/office/drawing/2014/main" id="{DC07ED6A-1E40-4A91-992D-31F89E62DEB3}"/>
              </a:ext>
            </a:extLst>
          </p:cNvPr>
          <p:cNvPicPr>
            <a:picLocks noChangeAspect="1"/>
          </p:cNvPicPr>
          <p:nvPr/>
        </p:nvPicPr>
        <p:blipFill>
          <a:blip r:embed="rId2"/>
          <a:stretch>
            <a:fillRect/>
          </a:stretch>
        </p:blipFill>
        <p:spPr>
          <a:xfrm>
            <a:off x="6409925" y="640080"/>
            <a:ext cx="4837213" cy="5577840"/>
          </a:xfrm>
          <a:prstGeom prst="rect">
            <a:avLst/>
          </a:prstGeom>
        </p:spPr>
      </p:pic>
    </p:spTree>
    <p:extLst>
      <p:ext uri="{BB962C8B-B14F-4D97-AF65-F5344CB8AC3E}">
        <p14:creationId xmlns:p14="http://schemas.microsoft.com/office/powerpoint/2010/main" val="3789429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
            <a:ext cx="12192000" cy="495784"/>
          </a:xfrm>
          <a:custGeom>
            <a:avLst/>
            <a:gdLst/>
            <a:ahLst/>
            <a:cxnLst/>
            <a:rect l="l" t="t" r="r" b="b"/>
            <a:pathLst>
              <a:path w="12192000" h="853440">
                <a:moveTo>
                  <a:pt x="12191997" y="0"/>
                </a:moveTo>
                <a:lnTo>
                  <a:pt x="0" y="0"/>
                </a:lnTo>
                <a:lnTo>
                  <a:pt x="0" y="852954"/>
                </a:lnTo>
                <a:lnTo>
                  <a:pt x="12191997" y="852954"/>
                </a:lnTo>
                <a:lnTo>
                  <a:pt x="12191997" y="0"/>
                </a:lnTo>
                <a:close/>
              </a:path>
            </a:pathLst>
          </a:custGeom>
          <a:solidFill>
            <a:srgbClr val="000000"/>
          </a:solidFill>
        </p:spPr>
        <p:txBody>
          <a:bodyPr wrap="square" lIns="0" tIns="0" rIns="0" bIns="0" rtlCol="0"/>
          <a:lstStyle/>
          <a:p>
            <a:endParaRPr sz="1801"/>
          </a:p>
        </p:txBody>
      </p:sp>
      <p:sp>
        <p:nvSpPr>
          <p:cNvPr id="3" name="object 3"/>
          <p:cNvSpPr txBox="1">
            <a:spLocks noGrp="1"/>
          </p:cNvSpPr>
          <p:nvPr>
            <p:ph type="title"/>
          </p:nvPr>
        </p:nvSpPr>
        <p:spPr>
          <a:xfrm>
            <a:off x="28575" y="56817"/>
            <a:ext cx="12192000" cy="382156"/>
          </a:xfrm>
          <a:prstGeom prst="rect">
            <a:avLst/>
          </a:prstGeom>
        </p:spPr>
        <p:txBody>
          <a:bodyPr vert="horz" wrap="square" lIns="0" tIns="12700" rIns="0" bIns="0" rtlCol="0">
            <a:spAutoFit/>
          </a:bodyPr>
          <a:lstStyle/>
          <a:p>
            <a:pPr marL="12701" algn="ctr">
              <a:spcBef>
                <a:spcPts val="100"/>
              </a:spcBef>
            </a:pPr>
            <a:r>
              <a:rPr lang="en-US" sz="2400" dirty="0">
                <a:solidFill>
                  <a:srgbClr val="FFFFFF"/>
                </a:solidFill>
              </a:rPr>
              <a:t>2.14 </a:t>
            </a:r>
            <a:r>
              <a:rPr sz="2400" dirty="0">
                <a:solidFill>
                  <a:srgbClr val="FFFFFF"/>
                </a:solidFill>
              </a:rPr>
              <a:t>CONTROLLING THE BUREAUCRACY – PRESIDENTIAL INFLUENCE</a:t>
            </a:r>
            <a:endParaRPr sz="2400" dirty="0"/>
          </a:p>
        </p:txBody>
      </p:sp>
      <p:sp>
        <p:nvSpPr>
          <p:cNvPr id="11" name="TextBox 10">
            <a:extLst>
              <a:ext uri="{FF2B5EF4-FFF2-40B4-BE49-F238E27FC236}">
                <a16:creationId xmlns:a16="http://schemas.microsoft.com/office/drawing/2014/main" id="{456DBCB8-ABE3-492B-8EF1-66161C607499}"/>
              </a:ext>
            </a:extLst>
          </p:cNvPr>
          <p:cNvSpPr txBox="1"/>
          <p:nvPr/>
        </p:nvSpPr>
        <p:spPr>
          <a:xfrm>
            <a:off x="76523" y="914400"/>
            <a:ext cx="12134850" cy="3108543"/>
          </a:xfrm>
          <a:prstGeom prst="rect">
            <a:avLst/>
          </a:prstGeom>
          <a:noFill/>
        </p:spPr>
        <p:txBody>
          <a:bodyPr wrap="square">
            <a:spAutoFit/>
          </a:bodyPr>
          <a:lstStyle/>
          <a:p>
            <a:pPr algn="l"/>
            <a:r>
              <a:rPr lang="en-US" sz="2800" b="1" dirty="0">
                <a:latin typeface="+mj-lt"/>
              </a:rPr>
              <a:t>Beyond its budget chores, the OMB is a sort o presidential handy-man agency. It makes continuing studies of the organization and management of the executive branch and keeps the President up to date on the work of all its agencies. The OMB </a:t>
            </a:r>
            <a:r>
              <a:rPr lang="en-US" sz="2800" b="1" i="1" dirty="0">
                <a:solidFill>
                  <a:srgbClr val="FF0000"/>
                </a:solidFill>
                <a:latin typeface="+mj-lt"/>
              </a:rPr>
              <a:t>checks and clears agency stands on all legislative matters to make certain they agree with the President’s policy positions.</a:t>
            </a:r>
            <a:r>
              <a:rPr lang="en-US" sz="2800" b="1" dirty="0">
                <a:latin typeface="+mj-lt"/>
              </a:rPr>
              <a:t> It also helps prepare the hundreds of </a:t>
            </a:r>
            <a:r>
              <a:rPr lang="en-US" sz="2800" b="1" i="1" dirty="0">
                <a:solidFill>
                  <a:srgbClr val="FF0000"/>
                </a:solidFill>
                <a:latin typeface="+mj-lt"/>
              </a:rPr>
              <a:t>executive orders </a:t>
            </a:r>
            <a:r>
              <a:rPr lang="en-US" sz="2800" b="1" dirty="0">
                <a:latin typeface="+mj-lt"/>
              </a:rPr>
              <a:t>the President must issue each year and the veto messages the chief executive occasionally sends to Congress.</a:t>
            </a:r>
            <a:endParaRPr lang="en-US" sz="2500" b="1" dirty="0">
              <a:latin typeface="+mj-lt"/>
            </a:endParaRPr>
          </a:p>
        </p:txBody>
      </p:sp>
      <p:sp>
        <p:nvSpPr>
          <p:cNvPr id="4" name="TextBox 3">
            <a:extLst>
              <a:ext uri="{FF2B5EF4-FFF2-40B4-BE49-F238E27FC236}">
                <a16:creationId xmlns:a16="http://schemas.microsoft.com/office/drawing/2014/main" id="{0C8B5E84-030B-9570-0213-AF367A412A8B}"/>
              </a:ext>
            </a:extLst>
          </p:cNvPr>
          <p:cNvSpPr txBox="1"/>
          <p:nvPr/>
        </p:nvSpPr>
        <p:spPr>
          <a:xfrm>
            <a:off x="8458200" y="6248400"/>
            <a:ext cx="3646383" cy="369332"/>
          </a:xfrm>
          <a:prstGeom prst="rect">
            <a:avLst/>
          </a:prstGeom>
          <a:noFill/>
        </p:spPr>
        <p:txBody>
          <a:bodyPr wrap="none" rtlCol="0">
            <a:spAutoFit/>
          </a:bodyPr>
          <a:lstStyle/>
          <a:p>
            <a:r>
              <a:rPr lang="en-US" b="1" i="1" dirty="0"/>
              <a:t>Magruder’s Amer Gov 2009, pg. 433</a:t>
            </a:r>
          </a:p>
        </p:txBody>
      </p:sp>
    </p:spTree>
    <p:extLst>
      <p:ext uri="{BB962C8B-B14F-4D97-AF65-F5344CB8AC3E}">
        <p14:creationId xmlns:p14="http://schemas.microsoft.com/office/powerpoint/2010/main" val="33816756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
            <a:ext cx="12192000" cy="685799"/>
          </a:xfrm>
          <a:custGeom>
            <a:avLst/>
            <a:gdLst/>
            <a:ahLst/>
            <a:cxnLst/>
            <a:rect l="l" t="t" r="r" b="b"/>
            <a:pathLst>
              <a:path w="12192000" h="853440">
                <a:moveTo>
                  <a:pt x="12191997" y="0"/>
                </a:moveTo>
                <a:lnTo>
                  <a:pt x="0" y="0"/>
                </a:lnTo>
                <a:lnTo>
                  <a:pt x="0" y="852954"/>
                </a:lnTo>
                <a:lnTo>
                  <a:pt x="12191997" y="852954"/>
                </a:lnTo>
                <a:lnTo>
                  <a:pt x="12191997" y="0"/>
                </a:lnTo>
                <a:close/>
              </a:path>
            </a:pathLst>
          </a:custGeom>
          <a:solidFill>
            <a:srgbClr val="000000"/>
          </a:solidFill>
        </p:spPr>
        <p:txBody>
          <a:bodyPr wrap="square" lIns="0" tIns="0" rIns="0" bIns="0" rtlCol="0"/>
          <a:lstStyle/>
          <a:p>
            <a:endParaRPr sz="1801"/>
          </a:p>
        </p:txBody>
      </p:sp>
      <p:sp>
        <p:nvSpPr>
          <p:cNvPr id="3" name="object 3"/>
          <p:cNvSpPr txBox="1">
            <a:spLocks noGrp="1"/>
          </p:cNvSpPr>
          <p:nvPr>
            <p:ph type="title"/>
          </p:nvPr>
        </p:nvSpPr>
        <p:spPr>
          <a:xfrm>
            <a:off x="1292" y="113630"/>
            <a:ext cx="12192000" cy="382156"/>
          </a:xfrm>
          <a:prstGeom prst="rect">
            <a:avLst/>
          </a:prstGeom>
        </p:spPr>
        <p:txBody>
          <a:bodyPr vert="horz" wrap="square" lIns="0" tIns="12700" rIns="0" bIns="0" rtlCol="0">
            <a:spAutoFit/>
          </a:bodyPr>
          <a:lstStyle/>
          <a:p>
            <a:pPr marL="12701" algn="ctr">
              <a:spcBef>
                <a:spcPts val="100"/>
              </a:spcBef>
            </a:pPr>
            <a:r>
              <a:rPr lang="en-US" sz="2400" dirty="0">
                <a:solidFill>
                  <a:srgbClr val="FFFFFF"/>
                </a:solidFill>
              </a:rPr>
              <a:t>2.14 </a:t>
            </a:r>
            <a:r>
              <a:rPr sz="2400" dirty="0">
                <a:solidFill>
                  <a:srgbClr val="FFFFFF"/>
                </a:solidFill>
              </a:rPr>
              <a:t>CONTROLLING THE BUREAUCRACY – PRESIDENTIAL INFLUENCE</a:t>
            </a:r>
            <a:endParaRPr sz="2400" dirty="0"/>
          </a:p>
        </p:txBody>
      </p:sp>
      <p:sp>
        <p:nvSpPr>
          <p:cNvPr id="4" name="object 4"/>
          <p:cNvSpPr txBox="1"/>
          <p:nvPr/>
        </p:nvSpPr>
        <p:spPr>
          <a:xfrm>
            <a:off x="4773920" y="709959"/>
            <a:ext cx="7320824" cy="2437077"/>
          </a:xfrm>
          <a:prstGeom prst="rect">
            <a:avLst/>
          </a:prstGeom>
        </p:spPr>
        <p:txBody>
          <a:bodyPr vert="horz" wrap="square" lIns="0" tIns="33020" rIns="0" bIns="0" rtlCol="0">
            <a:spAutoFit/>
          </a:bodyPr>
          <a:lstStyle/>
          <a:p>
            <a:pPr marL="12701" algn="just">
              <a:spcBef>
                <a:spcPts val="1305"/>
              </a:spcBef>
            </a:pPr>
            <a:r>
              <a:rPr sz="2000" b="1" dirty="0">
                <a:latin typeface="DejaVu Sans"/>
                <a:cs typeface="DejaVu Sans"/>
              </a:rPr>
              <a:t>Executive Orders</a:t>
            </a:r>
            <a:r>
              <a:rPr lang="en-US" sz="2000" b="1" dirty="0">
                <a:latin typeface="DejaVu Sans"/>
                <a:cs typeface="DejaVu Sans"/>
              </a:rPr>
              <a:t>- NOT in the Constitution but implied</a:t>
            </a:r>
            <a:endParaRPr sz="2000" dirty="0">
              <a:latin typeface="DejaVu Sans"/>
              <a:cs typeface="DejaVu Sans"/>
            </a:endParaRPr>
          </a:p>
          <a:p>
            <a:pPr marL="355595" indent="-342895" algn="just">
              <a:spcBef>
                <a:spcPts val="215"/>
              </a:spcBef>
              <a:buChar char="•"/>
              <a:tabLst>
                <a:tab pos="355595" algn="l"/>
              </a:tabLst>
            </a:pPr>
            <a:r>
              <a:rPr sz="2000" dirty="0">
                <a:latin typeface="DejaVu Sans"/>
                <a:cs typeface="DejaVu Sans"/>
              </a:rPr>
              <a:t>An executive order</a:t>
            </a:r>
            <a:r>
              <a:rPr lang="en-US" sz="2000" dirty="0">
                <a:latin typeface="DejaVu Sans"/>
                <a:cs typeface="DejaVu Sans"/>
              </a:rPr>
              <a:t> </a:t>
            </a:r>
            <a:r>
              <a:rPr sz="2000" dirty="0">
                <a:latin typeface="DejaVu Sans"/>
                <a:cs typeface="DejaVu Sans"/>
              </a:rPr>
              <a:t>is a directive, order, or regulation issued by the president</a:t>
            </a:r>
          </a:p>
          <a:p>
            <a:pPr marL="355595" marR="5081" indent="-342895" algn="just">
              <a:lnSpc>
                <a:spcPct val="89000"/>
              </a:lnSpc>
              <a:spcBef>
                <a:spcPts val="389"/>
              </a:spcBef>
              <a:buChar char="•"/>
              <a:tabLst>
                <a:tab pos="355595" algn="l"/>
              </a:tabLst>
            </a:pPr>
            <a:r>
              <a:rPr sz="2000" dirty="0">
                <a:latin typeface="DejaVu Sans"/>
                <a:cs typeface="DejaVu Sans"/>
              </a:rPr>
              <a:t>An executive order of the President must ﬁnd support in the Constitution, either  in a clause granting the President speciﬁc power, or by a delegation of power by  Congress to the President</a:t>
            </a:r>
          </a:p>
        </p:txBody>
      </p:sp>
      <p:pic>
        <p:nvPicPr>
          <p:cNvPr id="2050" name="Picture 2" descr="2010 National History Day: Executive Order 9981 - YouTube">
            <a:extLst>
              <a:ext uri="{FF2B5EF4-FFF2-40B4-BE49-F238E27FC236}">
                <a16:creationId xmlns:a16="http://schemas.microsoft.com/office/drawing/2014/main" id="{A9EB1241-0848-4F29-BB42-EB26E593C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82" y="707788"/>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185C7C2-9358-41C4-B5F8-4ACC1D71AA40}"/>
              </a:ext>
            </a:extLst>
          </p:cNvPr>
          <p:cNvSpPr/>
          <p:nvPr/>
        </p:nvSpPr>
        <p:spPr>
          <a:xfrm>
            <a:off x="62485" y="4250365"/>
            <a:ext cx="3657600" cy="646331"/>
          </a:xfrm>
          <a:prstGeom prst="rect">
            <a:avLst/>
          </a:prstGeom>
        </p:spPr>
        <p:txBody>
          <a:bodyPr wrap="square">
            <a:spAutoFit/>
          </a:bodyPr>
          <a:lstStyle/>
          <a:p>
            <a:r>
              <a:rPr lang="en-US" dirty="0">
                <a:hlinkClick r:id="rId3"/>
              </a:rPr>
              <a:t>https://www.flickr.com/photos/usnationalarchives/5842521656</a:t>
            </a:r>
            <a:endParaRPr lang="en-US" dirty="0"/>
          </a:p>
        </p:txBody>
      </p:sp>
      <p:pic>
        <p:nvPicPr>
          <p:cNvPr id="8" name="Picture 7">
            <a:extLst>
              <a:ext uri="{FF2B5EF4-FFF2-40B4-BE49-F238E27FC236}">
                <a16:creationId xmlns:a16="http://schemas.microsoft.com/office/drawing/2014/main" id="{9696064D-ACB4-4CCD-8000-B14643787296}"/>
              </a:ext>
            </a:extLst>
          </p:cNvPr>
          <p:cNvPicPr>
            <a:picLocks noChangeAspect="1"/>
          </p:cNvPicPr>
          <p:nvPr/>
        </p:nvPicPr>
        <p:blipFill>
          <a:blip r:embed="rId4"/>
          <a:stretch>
            <a:fillRect/>
          </a:stretch>
        </p:blipFill>
        <p:spPr>
          <a:xfrm>
            <a:off x="4773920" y="3272615"/>
            <a:ext cx="7320824" cy="3460869"/>
          </a:xfrm>
          <a:prstGeom prst="rect">
            <a:avLst/>
          </a:prstGeom>
        </p:spPr>
      </p:pic>
      <p:sp>
        <p:nvSpPr>
          <p:cNvPr id="5" name="TextBox 4">
            <a:extLst>
              <a:ext uri="{FF2B5EF4-FFF2-40B4-BE49-F238E27FC236}">
                <a16:creationId xmlns:a16="http://schemas.microsoft.com/office/drawing/2014/main" id="{4CA621BD-4704-4C8D-84D9-4E37ECADB5FD}"/>
              </a:ext>
            </a:extLst>
          </p:cNvPr>
          <p:cNvSpPr txBox="1"/>
          <p:nvPr/>
        </p:nvSpPr>
        <p:spPr>
          <a:xfrm>
            <a:off x="8434332" y="6375038"/>
            <a:ext cx="2219647" cy="369332"/>
          </a:xfrm>
          <a:prstGeom prst="rect">
            <a:avLst/>
          </a:prstGeom>
          <a:noFill/>
        </p:spPr>
        <p:txBody>
          <a:bodyPr wrap="none" rtlCol="0">
            <a:spAutoFit/>
          </a:bodyPr>
          <a:lstStyle/>
          <a:p>
            <a:r>
              <a:rPr lang="en-US" b="1" i="1" dirty="0"/>
              <a:t>Executive Order 9981</a:t>
            </a:r>
          </a:p>
        </p:txBody>
      </p:sp>
      <p:sp>
        <p:nvSpPr>
          <p:cNvPr id="9" name="Rectangle 8">
            <a:extLst>
              <a:ext uri="{FF2B5EF4-FFF2-40B4-BE49-F238E27FC236}">
                <a16:creationId xmlns:a16="http://schemas.microsoft.com/office/drawing/2014/main" id="{84853B56-319A-4164-A7CC-FC63AA3F51FF}"/>
              </a:ext>
            </a:extLst>
          </p:cNvPr>
          <p:cNvSpPr/>
          <p:nvPr/>
        </p:nvSpPr>
        <p:spPr>
          <a:xfrm>
            <a:off x="62485" y="5185134"/>
            <a:ext cx="4850222" cy="739690"/>
          </a:xfrm>
          <a:prstGeom prst="rect">
            <a:avLst/>
          </a:prstGeom>
        </p:spPr>
        <p:txBody>
          <a:bodyPr wrap="square">
            <a:spAutoFit/>
          </a:bodyPr>
          <a:lstStyle/>
          <a:p>
            <a:pPr>
              <a:lnSpc>
                <a:spcPct val="107000"/>
              </a:lnSpc>
              <a:spcAft>
                <a:spcPts val="800"/>
              </a:spcAft>
            </a:pPr>
            <a:r>
              <a:rPr lang="en-US" sz="2000" b="1" dirty="0">
                <a:latin typeface="Garamond" panose="02020404030301010803" pitchFamily="18" charset="0"/>
                <a:ea typeface="Calibri" panose="020F0502020204030204" pitchFamily="34" charset="0"/>
                <a:cs typeface="Times New Roman" panose="02020603050405020304" pitchFamily="18" charset="0"/>
              </a:rPr>
              <a:t>In Executive Order 9981, what was the source of Constitutional authority?</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4DE831C-B91A-47B7-9CF8-4FA9DC31B28F}"/>
              </a:ext>
            </a:extLst>
          </p:cNvPr>
          <p:cNvSpPr txBox="1"/>
          <p:nvPr/>
        </p:nvSpPr>
        <p:spPr>
          <a:xfrm>
            <a:off x="97256" y="6049307"/>
            <a:ext cx="4135427" cy="400110"/>
          </a:xfrm>
          <a:prstGeom prst="rect">
            <a:avLst/>
          </a:prstGeom>
          <a:noFill/>
        </p:spPr>
        <p:txBody>
          <a:bodyPr wrap="none" rtlCol="0">
            <a:spAutoFit/>
          </a:bodyPr>
          <a:lstStyle/>
          <a:p>
            <a:r>
              <a:rPr lang="en-US" sz="2000" b="1" dirty="0">
                <a:solidFill>
                  <a:srgbClr val="FF0000"/>
                </a:solidFill>
              </a:rPr>
              <a:t>Commander-n-Chief of Armed Forces</a:t>
            </a:r>
          </a:p>
        </p:txBody>
      </p:sp>
    </p:spTree>
    <p:extLst>
      <p:ext uri="{BB962C8B-B14F-4D97-AF65-F5344CB8AC3E}">
        <p14:creationId xmlns:p14="http://schemas.microsoft.com/office/powerpoint/2010/main" val="18940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2545C80-F939-4341-9667-84E74D38BA1B}"/>
              </a:ext>
            </a:extLst>
          </p:cNvPr>
          <p:cNvGraphicFramePr>
            <a:graphicFrameLocks noGrp="1"/>
          </p:cNvGraphicFramePr>
          <p:nvPr>
            <p:extLst>
              <p:ext uri="{D42A27DB-BD31-4B8C-83A1-F6EECF244321}">
                <p14:modId xmlns:p14="http://schemas.microsoft.com/office/powerpoint/2010/main" val="726856607"/>
              </p:ext>
            </p:extLst>
          </p:nvPr>
        </p:nvGraphicFramePr>
        <p:xfrm>
          <a:off x="76200" y="76200"/>
          <a:ext cx="12039600" cy="6705600"/>
        </p:xfrm>
        <a:graphic>
          <a:graphicData uri="http://schemas.openxmlformats.org/drawingml/2006/table">
            <a:tbl>
              <a:tblPr firstRow="1" bandRow="1">
                <a:tableStyleId>{5C22544A-7EE6-4342-B048-85BDC9FD1C3A}</a:tableStyleId>
              </a:tblPr>
              <a:tblGrid>
                <a:gridCol w="6019800">
                  <a:extLst>
                    <a:ext uri="{9D8B030D-6E8A-4147-A177-3AD203B41FA5}">
                      <a16:colId xmlns:a16="http://schemas.microsoft.com/office/drawing/2014/main" val="744316333"/>
                    </a:ext>
                  </a:extLst>
                </a:gridCol>
                <a:gridCol w="6019800">
                  <a:extLst>
                    <a:ext uri="{9D8B030D-6E8A-4147-A177-3AD203B41FA5}">
                      <a16:colId xmlns:a16="http://schemas.microsoft.com/office/drawing/2014/main" val="1661574355"/>
                    </a:ext>
                  </a:extLst>
                </a:gridCol>
              </a:tblGrid>
              <a:tr h="862148">
                <a:tc>
                  <a:txBody>
                    <a:bodyPr/>
                    <a:lstStyle/>
                    <a:p>
                      <a:pPr algn="ctr"/>
                      <a:r>
                        <a:rPr lang="en-US" sz="2400" dirty="0"/>
                        <a:t>Congressional Oversight of Executive</a:t>
                      </a:r>
                    </a:p>
                    <a:p>
                      <a:pPr algn="ctr"/>
                      <a:r>
                        <a:rPr lang="en-US" sz="2400" dirty="0"/>
                        <a:t>Agencies</a:t>
                      </a:r>
                    </a:p>
                  </a:txBody>
                  <a:tcPr/>
                </a:tc>
                <a:tc>
                  <a:txBody>
                    <a:bodyPr/>
                    <a:lstStyle/>
                    <a:p>
                      <a:pPr algn="ctr"/>
                      <a:r>
                        <a:rPr lang="en-US" sz="2400" dirty="0"/>
                        <a:t>Presidential Oversight of Executive Agencies</a:t>
                      </a:r>
                    </a:p>
                    <a:p>
                      <a:pPr algn="ctr"/>
                      <a:r>
                        <a:rPr lang="en-US" sz="2400" dirty="0"/>
                        <a:t>to Ensure Policy Goals</a:t>
                      </a:r>
                    </a:p>
                  </a:txBody>
                  <a:tcPr/>
                </a:tc>
                <a:extLst>
                  <a:ext uri="{0D108BD9-81ED-4DB2-BD59-A6C34878D82A}">
                    <a16:rowId xmlns:a16="http://schemas.microsoft.com/office/drawing/2014/main" val="2498470740"/>
                  </a:ext>
                </a:extLst>
              </a:tr>
              <a:tr h="5843452">
                <a:tc>
                  <a:txBody>
                    <a:bodyPr/>
                    <a:lstStyle/>
                    <a:p>
                      <a:r>
                        <a:rPr lang="en-US" sz="2400" dirty="0"/>
                        <a:t>Committee hearings are held with some regularity where House and Senate committees hold </a:t>
                      </a:r>
                      <a:r>
                        <a:rPr lang="en-US" sz="2400" b="1" dirty="0"/>
                        <a:t>congressional oversight </a:t>
                      </a:r>
                      <a:r>
                        <a:rPr lang="en-US" sz="2400" dirty="0"/>
                        <a:t>hearings to address agency action, inaction, or their relationship with the agency.</a:t>
                      </a:r>
                    </a:p>
                    <a:p>
                      <a:endParaRPr lang="en-US" sz="2400" dirty="0"/>
                    </a:p>
                    <a:p>
                      <a:r>
                        <a:rPr lang="en-US" sz="2400" dirty="0"/>
                        <a:t>• </a:t>
                      </a:r>
                      <a:r>
                        <a:rPr lang="en-US" sz="2400" b="1" dirty="0"/>
                        <a:t>Power of the purse</a:t>
                      </a:r>
                      <a:r>
                        <a:rPr lang="en-US" sz="2400" dirty="0"/>
                        <a:t> gives Congress power to determines how much funding these organizations receive, asks top-level bureaucrats how they can improve their goals, and sometimes tries to constrain agencies.</a:t>
                      </a:r>
                    </a:p>
                  </a:txBody>
                  <a:tcPr/>
                </a:tc>
                <a:tc>
                  <a:txBody>
                    <a:bodyPr/>
                    <a:lstStyle/>
                    <a:p>
                      <a:pPr algn="l"/>
                      <a:r>
                        <a:rPr lang="en-US" sz="2400" b="0" i="0" u="none" strike="noStrike" baseline="0" dirty="0">
                          <a:latin typeface="AcuminPro-Regular"/>
                        </a:rPr>
                        <a:t>The president exerts authority and influence to make sure their executive ideology is delivered in policy. Through the regulatory review process, administered through the </a:t>
                      </a:r>
                      <a:r>
                        <a:rPr lang="en-US" sz="2400" b="1" i="0" u="none" strike="noStrike" baseline="0" dirty="0">
                          <a:latin typeface="AcuminPro-Bold"/>
                        </a:rPr>
                        <a:t>Office of Information and Regulatory Affairs (OIRA)</a:t>
                      </a:r>
                      <a:r>
                        <a:rPr lang="en-US" sz="2400" b="0" i="0" u="none" strike="noStrike" baseline="0" dirty="0">
                          <a:latin typeface="AcuminPro-Regular"/>
                        </a:rPr>
                        <a:t>, all regulations that have a significant effect on the economy, public health, and other major aspects of policy undergo close review.</a:t>
                      </a:r>
                    </a:p>
                    <a:p>
                      <a:pPr algn="l"/>
                      <a:endParaRPr lang="en-US" sz="2400" b="0" i="0" u="none" strike="noStrike" baseline="0" dirty="0">
                        <a:latin typeface="AcuminPro-Regular"/>
                      </a:endParaRPr>
                    </a:p>
                    <a:p>
                      <a:pPr algn="l"/>
                      <a:r>
                        <a:rPr lang="en-US" sz="2400" b="0" i="0" u="none" strike="noStrike" baseline="0" dirty="0">
                          <a:latin typeface="AcuminPro-Regular"/>
                        </a:rPr>
                        <a:t>• Presidents have used both formal powers, such as the power to appoint officials, and informal powers, such as persuasion and leadership, to make the bureaucracy work for</a:t>
                      </a:r>
                    </a:p>
                    <a:p>
                      <a:pPr algn="l"/>
                      <a:r>
                        <a:rPr lang="en-US" sz="2400" b="0" i="0" u="none" strike="noStrike" baseline="0" dirty="0">
                          <a:latin typeface="AcuminPro-Regular"/>
                        </a:rPr>
                        <a:t>the executive agenda.</a:t>
                      </a:r>
                      <a:endParaRPr lang="en-US" sz="2400" dirty="0"/>
                    </a:p>
                  </a:txBody>
                  <a:tcPr/>
                </a:tc>
                <a:extLst>
                  <a:ext uri="{0D108BD9-81ED-4DB2-BD59-A6C34878D82A}">
                    <a16:rowId xmlns:a16="http://schemas.microsoft.com/office/drawing/2014/main" val="3042136908"/>
                  </a:ext>
                </a:extLst>
              </a:tr>
            </a:tbl>
          </a:graphicData>
        </a:graphic>
      </p:graphicFrame>
      <p:sp>
        <p:nvSpPr>
          <p:cNvPr id="5" name="TextBox 4">
            <a:extLst>
              <a:ext uri="{FF2B5EF4-FFF2-40B4-BE49-F238E27FC236}">
                <a16:creationId xmlns:a16="http://schemas.microsoft.com/office/drawing/2014/main" id="{FA563672-BE5C-426B-8249-52D6E8D87EB2}"/>
              </a:ext>
            </a:extLst>
          </p:cNvPr>
          <p:cNvSpPr txBox="1"/>
          <p:nvPr/>
        </p:nvSpPr>
        <p:spPr>
          <a:xfrm>
            <a:off x="10596437" y="6443246"/>
            <a:ext cx="1505156" cy="338554"/>
          </a:xfrm>
          <a:prstGeom prst="rect">
            <a:avLst/>
          </a:prstGeom>
          <a:noFill/>
        </p:spPr>
        <p:txBody>
          <a:bodyPr wrap="none" rtlCol="0">
            <a:spAutoFit/>
          </a:bodyPr>
          <a:lstStyle/>
          <a:p>
            <a:r>
              <a:rPr lang="en-US" sz="1600" b="1" i="1" dirty="0"/>
              <a:t>AMSCO pg. 238</a:t>
            </a:r>
          </a:p>
        </p:txBody>
      </p:sp>
    </p:spTree>
    <p:extLst>
      <p:ext uri="{BB962C8B-B14F-4D97-AF65-F5344CB8AC3E}">
        <p14:creationId xmlns:p14="http://schemas.microsoft.com/office/powerpoint/2010/main" val="41917598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152400" y="1568233"/>
            <a:ext cx="5181600" cy="1860767"/>
          </a:xfrm>
          <a:prstGeom prst="rect">
            <a:avLst/>
          </a:prstGeom>
          <a:noFill/>
        </p:spPr>
        <p:txBody>
          <a:bodyPr vert="horz" wrap="square" lIns="0" tIns="13971" rIns="0" bIns="0" rtlCol="0">
            <a:spAutoFit/>
          </a:bodyPr>
          <a:lstStyle/>
          <a:p>
            <a:pPr marL="12066" marR="5081" algn="l">
              <a:lnSpc>
                <a:spcPct val="99700"/>
              </a:lnSpc>
              <a:spcBef>
                <a:spcPts val="111"/>
              </a:spcBef>
            </a:pPr>
            <a:r>
              <a:rPr lang="en-US" sz="2400" dirty="0">
                <a:latin typeface="+mj-lt"/>
              </a:rPr>
              <a:t>Explain the extent to which governmental branches hold the bureaucracy accountable given the competing interests of congress, the  president, and the federal courts?</a:t>
            </a:r>
          </a:p>
        </p:txBody>
      </p:sp>
      <p:sp>
        <p:nvSpPr>
          <p:cNvPr id="7" name="TextBox 6">
            <a:extLst>
              <a:ext uri="{FF2B5EF4-FFF2-40B4-BE49-F238E27FC236}">
                <a16:creationId xmlns:a16="http://schemas.microsoft.com/office/drawing/2014/main" id="{45B60B7B-971F-4CCE-938A-E58A22BC3AFC}"/>
              </a:ext>
            </a:extLst>
          </p:cNvPr>
          <p:cNvSpPr txBox="1"/>
          <p:nvPr/>
        </p:nvSpPr>
        <p:spPr>
          <a:xfrm>
            <a:off x="-28575" y="0"/>
            <a:ext cx="12217400" cy="646331"/>
          </a:xfrm>
          <a:prstGeom prst="rect">
            <a:avLst/>
          </a:prstGeom>
          <a:gradFill>
            <a:gsLst>
              <a:gs pos="0">
                <a:schemeClr val="accent2">
                  <a:lumMod val="20000"/>
                  <a:lumOff val="80000"/>
                </a:schemeClr>
              </a:gs>
              <a:gs pos="54000">
                <a:schemeClr val="accent2">
                  <a:lumMod val="60000"/>
                  <a:lumOff val="40000"/>
                </a:schemeClr>
              </a:gs>
              <a:gs pos="100000">
                <a:schemeClr val="accent2">
                  <a:lumMod val="75000"/>
                </a:schemeClr>
              </a:gs>
            </a:gsLst>
            <a:lin ang="5400000" scaled="1"/>
          </a:gradFill>
          <a:ln>
            <a:solidFill>
              <a:schemeClr val="accent2">
                <a:lumMod val="75000"/>
              </a:schemeClr>
            </a:solidFill>
          </a:ln>
        </p:spPr>
        <p:txBody>
          <a:bodyPr wrap="square">
            <a:spAutoFit/>
          </a:bodyPr>
          <a:lstStyle/>
          <a:p>
            <a:pPr algn="ctr"/>
            <a:r>
              <a:rPr lang="en-US" sz="3600" b="1" dirty="0"/>
              <a:t>2.15 Policy and the Branches of Government</a:t>
            </a:r>
          </a:p>
        </p:txBody>
      </p:sp>
      <p:sp>
        <p:nvSpPr>
          <p:cNvPr id="6" name="TextBox 5">
            <a:extLst>
              <a:ext uri="{FF2B5EF4-FFF2-40B4-BE49-F238E27FC236}">
                <a16:creationId xmlns:a16="http://schemas.microsoft.com/office/drawing/2014/main" id="{008867F5-F965-8C1F-4DF1-5B90BDE33923}"/>
              </a:ext>
            </a:extLst>
          </p:cNvPr>
          <p:cNvSpPr txBox="1"/>
          <p:nvPr/>
        </p:nvSpPr>
        <p:spPr>
          <a:xfrm>
            <a:off x="0" y="646331"/>
            <a:ext cx="11506200" cy="523220"/>
          </a:xfrm>
          <a:prstGeom prst="rect">
            <a:avLst/>
          </a:prstGeom>
          <a:noFill/>
        </p:spPr>
        <p:txBody>
          <a:bodyPr wrap="square">
            <a:spAutoFit/>
          </a:bodyPr>
          <a:lstStyle/>
          <a:p>
            <a:r>
              <a:rPr lang="en-US" sz="2800" b="1" dirty="0"/>
              <a:t>The federal bureaucracy implements federal policies</a:t>
            </a:r>
          </a:p>
        </p:txBody>
      </p:sp>
      <p:sp>
        <p:nvSpPr>
          <p:cNvPr id="10" name="TextBox 9">
            <a:extLst>
              <a:ext uri="{FF2B5EF4-FFF2-40B4-BE49-F238E27FC236}">
                <a16:creationId xmlns:a16="http://schemas.microsoft.com/office/drawing/2014/main" id="{D76A2AD3-F0B8-E0EA-EA2A-37B6D9B6BBAA}"/>
              </a:ext>
            </a:extLst>
          </p:cNvPr>
          <p:cNvSpPr txBox="1"/>
          <p:nvPr/>
        </p:nvSpPr>
        <p:spPr>
          <a:xfrm>
            <a:off x="4986863" y="1307703"/>
            <a:ext cx="6982089" cy="1200329"/>
          </a:xfrm>
          <a:prstGeom prst="rect">
            <a:avLst/>
          </a:prstGeom>
          <a:noFill/>
        </p:spPr>
        <p:txBody>
          <a:bodyPr wrap="square">
            <a:spAutoFit/>
          </a:bodyPr>
          <a:lstStyle/>
          <a:p>
            <a:r>
              <a:rPr lang="en-US" sz="2400" b="1" dirty="0"/>
              <a:t>Formal and informal powers of Congress, the </a:t>
            </a:r>
          </a:p>
          <a:p>
            <a:r>
              <a:rPr lang="en-US" sz="2400" b="1" dirty="0"/>
              <a:t>president, and the courts over the bureaucracy </a:t>
            </a:r>
          </a:p>
          <a:p>
            <a:r>
              <a:rPr lang="en-US" sz="2400" b="1" dirty="0"/>
              <a:t>are used to maintain its accountability</a:t>
            </a:r>
          </a:p>
        </p:txBody>
      </p:sp>
      <p:cxnSp>
        <p:nvCxnSpPr>
          <p:cNvPr id="12" name="Straight Connector 11">
            <a:extLst>
              <a:ext uri="{FF2B5EF4-FFF2-40B4-BE49-F238E27FC236}">
                <a16:creationId xmlns:a16="http://schemas.microsoft.com/office/drawing/2014/main" id="{7C1E487C-D589-25AA-D78B-84CB28D1A4FE}"/>
              </a:ext>
            </a:extLst>
          </p:cNvPr>
          <p:cNvCxnSpPr/>
          <p:nvPr/>
        </p:nvCxnSpPr>
        <p:spPr>
          <a:xfrm>
            <a:off x="4848225" y="1169551"/>
            <a:ext cx="0" cy="5410200"/>
          </a:xfrm>
          <a:prstGeom prst="line">
            <a:avLst/>
          </a:prstGeom>
        </p:spPr>
        <p:style>
          <a:lnRef idx="3">
            <a:schemeClr val="accent2"/>
          </a:lnRef>
          <a:fillRef idx="0">
            <a:schemeClr val="accent2"/>
          </a:fillRef>
          <a:effectRef idx="2">
            <a:schemeClr val="accent2"/>
          </a:effectRef>
          <a:fontRef idx="minor">
            <a:schemeClr val="tx1"/>
          </a:fontRef>
        </p:style>
      </p:cxnSp>
      <p:sp>
        <p:nvSpPr>
          <p:cNvPr id="4" name="TextBox 3">
            <a:extLst>
              <a:ext uri="{FF2B5EF4-FFF2-40B4-BE49-F238E27FC236}">
                <a16:creationId xmlns:a16="http://schemas.microsoft.com/office/drawing/2014/main" id="{B27B3206-ACF7-7D76-07A1-1D6089E3EA02}"/>
              </a:ext>
            </a:extLst>
          </p:cNvPr>
          <p:cNvSpPr txBox="1"/>
          <p:nvPr/>
        </p:nvSpPr>
        <p:spPr>
          <a:xfrm>
            <a:off x="-28575" y="3952220"/>
            <a:ext cx="4876800" cy="1200329"/>
          </a:xfrm>
          <a:prstGeom prst="rect">
            <a:avLst/>
          </a:prstGeom>
          <a:noFill/>
        </p:spPr>
        <p:txBody>
          <a:bodyPr wrap="square">
            <a:spAutoFit/>
          </a:bodyPr>
          <a:lstStyle/>
          <a:p>
            <a:r>
              <a:rPr lang="en-US" sz="2400" b="1" dirty="0"/>
              <a:t>Explain how the distribution of powers among the three branches of government impacts policymaking.</a:t>
            </a:r>
          </a:p>
        </p:txBody>
      </p:sp>
      <p:sp>
        <p:nvSpPr>
          <p:cNvPr id="8" name="TextBox 7">
            <a:extLst>
              <a:ext uri="{FF2B5EF4-FFF2-40B4-BE49-F238E27FC236}">
                <a16:creationId xmlns:a16="http://schemas.microsoft.com/office/drawing/2014/main" id="{BBC95D4D-532D-E3F3-D5C7-51D2A12F08DF}"/>
              </a:ext>
            </a:extLst>
          </p:cNvPr>
          <p:cNvSpPr txBox="1"/>
          <p:nvPr/>
        </p:nvSpPr>
        <p:spPr>
          <a:xfrm>
            <a:off x="4978402" y="3841234"/>
            <a:ext cx="6982085" cy="1569660"/>
          </a:xfrm>
          <a:prstGeom prst="rect">
            <a:avLst/>
          </a:prstGeom>
          <a:noFill/>
        </p:spPr>
        <p:txBody>
          <a:bodyPr wrap="square">
            <a:spAutoFit/>
          </a:bodyPr>
          <a:lstStyle/>
          <a:p>
            <a:r>
              <a:rPr lang="en-US" sz="2400" b="1" dirty="0"/>
              <a:t>The allocation of powers among the three branches of government creates multiple access points for stakeholders and institutions to influence public policy.</a:t>
            </a:r>
          </a:p>
        </p:txBody>
      </p:sp>
      <p:sp>
        <p:nvSpPr>
          <p:cNvPr id="11" name="TextBox 10">
            <a:extLst>
              <a:ext uri="{FF2B5EF4-FFF2-40B4-BE49-F238E27FC236}">
                <a16:creationId xmlns:a16="http://schemas.microsoft.com/office/drawing/2014/main" id="{89EB8B76-EDFD-67D1-3E16-C633B0D5B743}"/>
              </a:ext>
            </a:extLst>
          </p:cNvPr>
          <p:cNvSpPr txBox="1"/>
          <p:nvPr/>
        </p:nvSpPr>
        <p:spPr>
          <a:xfrm>
            <a:off x="4978402" y="5550297"/>
            <a:ext cx="7210423" cy="830997"/>
          </a:xfrm>
          <a:prstGeom prst="rect">
            <a:avLst/>
          </a:prstGeom>
          <a:noFill/>
        </p:spPr>
        <p:txBody>
          <a:bodyPr wrap="square">
            <a:spAutoFit/>
          </a:bodyPr>
          <a:lstStyle/>
          <a:p>
            <a:r>
              <a:rPr lang="en-US" sz="2400" b="1" dirty="0"/>
              <a:t>National policymaking is constrained by the sharing of powers between the three branches.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4"/>
            <a:ext cx="12192000" cy="6863081"/>
            <a:chOff x="0" y="1"/>
            <a:chExt cx="12192000" cy="6863080"/>
          </a:xfrm>
        </p:grpSpPr>
        <p:sp>
          <p:nvSpPr>
            <p:cNvPr id="3" name="object 3"/>
            <p:cNvSpPr/>
            <p:nvPr/>
          </p:nvSpPr>
          <p:spPr>
            <a:xfrm>
              <a:off x="6367548" y="964276"/>
              <a:ext cx="5823065" cy="5893723"/>
            </a:xfrm>
            <a:prstGeom prst="rect">
              <a:avLst/>
            </a:prstGeom>
            <a:blipFill>
              <a:blip r:embed="rId2" cstate="print"/>
              <a:stretch>
                <a:fillRect/>
              </a:stretch>
            </a:blipFill>
          </p:spPr>
          <p:txBody>
            <a:bodyPr wrap="square" lIns="0" tIns="0" rIns="0" bIns="0" rtlCol="0"/>
            <a:lstStyle/>
            <a:p>
              <a:endParaRPr sz="1801"/>
            </a:p>
          </p:txBody>
        </p:sp>
        <p:sp>
          <p:nvSpPr>
            <p:cNvPr id="4" name="object 4"/>
            <p:cNvSpPr/>
            <p:nvPr/>
          </p:nvSpPr>
          <p:spPr>
            <a:xfrm>
              <a:off x="6416468" y="990601"/>
              <a:ext cx="5764530" cy="5867400"/>
            </a:xfrm>
            <a:custGeom>
              <a:avLst/>
              <a:gdLst/>
              <a:ahLst/>
              <a:cxnLst/>
              <a:rect l="l" t="t" r="r" b="b"/>
              <a:pathLst>
                <a:path w="5764530" h="5867400">
                  <a:moveTo>
                    <a:pt x="5764274" y="0"/>
                  </a:moveTo>
                  <a:lnTo>
                    <a:pt x="0" y="0"/>
                  </a:lnTo>
                  <a:lnTo>
                    <a:pt x="0" y="5867398"/>
                  </a:lnTo>
                  <a:lnTo>
                    <a:pt x="5764274" y="5867398"/>
                  </a:lnTo>
                  <a:lnTo>
                    <a:pt x="5764274" y="0"/>
                  </a:lnTo>
                  <a:close/>
                </a:path>
              </a:pathLst>
            </a:custGeom>
            <a:solidFill>
              <a:srgbClr val="FFFB00"/>
            </a:solidFill>
          </p:spPr>
          <p:txBody>
            <a:bodyPr wrap="square" lIns="0" tIns="0" rIns="0" bIns="0" rtlCol="0"/>
            <a:lstStyle/>
            <a:p>
              <a:endParaRPr sz="1801"/>
            </a:p>
          </p:txBody>
        </p:sp>
        <p:sp>
          <p:nvSpPr>
            <p:cNvPr id="5" name="object 5"/>
            <p:cNvSpPr/>
            <p:nvPr/>
          </p:nvSpPr>
          <p:spPr>
            <a:xfrm>
              <a:off x="6416468" y="990601"/>
              <a:ext cx="5764530" cy="5867400"/>
            </a:xfrm>
            <a:custGeom>
              <a:avLst/>
              <a:gdLst/>
              <a:ahLst/>
              <a:cxnLst/>
              <a:rect l="l" t="t" r="r" b="b"/>
              <a:pathLst>
                <a:path w="5764530" h="5867400">
                  <a:moveTo>
                    <a:pt x="0" y="0"/>
                  </a:moveTo>
                  <a:lnTo>
                    <a:pt x="5764274" y="0"/>
                  </a:lnTo>
                  <a:lnTo>
                    <a:pt x="5764274" y="5867398"/>
                  </a:lnTo>
                  <a:lnTo>
                    <a:pt x="0" y="5867398"/>
                  </a:lnTo>
                  <a:lnTo>
                    <a:pt x="0" y="0"/>
                  </a:lnTo>
                  <a:close/>
                </a:path>
              </a:pathLst>
            </a:custGeom>
            <a:ln w="9524">
              <a:solidFill>
                <a:srgbClr val="5B92C7"/>
              </a:solidFill>
            </a:ln>
          </p:spPr>
          <p:txBody>
            <a:bodyPr wrap="square" lIns="0" tIns="0" rIns="0" bIns="0" rtlCol="0"/>
            <a:lstStyle/>
            <a:p>
              <a:endParaRPr sz="1801"/>
            </a:p>
          </p:txBody>
        </p:sp>
        <p:sp>
          <p:nvSpPr>
            <p:cNvPr id="6" name="object 6"/>
            <p:cNvSpPr/>
            <p:nvPr/>
          </p:nvSpPr>
          <p:spPr>
            <a:xfrm>
              <a:off x="0" y="1"/>
              <a:ext cx="12192000" cy="990600"/>
            </a:xfrm>
            <a:custGeom>
              <a:avLst/>
              <a:gdLst/>
              <a:ahLst/>
              <a:cxnLst/>
              <a:rect l="l" t="t" r="r" b="b"/>
              <a:pathLst>
                <a:path w="12192000" h="990600">
                  <a:moveTo>
                    <a:pt x="12191997" y="0"/>
                  </a:moveTo>
                  <a:lnTo>
                    <a:pt x="0" y="0"/>
                  </a:lnTo>
                  <a:lnTo>
                    <a:pt x="0" y="990600"/>
                  </a:lnTo>
                  <a:lnTo>
                    <a:pt x="12191997" y="990600"/>
                  </a:lnTo>
                  <a:lnTo>
                    <a:pt x="12191997" y="0"/>
                  </a:lnTo>
                  <a:close/>
                </a:path>
              </a:pathLst>
            </a:custGeom>
            <a:solidFill>
              <a:srgbClr val="000000"/>
            </a:solidFill>
          </p:spPr>
          <p:txBody>
            <a:bodyPr wrap="square" lIns="0" tIns="0" rIns="0" bIns="0" rtlCol="0"/>
            <a:lstStyle/>
            <a:p>
              <a:endParaRPr sz="1801"/>
            </a:p>
          </p:txBody>
        </p:sp>
      </p:grpSp>
      <p:sp>
        <p:nvSpPr>
          <p:cNvPr id="7" name="object 7"/>
          <p:cNvSpPr txBox="1">
            <a:spLocks noGrp="1"/>
          </p:cNvSpPr>
          <p:nvPr>
            <p:ph type="title"/>
          </p:nvPr>
        </p:nvSpPr>
        <p:spPr>
          <a:xfrm>
            <a:off x="68407" y="306359"/>
            <a:ext cx="12010724" cy="443711"/>
          </a:xfrm>
          <a:prstGeom prst="rect">
            <a:avLst/>
          </a:prstGeom>
        </p:spPr>
        <p:txBody>
          <a:bodyPr vert="horz" wrap="square" lIns="0" tIns="12700" rIns="0" bIns="0" rtlCol="0">
            <a:spAutoFit/>
          </a:bodyPr>
          <a:lstStyle/>
          <a:p>
            <a:pPr marL="12701" algn="ctr">
              <a:spcBef>
                <a:spcPts val="100"/>
              </a:spcBef>
            </a:pPr>
            <a:r>
              <a:rPr lang="en-US" dirty="0">
                <a:solidFill>
                  <a:srgbClr val="FFFFFF"/>
                </a:solidFill>
              </a:rPr>
              <a:t>HOLDING</a:t>
            </a:r>
            <a:r>
              <a:rPr dirty="0">
                <a:solidFill>
                  <a:srgbClr val="FFFFFF"/>
                </a:solidFill>
              </a:rPr>
              <a:t> THE BUREAUCRACY </a:t>
            </a:r>
            <a:r>
              <a:rPr lang="en-US" dirty="0">
                <a:solidFill>
                  <a:srgbClr val="FFFFFF"/>
                </a:solidFill>
              </a:rPr>
              <a:t>ACCOUNTABLE</a:t>
            </a:r>
            <a:r>
              <a:rPr dirty="0">
                <a:solidFill>
                  <a:srgbClr val="FFFFFF"/>
                </a:solidFill>
              </a:rPr>
              <a:t>– THE COURTS</a:t>
            </a:r>
            <a:endParaRPr dirty="0"/>
          </a:p>
        </p:txBody>
      </p:sp>
      <p:sp>
        <p:nvSpPr>
          <p:cNvPr id="8" name="object 8"/>
          <p:cNvSpPr txBox="1"/>
          <p:nvPr/>
        </p:nvSpPr>
        <p:spPr>
          <a:xfrm>
            <a:off x="88461" y="1056428"/>
            <a:ext cx="6078276" cy="5169172"/>
          </a:xfrm>
          <a:prstGeom prst="rect">
            <a:avLst/>
          </a:prstGeom>
        </p:spPr>
        <p:txBody>
          <a:bodyPr vert="horz" wrap="square" lIns="0" tIns="129540" rIns="0" bIns="0" rtlCol="0">
            <a:spAutoFit/>
          </a:bodyPr>
          <a:lstStyle/>
          <a:p>
            <a:pPr marL="12701">
              <a:spcBef>
                <a:spcPts val="1020"/>
              </a:spcBef>
            </a:pPr>
            <a:r>
              <a:rPr sz="2400" b="1" dirty="0">
                <a:latin typeface="DejaVu Sans"/>
                <a:cs typeface="DejaVu Sans"/>
              </a:rPr>
              <a:t>Powers</a:t>
            </a:r>
            <a:endParaRPr sz="2400" dirty="0">
              <a:latin typeface="DejaVu Sans"/>
              <a:cs typeface="DejaVu Sans"/>
            </a:endParaRPr>
          </a:p>
          <a:p>
            <a:pPr marL="355595" marR="986778" indent="-342895">
              <a:lnSpc>
                <a:spcPct val="108500"/>
              </a:lnSpc>
              <a:spcBef>
                <a:spcPts val="676"/>
              </a:spcBef>
              <a:buFont typeface="DejaVu Sans"/>
              <a:buChar char="•"/>
              <a:tabLst>
                <a:tab pos="354962" algn="l"/>
                <a:tab pos="355595" algn="l"/>
              </a:tabLst>
            </a:pPr>
            <a:r>
              <a:rPr sz="2400" b="1" dirty="0">
                <a:latin typeface="DejaVu Sans"/>
                <a:cs typeface="DejaVu Sans"/>
              </a:rPr>
              <a:t>Court rulings that limit bureaucratic practices</a:t>
            </a:r>
            <a:endParaRPr sz="2400" dirty="0">
              <a:latin typeface="DejaVu Sans"/>
              <a:cs typeface="DejaVu Sans"/>
            </a:endParaRPr>
          </a:p>
          <a:p>
            <a:pPr marL="355595" marR="318131" indent="-342895">
              <a:lnSpc>
                <a:spcPct val="108500"/>
              </a:lnSpc>
              <a:spcBef>
                <a:spcPts val="651"/>
              </a:spcBef>
              <a:buFont typeface="DejaVu Sans"/>
              <a:buChar char="•"/>
              <a:tabLst>
                <a:tab pos="354962" algn="l"/>
                <a:tab pos="355595" algn="l"/>
              </a:tabLst>
            </a:pPr>
            <a:r>
              <a:rPr sz="2400" b="1" dirty="0">
                <a:solidFill>
                  <a:srgbClr val="FF0000"/>
                </a:solidFill>
                <a:latin typeface="DejaVu Sans"/>
                <a:cs typeface="DejaVu Sans"/>
              </a:rPr>
              <a:t>Judicial review </a:t>
            </a:r>
            <a:r>
              <a:rPr sz="2400" b="1" dirty="0">
                <a:latin typeface="DejaVu Sans"/>
                <a:cs typeface="DejaVu Sans"/>
              </a:rPr>
              <a:t>- can declare bureaucratic actions unconstitutional</a:t>
            </a:r>
            <a:endParaRPr sz="2400" dirty="0">
              <a:latin typeface="DejaVu Sans"/>
              <a:cs typeface="DejaVu Sans"/>
            </a:endParaRPr>
          </a:p>
          <a:p>
            <a:pPr marL="355595" marR="5081" indent="-342895">
              <a:lnSpc>
                <a:spcPct val="110200"/>
              </a:lnSpc>
              <a:spcBef>
                <a:spcPts val="601"/>
              </a:spcBef>
              <a:buFont typeface="DejaVu Sans"/>
              <a:buChar char="•"/>
              <a:tabLst>
                <a:tab pos="354962" algn="l"/>
                <a:tab pos="355595" algn="l"/>
              </a:tabLst>
            </a:pPr>
            <a:r>
              <a:rPr sz="2400" b="1" dirty="0">
                <a:solidFill>
                  <a:srgbClr val="FF0000"/>
                </a:solidFill>
                <a:latin typeface="DejaVu Sans"/>
                <a:cs typeface="DejaVu Sans"/>
              </a:rPr>
              <a:t>Injunctions</a:t>
            </a:r>
            <a:r>
              <a:rPr sz="2400" b="1" dirty="0">
                <a:latin typeface="DejaVu Sans"/>
                <a:cs typeface="DejaVu Sans"/>
              </a:rPr>
              <a:t> (a judicial order that restrains a  person/group from beginning or continuing  an action threatening or invading the legal right of another) against federal agencies</a:t>
            </a:r>
            <a:endParaRPr sz="2400" dirty="0">
              <a:latin typeface="DejaVu Sans"/>
              <a:cs typeface="DejaVu Sans"/>
            </a:endParaRPr>
          </a:p>
        </p:txBody>
      </p:sp>
      <p:sp>
        <p:nvSpPr>
          <p:cNvPr id="9" name="object 9"/>
          <p:cNvSpPr txBox="1"/>
          <p:nvPr/>
        </p:nvSpPr>
        <p:spPr>
          <a:xfrm>
            <a:off x="6403616" y="1791985"/>
            <a:ext cx="5576571" cy="4529445"/>
          </a:xfrm>
          <a:prstGeom prst="rect">
            <a:avLst/>
          </a:prstGeom>
        </p:spPr>
        <p:txBody>
          <a:bodyPr vert="horz" wrap="square" lIns="0" tIns="12700" rIns="0" bIns="0" rtlCol="0">
            <a:spAutoFit/>
          </a:bodyPr>
          <a:lstStyle/>
          <a:p>
            <a:pPr algn="ctr">
              <a:spcBef>
                <a:spcPts val="100"/>
              </a:spcBef>
            </a:pPr>
            <a:r>
              <a:rPr sz="2800" b="1" dirty="0">
                <a:latin typeface="DejaVu Sans"/>
                <a:cs typeface="DejaVu Sans"/>
              </a:rPr>
              <a:t>WHAT HAPPENED TO THIS CASE?</a:t>
            </a:r>
            <a:endParaRPr sz="2800" dirty="0">
              <a:latin typeface="DejaVu Sans"/>
              <a:cs typeface="DejaVu Sans"/>
            </a:endParaRPr>
          </a:p>
          <a:p>
            <a:pPr marL="168908" marR="166368" algn="ctr">
              <a:spcBef>
                <a:spcPts val="2140"/>
              </a:spcBef>
            </a:pPr>
            <a:r>
              <a:rPr sz="2000" b="1" dirty="0">
                <a:latin typeface="DejaVu Sans"/>
                <a:cs typeface="DejaVu Sans"/>
              </a:rPr>
              <a:t>The Supreme Court also supported a ruling by the  Federal Communications Commission</a:t>
            </a:r>
            <a:endParaRPr sz="2000" dirty="0">
              <a:latin typeface="DejaVu Sans"/>
              <a:cs typeface="DejaVu Sans"/>
            </a:endParaRPr>
          </a:p>
          <a:p>
            <a:pPr marL="12066" marR="5081" algn="ctr"/>
            <a:r>
              <a:rPr sz="2000" b="1" dirty="0">
                <a:latin typeface="DejaVu Sans"/>
                <a:cs typeface="DejaVu Sans"/>
              </a:rPr>
              <a:t>(FCC) in a 1969 case. In Red Lion Broadcasting v. FCC,  the court upheld the constitutionality</a:t>
            </a:r>
            <a:endParaRPr sz="2000" dirty="0">
              <a:latin typeface="DejaVu Sans"/>
              <a:cs typeface="DejaVu Sans"/>
            </a:endParaRPr>
          </a:p>
          <a:p>
            <a:pPr marL="337182" marR="326385" algn="ctr"/>
            <a:r>
              <a:rPr sz="2000" b="1" dirty="0">
                <a:latin typeface="DejaVu Sans"/>
                <a:cs typeface="DejaVu Sans"/>
              </a:rPr>
              <a:t>of the commission's "fairness doctrine," which  required broadcasters to present "fair and  balanced" coverage of controversial issues.</a:t>
            </a:r>
            <a:endParaRPr sz="2000" dirty="0">
              <a:latin typeface="DejaVu Sans"/>
              <a:cs typeface="DejaVu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280"/>
            <a:ext cx="12192000" cy="633356"/>
          </a:xfrm>
          <a:custGeom>
            <a:avLst/>
            <a:gdLst/>
            <a:ahLst/>
            <a:cxnLst/>
            <a:rect l="l" t="t" r="r" b="b"/>
            <a:pathLst>
              <a:path w="12192000" h="884555">
                <a:moveTo>
                  <a:pt x="12191997" y="0"/>
                </a:moveTo>
                <a:lnTo>
                  <a:pt x="0" y="0"/>
                </a:lnTo>
                <a:lnTo>
                  <a:pt x="0" y="884063"/>
                </a:lnTo>
                <a:lnTo>
                  <a:pt x="12191997" y="884063"/>
                </a:lnTo>
                <a:lnTo>
                  <a:pt x="12191997" y="0"/>
                </a:lnTo>
                <a:close/>
              </a:path>
            </a:pathLst>
          </a:custGeom>
          <a:solidFill>
            <a:srgbClr val="000000"/>
          </a:solidFill>
        </p:spPr>
        <p:txBody>
          <a:bodyPr wrap="square" lIns="0" tIns="0" rIns="0" bIns="0" rtlCol="0"/>
          <a:lstStyle/>
          <a:p>
            <a:endParaRPr sz="1801"/>
          </a:p>
        </p:txBody>
      </p:sp>
      <p:sp>
        <p:nvSpPr>
          <p:cNvPr id="3" name="object 3"/>
          <p:cNvSpPr txBox="1">
            <a:spLocks noGrp="1"/>
          </p:cNvSpPr>
          <p:nvPr>
            <p:ph type="title"/>
          </p:nvPr>
        </p:nvSpPr>
        <p:spPr>
          <a:xfrm>
            <a:off x="246062" y="141880"/>
            <a:ext cx="11699876" cy="443711"/>
          </a:xfrm>
          <a:prstGeom prst="rect">
            <a:avLst/>
          </a:prstGeom>
        </p:spPr>
        <p:txBody>
          <a:bodyPr vert="horz" wrap="square" lIns="0" tIns="12700" rIns="0" bIns="0" rtlCol="0">
            <a:spAutoFit/>
          </a:bodyPr>
          <a:lstStyle/>
          <a:p>
            <a:pPr marL="12701" algn="ctr">
              <a:spcBef>
                <a:spcPts val="100"/>
              </a:spcBef>
            </a:pPr>
            <a:r>
              <a:rPr lang="en-US" b="1" dirty="0">
                <a:solidFill>
                  <a:schemeClr val="bg1"/>
                </a:solidFill>
                <a:effectLst/>
                <a:latin typeface="+mj-lt"/>
                <a:ea typeface="Calibri" panose="020F0502020204030204" pitchFamily="34" charset="0"/>
                <a:cs typeface="Times New Roman" panose="02020603050405020304" pitchFamily="18" charset="0"/>
              </a:rPr>
              <a:t>HOLDING THE BUREAUCRACY ACCOUNTABLE</a:t>
            </a:r>
            <a:r>
              <a:rPr sz="2400" dirty="0">
                <a:solidFill>
                  <a:srgbClr val="FFFFFF"/>
                </a:solidFill>
              </a:rPr>
              <a:t>– INTEREST GROUPS</a:t>
            </a:r>
            <a:endParaRPr sz="2400" dirty="0"/>
          </a:p>
        </p:txBody>
      </p:sp>
      <p:sp>
        <p:nvSpPr>
          <p:cNvPr id="5" name="object 5"/>
          <p:cNvSpPr/>
          <p:nvPr/>
        </p:nvSpPr>
        <p:spPr>
          <a:xfrm>
            <a:off x="731439" y="4648201"/>
            <a:ext cx="11095399" cy="2209800"/>
          </a:xfrm>
          <a:prstGeom prst="rect">
            <a:avLst/>
          </a:prstGeom>
          <a:blipFill>
            <a:blip r:embed="rId2" cstate="print"/>
            <a:stretch>
              <a:fillRect/>
            </a:stretch>
          </a:blipFill>
        </p:spPr>
        <p:txBody>
          <a:bodyPr wrap="square" lIns="0" tIns="0" rIns="0" bIns="0" rtlCol="0"/>
          <a:lstStyle/>
          <a:p>
            <a:endParaRPr sz="1801"/>
          </a:p>
        </p:txBody>
      </p:sp>
      <p:sp>
        <p:nvSpPr>
          <p:cNvPr id="4" name="object 4"/>
          <p:cNvSpPr txBox="1"/>
          <p:nvPr/>
        </p:nvSpPr>
        <p:spPr>
          <a:xfrm>
            <a:off x="95929" y="631881"/>
            <a:ext cx="11749404" cy="4183582"/>
          </a:xfrm>
          <a:prstGeom prst="rect">
            <a:avLst/>
          </a:prstGeom>
        </p:spPr>
        <p:txBody>
          <a:bodyPr vert="horz" wrap="square" lIns="0" tIns="35561" rIns="0" bIns="0" rtlCol="0">
            <a:spAutoFit/>
          </a:bodyPr>
          <a:lstStyle/>
          <a:p>
            <a:pPr marL="12701">
              <a:spcBef>
                <a:spcPts val="279"/>
              </a:spcBef>
            </a:pPr>
            <a:r>
              <a:rPr sz="1801" b="1" u="sng" dirty="0">
                <a:uFill>
                  <a:solidFill>
                    <a:srgbClr val="000000"/>
                  </a:solidFill>
                </a:uFill>
                <a:latin typeface="DejaVu Sans"/>
                <a:cs typeface="DejaVu Sans"/>
              </a:rPr>
              <a:t>POWER OF INTEREST GROUPS</a:t>
            </a:r>
            <a:endParaRPr sz="1801" dirty="0">
              <a:latin typeface="DejaVu Sans"/>
              <a:cs typeface="DejaVu Sans"/>
            </a:endParaRPr>
          </a:p>
          <a:p>
            <a:pPr marL="298447" indent="-285746">
              <a:spcBef>
                <a:spcPts val="180"/>
              </a:spcBef>
              <a:buFont typeface="DejaVu Sans"/>
              <a:buChar char="•"/>
              <a:tabLst>
                <a:tab pos="297811" algn="l"/>
                <a:tab pos="298447" algn="l"/>
              </a:tabLst>
            </a:pPr>
            <a:r>
              <a:rPr sz="1801" b="1" dirty="0">
                <a:latin typeface="DejaVu Sans"/>
                <a:cs typeface="DejaVu Sans"/>
              </a:rPr>
              <a:t>Lobbying</a:t>
            </a:r>
            <a:r>
              <a:rPr lang="en-US" sz="1801" b="1" dirty="0">
                <a:solidFill>
                  <a:srgbClr val="FF0000"/>
                </a:solidFill>
                <a:latin typeface="DejaVu Sans"/>
                <a:cs typeface="DejaVu Sans"/>
              </a:rPr>
              <a:t>-influence Senate to confirm or not confirm heads-use media campaigns, information</a:t>
            </a:r>
            <a:endParaRPr sz="1801" dirty="0">
              <a:solidFill>
                <a:srgbClr val="FF0000"/>
              </a:solidFill>
              <a:latin typeface="DejaVu Sans"/>
              <a:cs typeface="DejaVu Sans"/>
            </a:endParaRPr>
          </a:p>
          <a:p>
            <a:pPr marL="298447" indent="-285746">
              <a:spcBef>
                <a:spcPts val="180"/>
              </a:spcBef>
              <a:buFont typeface="DejaVu Sans"/>
              <a:buChar char="•"/>
              <a:tabLst>
                <a:tab pos="297811" algn="l"/>
                <a:tab pos="298447" algn="l"/>
              </a:tabLst>
            </a:pPr>
            <a:r>
              <a:rPr sz="1801" b="1" dirty="0">
                <a:latin typeface="DejaVu Sans"/>
                <a:cs typeface="DejaVu Sans"/>
              </a:rPr>
              <a:t>“Revolving door” - Agencies are staﬀed by people who move back and forth between the public/private sector</a:t>
            </a:r>
            <a:endParaRPr sz="1801" dirty="0">
              <a:latin typeface="DejaVu Sans"/>
              <a:cs typeface="DejaVu Sans"/>
            </a:endParaRPr>
          </a:p>
          <a:p>
            <a:pPr marL="298447" indent="-285746">
              <a:spcBef>
                <a:spcPts val="180"/>
              </a:spcBef>
              <a:buFont typeface="DejaVu Sans"/>
              <a:buChar char="•"/>
              <a:tabLst>
                <a:tab pos="297811" algn="l"/>
                <a:tab pos="298447" algn="l"/>
              </a:tabLst>
            </a:pPr>
            <a:r>
              <a:rPr sz="1801" b="1" dirty="0">
                <a:latin typeface="DejaVu Sans"/>
                <a:cs typeface="DejaVu Sans"/>
              </a:rPr>
              <a:t>Client groups</a:t>
            </a:r>
            <a:endParaRPr sz="1801" dirty="0">
              <a:latin typeface="DejaVu Sans"/>
              <a:cs typeface="DejaVu Sans"/>
            </a:endParaRPr>
          </a:p>
          <a:p>
            <a:pPr marL="748656" marR="5081" lvl="1" indent="-279397">
              <a:lnSpc>
                <a:spcPct val="109400"/>
              </a:lnSpc>
              <a:buFont typeface="DejaVu Sans"/>
              <a:buChar char="➢"/>
              <a:tabLst>
                <a:tab pos="755640" algn="l"/>
              </a:tabLst>
            </a:pPr>
            <a:r>
              <a:rPr sz="1801" b="1" dirty="0">
                <a:latin typeface="DejaVu Sans"/>
                <a:cs typeface="DejaVu Sans"/>
              </a:rPr>
              <a:t>Some agency-interest group relations are so close that the interest group is said to be a client of the agency (e.g., dairy groups and  Agriculture Dept)</a:t>
            </a:r>
            <a:endParaRPr sz="1801" dirty="0">
              <a:latin typeface="DejaVu Sans"/>
              <a:cs typeface="DejaVu Sans"/>
            </a:endParaRPr>
          </a:p>
          <a:p>
            <a:pPr marL="298447" indent="-285746">
              <a:spcBef>
                <a:spcPts val="180"/>
              </a:spcBef>
              <a:buFont typeface="DejaVu Sans"/>
              <a:buChar char="•"/>
              <a:tabLst>
                <a:tab pos="297811" algn="l"/>
                <a:tab pos="298447" algn="l"/>
              </a:tabLst>
            </a:pPr>
            <a:r>
              <a:rPr sz="1801" b="1" dirty="0">
                <a:latin typeface="DejaVu Sans"/>
                <a:cs typeface="DejaVu Sans"/>
              </a:rPr>
              <a:t>Iron triangles: congressional commi</a:t>
            </a:r>
            <a:r>
              <a:rPr lang="en-US" sz="1801" b="1" dirty="0">
                <a:latin typeface="DejaVu Sans"/>
                <a:cs typeface="DejaVu Sans"/>
              </a:rPr>
              <a:t>tt</a:t>
            </a:r>
            <a:r>
              <a:rPr sz="1801" b="1" dirty="0">
                <a:latin typeface="DejaVu Sans"/>
                <a:cs typeface="DejaVu Sans"/>
              </a:rPr>
              <a:t>ee, relevant agency, related interest groups</a:t>
            </a:r>
            <a:endParaRPr sz="1801" dirty="0">
              <a:latin typeface="DejaVu Sans"/>
              <a:cs typeface="DejaVu Sans"/>
            </a:endParaRPr>
          </a:p>
          <a:p>
            <a:pPr marL="298447" indent="-285746">
              <a:spcBef>
                <a:spcPts val="180"/>
              </a:spcBef>
              <a:buFont typeface="DejaVu Sans"/>
              <a:buChar char="•"/>
              <a:tabLst>
                <a:tab pos="297811" algn="l"/>
                <a:tab pos="298447" algn="l"/>
              </a:tabLst>
            </a:pPr>
            <a:r>
              <a:rPr sz="1801" b="1" dirty="0">
                <a:latin typeface="DejaVu Sans"/>
                <a:cs typeface="DejaVu Sans"/>
              </a:rPr>
              <a:t>Issue networks: informal groups of people within both the public/private sectors who have common interests</a:t>
            </a:r>
            <a:endParaRPr sz="1801" dirty="0">
              <a:latin typeface="DejaVu Sans"/>
              <a:cs typeface="DejaVu Sans"/>
            </a:endParaRPr>
          </a:p>
          <a:p>
            <a:pPr marL="298447" indent="-285746">
              <a:spcBef>
                <a:spcPts val="180"/>
              </a:spcBef>
              <a:buFont typeface="DejaVu Sans"/>
              <a:buChar char="•"/>
              <a:tabLst>
                <a:tab pos="297811" algn="l"/>
                <a:tab pos="298447" algn="l"/>
              </a:tabLst>
            </a:pPr>
            <a:r>
              <a:rPr sz="1801" b="1" dirty="0">
                <a:latin typeface="DejaVu Sans"/>
                <a:cs typeface="DejaVu Sans"/>
              </a:rPr>
              <a:t>Agency employees are recruited from the regulated industry (vice versa)</a:t>
            </a:r>
            <a:endParaRPr sz="1801" dirty="0">
              <a:latin typeface="DejaVu Sans"/>
              <a:cs typeface="DejaVu Sans"/>
            </a:endParaRPr>
          </a:p>
          <a:p>
            <a:pPr marL="298447" indent="-285746">
              <a:spcBef>
                <a:spcPts val="279"/>
              </a:spcBef>
              <a:buFont typeface="DejaVu Sans"/>
              <a:buChar char="•"/>
              <a:tabLst>
                <a:tab pos="297811" algn="l"/>
                <a:tab pos="298447" algn="l"/>
              </a:tabLst>
            </a:pPr>
            <a:r>
              <a:rPr sz="1801" b="1" dirty="0">
                <a:latin typeface="DejaVu Sans"/>
                <a:cs typeface="DejaVu Sans"/>
              </a:rPr>
              <a:t>Agencies rely on support from regulated industries in making budget requests</a:t>
            </a:r>
            <a:endParaRPr sz="1801" dirty="0">
              <a:latin typeface="DejaVu Sans"/>
              <a:cs typeface="DejaVu Sans"/>
            </a:endParaRPr>
          </a:p>
          <a:p>
            <a:pPr marL="298447" indent="-285746">
              <a:spcBef>
                <a:spcPts val="180"/>
              </a:spcBef>
              <a:buFont typeface="DejaVu Sans"/>
              <a:buChar char="•"/>
              <a:tabLst>
                <a:tab pos="297811" algn="l"/>
                <a:tab pos="298447" algn="l"/>
              </a:tabLst>
            </a:pPr>
            <a:r>
              <a:rPr sz="1801" b="1" dirty="0">
                <a:latin typeface="DejaVu Sans"/>
                <a:cs typeface="DejaVu Sans"/>
              </a:rPr>
              <a:t>Litigation: Take a bureaucratic agency to court</a:t>
            </a:r>
            <a:endParaRPr sz="1801" dirty="0">
              <a:latin typeface="DejaVu Sans"/>
              <a:cs typeface="DejaVu Sans"/>
            </a:endParaRPr>
          </a:p>
        </p:txBody>
      </p:sp>
    </p:spTree>
    <p:extLst>
      <p:ext uri="{BB962C8B-B14F-4D97-AF65-F5344CB8AC3E}">
        <p14:creationId xmlns:p14="http://schemas.microsoft.com/office/powerpoint/2010/main" val="3848088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279"/>
            <a:ext cx="12192000" cy="884555"/>
          </a:xfrm>
          <a:custGeom>
            <a:avLst/>
            <a:gdLst/>
            <a:ahLst/>
            <a:cxnLst/>
            <a:rect l="l" t="t" r="r" b="b"/>
            <a:pathLst>
              <a:path w="12192000" h="884555">
                <a:moveTo>
                  <a:pt x="12191997" y="0"/>
                </a:moveTo>
                <a:lnTo>
                  <a:pt x="0" y="0"/>
                </a:lnTo>
                <a:lnTo>
                  <a:pt x="0" y="884063"/>
                </a:lnTo>
                <a:lnTo>
                  <a:pt x="12191997" y="884063"/>
                </a:lnTo>
                <a:lnTo>
                  <a:pt x="12191997" y="0"/>
                </a:lnTo>
                <a:close/>
              </a:path>
            </a:pathLst>
          </a:custGeom>
          <a:solidFill>
            <a:srgbClr val="000000"/>
          </a:solidFill>
        </p:spPr>
        <p:txBody>
          <a:bodyPr wrap="square" lIns="0" tIns="0" rIns="0" bIns="0" rtlCol="0"/>
          <a:lstStyle/>
          <a:p>
            <a:endParaRPr sz="1801"/>
          </a:p>
        </p:txBody>
      </p:sp>
      <p:sp>
        <p:nvSpPr>
          <p:cNvPr id="3" name="object 3"/>
          <p:cNvSpPr txBox="1">
            <a:spLocks noGrp="1"/>
          </p:cNvSpPr>
          <p:nvPr>
            <p:ph type="title"/>
          </p:nvPr>
        </p:nvSpPr>
        <p:spPr>
          <a:xfrm>
            <a:off x="246063" y="267479"/>
            <a:ext cx="11699876" cy="443711"/>
          </a:xfrm>
          <a:prstGeom prst="rect">
            <a:avLst/>
          </a:prstGeom>
        </p:spPr>
        <p:txBody>
          <a:bodyPr vert="horz" wrap="square" lIns="0" tIns="12700" rIns="0" bIns="0" rtlCol="0">
            <a:spAutoFit/>
          </a:bodyPr>
          <a:lstStyle/>
          <a:p>
            <a:pPr marL="12701" algn="ctr">
              <a:spcBef>
                <a:spcPts val="100"/>
              </a:spcBef>
            </a:pPr>
            <a:r>
              <a:rPr lang="en-US" b="1" dirty="0">
                <a:solidFill>
                  <a:schemeClr val="bg1"/>
                </a:solidFill>
                <a:effectLst/>
                <a:latin typeface="+mj-lt"/>
                <a:ea typeface="Calibri" panose="020F0502020204030204" pitchFamily="34" charset="0"/>
                <a:cs typeface="Times New Roman" panose="02020603050405020304" pitchFamily="18" charset="0"/>
              </a:rPr>
              <a:t>HOLDING THE BUREAUCRACY ACCOUNTABLE </a:t>
            </a:r>
            <a:r>
              <a:rPr dirty="0">
                <a:solidFill>
                  <a:srgbClr val="FFFFFF"/>
                </a:solidFill>
                <a:latin typeface="+mj-lt"/>
              </a:rPr>
              <a:t>– INTEREST GROUPS</a:t>
            </a:r>
            <a:endParaRPr dirty="0">
              <a:latin typeface="+mj-lt"/>
            </a:endParaRPr>
          </a:p>
        </p:txBody>
      </p:sp>
      <p:sp>
        <p:nvSpPr>
          <p:cNvPr id="5" name="object 5"/>
          <p:cNvSpPr/>
          <p:nvPr/>
        </p:nvSpPr>
        <p:spPr>
          <a:xfrm>
            <a:off x="161131" y="2971800"/>
            <a:ext cx="11869737" cy="3793721"/>
          </a:xfrm>
          <a:prstGeom prst="rect">
            <a:avLst/>
          </a:prstGeom>
          <a:blipFill>
            <a:blip r:embed="rId2" cstate="print"/>
            <a:stretch>
              <a:fillRect/>
            </a:stretch>
          </a:blipFill>
        </p:spPr>
        <p:txBody>
          <a:bodyPr wrap="square" lIns="0" tIns="0" rIns="0" bIns="0" rtlCol="0"/>
          <a:lstStyle/>
          <a:p>
            <a:endParaRPr sz="1801"/>
          </a:p>
        </p:txBody>
      </p:sp>
      <p:sp>
        <p:nvSpPr>
          <p:cNvPr id="4" name="object 4"/>
          <p:cNvSpPr txBox="1"/>
          <p:nvPr/>
        </p:nvSpPr>
        <p:spPr>
          <a:xfrm>
            <a:off x="91440" y="1099411"/>
            <a:ext cx="12115800" cy="2078390"/>
          </a:xfrm>
          <a:prstGeom prst="rect">
            <a:avLst/>
          </a:prstGeom>
        </p:spPr>
        <p:txBody>
          <a:bodyPr vert="horz" wrap="square" lIns="0" tIns="35561" rIns="0" bIns="0" rtlCol="0">
            <a:spAutoFit/>
          </a:bodyPr>
          <a:lstStyle/>
          <a:p>
            <a:pPr marL="12701">
              <a:spcBef>
                <a:spcPts val="279"/>
              </a:spcBef>
            </a:pPr>
            <a:r>
              <a:rPr lang="en-US" sz="1801" b="1" u="sng" dirty="0">
                <a:uFill>
                  <a:solidFill>
                    <a:srgbClr val="000000"/>
                  </a:solidFill>
                </a:uFill>
                <a:latin typeface="DejaVu Sans"/>
                <a:cs typeface="DejaVu Sans"/>
              </a:rPr>
              <a:t>Who gets appointed by the President.</a:t>
            </a:r>
            <a:endParaRPr sz="1801" dirty="0">
              <a:latin typeface="DejaVu Sans"/>
              <a:cs typeface="DejaVu Sans"/>
            </a:endParaRPr>
          </a:p>
          <a:p>
            <a:pPr marL="298447" indent="-285746">
              <a:spcBef>
                <a:spcPts val="180"/>
              </a:spcBef>
              <a:buFont typeface="DejaVu Sans"/>
              <a:buChar char="•"/>
              <a:tabLst>
                <a:tab pos="297811" algn="l"/>
                <a:tab pos="298447" algn="l"/>
              </a:tabLst>
            </a:pPr>
            <a:r>
              <a:rPr lang="en-US" sz="1801" b="1" dirty="0">
                <a:latin typeface="DejaVu Sans"/>
                <a:cs typeface="DejaVu Sans"/>
              </a:rPr>
              <a:t>Very partisan. If </a:t>
            </a:r>
            <a:r>
              <a:rPr lang="en-US" sz="1801" b="1" dirty="0" err="1">
                <a:latin typeface="DejaVu Sans"/>
                <a:cs typeface="DejaVu Sans"/>
              </a:rPr>
              <a:t>pres</a:t>
            </a:r>
            <a:r>
              <a:rPr lang="en-US" sz="1801" b="1" dirty="0">
                <a:latin typeface="DejaVu Sans"/>
                <a:cs typeface="DejaVu Sans"/>
              </a:rPr>
              <a:t> is a dem, he appoints </a:t>
            </a:r>
            <a:r>
              <a:rPr lang="en-US" sz="1801" b="1" dirty="0" err="1">
                <a:latin typeface="DejaVu Sans"/>
                <a:cs typeface="DejaVu Sans"/>
              </a:rPr>
              <a:t>dems</a:t>
            </a:r>
            <a:r>
              <a:rPr lang="en-US" sz="1801" b="1" dirty="0">
                <a:latin typeface="DejaVu Sans"/>
                <a:cs typeface="DejaVu Sans"/>
              </a:rPr>
              <a:t>, if </a:t>
            </a:r>
            <a:r>
              <a:rPr lang="en-US" sz="1801" b="1" dirty="0" err="1">
                <a:latin typeface="DejaVu Sans"/>
                <a:cs typeface="DejaVu Sans"/>
              </a:rPr>
              <a:t>pres</a:t>
            </a:r>
            <a:r>
              <a:rPr lang="en-US" sz="1801" b="1" dirty="0">
                <a:latin typeface="DejaVu Sans"/>
                <a:cs typeface="DejaVu Sans"/>
              </a:rPr>
              <a:t> is a </a:t>
            </a:r>
            <a:r>
              <a:rPr lang="en-US" sz="1801" b="1" dirty="0" err="1">
                <a:latin typeface="DejaVu Sans"/>
                <a:cs typeface="DejaVu Sans"/>
              </a:rPr>
              <a:t>repub</a:t>
            </a:r>
            <a:r>
              <a:rPr lang="en-US" sz="1801" b="1" dirty="0">
                <a:latin typeface="DejaVu Sans"/>
                <a:cs typeface="DejaVu Sans"/>
              </a:rPr>
              <a:t>, he appoints </a:t>
            </a:r>
            <a:r>
              <a:rPr lang="en-US" sz="1801" b="1" dirty="0" err="1">
                <a:latin typeface="DejaVu Sans"/>
                <a:cs typeface="DejaVu Sans"/>
              </a:rPr>
              <a:t>repub</a:t>
            </a:r>
            <a:endParaRPr lang="en-US" sz="1801" b="1" dirty="0">
              <a:latin typeface="DejaVu Sans"/>
              <a:cs typeface="DejaVu Sans"/>
            </a:endParaRPr>
          </a:p>
          <a:p>
            <a:pPr marL="298447" indent="-285746">
              <a:spcBef>
                <a:spcPts val="180"/>
              </a:spcBef>
              <a:buFont typeface="DejaVu Sans"/>
              <a:buChar char="•"/>
              <a:tabLst>
                <a:tab pos="297811" algn="l"/>
                <a:tab pos="298447" algn="l"/>
              </a:tabLst>
            </a:pPr>
            <a:r>
              <a:rPr lang="en-US" sz="1801" b="1" dirty="0">
                <a:latin typeface="DejaVu Sans"/>
                <a:cs typeface="DejaVu Sans"/>
              </a:rPr>
              <a:t>Interest groups input- ABA, AMA, NRA, NEA can voice their approval or disapproval for presidential appointments to the bureaucracy.  They will use the media to sway public opinion and provide information in favor or against the nominee</a:t>
            </a:r>
          </a:p>
          <a:p>
            <a:pPr marL="298447" indent="-285746">
              <a:spcBef>
                <a:spcPts val="180"/>
              </a:spcBef>
              <a:buFont typeface="DejaVu Sans"/>
              <a:buChar char="•"/>
              <a:tabLst>
                <a:tab pos="297811" algn="l"/>
                <a:tab pos="298447" algn="l"/>
              </a:tabLst>
            </a:pPr>
            <a:r>
              <a:rPr lang="en-US" sz="1801" b="1" dirty="0">
                <a:latin typeface="DejaVu Sans"/>
                <a:cs typeface="DejaVu Sans"/>
              </a:rPr>
              <a:t>Ethnic make up– to appeal to a vast demographic, women, men, etc.</a:t>
            </a:r>
          </a:p>
          <a:p>
            <a:pPr marL="12701">
              <a:spcBef>
                <a:spcPts val="180"/>
              </a:spcBef>
              <a:tabLst>
                <a:tab pos="297811" algn="l"/>
                <a:tab pos="298447" algn="l"/>
              </a:tabLst>
            </a:pPr>
            <a:endParaRPr sz="1801" dirty="0">
              <a:latin typeface="DejaVu Sans"/>
              <a:cs typeface="DejaVu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449C7E60-6D42-4D38-B9F6-FDC7661C61A6}"/>
              </a:ext>
            </a:extLst>
          </p:cNvPr>
          <p:cNvGraphicFramePr>
            <a:graphicFrameLocks noGrp="1"/>
          </p:cNvGraphicFramePr>
          <p:nvPr>
            <p:extLst>
              <p:ext uri="{D42A27DB-BD31-4B8C-83A1-F6EECF244321}">
                <p14:modId xmlns:p14="http://schemas.microsoft.com/office/powerpoint/2010/main" val="3248701463"/>
              </p:ext>
            </p:extLst>
          </p:nvPr>
        </p:nvGraphicFramePr>
        <p:xfrm>
          <a:off x="0" y="0"/>
          <a:ext cx="12192000" cy="8584701"/>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116706975"/>
                    </a:ext>
                  </a:extLst>
                </a:gridCol>
                <a:gridCol w="4064000">
                  <a:extLst>
                    <a:ext uri="{9D8B030D-6E8A-4147-A177-3AD203B41FA5}">
                      <a16:colId xmlns:a16="http://schemas.microsoft.com/office/drawing/2014/main" val="48820190"/>
                    </a:ext>
                  </a:extLst>
                </a:gridCol>
                <a:gridCol w="4064000">
                  <a:extLst>
                    <a:ext uri="{9D8B030D-6E8A-4147-A177-3AD203B41FA5}">
                      <a16:colId xmlns:a16="http://schemas.microsoft.com/office/drawing/2014/main" val="73679528"/>
                    </a:ext>
                  </a:extLst>
                </a:gridCol>
              </a:tblGrid>
              <a:tr h="1178061">
                <a:tc>
                  <a:txBody>
                    <a:bodyPr/>
                    <a:lstStyle/>
                    <a:p>
                      <a:pPr algn="ctr"/>
                      <a:r>
                        <a:rPr lang="en-US" sz="2200" b="1" i="0" u="none" strike="noStrike" baseline="0" dirty="0">
                          <a:solidFill>
                            <a:srgbClr val="FFFFFF"/>
                          </a:solidFill>
                          <a:latin typeface="AcuminPro-Bold"/>
                        </a:rPr>
                        <a:t>Competing Interests of Congress and the Bureaucracy</a:t>
                      </a:r>
                      <a:endParaRPr lang="en-US" sz="2200" dirty="0"/>
                    </a:p>
                  </a:txBody>
                  <a:tcPr/>
                </a:tc>
                <a:tc>
                  <a:txBody>
                    <a:bodyPr/>
                    <a:lstStyle/>
                    <a:p>
                      <a:pPr algn="ctr"/>
                      <a:r>
                        <a:rPr lang="en-US" sz="2200" dirty="0"/>
                        <a:t>Executive Branch  Competition with the </a:t>
                      </a:r>
                    </a:p>
                    <a:p>
                      <a:pPr algn="ctr"/>
                      <a:r>
                        <a:rPr lang="en-US" sz="2200" dirty="0"/>
                        <a:t>Bureaucracy</a:t>
                      </a:r>
                    </a:p>
                  </a:txBody>
                  <a:tcPr/>
                </a:tc>
                <a:tc>
                  <a:txBody>
                    <a:bodyPr/>
                    <a:lstStyle/>
                    <a:p>
                      <a:pPr algn="ctr"/>
                      <a:r>
                        <a:rPr lang="en-US" sz="2200" dirty="0"/>
                        <a:t>Judicial Checks of the </a:t>
                      </a:r>
                    </a:p>
                    <a:p>
                      <a:pPr algn="ctr"/>
                      <a:r>
                        <a:rPr lang="en-US" sz="2200" dirty="0"/>
                        <a:t>Bureaucracy</a:t>
                      </a:r>
                    </a:p>
                  </a:txBody>
                  <a:tcPr/>
                </a:tc>
                <a:extLst>
                  <a:ext uri="{0D108BD9-81ED-4DB2-BD59-A6C34878D82A}">
                    <a16:rowId xmlns:a16="http://schemas.microsoft.com/office/drawing/2014/main" val="1109191786"/>
                  </a:ext>
                </a:extLst>
              </a:tr>
              <a:tr h="5679939">
                <a:tc>
                  <a:txBody>
                    <a:bodyPr/>
                    <a:lstStyle/>
                    <a:p>
                      <a:pPr marL="342900" indent="-342900">
                        <a:buFont typeface="Arial" panose="020B0604020202020204" pitchFamily="34" charset="0"/>
                        <a:buChar char="•"/>
                      </a:pPr>
                      <a:r>
                        <a:rPr lang="en-US" sz="2100" b="0" i="0" u="none" strike="noStrike" baseline="0" dirty="0">
                          <a:solidFill>
                            <a:schemeClr val="dk1"/>
                          </a:solidFill>
                          <a:latin typeface="+mn-lt"/>
                          <a:ea typeface="+mn-ea"/>
                          <a:cs typeface="+mn-cs"/>
                        </a:rPr>
                        <a:t>Congress and regulatory agencies share a good deal of authority creating an unclear area of jurisdiction. One procedure that has developed to sort out any overlap is </a:t>
                      </a:r>
                      <a:r>
                        <a:rPr lang="en-US" sz="2100" b="0" i="1" u="none" strike="noStrike" baseline="0" dirty="0">
                          <a:solidFill>
                            <a:schemeClr val="dk1"/>
                          </a:solidFill>
                          <a:latin typeface="+mn-lt"/>
                          <a:ea typeface="+mn-ea"/>
                          <a:cs typeface="+mn-cs"/>
                        </a:rPr>
                        <a:t>committee clearance, </a:t>
                      </a:r>
                      <a:r>
                        <a:rPr lang="en-US" sz="2100" b="0" i="0" u="none" strike="noStrike" baseline="0" dirty="0">
                          <a:solidFill>
                            <a:schemeClr val="dk1"/>
                          </a:solidFill>
                          <a:latin typeface="+mn-lt"/>
                          <a:ea typeface="+mn-ea"/>
                          <a:cs typeface="+mn-cs"/>
                        </a:rPr>
                        <a:t>where congressional committees have the authority to review and approve certain agency actions in advance.</a:t>
                      </a:r>
                    </a:p>
                    <a:p>
                      <a:endParaRPr lang="en-US" sz="2100" b="0" i="0" u="none" strike="noStrike" baseline="0" dirty="0">
                        <a:solidFill>
                          <a:schemeClr val="dk1"/>
                        </a:solidFill>
                        <a:latin typeface="+mn-lt"/>
                        <a:ea typeface="+mn-ea"/>
                        <a:cs typeface="+mn-cs"/>
                      </a:endParaRPr>
                    </a:p>
                    <a:p>
                      <a:pPr marL="342900" indent="-342900">
                        <a:buFont typeface="Arial" panose="020B0604020202020204" pitchFamily="34" charset="0"/>
                        <a:buChar char="•"/>
                      </a:pPr>
                      <a:r>
                        <a:rPr lang="en-US" sz="2100" b="0" i="0" u="none" strike="noStrike" baseline="0" dirty="0">
                          <a:solidFill>
                            <a:schemeClr val="dk1"/>
                          </a:solidFill>
                          <a:latin typeface="+mn-lt"/>
                          <a:ea typeface="+mn-ea"/>
                          <a:cs typeface="+mn-cs"/>
                        </a:rPr>
                        <a:t>Congress established the </a:t>
                      </a:r>
                      <a:r>
                        <a:rPr lang="en-US" sz="2100" b="1" i="0" u="none" strike="noStrike" baseline="0" dirty="0">
                          <a:solidFill>
                            <a:schemeClr val="dk1"/>
                          </a:solidFill>
                          <a:latin typeface="+mn-lt"/>
                          <a:ea typeface="+mn-ea"/>
                          <a:cs typeface="+mn-cs"/>
                        </a:rPr>
                        <a:t>legislative veto </a:t>
                      </a:r>
                      <a:r>
                        <a:rPr lang="en-US" sz="2100" b="0" i="0" u="none" strike="noStrike" baseline="0" dirty="0">
                          <a:solidFill>
                            <a:schemeClr val="dk1"/>
                          </a:solidFill>
                          <a:latin typeface="+mn-lt"/>
                          <a:ea typeface="+mn-ea"/>
                          <a:cs typeface="+mn-cs"/>
                        </a:rPr>
                        <a:t>in the 1930s to control executive agencies. The legislative veto is a requirement that certain agency decisions must wait for a defined period of either 30 or 90 days. The Court eventually ruled the legislative veto as unconstitutional.</a:t>
                      </a:r>
                    </a:p>
                    <a:p>
                      <a:endParaRPr lang="en-US" dirty="0"/>
                    </a:p>
                  </a:txBody>
                  <a:tcPr/>
                </a:tc>
                <a:tc>
                  <a:txBody>
                    <a:bodyPr/>
                    <a:lstStyle/>
                    <a:p>
                      <a:pPr algn="l"/>
                      <a:r>
                        <a:rPr lang="en-US" sz="2100" b="0" i="0" u="none" strike="noStrike" baseline="0" dirty="0">
                          <a:latin typeface="AcuminPro-Regular"/>
                        </a:rPr>
                        <a:t>The different beliefs or approaches of executive departments can create friction between them when the United States must state a position or make a decision.</a:t>
                      </a:r>
                    </a:p>
                    <a:p>
                      <a:pPr algn="l"/>
                      <a:endParaRPr lang="en-US" sz="2100" b="0" i="0" u="none" strike="noStrike" baseline="0" dirty="0">
                        <a:latin typeface="AcuminPro-Regular"/>
                      </a:endParaRPr>
                    </a:p>
                    <a:p>
                      <a:pPr algn="l"/>
                      <a:r>
                        <a:rPr lang="en-US" sz="2100" b="0" i="0" u="none" strike="noStrike" baseline="0" dirty="0">
                          <a:latin typeface="AcuminPro-Regular"/>
                        </a:rPr>
                        <a:t>• The president’s policy goals may not take into account some of the</a:t>
                      </a:r>
                    </a:p>
                    <a:p>
                      <a:pPr algn="l"/>
                      <a:r>
                        <a:rPr lang="en-US" sz="2100" b="0" i="0" u="none" strike="noStrike" baseline="0" dirty="0">
                          <a:latin typeface="AcuminPro-Regular"/>
                        </a:rPr>
                        <a:t>practical constraints of the bureaucracy and as a result may be too difficult to achieve.</a:t>
                      </a:r>
                    </a:p>
                    <a:p>
                      <a:pPr algn="l"/>
                      <a:endParaRPr lang="en-US" sz="2100" b="0" i="0" u="none" strike="noStrike" baseline="0" dirty="0">
                        <a:latin typeface="AcuminPro-Regular"/>
                      </a:endParaRPr>
                    </a:p>
                    <a:p>
                      <a:pPr algn="l"/>
                      <a:r>
                        <a:rPr lang="en-US" sz="2100" b="0" i="0" u="none" strike="noStrike" baseline="0" dirty="0">
                          <a:latin typeface="AcuminPro-Regular"/>
                        </a:rPr>
                        <a:t>• Federal employees sometimes see corruption or inefficiency in their offices but are tempted to</a:t>
                      </a:r>
                    </a:p>
                    <a:p>
                      <a:pPr algn="l"/>
                      <a:r>
                        <a:rPr lang="en-US" sz="2100" b="0" i="0" u="none" strike="noStrike" baseline="0" dirty="0">
                          <a:latin typeface="AcuminPro-Regular"/>
                        </a:rPr>
                        <a:t>keep quiet, so Congress passed the </a:t>
                      </a:r>
                      <a:r>
                        <a:rPr lang="en-US" sz="2100" b="1" i="0" u="none" strike="noStrike" baseline="0" dirty="0">
                          <a:latin typeface="AcuminPro-Bold"/>
                        </a:rPr>
                        <a:t>Whistleblower Protection Act </a:t>
                      </a:r>
                      <a:r>
                        <a:rPr lang="en-US" sz="2100" b="0" i="0" u="none" strike="noStrike" baseline="0" dirty="0">
                          <a:latin typeface="AcuminPro-Regular"/>
                        </a:rPr>
                        <a:t>in 1989, which prohibits a federal</a:t>
                      </a:r>
                    </a:p>
                    <a:p>
                      <a:pPr algn="l"/>
                      <a:r>
                        <a:rPr lang="en-US" sz="2100" b="0" i="0" u="none" strike="noStrike" baseline="0" dirty="0">
                          <a:latin typeface="AcuminPro-Regular"/>
                        </a:rPr>
                        <a:t>agency from retaliating or threatening an employee for disclosing acts believed to be illegal</a:t>
                      </a:r>
                    </a:p>
                    <a:p>
                      <a:pPr algn="l"/>
                      <a:r>
                        <a:rPr lang="en-US" sz="2100" b="0" i="0" u="none" strike="noStrike" baseline="0" dirty="0">
                          <a:latin typeface="AcuminPro-Regular"/>
                        </a:rPr>
                        <a:t>or dishonest.</a:t>
                      </a:r>
                      <a:endParaRPr lang="en-US" sz="2100" dirty="0"/>
                    </a:p>
                  </a:txBody>
                  <a:tcPr/>
                </a:tc>
                <a:tc>
                  <a:txBody>
                    <a:bodyPr/>
                    <a:lstStyle/>
                    <a:p>
                      <a:r>
                        <a:rPr lang="en-US" sz="2100" dirty="0"/>
                        <a:t>Citizens and federal employees can sue the government over bureaucratic/ administrative action, decisions, or fines.</a:t>
                      </a:r>
                    </a:p>
                    <a:p>
                      <a:endParaRPr lang="en-US" sz="2100" dirty="0"/>
                    </a:p>
                    <a:p>
                      <a:r>
                        <a:rPr lang="en-US" sz="2100" dirty="0"/>
                        <a:t> • Firms and industry often appeal regulatory punishments in the U.S. circuit courts. </a:t>
                      </a:r>
                    </a:p>
                    <a:p>
                      <a:endParaRPr lang="en-US" sz="2100" dirty="0"/>
                    </a:p>
                    <a:p>
                      <a:r>
                        <a:rPr lang="en-US" sz="2100" dirty="0"/>
                        <a:t>• The U.S. Supreme Court has shaped how Congress can interact with agencies, generally giving the agencies wider latitude. </a:t>
                      </a:r>
                    </a:p>
                    <a:p>
                      <a:endParaRPr lang="en-US" sz="2100" dirty="0"/>
                    </a:p>
                    <a:p>
                      <a:r>
                        <a:rPr lang="en-US" sz="2100" dirty="0"/>
                        <a:t>• When Congress vaguely bestows power on an entity it creates, the Court recommends erring on the side of the bureaucracy. </a:t>
                      </a:r>
                    </a:p>
                  </a:txBody>
                  <a:tcPr/>
                </a:tc>
                <a:extLst>
                  <a:ext uri="{0D108BD9-81ED-4DB2-BD59-A6C34878D82A}">
                    <a16:rowId xmlns:a16="http://schemas.microsoft.com/office/drawing/2014/main" val="1311296543"/>
                  </a:ext>
                </a:extLst>
              </a:tr>
            </a:tbl>
          </a:graphicData>
        </a:graphic>
      </p:graphicFrame>
    </p:spTree>
    <p:extLst>
      <p:ext uri="{BB962C8B-B14F-4D97-AF65-F5344CB8AC3E}">
        <p14:creationId xmlns:p14="http://schemas.microsoft.com/office/powerpoint/2010/main" val="3973401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840ADF-232E-8BEB-170C-6943D3155C8E}"/>
              </a:ext>
            </a:extLst>
          </p:cNvPr>
          <p:cNvSpPr txBox="1"/>
          <p:nvPr/>
        </p:nvSpPr>
        <p:spPr>
          <a:xfrm>
            <a:off x="17016" y="-5417"/>
            <a:ext cx="7145784" cy="6555641"/>
          </a:xfrm>
          <a:prstGeom prst="rect">
            <a:avLst/>
          </a:prstGeom>
          <a:noFill/>
        </p:spPr>
        <p:txBody>
          <a:bodyPr wrap="square">
            <a:spAutoFit/>
          </a:bodyPr>
          <a:lstStyle/>
          <a:p>
            <a:r>
              <a:rPr lang="en-US" sz="2000" dirty="0"/>
              <a:t>The Food and Drug Administration (FDA) is the federal agency responsible for the approval, regulation, and control of prescription medications. All prescription medications must complete an extensive FDA approval process, which can take years. In an attempt to expedite this process, Congress passed the Biologics Price Competition and Innovation Act in 2009, which created a faster approval pathway for biologic products that are highly similar to existing FDA-approved medications. The law applies only to biologic products, those produced with living organisms, but not to chemically produced drugs. Insulin is a vital prescription medication used to treat diabetes. Over an eight-year period, beginning in 2009, the average price of insulin increased from $90 to $275 a vial. Since insulin was not regulated as a biologic, the time necessary to gain FDA approval prevented new companies from developing less expensive alternatives.</a:t>
            </a:r>
          </a:p>
          <a:p>
            <a:endParaRPr lang="en-US" sz="2000" dirty="0"/>
          </a:p>
          <a:p>
            <a:r>
              <a:rPr lang="en-US" sz="2000" dirty="0"/>
              <a:t>In 2017, public attention to the rising cost of insulin led the FDA to reclassify the drug as a biologic, thereby lessening the amount of time it took for new companies to get FDA approval. With more manufacturers competing in the marketplace, prices would likely drop.</a:t>
            </a:r>
          </a:p>
        </p:txBody>
      </p:sp>
      <p:sp>
        <p:nvSpPr>
          <p:cNvPr id="7" name="TextBox 6">
            <a:extLst>
              <a:ext uri="{FF2B5EF4-FFF2-40B4-BE49-F238E27FC236}">
                <a16:creationId xmlns:a16="http://schemas.microsoft.com/office/drawing/2014/main" id="{F35F196C-237B-28A4-3ED8-D7E008D85FAE}"/>
              </a:ext>
            </a:extLst>
          </p:cNvPr>
          <p:cNvSpPr txBox="1"/>
          <p:nvPr/>
        </p:nvSpPr>
        <p:spPr>
          <a:xfrm>
            <a:off x="7162800" y="-5417"/>
            <a:ext cx="4799120" cy="5016758"/>
          </a:xfrm>
          <a:prstGeom prst="rect">
            <a:avLst/>
          </a:prstGeom>
          <a:noFill/>
        </p:spPr>
        <p:txBody>
          <a:bodyPr wrap="square">
            <a:spAutoFit/>
          </a:bodyPr>
          <a:lstStyle/>
          <a:p>
            <a:r>
              <a:rPr lang="en-US" sz="2000" dirty="0"/>
              <a:t>a. Referencing the scenario, describe the executive branch authority used by the FDA in reclassifying insulin as a biologic and explain how this use of the FDA’s authority might affect the success of the Biologics Price Competition and Innovation Act.</a:t>
            </a:r>
          </a:p>
          <a:p>
            <a:endParaRPr lang="en-US" sz="2000" dirty="0"/>
          </a:p>
          <a:p>
            <a:r>
              <a:rPr lang="en-US" sz="2000" dirty="0"/>
              <a:t>b. Referencing the scenario, explain how Congress could have addressed the increasing cost of insulin prior to 2017.</a:t>
            </a:r>
          </a:p>
          <a:p>
            <a:endParaRPr lang="en-US" sz="2000" dirty="0"/>
          </a:p>
          <a:p>
            <a:r>
              <a:rPr lang="en-US" sz="2000" dirty="0"/>
              <a:t>c. Describe an informal power the president could use to influence the FDA’s decision to reclassify insulin as a biologic. Explain how the use of that informal power relates to the principle of separation of powers.</a:t>
            </a:r>
          </a:p>
        </p:txBody>
      </p:sp>
    </p:spTree>
    <p:extLst>
      <p:ext uri="{BB962C8B-B14F-4D97-AF65-F5344CB8AC3E}">
        <p14:creationId xmlns:p14="http://schemas.microsoft.com/office/powerpoint/2010/main" val="33099355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715963"/>
          </a:xfrm>
        </p:spPr>
        <p:txBody>
          <a:bodyPr>
            <a:normAutofit/>
          </a:bodyPr>
          <a:lstStyle/>
          <a:p>
            <a:r>
              <a:rPr lang="en-US" sz="3600" b="1" dirty="0">
                <a:solidFill>
                  <a:srgbClr val="0000FF"/>
                </a:solidFill>
              </a:rPr>
              <a:t>FREE RESPONSE QUESTION</a:t>
            </a:r>
          </a:p>
        </p:txBody>
      </p:sp>
      <p:sp>
        <p:nvSpPr>
          <p:cNvPr id="3" name="Content Placeholder 2"/>
          <p:cNvSpPr>
            <a:spLocks noGrp="1"/>
          </p:cNvSpPr>
          <p:nvPr>
            <p:ph idx="1"/>
          </p:nvPr>
        </p:nvSpPr>
        <p:spPr>
          <a:xfrm>
            <a:off x="1981200" y="1231901"/>
            <a:ext cx="8229600" cy="5124451"/>
          </a:xfrm>
        </p:spPr>
        <p:txBody>
          <a:bodyPr>
            <a:noAutofit/>
          </a:bodyPr>
          <a:lstStyle/>
          <a:p>
            <a:pPr marL="0" indent="0">
              <a:buNone/>
            </a:pPr>
            <a:r>
              <a:rPr lang="en-US" sz="1801" b="1" dirty="0">
                <a:solidFill>
                  <a:srgbClr val="0000FF"/>
                </a:solidFill>
              </a:rPr>
              <a:t>The United States Congress and the President together have the power to enact federal law.  Federal bureaucratic agencies have the responsibility to execute federal law.  However, in the carrying out of these laws, federal agencies have policy-making discretion.</a:t>
            </a:r>
          </a:p>
          <a:p>
            <a:pPr marL="0" indent="0">
              <a:buNone/>
            </a:pPr>
            <a:r>
              <a:rPr lang="en-US" sz="1801" b="1" dirty="0">
                <a:solidFill>
                  <a:srgbClr val="0000FF"/>
                </a:solidFill>
              </a:rPr>
              <a:t> </a:t>
            </a:r>
          </a:p>
          <a:p>
            <a:pPr lvl="0">
              <a:buFont typeface="+mj-lt"/>
              <a:buAutoNum type="alphaLcParenR"/>
            </a:pPr>
            <a:r>
              <a:rPr lang="en-US" sz="1801" b="1" dirty="0">
                <a:solidFill>
                  <a:srgbClr val="0000FF"/>
                </a:solidFill>
              </a:rPr>
              <a:t>Explain two reasons why Congress gives federal agencies policy-making discretion in executing federal law.</a:t>
            </a:r>
          </a:p>
          <a:p>
            <a:pPr>
              <a:buFont typeface="+mj-lt"/>
              <a:buAutoNum type="alphaLcParenR"/>
            </a:pPr>
            <a:endParaRPr lang="en-US" sz="1801" b="1" dirty="0">
              <a:solidFill>
                <a:srgbClr val="0000FF"/>
              </a:solidFill>
            </a:endParaRPr>
          </a:p>
          <a:p>
            <a:pPr lvl="0">
              <a:buFont typeface="+mj-lt"/>
              <a:buAutoNum type="alphaLcParenR"/>
            </a:pPr>
            <a:r>
              <a:rPr lang="en-US" sz="1801" b="1" dirty="0">
                <a:solidFill>
                  <a:srgbClr val="0000FF"/>
                </a:solidFill>
              </a:rPr>
              <a:t>Choose one of the bureaucratic agencies listed below.  Identify the policy area over which it exercises policy-making discretion AND give one specific example of how it exercises that discretion.</a:t>
            </a:r>
          </a:p>
          <a:p>
            <a:pPr lvl="1">
              <a:buFont typeface="Arial"/>
              <a:buChar char="•"/>
            </a:pPr>
            <a:r>
              <a:rPr lang="en-US" sz="1401" b="1" dirty="0">
                <a:solidFill>
                  <a:srgbClr val="0000FF"/>
                </a:solidFill>
              </a:rPr>
              <a:t>Environmental Protection Agency (EPA)</a:t>
            </a:r>
          </a:p>
          <a:p>
            <a:pPr lvl="1">
              <a:buFont typeface="Arial"/>
              <a:buChar char="•"/>
            </a:pPr>
            <a:r>
              <a:rPr lang="en-US" sz="1401" b="1" dirty="0">
                <a:solidFill>
                  <a:srgbClr val="0000FF"/>
                </a:solidFill>
              </a:rPr>
              <a:t>Federal Communications Commission (FCC)</a:t>
            </a:r>
          </a:p>
          <a:p>
            <a:pPr lvl="1">
              <a:buFont typeface="Arial"/>
              <a:buChar char="•"/>
            </a:pPr>
            <a:r>
              <a:rPr lang="en-US" sz="1401" b="1" dirty="0">
                <a:solidFill>
                  <a:srgbClr val="0000FF"/>
                </a:solidFill>
              </a:rPr>
              <a:t>Federal Reserve Board</a:t>
            </a:r>
          </a:p>
          <a:p>
            <a:pPr>
              <a:buFont typeface="+mj-lt"/>
              <a:buAutoNum type="alphaLcParenR"/>
            </a:pPr>
            <a:endParaRPr lang="en-US" sz="1801" b="1" dirty="0">
              <a:solidFill>
                <a:srgbClr val="0000FF"/>
              </a:solidFill>
            </a:endParaRPr>
          </a:p>
          <a:p>
            <a:pPr lvl="0">
              <a:buFont typeface="+mj-lt"/>
              <a:buAutoNum type="alphaLcParenR"/>
            </a:pPr>
            <a:r>
              <a:rPr lang="en-US" sz="1801" b="1" dirty="0">
                <a:solidFill>
                  <a:srgbClr val="0000FF"/>
                </a:solidFill>
              </a:rPr>
              <a:t>Describe two ways in which Congress ensures that federal agencies follow legislative intent.</a:t>
            </a:r>
          </a:p>
          <a:p>
            <a:endParaRPr lang="en-US" b="1" dirty="0">
              <a:solidFill>
                <a:srgbClr val="0000FF"/>
              </a:solidFill>
            </a:endParaRPr>
          </a:p>
        </p:txBody>
      </p:sp>
      <p:sp>
        <p:nvSpPr>
          <p:cNvPr id="4" name="Slide Number Placeholder 3"/>
          <p:cNvSpPr>
            <a:spLocks noGrp="1"/>
          </p:cNvSpPr>
          <p:nvPr>
            <p:ph type="sldNum" sz="quarter" idx="12"/>
          </p:nvPr>
        </p:nvSpPr>
        <p:spPr/>
        <p:txBody>
          <a:bodyPr/>
          <a:lstStyle/>
          <a:p>
            <a:fld id="{A1B76A41-144B-B84B-8834-3DEC244DA6B3}"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1317858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A9E23C-95C7-4849-BAF8-5CFD21466EB3}"/>
              </a:ext>
            </a:extLst>
          </p:cNvPr>
          <p:cNvPicPr>
            <a:picLocks noChangeAspect="1"/>
          </p:cNvPicPr>
          <p:nvPr/>
        </p:nvPicPr>
        <p:blipFill>
          <a:blip r:embed="rId2"/>
          <a:stretch>
            <a:fillRect/>
          </a:stretch>
        </p:blipFill>
        <p:spPr>
          <a:xfrm>
            <a:off x="4572000" y="-76200"/>
            <a:ext cx="7274108" cy="7010400"/>
          </a:xfrm>
          <a:prstGeom prst="rect">
            <a:avLst/>
          </a:prstGeom>
        </p:spPr>
      </p:pic>
      <p:sp>
        <p:nvSpPr>
          <p:cNvPr id="5" name="TextBox 4">
            <a:extLst>
              <a:ext uri="{FF2B5EF4-FFF2-40B4-BE49-F238E27FC236}">
                <a16:creationId xmlns:a16="http://schemas.microsoft.com/office/drawing/2014/main" id="{A5C0806B-590B-49C2-BAA8-195739DBAC2B}"/>
              </a:ext>
            </a:extLst>
          </p:cNvPr>
          <p:cNvSpPr txBox="1"/>
          <p:nvPr/>
        </p:nvSpPr>
        <p:spPr>
          <a:xfrm>
            <a:off x="0" y="-35169"/>
            <a:ext cx="4724400" cy="1569660"/>
          </a:xfrm>
          <a:prstGeom prst="rect">
            <a:avLst/>
          </a:prstGeom>
          <a:noFill/>
        </p:spPr>
        <p:txBody>
          <a:bodyPr wrap="square" rtlCol="0">
            <a:spAutoFit/>
          </a:bodyPr>
          <a:lstStyle/>
          <a:p>
            <a:pPr algn="ctr"/>
            <a:r>
              <a:rPr lang="en-US" sz="3200" b="1" dirty="0"/>
              <a:t>The Government</a:t>
            </a:r>
          </a:p>
          <a:p>
            <a:pPr algn="ctr"/>
            <a:r>
              <a:rPr lang="en-US" sz="3200" b="1" dirty="0"/>
              <a:t>Of the </a:t>
            </a:r>
          </a:p>
          <a:p>
            <a:pPr algn="ctr"/>
            <a:r>
              <a:rPr lang="en-US" sz="3200" b="1" dirty="0"/>
              <a:t>United States</a:t>
            </a:r>
          </a:p>
        </p:txBody>
      </p:sp>
      <p:sp>
        <p:nvSpPr>
          <p:cNvPr id="2" name="TextBox 1">
            <a:extLst>
              <a:ext uri="{FF2B5EF4-FFF2-40B4-BE49-F238E27FC236}">
                <a16:creationId xmlns:a16="http://schemas.microsoft.com/office/drawing/2014/main" id="{54160F00-F1BB-4F2B-81ED-0D5B290B7077}"/>
              </a:ext>
            </a:extLst>
          </p:cNvPr>
          <p:cNvSpPr txBox="1"/>
          <p:nvPr/>
        </p:nvSpPr>
        <p:spPr>
          <a:xfrm>
            <a:off x="14176" y="1676400"/>
            <a:ext cx="5091223" cy="1446550"/>
          </a:xfrm>
          <a:prstGeom prst="rect">
            <a:avLst/>
          </a:prstGeom>
          <a:noFill/>
        </p:spPr>
        <p:txBody>
          <a:bodyPr wrap="square" rtlCol="0">
            <a:spAutoFit/>
          </a:bodyPr>
          <a:lstStyle/>
          <a:p>
            <a:r>
              <a:rPr lang="en-US" sz="2200" b="1" dirty="0"/>
              <a:t>Three Features of the Bureaucracy:</a:t>
            </a:r>
          </a:p>
          <a:p>
            <a:pPr marL="342900" indent="-342900">
              <a:buAutoNum type="arabicPeriod"/>
            </a:pPr>
            <a:r>
              <a:rPr lang="en-US" sz="2200" b="1" dirty="0"/>
              <a:t>Hierarchical authority</a:t>
            </a:r>
          </a:p>
          <a:p>
            <a:pPr marL="342900" indent="-342900">
              <a:buAutoNum type="arabicPeriod"/>
            </a:pPr>
            <a:r>
              <a:rPr lang="en-US" sz="2200" b="1" dirty="0"/>
              <a:t>Job specialization</a:t>
            </a:r>
          </a:p>
          <a:p>
            <a:pPr marL="342900" indent="-342900">
              <a:buAutoNum type="arabicPeriod"/>
            </a:pPr>
            <a:r>
              <a:rPr lang="en-US" sz="2200" b="1" dirty="0"/>
              <a:t>Formalized rules</a:t>
            </a:r>
          </a:p>
        </p:txBody>
      </p:sp>
    </p:spTree>
    <p:extLst>
      <p:ext uri="{BB962C8B-B14F-4D97-AF65-F5344CB8AC3E}">
        <p14:creationId xmlns:p14="http://schemas.microsoft.com/office/powerpoint/2010/main" val="7901966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715963"/>
          </a:xfrm>
        </p:spPr>
        <p:txBody>
          <a:bodyPr>
            <a:normAutofit/>
          </a:bodyPr>
          <a:lstStyle/>
          <a:p>
            <a:r>
              <a:rPr lang="en-US" sz="3600" b="1" dirty="0">
                <a:solidFill>
                  <a:srgbClr val="008000"/>
                </a:solidFill>
              </a:rPr>
              <a:t>FREE RESPONSE RUBRIC</a:t>
            </a:r>
          </a:p>
        </p:txBody>
      </p:sp>
      <p:sp>
        <p:nvSpPr>
          <p:cNvPr id="3" name="Content Placeholder 2"/>
          <p:cNvSpPr>
            <a:spLocks noGrp="1"/>
          </p:cNvSpPr>
          <p:nvPr>
            <p:ph idx="1"/>
          </p:nvPr>
        </p:nvSpPr>
        <p:spPr>
          <a:xfrm>
            <a:off x="1981200" y="990601"/>
            <a:ext cx="8229600" cy="5537200"/>
          </a:xfrm>
        </p:spPr>
        <p:txBody>
          <a:bodyPr numCol="2">
            <a:noAutofit/>
          </a:bodyPr>
          <a:lstStyle/>
          <a:p>
            <a:pPr marL="0" indent="0">
              <a:buNone/>
            </a:pPr>
            <a:r>
              <a:rPr lang="en-US" sz="1051" b="1" dirty="0">
                <a:solidFill>
                  <a:srgbClr val="008000"/>
                </a:solidFill>
              </a:rPr>
              <a:t>PART (A): 2 POINTS</a:t>
            </a:r>
            <a:endParaRPr lang="en-US" sz="1051" dirty="0">
              <a:solidFill>
                <a:srgbClr val="008000"/>
              </a:solidFill>
            </a:endParaRPr>
          </a:p>
          <a:p>
            <a:pPr marL="0" indent="0">
              <a:buNone/>
            </a:pPr>
            <a:r>
              <a:rPr lang="en-US" sz="1051" dirty="0">
                <a:solidFill>
                  <a:srgbClr val="008000"/>
                </a:solidFill>
              </a:rPr>
              <a:t>One point is earned for explaining each of two reasons why Congress gives federal agencies policy-making discretion in executing federal laws.</a:t>
            </a:r>
          </a:p>
          <a:p>
            <a:pPr lvl="0"/>
            <a:r>
              <a:rPr lang="en-US" sz="1051" dirty="0">
                <a:solidFill>
                  <a:srgbClr val="008000"/>
                </a:solidFill>
              </a:rPr>
              <a:t>Congress lacks expertise/agencies have expertise.</a:t>
            </a:r>
          </a:p>
          <a:p>
            <a:pPr lvl="0"/>
            <a:r>
              <a:rPr lang="en-US" sz="1051" dirty="0">
                <a:solidFill>
                  <a:srgbClr val="008000"/>
                </a:solidFill>
              </a:rPr>
              <a:t>Congress does not want to be blamed for bad policy.</a:t>
            </a:r>
          </a:p>
          <a:p>
            <a:pPr lvl="0"/>
            <a:r>
              <a:rPr lang="en-US" sz="1051" dirty="0">
                <a:solidFill>
                  <a:srgbClr val="008000"/>
                </a:solidFill>
              </a:rPr>
              <a:t>Time-consuming.</a:t>
            </a:r>
          </a:p>
          <a:p>
            <a:pPr lvl="0"/>
            <a:r>
              <a:rPr lang="en-US" sz="1051" dirty="0">
                <a:solidFill>
                  <a:srgbClr val="008000"/>
                </a:solidFill>
              </a:rPr>
              <a:t>Easier to come to agreement.</a:t>
            </a:r>
          </a:p>
          <a:p>
            <a:pPr lvl="0"/>
            <a:r>
              <a:rPr lang="en-US" sz="1051" dirty="0">
                <a:solidFill>
                  <a:srgbClr val="008000"/>
                </a:solidFill>
              </a:rPr>
              <a:t>More efficient.</a:t>
            </a:r>
          </a:p>
          <a:p>
            <a:endParaRPr lang="en-US" sz="1051" dirty="0">
              <a:solidFill>
                <a:srgbClr val="008000"/>
              </a:solidFill>
            </a:endParaRPr>
          </a:p>
          <a:p>
            <a:pPr marL="0" indent="0">
              <a:buNone/>
            </a:pPr>
            <a:r>
              <a:rPr lang="en-US" sz="1051" b="1" dirty="0">
                <a:solidFill>
                  <a:srgbClr val="008000"/>
                </a:solidFill>
              </a:rPr>
              <a:t>PART (B): 2 POINTS</a:t>
            </a:r>
            <a:endParaRPr lang="en-US" sz="1051" dirty="0">
              <a:solidFill>
                <a:srgbClr val="008000"/>
              </a:solidFill>
            </a:endParaRPr>
          </a:p>
          <a:p>
            <a:pPr marL="0" indent="0">
              <a:buNone/>
            </a:pPr>
            <a:r>
              <a:rPr lang="en-US" sz="1051" dirty="0">
                <a:solidFill>
                  <a:srgbClr val="008000"/>
                </a:solidFill>
              </a:rPr>
              <a:t>One point is earned for correctly identifying the policy area identified with the agency. One point is earned for providing an example. The response must include a correct, specific example of how the agency exercises policy-making discretion in order to earn the point.</a:t>
            </a:r>
          </a:p>
          <a:p>
            <a:pPr marL="0" indent="0">
              <a:buNone/>
            </a:pPr>
            <a:r>
              <a:rPr lang="en-US" sz="1051" dirty="0">
                <a:solidFill>
                  <a:srgbClr val="008000"/>
                </a:solidFill>
              </a:rPr>
              <a:t> </a:t>
            </a:r>
          </a:p>
          <a:p>
            <a:pPr marL="0" indent="0">
              <a:buNone/>
            </a:pPr>
            <a:r>
              <a:rPr lang="en-US" sz="1051" b="1" dirty="0">
                <a:solidFill>
                  <a:srgbClr val="008000"/>
                </a:solidFill>
              </a:rPr>
              <a:t>AGENCY</a:t>
            </a:r>
            <a:endParaRPr lang="en-US" sz="1051" dirty="0">
              <a:solidFill>
                <a:srgbClr val="008000"/>
              </a:solidFill>
            </a:endParaRPr>
          </a:p>
          <a:p>
            <a:pPr marL="0" indent="0">
              <a:buNone/>
            </a:pPr>
            <a:r>
              <a:rPr lang="en-US" sz="1051" dirty="0">
                <a:solidFill>
                  <a:srgbClr val="008000"/>
                </a:solidFill>
              </a:rPr>
              <a:t>The Environmental Protection Agency (EPA)</a:t>
            </a:r>
          </a:p>
          <a:p>
            <a:pPr marL="0" indent="0">
              <a:buNone/>
            </a:pPr>
            <a:r>
              <a:rPr lang="en-US" sz="1051" b="1" dirty="0">
                <a:solidFill>
                  <a:srgbClr val="008000"/>
                </a:solidFill>
              </a:rPr>
              <a:t>POLICY AREA </a:t>
            </a:r>
            <a:endParaRPr lang="en-US" sz="1051" dirty="0">
              <a:solidFill>
                <a:srgbClr val="008000"/>
              </a:solidFill>
            </a:endParaRPr>
          </a:p>
          <a:p>
            <a:pPr marL="0" indent="0">
              <a:buNone/>
            </a:pPr>
            <a:r>
              <a:rPr lang="en-US" sz="1051" dirty="0">
                <a:solidFill>
                  <a:srgbClr val="008000"/>
                </a:solidFill>
              </a:rPr>
              <a:t>Clean air and water</a:t>
            </a:r>
          </a:p>
          <a:p>
            <a:pPr marL="0" indent="0">
              <a:buNone/>
            </a:pPr>
            <a:endParaRPr lang="en-US" sz="1051" dirty="0">
              <a:solidFill>
                <a:srgbClr val="008000"/>
              </a:solidFill>
            </a:endParaRPr>
          </a:p>
          <a:p>
            <a:pPr marL="0" indent="0">
              <a:buNone/>
            </a:pPr>
            <a:r>
              <a:rPr lang="en-US" sz="1051" b="1" dirty="0">
                <a:solidFill>
                  <a:srgbClr val="008000"/>
                </a:solidFill>
              </a:rPr>
              <a:t>AGENCY</a:t>
            </a:r>
          </a:p>
          <a:p>
            <a:pPr marL="0" indent="0">
              <a:buNone/>
            </a:pPr>
            <a:r>
              <a:rPr lang="en-US" sz="1051" dirty="0">
                <a:solidFill>
                  <a:srgbClr val="008000"/>
                </a:solidFill>
              </a:rPr>
              <a:t>Federal Communications Commission (FCC)</a:t>
            </a:r>
          </a:p>
          <a:p>
            <a:pPr marL="0" indent="0">
              <a:buNone/>
            </a:pPr>
            <a:r>
              <a:rPr lang="en-US" sz="1051" b="1" dirty="0">
                <a:solidFill>
                  <a:srgbClr val="008000"/>
                </a:solidFill>
              </a:rPr>
              <a:t>POLICY AREA </a:t>
            </a:r>
            <a:endParaRPr lang="en-US" sz="1051" dirty="0">
              <a:solidFill>
                <a:srgbClr val="008000"/>
              </a:solidFill>
            </a:endParaRPr>
          </a:p>
          <a:p>
            <a:pPr marL="0" indent="0">
              <a:buNone/>
            </a:pPr>
            <a:r>
              <a:rPr lang="en-US" sz="1051" dirty="0">
                <a:solidFill>
                  <a:srgbClr val="008000"/>
                </a:solidFill>
              </a:rPr>
              <a:t>TV, radio, satellite, telephone, etc.</a:t>
            </a:r>
          </a:p>
          <a:p>
            <a:pPr marL="0" indent="0">
              <a:buNone/>
            </a:pPr>
            <a:endParaRPr lang="en-US" sz="1051" dirty="0">
              <a:solidFill>
                <a:srgbClr val="008000"/>
              </a:solidFill>
            </a:endParaRPr>
          </a:p>
          <a:p>
            <a:pPr marL="0" indent="0">
              <a:buNone/>
            </a:pPr>
            <a:r>
              <a:rPr lang="en-US" sz="1051" b="1" dirty="0">
                <a:solidFill>
                  <a:srgbClr val="008000"/>
                </a:solidFill>
              </a:rPr>
              <a:t>AGENCY</a:t>
            </a:r>
          </a:p>
          <a:p>
            <a:pPr marL="0" indent="0">
              <a:buNone/>
            </a:pPr>
            <a:r>
              <a:rPr lang="en-US" sz="1051" dirty="0">
                <a:solidFill>
                  <a:srgbClr val="008000"/>
                </a:solidFill>
              </a:rPr>
              <a:t>Federal Reserve Board</a:t>
            </a:r>
          </a:p>
          <a:p>
            <a:pPr marL="0" indent="0">
              <a:buNone/>
            </a:pPr>
            <a:r>
              <a:rPr lang="en-US" sz="1051" b="1" dirty="0">
                <a:solidFill>
                  <a:srgbClr val="008000"/>
                </a:solidFill>
              </a:rPr>
              <a:t>POLICY AREA </a:t>
            </a:r>
            <a:endParaRPr lang="en-US" sz="1051" dirty="0">
              <a:solidFill>
                <a:srgbClr val="008000"/>
              </a:solidFill>
            </a:endParaRPr>
          </a:p>
          <a:p>
            <a:pPr marL="0" indent="0">
              <a:buNone/>
            </a:pPr>
            <a:r>
              <a:rPr lang="en-US" sz="1051" dirty="0">
                <a:solidFill>
                  <a:srgbClr val="008000"/>
                </a:solidFill>
              </a:rPr>
              <a:t>Monetary policy</a:t>
            </a:r>
          </a:p>
          <a:p>
            <a:pPr marL="228598" indent="0">
              <a:buNone/>
            </a:pPr>
            <a:r>
              <a:rPr lang="en-US" sz="1051" b="1" dirty="0">
                <a:solidFill>
                  <a:srgbClr val="008000"/>
                </a:solidFill>
              </a:rPr>
              <a:t>PART (C): 2 POINTS</a:t>
            </a:r>
            <a:endParaRPr lang="en-US" sz="1051" dirty="0">
              <a:solidFill>
                <a:srgbClr val="008000"/>
              </a:solidFill>
            </a:endParaRPr>
          </a:p>
          <a:p>
            <a:pPr marL="228598" indent="0">
              <a:buNone/>
            </a:pPr>
            <a:r>
              <a:rPr lang="en-US" sz="1051" dirty="0">
                <a:solidFill>
                  <a:srgbClr val="008000"/>
                </a:solidFill>
              </a:rPr>
              <a:t>One point is earned for each of two descriptions of ways Congress ensures that agencies follow legislative intent.</a:t>
            </a:r>
          </a:p>
          <a:p>
            <a:pPr marL="228598" indent="0">
              <a:buNone/>
            </a:pPr>
            <a:r>
              <a:rPr lang="en-US" sz="1051" dirty="0">
                <a:solidFill>
                  <a:srgbClr val="008000"/>
                </a:solidFill>
              </a:rPr>
              <a:t> </a:t>
            </a:r>
          </a:p>
          <a:p>
            <a:pPr marL="228598" indent="0">
              <a:buNone/>
            </a:pPr>
            <a:r>
              <a:rPr lang="en-US" sz="1051" dirty="0">
                <a:solidFill>
                  <a:srgbClr val="008000"/>
                </a:solidFill>
              </a:rPr>
              <a:t>Acceptable descriptions may include:</a:t>
            </a:r>
          </a:p>
          <a:p>
            <a:pPr marL="571494"/>
            <a:r>
              <a:rPr lang="en-US" sz="1051" dirty="0">
                <a:solidFill>
                  <a:srgbClr val="008000"/>
                </a:solidFill>
              </a:rPr>
              <a:t>Oversight.</a:t>
            </a:r>
          </a:p>
          <a:p>
            <a:pPr marL="571494"/>
            <a:r>
              <a:rPr lang="en-US" sz="1051" dirty="0">
                <a:solidFill>
                  <a:srgbClr val="008000"/>
                </a:solidFill>
              </a:rPr>
              <a:t>Budget/appropriations.</a:t>
            </a:r>
          </a:p>
          <a:p>
            <a:pPr marL="571494"/>
            <a:r>
              <a:rPr lang="en-US" sz="1051" dirty="0">
                <a:solidFill>
                  <a:srgbClr val="008000"/>
                </a:solidFill>
              </a:rPr>
              <a:t>Hearings.</a:t>
            </a:r>
          </a:p>
          <a:p>
            <a:pPr marL="571494"/>
            <a:r>
              <a:rPr lang="en-US" sz="1051" dirty="0">
                <a:solidFill>
                  <a:srgbClr val="008000"/>
                </a:solidFill>
              </a:rPr>
              <a:t>Investigations.</a:t>
            </a:r>
          </a:p>
          <a:p>
            <a:pPr marL="571494"/>
            <a:r>
              <a:rPr lang="en-US" sz="1051" dirty="0">
                <a:solidFill>
                  <a:srgbClr val="008000"/>
                </a:solidFill>
              </a:rPr>
              <a:t>Government Accountability Office (GAO).</a:t>
            </a:r>
          </a:p>
          <a:p>
            <a:pPr marL="571494"/>
            <a:r>
              <a:rPr lang="en-US" sz="1051" dirty="0">
                <a:solidFill>
                  <a:srgbClr val="008000"/>
                </a:solidFill>
              </a:rPr>
              <a:t>Change law.</a:t>
            </a:r>
          </a:p>
          <a:p>
            <a:pPr marL="571494"/>
            <a:r>
              <a:rPr lang="en-US" sz="1051" dirty="0">
                <a:solidFill>
                  <a:srgbClr val="008000"/>
                </a:solidFill>
              </a:rPr>
              <a:t>Legislative veto.</a:t>
            </a:r>
          </a:p>
          <a:p>
            <a:pPr marL="571494"/>
            <a:r>
              <a:rPr lang="en-US" sz="1051" dirty="0">
                <a:solidFill>
                  <a:srgbClr val="008000"/>
                </a:solidFill>
              </a:rPr>
              <a:t>Casework.</a:t>
            </a:r>
          </a:p>
          <a:p>
            <a:pPr marL="571494"/>
            <a:r>
              <a:rPr lang="en-US" sz="1051" dirty="0">
                <a:solidFill>
                  <a:srgbClr val="008000"/>
                </a:solidFill>
              </a:rPr>
              <a:t>Sunset laws/reauthorization/dissolve agencies/create new agencies.</a:t>
            </a:r>
          </a:p>
          <a:p>
            <a:pPr marL="0" indent="0">
              <a:buNone/>
            </a:pPr>
            <a:br>
              <a:rPr lang="en-US" sz="1051" dirty="0">
                <a:solidFill>
                  <a:srgbClr val="008000"/>
                </a:solidFill>
              </a:rPr>
            </a:br>
            <a:r>
              <a:rPr lang="en-US" sz="1051" dirty="0">
                <a:solidFill>
                  <a:srgbClr val="008000"/>
                </a:solidFill>
              </a:rPr>
              <a:t> </a:t>
            </a:r>
          </a:p>
          <a:p>
            <a:pPr marL="228598" indent="0">
              <a:buNone/>
            </a:pPr>
            <a:r>
              <a:rPr lang="en-US" sz="1051" dirty="0">
                <a:solidFill>
                  <a:srgbClr val="008000"/>
                </a:solidFill>
              </a:rPr>
              <a:t>Note: If one of the above is only mentioned as an example of oversight, the response gets only 1 point. </a:t>
            </a:r>
          </a:p>
        </p:txBody>
      </p:sp>
      <p:sp>
        <p:nvSpPr>
          <p:cNvPr id="4" name="Slide Number Placeholder 3"/>
          <p:cNvSpPr>
            <a:spLocks noGrp="1"/>
          </p:cNvSpPr>
          <p:nvPr>
            <p:ph type="sldNum" sz="quarter" idx="12"/>
          </p:nvPr>
        </p:nvSpPr>
        <p:spPr/>
        <p:txBody>
          <a:bodyPr/>
          <a:lstStyle/>
          <a:p>
            <a:fld id="{A1B76A41-144B-B84B-8834-3DEC244DA6B3}"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39541129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715963"/>
          </a:xfrm>
        </p:spPr>
        <p:txBody>
          <a:bodyPr>
            <a:normAutofit/>
          </a:bodyPr>
          <a:lstStyle/>
          <a:p>
            <a:r>
              <a:rPr lang="en-US" sz="3600" b="1" dirty="0">
                <a:solidFill>
                  <a:srgbClr val="0000FF"/>
                </a:solidFill>
              </a:rPr>
              <a:t>FREE RESPONSE QUESTION</a:t>
            </a:r>
          </a:p>
        </p:txBody>
      </p:sp>
      <p:sp>
        <p:nvSpPr>
          <p:cNvPr id="3" name="Content Placeholder 2"/>
          <p:cNvSpPr>
            <a:spLocks noGrp="1"/>
          </p:cNvSpPr>
          <p:nvPr>
            <p:ph idx="1"/>
          </p:nvPr>
        </p:nvSpPr>
        <p:spPr>
          <a:xfrm>
            <a:off x="1981200" y="1231901"/>
            <a:ext cx="8229600" cy="5124451"/>
          </a:xfrm>
        </p:spPr>
        <p:txBody>
          <a:bodyPr>
            <a:noAutofit/>
          </a:bodyPr>
          <a:lstStyle/>
          <a:p>
            <a:pPr marL="0" indent="0">
              <a:buNone/>
            </a:pPr>
            <a:r>
              <a:rPr lang="en-US" sz="2400" b="1" dirty="0">
                <a:solidFill>
                  <a:srgbClr val="0000FF"/>
                </a:solidFill>
              </a:rPr>
              <a:t>Is Congress effective in exercising legislative oversight of the federal bureaucracy?  Support you answer by doing ONE of the following:</a:t>
            </a:r>
          </a:p>
          <a:p>
            <a:pPr marL="0" indent="0">
              <a:buNone/>
            </a:pPr>
            <a:endParaRPr lang="en-US" sz="2400" b="1" dirty="0">
              <a:solidFill>
                <a:srgbClr val="0000FF"/>
              </a:solidFill>
            </a:endParaRPr>
          </a:p>
          <a:p>
            <a:pPr lvl="0"/>
            <a:r>
              <a:rPr lang="en-US" sz="2400" b="1" dirty="0">
                <a:solidFill>
                  <a:srgbClr val="0000FF"/>
                </a:solidFill>
              </a:rPr>
              <a:t>Explain two specific methods Congress uses to exercise effective oversight of the federal bureaucracy.</a:t>
            </a:r>
          </a:p>
          <a:p>
            <a:endParaRPr lang="en-US" sz="2400" b="1" dirty="0">
              <a:solidFill>
                <a:srgbClr val="0000FF"/>
              </a:solidFill>
            </a:endParaRPr>
          </a:p>
          <a:p>
            <a:pPr marL="0" indent="0">
              <a:buNone/>
            </a:pPr>
            <a:r>
              <a:rPr lang="en-US" sz="2400" b="1" dirty="0">
                <a:solidFill>
                  <a:srgbClr val="0000FF"/>
                </a:solidFill>
              </a:rPr>
              <a:t>	OR</a:t>
            </a:r>
          </a:p>
          <a:p>
            <a:pPr marL="0" indent="0">
              <a:buNone/>
            </a:pPr>
            <a:endParaRPr lang="en-US" sz="2400" b="1" dirty="0">
              <a:solidFill>
                <a:srgbClr val="0000FF"/>
              </a:solidFill>
            </a:endParaRPr>
          </a:p>
          <a:p>
            <a:pPr lvl="0"/>
            <a:r>
              <a:rPr lang="en-US" sz="2400" b="1" dirty="0">
                <a:solidFill>
                  <a:srgbClr val="0000FF"/>
                </a:solidFill>
              </a:rPr>
              <a:t>Give two specific explanations for the failure of Congress to exercise effective oversight of the federal bureaucracy.</a:t>
            </a:r>
          </a:p>
          <a:p>
            <a:endParaRPr lang="en-US" b="1" dirty="0">
              <a:solidFill>
                <a:srgbClr val="0000FF"/>
              </a:solidFill>
            </a:endParaRPr>
          </a:p>
        </p:txBody>
      </p:sp>
      <p:sp>
        <p:nvSpPr>
          <p:cNvPr id="4" name="Slide Number Placeholder 3"/>
          <p:cNvSpPr>
            <a:spLocks noGrp="1"/>
          </p:cNvSpPr>
          <p:nvPr>
            <p:ph type="sldNum" sz="quarter" idx="12"/>
          </p:nvPr>
        </p:nvSpPr>
        <p:spPr/>
        <p:txBody>
          <a:bodyPr/>
          <a:lstStyle/>
          <a:p>
            <a:fld id="{A1B76A41-144B-B84B-8834-3DEC244DA6B3}"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7300022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400" y="0"/>
            <a:ext cx="8229600" cy="330199"/>
          </a:xfrm>
        </p:spPr>
        <p:txBody>
          <a:bodyPr>
            <a:normAutofit fontScale="90000"/>
          </a:bodyPr>
          <a:lstStyle/>
          <a:p>
            <a:r>
              <a:rPr lang="en-US" sz="2000" b="1" dirty="0">
                <a:solidFill>
                  <a:srgbClr val="008000"/>
                </a:solidFill>
              </a:rPr>
              <a:t>FREE RESPONSE RUBRIC</a:t>
            </a:r>
          </a:p>
        </p:txBody>
      </p:sp>
      <p:sp>
        <p:nvSpPr>
          <p:cNvPr id="3" name="Content Placeholder 2"/>
          <p:cNvSpPr>
            <a:spLocks noGrp="1"/>
          </p:cNvSpPr>
          <p:nvPr>
            <p:ph idx="1"/>
          </p:nvPr>
        </p:nvSpPr>
        <p:spPr>
          <a:xfrm>
            <a:off x="1066800" y="533400"/>
            <a:ext cx="9677400" cy="5791200"/>
          </a:xfrm>
        </p:spPr>
        <p:txBody>
          <a:bodyPr numCol="2" spcCol="274320">
            <a:noAutofit/>
          </a:bodyPr>
          <a:lstStyle/>
          <a:p>
            <a:pPr marL="0" indent="0">
              <a:buNone/>
            </a:pPr>
            <a:r>
              <a:rPr lang="en-US" sz="1100" b="1" dirty="0">
                <a:solidFill>
                  <a:srgbClr val="008000"/>
                </a:solidFill>
              </a:rPr>
              <a:t>1 point for taking explicit position: “Yes, Congress is effective,” or “No, Congress is not effective,” in providing oversight of the bureaucracy.</a:t>
            </a:r>
          </a:p>
          <a:p>
            <a:pPr marL="0" indent="0">
              <a:buNone/>
            </a:pPr>
            <a:r>
              <a:rPr lang="en-US" sz="1100" b="1" dirty="0">
                <a:solidFill>
                  <a:srgbClr val="008000"/>
                </a:solidFill>
              </a:rPr>
              <a:t>----------------------------------------------------------------------------------------------------</a:t>
            </a:r>
          </a:p>
          <a:p>
            <a:pPr marL="0" indent="0">
              <a:buNone/>
            </a:pPr>
            <a:r>
              <a:rPr lang="en-US" sz="1100" b="1" dirty="0">
                <a:solidFill>
                  <a:srgbClr val="008000"/>
                </a:solidFill>
              </a:rPr>
              <a:t>If the writer takes the affirmative (Congress exercises effective oversight): </a:t>
            </a:r>
          </a:p>
          <a:p>
            <a:pPr marL="0" indent="0">
              <a:buNone/>
            </a:pPr>
            <a:r>
              <a:rPr lang="en-US" sz="1100" b="1" dirty="0">
                <a:solidFill>
                  <a:srgbClr val="008000"/>
                </a:solidFill>
              </a:rPr>
              <a:t>2 points (maximum) for a complete explanation of first specific method Congress uses to exercise effective oversight.</a:t>
            </a:r>
          </a:p>
          <a:p>
            <a:r>
              <a:rPr lang="en-US" sz="1100" b="1" dirty="0">
                <a:solidFill>
                  <a:srgbClr val="008000"/>
                </a:solidFill>
              </a:rPr>
              <a:t>Award 1 point for a statement showing general understanding of method of oversight.</a:t>
            </a:r>
          </a:p>
          <a:p>
            <a:r>
              <a:rPr lang="en-US" sz="1100" b="1" dirty="0">
                <a:solidFill>
                  <a:srgbClr val="008000"/>
                </a:solidFill>
              </a:rPr>
              <a:t>Award 2 points for a specific explanation showing HOW/WHY the method is effective.</a:t>
            </a:r>
          </a:p>
          <a:p>
            <a:r>
              <a:rPr lang="en-US" sz="1100" b="1" dirty="0">
                <a:solidFill>
                  <a:srgbClr val="008000"/>
                </a:solidFill>
              </a:rPr>
              <a:t>Methods of effective oversight </a:t>
            </a:r>
            <a:r>
              <a:rPr lang="en-US" sz="1100" b="1" i="1" dirty="0">
                <a:solidFill>
                  <a:srgbClr val="008000"/>
                </a:solidFill>
              </a:rPr>
              <a:t>may</a:t>
            </a:r>
            <a:r>
              <a:rPr lang="en-US" sz="1100" b="1" dirty="0">
                <a:solidFill>
                  <a:srgbClr val="008000"/>
                </a:solidFill>
              </a:rPr>
              <a:t> include</a:t>
            </a:r>
          </a:p>
          <a:p>
            <a:pPr lvl="1"/>
            <a:r>
              <a:rPr lang="en-US" sz="1100" b="1" dirty="0">
                <a:solidFill>
                  <a:srgbClr val="008000"/>
                </a:solidFill>
              </a:rPr>
              <a:t>Budget control</a:t>
            </a:r>
          </a:p>
          <a:p>
            <a:pPr lvl="1"/>
            <a:r>
              <a:rPr lang="en-US" sz="1100" b="1" dirty="0">
                <a:solidFill>
                  <a:srgbClr val="008000"/>
                </a:solidFill>
              </a:rPr>
              <a:t>Reauthorization/Jurisdiction of agencies</a:t>
            </a:r>
          </a:p>
          <a:p>
            <a:pPr lvl="1"/>
            <a:r>
              <a:rPr lang="en-US" sz="1100" b="1" dirty="0">
                <a:solidFill>
                  <a:srgbClr val="008000"/>
                </a:solidFill>
              </a:rPr>
              <a:t>Setting guidelines for new agencies</a:t>
            </a:r>
          </a:p>
          <a:p>
            <a:pPr lvl="1"/>
            <a:r>
              <a:rPr lang="en-US" sz="1100" b="1" dirty="0">
                <a:solidFill>
                  <a:srgbClr val="008000"/>
                </a:solidFill>
              </a:rPr>
              <a:t>Hearings, committee investigations</a:t>
            </a:r>
          </a:p>
          <a:p>
            <a:pPr lvl="1"/>
            <a:r>
              <a:rPr lang="en-US" sz="1100" b="1" dirty="0">
                <a:solidFill>
                  <a:srgbClr val="008000"/>
                </a:solidFill>
              </a:rPr>
              <a:t>Power to organize/reorganize agency</a:t>
            </a:r>
          </a:p>
          <a:p>
            <a:pPr lvl="1"/>
            <a:r>
              <a:rPr lang="en-US" sz="1100" b="1" dirty="0">
                <a:solidFill>
                  <a:srgbClr val="008000"/>
                </a:solidFill>
              </a:rPr>
              <a:t>“Sunset” legislation</a:t>
            </a:r>
          </a:p>
          <a:p>
            <a:pPr lvl="1"/>
            <a:r>
              <a:rPr lang="en-US" sz="1100" b="1" dirty="0">
                <a:solidFill>
                  <a:srgbClr val="008000"/>
                </a:solidFill>
              </a:rPr>
              <a:t>Congressional support agencies - GAO, CBO</a:t>
            </a:r>
          </a:p>
          <a:p>
            <a:pPr lvl="1"/>
            <a:r>
              <a:rPr lang="en-US" sz="1100" b="1" dirty="0">
                <a:solidFill>
                  <a:srgbClr val="008000"/>
                </a:solidFill>
              </a:rPr>
              <a:t>Iron triangles as a source of information</a:t>
            </a:r>
          </a:p>
          <a:p>
            <a:pPr lvl="1"/>
            <a:r>
              <a:rPr lang="en-US" sz="1100" b="1" dirty="0">
                <a:solidFill>
                  <a:srgbClr val="008000"/>
                </a:solidFill>
              </a:rPr>
              <a:t>Casework as a source of information</a:t>
            </a:r>
          </a:p>
          <a:p>
            <a:pPr lvl="1"/>
            <a:r>
              <a:rPr lang="en-US" sz="1100" b="1" dirty="0">
                <a:solidFill>
                  <a:srgbClr val="008000"/>
                </a:solidFill>
              </a:rPr>
              <a:t>Influence over selection of leadership</a:t>
            </a:r>
          </a:p>
          <a:p>
            <a:pPr lvl="1"/>
            <a:r>
              <a:rPr lang="en-US" sz="1100" b="1" dirty="0">
                <a:solidFill>
                  <a:srgbClr val="008000"/>
                </a:solidFill>
              </a:rPr>
              <a:t>Program evaluation</a:t>
            </a:r>
          </a:p>
          <a:p>
            <a:pPr marL="0" indent="0">
              <a:buNone/>
            </a:pPr>
            <a:endParaRPr lang="en-US" sz="1100" dirty="0">
              <a:solidFill>
                <a:srgbClr val="008000"/>
              </a:solidFill>
            </a:endParaRPr>
          </a:p>
          <a:p>
            <a:pPr marL="0" indent="0">
              <a:buNone/>
            </a:pPr>
            <a:r>
              <a:rPr lang="en-US" sz="1100" b="1" dirty="0">
                <a:solidFill>
                  <a:srgbClr val="008000"/>
                </a:solidFill>
              </a:rPr>
              <a:t>2 points (maximum) for a complete explanation of a second specific method Congress uses to exercise effective oversight. Use the guidelines above for the first method in awarding one or two points for the explanation of the method.</a:t>
            </a:r>
          </a:p>
          <a:p>
            <a:pPr marL="0" indent="0">
              <a:buNone/>
            </a:pPr>
            <a:r>
              <a:rPr lang="en-US" sz="1100" b="1" dirty="0">
                <a:solidFill>
                  <a:srgbClr val="008000"/>
                </a:solidFill>
              </a:rPr>
              <a:t>----------------------------------------------------------------------------------------------------</a:t>
            </a:r>
          </a:p>
          <a:p>
            <a:pPr marL="0" indent="0">
              <a:buNone/>
            </a:pPr>
            <a:endParaRPr lang="en-US" sz="1100" b="1" dirty="0">
              <a:solidFill>
                <a:srgbClr val="008000"/>
              </a:solidFill>
            </a:endParaRPr>
          </a:p>
          <a:p>
            <a:pPr marL="0" indent="0">
              <a:buNone/>
            </a:pPr>
            <a:endParaRPr lang="en-US" sz="1100" b="1" dirty="0">
              <a:solidFill>
                <a:srgbClr val="008000"/>
              </a:solidFill>
            </a:endParaRPr>
          </a:p>
          <a:p>
            <a:pPr marL="0" indent="0">
              <a:buNone/>
            </a:pPr>
            <a:endParaRPr lang="en-US" sz="1100" b="1" dirty="0">
              <a:solidFill>
                <a:srgbClr val="008000"/>
              </a:solidFill>
            </a:endParaRPr>
          </a:p>
          <a:p>
            <a:pPr marL="0" indent="0">
              <a:buNone/>
            </a:pPr>
            <a:r>
              <a:rPr lang="en-US" sz="1100" b="1" dirty="0">
                <a:solidFill>
                  <a:srgbClr val="008000"/>
                </a:solidFill>
              </a:rPr>
              <a:t>If the writer takes the negative (Congress fails to exercise effective oversight):</a:t>
            </a:r>
          </a:p>
          <a:p>
            <a:pPr marL="0" indent="0">
              <a:buNone/>
            </a:pPr>
            <a:r>
              <a:rPr lang="en-US" sz="1100" b="1" dirty="0">
                <a:solidFill>
                  <a:srgbClr val="008000"/>
                </a:solidFill>
              </a:rPr>
              <a:t>2 points (maximum) for a complete explanation of the first reason for this failure.</a:t>
            </a:r>
          </a:p>
          <a:p>
            <a:r>
              <a:rPr lang="en-US" sz="1100" b="1" dirty="0">
                <a:solidFill>
                  <a:srgbClr val="008000"/>
                </a:solidFill>
              </a:rPr>
              <a:t>Award 1 point for a statement showing general understanding of why failure occurs.</a:t>
            </a:r>
          </a:p>
          <a:p>
            <a:r>
              <a:rPr lang="en-US" sz="1100" b="1" dirty="0">
                <a:solidFill>
                  <a:srgbClr val="008000"/>
                </a:solidFill>
              </a:rPr>
              <a:t>Award 2 points for a specific explanation of how/why the oversight method is not effective. </a:t>
            </a:r>
          </a:p>
          <a:p>
            <a:pPr lvl="0"/>
            <a:r>
              <a:rPr lang="en-US" sz="1100" b="1" dirty="0">
                <a:solidFill>
                  <a:srgbClr val="008000"/>
                </a:solidFill>
              </a:rPr>
              <a:t>Reasons for the failure may include:</a:t>
            </a:r>
          </a:p>
          <a:p>
            <a:pPr lvl="1"/>
            <a:r>
              <a:rPr lang="en-US" sz="1100" b="1" dirty="0">
                <a:solidFill>
                  <a:srgbClr val="008000"/>
                </a:solidFill>
              </a:rPr>
              <a:t>No electoral payoff/Political ramifications</a:t>
            </a:r>
          </a:p>
          <a:p>
            <a:pPr lvl="1"/>
            <a:r>
              <a:rPr lang="en-US" sz="1100" b="1" dirty="0">
                <a:solidFill>
                  <a:srgbClr val="008000"/>
                </a:solidFill>
              </a:rPr>
              <a:t>Oversight is labor intensive/hard work</a:t>
            </a:r>
          </a:p>
          <a:p>
            <a:pPr lvl="1"/>
            <a:r>
              <a:rPr lang="en-US" sz="1100" b="1" dirty="0">
                <a:solidFill>
                  <a:srgbClr val="008000"/>
                </a:solidFill>
              </a:rPr>
              <a:t>Lack of technical expertise</a:t>
            </a:r>
          </a:p>
          <a:p>
            <a:pPr lvl="1"/>
            <a:r>
              <a:rPr lang="en-US" sz="1100" b="1" dirty="0">
                <a:solidFill>
                  <a:srgbClr val="008000"/>
                </a:solidFill>
              </a:rPr>
              <a:t>Logrolling</a:t>
            </a:r>
          </a:p>
          <a:p>
            <a:pPr lvl="1"/>
            <a:r>
              <a:rPr lang="en-US" sz="1100" b="1" dirty="0">
                <a:solidFill>
                  <a:srgbClr val="008000"/>
                </a:solidFill>
              </a:rPr>
              <a:t>Lack of budget control</a:t>
            </a:r>
          </a:p>
          <a:p>
            <a:pPr lvl="1"/>
            <a:r>
              <a:rPr lang="en-US" sz="1100" b="1" dirty="0">
                <a:solidFill>
                  <a:srgbClr val="008000"/>
                </a:solidFill>
              </a:rPr>
              <a:t>Enabling legislation is vague</a:t>
            </a:r>
          </a:p>
          <a:p>
            <a:pPr lvl="1"/>
            <a:r>
              <a:rPr lang="en-US" sz="1100" b="1" dirty="0">
                <a:solidFill>
                  <a:srgbClr val="008000"/>
                </a:solidFill>
              </a:rPr>
              <a:t>Interest groups/PACs encourage members to overlook effective administration</a:t>
            </a:r>
          </a:p>
          <a:p>
            <a:pPr lvl="1"/>
            <a:r>
              <a:rPr lang="en-US" sz="1100" b="1" dirty="0">
                <a:solidFill>
                  <a:srgbClr val="008000"/>
                </a:solidFill>
              </a:rPr>
              <a:t>Failure to “use” available powers or ineffective use of them</a:t>
            </a:r>
          </a:p>
          <a:p>
            <a:pPr lvl="1"/>
            <a:r>
              <a:rPr lang="en-US" sz="1100" b="1" dirty="0">
                <a:solidFill>
                  <a:srgbClr val="008000"/>
                </a:solidFill>
              </a:rPr>
              <a:t>Iron triangles/cozy relationship with agencies</a:t>
            </a:r>
          </a:p>
          <a:p>
            <a:pPr lvl="1"/>
            <a:r>
              <a:rPr lang="en-US" sz="1100" b="1" dirty="0">
                <a:solidFill>
                  <a:srgbClr val="008000"/>
                </a:solidFill>
              </a:rPr>
              <a:t>Bureaucratic pathologies (for example, Congress creates opportunities for casework through red tape; firing administrators is difficult)</a:t>
            </a:r>
          </a:p>
          <a:p>
            <a:pPr marL="0" indent="0">
              <a:buNone/>
            </a:pPr>
            <a:r>
              <a:rPr lang="en-US" sz="1100" b="1" dirty="0">
                <a:solidFill>
                  <a:srgbClr val="008000"/>
                </a:solidFill>
              </a:rPr>
              <a:t> </a:t>
            </a:r>
          </a:p>
          <a:p>
            <a:pPr marL="0" indent="0">
              <a:buNone/>
            </a:pPr>
            <a:r>
              <a:rPr lang="en-US" sz="1100" b="1" dirty="0">
                <a:solidFill>
                  <a:srgbClr val="008000"/>
                </a:solidFill>
              </a:rPr>
              <a:t>2 points (maximum) for complete explanation of the second reason congressional oversight fails. Use the guidelines above for the first reason in awarding one or two points for the explanation of the reason.</a:t>
            </a:r>
          </a:p>
          <a:p>
            <a:pPr marL="0" indent="0">
              <a:buNone/>
            </a:pPr>
            <a:endParaRPr lang="en-US" sz="1100" b="1" dirty="0">
              <a:solidFill>
                <a:srgbClr val="008000"/>
              </a:solidFill>
            </a:endParaRPr>
          </a:p>
          <a:p>
            <a:pPr marL="0" indent="0">
              <a:buNone/>
            </a:pPr>
            <a:r>
              <a:rPr lang="en-US" sz="1100" b="1" dirty="0">
                <a:solidFill>
                  <a:srgbClr val="008000"/>
                </a:solidFill>
              </a:rPr>
              <a:t>Notes: </a:t>
            </a:r>
          </a:p>
          <a:p>
            <a:pPr marL="0" indent="0">
              <a:buNone/>
            </a:pPr>
            <a:r>
              <a:rPr lang="en-US" sz="1100" b="1" dirty="0">
                <a:solidFill>
                  <a:srgbClr val="008000"/>
                </a:solidFill>
              </a:rPr>
              <a:t>A general discussion of checks and balances is not acceptable and does not receive credit.</a:t>
            </a:r>
          </a:p>
          <a:p>
            <a:pPr marL="0" indent="0">
              <a:buNone/>
            </a:pPr>
            <a:r>
              <a:rPr lang="en-US" sz="1100" b="1" dirty="0">
                <a:solidFill>
                  <a:srgbClr val="008000"/>
                </a:solidFill>
              </a:rPr>
              <a:t> If the thesis contradicts the discussion or reasons or explanation, score for the answer that gives the student the most points.</a:t>
            </a:r>
          </a:p>
        </p:txBody>
      </p:sp>
      <p:sp>
        <p:nvSpPr>
          <p:cNvPr id="4" name="Slide Number Placeholder 3"/>
          <p:cNvSpPr>
            <a:spLocks noGrp="1"/>
          </p:cNvSpPr>
          <p:nvPr>
            <p:ph type="sldNum" sz="quarter" idx="12"/>
          </p:nvPr>
        </p:nvSpPr>
        <p:spPr/>
        <p:txBody>
          <a:bodyPr/>
          <a:lstStyle/>
          <a:p>
            <a:fld id="{A1B76A41-144B-B84B-8834-3DEC244DA6B3}"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36603356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715963"/>
          </a:xfrm>
        </p:spPr>
        <p:txBody>
          <a:bodyPr>
            <a:normAutofit/>
          </a:bodyPr>
          <a:lstStyle/>
          <a:p>
            <a:r>
              <a:rPr lang="en-US" sz="3600" b="1" dirty="0">
                <a:solidFill>
                  <a:srgbClr val="0000FF"/>
                </a:solidFill>
              </a:rPr>
              <a:t>FREE RESPONSE QUESTION</a:t>
            </a:r>
          </a:p>
        </p:txBody>
      </p:sp>
      <p:sp>
        <p:nvSpPr>
          <p:cNvPr id="3" name="Content Placeholder 2"/>
          <p:cNvSpPr>
            <a:spLocks noGrp="1"/>
          </p:cNvSpPr>
          <p:nvPr>
            <p:ph idx="1"/>
          </p:nvPr>
        </p:nvSpPr>
        <p:spPr>
          <a:xfrm>
            <a:off x="1676401" y="1231901"/>
            <a:ext cx="8763001" cy="5124451"/>
          </a:xfrm>
        </p:spPr>
        <p:txBody>
          <a:bodyPr>
            <a:noAutofit/>
          </a:bodyPr>
          <a:lstStyle/>
          <a:p>
            <a:pPr marL="0" indent="0">
              <a:buNone/>
            </a:pPr>
            <a:r>
              <a:rPr lang="en-US" sz="2000" b="1" dirty="0">
                <a:solidFill>
                  <a:srgbClr val="0000FF"/>
                </a:solidFill>
              </a:rPr>
              <a:t>The federal bureaucracy as part of the executive branch exercises substantial independence in implementing governmental policies and programs. Most workers in the federal bureaucracy are civil-service employees who are organized under a merit system.</a:t>
            </a:r>
            <a:endParaRPr lang="en-US" sz="1100" b="1" dirty="0">
              <a:solidFill>
                <a:srgbClr val="0000FF"/>
              </a:solidFill>
            </a:endParaRPr>
          </a:p>
          <a:p>
            <a:pPr marL="0" indent="0">
              <a:buNone/>
            </a:pPr>
            <a:r>
              <a:rPr lang="en-US" sz="1051" b="1" dirty="0">
                <a:solidFill>
                  <a:srgbClr val="0000FF"/>
                </a:solidFill>
              </a:rPr>
              <a:t> </a:t>
            </a:r>
            <a:endParaRPr lang="en-US" sz="700" b="1" dirty="0">
              <a:solidFill>
                <a:srgbClr val="0000FF"/>
              </a:solidFill>
            </a:endParaRPr>
          </a:p>
          <a:p>
            <a:pPr lvl="0">
              <a:buFont typeface="+mj-lt"/>
              <a:buAutoNum type="alphaLcParenR"/>
            </a:pPr>
            <a:r>
              <a:rPr lang="en-US" sz="1801" b="1" dirty="0">
                <a:solidFill>
                  <a:srgbClr val="0000FF"/>
                </a:solidFill>
              </a:rPr>
              <a:t>Describe one key characteristic of the merit system.</a:t>
            </a:r>
            <a:endParaRPr lang="en-US" sz="1100" b="1" dirty="0">
              <a:solidFill>
                <a:srgbClr val="0000FF"/>
              </a:solidFill>
            </a:endParaRPr>
          </a:p>
          <a:p>
            <a:pPr marL="0" indent="0">
              <a:buNone/>
            </a:pPr>
            <a:r>
              <a:rPr lang="en-US" sz="1100" b="1" dirty="0">
                <a:solidFill>
                  <a:srgbClr val="0000FF"/>
                </a:solidFill>
              </a:rPr>
              <a:t> </a:t>
            </a:r>
          </a:p>
          <a:p>
            <a:pPr lvl="0">
              <a:buFont typeface="+mj-lt"/>
              <a:buAutoNum type="alphaLcParenR" startAt="2"/>
            </a:pPr>
            <a:r>
              <a:rPr lang="en-US" sz="1801" b="1" dirty="0">
                <a:solidFill>
                  <a:srgbClr val="0000FF"/>
                </a:solidFill>
              </a:rPr>
              <a:t>For each of the following, describe one factor that contributes to bureaucratic independence.</a:t>
            </a:r>
          </a:p>
          <a:p>
            <a:pPr lvl="1"/>
            <a:r>
              <a:rPr lang="en-US" sz="1801" b="1" dirty="0">
                <a:solidFill>
                  <a:srgbClr val="0000FF"/>
                </a:solidFill>
              </a:rPr>
              <a:t>The structure of the federal bureaucracy</a:t>
            </a:r>
          </a:p>
          <a:p>
            <a:pPr lvl="1"/>
            <a:r>
              <a:rPr lang="en-US" sz="1801" b="1" dirty="0">
                <a:solidFill>
                  <a:srgbClr val="0000FF"/>
                </a:solidFill>
              </a:rPr>
              <a:t>The complexity of public policy problems </a:t>
            </a:r>
            <a:endParaRPr lang="en-US" sz="1051" b="1" dirty="0">
              <a:solidFill>
                <a:srgbClr val="0000FF"/>
              </a:solidFill>
            </a:endParaRPr>
          </a:p>
          <a:p>
            <a:pPr>
              <a:buFont typeface="+mj-lt"/>
              <a:buAutoNum type="alphaLcParenR" startAt="2"/>
            </a:pPr>
            <a:endParaRPr lang="en-US" sz="1051" b="1" dirty="0">
              <a:solidFill>
                <a:srgbClr val="0000FF"/>
              </a:solidFill>
            </a:endParaRPr>
          </a:p>
          <a:p>
            <a:pPr lvl="0">
              <a:buFont typeface="+mj-lt"/>
              <a:buAutoNum type="alphaLcParenR" startAt="2"/>
            </a:pPr>
            <a:r>
              <a:rPr lang="en-US" sz="1801" b="1" dirty="0">
                <a:solidFill>
                  <a:srgbClr val="0000FF"/>
                </a:solidFill>
              </a:rPr>
              <a:t>For each of the following, explain one Constitutional provision that it can use to check the bureaucracy.</a:t>
            </a:r>
          </a:p>
          <a:p>
            <a:pPr lvl="1"/>
            <a:r>
              <a:rPr lang="en-US" sz="1801" b="1" dirty="0">
                <a:solidFill>
                  <a:srgbClr val="0000FF"/>
                </a:solidFill>
              </a:rPr>
              <a:t>Congress</a:t>
            </a:r>
          </a:p>
          <a:p>
            <a:pPr lvl="1"/>
            <a:r>
              <a:rPr lang="en-US" sz="1801" b="1" dirty="0">
                <a:solidFill>
                  <a:srgbClr val="0000FF"/>
                </a:solidFill>
              </a:rPr>
              <a:t>The courts</a:t>
            </a:r>
          </a:p>
          <a:p>
            <a:pPr lvl="1"/>
            <a:r>
              <a:rPr lang="en-US" sz="1801" b="1" dirty="0">
                <a:solidFill>
                  <a:srgbClr val="0000FF"/>
                </a:solidFill>
              </a:rPr>
              <a:t>Interest groups</a:t>
            </a:r>
          </a:p>
          <a:p>
            <a:endParaRPr lang="en-US" b="1" dirty="0">
              <a:solidFill>
                <a:srgbClr val="0000FF"/>
              </a:solidFill>
            </a:endParaRPr>
          </a:p>
        </p:txBody>
      </p:sp>
      <p:sp>
        <p:nvSpPr>
          <p:cNvPr id="4" name="Slide Number Placeholder 3"/>
          <p:cNvSpPr>
            <a:spLocks noGrp="1"/>
          </p:cNvSpPr>
          <p:nvPr>
            <p:ph type="sldNum" sz="quarter" idx="12"/>
          </p:nvPr>
        </p:nvSpPr>
        <p:spPr/>
        <p:txBody>
          <a:bodyPr/>
          <a:lstStyle/>
          <a:p>
            <a:fld id="{A1B76A41-144B-B84B-8834-3DEC244DA6B3}"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29866223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715963"/>
          </a:xfrm>
        </p:spPr>
        <p:txBody>
          <a:bodyPr>
            <a:normAutofit/>
          </a:bodyPr>
          <a:lstStyle/>
          <a:p>
            <a:r>
              <a:rPr lang="en-US" sz="3600" b="1" dirty="0">
                <a:solidFill>
                  <a:srgbClr val="008000"/>
                </a:solidFill>
              </a:rPr>
              <a:t>FREE RESPONSE RUBRIC</a:t>
            </a:r>
          </a:p>
        </p:txBody>
      </p:sp>
      <p:sp>
        <p:nvSpPr>
          <p:cNvPr id="3" name="Content Placeholder 2"/>
          <p:cNvSpPr>
            <a:spLocks noGrp="1"/>
          </p:cNvSpPr>
          <p:nvPr>
            <p:ph idx="1"/>
          </p:nvPr>
        </p:nvSpPr>
        <p:spPr>
          <a:xfrm>
            <a:off x="1600203" y="990601"/>
            <a:ext cx="8991600" cy="5715001"/>
          </a:xfrm>
        </p:spPr>
        <p:txBody>
          <a:bodyPr numCol="2" spcCol="182880">
            <a:noAutofit/>
          </a:bodyPr>
          <a:lstStyle/>
          <a:p>
            <a:pPr marL="0" indent="0">
              <a:buNone/>
            </a:pPr>
            <a:r>
              <a:rPr lang="en-US" sz="1401" b="1" dirty="0">
                <a:solidFill>
                  <a:srgbClr val="008000"/>
                </a:solidFill>
              </a:rPr>
              <a:t>PART (A): 1 POINT </a:t>
            </a:r>
          </a:p>
          <a:p>
            <a:pPr marL="0" indent="0">
              <a:buNone/>
            </a:pPr>
            <a:r>
              <a:rPr lang="en-US" sz="1401" b="1" dirty="0">
                <a:solidFill>
                  <a:srgbClr val="008000"/>
                </a:solidFill>
              </a:rPr>
              <a:t>One point is earned for a description of a characteristic of the merit system. Answers may include: </a:t>
            </a:r>
          </a:p>
          <a:p>
            <a:pPr lvl="0"/>
            <a:r>
              <a:rPr lang="en-US" sz="1200" b="1" dirty="0">
                <a:solidFill>
                  <a:srgbClr val="008000"/>
                </a:solidFill>
              </a:rPr>
              <a:t>Hiring or promotion based on merit/experience/qualifications </a:t>
            </a:r>
          </a:p>
          <a:p>
            <a:pPr lvl="0"/>
            <a:r>
              <a:rPr lang="en-US" sz="1200" b="1" dirty="0">
                <a:solidFill>
                  <a:srgbClr val="008000"/>
                </a:solidFill>
              </a:rPr>
              <a:t>Hiring based on testing </a:t>
            </a:r>
          </a:p>
          <a:p>
            <a:pPr marL="0" indent="0">
              <a:buNone/>
            </a:pPr>
            <a:r>
              <a:rPr lang="en-US" sz="900" b="1" dirty="0">
                <a:solidFill>
                  <a:srgbClr val="008000"/>
                </a:solidFill>
              </a:rPr>
              <a:t> </a:t>
            </a:r>
          </a:p>
          <a:p>
            <a:pPr marL="0" indent="0">
              <a:buNone/>
            </a:pPr>
            <a:r>
              <a:rPr lang="en-US" sz="1401" b="1" dirty="0">
                <a:solidFill>
                  <a:srgbClr val="008000"/>
                </a:solidFill>
              </a:rPr>
              <a:t>PART (B): 2 POINTS </a:t>
            </a:r>
          </a:p>
          <a:p>
            <a:pPr marL="0" indent="0">
              <a:buNone/>
            </a:pPr>
            <a:r>
              <a:rPr lang="en-US" sz="1401" b="1" dirty="0">
                <a:solidFill>
                  <a:srgbClr val="008000"/>
                </a:solidFill>
              </a:rPr>
              <a:t>One point is earned for each of two descriptions of factors contributing to bureaucratic independence. Answers may include: </a:t>
            </a:r>
          </a:p>
          <a:p>
            <a:pPr lvl="0"/>
            <a:r>
              <a:rPr lang="en-US" sz="1200" b="1" dirty="0">
                <a:solidFill>
                  <a:srgbClr val="008000"/>
                </a:solidFill>
              </a:rPr>
              <a:t>Structure of the bureaucracy </a:t>
            </a:r>
          </a:p>
          <a:p>
            <a:pPr lvl="1"/>
            <a:r>
              <a:rPr lang="en-US" sz="1200" b="1" dirty="0">
                <a:solidFill>
                  <a:srgbClr val="008000"/>
                </a:solidFill>
              </a:rPr>
              <a:t>Large </a:t>
            </a:r>
          </a:p>
          <a:p>
            <a:pPr lvl="1"/>
            <a:r>
              <a:rPr lang="en-US" sz="1200" b="1" dirty="0">
                <a:solidFill>
                  <a:srgbClr val="008000"/>
                </a:solidFill>
              </a:rPr>
              <a:t>Specialized units/expertise </a:t>
            </a:r>
          </a:p>
          <a:p>
            <a:pPr lvl="1"/>
            <a:r>
              <a:rPr lang="en-US" sz="1200" b="1" dirty="0">
                <a:solidFill>
                  <a:srgbClr val="008000"/>
                </a:solidFill>
              </a:rPr>
              <a:t>Tenure protections/hard to fire </a:t>
            </a:r>
          </a:p>
          <a:p>
            <a:pPr lvl="1"/>
            <a:r>
              <a:rPr lang="en-US" sz="1200" b="1" dirty="0">
                <a:solidFill>
                  <a:srgbClr val="008000"/>
                </a:solidFill>
              </a:rPr>
              <a:t>Based on merit </a:t>
            </a:r>
          </a:p>
          <a:p>
            <a:pPr lvl="1"/>
            <a:r>
              <a:rPr lang="en-US" sz="1200" b="1" dirty="0">
                <a:solidFill>
                  <a:srgbClr val="008000"/>
                </a:solidFill>
              </a:rPr>
              <a:t>Independent agencies/independent regulatory commissions </a:t>
            </a:r>
          </a:p>
          <a:p>
            <a:pPr lvl="0"/>
            <a:r>
              <a:rPr lang="en-US" sz="1200" b="1" dirty="0">
                <a:solidFill>
                  <a:srgbClr val="008000"/>
                </a:solidFill>
              </a:rPr>
              <a:t>Complexity of public policy problems </a:t>
            </a:r>
          </a:p>
          <a:p>
            <a:pPr lvl="1"/>
            <a:r>
              <a:rPr lang="en-US" sz="1200" b="1" dirty="0">
                <a:solidFill>
                  <a:srgbClr val="008000"/>
                </a:solidFill>
              </a:rPr>
              <a:t>Specialized units/expertise </a:t>
            </a:r>
          </a:p>
          <a:p>
            <a:pPr lvl="1"/>
            <a:r>
              <a:rPr lang="en-US" sz="1200" b="1" dirty="0">
                <a:solidFill>
                  <a:srgbClr val="008000"/>
                </a:solidFill>
              </a:rPr>
              <a:t>Delegated authority — because Congress and the president cannot handle everything, they delegate authority to the bureaucracy </a:t>
            </a:r>
          </a:p>
          <a:p>
            <a:pPr lvl="1"/>
            <a:r>
              <a:rPr lang="en-US" sz="1200" b="1" dirty="0">
                <a:solidFill>
                  <a:srgbClr val="008000"/>
                </a:solidFill>
              </a:rPr>
              <a:t>Discretionary authority — because legislation lacks details, the bureaucracy can fill in the gaps </a:t>
            </a:r>
          </a:p>
          <a:p>
            <a:endParaRPr lang="en-US" sz="1401" b="1" dirty="0">
              <a:solidFill>
                <a:srgbClr val="008000"/>
              </a:solidFill>
            </a:endParaRPr>
          </a:p>
          <a:p>
            <a:endParaRPr lang="en-US" sz="1401" b="1" dirty="0">
              <a:solidFill>
                <a:srgbClr val="008000"/>
              </a:solidFill>
            </a:endParaRPr>
          </a:p>
          <a:p>
            <a:pPr marL="0" indent="0">
              <a:buNone/>
            </a:pPr>
            <a:r>
              <a:rPr lang="en-US" sz="1401" b="1" dirty="0">
                <a:solidFill>
                  <a:srgbClr val="008000"/>
                </a:solidFill>
              </a:rPr>
              <a:t>PART (C): 3 POINTS </a:t>
            </a:r>
          </a:p>
          <a:p>
            <a:pPr marL="0" indent="0">
              <a:buNone/>
            </a:pPr>
            <a:r>
              <a:rPr lang="en-US" sz="1401" b="1" dirty="0">
                <a:solidFill>
                  <a:srgbClr val="008000"/>
                </a:solidFill>
              </a:rPr>
              <a:t>One point is earned for each of three explanations of a constitutional provision that can check the bureaucracy. Answers may include: </a:t>
            </a:r>
          </a:p>
          <a:p>
            <a:pPr lvl="0"/>
            <a:r>
              <a:rPr lang="en-US" sz="1401" b="1" dirty="0">
                <a:solidFill>
                  <a:srgbClr val="008000"/>
                </a:solidFill>
              </a:rPr>
              <a:t>Congress </a:t>
            </a:r>
          </a:p>
          <a:p>
            <a:pPr lvl="1"/>
            <a:r>
              <a:rPr lang="en-US" sz="1200" b="1" dirty="0">
                <a:solidFill>
                  <a:srgbClr val="008000"/>
                </a:solidFill>
              </a:rPr>
              <a:t>Appropriations — can reward or punish agency </a:t>
            </a:r>
          </a:p>
          <a:p>
            <a:pPr lvl="1"/>
            <a:r>
              <a:rPr lang="en-US" sz="1200" b="1" dirty="0">
                <a:solidFill>
                  <a:srgbClr val="008000"/>
                </a:solidFill>
              </a:rPr>
              <a:t>Legislation — can pass legislation affecting the bureaucracy </a:t>
            </a:r>
          </a:p>
          <a:p>
            <a:pPr lvl="1"/>
            <a:r>
              <a:rPr lang="en-US" sz="1200" b="1" dirty="0">
                <a:solidFill>
                  <a:srgbClr val="008000"/>
                </a:solidFill>
              </a:rPr>
              <a:t>Rejection of presidential appointments to the bureaucracy </a:t>
            </a:r>
          </a:p>
          <a:p>
            <a:pPr lvl="1"/>
            <a:r>
              <a:rPr lang="en-US" sz="1200" b="1" dirty="0">
                <a:solidFill>
                  <a:srgbClr val="008000"/>
                </a:solidFill>
              </a:rPr>
              <a:t>Impeachment of executive officials </a:t>
            </a:r>
          </a:p>
          <a:p>
            <a:endParaRPr lang="en-US" sz="1200" b="1" dirty="0">
              <a:solidFill>
                <a:srgbClr val="008000"/>
              </a:solidFill>
            </a:endParaRPr>
          </a:p>
          <a:p>
            <a:pPr lvl="0"/>
            <a:r>
              <a:rPr lang="en-US" sz="1401" b="1" dirty="0">
                <a:solidFill>
                  <a:srgbClr val="008000"/>
                </a:solidFill>
              </a:rPr>
              <a:t>Courts </a:t>
            </a:r>
          </a:p>
          <a:p>
            <a:pPr lvl="1"/>
            <a:r>
              <a:rPr lang="en-US" sz="1200" b="1" dirty="0">
                <a:solidFill>
                  <a:srgbClr val="008000"/>
                </a:solidFill>
              </a:rPr>
              <a:t>Court rulings that limit bureaucratic practices </a:t>
            </a:r>
          </a:p>
          <a:p>
            <a:pPr lvl="1"/>
            <a:r>
              <a:rPr lang="en-US" sz="1200" b="1" dirty="0">
                <a:solidFill>
                  <a:srgbClr val="008000"/>
                </a:solidFill>
              </a:rPr>
              <a:t>Judicial review — can declare bureaucratic actions unconstitutional </a:t>
            </a:r>
          </a:p>
          <a:p>
            <a:pPr lvl="1"/>
            <a:r>
              <a:rPr lang="en-US" sz="1200" b="1" dirty="0">
                <a:solidFill>
                  <a:srgbClr val="008000"/>
                </a:solidFill>
              </a:rPr>
              <a:t>Injunctions against federal agencies </a:t>
            </a:r>
          </a:p>
          <a:p>
            <a:endParaRPr lang="en-US" sz="1200" b="1" dirty="0">
              <a:solidFill>
                <a:srgbClr val="008000"/>
              </a:solidFill>
            </a:endParaRPr>
          </a:p>
          <a:p>
            <a:pPr lvl="0"/>
            <a:r>
              <a:rPr lang="en-US" sz="1401" b="1" dirty="0">
                <a:solidFill>
                  <a:srgbClr val="008000"/>
                </a:solidFill>
              </a:rPr>
              <a:t>Interest groups </a:t>
            </a:r>
          </a:p>
          <a:p>
            <a:pPr lvl="1"/>
            <a:r>
              <a:rPr lang="en-US" sz="1200" b="1" dirty="0">
                <a:solidFill>
                  <a:srgbClr val="008000"/>
                </a:solidFill>
              </a:rPr>
              <a:t>Use of the First Amendment </a:t>
            </a:r>
          </a:p>
          <a:p>
            <a:pPr lvl="2"/>
            <a:r>
              <a:rPr lang="en-US" sz="1200" b="1" dirty="0">
                <a:solidFill>
                  <a:srgbClr val="008000"/>
                </a:solidFill>
              </a:rPr>
              <a:t>Lobbying </a:t>
            </a:r>
          </a:p>
          <a:p>
            <a:pPr lvl="2"/>
            <a:r>
              <a:rPr lang="en-US" sz="1200" b="1" dirty="0">
                <a:solidFill>
                  <a:srgbClr val="008000"/>
                </a:solidFill>
              </a:rPr>
              <a:t>Protests </a:t>
            </a:r>
          </a:p>
          <a:p>
            <a:pPr lvl="2"/>
            <a:r>
              <a:rPr lang="en-US" sz="1200" b="1" dirty="0">
                <a:solidFill>
                  <a:srgbClr val="008000"/>
                </a:solidFill>
              </a:rPr>
              <a:t>Media usage </a:t>
            </a:r>
          </a:p>
          <a:p>
            <a:pPr lvl="2"/>
            <a:r>
              <a:rPr lang="en-US" sz="1200" b="1" dirty="0">
                <a:solidFill>
                  <a:srgbClr val="008000"/>
                </a:solidFill>
              </a:rPr>
              <a:t>Speech </a:t>
            </a:r>
          </a:p>
          <a:p>
            <a:pPr lvl="1"/>
            <a:r>
              <a:rPr lang="en-US" sz="1200" b="1" dirty="0">
                <a:solidFill>
                  <a:srgbClr val="008000"/>
                </a:solidFill>
              </a:rPr>
              <a:t>Litigation </a:t>
            </a:r>
          </a:p>
        </p:txBody>
      </p:sp>
      <p:sp>
        <p:nvSpPr>
          <p:cNvPr id="4" name="Slide Number Placeholder 3"/>
          <p:cNvSpPr>
            <a:spLocks noGrp="1"/>
          </p:cNvSpPr>
          <p:nvPr>
            <p:ph type="sldNum" sz="quarter" idx="12"/>
          </p:nvPr>
        </p:nvSpPr>
        <p:spPr/>
        <p:txBody>
          <a:bodyPr/>
          <a:lstStyle/>
          <a:p>
            <a:fld id="{A1B76A41-144B-B84B-8834-3DEC244DA6B3}"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688243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A9E23C-95C7-4849-BAF8-5CFD21466EB3}"/>
              </a:ext>
            </a:extLst>
          </p:cNvPr>
          <p:cNvPicPr>
            <a:picLocks noChangeAspect="1"/>
          </p:cNvPicPr>
          <p:nvPr/>
        </p:nvPicPr>
        <p:blipFill>
          <a:blip r:embed="rId2">
            <a:alphaModFix amt="20000"/>
          </a:blip>
          <a:stretch>
            <a:fillRect/>
          </a:stretch>
        </p:blipFill>
        <p:spPr>
          <a:xfrm>
            <a:off x="0" y="-76200"/>
            <a:ext cx="12192000" cy="7010400"/>
          </a:xfrm>
          <a:prstGeom prst="rect">
            <a:avLst/>
          </a:prstGeom>
        </p:spPr>
      </p:pic>
      <p:sp>
        <p:nvSpPr>
          <p:cNvPr id="5" name="TextBox 4">
            <a:extLst>
              <a:ext uri="{FF2B5EF4-FFF2-40B4-BE49-F238E27FC236}">
                <a16:creationId xmlns:a16="http://schemas.microsoft.com/office/drawing/2014/main" id="{A5C0806B-590B-49C2-BAA8-195739DBAC2B}"/>
              </a:ext>
            </a:extLst>
          </p:cNvPr>
          <p:cNvSpPr txBox="1"/>
          <p:nvPr/>
        </p:nvSpPr>
        <p:spPr>
          <a:xfrm>
            <a:off x="0" y="-31282"/>
            <a:ext cx="12192000" cy="584775"/>
          </a:xfrm>
          <a:prstGeom prst="rect">
            <a:avLst/>
          </a:prstGeom>
          <a:noFill/>
        </p:spPr>
        <p:txBody>
          <a:bodyPr wrap="square" rtlCol="0">
            <a:spAutoFit/>
          </a:bodyPr>
          <a:lstStyle/>
          <a:p>
            <a:pPr algn="ctr"/>
            <a:r>
              <a:rPr lang="en-US" sz="3200" b="1" dirty="0"/>
              <a:t>The Government Of the United States</a:t>
            </a:r>
          </a:p>
        </p:txBody>
      </p:sp>
      <p:sp>
        <p:nvSpPr>
          <p:cNvPr id="2" name="TextBox 1">
            <a:extLst>
              <a:ext uri="{FF2B5EF4-FFF2-40B4-BE49-F238E27FC236}">
                <a16:creationId xmlns:a16="http://schemas.microsoft.com/office/drawing/2014/main" id="{54160F00-F1BB-4F2B-81ED-0D5B290B7077}"/>
              </a:ext>
            </a:extLst>
          </p:cNvPr>
          <p:cNvSpPr txBox="1"/>
          <p:nvPr/>
        </p:nvSpPr>
        <p:spPr>
          <a:xfrm>
            <a:off x="0" y="762000"/>
            <a:ext cx="12115800" cy="4493538"/>
          </a:xfrm>
          <a:prstGeom prst="rect">
            <a:avLst/>
          </a:prstGeom>
          <a:noFill/>
        </p:spPr>
        <p:txBody>
          <a:bodyPr wrap="square" rtlCol="0">
            <a:spAutoFit/>
          </a:bodyPr>
          <a:lstStyle/>
          <a:p>
            <a:r>
              <a:rPr lang="en-US" sz="2200" b="1" dirty="0"/>
              <a:t>Three Features of the Bureaucracy:</a:t>
            </a:r>
          </a:p>
          <a:p>
            <a:pPr marL="342900" indent="-342900">
              <a:buAutoNum type="arabicPeriod"/>
            </a:pPr>
            <a:r>
              <a:rPr lang="en-US" sz="2200" b="1" dirty="0"/>
              <a:t>Hierarchical authority- </a:t>
            </a:r>
            <a:r>
              <a:rPr lang="en-US" sz="2400" dirty="0"/>
              <a:t>The word hierarchical describes any organization structured as a pyramid, with a chain of command running rom the top of the pyramid on down to its base. The few officials and units at the top of the structure have authority over those officials and units at the larger middle level, who in turn direct the activities of the many at the bottom level. </a:t>
            </a:r>
            <a:endParaRPr lang="en-US" sz="2200" b="1" dirty="0"/>
          </a:p>
          <a:p>
            <a:pPr marL="342900" indent="-342900">
              <a:buAutoNum type="arabicPeriod"/>
            </a:pPr>
            <a:r>
              <a:rPr lang="en-US" sz="2200" b="1" dirty="0"/>
              <a:t>Job specialization- </a:t>
            </a:r>
            <a:r>
              <a:rPr lang="en-US" sz="2400" dirty="0"/>
              <a:t>Each bureaucrat, each person who works for the organization, has certain defined duties and responsibilities. There is, then, a precise division of labor within the organization.</a:t>
            </a:r>
            <a:endParaRPr lang="en-US" sz="2200" b="1" dirty="0"/>
          </a:p>
          <a:p>
            <a:pPr marL="342900" indent="-342900">
              <a:buAutoNum type="arabicPeriod"/>
            </a:pPr>
            <a:r>
              <a:rPr lang="en-US" sz="2200" b="1" dirty="0"/>
              <a:t>Formalized rules- </a:t>
            </a:r>
            <a:r>
              <a:rPr lang="en-US" sz="2400" dirty="0"/>
              <a:t>Formalized rules. The bureaucracy does its work according to a number of established regulations and procedures. Those rules are set out in written form and so can be known by all who are involved in that work</a:t>
            </a:r>
            <a:endParaRPr lang="en-US" sz="2200" b="1" dirty="0"/>
          </a:p>
        </p:txBody>
      </p:sp>
      <p:sp>
        <p:nvSpPr>
          <p:cNvPr id="3" name="TextBox 2">
            <a:extLst>
              <a:ext uri="{FF2B5EF4-FFF2-40B4-BE49-F238E27FC236}">
                <a16:creationId xmlns:a16="http://schemas.microsoft.com/office/drawing/2014/main" id="{871E7D30-389C-3143-2BFB-ED53766A7E9A}"/>
              </a:ext>
            </a:extLst>
          </p:cNvPr>
          <p:cNvSpPr txBox="1"/>
          <p:nvPr/>
        </p:nvSpPr>
        <p:spPr>
          <a:xfrm>
            <a:off x="9019247" y="6400800"/>
            <a:ext cx="3096553" cy="307777"/>
          </a:xfrm>
          <a:prstGeom prst="rect">
            <a:avLst/>
          </a:prstGeom>
          <a:noFill/>
        </p:spPr>
        <p:txBody>
          <a:bodyPr wrap="none" rtlCol="0">
            <a:spAutoFit/>
          </a:bodyPr>
          <a:lstStyle/>
          <a:p>
            <a:r>
              <a:rPr lang="en-US" sz="1400" b="1" i="1" dirty="0"/>
              <a:t>Magruder’s, Amer Gov 2009 pg. 426-27</a:t>
            </a:r>
          </a:p>
        </p:txBody>
      </p:sp>
    </p:spTree>
    <p:extLst>
      <p:ext uri="{BB962C8B-B14F-4D97-AF65-F5344CB8AC3E}">
        <p14:creationId xmlns:p14="http://schemas.microsoft.com/office/powerpoint/2010/main" val="3102865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A9E23C-95C7-4849-BAF8-5CFD21466EB3}"/>
              </a:ext>
            </a:extLst>
          </p:cNvPr>
          <p:cNvPicPr>
            <a:picLocks noChangeAspect="1"/>
          </p:cNvPicPr>
          <p:nvPr/>
        </p:nvPicPr>
        <p:blipFill>
          <a:blip r:embed="rId2"/>
          <a:stretch>
            <a:fillRect/>
          </a:stretch>
        </p:blipFill>
        <p:spPr>
          <a:xfrm>
            <a:off x="-76200" y="-76200"/>
            <a:ext cx="12344400" cy="7010400"/>
          </a:xfrm>
          <a:prstGeom prst="rect">
            <a:avLst/>
          </a:prstGeom>
        </p:spPr>
      </p:pic>
    </p:spTree>
    <p:extLst>
      <p:ext uri="{BB962C8B-B14F-4D97-AF65-F5344CB8AC3E}">
        <p14:creationId xmlns:p14="http://schemas.microsoft.com/office/powerpoint/2010/main" val="457300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60072-F1AB-4C1C-8F3B-4C55C639163E}"/>
              </a:ext>
            </a:extLst>
          </p:cNvPr>
          <p:cNvPicPr>
            <a:picLocks noChangeAspect="1"/>
          </p:cNvPicPr>
          <p:nvPr/>
        </p:nvPicPr>
        <p:blipFill>
          <a:blip r:embed="rId2"/>
          <a:stretch>
            <a:fillRect/>
          </a:stretch>
        </p:blipFill>
        <p:spPr>
          <a:xfrm>
            <a:off x="51493" y="15473"/>
            <a:ext cx="2698805" cy="4035107"/>
          </a:xfrm>
          <a:prstGeom prst="rect">
            <a:avLst/>
          </a:prstGeom>
        </p:spPr>
      </p:pic>
      <p:pic>
        <p:nvPicPr>
          <p:cNvPr id="6" name="Picture 5">
            <a:extLst>
              <a:ext uri="{FF2B5EF4-FFF2-40B4-BE49-F238E27FC236}">
                <a16:creationId xmlns:a16="http://schemas.microsoft.com/office/drawing/2014/main" id="{D24CD98A-A32B-4B9C-8312-36DED26BB6B2}"/>
              </a:ext>
            </a:extLst>
          </p:cNvPr>
          <p:cNvPicPr>
            <a:picLocks noChangeAspect="1"/>
          </p:cNvPicPr>
          <p:nvPr/>
        </p:nvPicPr>
        <p:blipFill>
          <a:blip r:embed="rId3"/>
          <a:stretch>
            <a:fillRect/>
          </a:stretch>
        </p:blipFill>
        <p:spPr>
          <a:xfrm>
            <a:off x="5486400" y="1420601"/>
            <a:ext cx="1850414" cy="4808375"/>
          </a:xfrm>
          <a:prstGeom prst="rect">
            <a:avLst/>
          </a:prstGeom>
        </p:spPr>
      </p:pic>
      <p:pic>
        <p:nvPicPr>
          <p:cNvPr id="7" name="Picture 6">
            <a:extLst>
              <a:ext uri="{FF2B5EF4-FFF2-40B4-BE49-F238E27FC236}">
                <a16:creationId xmlns:a16="http://schemas.microsoft.com/office/drawing/2014/main" id="{A56920BD-6D12-4E5D-9C84-64B99FE0AE21}"/>
              </a:ext>
            </a:extLst>
          </p:cNvPr>
          <p:cNvPicPr>
            <a:picLocks noChangeAspect="1"/>
          </p:cNvPicPr>
          <p:nvPr/>
        </p:nvPicPr>
        <p:blipFill>
          <a:blip r:embed="rId4"/>
          <a:stretch>
            <a:fillRect/>
          </a:stretch>
        </p:blipFill>
        <p:spPr>
          <a:xfrm>
            <a:off x="7543800" y="1477378"/>
            <a:ext cx="4484410" cy="4694822"/>
          </a:xfrm>
          <a:prstGeom prst="rect">
            <a:avLst/>
          </a:prstGeom>
        </p:spPr>
      </p:pic>
      <p:pic>
        <p:nvPicPr>
          <p:cNvPr id="5" name="Picture 4">
            <a:extLst>
              <a:ext uri="{FF2B5EF4-FFF2-40B4-BE49-F238E27FC236}">
                <a16:creationId xmlns:a16="http://schemas.microsoft.com/office/drawing/2014/main" id="{2828D69E-40F1-4991-9A52-9700AF511712}"/>
              </a:ext>
            </a:extLst>
          </p:cNvPr>
          <p:cNvPicPr>
            <a:picLocks noChangeAspect="1"/>
          </p:cNvPicPr>
          <p:nvPr/>
        </p:nvPicPr>
        <p:blipFill>
          <a:blip r:embed="rId5"/>
          <a:stretch>
            <a:fillRect/>
          </a:stretch>
        </p:blipFill>
        <p:spPr>
          <a:xfrm>
            <a:off x="3103868" y="1447800"/>
            <a:ext cx="1850414" cy="4805751"/>
          </a:xfrm>
          <a:prstGeom prst="rect">
            <a:avLst/>
          </a:prstGeom>
        </p:spPr>
      </p:pic>
      <p:pic>
        <p:nvPicPr>
          <p:cNvPr id="10" name="Picture 9">
            <a:extLst>
              <a:ext uri="{FF2B5EF4-FFF2-40B4-BE49-F238E27FC236}">
                <a16:creationId xmlns:a16="http://schemas.microsoft.com/office/drawing/2014/main" id="{2FF631B1-36CF-9666-989A-7B8BE3232352}"/>
              </a:ext>
            </a:extLst>
          </p:cNvPr>
          <p:cNvPicPr>
            <a:picLocks noChangeAspect="1"/>
          </p:cNvPicPr>
          <p:nvPr/>
        </p:nvPicPr>
        <p:blipFill>
          <a:blip r:embed="rId6"/>
          <a:stretch>
            <a:fillRect/>
          </a:stretch>
        </p:blipFill>
        <p:spPr>
          <a:xfrm rot="1908362">
            <a:off x="2548286" y="383773"/>
            <a:ext cx="2973109" cy="1264067"/>
          </a:xfrm>
          <a:prstGeom prst="rect">
            <a:avLst/>
          </a:prstGeom>
        </p:spPr>
      </p:pic>
    </p:spTree>
    <p:extLst>
      <p:ext uri="{BB962C8B-B14F-4D97-AF65-F5344CB8AC3E}">
        <p14:creationId xmlns:p14="http://schemas.microsoft.com/office/powerpoint/2010/main" val="29708960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9451</TotalTime>
  <Words>8070</Words>
  <Application>Microsoft Office PowerPoint</Application>
  <PresentationFormat>Widescreen</PresentationFormat>
  <Paragraphs>669</Paragraphs>
  <Slides>64</Slides>
  <Notes>0</Notes>
  <HiddenSlides>2</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64</vt:i4>
      </vt:variant>
    </vt:vector>
  </HeadingPairs>
  <TitlesOfParts>
    <vt:vector size="83" baseType="lpstr">
      <vt:lpstr>AcuminPro-Bold</vt:lpstr>
      <vt:lpstr>AcuminPro-Regular</vt:lpstr>
      <vt:lpstr>Arial</vt:lpstr>
      <vt:lpstr>Calibri</vt:lpstr>
      <vt:lpstr>Calibri-Bold</vt:lpstr>
      <vt:lpstr>Calibri-BoldItalic</vt:lpstr>
      <vt:lpstr>DejaVu Sans</vt:lpstr>
      <vt:lpstr>Garamond</vt:lpstr>
      <vt:lpstr>Nimbus Sans L</vt:lpstr>
      <vt:lpstr>Open Sans</vt:lpstr>
      <vt:lpstr>TimesNewRomanMTStd</vt:lpstr>
      <vt:lpstr>TimesNewRomanMTStd-Bold</vt:lpstr>
      <vt:lpstr>Wingdings</vt:lpstr>
      <vt:lpstr>Office Theme</vt:lpstr>
      <vt:lpstr>1_Office Theme</vt:lpstr>
      <vt:lpstr>2_Office Theme</vt:lpstr>
      <vt:lpstr>3_Office Theme</vt:lpstr>
      <vt:lpstr>Default Design</vt:lpstr>
      <vt:lpstr>4_Office Theme</vt:lpstr>
      <vt:lpstr>UNIT 2 Chpt. 7 Topic 2.12-2.15</vt:lpstr>
      <vt:lpstr>PowerPoint Presentation</vt:lpstr>
      <vt:lpstr>THE MODERN BUREAUCRACY</vt:lpstr>
      <vt:lpstr>PowerPoint Presentation</vt:lpstr>
      <vt:lpstr>RED TAPE</vt:lpstr>
      <vt:lpstr>PowerPoint Presentation</vt:lpstr>
      <vt:lpstr>PowerPoint Presentation</vt:lpstr>
      <vt:lpstr>PowerPoint Presentation</vt:lpstr>
      <vt:lpstr>PowerPoint Presentation</vt:lpstr>
      <vt:lpstr>THE ORGANIZATION OF THE BUREAUCRACY</vt:lpstr>
      <vt:lpstr>PowerPoint Presentation</vt:lpstr>
      <vt:lpstr>THE CABINET DEPARTMENTS</vt:lpstr>
      <vt:lpstr>THE CABINET DEPARTMENTS</vt:lpstr>
      <vt:lpstr>THE CABINET DEPARTMENTS</vt:lpstr>
      <vt:lpstr>DEPARTMENT OF JUSTICE (1870) Provides legal advice to the president, enforces federal laws, represents the United States in court, operates federal prisons</vt:lpstr>
      <vt:lpstr>DEPARTMENT of Health and Human Services  (1953)  administers Social Security and Medicare/Medic-aid Programs, promotes health care research and runs the Food and Drug Administration</vt:lpstr>
      <vt:lpstr>THE INDEPENDENT REGULATORY AGENCIES</vt:lpstr>
      <vt:lpstr>THE INDEPENDENT REGULATORY AGENCIES</vt:lpstr>
      <vt:lpstr>WRITING/ENFORCING REGULATIONS</vt:lpstr>
      <vt:lpstr>THE INDEPENDENT REGULATORY AGENCIES</vt:lpstr>
      <vt:lpstr>PowerPoint Presentation</vt:lpstr>
      <vt:lpstr>THE GOVERNMENT CORPORATIONS</vt:lpstr>
      <vt:lpstr>THE GOVERNMENT CORPORATIONS</vt:lpstr>
      <vt:lpstr>INDEPENDENT EXECUTIVE AGENCIES</vt:lpstr>
      <vt:lpstr>INDEPENDENT EXECUTIVE AGENCIES</vt:lpstr>
      <vt:lpstr>EXECUTIVE OFFICE OF THE PRESIDENT</vt:lpstr>
      <vt:lpstr>PowerPoint Presentation</vt:lpstr>
      <vt:lpstr>THE CONSTITUTION AND BUREAUCRACY</vt:lpstr>
      <vt:lpstr>IRON TRIANGLES vs. ISSUE NETWORKS</vt:lpstr>
      <vt:lpstr>IRON TRIANGLES vs. ISSUE NETWORKS</vt:lpstr>
      <vt:lpstr>IRON TRIANGLE (I didn’t come up with this, but whoever did is a genius but I made it better)</vt:lpstr>
      <vt:lpstr>IRON TRIANGLES vs. ISSUE NETWORKS</vt:lpstr>
      <vt:lpstr>FROM PATRONAGE TO MERIT</vt:lpstr>
      <vt:lpstr>FROM SPOILS TO MERIT</vt:lpstr>
      <vt:lpstr>Civil Service Reform</vt:lpstr>
      <vt:lpstr>PowerPoint Presentation</vt:lpstr>
      <vt:lpstr>PowerPoint Presentation</vt:lpstr>
      <vt:lpstr>FROM SPOILS TO MERIT</vt:lpstr>
      <vt:lpstr>PowerPoint Presentation</vt:lpstr>
      <vt:lpstr>2.13 EXPLAIN HOW THE FEDERAL BUREAUCRACY USES DELEGATED DISCRETIONARY  AUTHORITY FOR RULE MAKING AND IMPLEMENTATION?</vt:lpstr>
      <vt:lpstr>PowerPoint Presentation</vt:lpstr>
      <vt:lpstr> TOPIC 2.14 Holding the Bureaucracy Accountable</vt:lpstr>
      <vt:lpstr> TOPIC 2.14 Holding the Bureaucracy Accountable</vt:lpstr>
      <vt:lpstr>PowerPoint Presentation</vt:lpstr>
      <vt:lpstr>PowerPoint Presentation</vt:lpstr>
      <vt:lpstr>Holding the Bureaucracy Accountable– CONGRESSIONAL INFLUENCE</vt:lpstr>
      <vt:lpstr>Holding the Bureaucracy Accountable– CONGRESSIONAL INFLUENCE</vt:lpstr>
      <vt:lpstr>2.14 Holding the Bureaucracy Accountable– PRESIDENTIAL INFLUENCE</vt:lpstr>
      <vt:lpstr>2.14 CONTROLLING THE BUREAUCRACY – PRESIDENTIAL INFLUENCE</vt:lpstr>
      <vt:lpstr>2.14 CONTROLLING THE BUREAUCRACY – PRESIDENTIAL INFLUENCE</vt:lpstr>
      <vt:lpstr>2.14 CONTROLLING THE BUREAUCRACY – PRESIDENTIAL INFLUENCE</vt:lpstr>
      <vt:lpstr>PowerPoint Presentation</vt:lpstr>
      <vt:lpstr>Explain the extent to which governmental branches hold the bureaucracy accountable given the competing interests of congress, the  president, and the federal courts?</vt:lpstr>
      <vt:lpstr>HOLDING THE BUREAUCRACY ACCOUNTABLE– THE COURTS</vt:lpstr>
      <vt:lpstr>HOLDING THE BUREAUCRACY ACCOUNTABLE– INTEREST GROUPS</vt:lpstr>
      <vt:lpstr>HOLDING THE BUREAUCRACY ACCOUNTABLE – INTEREST GROUPS</vt:lpstr>
      <vt:lpstr>PowerPoint Presentation</vt:lpstr>
      <vt:lpstr>PowerPoint Presentation</vt:lpstr>
      <vt:lpstr>FREE RESPONSE QUESTION</vt:lpstr>
      <vt:lpstr>FREE RESPONSE RUBRIC</vt:lpstr>
      <vt:lpstr>FREE RESPONSE QUESTION</vt:lpstr>
      <vt:lpstr>FREE RESPONSE RUBRIC</vt:lpstr>
      <vt:lpstr>FREE RESPONSE QUESTION</vt:lpstr>
      <vt:lpstr>FREE RESPONSE RUBRIC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dc:title>
  <cp:lastModifiedBy>Rodriguez, Adrian</cp:lastModifiedBy>
  <cp:revision>270</cp:revision>
  <dcterms:created xsi:type="dcterms:W3CDTF">2020-04-03T15:39:40Z</dcterms:created>
  <dcterms:modified xsi:type="dcterms:W3CDTF">2023-07-05T18:44:30Z</dcterms:modified>
</cp:coreProperties>
</file>