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Lst>
  <p:sldIdLst>
    <p:sldId id="256" r:id="rId4"/>
    <p:sldId id="736" r:id="rId5"/>
    <p:sldId id="740" r:id="rId6"/>
    <p:sldId id="258" r:id="rId7"/>
    <p:sldId id="259" r:id="rId8"/>
    <p:sldId id="260" r:id="rId9"/>
    <p:sldId id="739" r:id="rId10"/>
    <p:sldId id="737" r:id="rId11"/>
    <p:sldId id="261" r:id="rId12"/>
    <p:sldId id="262" r:id="rId13"/>
    <p:sldId id="284" r:id="rId14"/>
    <p:sldId id="263" r:id="rId15"/>
    <p:sldId id="264" r:id="rId16"/>
    <p:sldId id="265" r:id="rId17"/>
    <p:sldId id="287" r:id="rId18"/>
    <p:sldId id="738" r:id="rId19"/>
    <p:sldId id="266" r:id="rId20"/>
    <p:sldId id="286" r:id="rId21"/>
    <p:sldId id="267" r:id="rId22"/>
    <p:sldId id="268" r:id="rId23"/>
    <p:sldId id="269" r:id="rId24"/>
    <p:sldId id="285" r:id="rId25"/>
    <p:sldId id="280" r:id="rId26"/>
    <p:sldId id="271" r:id="rId27"/>
    <p:sldId id="270" r:id="rId28"/>
    <p:sldId id="289" r:id="rId29"/>
    <p:sldId id="290" r:id="rId30"/>
    <p:sldId id="272" r:id="rId31"/>
    <p:sldId id="273" r:id="rId32"/>
    <p:sldId id="274" r:id="rId33"/>
    <p:sldId id="281" r:id="rId34"/>
    <p:sldId id="275" r:id="rId35"/>
    <p:sldId id="288" r:id="rId36"/>
    <p:sldId id="276" r:id="rId37"/>
    <p:sldId id="277" r:id="rId38"/>
    <p:sldId id="283" r:id="rId39"/>
    <p:sldId id="282" r:id="rId40"/>
    <p:sldId id="278" r:id="rId41"/>
    <p:sldId id="279" r:id="rId4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FF0000"/>
    <a:srgbClr val="3333CC"/>
    <a:srgbClr val="005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p:cViewPr varScale="1">
        <p:scale>
          <a:sx n="68" d="100"/>
          <a:sy n="68" d="100"/>
        </p:scale>
        <p:origin x="92" y="19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FFFB00"/>
          </a:solidFill>
        </p:spPr>
        <p:txBody>
          <a:bodyPr wrap="square" lIns="0" tIns="0" rIns="0" bIns="0" rtlCol="0"/>
          <a:lstStyle/>
          <a:p>
            <a:endParaRPr/>
          </a:p>
        </p:txBody>
      </p:sp>
      <p:sp>
        <p:nvSpPr>
          <p:cNvPr id="2" name="Holder 2"/>
          <p:cNvSpPr>
            <a:spLocks noGrp="1"/>
          </p:cNvSpPr>
          <p:nvPr>
            <p:ph type="ctrTitle"/>
          </p:nvPr>
        </p:nvSpPr>
        <p:spPr>
          <a:xfrm>
            <a:off x="234235" y="113230"/>
            <a:ext cx="11723528" cy="995680"/>
          </a:xfrm>
          <a:prstGeom prst="rect">
            <a:avLst/>
          </a:prstGeom>
        </p:spPr>
        <p:txBody>
          <a:bodyPr wrap="square" lIns="0" tIns="0" rIns="0" bIns="0">
            <a:spAutoFit/>
          </a:bodyPr>
          <a:lstStyle>
            <a:lvl1pPr>
              <a:defRPr sz="32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FFFB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357656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83"/>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2400"/>
          </a:p>
        </p:txBody>
      </p:sp>
      <p:sp>
        <p:nvSpPr>
          <p:cNvPr id="2" name="Holder 2"/>
          <p:cNvSpPr>
            <a:spLocks noGrp="1"/>
          </p:cNvSpPr>
          <p:nvPr>
            <p:ph type="ctrTitle"/>
          </p:nvPr>
        </p:nvSpPr>
        <p:spPr>
          <a:xfrm>
            <a:off x="1939207" y="115993"/>
            <a:ext cx="8313588" cy="765387"/>
          </a:xfrm>
          <a:prstGeom prst="rect">
            <a:avLst/>
          </a:prstGeom>
        </p:spPr>
        <p:txBody>
          <a:bodyPr wrap="square" lIns="0" tIns="0" rIns="0" bIns="0">
            <a:spAutoFit/>
          </a:bodyPr>
          <a:lstStyle>
            <a:lvl1pPr>
              <a:defRPr sz="48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1"/>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803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87323"/>
          </a:xfrm>
        </p:spPr>
        <p:txBody>
          <a:bodyPr lIns="0" tIns="0" rIns="0" bIns="0"/>
          <a:lstStyle>
            <a:lvl1pPr>
              <a:defRPr sz="1867"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05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075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572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015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FFFB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29544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800" b="1" i="0">
                <a:solidFill>
                  <a:srgbClr val="2F1A14"/>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121985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78739" y="1446768"/>
            <a:ext cx="5466715" cy="3515995"/>
          </a:xfrm>
          <a:prstGeom prst="rect">
            <a:avLst/>
          </a:prstGeom>
        </p:spPr>
        <p:txBody>
          <a:bodyPr wrap="square" lIns="0" tIns="0" rIns="0" bIns="0">
            <a:spAutoFit/>
          </a:bodyPr>
          <a:lstStyle>
            <a:lvl1pPr>
              <a:defRPr sz="2800" b="1" i="0">
                <a:solidFill>
                  <a:schemeClr val="tx1"/>
                </a:solidFill>
                <a:latin typeface="DejaVu Sans"/>
                <a:cs typeface="DejaVu Sans"/>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86757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2844697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42086" y="-42228"/>
            <a:ext cx="6907827" cy="1120140"/>
          </a:xfrm>
          <a:prstGeom prst="rect">
            <a:avLst/>
          </a:prstGeom>
        </p:spPr>
        <p:txBody>
          <a:bodyPr wrap="square" lIns="0" tIns="0" rIns="0" bIns="0">
            <a:spAutoFit/>
          </a:bodyPr>
          <a:lstStyle>
            <a:lvl1pPr>
              <a:defRPr sz="3600" b="1" i="0">
                <a:solidFill>
                  <a:schemeClr val="bg1"/>
                </a:solidFill>
                <a:latin typeface="DejaVu Sans"/>
                <a:cs typeface="DejaVu Sans"/>
              </a:defRPr>
            </a:lvl1pPr>
          </a:lstStyle>
          <a:p>
            <a:endParaRPr/>
          </a:p>
        </p:txBody>
      </p:sp>
      <p:sp>
        <p:nvSpPr>
          <p:cNvPr id="3" name="Holder 3"/>
          <p:cNvSpPr>
            <a:spLocks noGrp="1"/>
          </p:cNvSpPr>
          <p:nvPr>
            <p:ph type="body" idx="1"/>
          </p:nvPr>
        </p:nvSpPr>
        <p:spPr>
          <a:xfrm>
            <a:off x="78739" y="1131315"/>
            <a:ext cx="12034520" cy="41967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11303455" y="6442068"/>
            <a:ext cx="231140" cy="211454"/>
          </a:xfrm>
          <a:prstGeom prst="rect">
            <a:avLst/>
          </a:prstGeom>
        </p:spPr>
        <p:txBody>
          <a:bodyPr wrap="square" lIns="0" tIns="0" rIns="0" bIns="0">
            <a:spAutoFit/>
          </a:bodyPr>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55598" y="100674"/>
            <a:ext cx="7880802" cy="452120"/>
          </a:xfrm>
          <a:prstGeom prst="rect">
            <a:avLst/>
          </a:prstGeom>
        </p:spPr>
        <p:txBody>
          <a:bodyPr wrap="square" lIns="0" tIns="0" rIns="0" bIns="0">
            <a:spAutoFit/>
          </a:bodyPr>
          <a:lstStyle>
            <a:lvl1pPr>
              <a:defRPr sz="2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6721101" y="1794315"/>
            <a:ext cx="5375275" cy="1671320"/>
          </a:xfrm>
          <a:prstGeom prst="rect">
            <a:avLst/>
          </a:prstGeom>
        </p:spPr>
        <p:txBody>
          <a:bodyPr wrap="square" lIns="0" tIns="0" rIns="0" bIns="0">
            <a:spAutoFit/>
          </a:bodyPr>
          <a:lstStyle>
            <a:lvl1pPr>
              <a:defRPr sz="1800" b="1" i="0">
                <a:solidFill>
                  <a:srgbClr val="2F1A14"/>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11303455" y="6442065"/>
            <a:ext cx="231140" cy="211454"/>
          </a:xfrm>
          <a:prstGeom prst="rect">
            <a:avLst/>
          </a:prstGeom>
        </p:spPr>
        <p:txBody>
          <a:bodyPr wrap="square" lIns="0" tIns="0" rIns="0" bIns="0">
            <a:spAutoFit/>
          </a:bodyPr>
          <a:lstStyle>
            <a:lvl1pPr>
              <a:defRPr sz="1200" b="0" i="0">
                <a:solidFill>
                  <a:srgbClr val="898989"/>
                </a:solidFill>
                <a:latin typeface="DejaVu Sans"/>
                <a:cs typeface="DejaVu Sans"/>
              </a:defRPr>
            </a:lvl1pPr>
          </a:lstStyle>
          <a:p>
            <a:pPr marL="38100">
              <a:lnSpc>
                <a:spcPct val="100000"/>
              </a:lnSpc>
              <a:spcBef>
                <a:spcPts val="40"/>
              </a:spcBef>
            </a:pPr>
            <a:fld id="{81D60167-4931-47E6-BA6A-407CBD079E47}" type="slidenum">
              <a:rPr spc="-160" dirty="0"/>
              <a:t>‹#›</a:t>
            </a:fld>
            <a:endParaRPr spc="-160" dirty="0"/>
          </a:p>
        </p:txBody>
      </p:sp>
    </p:spTree>
    <p:extLst>
      <p:ext uri="{BB962C8B-B14F-4D97-AF65-F5344CB8AC3E}">
        <p14:creationId xmlns:p14="http://schemas.microsoft.com/office/powerpoint/2010/main" val="393983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15444"/>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3"/>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8778240" y="6377943"/>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8484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bodyStyle>
    <p:other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photo/us-a-flag-with-black-background-4761796/"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pexels.com/photo/us-a-flag-with-black-background-4761796/"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91200"/>
            <a:ext cx="12190730" cy="1049490"/>
          </a:xfrm>
          <a:custGeom>
            <a:avLst/>
            <a:gdLst/>
            <a:ahLst/>
            <a:cxnLst/>
            <a:rect l="l" t="t" r="r" b="b"/>
            <a:pathLst>
              <a:path w="12190730" h="1981200">
                <a:moveTo>
                  <a:pt x="0" y="0"/>
                </a:moveTo>
                <a:lnTo>
                  <a:pt x="12190614" y="0"/>
                </a:lnTo>
                <a:lnTo>
                  <a:pt x="12190614" y="1981198"/>
                </a:lnTo>
                <a:lnTo>
                  <a:pt x="0" y="1981198"/>
                </a:lnTo>
                <a:lnTo>
                  <a:pt x="0" y="0"/>
                </a:lnTo>
                <a:close/>
              </a:path>
            </a:pathLst>
          </a:custGeom>
          <a:solidFill>
            <a:srgbClr val="000000"/>
          </a:solidFill>
        </p:spPr>
        <p:txBody>
          <a:bodyPr wrap="square" lIns="0" tIns="0" rIns="0" bIns="0" rtlCol="0"/>
          <a:lstStyle/>
          <a:p>
            <a:endParaRPr/>
          </a:p>
        </p:txBody>
      </p:sp>
      <p:sp>
        <p:nvSpPr>
          <p:cNvPr id="3" name="object 3"/>
          <p:cNvSpPr txBox="1"/>
          <p:nvPr/>
        </p:nvSpPr>
        <p:spPr>
          <a:xfrm>
            <a:off x="54430" y="5931578"/>
            <a:ext cx="12115799" cy="474489"/>
          </a:xfrm>
          <a:prstGeom prst="rect">
            <a:avLst/>
          </a:prstGeom>
        </p:spPr>
        <p:txBody>
          <a:bodyPr vert="horz" wrap="square" lIns="0" tIns="12700" rIns="0" bIns="0" rtlCol="0">
            <a:spAutoFit/>
          </a:bodyPr>
          <a:lstStyle/>
          <a:p>
            <a:pPr marL="12700">
              <a:lnSpc>
                <a:spcPct val="100000"/>
              </a:lnSpc>
              <a:spcBef>
                <a:spcPts val="100"/>
              </a:spcBef>
            </a:pPr>
            <a:r>
              <a:rPr lang="en-US" sz="3000" b="1" dirty="0">
                <a:solidFill>
                  <a:srgbClr val="FFFF00"/>
                </a:solidFill>
                <a:latin typeface="DejaVu Sans"/>
                <a:cs typeface="DejaVu Sans"/>
              </a:rPr>
              <a:t>Topic 2.4 </a:t>
            </a:r>
            <a:r>
              <a:rPr sz="3000" b="1" dirty="0">
                <a:solidFill>
                  <a:srgbClr val="FFFF00"/>
                </a:solidFill>
                <a:latin typeface="DejaVu Sans"/>
                <a:cs typeface="DejaVu Sans"/>
              </a:rPr>
              <a:t>Roles</a:t>
            </a:r>
            <a:r>
              <a:rPr lang="en-US" sz="3000" b="1" dirty="0">
                <a:solidFill>
                  <a:srgbClr val="FFFF00"/>
                </a:solidFill>
                <a:latin typeface="DejaVu Sans"/>
                <a:cs typeface="DejaVu Sans"/>
              </a:rPr>
              <a:t> &amp; </a:t>
            </a:r>
            <a:r>
              <a:rPr sz="3000" b="1" dirty="0">
                <a:solidFill>
                  <a:srgbClr val="FFFF00"/>
                </a:solidFill>
                <a:latin typeface="DejaVu Sans"/>
                <a:cs typeface="DejaVu Sans"/>
              </a:rPr>
              <a:t>Power of the President</a:t>
            </a:r>
            <a:r>
              <a:rPr lang="en-US" sz="3000" b="1" dirty="0">
                <a:solidFill>
                  <a:srgbClr val="FFFF00"/>
                </a:solidFill>
                <a:latin typeface="DejaVu Sans"/>
                <a:cs typeface="DejaVu Sans"/>
              </a:rPr>
              <a:t> </a:t>
            </a:r>
            <a:endParaRPr sz="1900" dirty="0">
              <a:latin typeface="DejaVu Sans"/>
              <a:cs typeface="DejaVu Sans"/>
            </a:endParaRPr>
          </a:p>
        </p:txBody>
      </p:sp>
      <p:sp>
        <p:nvSpPr>
          <p:cNvPr id="4" name="object 4"/>
          <p:cNvSpPr/>
          <p:nvPr/>
        </p:nvSpPr>
        <p:spPr>
          <a:xfrm>
            <a:off x="8126730" y="17309"/>
            <a:ext cx="4064000" cy="5809891"/>
          </a:xfrm>
          <a:custGeom>
            <a:avLst/>
            <a:gdLst/>
            <a:ahLst/>
            <a:cxnLst/>
            <a:rect l="l" t="t" r="r" b="b"/>
            <a:pathLst>
              <a:path w="4064000" h="4953000">
                <a:moveTo>
                  <a:pt x="4064000" y="0"/>
                </a:moveTo>
                <a:lnTo>
                  <a:pt x="0" y="0"/>
                </a:lnTo>
                <a:lnTo>
                  <a:pt x="0" y="4952998"/>
                </a:lnTo>
                <a:lnTo>
                  <a:pt x="4064000" y="4952998"/>
                </a:lnTo>
                <a:lnTo>
                  <a:pt x="4064000" y="0"/>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8190547" y="174934"/>
            <a:ext cx="3936365" cy="1059264"/>
          </a:xfrm>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FFFF00"/>
                </a:solidFill>
              </a:rPr>
              <a:t>UNIT 2</a:t>
            </a:r>
            <a:r>
              <a:rPr lang="en-US" sz="3200" dirty="0">
                <a:solidFill>
                  <a:srgbClr val="FFFF00"/>
                </a:solidFill>
              </a:rPr>
              <a:t> </a:t>
            </a:r>
            <a:r>
              <a:rPr lang="en-US" sz="3200" dirty="0" err="1">
                <a:solidFill>
                  <a:srgbClr val="FFFF00"/>
                </a:solidFill>
              </a:rPr>
              <a:t>Chpt</a:t>
            </a:r>
            <a:r>
              <a:rPr lang="en-US" sz="3200" dirty="0">
                <a:solidFill>
                  <a:srgbClr val="FFFF00"/>
                </a:solidFill>
              </a:rPr>
              <a:t>. 5 </a:t>
            </a:r>
            <a:r>
              <a:rPr lang="en-US" dirty="0">
                <a:solidFill>
                  <a:srgbClr val="FFFF00"/>
                </a:solidFill>
              </a:rPr>
              <a:t>The Presidency</a:t>
            </a:r>
            <a:endParaRPr sz="3200" dirty="0"/>
          </a:p>
        </p:txBody>
      </p:sp>
      <p:sp>
        <p:nvSpPr>
          <p:cNvPr id="7" name="object 7"/>
          <p:cNvSpPr/>
          <p:nvPr/>
        </p:nvSpPr>
        <p:spPr>
          <a:xfrm>
            <a:off x="-1" y="1"/>
            <a:ext cx="8190547" cy="5791199"/>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1380697" y="6442068"/>
            <a:ext cx="153670" cy="189796"/>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z="1200" dirty="0">
                <a:solidFill>
                  <a:srgbClr val="898989"/>
                </a:solidFill>
                <a:latin typeface="DejaVu Sans"/>
                <a:cs typeface="DejaVu Sans"/>
              </a:rPr>
              <a:t>1</a:t>
            </a:fld>
            <a:endParaRPr sz="1200">
              <a:latin typeface="DejaVu Sans"/>
              <a:cs typeface="DejaVu San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3178163"/>
            <a:ext cx="2977238" cy="2750173"/>
          </a:xfrm>
          <a:prstGeom prst="rect">
            <a:avLst/>
          </a:prstGeom>
        </p:spPr>
      </p:pic>
      <p:sp>
        <p:nvSpPr>
          <p:cNvPr id="10" name="object 6">
            <a:extLst>
              <a:ext uri="{FF2B5EF4-FFF2-40B4-BE49-F238E27FC236}">
                <a16:creationId xmlns:a16="http://schemas.microsoft.com/office/drawing/2014/main" id="{75BB432D-7055-47E7-BAE8-BBC614C4E646}"/>
              </a:ext>
            </a:extLst>
          </p:cNvPr>
          <p:cNvSpPr txBox="1"/>
          <p:nvPr/>
        </p:nvSpPr>
        <p:spPr>
          <a:xfrm>
            <a:off x="8265595" y="1386901"/>
            <a:ext cx="3810000" cy="764312"/>
          </a:xfrm>
          <a:prstGeom prst="rect">
            <a:avLst/>
          </a:prstGeom>
        </p:spPr>
        <p:txBody>
          <a:bodyPr vert="horz" wrap="square" lIns="0" tIns="12700" rIns="0" bIns="0" rtlCol="0">
            <a:spAutoFit/>
          </a:bodyPr>
          <a:lstStyle/>
          <a:p>
            <a:pPr algn="ctr">
              <a:spcBef>
                <a:spcPts val="100"/>
              </a:spcBef>
            </a:pPr>
            <a:r>
              <a:rPr lang="en-US" sz="2400" b="1" dirty="0">
                <a:solidFill>
                  <a:srgbClr val="FFFF00"/>
                </a:solidFill>
              </a:rPr>
              <a:t>AMSCO pg. 139-147</a:t>
            </a:r>
            <a:endParaRPr lang="en-US" sz="2400" dirty="0">
              <a:solidFill>
                <a:srgbClr val="FFFF00"/>
              </a:solidFill>
            </a:endParaRPr>
          </a:p>
          <a:p>
            <a:pPr algn="ctr">
              <a:spcBef>
                <a:spcPts val="100"/>
              </a:spcBef>
            </a:pPr>
            <a:r>
              <a:rPr lang="en-US" sz="2400" b="1" dirty="0" err="1">
                <a:solidFill>
                  <a:srgbClr val="FFFF00"/>
                </a:solidFill>
                <a:latin typeface="+mj-lt"/>
                <a:cs typeface="DejaVu Sans"/>
              </a:rPr>
              <a:t>Wapples</a:t>
            </a:r>
            <a:r>
              <a:rPr lang="en-US" sz="2400" b="1" dirty="0">
                <a:solidFill>
                  <a:srgbClr val="FFFF00"/>
                </a:solidFill>
                <a:latin typeface="+mj-lt"/>
                <a:cs typeface="DejaVu Sans"/>
              </a:rPr>
              <a:t> pg. 151-164</a:t>
            </a:r>
            <a:r>
              <a:rPr lang="en-US" b="1" dirty="0"/>
              <a:t>159</a:t>
            </a:r>
            <a:endParaRPr lang="en-US" dirty="0"/>
          </a:p>
        </p:txBody>
      </p:sp>
      <p:sp>
        <p:nvSpPr>
          <p:cNvPr id="11" name="object 6">
            <a:extLst>
              <a:ext uri="{FF2B5EF4-FFF2-40B4-BE49-F238E27FC236}">
                <a16:creationId xmlns:a16="http://schemas.microsoft.com/office/drawing/2014/main" id="{48331317-F1C1-4582-A041-24D0F8CAB4D4}"/>
              </a:ext>
            </a:extLst>
          </p:cNvPr>
          <p:cNvSpPr txBox="1"/>
          <p:nvPr/>
        </p:nvSpPr>
        <p:spPr>
          <a:xfrm>
            <a:off x="8197432" y="2282532"/>
            <a:ext cx="3810000" cy="764312"/>
          </a:xfrm>
          <a:prstGeom prst="rect">
            <a:avLst/>
          </a:prstGeom>
        </p:spPr>
        <p:txBody>
          <a:bodyPr vert="horz" wrap="square" lIns="0" tIns="12700" rIns="0" bIns="0" rtlCol="0">
            <a:spAutoFit/>
          </a:bodyPr>
          <a:lstStyle/>
          <a:p>
            <a:pPr algn="ctr">
              <a:spcBef>
                <a:spcPts val="100"/>
              </a:spcBef>
            </a:pPr>
            <a:r>
              <a:rPr lang="en-US" sz="2400" b="1" i="1" dirty="0">
                <a:solidFill>
                  <a:srgbClr val="FFFF00"/>
                </a:solidFill>
              </a:rPr>
              <a:t>Required Documents:</a:t>
            </a:r>
          </a:p>
          <a:p>
            <a:pPr algn="ctr">
              <a:spcBef>
                <a:spcPts val="100"/>
              </a:spcBef>
            </a:pPr>
            <a:r>
              <a:rPr lang="en-US" sz="2400" b="1" i="1" dirty="0">
                <a:solidFill>
                  <a:srgbClr val="FFFF00"/>
                </a:solidFill>
                <a:latin typeface="+mj-lt"/>
                <a:cs typeface="DejaVu Sans"/>
              </a:rPr>
              <a:t>The Constitution</a:t>
            </a:r>
            <a:endParaRPr lang="en-US" sz="2400" b="1" i="1" dirty="0">
              <a:latin typeface="+mj-lt"/>
              <a:cs typeface="DejaVu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07"/>
            <a:ext cx="12192000" cy="667593"/>
          </a:xfrm>
          <a:custGeom>
            <a:avLst/>
            <a:gdLst/>
            <a:ahLst/>
            <a:cxnLst/>
            <a:rect l="l" t="t" r="r" b="b"/>
            <a:pathLst>
              <a:path w="12192000" h="1068705">
                <a:moveTo>
                  <a:pt x="12191997" y="0"/>
                </a:moveTo>
                <a:lnTo>
                  <a:pt x="0" y="0"/>
                </a:lnTo>
                <a:lnTo>
                  <a:pt x="0" y="1068571"/>
                </a:lnTo>
                <a:lnTo>
                  <a:pt x="12191997" y="1068571"/>
                </a:lnTo>
                <a:lnTo>
                  <a:pt x="12191997" y="0"/>
                </a:lnTo>
                <a:close/>
              </a:path>
            </a:pathLst>
          </a:custGeom>
          <a:solidFill>
            <a:srgbClr val="005D9F"/>
          </a:solidFill>
        </p:spPr>
        <p:txBody>
          <a:bodyPr wrap="square" lIns="0" tIns="0" rIns="0" bIns="0" rtlCol="0"/>
          <a:lstStyle/>
          <a:p>
            <a:endParaRPr/>
          </a:p>
        </p:txBody>
      </p:sp>
      <p:sp>
        <p:nvSpPr>
          <p:cNvPr id="3" name="object 3"/>
          <p:cNvSpPr txBox="1">
            <a:spLocks noGrp="1"/>
          </p:cNvSpPr>
          <p:nvPr>
            <p:ph type="title"/>
          </p:nvPr>
        </p:nvSpPr>
        <p:spPr>
          <a:xfrm>
            <a:off x="146051" y="98883"/>
            <a:ext cx="12045949" cy="510717"/>
          </a:xfrm>
          <a:prstGeom prst="rect">
            <a:avLst/>
          </a:prstGeom>
        </p:spPr>
        <p:txBody>
          <a:bodyPr vert="horz" wrap="square" lIns="0" tIns="33020" rIns="0" bIns="0" rtlCol="0">
            <a:spAutoFit/>
          </a:bodyPr>
          <a:lstStyle/>
          <a:p>
            <a:pPr marL="1706880" marR="5080" indent="-1689735" algn="ctr">
              <a:lnSpc>
                <a:spcPts val="4300"/>
              </a:lnSpc>
              <a:spcBef>
                <a:spcPts val="260"/>
              </a:spcBef>
            </a:pPr>
            <a:r>
              <a:rPr lang="en-US" sz="2400" dirty="0"/>
              <a:t>Article II </a:t>
            </a:r>
            <a:r>
              <a:rPr sz="2400" dirty="0"/>
              <a:t>PRESIDENT CONSTITUTIONAL ROLES</a:t>
            </a:r>
            <a:r>
              <a:rPr lang="en-US" sz="2400" dirty="0"/>
              <a:t>:</a:t>
            </a:r>
            <a:r>
              <a:rPr sz="2400" dirty="0"/>
              <a:t>  CHIEF LEGISLATOR</a:t>
            </a:r>
          </a:p>
        </p:txBody>
      </p:sp>
      <p:sp>
        <p:nvSpPr>
          <p:cNvPr id="4" name="object 4"/>
          <p:cNvSpPr txBox="1"/>
          <p:nvPr/>
        </p:nvSpPr>
        <p:spPr>
          <a:xfrm>
            <a:off x="104139" y="734339"/>
            <a:ext cx="11941810" cy="6144246"/>
          </a:xfrm>
          <a:prstGeom prst="rect">
            <a:avLst/>
          </a:prstGeom>
        </p:spPr>
        <p:txBody>
          <a:bodyPr vert="horz" wrap="square" lIns="0" tIns="104140" rIns="0" bIns="0" rtlCol="0">
            <a:spAutoFit/>
          </a:bodyPr>
          <a:lstStyle/>
          <a:p>
            <a:pPr marL="355600" indent="-342900">
              <a:lnSpc>
                <a:spcPct val="100000"/>
              </a:lnSpc>
              <a:spcBef>
                <a:spcPts val="820"/>
              </a:spcBef>
              <a:buFont typeface="DejaVu Sans"/>
              <a:buChar char="•"/>
              <a:tabLst>
                <a:tab pos="354965" algn="l"/>
                <a:tab pos="355600" algn="l"/>
              </a:tabLst>
            </a:pPr>
            <a:r>
              <a:rPr sz="2400" b="1" dirty="0">
                <a:latin typeface="DejaVu Sans"/>
                <a:cs typeface="DejaVu Sans"/>
              </a:rPr>
              <a:t>Powers</a:t>
            </a:r>
            <a:endParaRPr sz="2400" dirty="0">
              <a:latin typeface="DejaVu Sans"/>
              <a:cs typeface="DejaVu Sans"/>
            </a:endParaRPr>
          </a:p>
          <a:p>
            <a:pPr marL="755650" lvl="1" indent="-286385">
              <a:lnSpc>
                <a:spcPct val="100000"/>
              </a:lnSpc>
              <a:spcBef>
                <a:spcPts val="600"/>
              </a:spcBef>
              <a:buFont typeface="DejaVu Sans"/>
              <a:buChar char="–"/>
              <a:tabLst>
                <a:tab pos="755015" algn="l"/>
                <a:tab pos="755650" algn="l"/>
              </a:tabLst>
            </a:pPr>
            <a:r>
              <a:rPr sz="2000" b="1" dirty="0">
                <a:latin typeface="DejaVu Sans"/>
                <a:cs typeface="DejaVu Sans"/>
              </a:rPr>
              <a:t>Proposes legislation</a:t>
            </a:r>
            <a:r>
              <a:rPr lang="en-US" sz="2000" b="1" dirty="0">
                <a:latin typeface="DejaVu Sans"/>
                <a:cs typeface="DejaVu Sans"/>
              </a:rPr>
              <a:t>- </a:t>
            </a:r>
            <a:r>
              <a:rPr lang="en-US" sz="2000" b="1" i="1" dirty="0">
                <a:latin typeface="DejaVu Sans"/>
                <a:cs typeface="DejaVu Sans"/>
              </a:rPr>
              <a:t>“may recommend to Congress such measures as he shall judge necessary and expedient”</a:t>
            </a:r>
            <a:endParaRPr sz="2000" i="1" dirty="0">
              <a:latin typeface="DejaVu Sans"/>
              <a:cs typeface="DejaVu Sans"/>
            </a:endParaRPr>
          </a:p>
          <a:p>
            <a:pPr marL="755650" lvl="1" indent="-286385">
              <a:lnSpc>
                <a:spcPct val="100000"/>
              </a:lnSpc>
              <a:spcBef>
                <a:spcPts val="800"/>
              </a:spcBef>
              <a:buFont typeface="DejaVu Sans"/>
              <a:buChar char="–"/>
              <a:tabLst>
                <a:tab pos="755015" algn="l"/>
                <a:tab pos="755650" algn="l"/>
              </a:tabLst>
            </a:pPr>
            <a:r>
              <a:rPr sz="2000" b="1" dirty="0">
                <a:latin typeface="DejaVu Sans"/>
                <a:cs typeface="DejaVu Sans"/>
              </a:rPr>
              <a:t>Vetoes legislation</a:t>
            </a:r>
            <a:endParaRPr sz="2000" dirty="0">
              <a:latin typeface="DejaVu Sans"/>
              <a:cs typeface="DejaVu Sans"/>
            </a:endParaRPr>
          </a:p>
          <a:p>
            <a:pPr marL="1155700" lvl="2" indent="-229235">
              <a:lnSpc>
                <a:spcPct val="100000"/>
              </a:lnSpc>
              <a:spcBef>
                <a:spcPts val="700"/>
              </a:spcBef>
              <a:buFont typeface="DejaVu Sans"/>
              <a:buChar char="•"/>
              <a:tabLst>
                <a:tab pos="1155065" algn="l"/>
                <a:tab pos="1155700" algn="l"/>
              </a:tabLst>
            </a:pPr>
            <a:r>
              <a:rPr sz="2000" b="1" dirty="0">
                <a:latin typeface="DejaVu Sans"/>
                <a:cs typeface="DejaVu Sans"/>
              </a:rPr>
              <a:t>Veto: Sending a bill back to Congress with the reasons for rejecting it. Can be overridden.</a:t>
            </a:r>
            <a:endParaRPr sz="2000" dirty="0">
              <a:latin typeface="DejaVu Sans"/>
              <a:cs typeface="DejaVu Sans"/>
            </a:endParaRPr>
          </a:p>
          <a:p>
            <a:pPr marL="1155700" lvl="2" indent="-229235">
              <a:lnSpc>
                <a:spcPct val="100000"/>
              </a:lnSpc>
              <a:spcBef>
                <a:spcPts val="700"/>
              </a:spcBef>
              <a:buFont typeface="DejaVu Sans"/>
              <a:buChar char="•"/>
              <a:tabLst>
                <a:tab pos="1155065" algn="l"/>
                <a:tab pos="1155700" algn="l"/>
              </a:tabLst>
            </a:pPr>
            <a:r>
              <a:rPr sz="2000" b="1" dirty="0">
                <a:latin typeface="DejaVu Sans"/>
                <a:cs typeface="DejaVu Sans"/>
              </a:rPr>
              <a:t>Pocket Veto: Le</a:t>
            </a:r>
            <a:r>
              <a:rPr lang="en-US" sz="2000" b="1" dirty="0">
                <a:latin typeface="DejaVu Sans"/>
                <a:cs typeface="DejaVu Sans"/>
              </a:rPr>
              <a:t>tti</a:t>
            </a:r>
            <a:r>
              <a:rPr sz="2000" b="1" dirty="0">
                <a:latin typeface="DejaVu Sans"/>
                <a:cs typeface="DejaVu Sans"/>
              </a:rPr>
              <a:t>ng a bill die by not signing it in 10 days when Congress is adjourned.</a:t>
            </a:r>
            <a:endParaRPr sz="2000" dirty="0">
              <a:latin typeface="DejaVu Sans"/>
              <a:cs typeface="DejaVu Sans"/>
            </a:endParaRPr>
          </a:p>
          <a:p>
            <a:pPr marL="1155065" marR="5080" lvl="2" indent="-228600">
              <a:lnSpc>
                <a:spcPct val="109200"/>
              </a:lnSpc>
              <a:spcBef>
                <a:spcPts val="480"/>
              </a:spcBef>
              <a:buFont typeface="DejaVu Sans"/>
              <a:buChar char="•"/>
              <a:tabLst>
                <a:tab pos="1155065" algn="l"/>
                <a:tab pos="1155700" algn="l"/>
              </a:tabLst>
            </a:pPr>
            <a:r>
              <a:rPr sz="2000" b="1" dirty="0">
                <a:latin typeface="DejaVu Sans"/>
                <a:cs typeface="DejaVu Sans"/>
              </a:rPr>
              <a:t>Lacks </a:t>
            </a:r>
            <a:r>
              <a:rPr lang="en-US" sz="2000" b="1" dirty="0">
                <a:solidFill>
                  <a:srgbClr val="FF0000"/>
                </a:solidFill>
                <a:latin typeface="DejaVu Sans"/>
                <a:cs typeface="DejaVu Sans"/>
              </a:rPr>
              <a:t>line-item</a:t>
            </a:r>
            <a:r>
              <a:rPr sz="2000" b="1" dirty="0">
                <a:solidFill>
                  <a:srgbClr val="FF0000"/>
                </a:solidFill>
                <a:latin typeface="DejaVu Sans"/>
                <a:cs typeface="DejaVu Sans"/>
              </a:rPr>
              <a:t> veto </a:t>
            </a:r>
            <a:r>
              <a:rPr sz="2000" b="1" dirty="0">
                <a:latin typeface="DejaVu Sans"/>
                <a:cs typeface="DejaVu Sans"/>
              </a:rPr>
              <a:t>struck down by Supreme Court because of conﬂict with separation of powers. The president must sign or veto all</a:t>
            </a:r>
            <a:r>
              <a:rPr lang="en-US" sz="2000" b="1" dirty="0">
                <a:latin typeface="DejaVu Sans"/>
                <a:cs typeface="DejaVu Sans"/>
              </a:rPr>
              <a:t> </a:t>
            </a:r>
            <a:r>
              <a:rPr sz="2000" b="1" dirty="0">
                <a:latin typeface="DejaVu Sans"/>
                <a:cs typeface="DejaVu Sans"/>
              </a:rPr>
              <a:t>of a bill.</a:t>
            </a:r>
            <a:endParaRPr sz="2000" dirty="0">
              <a:latin typeface="DejaVu Sans"/>
              <a:cs typeface="DejaVu Sans"/>
            </a:endParaRPr>
          </a:p>
          <a:p>
            <a:pPr marL="755650" lvl="1" indent="-286385">
              <a:lnSpc>
                <a:spcPct val="100000"/>
              </a:lnSpc>
              <a:spcBef>
                <a:spcPts val="780"/>
              </a:spcBef>
              <a:buFont typeface="DejaVu Sans"/>
              <a:buChar char="–"/>
              <a:tabLst>
                <a:tab pos="755015" algn="l"/>
                <a:tab pos="755650" algn="l"/>
              </a:tabLst>
            </a:pPr>
            <a:r>
              <a:rPr sz="2000" b="1" dirty="0">
                <a:latin typeface="DejaVu Sans"/>
                <a:cs typeface="DejaVu Sans"/>
              </a:rPr>
              <a:t>Calls </a:t>
            </a:r>
            <a:r>
              <a:rPr sz="2000" b="1" dirty="0">
                <a:solidFill>
                  <a:srgbClr val="FF0000"/>
                </a:solidFill>
                <a:latin typeface="DejaVu Sans"/>
                <a:cs typeface="DejaVu Sans"/>
              </a:rPr>
              <a:t>special sessions </a:t>
            </a:r>
            <a:r>
              <a:rPr sz="2000" b="1" dirty="0">
                <a:latin typeface="DejaVu Sans"/>
                <a:cs typeface="DejaVu Sans"/>
              </a:rPr>
              <a:t>of Congress.</a:t>
            </a:r>
            <a:endParaRPr sz="2000" dirty="0">
              <a:latin typeface="DejaVu Sans"/>
              <a:cs typeface="DejaVu Sans"/>
            </a:endParaRPr>
          </a:p>
          <a:p>
            <a:pPr marL="755650" lvl="1" indent="-286385">
              <a:lnSpc>
                <a:spcPct val="100000"/>
              </a:lnSpc>
              <a:spcBef>
                <a:spcPts val="500"/>
              </a:spcBef>
              <a:buFont typeface="DejaVu Sans"/>
              <a:buChar char="–"/>
              <a:tabLst>
                <a:tab pos="755015" algn="l"/>
                <a:tab pos="755650" algn="l"/>
              </a:tabLst>
            </a:pPr>
            <a:r>
              <a:rPr sz="2000" b="1" dirty="0">
                <a:latin typeface="DejaVu Sans"/>
                <a:cs typeface="DejaVu Sans"/>
              </a:rPr>
              <a:t>Makes a </a:t>
            </a:r>
            <a:r>
              <a:rPr sz="2000" b="1" dirty="0">
                <a:solidFill>
                  <a:srgbClr val="FF0000"/>
                </a:solidFill>
                <a:latin typeface="DejaVu Sans"/>
                <a:cs typeface="DejaVu Sans"/>
              </a:rPr>
              <a:t>State of the Union Address</a:t>
            </a:r>
            <a:r>
              <a:rPr sz="2000" b="1" dirty="0">
                <a:latin typeface="DejaVu Sans"/>
                <a:cs typeface="DejaVu Sans"/>
              </a:rPr>
              <a:t> to Congress.</a:t>
            </a:r>
            <a:r>
              <a:rPr lang="en-US" sz="2000" b="1" dirty="0">
                <a:latin typeface="DejaVu Sans"/>
                <a:cs typeface="DejaVu Sans"/>
              </a:rPr>
              <a:t> President outlines his agenda to Congress and the nation</a:t>
            </a:r>
            <a:endParaRPr sz="2000" dirty="0">
              <a:latin typeface="DejaVu Sans"/>
              <a:cs typeface="DejaVu Sans"/>
            </a:endParaRPr>
          </a:p>
          <a:p>
            <a:pPr marL="355600" indent="-342900">
              <a:lnSpc>
                <a:spcPct val="100000"/>
              </a:lnSpc>
              <a:spcBef>
                <a:spcPts val="1695"/>
              </a:spcBef>
              <a:buFont typeface="DejaVu Sans"/>
              <a:buChar char="•"/>
              <a:tabLst>
                <a:tab pos="354965" algn="l"/>
                <a:tab pos="355600" algn="l"/>
              </a:tabLst>
            </a:pPr>
            <a:r>
              <a:rPr sz="2400" b="1" dirty="0">
                <a:latin typeface="DejaVu Sans"/>
                <a:cs typeface="DejaVu Sans"/>
              </a:rPr>
              <a:t>Checks</a:t>
            </a:r>
            <a:endParaRPr sz="2400" dirty="0">
              <a:latin typeface="DejaVu Sans"/>
              <a:cs typeface="DejaVu Sans"/>
            </a:endParaRPr>
          </a:p>
          <a:p>
            <a:pPr marL="755650" lvl="1" indent="-286385">
              <a:lnSpc>
                <a:spcPct val="100000"/>
              </a:lnSpc>
              <a:spcBef>
                <a:spcPts val="525"/>
              </a:spcBef>
              <a:buFont typeface="DejaVu Sans"/>
              <a:buChar char="–"/>
              <a:tabLst>
                <a:tab pos="755015" algn="l"/>
                <a:tab pos="755650" algn="l"/>
              </a:tabLst>
            </a:pPr>
            <a:r>
              <a:rPr sz="2000" b="1" dirty="0">
                <a:latin typeface="DejaVu Sans"/>
                <a:cs typeface="DejaVu Sans"/>
              </a:rPr>
              <a:t>Congress need </a:t>
            </a:r>
            <a:r>
              <a:rPr sz="2000" b="1" dirty="0">
                <a:solidFill>
                  <a:srgbClr val="FF0000"/>
                </a:solidFill>
                <a:latin typeface="DejaVu Sans"/>
                <a:cs typeface="DejaVu Sans"/>
              </a:rPr>
              <a:t>not</a:t>
            </a:r>
            <a:r>
              <a:rPr sz="2000" b="1" dirty="0">
                <a:latin typeface="DejaVu Sans"/>
                <a:cs typeface="DejaVu Sans"/>
              </a:rPr>
              <a:t> pass suggested legislation</a:t>
            </a:r>
            <a:endParaRPr sz="2000" dirty="0">
              <a:latin typeface="DejaVu Sans"/>
              <a:cs typeface="DejaVu Sans"/>
            </a:endParaRPr>
          </a:p>
          <a:p>
            <a:pPr marL="755650" lvl="1" indent="-286385">
              <a:lnSpc>
                <a:spcPct val="100000"/>
              </a:lnSpc>
              <a:spcBef>
                <a:spcPts val="500"/>
              </a:spcBef>
              <a:buFont typeface="DejaVu Sans"/>
              <a:buChar char="–"/>
              <a:tabLst>
                <a:tab pos="755015" algn="l"/>
                <a:tab pos="755650" algn="l"/>
              </a:tabLst>
            </a:pPr>
            <a:r>
              <a:rPr sz="2000" b="1" dirty="0">
                <a:latin typeface="DejaVu Sans"/>
                <a:cs typeface="DejaVu Sans"/>
              </a:rPr>
              <a:t>Congress can </a:t>
            </a:r>
            <a:r>
              <a:rPr sz="2000" b="1" dirty="0">
                <a:solidFill>
                  <a:srgbClr val="FF0000"/>
                </a:solidFill>
                <a:latin typeface="DejaVu Sans"/>
                <a:cs typeface="DejaVu Sans"/>
              </a:rPr>
              <a:t>override veto </a:t>
            </a:r>
            <a:r>
              <a:rPr sz="2000" b="1" dirty="0">
                <a:latin typeface="DejaVu Sans"/>
                <a:cs typeface="DejaVu Sans"/>
              </a:rPr>
              <a:t>with </a:t>
            </a:r>
            <a:r>
              <a:rPr sz="2000" b="1" dirty="0">
                <a:solidFill>
                  <a:srgbClr val="FF0000"/>
                </a:solidFill>
                <a:latin typeface="DejaVu Sans"/>
                <a:cs typeface="DejaVu Sans"/>
              </a:rPr>
              <a:t>2/3 majority </a:t>
            </a:r>
            <a:r>
              <a:rPr sz="2000" b="1" dirty="0">
                <a:latin typeface="DejaVu Sans"/>
                <a:cs typeface="DejaVu Sans"/>
              </a:rPr>
              <a:t>in </a:t>
            </a:r>
            <a:r>
              <a:rPr sz="2000" b="1" dirty="0">
                <a:solidFill>
                  <a:srgbClr val="FF0000"/>
                </a:solidFill>
                <a:latin typeface="DejaVu Sans"/>
                <a:cs typeface="DejaVu Sans"/>
              </a:rPr>
              <a:t>both houses</a:t>
            </a:r>
            <a:endParaRPr sz="2000" dirty="0">
              <a:solidFill>
                <a:srgbClr val="FF0000"/>
              </a:solidFill>
              <a:latin typeface="DejaVu Sans"/>
              <a:cs typeface="DejaVu Sans"/>
            </a:endParaRPr>
          </a:p>
        </p:txBody>
      </p:sp>
      <p:sp>
        <p:nvSpPr>
          <p:cNvPr id="5" name="object 5"/>
          <p:cNvSpPr txBox="1"/>
          <p:nvPr/>
        </p:nvSpPr>
        <p:spPr>
          <a:xfrm>
            <a:off x="11406097" y="6434775"/>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DejaVu Sans"/>
                <a:cs typeface="DejaVu Sans"/>
              </a:rPr>
              <a:t>7</a:t>
            </a:r>
            <a:endParaRPr sz="1200">
              <a:latin typeface="DejaVu Sans"/>
              <a:cs typeface="DejaVu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17EAA8-649E-45CF-8430-06D291906464}"/>
              </a:ext>
            </a:extLst>
          </p:cNvPr>
          <p:cNvPicPr>
            <a:picLocks noChangeAspect="1"/>
          </p:cNvPicPr>
          <p:nvPr/>
        </p:nvPicPr>
        <p:blipFill>
          <a:blip r:embed="rId2"/>
          <a:stretch>
            <a:fillRect/>
          </a:stretch>
        </p:blipFill>
        <p:spPr>
          <a:xfrm>
            <a:off x="2324417" y="557775"/>
            <a:ext cx="7239000" cy="5263416"/>
          </a:xfrm>
          <a:prstGeom prst="rect">
            <a:avLst/>
          </a:prstGeom>
        </p:spPr>
      </p:pic>
      <p:sp>
        <p:nvSpPr>
          <p:cNvPr id="2" name="object 2"/>
          <p:cNvSpPr/>
          <p:nvPr/>
        </p:nvSpPr>
        <p:spPr>
          <a:xfrm>
            <a:off x="0" y="18207"/>
            <a:ext cx="12192000" cy="521361"/>
          </a:xfrm>
          <a:custGeom>
            <a:avLst/>
            <a:gdLst/>
            <a:ahLst/>
            <a:cxnLst/>
            <a:rect l="l" t="t" r="r" b="b"/>
            <a:pathLst>
              <a:path w="12192000" h="1068705">
                <a:moveTo>
                  <a:pt x="12191997" y="0"/>
                </a:moveTo>
                <a:lnTo>
                  <a:pt x="0" y="0"/>
                </a:lnTo>
                <a:lnTo>
                  <a:pt x="0" y="1068571"/>
                </a:lnTo>
                <a:lnTo>
                  <a:pt x="12191997" y="1068571"/>
                </a:lnTo>
                <a:lnTo>
                  <a:pt x="12191997" y="0"/>
                </a:lnTo>
                <a:close/>
              </a:path>
            </a:pathLst>
          </a:custGeom>
          <a:solidFill>
            <a:srgbClr val="005D9F"/>
          </a:solidFill>
        </p:spPr>
        <p:txBody>
          <a:bodyPr wrap="square" lIns="0" tIns="0" rIns="0" bIns="0" rtlCol="0"/>
          <a:lstStyle/>
          <a:p>
            <a:endParaRPr/>
          </a:p>
        </p:txBody>
      </p:sp>
      <p:sp>
        <p:nvSpPr>
          <p:cNvPr id="3" name="object 3"/>
          <p:cNvSpPr txBox="1">
            <a:spLocks noGrp="1"/>
          </p:cNvSpPr>
          <p:nvPr>
            <p:ph type="title"/>
          </p:nvPr>
        </p:nvSpPr>
        <p:spPr>
          <a:xfrm>
            <a:off x="-146051" y="0"/>
            <a:ext cx="12192000" cy="521361"/>
          </a:xfrm>
          <a:prstGeom prst="rect">
            <a:avLst/>
          </a:prstGeom>
        </p:spPr>
        <p:txBody>
          <a:bodyPr vert="horz" wrap="square" lIns="0" tIns="33020" rIns="0" bIns="0" rtlCol="0">
            <a:spAutoFit/>
          </a:bodyPr>
          <a:lstStyle/>
          <a:p>
            <a:pPr marL="1706880" marR="5080" indent="-1689735" algn="ctr">
              <a:lnSpc>
                <a:spcPts val="4300"/>
              </a:lnSpc>
              <a:spcBef>
                <a:spcPts val="260"/>
              </a:spcBef>
            </a:pPr>
            <a:r>
              <a:rPr sz="2800" dirty="0"/>
              <a:t>PRESIDENT CONSTITUTIONAL ROLES  CHIEF LEGISLATOR</a:t>
            </a:r>
          </a:p>
        </p:txBody>
      </p:sp>
      <p:sp>
        <p:nvSpPr>
          <p:cNvPr id="5" name="object 5"/>
          <p:cNvSpPr txBox="1"/>
          <p:nvPr/>
        </p:nvSpPr>
        <p:spPr>
          <a:xfrm>
            <a:off x="11406097" y="6434775"/>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DejaVu Sans"/>
                <a:cs typeface="DejaVu Sans"/>
              </a:rPr>
              <a:t>7</a:t>
            </a:r>
            <a:endParaRPr sz="1200">
              <a:latin typeface="DejaVu Sans"/>
              <a:cs typeface="DejaVu Sans"/>
            </a:endParaRPr>
          </a:p>
        </p:txBody>
      </p:sp>
      <p:pic>
        <p:nvPicPr>
          <p:cNvPr id="7" name="Picture 6">
            <a:extLst>
              <a:ext uri="{FF2B5EF4-FFF2-40B4-BE49-F238E27FC236}">
                <a16:creationId xmlns:a16="http://schemas.microsoft.com/office/drawing/2014/main" id="{BACA4D5C-23BA-4532-A5C5-FA36CCBA7B78}"/>
              </a:ext>
            </a:extLst>
          </p:cNvPr>
          <p:cNvPicPr>
            <a:picLocks noChangeAspect="1"/>
          </p:cNvPicPr>
          <p:nvPr/>
        </p:nvPicPr>
        <p:blipFill>
          <a:blip r:embed="rId3"/>
          <a:stretch>
            <a:fillRect/>
          </a:stretch>
        </p:blipFill>
        <p:spPr>
          <a:xfrm>
            <a:off x="223838" y="685800"/>
            <a:ext cx="1838325" cy="4162425"/>
          </a:xfrm>
          <a:prstGeom prst="rect">
            <a:avLst/>
          </a:prstGeom>
        </p:spPr>
      </p:pic>
      <p:pic>
        <p:nvPicPr>
          <p:cNvPr id="8" name="Picture 7">
            <a:extLst>
              <a:ext uri="{FF2B5EF4-FFF2-40B4-BE49-F238E27FC236}">
                <a16:creationId xmlns:a16="http://schemas.microsoft.com/office/drawing/2014/main" id="{BAC5BD77-CB79-44B4-865E-D3C8AFD93ACD}"/>
              </a:ext>
            </a:extLst>
          </p:cNvPr>
          <p:cNvPicPr>
            <a:picLocks noChangeAspect="1"/>
          </p:cNvPicPr>
          <p:nvPr/>
        </p:nvPicPr>
        <p:blipFill>
          <a:blip r:embed="rId4"/>
          <a:stretch>
            <a:fillRect/>
          </a:stretch>
        </p:blipFill>
        <p:spPr>
          <a:xfrm>
            <a:off x="2286000" y="5750271"/>
            <a:ext cx="7131366" cy="883090"/>
          </a:xfrm>
          <a:prstGeom prst="rect">
            <a:avLst/>
          </a:prstGeom>
        </p:spPr>
      </p:pic>
    </p:spTree>
    <p:extLst>
      <p:ext uri="{BB962C8B-B14F-4D97-AF65-F5344CB8AC3E}">
        <p14:creationId xmlns:p14="http://schemas.microsoft.com/office/powerpoint/2010/main" val="37976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265534"/>
            <a:ext cx="8195812" cy="566822"/>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000000"/>
                </a:solidFill>
              </a:rPr>
              <a:t>SIGNING STATEMENTS</a:t>
            </a:r>
            <a:endParaRPr dirty="0"/>
          </a:p>
        </p:txBody>
      </p:sp>
      <p:sp>
        <p:nvSpPr>
          <p:cNvPr id="3" name="object 3"/>
          <p:cNvSpPr txBox="1"/>
          <p:nvPr/>
        </p:nvSpPr>
        <p:spPr>
          <a:xfrm>
            <a:off x="243556" y="1219200"/>
            <a:ext cx="11704888" cy="5373266"/>
          </a:xfrm>
          <a:prstGeom prst="rect">
            <a:avLst/>
          </a:prstGeom>
        </p:spPr>
        <p:txBody>
          <a:bodyPr vert="horz" wrap="square" lIns="0" tIns="33020" rIns="0" bIns="0" rtlCol="0">
            <a:spAutoFit/>
          </a:bodyPr>
          <a:lstStyle/>
          <a:p>
            <a:pPr marL="469900" marR="5080" indent="-457200">
              <a:lnSpc>
                <a:spcPts val="3800"/>
              </a:lnSpc>
              <a:spcBef>
                <a:spcPts val="260"/>
              </a:spcBef>
              <a:buSzPct val="89062"/>
              <a:buFont typeface="Arial" panose="020B0604020202020204" pitchFamily="34" charset="0"/>
              <a:buChar char="•"/>
              <a:tabLst>
                <a:tab pos="354965" algn="l"/>
                <a:tab pos="355600" algn="l"/>
              </a:tabLst>
            </a:pPr>
            <a:r>
              <a:rPr sz="2800" b="1" dirty="0">
                <a:latin typeface="DejaVu Sans"/>
                <a:cs typeface="DejaVu Sans"/>
              </a:rPr>
              <a:t>A signing statement is a wri</a:t>
            </a:r>
            <a:r>
              <a:rPr lang="en-US" sz="2800" b="1" dirty="0">
                <a:latin typeface="DejaVu Sans"/>
                <a:cs typeface="DejaVu Sans"/>
              </a:rPr>
              <a:t>tt</a:t>
            </a:r>
            <a:r>
              <a:rPr sz="2800" b="1" dirty="0">
                <a:latin typeface="DejaVu Sans"/>
                <a:cs typeface="DejaVu Sans"/>
              </a:rPr>
              <a:t>en message issued by the president  upon signing a bill into law that states objectives to some of the  provisions in the bill.</a:t>
            </a:r>
            <a:endParaRPr sz="2800" dirty="0">
              <a:latin typeface="DejaVu Sans"/>
              <a:cs typeface="DejaVu Sans"/>
            </a:endParaRPr>
          </a:p>
          <a:p>
            <a:pPr>
              <a:lnSpc>
                <a:spcPct val="100000"/>
              </a:lnSpc>
              <a:spcBef>
                <a:spcPts val="10"/>
              </a:spcBef>
              <a:buFont typeface="DejaVu Sans"/>
              <a:buChar char="§"/>
            </a:pPr>
            <a:endParaRPr sz="2800" dirty="0">
              <a:latin typeface="DejaVu Sans"/>
              <a:cs typeface="DejaVu Sans"/>
            </a:endParaRPr>
          </a:p>
          <a:p>
            <a:pPr marL="469900" indent="-457200">
              <a:lnSpc>
                <a:spcPct val="100000"/>
              </a:lnSpc>
              <a:buSzPct val="89062"/>
              <a:buFont typeface="Arial" panose="020B0604020202020204" pitchFamily="34" charset="0"/>
              <a:buChar char="•"/>
              <a:tabLst>
                <a:tab pos="354965" algn="l"/>
                <a:tab pos="355600" algn="l"/>
              </a:tabLst>
            </a:pPr>
            <a:r>
              <a:rPr sz="2800" b="1" dirty="0">
                <a:latin typeface="DejaVu Sans"/>
                <a:cs typeface="DejaVu Sans"/>
              </a:rPr>
              <a:t>They are not provided for in the Constitution.</a:t>
            </a:r>
            <a:endParaRPr sz="2800" dirty="0">
              <a:latin typeface="DejaVu Sans"/>
              <a:cs typeface="DejaVu Sans"/>
            </a:endParaRPr>
          </a:p>
          <a:p>
            <a:pPr>
              <a:lnSpc>
                <a:spcPct val="100000"/>
              </a:lnSpc>
              <a:spcBef>
                <a:spcPts val="5"/>
              </a:spcBef>
              <a:buFont typeface="DejaVu Sans"/>
              <a:buChar char="§"/>
            </a:pPr>
            <a:endParaRPr sz="2800" dirty="0">
              <a:latin typeface="DejaVu Sans"/>
              <a:cs typeface="DejaVu Sans"/>
            </a:endParaRPr>
          </a:p>
          <a:p>
            <a:pPr marL="469900" indent="-457200">
              <a:lnSpc>
                <a:spcPct val="100000"/>
              </a:lnSpc>
              <a:buSzPct val="89062"/>
              <a:buFont typeface="Arial" panose="020B0604020202020204" pitchFamily="34" charset="0"/>
              <a:buChar char="•"/>
              <a:tabLst>
                <a:tab pos="354965" algn="l"/>
                <a:tab pos="355600" algn="l"/>
              </a:tabLst>
            </a:pPr>
            <a:r>
              <a:rPr sz="2800" b="1" dirty="0">
                <a:latin typeface="DejaVu Sans"/>
                <a:cs typeface="DejaVu Sans"/>
              </a:rPr>
              <a:t>Why would a president issue a signing statement?</a:t>
            </a:r>
            <a:r>
              <a:rPr lang="en-US" sz="2800" b="1" dirty="0">
                <a:latin typeface="DejaVu Sans"/>
                <a:cs typeface="DejaVu Sans"/>
              </a:rPr>
              <a:t> </a:t>
            </a:r>
            <a:r>
              <a:rPr lang="en-US" sz="2800" b="1" i="1" dirty="0">
                <a:solidFill>
                  <a:srgbClr val="FF0000"/>
                </a:solidFill>
                <a:latin typeface="DejaVu Sans"/>
                <a:cs typeface="DejaVu Sans"/>
              </a:rPr>
              <a:t>Pg. 147AMSCO</a:t>
            </a:r>
          </a:p>
          <a:p>
            <a:pPr marL="469900" indent="-457200">
              <a:lnSpc>
                <a:spcPct val="100000"/>
              </a:lnSpc>
              <a:buSzPct val="89062"/>
              <a:buFont typeface="Arial" panose="020B0604020202020204" pitchFamily="34" charset="0"/>
              <a:buChar char="•"/>
              <a:tabLst>
                <a:tab pos="354965" algn="l"/>
                <a:tab pos="355600" algn="l"/>
              </a:tabLst>
            </a:pPr>
            <a:endParaRPr lang="en-US" sz="2800" b="1" dirty="0">
              <a:latin typeface="DejaVu Sans"/>
              <a:cs typeface="DejaVu Sans"/>
            </a:endParaRPr>
          </a:p>
          <a:p>
            <a:pPr marL="469900" indent="-457200">
              <a:lnSpc>
                <a:spcPct val="100000"/>
              </a:lnSpc>
              <a:buSzPct val="89062"/>
              <a:buFont typeface="Arial" panose="020B0604020202020204" pitchFamily="34" charset="0"/>
              <a:buChar char="•"/>
              <a:tabLst>
                <a:tab pos="354965" algn="l"/>
                <a:tab pos="355600" algn="l"/>
              </a:tabLst>
            </a:pPr>
            <a:r>
              <a:rPr lang="en-US" sz="2800" b="1" dirty="0">
                <a:latin typeface="DejaVu Sans"/>
                <a:cs typeface="DejaVu Sans"/>
              </a:rPr>
              <a:t>What are some of the criticisms of the signing statements and how is this considered a violation of the separation of powers? </a:t>
            </a:r>
            <a:r>
              <a:rPr lang="en-US" sz="2800" b="1" i="1" dirty="0">
                <a:solidFill>
                  <a:srgbClr val="FF0000"/>
                </a:solidFill>
                <a:latin typeface="DejaVu Sans"/>
                <a:cs typeface="DejaVu Sans"/>
              </a:rPr>
              <a:t>AMSCO pg. 147</a:t>
            </a:r>
            <a:endParaRPr sz="2800" i="1" dirty="0">
              <a:solidFill>
                <a:srgbClr val="FF0000"/>
              </a:solidFill>
              <a:latin typeface="DejaVu Sans"/>
              <a:cs typeface="DejaVu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840105"/>
          </a:xfrm>
          <a:custGeom>
            <a:avLst/>
            <a:gdLst/>
            <a:ahLst/>
            <a:cxnLst/>
            <a:rect l="l" t="t" r="r" b="b"/>
            <a:pathLst>
              <a:path w="12192000" h="840105">
                <a:moveTo>
                  <a:pt x="12191997" y="0"/>
                </a:moveTo>
                <a:lnTo>
                  <a:pt x="0" y="0"/>
                </a:lnTo>
                <a:lnTo>
                  <a:pt x="0" y="839958"/>
                </a:lnTo>
                <a:lnTo>
                  <a:pt x="12191997" y="839958"/>
                </a:lnTo>
                <a:lnTo>
                  <a:pt x="12191997" y="0"/>
                </a:lnTo>
                <a:close/>
              </a:path>
            </a:pathLst>
          </a:custGeom>
          <a:solidFill>
            <a:srgbClr val="D12916"/>
          </a:solidFill>
        </p:spPr>
        <p:txBody>
          <a:bodyPr wrap="square" lIns="0" tIns="0" rIns="0" bIns="0" rtlCol="0"/>
          <a:lstStyle/>
          <a:p>
            <a:endParaRPr/>
          </a:p>
        </p:txBody>
      </p:sp>
      <p:sp>
        <p:nvSpPr>
          <p:cNvPr id="3" name="object 3"/>
          <p:cNvSpPr txBox="1">
            <a:spLocks noGrp="1"/>
          </p:cNvSpPr>
          <p:nvPr>
            <p:ph type="title"/>
          </p:nvPr>
        </p:nvSpPr>
        <p:spPr>
          <a:xfrm>
            <a:off x="1658887" y="0"/>
            <a:ext cx="9491442" cy="505267"/>
          </a:xfrm>
          <a:prstGeom prst="rect">
            <a:avLst/>
          </a:prstGeom>
        </p:spPr>
        <p:txBody>
          <a:bodyPr vert="horz" wrap="square" lIns="0" tIns="12700" rIns="0" bIns="0" rtlCol="0">
            <a:spAutoFit/>
          </a:bodyPr>
          <a:lstStyle/>
          <a:p>
            <a:pPr marL="12700" algn="ctr">
              <a:lnSpc>
                <a:spcPct val="100000"/>
              </a:lnSpc>
              <a:spcBef>
                <a:spcPts val="100"/>
              </a:spcBef>
            </a:pPr>
            <a:r>
              <a:rPr sz="3200" dirty="0"/>
              <a:t>PRESIDENTIAL APPROVAL RATINGS</a:t>
            </a:r>
          </a:p>
        </p:txBody>
      </p:sp>
      <p:sp>
        <p:nvSpPr>
          <p:cNvPr id="4" name="object 4"/>
          <p:cNvSpPr/>
          <p:nvPr/>
        </p:nvSpPr>
        <p:spPr>
          <a:xfrm>
            <a:off x="0" y="5127829"/>
            <a:ext cx="6760209" cy="1730375"/>
          </a:xfrm>
          <a:custGeom>
            <a:avLst/>
            <a:gdLst/>
            <a:ahLst/>
            <a:cxnLst/>
            <a:rect l="l" t="t" r="r" b="b"/>
            <a:pathLst>
              <a:path w="6760209" h="1730375">
                <a:moveTo>
                  <a:pt x="6760028" y="0"/>
                </a:moveTo>
                <a:lnTo>
                  <a:pt x="0" y="0"/>
                </a:lnTo>
                <a:lnTo>
                  <a:pt x="0" y="1730170"/>
                </a:lnTo>
                <a:lnTo>
                  <a:pt x="6760028" y="1730170"/>
                </a:lnTo>
                <a:lnTo>
                  <a:pt x="6760028" y="0"/>
                </a:lnTo>
                <a:close/>
              </a:path>
            </a:pathLst>
          </a:custGeom>
          <a:solidFill>
            <a:srgbClr val="D12916"/>
          </a:solidFill>
        </p:spPr>
        <p:txBody>
          <a:bodyPr wrap="square" lIns="0" tIns="0" rIns="0" bIns="0" rtlCol="0"/>
          <a:lstStyle/>
          <a:p>
            <a:endParaRPr/>
          </a:p>
        </p:txBody>
      </p:sp>
      <p:sp>
        <p:nvSpPr>
          <p:cNvPr id="5" name="object 5"/>
          <p:cNvSpPr txBox="1"/>
          <p:nvPr/>
        </p:nvSpPr>
        <p:spPr>
          <a:xfrm>
            <a:off x="78738" y="5097857"/>
            <a:ext cx="6325870" cy="1762406"/>
          </a:xfrm>
          <a:prstGeom prst="rect">
            <a:avLst/>
          </a:prstGeom>
        </p:spPr>
        <p:txBody>
          <a:bodyPr vert="horz" wrap="square" lIns="0" tIns="75565" rIns="0" bIns="0" rtlCol="0">
            <a:spAutoFit/>
          </a:bodyPr>
          <a:lstStyle/>
          <a:p>
            <a:pPr marL="355600" indent="-342900">
              <a:lnSpc>
                <a:spcPct val="100000"/>
              </a:lnSpc>
              <a:spcBef>
                <a:spcPts val="595"/>
              </a:spcBef>
              <a:buFont typeface="DejaVu Sans"/>
              <a:buChar char="•"/>
              <a:tabLst>
                <a:tab pos="354965" algn="l"/>
                <a:tab pos="355600" algn="l"/>
              </a:tabLst>
            </a:pPr>
            <a:r>
              <a:rPr sz="2000" b="1" dirty="0">
                <a:solidFill>
                  <a:srgbClr val="FFFFFF"/>
                </a:solidFill>
                <a:latin typeface="DejaVu Sans"/>
                <a:cs typeface="DejaVu Sans"/>
              </a:rPr>
              <a:t>Presidential Approval</a:t>
            </a:r>
            <a:endParaRPr sz="2000" dirty="0">
              <a:latin typeface="DejaVu Sans"/>
              <a:cs typeface="DejaVu Sans"/>
            </a:endParaRPr>
          </a:p>
          <a:p>
            <a:pPr marL="748665" marR="5080" lvl="1" indent="-279400">
              <a:lnSpc>
                <a:spcPct val="101499"/>
              </a:lnSpc>
              <a:spcBef>
                <a:spcPts val="450"/>
              </a:spcBef>
              <a:buFont typeface="DejaVu Sans"/>
              <a:buChar char="–"/>
              <a:tabLst>
                <a:tab pos="755650" algn="l"/>
              </a:tabLst>
            </a:pPr>
            <a:r>
              <a:rPr sz="2000" b="1" dirty="0">
                <a:solidFill>
                  <a:srgbClr val="FFFFFF"/>
                </a:solidFill>
                <a:latin typeface="DejaVu Sans"/>
                <a:cs typeface="DejaVu Sans"/>
              </a:rPr>
              <a:t>Product of many factors: war, the economy,  the “honeymoon” period</a:t>
            </a:r>
            <a:endParaRPr sz="2000" dirty="0">
              <a:latin typeface="DejaVu Sans"/>
              <a:cs typeface="DejaVu Sans"/>
            </a:endParaRPr>
          </a:p>
          <a:p>
            <a:pPr marL="755650" lvl="1" indent="-286385">
              <a:lnSpc>
                <a:spcPct val="100000"/>
              </a:lnSpc>
              <a:spcBef>
                <a:spcPts val="600"/>
              </a:spcBef>
              <a:buFont typeface="DejaVu Sans"/>
              <a:buChar char="–"/>
              <a:tabLst>
                <a:tab pos="755650" algn="l"/>
              </a:tabLst>
            </a:pPr>
            <a:r>
              <a:rPr sz="2000" b="1" dirty="0">
                <a:solidFill>
                  <a:srgbClr val="FFFFFF"/>
                </a:solidFill>
                <a:latin typeface="DejaVu Sans"/>
                <a:cs typeface="DejaVu Sans"/>
              </a:rPr>
              <a:t>Changes can highlight good/bad decisions</a:t>
            </a:r>
            <a:endParaRPr sz="2000" dirty="0">
              <a:latin typeface="DejaVu Sans"/>
              <a:cs typeface="DejaVu Sans"/>
            </a:endParaRPr>
          </a:p>
        </p:txBody>
      </p:sp>
      <p:sp>
        <p:nvSpPr>
          <p:cNvPr id="6" name="object 6"/>
          <p:cNvSpPr/>
          <p:nvPr/>
        </p:nvSpPr>
        <p:spPr>
          <a:xfrm>
            <a:off x="5535" y="1052078"/>
            <a:ext cx="12060943" cy="373097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760026" y="5127829"/>
            <a:ext cx="5432425" cy="1730375"/>
          </a:xfrm>
          <a:custGeom>
            <a:avLst/>
            <a:gdLst/>
            <a:ahLst/>
            <a:cxnLst/>
            <a:rect l="l" t="t" r="r" b="b"/>
            <a:pathLst>
              <a:path w="5432425" h="1730375">
                <a:moveTo>
                  <a:pt x="5431970" y="0"/>
                </a:moveTo>
                <a:lnTo>
                  <a:pt x="0" y="0"/>
                </a:lnTo>
                <a:lnTo>
                  <a:pt x="0" y="1730170"/>
                </a:lnTo>
                <a:lnTo>
                  <a:pt x="5431970" y="1730170"/>
                </a:lnTo>
                <a:lnTo>
                  <a:pt x="5431970" y="0"/>
                </a:lnTo>
                <a:close/>
              </a:path>
            </a:pathLst>
          </a:custGeom>
          <a:solidFill>
            <a:srgbClr val="D12916"/>
          </a:solidFill>
        </p:spPr>
        <p:txBody>
          <a:bodyPr wrap="square" lIns="0" tIns="0" rIns="0" bIns="0" rtlCol="0"/>
          <a:lstStyle/>
          <a:p>
            <a:endParaRPr/>
          </a:p>
        </p:txBody>
      </p:sp>
      <p:sp>
        <p:nvSpPr>
          <p:cNvPr id="8" name="object 8"/>
          <p:cNvSpPr txBox="1"/>
          <p:nvPr/>
        </p:nvSpPr>
        <p:spPr>
          <a:xfrm>
            <a:off x="6229694" y="5125770"/>
            <a:ext cx="5883568" cy="1431929"/>
          </a:xfrm>
          <a:prstGeom prst="rect">
            <a:avLst/>
          </a:prstGeom>
        </p:spPr>
        <p:txBody>
          <a:bodyPr vert="horz" wrap="square" lIns="0" tIns="33019" rIns="0" bIns="0" rtlCol="0">
            <a:spAutoFit/>
          </a:bodyPr>
          <a:lstStyle/>
          <a:p>
            <a:pPr marL="330835" marR="5080" indent="-318770">
              <a:lnSpc>
                <a:spcPts val="3800"/>
              </a:lnSpc>
              <a:spcBef>
                <a:spcPts val="259"/>
              </a:spcBef>
              <a:buFont typeface="DejaVu Sans"/>
              <a:buChar char="•"/>
              <a:tabLst>
                <a:tab pos="354965" algn="l"/>
                <a:tab pos="355600" algn="l"/>
              </a:tabLst>
            </a:pPr>
            <a:r>
              <a:rPr sz="2200" b="1" dirty="0">
                <a:solidFill>
                  <a:srgbClr val="FFFFFF"/>
                </a:solidFill>
                <a:latin typeface="DejaVu Sans"/>
                <a:cs typeface="DejaVu Sans"/>
              </a:rPr>
              <a:t>When is the best time for a  president to negotiate with</a:t>
            </a:r>
            <a:r>
              <a:rPr lang="en-US" sz="2200" b="1" dirty="0">
                <a:solidFill>
                  <a:srgbClr val="FFFFFF"/>
                </a:solidFill>
                <a:latin typeface="DejaVu Sans"/>
                <a:cs typeface="DejaVu Sans"/>
              </a:rPr>
              <a:t> </a:t>
            </a:r>
            <a:r>
              <a:rPr sz="2200" b="1" dirty="0">
                <a:solidFill>
                  <a:srgbClr val="FFFFFF"/>
                </a:solidFill>
                <a:latin typeface="DejaVu Sans"/>
                <a:cs typeface="DejaVu Sans"/>
              </a:rPr>
              <a:t>Congress? Why?</a:t>
            </a:r>
            <a:endParaRPr sz="2200" dirty="0">
              <a:latin typeface="DejaVu Sans"/>
              <a:cs typeface="DejaVu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721"/>
            <a:ext cx="12192000" cy="617509"/>
          </a:xfrm>
          <a:custGeom>
            <a:avLst/>
            <a:gdLst/>
            <a:ahLst/>
            <a:cxnLst/>
            <a:rect l="l" t="t" r="r" b="b"/>
            <a:pathLst>
              <a:path w="12192000" h="1081405">
                <a:moveTo>
                  <a:pt x="12191997" y="0"/>
                </a:moveTo>
                <a:lnTo>
                  <a:pt x="0" y="0"/>
                </a:lnTo>
                <a:lnTo>
                  <a:pt x="0" y="1080797"/>
                </a:lnTo>
                <a:lnTo>
                  <a:pt x="12191997" y="1080797"/>
                </a:lnTo>
                <a:lnTo>
                  <a:pt x="12191997" y="0"/>
                </a:lnTo>
                <a:close/>
              </a:path>
            </a:pathLst>
          </a:custGeom>
          <a:solidFill>
            <a:srgbClr val="296C7B"/>
          </a:solidFill>
        </p:spPr>
        <p:txBody>
          <a:bodyPr wrap="square" lIns="0" tIns="0" rIns="0" bIns="0" rtlCol="0"/>
          <a:lstStyle/>
          <a:p>
            <a:endParaRPr/>
          </a:p>
        </p:txBody>
      </p:sp>
      <p:sp>
        <p:nvSpPr>
          <p:cNvPr id="3" name="object 3"/>
          <p:cNvSpPr txBox="1">
            <a:spLocks noGrp="1"/>
          </p:cNvSpPr>
          <p:nvPr>
            <p:ph type="title"/>
          </p:nvPr>
        </p:nvSpPr>
        <p:spPr>
          <a:xfrm>
            <a:off x="23308" y="-13085"/>
            <a:ext cx="12016292" cy="541687"/>
          </a:xfrm>
          <a:prstGeom prst="rect">
            <a:avLst/>
          </a:prstGeom>
        </p:spPr>
        <p:txBody>
          <a:bodyPr vert="horz" wrap="square" lIns="0" tIns="33020" rIns="0" bIns="0" rtlCol="0">
            <a:spAutoFit/>
          </a:bodyPr>
          <a:lstStyle/>
          <a:p>
            <a:pPr marL="1821814" marR="5080" indent="-1804670" algn="ctr">
              <a:lnSpc>
                <a:spcPts val="4300"/>
              </a:lnSpc>
              <a:spcBef>
                <a:spcPts val="260"/>
              </a:spcBef>
            </a:pPr>
            <a:r>
              <a:rPr sz="2800" dirty="0">
                <a:latin typeface="+mj-lt"/>
              </a:rPr>
              <a:t>PRESIDENT CONSTITUTIONAL</a:t>
            </a:r>
            <a:r>
              <a:rPr lang="en-US" sz="2800" dirty="0">
                <a:latin typeface="+mj-lt"/>
              </a:rPr>
              <a:t>:  </a:t>
            </a:r>
            <a:r>
              <a:rPr sz="2800" dirty="0">
                <a:latin typeface="+mj-lt"/>
              </a:rPr>
              <a:t>ROLES  CHIEF EXECUTIVE</a:t>
            </a:r>
            <a:r>
              <a:rPr lang="en-US" sz="2800" dirty="0">
                <a:latin typeface="+mj-lt"/>
              </a:rPr>
              <a:t> and ADMINISTRATOR</a:t>
            </a:r>
            <a:endParaRPr sz="2800" dirty="0">
              <a:latin typeface="+mj-lt"/>
            </a:endParaRPr>
          </a:p>
        </p:txBody>
      </p:sp>
      <p:sp>
        <p:nvSpPr>
          <p:cNvPr id="4" name="object 4"/>
          <p:cNvSpPr txBox="1"/>
          <p:nvPr/>
        </p:nvSpPr>
        <p:spPr>
          <a:xfrm>
            <a:off x="0" y="533400"/>
            <a:ext cx="6324600" cy="4710520"/>
          </a:xfrm>
          <a:prstGeom prst="rect">
            <a:avLst/>
          </a:prstGeom>
        </p:spPr>
        <p:txBody>
          <a:bodyPr vert="horz" wrap="square" lIns="0" tIns="124460" rIns="0" bIns="0" rtlCol="0">
            <a:spAutoFit/>
          </a:bodyPr>
          <a:lstStyle/>
          <a:p>
            <a:pPr marL="12700">
              <a:lnSpc>
                <a:spcPct val="100000"/>
              </a:lnSpc>
              <a:spcBef>
                <a:spcPts val="980"/>
              </a:spcBef>
              <a:tabLst>
                <a:tab pos="354965" algn="l"/>
                <a:tab pos="355600" algn="l"/>
              </a:tabLst>
            </a:pPr>
            <a:r>
              <a:rPr sz="2000" b="1" dirty="0">
                <a:latin typeface="+mj-lt"/>
                <a:cs typeface="DejaVu Sans"/>
              </a:rPr>
              <a:t>Powers</a:t>
            </a:r>
            <a:endParaRPr sz="2000" dirty="0">
              <a:latin typeface="+mj-lt"/>
              <a:cs typeface="DejaVu Sans"/>
            </a:endParaRPr>
          </a:p>
          <a:p>
            <a:pPr marL="748665" marR="5080" lvl="1" indent="-279400">
              <a:lnSpc>
                <a:spcPct val="119600"/>
              </a:lnSpc>
              <a:spcBef>
                <a:spcPts val="365"/>
              </a:spcBef>
              <a:buFont typeface="DejaVu Sans"/>
              <a:buChar char="–"/>
              <a:tabLst>
                <a:tab pos="755015" algn="l"/>
                <a:tab pos="755650" algn="l"/>
              </a:tabLst>
            </a:pPr>
            <a:r>
              <a:rPr sz="2000" b="1" dirty="0">
                <a:latin typeface="+mj-lt"/>
                <a:cs typeface="DejaVu Sans"/>
              </a:rPr>
              <a:t>“Take care” clause of Article II requires that President  enforces laws, treaties, and court decisions. This  clause has also been used to justify:</a:t>
            </a:r>
            <a:endParaRPr sz="2000" dirty="0">
              <a:latin typeface="+mj-lt"/>
              <a:cs typeface="DejaVu Sans"/>
            </a:endParaRPr>
          </a:p>
          <a:p>
            <a:pPr marL="1155700" lvl="2" indent="-229235">
              <a:lnSpc>
                <a:spcPct val="100000"/>
              </a:lnSpc>
              <a:spcBef>
                <a:spcPts val="785"/>
              </a:spcBef>
              <a:buFont typeface="DejaVu Sans"/>
              <a:buChar char="•"/>
              <a:tabLst>
                <a:tab pos="1155065" algn="l"/>
                <a:tab pos="1155700" algn="l"/>
              </a:tabLst>
            </a:pPr>
            <a:r>
              <a:rPr sz="2000" b="1" dirty="0">
                <a:latin typeface="+mj-lt"/>
                <a:cs typeface="DejaVu Sans"/>
              </a:rPr>
              <a:t>Impoundment</a:t>
            </a:r>
            <a:endParaRPr sz="2000" dirty="0">
              <a:latin typeface="+mj-lt"/>
              <a:cs typeface="DejaVu Sans"/>
            </a:endParaRPr>
          </a:p>
          <a:p>
            <a:pPr marL="1155700" lvl="2" indent="-229235">
              <a:lnSpc>
                <a:spcPct val="100000"/>
              </a:lnSpc>
              <a:spcBef>
                <a:spcPts val="780"/>
              </a:spcBef>
              <a:buFont typeface="DejaVu Sans"/>
              <a:buChar char="•"/>
              <a:tabLst>
                <a:tab pos="1155065" algn="l"/>
                <a:tab pos="1155700" algn="l"/>
              </a:tabLst>
            </a:pPr>
            <a:r>
              <a:rPr sz="2000" b="1" dirty="0">
                <a:latin typeface="+mj-lt"/>
                <a:cs typeface="DejaVu Sans"/>
              </a:rPr>
              <a:t>Lincoln’s suspension of habeas corpus</a:t>
            </a:r>
            <a:endParaRPr sz="2000" dirty="0">
              <a:latin typeface="+mj-lt"/>
              <a:cs typeface="DejaVu Sans"/>
            </a:endParaRPr>
          </a:p>
          <a:p>
            <a:pPr marL="1155700" lvl="2" indent="-229235">
              <a:lnSpc>
                <a:spcPct val="100000"/>
              </a:lnSpc>
              <a:spcBef>
                <a:spcPts val="780"/>
              </a:spcBef>
              <a:buFont typeface="DejaVu Sans"/>
              <a:buChar char="•"/>
              <a:tabLst>
                <a:tab pos="1155065" algn="l"/>
                <a:tab pos="1155700" algn="l"/>
              </a:tabLst>
            </a:pPr>
            <a:r>
              <a:rPr sz="2000" b="1" dirty="0">
                <a:latin typeface="+mj-lt"/>
                <a:cs typeface="DejaVu Sans"/>
              </a:rPr>
              <a:t>Electronic eavesdropping by Bush 43 administration</a:t>
            </a:r>
            <a:endParaRPr sz="2000" dirty="0">
              <a:latin typeface="+mj-lt"/>
              <a:cs typeface="DejaVu Sans"/>
            </a:endParaRPr>
          </a:p>
          <a:p>
            <a:pPr marL="755650" lvl="1" indent="-286385">
              <a:lnSpc>
                <a:spcPct val="100000"/>
              </a:lnSpc>
              <a:spcBef>
                <a:spcPts val="869"/>
              </a:spcBef>
              <a:buFont typeface="DejaVu Sans"/>
              <a:buChar char="–"/>
              <a:tabLst>
                <a:tab pos="755015" algn="l"/>
                <a:tab pos="755650" algn="l"/>
              </a:tabLst>
            </a:pPr>
            <a:r>
              <a:rPr sz="2000" b="1" dirty="0">
                <a:latin typeface="+mj-lt"/>
                <a:cs typeface="DejaVu Sans"/>
              </a:rPr>
              <a:t>Appoints oﬃcials to oﬃce</a:t>
            </a:r>
            <a:r>
              <a:rPr lang="en-US" sz="2000" b="1" dirty="0">
                <a:latin typeface="+mj-lt"/>
                <a:cs typeface="DejaVu Sans"/>
              </a:rPr>
              <a:t> </a:t>
            </a:r>
            <a:r>
              <a:rPr sz="2000" b="1" dirty="0">
                <a:latin typeface="+mj-lt"/>
                <a:cs typeface="DejaVu Sans"/>
              </a:rPr>
              <a:t>and can ﬁre them.</a:t>
            </a:r>
            <a:endParaRPr sz="2000" dirty="0">
              <a:latin typeface="+mj-lt"/>
              <a:cs typeface="DejaVu Sans"/>
            </a:endParaRPr>
          </a:p>
          <a:p>
            <a:pPr marL="748665" marR="120014" lvl="1" indent="-279400">
              <a:lnSpc>
                <a:spcPct val="123500"/>
              </a:lnSpc>
              <a:spcBef>
                <a:spcPts val="330"/>
              </a:spcBef>
              <a:buFont typeface="DejaVu Sans"/>
              <a:buChar char="–"/>
              <a:tabLst>
                <a:tab pos="755015" algn="l"/>
                <a:tab pos="755650" algn="l"/>
              </a:tabLst>
            </a:pPr>
            <a:r>
              <a:rPr sz="2000" b="1" dirty="0">
                <a:latin typeface="+mj-lt"/>
                <a:cs typeface="DejaVu Sans"/>
              </a:rPr>
              <a:t>Issues </a:t>
            </a:r>
            <a:r>
              <a:rPr sz="2000" b="1" dirty="0">
                <a:solidFill>
                  <a:srgbClr val="FF0000"/>
                </a:solidFill>
                <a:latin typeface="+mj-lt"/>
                <a:cs typeface="DejaVu Sans"/>
              </a:rPr>
              <a:t>executive orders</a:t>
            </a:r>
            <a:r>
              <a:rPr sz="2000" b="1" dirty="0">
                <a:latin typeface="+mj-lt"/>
                <a:cs typeface="DejaVu Sans"/>
              </a:rPr>
              <a:t> (have the force of law) to  </a:t>
            </a:r>
            <a:r>
              <a:rPr sz="2000" b="1" dirty="0">
                <a:solidFill>
                  <a:srgbClr val="FF0000"/>
                </a:solidFill>
                <a:latin typeface="+mj-lt"/>
                <a:cs typeface="DejaVu Sans"/>
              </a:rPr>
              <a:t>carry out laws</a:t>
            </a:r>
            <a:r>
              <a:rPr sz="2000" b="1" dirty="0">
                <a:latin typeface="+mj-lt"/>
                <a:cs typeface="DejaVu Sans"/>
              </a:rPr>
              <a:t>. Do not need congressional approval.</a:t>
            </a:r>
            <a:r>
              <a:rPr lang="en-US" sz="2000" b="1" dirty="0">
                <a:latin typeface="+mj-lt"/>
                <a:cs typeface="DejaVu Sans"/>
              </a:rPr>
              <a:t>  Can be </a:t>
            </a:r>
            <a:r>
              <a:rPr lang="en-US" sz="2000" b="1" dirty="0">
                <a:solidFill>
                  <a:srgbClr val="FF0000"/>
                </a:solidFill>
                <a:latin typeface="+mj-lt"/>
                <a:cs typeface="DejaVu Sans"/>
              </a:rPr>
              <a:t>challenged</a:t>
            </a:r>
            <a:r>
              <a:rPr lang="en-US" sz="2000" b="1" dirty="0">
                <a:latin typeface="+mj-lt"/>
                <a:cs typeface="DejaVu Sans"/>
              </a:rPr>
              <a:t> in </a:t>
            </a:r>
            <a:r>
              <a:rPr lang="en-US" sz="2000" b="1" dirty="0">
                <a:solidFill>
                  <a:srgbClr val="FF0000"/>
                </a:solidFill>
                <a:latin typeface="+mj-lt"/>
                <a:cs typeface="DejaVu Sans"/>
              </a:rPr>
              <a:t>court</a:t>
            </a:r>
            <a:r>
              <a:rPr lang="en-US" sz="2000" b="1" dirty="0">
                <a:latin typeface="+mj-lt"/>
                <a:cs typeface="DejaVu Sans"/>
              </a:rPr>
              <a:t>.</a:t>
            </a:r>
            <a:endParaRPr sz="2000" dirty="0">
              <a:latin typeface="+mj-lt"/>
              <a:cs typeface="DejaVu Sans"/>
            </a:endParaRPr>
          </a:p>
        </p:txBody>
      </p:sp>
      <p:sp>
        <p:nvSpPr>
          <p:cNvPr id="6" name="object 6"/>
          <p:cNvSpPr txBox="1"/>
          <p:nvPr/>
        </p:nvSpPr>
        <p:spPr>
          <a:xfrm>
            <a:off x="5943600" y="696040"/>
            <a:ext cx="1860897" cy="320601"/>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r>
              <a:rPr sz="2000" b="1" dirty="0">
                <a:latin typeface="+mj-lt"/>
                <a:cs typeface="DejaVu Sans"/>
              </a:rPr>
              <a:t>Checks</a:t>
            </a:r>
            <a:endParaRPr sz="2000" dirty="0">
              <a:latin typeface="+mj-lt"/>
              <a:cs typeface="DejaVu Sans"/>
            </a:endParaRPr>
          </a:p>
        </p:txBody>
      </p:sp>
      <p:sp>
        <p:nvSpPr>
          <p:cNvPr id="7" name="object 7"/>
          <p:cNvSpPr txBox="1"/>
          <p:nvPr/>
        </p:nvSpPr>
        <p:spPr>
          <a:xfrm>
            <a:off x="6428894" y="1078451"/>
            <a:ext cx="5594697" cy="2682401"/>
          </a:xfrm>
          <a:prstGeom prst="rect">
            <a:avLst/>
          </a:prstGeom>
        </p:spPr>
        <p:txBody>
          <a:bodyPr vert="horz" wrap="square" lIns="0" tIns="12700" rIns="0" bIns="0" rtlCol="0">
            <a:spAutoFit/>
          </a:bodyPr>
          <a:lstStyle/>
          <a:p>
            <a:pPr marL="292100" marR="5080" indent="-279400">
              <a:lnSpc>
                <a:spcPct val="123500"/>
              </a:lnSpc>
              <a:spcBef>
                <a:spcPts val="100"/>
              </a:spcBef>
              <a:buFont typeface="DejaVu Sans"/>
              <a:buChar char="–"/>
              <a:tabLst>
                <a:tab pos="297815" algn="l"/>
                <a:tab pos="298450" algn="l"/>
              </a:tabLst>
            </a:pPr>
            <a:r>
              <a:rPr b="1" dirty="0">
                <a:latin typeface="DejaVu Sans"/>
                <a:cs typeface="DejaVu Sans"/>
              </a:rPr>
              <a:t>Congress passes the laws and has the "power of the  purse“</a:t>
            </a:r>
            <a:r>
              <a:rPr lang="en-US" b="1" dirty="0">
                <a:latin typeface="DejaVu Sans"/>
                <a:cs typeface="DejaVu Sans"/>
              </a:rPr>
              <a:t> and oversight</a:t>
            </a:r>
            <a:endParaRPr dirty="0">
              <a:latin typeface="DejaVu Sans"/>
              <a:cs typeface="DejaVu Sans"/>
            </a:endParaRPr>
          </a:p>
          <a:p>
            <a:pPr marL="298450" indent="-285750">
              <a:lnSpc>
                <a:spcPct val="100000"/>
              </a:lnSpc>
              <a:spcBef>
                <a:spcPts val="770"/>
              </a:spcBef>
              <a:buFont typeface="DejaVu Sans"/>
              <a:buChar char="–"/>
              <a:tabLst>
                <a:tab pos="297815" algn="l"/>
                <a:tab pos="298450" algn="l"/>
              </a:tabLst>
            </a:pPr>
            <a:r>
              <a:rPr b="1" dirty="0">
                <a:latin typeface="DejaVu Sans"/>
                <a:cs typeface="DejaVu Sans"/>
              </a:rPr>
              <a:t>Senate can reject appointments and treaties.</a:t>
            </a:r>
            <a:endParaRPr dirty="0">
              <a:latin typeface="DejaVu Sans"/>
              <a:cs typeface="DejaVu Sans"/>
            </a:endParaRPr>
          </a:p>
          <a:p>
            <a:pPr marL="298450" indent="-285750">
              <a:lnSpc>
                <a:spcPct val="100000"/>
              </a:lnSpc>
              <a:spcBef>
                <a:spcPts val="940"/>
              </a:spcBef>
              <a:buFont typeface="DejaVu Sans"/>
              <a:buChar char="–"/>
              <a:tabLst>
                <a:tab pos="297815" algn="l"/>
                <a:tab pos="298450" algn="l"/>
              </a:tabLst>
            </a:pPr>
            <a:r>
              <a:rPr b="1" dirty="0">
                <a:latin typeface="DejaVu Sans"/>
                <a:cs typeface="DejaVu Sans"/>
              </a:rPr>
              <a:t>Impeachment (by House) and removal (by Senate).</a:t>
            </a:r>
            <a:endParaRPr dirty="0">
              <a:latin typeface="DejaVu Sans"/>
              <a:cs typeface="DejaVu Sans"/>
            </a:endParaRPr>
          </a:p>
          <a:p>
            <a:pPr marL="298450" indent="-285750">
              <a:lnSpc>
                <a:spcPct val="100000"/>
              </a:lnSpc>
              <a:spcBef>
                <a:spcPts val="840"/>
              </a:spcBef>
              <a:buFont typeface="DejaVu Sans"/>
              <a:buChar char="–"/>
              <a:tabLst>
                <a:tab pos="297815" algn="l"/>
                <a:tab pos="298450" algn="l"/>
              </a:tabLst>
            </a:pPr>
            <a:r>
              <a:rPr b="1" dirty="0">
                <a:latin typeface="DejaVu Sans"/>
                <a:cs typeface="DejaVu Sans"/>
              </a:rPr>
              <a:t>Supreme Court can strike down </a:t>
            </a:r>
            <a:r>
              <a:rPr b="1" dirty="0">
                <a:solidFill>
                  <a:srgbClr val="FF0000"/>
                </a:solidFill>
                <a:latin typeface="DejaVu Sans"/>
                <a:cs typeface="DejaVu Sans"/>
              </a:rPr>
              <a:t>executive orders</a:t>
            </a:r>
            <a:r>
              <a:rPr lang="en-US" b="1" dirty="0">
                <a:solidFill>
                  <a:srgbClr val="FF0000"/>
                </a:solidFill>
                <a:latin typeface="DejaVu Sans"/>
                <a:cs typeface="DejaVu Sans"/>
              </a:rPr>
              <a:t> </a:t>
            </a:r>
            <a:r>
              <a:rPr lang="en-US" b="1" dirty="0">
                <a:latin typeface="DejaVu Sans"/>
                <a:cs typeface="DejaVu Sans"/>
              </a:rPr>
              <a:t>through </a:t>
            </a:r>
            <a:r>
              <a:rPr lang="en-US" b="1" dirty="0">
                <a:solidFill>
                  <a:srgbClr val="FF0000"/>
                </a:solidFill>
                <a:latin typeface="DejaVu Sans"/>
                <a:cs typeface="DejaVu Sans"/>
              </a:rPr>
              <a:t>judicial review</a:t>
            </a:r>
            <a:endParaRPr dirty="0">
              <a:solidFill>
                <a:srgbClr val="FF0000"/>
              </a:solidFill>
              <a:latin typeface="DejaVu Sans"/>
              <a:cs typeface="DejaVu Sans"/>
            </a:endParaRPr>
          </a:p>
        </p:txBody>
      </p:sp>
      <p:sp>
        <p:nvSpPr>
          <p:cNvPr id="10" name="TextBox 9">
            <a:extLst>
              <a:ext uri="{FF2B5EF4-FFF2-40B4-BE49-F238E27FC236}">
                <a16:creationId xmlns:a16="http://schemas.microsoft.com/office/drawing/2014/main" id="{5DFD91ED-7750-99A3-0BB9-7B058C8FBF66}"/>
              </a:ext>
            </a:extLst>
          </p:cNvPr>
          <p:cNvSpPr txBox="1"/>
          <p:nvPr/>
        </p:nvSpPr>
        <p:spPr>
          <a:xfrm>
            <a:off x="-783336" y="5257800"/>
            <a:ext cx="13127736" cy="1659172"/>
          </a:xfrm>
          <a:prstGeom prst="rect">
            <a:avLst/>
          </a:prstGeom>
          <a:noFill/>
        </p:spPr>
        <p:txBody>
          <a:bodyPr wrap="square">
            <a:spAutoFit/>
          </a:bodyPr>
          <a:lstStyle/>
          <a:p>
            <a:pPr marL="927100" marR="597535" lvl="2">
              <a:lnSpc>
                <a:spcPct val="120600"/>
              </a:lnSpc>
              <a:spcBef>
                <a:spcPts val="290"/>
              </a:spcBef>
              <a:tabLst>
                <a:tab pos="1155065" algn="l"/>
                <a:tab pos="1155700" algn="l"/>
              </a:tabLst>
            </a:pPr>
            <a:r>
              <a:rPr lang="en-US" sz="2000" b="1" dirty="0">
                <a:latin typeface="+mj-lt"/>
                <a:cs typeface="DejaVu Sans"/>
              </a:rPr>
              <a:t>FDR issue an executive order to intern Japanese- Americans during WW II</a:t>
            </a:r>
            <a:endParaRPr lang="en-US" sz="2000" dirty="0">
              <a:latin typeface="+mj-lt"/>
              <a:cs typeface="DejaVu Sans"/>
            </a:endParaRPr>
          </a:p>
          <a:p>
            <a:pPr marL="1155700" marR="124460" lvl="2" indent="-228600">
              <a:lnSpc>
                <a:spcPct val="120600"/>
              </a:lnSpc>
              <a:spcBef>
                <a:spcPts val="370"/>
              </a:spcBef>
              <a:buFont typeface="DejaVu Sans"/>
              <a:buChar char="•"/>
              <a:tabLst>
                <a:tab pos="1155065" algn="l"/>
                <a:tab pos="1155700" algn="l"/>
              </a:tabLst>
            </a:pPr>
            <a:r>
              <a:rPr lang="en-US" sz="2000" b="1" dirty="0">
                <a:latin typeface="+mj-lt"/>
                <a:cs typeface="DejaVu Sans"/>
              </a:rPr>
              <a:t>LBJ's executive order #11246 that required aﬃrmative action programs for federal contractors.</a:t>
            </a:r>
            <a:endParaRPr lang="en-US" sz="2000" dirty="0">
              <a:latin typeface="+mj-lt"/>
              <a:cs typeface="DejaVu Sans"/>
            </a:endParaRPr>
          </a:p>
          <a:p>
            <a:pPr marL="1155700" marR="74295" lvl="2" indent="-228600">
              <a:lnSpc>
                <a:spcPct val="120600"/>
              </a:lnSpc>
              <a:spcBef>
                <a:spcPts val="365"/>
              </a:spcBef>
              <a:buFont typeface="DejaVu Sans"/>
              <a:buChar char="•"/>
              <a:tabLst>
                <a:tab pos="1155065" algn="l"/>
                <a:tab pos="1155700" algn="l"/>
              </a:tabLst>
            </a:pPr>
            <a:r>
              <a:rPr lang="en-US" sz="2000" b="1" dirty="0">
                <a:latin typeface="+mj-lt"/>
                <a:cs typeface="DejaVu Sans"/>
              </a:rPr>
              <a:t>Bush 43 created Homeland Security after 9/11 through an executive order. (Later made a Cabinet Dept. by Congress</a:t>
            </a:r>
            <a:endParaRPr lang="en-US" sz="2000" dirty="0">
              <a:latin typeface="+mj-lt"/>
              <a:cs typeface="DejaVu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721"/>
            <a:ext cx="12192000" cy="669079"/>
          </a:xfrm>
          <a:custGeom>
            <a:avLst/>
            <a:gdLst/>
            <a:ahLst/>
            <a:cxnLst/>
            <a:rect l="l" t="t" r="r" b="b"/>
            <a:pathLst>
              <a:path w="12192000" h="1081405">
                <a:moveTo>
                  <a:pt x="12191997" y="0"/>
                </a:moveTo>
                <a:lnTo>
                  <a:pt x="0" y="0"/>
                </a:lnTo>
                <a:lnTo>
                  <a:pt x="0" y="1080797"/>
                </a:lnTo>
                <a:lnTo>
                  <a:pt x="12191997" y="1080797"/>
                </a:lnTo>
                <a:lnTo>
                  <a:pt x="12191997" y="0"/>
                </a:lnTo>
                <a:close/>
              </a:path>
            </a:pathLst>
          </a:custGeom>
          <a:solidFill>
            <a:srgbClr val="296C7B"/>
          </a:solidFill>
        </p:spPr>
        <p:txBody>
          <a:bodyPr wrap="square" lIns="0" tIns="0" rIns="0" bIns="0" rtlCol="0"/>
          <a:lstStyle/>
          <a:p>
            <a:endParaRPr/>
          </a:p>
        </p:txBody>
      </p:sp>
      <p:sp>
        <p:nvSpPr>
          <p:cNvPr id="3" name="object 3"/>
          <p:cNvSpPr txBox="1">
            <a:spLocks noGrp="1"/>
          </p:cNvSpPr>
          <p:nvPr>
            <p:ph type="title"/>
          </p:nvPr>
        </p:nvSpPr>
        <p:spPr>
          <a:xfrm>
            <a:off x="0" y="10661"/>
            <a:ext cx="12016292" cy="545149"/>
          </a:xfrm>
          <a:prstGeom prst="rect">
            <a:avLst/>
          </a:prstGeom>
        </p:spPr>
        <p:txBody>
          <a:bodyPr vert="horz" wrap="square" lIns="0" tIns="33020" rIns="0" bIns="0" rtlCol="0">
            <a:spAutoFit/>
          </a:bodyPr>
          <a:lstStyle/>
          <a:p>
            <a:pPr marL="1821814" marR="5080" indent="-1804670" algn="ctr">
              <a:lnSpc>
                <a:spcPts val="4300"/>
              </a:lnSpc>
              <a:spcBef>
                <a:spcPts val="260"/>
              </a:spcBef>
            </a:pPr>
            <a:r>
              <a:rPr sz="2900" dirty="0">
                <a:latin typeface="+mj-lt"/>
              </a:rPr>
              <a:t>PRESIDENT CONSTITUTIONAL</a:t>
            </a:r>
            <a:r>
              <a:rPr lang="en-US" sz="2900" dirty="0">
                <a:latin typeface="+mj-lt"/>
              </a:rPr>
              <a:t>:  </a:t>
            </a:r>
            <a:r>
              <a:rPr sz="2900" dirty="0">
                <a:latin typeface="+mj-lt"/>
              </a:rPr>
              <a:t>ROLES  CHIEF EXECUTIVE</a:t>
            </a:r>
            <a:r>
              <a:rPr lang="en-US" sz="2900" dirty="0">
                <a:latin typeface="+mj-lt"/>
              </a:rPr>
              <a:t> and ADMINISTRATOR</a:t>
            </a:r>
            <a:endParaRPr sz="2900" dirty="0">
              <a:latin typeface="+mj-lt"/>
            </a:endParaRPr>
          </a:p>
        </p:txBody>
      </p:sp>
      <p:sp>
        <p:nvSpPr>
          <p:cNvPr id="8" name="object 6">
            <a:extLst>
              <a:ext uri="{FF2B5EF4-FFF2-40B4-BE49-F238E27FC236}">
                <a16:creationId xmlns:a16="http://schemas.microsoft.com/office/drawing/2014/main" id="{155257C1-EAFE-46BB-A52A-5181DD33A744}"/>
              </a:ext>
            </a:extLst>
          </p:cNvPr>
          <p:cNvSpPr txBox="1"/>
          <p:nvPr/>
        </p:nvSpPr>
        <p:spPr>
          <a:xfrm>
            <a:off x="0" y="685800"/>
            <a:ext cx="7280275" cy="5127942"/>
          </a:xfrm>
          <a:prstGeom prst="rect">
            <a:avLst/>
          </a:prstGeom>
        </p:spPr>
        <p:txBody>
          <a:bodyPr vert="horz" wrap="square" lIns="0" tIns="109855" rIns="0" bIns="0" rtlCol="0">
            <a:spAutoFit/>
          </a:bodyPr>
          <a:lstStyle/>
          <a:p>
            <a:pPr marL="12700">
              <a:lnSpc>
                <a:spcPct val="100000"/>
              </a:lnSpc>
              <a:spcBef>
                <a:spcPts val="790"/>
              </a:spcBef>
              <a:tabLst>
                <a:tab pos="354965" algn="l"/>
                <a:tab pos="355600" algn="l"/>
              </a:tabLst>
            </a:pPr>
            <a:r>
              <a:rPr sz="2200" b="1" i="1" dirty="0">
                <a:latin typeface="+mj-lt"/>
                <a:cs typeface="Nimbus Sans L"/>
              </a:rPr>
              <a:t>EXECUTIVE PRIVILEGE</a:t>
            </a:r>
            <a:r>
              <a:rPr lang="en-US" sz="2200" b="1" i="1" dirty="0">
                <a:latin typeface="+mj-lt"/>
                <a:cs typeface="Nimbus Sans L"/>
              </a:rPr>
              <a:t>- NOT IN THE CONSTITUTION but implied in the s</a:t>
            </a:r>
            <a:r>
              <a:rPr lang="en-US" sz="2200" b="1" i="1" dirty="0">
                <a:solidFill>
                  <a:srgbClr val="FF0000"/>
                </a:solidFill>
                <a:latin typeface="+mj-lt"/>
                <a:cs typeface="Nimbus Sans L"/>
              </a:rPr>
              <a:t>eparation</a:t>
            </a:r>
            <a:r>
              <a:rPr lang="en-US" sz="2200" b="1" i="1" dirty="0">
                <a:latin typeface="+mj-lt"/>
                <a:cs typeface="Nimbus Sans L"/>
              </a:rPr>
              <a:t> of </a:t>
            </a:r>
            <a:r>
              <a:rPr lang="en-US" sz="2200" b="1" i="1" dirty="0">
                <a:solidFill>
                  <a:srgbClr val="FF0000"/>
                </a:solidFill>
                <a:latin typeface="+mj-lt"/>
                <a:cs typeface="Nimbus Sans L"/>
              </a:rPr>
              <a:t>powers</a:t>
            </a:r>
            <a:endParaRPr sz="2200" dirty="0">
              <a:solidFill>
                <a:srgbClr val="FF0000"/>
              </a:solidFill>
              <a:latin typeface="+mj-lt"/>
              <a:cs typeface="Nimbus Sans L"/>
            </a:endParaRPr>
          </a:p>
          <a:p>
            <a:pPr marL="755650" lvl="1" indent="-286385">
              <a:lnSpc>
                <a:spcPct val="100000"/>
              </a:lnSpc>
              <a:spcBef>
                <a:spcPts val="710"/>
              </a:spcBef>
              <a:buFont typeface="DejaVu Sans"/>
              <a:buChar char="–"/>
              <a:tabLst>
                <a:tab pos="755015" algn="l"/>
                <a:tab pos="755650" algn="l"/>
              </a:tabLst>
            </a:pPr>
            <a:r>
              <a:rPr sz="2200" b="1" dirty="0">
                <a:latin typeface="+mj-lt"/>
                <a:cs typeface="DejaVu Sans"/>
              </a:rPr>
              <a:t>Deﬁnition: The </a:t>
            </a:r>
            <a:r>
              <a:rPr lang="en-US" sz="2200" b="1" dirty="0">
                <a:solidFill>
                  <a:srgbClr val="FF0000"/>
                </a:solidFill>
                <a:latin typeface="+mj-lt"/>
                <a:cs typeface="DejaVu Sans"/>
              </a:rPr>
              <a:t>inherent</a:t>
            </a:r>
            <a:r>
              <a:rPr lang="en-US" sz="2200" b="1" dirty="0">
                <a:latin typeface="+mj-lt"/>
                <a:cs typeface="DejaVu Sans"/>
              </a:rPr>
              <a:t> power</a:t>
            </a:r>
            <a:r>
              <a:rPr sz="2200" b="1" dirty="0">
                <a:latin typeface="+mj-lt"/>
                <a:cs typeface="DejaVu Sans"/>
              </a:rPr>
              <a:t> of </a:t>
            </a:r>
            <a:r>
              <a:rPr lang="en-US" sz="2200" b="1" dirty="0">
                <a:latin typeface="+mj-lt"/>
                <a:cs typeface="DejaVu Sans"/>
              </a:rPr>
              <a:t>the </a:t>
            </a:r>
            <a:r>
              <a:rPr sz="2200" b="1" dirty="0">
                <a:latin typeface="+mj-lt"/>
                <a:cs typeface="DejaVu Sans"/>
              </a:rPr>
              <a:t>president to NOT </a:t>
            </a:r>
            <a:r>
              <a:rPr sz="2200" b="1" dirty="0">
                <a:solidFill>
                  <a:srgbClr val="FF0000"/>
                </a:solidFill>
                <a:latin typeface="+mj-lt"/>
                <a:cs typeface="DejaVu Sans"/>
              </a:rPr>
              <a:t>divulge</a:t>
            </a:r>
            <a:r>
              <a:rPr sz="2200" b="1" dirty="0">
                <a:latin typeface="+mj-lt"/>
                <a:cs typeface="DejaVu Sans"/>
              </a:rPr>
              <a:t> conversations between himself and his advisers.</a:t>
            </a:r>
            <a:endParaRPr sz="2200" dirty="0">
              <a:latin typeface="+mj-lt"/>
              <a:cs typeface="DejaVu Sans"/>
            </a:endParaRPr>
          </a:p>
          <a:p>
            <a:pPr marL="755650" lvl="1" indent="-286385">
              <a:lnSpc>
                <a:spcPct val="100000"/>
              </a:lnSpc>
              <a:spcBef>
                <a:spcPts val="800"/>
              </a:spcBef>
              <a:buFont typeface="DejaVu Sans"/>
              <a:buChar char="–"/>
              <a:tabLst>
                <a:tab pos="755015" algn="l"/>
                <a:tab pos="755650" algn="l"/>
              </a:tabLst>
            </a:pPr>
            <a:r>
              <a:rPr sz="2200" b="1" dirty="0">
                <a:latin typeface="+mj-lt"/>
                <a:cs typeface="DejaVu Sans"/>
              </a:rPr>
              <a:t>Presidents claim that if such conversations were not “privileged,” advisers would be hesitant to give straig</a:t>
            </a:r>
            <a:r>
              <a:rPr lang="en-US" sz="2200" b="1" dirty="0">
                <a:latin typeface="+mj-lt"/>
                <a:cs typeface="DejaVu Sans"/>
              </a:rPr>
              <a:t>ht f</a:t>
            </a:r>
            <a:r>
              <a:rPr sz="2200" b="1" dirty="0">
                <a:latin typeface="+mj-lt"/>
                <a:cs typeface="DejaVu Sans"/>
              </a:rPr>
              <a:t>orward advice.</a:t>
            </a:r>
            <a:endParaRPr sz="2200" dirty="0">
              <a:latin typeface="+mj-lt"/>
              <a:cs typeface="DejaVu Sans"/>
            </a:endParaRPr>
          </a:p>
          <a:p>
            <a:pPr marL="755650" lvl="1" indent="-286385">
              <a:lnSpc>
                <a:spcPct val="100000"/>
              </a:lnSpc>
              <a:spcBef>
                <a:spcPts val="700"/>
              </a:spcBef>
              <a:buFont typeface="DejaVu Sans"/>
              <a:buChar char="–"/>
              <a:tabLst>
                <a:tab pos="755015" algn="l"/>
                <a:tab pos="755650" algn="l"/>
              </a:tabLst>
            </a:pPr>
            <a:r>
              <a:rPr sz="2200" b="1" dirty="0">
                <a:latin typeface="+mj-lt"/>
                <a:cs typeface="DejaVu Sans"/>
              </a:rPr>
              <a:t>Critics claim that Presidents have abused this privilege by claiming it under the guise of “national security.”</a:t>
            </a:r>
            <a:endParaRPr sz="2200" dirty="0">
              <a:latin typeface="+mj-lt"/>
              <a:cs typeface="DejaVu Sans"/>
            </a:endParaRPr>
          </a:p>
          <a:p>
            <a:pPr marL="748665" marR="238125" lvl="1" indent="-279400">
              <a:lnSpc>
                <a:spcPct val="118900"/>
              </a:lnSpc>
              <a:spcBef>
                <a:spcPts val="360"/>
              </a:spcBef>
              <a:buFont typeface="DejaVu Sans"/>
              <a:buChar char="–"/>
              <a:tabLst>
                <a:tab pos="755015" algn="l"/>
                <a:tab pos="755650" algn="l"/>
              </a:tabLst>
            </a:pPr>
            <a:r>
              <a:rPr sz="2200" b="1" dirty="0">
                <a:latin typeface="+mj-lt"/>
                <a:cs typeface="DejaVu Sans"/>
              </a:rPr>
              <a:t>In </a:t>
            </a:r>
            <a:r>
              <a:rPr sz="2200" b="1" i="1" dirty="0">
                <a:latin typeface="+mj-lt"/>
                <a:cs typeface="Nimbus Sans L"/>
              </a:rPr>
              <a:t>U.S. </a:t>
            </a:r>
            <a:r>
              <a:rPr sz="2200" b="1" dirty="0">
                <a:latin typeface="+mj-lt"/>
                <a:cs typeface="DejaVu Sans"/>
              </a:rPr>
              <a:t>v. </a:t>
            </a:r>
            <a:r>
              <a:rPr sz="2200" b="1" i="1" dirty="0">
                <a:latin typeface="+mj-lt"/>
                <a:cs typeface="Nimbus Sans L"/>
              </a:rPr>
              <a:t>Nixon </a:t>
            </a:r>
            <a:r>
              <a:rPr sz="2200" b="1" dirty="0">
                <a:latin typeface="+mj-lt"/>
                <a:cs typeface="DejaVu Sans"/>
              </a:rPr>
              <a:t>(1974), the Supreme Court stated that Presidents are in fact entitled to executive privilege most of the time, </a:t>
            </a:r>
            <a:r>
              <a:rPr sz="2200" b="1" u="sng" dirty="0">
                <a:uFill>
                  <a:solidFill>
                    <a:srgbClr val="000000"/>
                  </a:solidFill>
                </a:uFill>
                <a:latin typeface="+mj-lt"/>
                <a:cs typeface="DejaVu Sans"/>
              </a:rPr>
              <a:t>but not in criminal cases</a:t>
            </a:r>
            <a:r>
              <a:rPr sz="2200" b="1" dirty="0">
                <a:latin typeface="+mj-lt"/>
                <a:cs typeface="DejaVu Sans"/>
              </a:rPr>
              <a:t>.</a:t>
            </a:r>
            <a:endParaRPr lang="en-US" sz="2200" b="1" dirty="0">
              <a:latin typeface="+mj-lt"/>
              <a:cs typeface="DejaVu Sans"/>
            </a:endParaRPr>
          </a:p>
          <a:p>
            <a:pPr marL="748665" marR="238125" lvl="1" indent="-279400">
              <a:lnSpc>
                <a:spcPct val="118900"/>
              </a:lnSpc>
              <a:spcBef>
                <a:spcPts val="360"/>
              </a:spcBef>
              <a:buFont typeface="DejaVu Sans"/>
              <a:buChar char="–"/>
              <a:tabLst>
                <a:tab pos="755015" algn="l"/>
                <a:tab pos="755650" algn="l"/>
              </a:tabLst>
            </a:pPr>
            <a:r>
              <a:rPr lang="en-US" sz="2200" b="1" dirty="0">
                <a:solidFill>
                  <a:srgbClr val="FF0000"/>
                </a:solidFill>
                <a:latin typeface="+mj-lt"/>
                <a:cs typeface="DejaVu Sans"/>
              </a:rPr>
              <a:t>It would blur the lines of </a:t>
            </a:r>
            <a:r>
              <a:rPr lang="en-US" sz="2200" b="1" dirty="0" err="1">
                <a:solidFill>
                  <a:srgbClr val="FF0000"/>
                </a:solidFill>
                <a:latin typeface="+mj-lt"/>
                <a:cs typeface="DejaVu Sans"/>
              </a:rPr>
              <a:t>sep</a:t>
            </a:r>
            <a:r>
              <a:rPr lang="en-US" sz="2200" b="1" dirty="0">
                <a:solidFill>
                  <a:srgbClr val="FF0000"/>
                </a:solidFill>
                <a:latin typeface="+mj-lt"/>
                <a:cs typeface="DejaVu Sans"/>
              </a:rPr>
              <a:t> of </a:t>
            </a:r>
            <a:r>
              <a:rPr lang="en-US" sz="2200" b="1" dirty="0" err="1">
                <a:solidFill>
                  <a:srgbClr val="FF0000"/>
                </a:solidFill>
                <a:latin typeface="+mj-lt"/>
                <a:cs typeface="DejaVu Sans"/>
              </a:rPr>
              <a:t>pwrs</a:t>
            </a:r>
            <a:r>
              <a:rPr lang="en-US" sz="2200" b="1" dirty="0">
                <a:solidFill>
                  <a:srgbClr val="FF0000"/>
                </a:solidFill>
                <a:latin typeface="+mj-lt"/>
                <a:cs typeface="DejaVu Sans"/>
              </a:rPr>
              <a:t>, checks &amp; </a:t>
            </a:r>
            <a:r>
              <a:rPr lang="en-US" sz="2200" b="1" dirty="0" err="1">
                <a:solidFill>
                  <a:srgbClr val="FF0000"/>
                </a:solidFill>
                <a:latin typeface="+mj-lt"/>
                <a:cs typeface="DejaVu Sans"/>
              </a:rPr>
              <a:t>bal</a:t>
            </a:r>
            <a:endParaRPr sz="2200" dirty="0">
              <a:solidFill>
                <a:srgbClr val="FF0000"/>
              </a:solidFill>
              <a:latin typeface="+mj-lt"/>
              <a:cs typeface="DejaVu Sans"/>
            </a:endParaRPr>
          </a:p>
        </p:txBody>
      </p:sp>
      <p:pic>
        <p:nvPicPr>
          <p:cNvPr id="1026" name="Picture 2" descr="Herblock editorial cartoon on the impeachment of Richard Nixon.">
            <a:extLst>
              <a:ext uri="{FF2B5EF4-FFF2-40B4-BE49-F238E27FC236}">
                <a16:creationId xmlns:a16="http://schemas.microsoft.com/office/drawing/2014/main" id="{B8D3FF13-77B1-9CC7-51E3-5A4DFEC1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275" y="762000"/>
            <a:ext cx="49117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9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864F-A8D7-CE42-A20E-480B1E4146D2}"/>
              </a:ext>
            </a:extLst>
          </p:cNvPr>
          <p:cNvSpPr>
            <a:spLocks noGrp="1"/>
          </p:cNvSpPr>
          <p:nvPr>
            <p:ph type="title"/>
          </p:nvPr>
        </p:nvSpPr>
        <p:spPr>
          <a:xfrm>
            <a:off x="2590800" y="-4465"/>
            <a:ext cx="6907827" cy="461665"/>
          </a:xfrm>
        </p:spPr>
        <p:txBody>
          <a:bodyPr/>
          <a:lstStyle/>
          <a:p>
            <a:pPr algn="ctr"/>
            <a:r>
              <a:rPr lang="en-US" sz="3000" dirty="0">
                <a:solidFill>
                  <a:schemeClr val="tx1"/>
                </a:solidFill>
              </a:rPr>
              <a:t>Myths and Misperceptions</a:t>
            </a:r>
          </a:p>
        </p:txBody>
      </p:sp>
      <p:sp>
        <p:nvSpPr>
          <p:cNvPr id="6" name="TextBox 5">
            <a:extLst>
              <a:ext uri="{FF2B5EF4-FFF2-40B4-BE49-F238E27FC236}">
                <a16:creationId xmlns:a16="http://schemas.microsoft.com/office/drawing/2014/main" id="{3FD39540-BFE0-88C5-0D5A-91D106F2E836}"/>
              </a:ext>
            </a:extLst>
          </p:cNvPr>
          <p:cNvSpPr txBox="1"/>
          <p:nvPr/>
        </p:nvSpPr>
        <p:spPr>
          <a:xfrm>
            <a:off x="0" y="457200"/>
            <a:ext cx="6781800" cy="6370975"/>
          </a:xfrm>
          <a:prstGeom prst="rect">
            <a:avLst/>
          </a:prstGeom>
          <a:noFill/>
        </p:spPr>
        <p:txBody>
          <a:bodyPr wrap="square">
            <a:spAutoFit/>
          </a:bodyPr>
          <a:lstStyle/>
          <a:p>
            <a:r>
              <a:rPr lang="en-US" sz="2400" b="1" dirty="0">
                <a:solidFill>
                  <a:srgbClr val="FF0000"/>
                </a:solidFill>
              </a:rPr>
              <a:t>EXECUTIVE PRIVILEGE</a:t>
            </a:r>
          </a:p>
          <a:p>
            <a:endParaRPr lang="en-US" sz="2400" b="1" dirty="0">
              <a:solidFill>
                <a:srgbClr val="FF0000"/>
              </a:solidFill>
            </a:endParaRPr>
          </a:p>
          <a:p>
            <a:r>
              <a:rPr lang="en-US" sz="2400" b="1" dirty="0"/>
              <a:t>Contrary to popular belief, neither the term nor the concept of executive privilege appears anywhere in the Constitution. Legal historian Raoul Berger called it one of the greatest constitutional myths. Yet Presidents as far back as George Washington have claimed the right to withhold certain information from public scrutiny, even when served a subpoena. Dwight D. Eisenhower was the first President to use the term. Eisenhower asserted executive privilege more than 40 times in refusing to allow his aides to testify during the McCarthy hearings. Presidents contend that executive privilege is implied in </a:t>
            </a:r>
            <a:r>
              <a:rPr lang="en-US" sz="2400" b="1"/>
              <a:t>the Constitution’s </a:t>
            </a:r>
            <a:r>
              <a:rPr lang="en-US" sz="2400" b="1" dirty="0"/>
              <a:t>principle of separation of powers they need candid and confidential advice from their aides to do their jobs</a:t>
            </a:r>
          </a:p>
        </p:txBody>
      </p:sp>
      <p:sp>
        <p:nvSpPr>
          <p:cNvPr id="7" name="TextBox 6">
            <a:extLst>
              <a:ext uri="{FF2B5EF4-FFF2-40B4-BE49-F238E27FC236}">
                <a16:creationId xmlns:a16="http://schemas.microsoft.com/office/drawing/2014/main" id="{96D46183-AF90-7921-A412-7426A946ECE6}"/>
              </a:ext>
            </a:extLst>
          </p:cNvPr>
          <p:cNvSpPr txBox="1"/>
          <p:nvPr/>
        </p:nvSpPr>
        <p:spPr>
          <a:xfrm>
            <a:off x="7162800" y="6458843"/>
            <a:ext cx="4832220" cy="369332"/>
          </a:xfrm>
          <a:prstGeom prst="rect">
            <a:avLst/>
          </a:prstGeom>
          <a:noFill/>
        </p:spPr>
        <p:txBody>
          <a:bodyPr wrap="none" rtlCol="0">
            <a:spAutoFit/>
          </a:bodyPr>
          <a:lstStyle/>
          <a:p>
            <a:r>
              <a:rPr lang="en-US" b="1" i="1" dirty="0"/>
              <a:t>Magruder’s American Government, 2009 pg. 408</a:t>
            </a:r>
          </a:p>
        </p:txBody>
      </p:sp>
      <p:pic>
        <p:nvPicPr>
          <p:cNvPr id="2050" name="Picture 2">
            <a:extLst>
              <a:ext uri="{FF2B5EF4-FFF2-40B4-BE49-F238E27FC236}">
                <a16:creationId xmlns:a16="http://schemas.microsoft.com/office/drawing/2014/main" id="{29BB8523-8421-3989-7F80-7E89C4681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498" y="581947"/>
            <a:ext cx="5068823" cy="587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838200"/>
          </a:xfrm>
          <a:custGeom>
            <a:avLst/>
            <a:gdLst/>
            <a:ahLst/>
            <a:cxnLst/>
            <a:rect l="l" t="t" r="r" b="b"/>
            <a:pathLst>
              <a:path w="12192000" h="1066165">
                <a:moveTo>
                  <a:pt x="12191997" y="0"/>
                </a:moveTo>
                <a:lnTo>
                  <a:pt x="0" y="0"/>
                </a:lnTo>
                <a:lnTo>
                  <a:pt x="0" y="1065664"/>
                </a:lnTo>
                <a:lnTo>
                  <a:pt x="12191997" y="1065664"/>
                </a:lnTo>
                <a:lnTo>
                  <a:pt x="12191997" y="0"/>
                </a:lnTo>
                <a:close/>
              </a:path>
            </a:pathLst>
          </a:custGeom>
          <a:blipFill>
            <a:blip r:embed="rId2">
              <a:extLst>
                <a:ext uri="{837473B0-CC2E-450A-ABE3-18F120FF3D39}">
                  <a1611:picAttrSrcUrl xmlns:a1611="http://schemas.microsoft.com/office/drawing/2016/11/main" r:id="rId3"/>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195580" y="206070"/>
            <a:ext cx="11800839" cy="516039"/>
          </a:xfrm>
          <a:prstGeom prst="rect">
            <a:avLst/>
          </a:prstGeom>
        </p:spPr>
        <p:txBody>
          <a:bodyPr vert="horz" wrap="square" lIns="0" tIns="33020" rIns="0" bIns="0" rtlCol="0">
            <a:spAutoFit/>
          </a:bodyPr>
          <a:lstStyle/>
          <a:p>
            <a:pPr marL="1249680" marR="5080" indent="-1232535" algn="ctr">
              <a:lnSpc>
                <a:spcPts val="4300"/>
              </a:lnSpc>
              <a:spcBef>
                <a:spcPts val="260"/>
              </a:spcBef>
            </a:pPr>
            <a:r>
              <a:rPr sz="2600" dirty="0"/>
              <a:t>PRESIDENT CONSTITUTIONAL ROLES</a:t>
            </a:r>
            <a:r>
              <a:rPr lang="en-US" sz="2600" dirty="0"/>
              <a:t>:</a:t>
            </a:r>
            <a:r>
              <a:rPr sz="2600" dirty="0"/>
              <a:t>  COMMANDER IN CHIEF</a:t>
            </a:r>
          </a:p>
        </p:txBody>
      </p:sp>
      <p:sp>
        <p:nvSpPr>
          <p:cNvPr id="4" name="object 4"/>
          <p:cNvSpPr txBox="1"/>
          <p:nvPr/>
        </p:nvSpPr>
        <p:spPr>
          <a:xfrm>
            <a:off x="189660" y="961469"/>
            <a:ext cx="11926139" cy="4238916"/>
          </a:xfrm>
          <a:prstGeom prst="rect">
            <a:avLst/>
          </a:prstGeom>
          <a:solidFill>
            <a:schemeClr val="bg1"/>
          </a:solidFill>
        </p:spPr>
        <p:txBody>
          <a:bodyPr vert="horz" wrap="square" lIns="0" tIns="52069" rIns="0" bIns="0" rtlCol="0">
            <a:spAutoFit/>
          </a:bodyPr>
          <a:lstStyle/>
          <a:p>
            <a:pPr marL="355600" indent="-342900">
              <a:lnSpc>
                <a:spcPct val="100000"/>
              </a:lnSpc>
              <a:spcBef>
                <a:spcPts val="409"/>
              </a:spcBef>
              <a:buFont typeface="DejaVu Sans"/>
              <a:buChar char="•"/>
              <a:tabLst>
                <a:tab pos="354965" algn="l"/>
                <a:tab pos="355600" algn="l"/>
              </a:tabLst>
            </a:pPr>
            <a:r>
              <a:rPr sz="2400" b="1" dirty="0">
                <a:latin typeface="DejaVu Sans"/>
                <a:cs typeface="DejaVu Sans"/>
              </a:rPr>
              <a:t>Power</a:t>
            </a:r>
            <a:endParaRPr sz="2400" dirty="0">
              <a:latin typeface="DejaVu Sans"/>
              <a:cs typeface="DejaVu Sans"/>
            </a:endParaRPr>
          </a:p>
          <a:p>
            <a:pPr marL="755650" lvl="1" indent="-286385">
              <a:lnSpc>
                <a:spcPct val="100000"/>
              </a:lnSpc>
              <a:spcBef>
                <a:spcPts val="315"/>
              </a:spcBef>
              <a:buFont typeface="DejaVu Sans"/>
              <a:buChar char="–"/>
              <a:tabLst>
                <a:tab pos="755650" algn="l"/>
              </a:tabLst>
            </a:pPr>
            <a:r>
              <a:rPr sz="2400" b="1" dirty="0">
                <a:latin typeface="DejaVu Sans"/>
                <a:cs typeface="DejaVu Sans"/>
              </a:rPr>
              <a:t>Head of the armed forces (link w/civilian supremacy)</a:t>
            </a:r>
            <a:endParaRPr sz="3200" dirty="0">
              <a:latin typeface="DejaVu Sans"/>
              <a:cs typeface="DejaVu Sans"/>
            </a:endParaRPr>
          </a:p>
          <a:p>
            <a:pPr marL="355600" indent="-342900">
              <a:lnSpc>
                <a:spcPct val="100000"/>
              </a:lnSpc>
              <a:buFont typeface="DejaVu Sans"/>
              <a:buChar char="•"/>
              <a:tabLst>
                <a:tab pos="354965" algn="l"/>
                <a:tab pos="355600" algn="l"/>
              </a:tabLst>
            </a:pPr>
            <a:r>
              <a:rPr sz="2400" b="1" dirty="0">
                <a:latin typeface="DejaVu Sans"/>
                <a:cs typeface="DejaVu Sans"/>
              </a:rPr>
              <a:t>Checks</a:t>
            </a:r>
            <a:endParaRPr sz="2400" dirty="0">
              <a:latin typeface="DejaVu Sans"/>
              <a:cs typeface="DejaVu Sans"/>
            </a:endParaRPr>
          </a:p>
          <a:p>
            <a:pPr marL="755650" lvl="1" indent="-286385">
              <a:lnSpc>
                <a:spcPct val="100000"/>
              </a:lnSpc>
              <a:spcBef>
                <a:spcPts val="340"/>
              </a:spcBef>
              <a:buFont typeface="DejaVu Sans"/>
              <a:buChar char="–"/>
              <a:tabLst>
                <a:tab pos="755650" algn="l"/>
              </a:tabLst>
            </a:pPr>
            <a:r>
              <a:rPr sz="2400" b="1" dirty="0">
                <a:latin typeface="DejaVu Sans"/>
                <a:cs typeface="DejaVu Sans"/>
              </a:rPr>
              <a:t>Congress appropriates funds for the military</a:t>
            </a:r>
            <a:endParaRPr sz="2400" dirty="0">
              <a:latin typeface="DejaVu Sans"/>
              <a:cs typeface="DejaVu Sans"/>
            </a:endParaRPr>
          </a:p>
          <a:p>
            <a:pPr marL="755650" lvl="1" indent="-286385">
              <a:lnSpc>
                <a:spcPct val="100000"/>
              </a:lnSpc>
              <a:spcBef>
                <a:spcPts val="340"/>
              </a:spcBef>
              <a:buFont typeface="DejaVu Sans"/>
              <a:buChar char="–"/>
              <a:tabLst>
                <a:tab pos="755650" algn="l"/>
              </a:tabLst>
            </a:pPr>
            <a:r>
              <a:rPr sz="2400" b="1" dirty="0">
                <a:latin typeface="DejaVu Sans"/>
                <a:cs typeface="DejaVu Sans"/>
              </a:rPr>
              <a:t>Congress declares war</a:t>
            </a:r>
            <a:endParaRPr sz="2400" dirty="0">
              <a:latin typeface="DejaVu Sans"/>
              <a:cs typeface="DejaVu Sans"/>
            </a:endParaRPr>
          </a:p>
          <a:p>
            <a:pPr marL="1155700" lvl="2" indent="-229235">
              <a:lnSpc>
                <a:spcPct val="100000"/>
              </a:lnSpc>
              <a:spcBef>
                <a:spcPts val="285"/>
              </a:spcBef>
              <a:buFont typeface="DejaVu Sans"/>
              <a:buChar char="•"/>
              <a:tabLst>
                <a:tab pos="1155700" algn="l"/>
              </a:tabLst>
            </a:pPr>
            <a:r>
              <a:rPr sz="2000" b="1" i="1" dirty="0">
                <a:latin typeface="DejaVu Sans"/>
                <a:cs typeface="DejaVu Sans"/>
              </a:rPr>
              <a:t>“Yesterday, December 7, 1941 – a date which will live in infamy”</a:t>
            </a:r>
            <a:endParaRPr sz="2000" i="1" dirty="0">
              <a:latin typeface="DejaVu Sans"/>
              <a:cs typeface="DejaVu Sans"/>
            </a:endParaRPr>
          </a:p>
          <a:p>
            <a:pPr marL="1155700" lvl="2" indent="-229235">
              <a:lnSpc>
                <a:spcPct val="100000"/>
              </a:lnSpc>
              <a:spcBef>
                <a:spcPts val="220"/>
              </a:spcBef>
              <a:buFont typeface="DejaVu Sans"/>
              <a:buChar char="•"/>
              <a:tabLst>
                <a:tab pos="1155700" algn="l"/>
              </a:tabLst>
            </a:pPr>
            <a:r>
              <a:rPr sz="2000" b="1" dirty="0">
                <a:latin typeface="DejaVu Sans"/>
                <a:cs typeface="DejaVu Sans"/>
              </a:rPr>
              <a:t>President Roosevelt was asking Congress to declare war</a:t>
            </a:r>
            <a:endParaRPr sz="2000" dirty="0">
              <a:latin typeface="DejaVu Sans"/>
              <a:cs typeface="DejaVu Sans"/>
            </a:endParaRPr>
          </a:p>
          <a:p>
            <a:pPr marL="755650" lvl="1" indent="-286385">
              <a:lnSpc>
                <a:spcPct val="100000"/>
              </a:lnSpc>
              <a:spcBef>
                <a:spcPts val="375"/>
              </a:spcBef>
              <a:buFont typeface="DejaVu Sans"/>
              <a:buChar char="–"/>
              <a:tabLst>
                <a:tab pos="755650" algn="l"/>
              </a:tabLst>
            </a:pPr>
            <a:r>
              <a:rPr sz="2400" b="1" dirty="0">
                <a:latin typeface="DejaVu Sans"/>
                <a:cs typeface="DejaVu Sans"/>
              </a:rPr>
              <a:t>War Powers Act of 1973</a:t>
            </a:r>
            <a:endParaRPr sz="2400" dirty="0">
              <a:latin typeface="DejaVu Sans"/>
              <a:cs typeface="DejaVu Sans"/>
            </a:endParaRPr>
          </a:p>
          <a:p>
            <a:pPr marL="1155065" marR="5080" lvl="2" indent="-228600">
              <a:lnSpc>
                <a:spcPts val="2620"/>
              </a:lnSpc>
              <a:spcBef>
                <a:spcPts val="590"/>
              </a:spcBef>
              <a:buFont typeface="DejaVu Sans"/>
              <a:buChar char="•"/>
              <a:tabLst>
                <a:tab pos="1155700" algn="l"/>
              </a:tabLst>
            </a:pPr>
            <a:r>
              <a:rPr sz="2000" b="1" dirty="0">
                <a:latin typeface="DejaVu Sans"/>
                <a:cs typeface="DejaVu Sans"/>
              </a:rPr>
              <a:t>Federal law intended to check the president's power to commit the United States to  an armed conﬂict without the consent of the U.S. Congress</a:t>
            </a:r>
            <a:endParaRPr lang="en-US" sz="2000" b="1" dirty="0">
              <a:latin typeface="DejaVu Sans"/>
              <a:cs typeface="DejaVu Sans"/>
            </a:endParaRPr>
          </a:p>
          <a:p>
            <a:pPr marL="1155065" marR="5080" lvl="2" indent="-228600">
              <a:lnSpc>
                <a:spcPts val="2620"/>
              </a:lnSpc>
              <a:spcBef>
                <a:spcPts val="590"/>
              </a:spcBef>
              <a:buFont typeface="DejaVu Sans"/>
              <a:buChar char="•"/>
              <a:tabLst>
                <a:tab pos="1155700" algn="l"/>
              </a:tabLst>
            </a:pPr>
            <a:endParaRPr sz="2000" dirty="0">
              <a:latin typeface="DejaVu Sans"/>
              <a:cs typeface="DejaVu Sans"/>
            </a:endParaRPr>
          </a:p>
        </p:txBody>
      </p:sp>
      <p:sp>
        <p:nvSpPr>
          <p:cNvPr id="6" name="Rectangle 5">
            <a:extLst>
              <a:ext uri="{FF2B5EF4-FFF2-40B4-BE49-F238E27FC236}">
                <a16:creationId xmlns:a16="http://schemas.microsoft.com/office/drawing/2014/main" id="{090D5DEA-231D-4FAF-8127-B15CB97DA7FD}"/>
              </a:ext>
            </a:extLst>
          </p:cNvPr>
          <p:cNvSpPr/>
          <p:nvPr/>
        </p:nvSpPr>
        <p:spPr>
          <a:xfrm>
            <a:off x="81135" y="5111701"/>
            <a:ext cx="11915284" cy="1107996"/>
          </a:xfrm>
          <a:prstGeom prst="rect">
            <a:avLst/>
          </a:prstGeom>
        </p:spPr>
        <p:txBody>
          <a:bodyPr wrap="square">
            <a:spAutoFit/>
          </a:bodyPr>
          <a:lstStyle/>
          <a:p>
            <a:pPr marL="355600" lvl="0" indent="-342900">
              <a:spcBef>
                <a:spcPts val="780"/>
              </a:spcBef>
              <a:buFont typeface="DejaVu Sans"/>
              <a:buChar char="•"/>
              <a:tabLst>
                <a:tab pos="354965" algn="l"/>
                <a:tab pos="355600" algn="l"/>
              </a:tabLst>
            </a:pPr>
            <a:r>
              <a:rPr lang="en-US" sz="2200" b="1" dirty="0">
                <a:solidFill>
                  <a:prstClr val="black"/>
                </a:solidFill>
                <a:latin typeface="DejaVu Sans"/>
                <a:cs typeface="DejaVu Sans"/>
              </a:rPr>
              <a:t>Development of the Cold War placed the U.S. into a virtual non-stop crisis situation after 1945 -&gt; </a:t>
            </a:r>
            <a:r>
              <a:rPr lang="en-US" sz="2200" b="1" dirty="0">
                <a:solidFill>
                  <a:srgbClr val="FF0000"/>
                </a:solidFill>
                <a:latin typeface="DejaVu Sans"/>
                <a:cs typeface="DejaVu Sans"/>
              </a:rPr>
              <a:t>assumption</a:t>
            </a:r>
            <a:r>
              <a:rPr lang="en-US" sz="2200" b="1" dirty="0">
                <a:solidFill>
                  <a:prstClr val="black"/>
                </a:solidFill>
                <a:latin typeface="DejaVu Sans"/>
                <a:cs typeface="DejaVu Sans"/>
              </a:rPr>
              <a:t> of </a:t>
            </a:r>
            <a:r>
              <a:rPr lang="en-US" sz="2200" b="1" dirty="0">
                <a:solidFill>
                  <a:srgbClr val="FF0000"/>
                </a:solidFill>
                <a:latin typeface="DejaVu Sans"/>
                <a:cs typeface="DejaVu Sans"/>
              </a:rPr>
              <a:t>great</a:t>
            </a:r>
            <a:r>
              <a:rPr lang="en-US" sz="2200" b="1" dirty="0">
                <a:solidFill>
                  <a:prstClr val="black"/>
                </a:solidFill>
                <a:latin typeface="DejaVu Sans"/>
                <a:cs typeface="DejaVu Sans"/>
              </a:rPr>
              <a:t> powers by the </a:t>
            </a:r>
            <a:r>
              <a:rPr lang="en-US" sz="2200" b="1" dirty="0">
                <a:solidFill>
                  <a:srgbClr val="FF0000"/>
                </a:solidFill>
                <a:latin typeface="DejaVu Sans"/>
                <a:cs typeface="DejaVu Sans"/>
              </a:rPr>
              <a:t>President</a:t>
            </a:r>
            <a:r>
              <a:rPr lang="en-US" sz="2200" b="1" dirty="0">
                <a:solidFill>
                  <a:prstClr val="black"/>
                </a:solidFill>
                <a:latin typeface="DejaVu Sans"/>
                <a:cs typeface="DejaVu Sans"/>
              </a:rPr>
              <a:t> to deal with various foreign </a:t>
            </a:r>
            <a:r>
              <a:rPr lang="en-US" sz="2200" b="1" dirty="0">
                <a:solidFill>
                  <a:srgbClr val="FF0000"/>
                </a:solidFill>
                <a:latin typeface="DejaVu Sans"/>
                <a:cs typeface="DejaVu Sans"/>
              </a:rPr>
              <a:t>crises</a:t>
            </a:r>
            <a:r>
              <a:rPr lang="en-US" sz="2200" b="1" dirty="0">
                <a:solidFill>
                  <a:prstClr val="black"/>
                </a:solidFill>
                <a:latin typeface="DejaVu Sans"/>
                <a:cs typeface="DejaVu Sans"/>
              </a:rPr>
              <a:t>.  Like wise after 9/11</a:t>
            </a:r>
            <a:endParaRPr lang="en-US" sz="2200" dirty="0">
              <a:solidFill>
                <a:prstClr val="black"/>
              </a:solidFill>
              <a:latin typeface="DejaVu Sans"/>
              <a:cs typeface="DejaVu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1C73A-5676-4898-AFA4-E93F379B5DD1}"/>
              </a:ext>
            </a:extLst>
          </p:cNvPr>
          <p:cNvSpPr>
            <a:spLocks noGrp="1"/>
          </p:cNvSpPr>
          <p:nvPr>
            <p:ph type="title"/>
          </p:nvPr>
        </p:nvSpPr>
        <p:spPr>
          <a:xfrm>
            <a:off x="841248" y="3849689"/>
            <a:ext cx="2111122" cy="2105025"/>
          </a:xfrm>
        </p:spPr>
        <p:txBody>
          <a:bodyPr vert="horz" lIns="91440" tIns="45720" rIns="91440" bIns="45720" rtlCol="0" anchor="ctr">
            <a:normAutofit/>
          </a:bodyPr>
          <a:lstStyle/>
          <a:p>
            <a:pPr algn="ctr" rtl="0">
              <a:lnSpc>
                <a:spcPct val="90000"/>
              </a:lnSpc>
              <a:spcBef>
                <a:spcPct val="0"/>
              </a:spcBef>
            </a:pPr>
            <a:r>
              <a:rPr lang="en-US" sz="3200" kern="1200" dirty="0">
                <a:solidFill>
                  <a:schemeClr val="tx1"/>
                </a:solidFill>
                <a:latin typeface="TYPEWRITER"/>
                <a:cs typeface="+mj-cs"/>
              </a:rPr>
              <a:t>EXECUTIVE</a:t>
            </a:r>
            <a:r>
              <a:rPr lang="en-US" sz="3200" kern="1200" dirty="0">
                <a:solidFill>
                  <a:schemeClr val="tx1"/>
                </a:solidFill>
                <a:latin typeface="+mj-lt"/>
                <a:ea typeface="+mj-ea"/>
                <a:cs typeface="+mj-cs"/>
              </a:rPr>
              <a:t> ORDERS</a:t>
            </a:r>
          </a:p>
        </p:txBody>
      </p:sp>
      <p:sp>
        <p:nvSpPr>
          <p:cNvPr id="16" name="Rectangle 15">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26BF2B-AE48-43D8-B355-F9FBE3E439AC}"/>
              </a:ext>
            </a:extLst>
          </p:cNvPr>
          <p:cNvSpPr txBox="1"/>
          <p:nvPr/>
        </p:nvSpPr>
        <p:spPr>
          <a:xfrm>
            <a:off x="3185820" y="4303722"/>
            <a:ext cx="3630894" cy="1687513"/>
          </a:xfrm>
          <a:prstGeom prst="rect">
            <a:avLst/>
          </a:prstGeom>
        </p:spPr>
        <p:txBody>
          <a:bodyPr vert="horz" lIns="91440" tIns="45720" rIns="91440" bIns="45720" rtlCol="0" anchor="ctr">
            <a:noAutofit/>
          </a:bodyPr>
          <a:lstStyle/>
          <a:p>
            <a:pPr>
              <a:lnSpc>
                <a:spcPct val="90000"/>
              </a:lnSpc>
              <a:spcAft>
                <a:spcPts val="600"/>
              </a:spcAft>
            </a:pPr>
            <a:r>
              <a:rPr lang="en-US" sz="2200" b="1" dirty="0">
                <a:latin typeface="Times New Roman" panose="02020603050405020304" pitchFamily="18" charset="0"/>
                <a:cs typeface="Times New Roman" panose="02020603050405020304" pitchFamily="18" charset="0"/>
              </a:rPr>
              <a:t>As commander-in-chief of the military, President Harry S. Truman ended segregation in the military, in 1948 through an executive order</a:t>
            </a:r>
          </a:p>
        </p:txBody>
      </p:sp>
      <p:pic>
        <p:nvPicPr>
          <p:cNvPr id="6" name="Content Placeholder 5">
            <a:extLst>
              <a:ext uri="{FF2B5EF4-FFF2-40B4-BE49-F238E27FC236}">
                <a16:creationId xmlns:a16="http://schemas.microsoft.com/office/drawing/2014/main" id="{2FCA8300-4935-4896-AAFF-38C029F5CCE0}"/>
              </a:ext>
            </a:extLst>
          </p:cNvPr>
          <p:cNvPicPr>
            <a:picLocks noGrp="1" noChangeAspect="1"/>
          </p:cNvPicPr>
          <p:nvPr>
            <p:ph sz="half" idx="3"/>
          </p:nvPr>
        </p:nvPicPr>
        <p:blipFill rotWithShape="1">
          <a:blip r:embed="rId2"/>
          <a:srcRect b="10219"/>
          <a:stretch/>
        </p:blipFill>
        <p:spPr>
          <a:xfrm>
            <a:off x="7198333" y="705430"/>
            <a:ext cx="4914744" cy="5981121"/>
          </a:xfrm>
          <a:prstGeom prst="rect">
            <a:avLst/>
          </a:prstGeom>
        </p:spPr>
      </p:pic>
      <p:pic>
        <p:nvPicPr>
          <p:cNvPr id="17" name="Picture 16">
            <a:extLst>
              <a:ext uri="{FF2B5EF4-FFF2-40B4-BE49-F238E27FC236}">
                <a16:creationId xmlns:a16="http://schemas.microsoft.com/office/drawing/2014/main" id="{179D9A77-9B01-43A4-9A91-7E343539328E}"/>
              </a:ext>
            </a:extLst>
          </p:cNvPr>
          <p:cNvPicPr>
            <a:picLocks noChangeAspect="1"/>
          </p:cNvPicPr>
          <p:nvPr/>
        </p:nvPicPr>
        <p:blipFill>
          <a:blip r:embed="rId3"/>
          <a:stretch>
            <a:fillRect/>
          </a:stretch>
        </p:blipFill>
        <p:spPr>
          <a:xfrm>
            <a:off x="123189" y="705431"/>
            <a:ext cx="6910493" cy="3304297"/>
          </a:xfrm>
          <a:prstGeom prst="rect">
            <a:avLst/>
          </a:prstGeom>
        </p:spPr>
      </p:pic>
      <p:sp>
        <p:nvSpPr>
          <p:cNvPr id="19" name="TextBox 18">
            <a:extLst>
              <a:ext uri="{FF2B5EF4-FFF2-40B4-BE49-F238E27FC236}">
                <a16:creationId xmlns:a16="http://schemas.microsoft.com/office/drawing/2014/main" id="{CCEAEE82-9626-4796-980F-3CB9832434C1}"/>
              </a:ext>
            </a:extLst>
          </p:cNvPr>
          <p:cNvSpPr txBox="1"/>
          <p:nvPr/>
        </p:nvSpPr>
        <p:spPr>
          <a:xfrm>
            <a:off x="1295400" y="3651529"/>
            <a:ext cx="2744066"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Executive Order 9981</a:t>
            </a:r>
          </a:p>
        </p:txBody>
      </p:sp>
      <p:sp>
        <p:nvSpPr>
          <p:cNvPr id="11" name="object 2">
            <a:extLst>
              <a:ext uri="{FF2B5EF4-FFF2-40B4-BE49-F238E27FC236}">
                <a16:creationId xmlns:a16="http://schemas.microsoft.com/office/drawing/2014/main" id="{F959EA9C-2858-4BF1-B5A2-39B6D4DEA8CE}"/>
              </a:ext>
            </a:extLst>
          </p:cNvPr>
          <p:cNvSpPr/>
          <p:nvPr/>
        </p:nvSpPr>
        <p:spPr>
          <a:xfrm>
            <a:off x="0" y="26151"/>
            <a:ext cx="12192000" cy="616277"/>
          </a:xfrm>
          <a:custGeom>
            <a:avLst/>
            <a:gdLst/>
            <a:ahLst/>
            <a:cxnLst/>
            <a:rect l="l" t="t" r="r" b="b"/>
            <a:pathLst>
              <a:path w="12192000" h="1066165">
                <a:moveTo>
                  <a:pt x="12191997" y="0"/>
                </a:moveTo>
                <a:lnTo>
                  <a:pt x="0" y="0"/>
                </a:lnTo>
                <a:lnTo>
                  <a:pt x="0" y="1065664"/>
                </a:lnTo>
                <a:lnTo>
                  <a:pt x="12191997" y="1065664"/>
                </a:lnTo>
                <a:lnTo>
                  <a:pt x="12191997" y="0"/>
                </a:lnTo>
                <a:close/>
              </a:path>
            </a:pathLst>
          </a:custGeom>
          <a:blipFill>
            <a:blip r:embed="rId4">
              <a:extLst>
                <a:ext uri="{837473B0-CC2E-450A-ABE3-18F120FF3D39}">
                  <a1611:picAttrSrcUrl xmlns:a1611="http://schemas.microsoft.com/office/drawing/2016/11/main" r:id="rId5"/>
                </a:ext>
              </a:extLst>
            </a:blip>
            <a:stretch>
              <a:fillRect/>
            </a:stretch>
          </a:blipFill>
        </p:spPr>
        <p:txBody>
          <a:bodyPr wrap="square" lIns="0" tIns="0" rIns="0" bIns="0" rtlCol="0"/>
          <a:lstStyle/>
          <a:p>
            <a:r>
              <a:rPr lang="en-US" sz="1800" kern="0" dirty="0"/>
              <a:t>PRESIDENT </a:t>
            </a:r>
          </a:p>
          <a:p>
            <a:pPr algn="ctr"/>
            <a:r>
              <a:rPr lang="en-US" sz="2800" b="1" kern="0" dirty="0">
                <a:solidFill>
                  <a:schemeClr val="bg1"/>
                </a:solidFill>
              </a:rPr>
              <a:t>CONSTITUTIONAL ROLES:  COMMANDER IN CHIEF</a:t>
            </a:r>
          </a:p>
          <a:p>
            <a:endParaRPr dirty="0"/>
          </a:p>
        </p:txBody>
      </p:sp>
    </p:spTree>
    <p:extLst>
      <p:ext uri="{BB962C8B-B14F-4D97-AF65-F5344CB8AC3E}">
        <p14:creationId xmlns:p14="http://schemas.microsoft.com/office/powerpoint/2010/main" val="310729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066165"/>
          </a:xfrm>
          <a:custGeom>
            <a:avLst/>
            <a:gdLst/>
            <a:ahLst/>
            <a:cxnLst/>
            <a:rect l="l" t="t" r="r" b="b"/>
            <a:pathLst>
              <a:path w="12192000" h="1066165">
                <a:moveTo>
                  <a:pt x="12191997" y="0"/>
                </a:moveTo>
                <a:lnTo>
                  <a:pt x="0" y="0"/>
                </a:lnTo>
                <a:lnTo>
                  <a:pt x="0" y="1065664"/>
                </a:lnTo>
                <a:lnTo>
                  <a:pt x="12191997" y="1065664"/>
                </a:lnTo>
                <a:lnTo>
                  <a:pt x="12191997" y="0"/>
                </a:lnTo>
                <a:close/>
              </a:path>
            </a:pathLst>
          </a:custGeom>
          <a:solidFill>
            <a:srgbClr val="296C7B"/>
          </a:solidFill>
        </p:spPr>
        <p:txBody>
          <a:bodyPr wrap="square" lIns="0" tIns="0" rIns="0" bIns="0" rtlCol="0"/>
          <a:lstStyle/>
          <a:p>
            <a:endParaRPr/>
          </a:p>
        </p:txBody>
      </p:sp>
      <p:sp>
        <p:nvSpPr>
          <p:cNvPr id="3" name="object 3"/>
          <p:cNvSpPr txBox="1">
            <a:spLocks noGrp="1"/>
          </p:cNvSpPr>
          <p:nvPr>
            <p:ph type="title"/>
          </p:nvPr>
        </p:nvSpPr>
        <p:spPr>
          <a:xfrm>
            <a:off x="304800" y="91713"/>
            <a:ext cx="11887200" cy="521361"/>
          </a:xfrm>
          <a:prstGeom prst="rect">
            <a:avLst/>
          </a:prstGeom>
        </p:spPr>
        <p:txBody>
          <a:bodyPr vert="horz" wrap="square" lIns="0" tIns="33020" rIns="0" bIns="0" rtlCol="0">
            <a:spAutoFit/>
          </a:bodyPr>
          <a:lstStyle/>
          <a:p>
            <a:pPr marL="1831975" marR="5080" indent="-1814830">
              <a:lnSpc>
                <a:spcPts val="4300"/>
              </a:lnSpc>
              <a:spcBef>
                <a:spcPts val="260"/>
              </a:spcBef>
            </a:pPr>
            <a:r>
              <a:rPr sz="2800" dirty="0"/>
              <a:t>PRESIDENT CONSTITUTIONAL ROLES</a:t>
            </a:r>
            <a:r>
              <a:rPr lang="en-US" sz="2800" dirty="0"/>
              <a:t>:</a:t>
            </a:r>
            <a:r>
              <a:rPr sz="2800" dirty="0"/>
              <a:t>  CHIEF DIPLOMAT</a:t>
            </a:r>
          </a:p>
        </p:txBody>
      </p:sp>
      <p:sp>
        <p:nvSpPr>
          <p:cNvPr id="5" name="object 5"/>
          <p:cNvSpPr txBox="1">
            <a:spLocks noGrp="1"/>
          </p:cNvSpPr>
          <p:nvPr>
            <p:ph type="sldNum" sz="quarter" idx="7"/>
          </p:nvPr>
        </p:nvSpPr>
        <p:spPr>
          <a:xfrm>
            <a:off x="11303455" y="6442068"/>
            <a:ext cx="231140" cy="189796"/>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19</a:t>
            </a:fld>
            <a:endParaRPr dirty="0"/>
          </a:p>
        </p:txBody>
      </p:sp>
      <p:sp>
        <p:nvSpPr>
          <p:cNvPr id="4" name="object 4"/>
          <p:cNvSpPr txBox="1"/>
          <p:nvPr/>
        </p:nvSpPr>
        <p:spPr>
          <a:xfrm>
            <a:off x="33203" y="963924"/>
            <a:ext cx="8747846" cy="5305940"/>
          </a:xfrm>
          <a:prstGeom prst="rect">
            <a:avLst/>
          </a:prstGeom>
        </p:spPr>
        <p:txBody>
          <a:bodyPr vert="horz" wrap="square" lIns="0" tIns="151765" rIns="0" bIns="0" rtlCol="0">
            <a:spAutoFit/>
          </a:bodyPr>
          <a:lstStyle/>
          <a:p>
            <a:pPr marL="355600" indent="-342900">
              <a:lnSpc>
                <a:spcPct val="100000"/>
              </a:lnSpc>
              <a:spcBef>
                <a:spcPts val="1195"/>
              </a:spcBef>
              <a:buFont typeface="DejaVu Sans"/>
              <a:buChar char="•"/>
              <a:tabLst>
                <a:tab pos="354965" algn="l"/>
                <a:tab pos="355600" algn="l"/>
              </a:tabLst>
            </a:pPr>
            <a:r>
              <a:rPr sz="2400" b="1" dirty="0">
                <a:latin typeface="DejaVu Sans"/>
                <a:cs typeface="DejaVu Sans"/>
              </a:rPr>
              <a:t>Powers</a:t>
            </a:r>
            <a:endParaRPr sz="2400" dirty="0">
              <a:latin typeface="DejaVu Sans"/>
              <a:cs typeface="DejaVu Sans"/>
            </a:endParaRPr>
          </a:p>
          <a:p>
            <a:pPr marL="755650" lvl="1" indent="-286385">
              <a:lnSpc>
                <a:spcPct val="100000"/>
              </a:lnSpc>
              <a:spcBef>
                <a:spcPts val="1095"/>
              </a:spcBef>
              <a:buFont typeface="DejaVu Sans"/>
              <a:buChar char="–"/>
              <a:tabLst>
                <a:tab pos="755650" algn="l"/>
              </a:tabLst>
            </a:pPr>
            <a:r>
              <a:rPr sz="2400" b="1" dirty="0">
                <a:latin typeface="DejaVu Sans"/>
                <a:cs typeface="DejaVu Sans"/>
              </a:rPr>
              <a:t>Sets overall foreign policy.</a:t>
            </a:r>
            <a:endParaRPr sz="2400" dirty="0">
              <a:latin typeface="DejaVu Sans"/>
              <a:cs typeface="DejaVu Sans"/>
            </a:endParaRPr>
          </a:p>
          <a:p>
            <a:pPr marL="755650" lvl="1" indent="-286385">
              <a:lnSpc>
                <a:spcPct val="100000"/>
              </a:lnSpc>
              <a:spcBef>
                <a:spcPts val="1120"/>
              </a:spcBef>
              <a:buFont typeface="DejaVu Sans"/>
              <a:buChar char="–"/>
              <a:tabLst>
                <a:tab pos="755650" algn="l"/>
              </a:tabLst>
            </a:pPr>
            <a:r>
              <a:rPr sz="2400" b="1" dirty="0">
                <a:latin typeface="DejaVu Sans"/>
                <a:cs typeface="DejaVu Sans"/>
              </a:rPr>
              <a:t>Appoints and receives ambassadors.</a:t>
            </a:r>
            <a:endParaRPr sz="2400" dirty="0">
              <a:latin typeface="DejaVu Sans"/>
              <a:cs typeface="DejaVu Sans"/>
            </a:endParaRPr>
          </a:p>
          <a:p>
            <a:pPr marL="755650" lvl="1" indent="-286385">
              <a:lnSpc>
                <a:spcPct val="100000"/>
              </a:lnSpc>
              <a:spcBef>
                <a:spcPts val="1220"/>
              </a:spcBef>
              <a:buFont typeface="DejaVu Sans"/>
              <a:buChar char="–"/>
              <a:tabLst>
                <a:tab pos="755650" algn="l"/>
              </a:tabLst>
            </a:pPr>
            <a:r>
              <a:rPr sz="2400" b="1" dirty="0">
                <a:latin typeface="DejaVu Sans"/>
                <a:cs typeface="DejaVu Sans"/>
              </a:rPr>
              <a:t>Negotiates both treaties and executive agreements.</a:t>
            </a:r>
            <a:endParaRPr sz="2400" dirty="0">
              <a:latin typeface="DejaVu Sans"/>
              <a:cs typeface="DejaVu Sans"/>
            </a:endParaRPr>
          </a:p>
          <a:p>
            <a:pPr marL="755650" lvl="1" indent="-286385">
              <a:lnSpc>
                <a:spcPct val="100000"/>
              </a:lnSpc>
              <a:spcBef>
                <a:spcPts val="1120"/>
              </a:spcBef>
              <a:buFont typeface="DejaVu Sans"/>
              <a:buChar char="–"/>
              <a:tabLst>
                <a:tab pos="755650" algn="l"/>
              </a:tabLst>
            </a:pPr>
            <a:r>
              <a:rPr sz="2400" b="1" dirty="0">
                <a:latin typeface="DejaVu Sans"/>
                <a:cs typeface="DejaVu Sans"/>
              </a:rPr>
              <a:t>Gives diplomatic recognition to foreign governments.</a:t>
            </a:r>
            <a:endParaRPr sz="2400" dirty="0">
              <a:latin typeface="DejaVu Sans"/>
              <a:cs typeface="DejaVu Sans"/>
            </a:endParaRPr>
          </a:p>
          <a:p>
            <a:pPr marL="355600" indent="-342900">
              <a:lnSpc>
                <a:spcPct val="100000"/>
              </a:lnSpc>
              <a:spcBef>
                <a:spcPts val="1845"/>
              </a:spcBef>
              <a:buFont typeface="DejaVu Sans"/>
              <a:buChar char="•"/>
              <a:tabLst>
                <a:tab pos="354965" algn="l"/>
                <a:tab pos="355600" algn="l"/>
              </a:tabLst>
            </a:pPr>
            <a:r>
              <a:rPr lang="en-US" sz="2400" b="1" dirty="0">
                <a:latin typeface="DejaVu Sans"/>
                <a:cs typeface="DejaVu Sans"/>
              </a:rPr>
              <a:t>Checks</a:t>
            </a:r>
            <a:endParaRPr lang="en-US" sz="2400" dirty="0">
              <a:latin typeface="DejaVu Sans"/>
              <a:cs typeface="DejaVu Sans"/>
            </a:endParaRPr>
          </a:p>
          <a:p>
            <a:pPr marL="755650" lvl="1" indent="-286385">
              <a:lnSpc>
                <a:spcPct val="100000"/>
              </a:lnSpc>
              <a:spcBef>
                <a:spcPts val="1120"/>
              </a:spcBef>
              <a:buFont typeface="DejaVu Sans"/>
              <a:buChar char="–"/>
              <a:tabLst>
                <a:tab pos="755650" algn="l"/>
              </a:tabLst>
            </a:pPr>
            <a:r>
              <a:rPr sz="2400" b="1" dirty="0">
                <a:latin typeface="DejaVu Sans"/>
                <a:cs typeface="DejaVu Sans"/>
              </a:rPr>
              <a:t>Congress appropriates funds for foreign aﬀairs.</a:t>
            </a:r>
            <a:endParaRPr sz="2400" dirty="0">
              <a:latin typeface="DejaVu Sans"/>
              <a:cs typeface="DejaVu Sans"/>
            </a:endParaRPr>
          </a:p>
          <a:p>
            <a:pPr marL="755650" lvl="1" indent="-286385">
              <a:lnSpc>
                <a:spcPct val="100000"/>
              </a:lnSpc>
              <a:spcBef>
                <a:spcPts val="1120"/>
              </a:spcBef>
              <a:buFont typeface="DejaVu Sans"/>
              <a:buChar char="–"/>
              <a:tabLst>
                <a:tab pos="755650" algn="l"/>
              </a:tabLst>
            </a:pPr>
            <a:r>
              <a:rPr sz="2400" b="1" dirty="0">
                <a:latin typeface="DejaVu Sans"/>
                <a:cs typeface="DejaVu Sans"/>
              </a:rPr>
              <a:t>Senate can reject ambassadors and treaties.</a:t>
            </a:r>
            <a:endParaRPr sz="2400" dirty="0">
              <a:latin typeface="DejaVu Sans"/>
              <a:cs typeface="DejaVu San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30" y="2049332"/>
            <a:ext cx="3106865" cy="3581400"/>
          </a:xfrm>
          <a:prstGeom prst="rect">
            <a:avLst/>
          </a:prstGeom>
        </p:spPr>
      </p:pic>
      <p:sp>
        <p:nvSpPr>
          <p:cNvPr id="8" name="TextBox 7"/>
          <p:cNvSpPr txBox="1"/>
          <p:nvPr/>
        </p:nvSpPr>
        <p:spPr>
          <a:xfrm>
            <a:off x="8915400" y="5486400"/>
            <a:ext cx="3016339" cy="523220"/>
          </a:xfrm>
          <a:prstGeom prst="rect">
            <a:avLst/>
          </a:prstGeom>
          <a:noFill/>
        </p:spPr>
        <p:txBody>
          <a:bodyPr wrap="none" rtlCol="0">
            <a:spAutoFit/>
          </a:bodyPr>
          <a:lstStyle/>
          <a:p>
            <a:r>
              <a:rPr lang="en-US" sz="2800" b="1" dirty="0"/>
              <a:t>Power of the Purse</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7730" y="5443210"/>
            <a:ext cx="609600" cy="609600"/>
          </a:xfrm>
          <a:prstGeom prst="rect">
            <a:avLst/>
          </a:prstGeom>
        </p:spPr>
      </p:pic>
      <p:cxnSp>
        <p:nvCxnSpPr>
          <p:cNvPr id="10" name="Straight Arrow Connector 9">
            <a:extLst>
              <a:ext uri="{FF2B5EF4-FFF2-40B4-BE49-F238E27FC236}">
                <a16:creationId xmlns:a16="http://schemas.microsoft.com/office/drawing/2014/main" id="{F1109E4D-6DF9-449A-BD5F-6AC4848C3052}"/>
              </a:ext>
            </a:extLst>
          </p:cNvPr>
          <p:cNvCxnSpPr>
            <a:cxnSpLocks/>
          </p:cNvCxnSpPr>
          <p:nvPr/>
        </p:nvCxnSpPr>
        <p:spPr>
          <a:xfrm flipV="1">
            <a:off x="5334000" y="3810000"/>
            <a:ext cx="3017530" cy="1143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0"/>
            <a:ext cx="12192000" cy="584775"/>
          </a:xfrm>
          <a:prstGeom prst="rect">
            <a:avLst/>
          </a:prstGeom>
          <a:gradFill>
            <a:gsLst>
              <a:gs pos="0">
                <a:schemeClr val="tx2">
                  <a:lumMod val="50000"/>
                </a:schemeClr>
              </a:gs>
              <a:gs pos="35000">
                <a:schemeClr val="tx2">
                  <a:lumMod val="75000"/>
                </a:schemeClr>
              </a:gs>
              <a:gs pos="100000">
                <a:schemeClr val="tx2">
                  <a:lumMod val="60000"/>
                  <a:lumOff val="40000"/>
                </a:schemeClr>
              </a:gs>
            </a:gsLst>
          </a:gra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10">
              <a:defRPr/>
            </a:pPr>
            <a:r>
              <a:rPr lang="en-US" sz="3200" b="1" dirty="0">
                <a:solidFill>
                  <a:prstClr val="white"/>
                </a:solidFill>
                <a:latin typeface="Calibri"/>
              </a:rPr>
              <a:t>TOPIC 2.4 </a:t>
            </a:r>
            <a:r>
              <a:rPr lang="en-US" sz="3200" b="1" dirty="0">
                <a:solidFill>
                  <a:schemeClr val="bg1"/>
                </a:solidFill>
              </a:rPr>
              <a:t>Roles and Powers of the President</a:t>
            </a:r>
            <a:endParaRPr lang="en-US" sz="3200" b="1" dirty="0">
              <a:solidFill>
                <a:schemeClr val="bg1"/>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133600" y="1018524"/>
            <a:ext cx="0" cy="5687824"/>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9453EE3A-F8B1-4EB6-AB9E-14A132CC8F65}"/>
              </a:ext>
            </a:extLst>
          </p:cNvPr>
          <p:cNvSpPr txBox="1"/>
          <p:nvPr/>
        </p:nvSpPr>
        <p:spPr>
          <a:xfrm>
            <a:off x="0" y="556859"/>
            <a:ext cx="12192000" cy="461665"/>
          </a:xfrm>
          <a:prstGeom prst="rect">
            <a:avLst/>
          </a:prstGeom>
          <a:noFill/>
        </p:spPr>
        <p:txBody>
          <a:bodyPr wrap="square">
            <a:spAutoFit/>
          </a:bodyPr>
          <a:lstStyle/>
          <a:p>
            <a:pPr defTabSz="1219110">
              <a:defRPr/>
            </a:pPr>
            <a:r>
              <a:rPr lang="en-US" sz="2400" b="1" dirty="0"/>
              <a:t>The presidency has been enhanced beyond its expressed constitutional powers.</a:t>
            </a:r>
            <a:endParaRPr lang="en-US" sz="2400" b="1" dirty="0">
              <a:solidFill>
                <a:prstClr val="black"/>
              </a:solidFill>
              <a:latin typeface="Calibri"/>
            </a:endParaRPr>
          </a:p>
        </p:txBody>
      </p:sp>
      <p:sp>
        <p:nvSpPr>
          <p:cNvPr id="14" name="TextBox 13">
            <a:extLst>
              <a:ext uri="{FF2B5EF4-FFF2-40B4-BE49-F238E27FC236}">
                <a16:creationId xmlns:a16="http://schemas.microsoft.com/office/drawing/2014/main" id="{224DADBF-198E-87F1-10C0-BAB9DB1BDFA1}"/>
              </a:ext>
            </a:extLst>
          </p:cNvPr>
          <p:cNvSpPr txBox="1"/>
          <p:nvPr/>
        </p:nvSpPr>
        <p:spPr>
          <a:xfrm>
            <a:off x="-39624" y="1254502"/>
            <a:ext cx="2020822" cy="1938992"/>
          </a:xfrm>
          <a:prstGeom prst="rect">
            <a:avLst/>
          </a:prstGeom>
          <a:noFill/>
        </p:spPr>
        <p:txBody>
          <a:bodyPr wrap="square">
            <a:spAutoFit/>
          </a:bodyPr>
          <a:lstStyle/>
          <a:p>
            <a:pPr defTabSz="914377"/>
            <a:r>
              <a:rPr lang="en-US" sz="2400" b="1" dirty="0"/>
              <a:t>Explain how the president can implement a policy agenda.</a:t>
            </a:r>
            <a:endParaRPr lang="en-US" sz="2400" b="1" dirty="0">
              <a:solidFill>
                <a:prstClr val="black"/>
              </a:solidFill>
              <a:latin typeface="Calibri"/>
            </a:endParaRPr>
          </a:p>
        </p:txBody>
      </p:sp>
      <p:sp>
        <p:nvSpPr>
          <p:cNvPr id="3" name="TextBox 2">
            <a:extLst>
              <a:ext uri="{FF2B5EF4-FFF2-40B4-BE49-F238E27FC236}">
                <a16:creationId xmlns:a16="http://schemas.microsoft.com/office/drawing/2014/main" id="{EC2A191D-4D64-1723-85AF-6244BFC747C2}"/>
              </a:ext>
            </a:extLst>
          </p:cNvPr>
          <p:cNvSpPr txBox="1"/>
          <p:nvPr/>
        </p:nvSpPr>
        <p:spPr>
          <a:xfrm>
            <a:off x="2255363" y="1254502"/>
            <a:ext cx="9753600" cy="4708981"/>
          </a:xfrm>
          <a:prstGeom prst="rect">
            <a:avLst/>
          </a:prstGeom>
          <a:noFill/>
        </p:spPr>
        <p:txBody>
          <a:bodyPr wrap="square">
            <a:spAutoFit/>
          </a:bodyPr>
          <a:lstStyle/>
          <a:p>
            <a:r>
              <a:rPr lang="en-US" sz="2000" b="1" dirty="0"/>
              <a:t>Presidents use powers and perform functions of the office, with support from the Vice-</a:t>
            </a:r>
          </a:p>
          <a:p>
            <a:r>
              <a:rPr lang="en-US" sz="2000" b="1" dirty="0"/>
              <a:t>President, Cabinet, and Executive Office of the President, to accomplish a policy agenda. </a:t>
            </a:r>
          </a:p>
          <a:p>
            <a:endParaRPr lang="en-US" sz="2000" b="1" dirty="0"/>
          </a:p>
          <a:p>
            <a:r>
              <a:rPr lang="en-US" sz="2000" b="1" dirty="0"/>
              <a:t>The powers of the president include both formal and informal powers.</a:t>
            </a:r>
          </a:p>
          <a:p>
            <a:r>
              <a:rPr lang="en-US" sz="2000" b="1" dirty="0" err="1"/>
              <a:t>i</a:t>
            </a:r>
            <a:r>
              <a:rPr lang="en-US" sz="2000" b="1" dirty="0"/>
              <a:t>. Vetoes and pocket vetoes are formal powers that enable the president to check</a:t>
            </a:r>
          </a:p>
          <a:p>
            <a:r>
              <a:rPr lang="en-US" sz="2000" b="1" dirty="0"/>
              <a:t>Congress, but vetoes can be overridden with a 2/3 vote while pocket vetoes cannot</a:t>
            </a:r>
          </a:p>
          <a:p>
            <a:r>
              <a:rPr lang="en-US" sz="2000" b="1" dirty="0"/>
              <a:t>be overridden with a 2/3 vote.</a:t>
            </a:r>
          </a:p>
          <a:p>
            <a:r>
              <a:rPr lang="en-US" sz="2000" b="1" dirty="0"/>
              <a:t>ii. Foreign policy powers that influence relations with foreign nations are both</a:t>
            </a:r>
          </a:p>
          <a:p>
            <a:r>
              <a:rPr lang="en-US" sz="2000" b="1" dirty="0"/>
              <a:t>formal (commander-in-chief and treaties) and informal (executive agreements).</a:t>
            </a:r>
          </a:p>
          <a:p>
            <a:r>
              <a:rPr lang="en-US" sz="2000" b="1" dirty="0"/>
              <a:t>iii. Bargaining and persuasion are informal powers that enable the president to secure</a:t>
            </a:r>
          </a:p>
          <a:p>
            <a:r>
              <a:rPr lang="en-US" sz="2000" b="1" dirty="0"/>
              <a:t>congressional action.</a:t>
            </a:r>
          </a:p>
          <a:p>
            <a:r>
              <a:rPr lang="en-US" sz="2000" b="1" dirty="0"/>
              <a:t>iv. Executive orders allow the president to manage the federal government and are</a:t>
            </a:r>
          </a:p>
          <a:p>
            <a:r>
              <a:rPr lang="en-US" sz="2000" b="1" dirty="0"/>
              <a:t>implied by the president’s vested executive power or by power delegated by Congress.</a:t>
            </a:r>
          </a:p>
          <a:p>
            <a:r>
              <a:rPr lang="en-US" sz="2000" b="1" dirty="0"/>
              <a:t>v. Signing statements are informal powers that inform Congress and the public of the</a:t>
            </a:r>
          </a:p>
          <a:p>
            <a:r>
              <a:rPr lang="en-US" sz="2000" b="1" dirty="0"/>
              <a:t>president’s interpretation of laws passed by Congress and signed by the president.</a:t>
            </a:r>
          </a:p>
        </p:txBody>
      </p:sp>
      <p:sp>
        <p:nvSpPr>
          <p:cNvPr id="4" name="object 6">
            <a:extLst>
              <a:ext uri="{FF2B5EF4-FFF2-40B4-BE49-F238E27FC236}">
                <a16:creationId xmlns:a16="http://schemas.microsoft.com/office/drawing/2014/main" id="{88CE808B-9C7A-6407-2AFE-CFFD7A477FA9}"/>
              </a:ext>
            </a:extLst>
          </p:cNvPr>
          <p:cNvSpPr txBox="1"/>
          <p:nvPr/>
        </p:nvSpPr>
        <p:spPr>
          <a:xfrm>
            <a:off x="2132029" y="6065147"/>
            <a:ext cx="2553092" cy="641201"/>
          </a:xfrm>
          <a:prstGeom prst="rect">
            <a:avLst/>
          </a:prstGeom>
        </p:spPr>
        <p:txBody>
          <a:bodyPr vert="horz" wrap="square" lIns="0" tIns="12700" rIns="0" bIns="0" rtlCol="0">
            <a:spAutoFit/>
          </a:bodyPr>
          <a:lstStyle/>
          <a:p>
            <a:pPr algn="ctr">
              <a:spcBef>
                <a:spcPts val="100"/>
              </a:spcBef>
            </a:pPr>
            <a:r>
              <a:rPr lang="en-US" sz="2000" b="1" i="1" dirty="0"/>
              <a:t>Required Documents:</a:t>
            </a:r>
          </a:p>
          <a:p>
            <a:pPr algn="ctr">
              <a:spcBef>
                <a:spcPts val="100"/>
              </a:spcBef>
            </a:pPr>
            <a:r>
              <a:rPr lang="en-US" sz="2000" b="1" i="1" dirty="0">
                <a:latin typeface="+mj-lt"/>
                <a:cs typeface="DejaVu Sans"/>
              </a:rPr>
              <a:t>The Constitution</a:t>
            </a:r>
          </a:p>
        </p:txBody>
      </p:sp>
    </p:spTree>
    <p:extLst>
      <p:ext uri="{BB962C8B-B14F-4D97-AF65-F5344CB8AC3E}">
        <p14:creationId xmlns:p14="http://schemas.microsoft.com/office/powerpoint/2010/main" val="246846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1038225"/>
          </a:xfrm>
          <a:custGeom>
            <a:avLst/>
            <a:gdLst/>
            <a:ahLst/>
            <a:cxnLst/>
            <a:rect l="l" t="t" r="r" b="b"/>
            <a:pathLst>
              <a:path w="12192000" h="1038225">
                <a:moveTo>
                  <a:pt x="12191997" y="0"/>
                </a:moveTo>
                <a:lnTo>
                  <a:pt x="0" y="0"/>
                </a:lnTo>
                <a:lnTo>
                  <a:pt x="0" y="1038221"/>
                </a:lnTo>
                <a:lnTo>
                  <a:pt x="12191997" y="1038221"/>
                </a:lnTo>
                <a:lnTo>
                  <a:pt x="12191997" y="0"/>
                </a:lnTo>
                <a:close/>
              </a:path>
            </a:pathLst>
          </a:custGeom>
          <a:solidFill>
            <a:schemeClr val="accent2">
              <a:lumMod val="75000"/>
            </a:schemeClr>
          </a:solidFill>
        </p:spPr>
        <p:txBody>
          <a:bodyPr wrap="square" lIns="0" tIns="0" rIns="0" bIns="0" rtlCol="0"/>
          <a:lstStyle/>
          <a:p>
            <a:endParaRPr/>
          </a:p>
        </p:txBody>
      </p:sp>
      <p:sp>
        <p:nvSpPr>
          <p:cNvPr id="3" name="object 3"/>
          <p:cNvSpPr txBox="1">
            <a:spLocks noGrp="1"/>
          </p:cNvSpPr>
          <p:nvPr>
            <p:ph type="title"/>
          </p:nvPr>
        </p:nvSpPr>
        <p:spPr>
          <a:xfrm>
            <a:off x="288696" y="87081"/>
            <a:ext cx="11455856" cy="540341"/>
          </a:xfrm>
          <a:prstGeom prst="rect">
            <a:avLst/>
          </a:prstGeom>
        </p:spPr>
        <p:txBody>
          <a:bodyPr vert="horz" wrap="square" lIns="0" tIns="33020" rIns="0" bIns="0" rtlCol="0">
            <a:spAutoFit/>
          </a:bodyPr>
          <a:lstStyle/>
          <a:p>
            <a:pPr marL="2017395" marR="5080" indent="-2000250" algn="ctr">
              <a:lnSpc>
                <a:spcPts val="4300"/>
              </a:lnSpc>
              <a:spcBef>
                <a:spcPts val="260"/>
              </a:spcBef>
            </a:pPr>
            <a:r>
              <a:rPr sz="2800" dirty="0"/>
              <a:t>PRESIDENT CONSTITUTIONAL</a:t>
            </a:r>
            <a:r>
              <a:rPr lang="en-US" sz="2800" dirty="0"/>
              <a:t>: </a:t>
            </a:r>
            <a:r>
              <a:rPr sz="2800" dirty="0"/>
              <a:t> ROLES  CHIEF OF STATE</a:t>
            </a:r>
          </a:p>
        </p:txBody>
      </p:sp>
      <p:sp>
        <p:nvSpPr>
          <p:cNvPr id="5" name="object 5"/>
          <p:cNvSpPr txBox="1">
            <a:spLocks noGrp="1"/>
          </p:cNvSpPr>
          <p:nvPr>
            <p:ph type="sldNum" sz="quarter" idx="7"/>
          </p:nvPr>
        </p:nvSpPr>
        <p:spPr>
          <a:xfrm>
            <a:off x="11303455" y="6442068"/>
            <a:ext cx="231140" cy="189796"/>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20</a:t>
            </a:fld>
            <a:endParaRPr dirty="0"/>
          </a:p>
        </p:txBody>
      </p:sp>
      <p:sp>
        <p:nvSpPr>
          <p:cNvPr id="4" name="object 4"/>
          <p:cNvSpPr txBox="1"/>
          <p:nvPr/>
        </p:nvSpPr>
        <p:spPr>
          <a:xfrm>
            <a:off x="78739" y="1221739"/>
            <a:ext cx="11875770" cy="3257110"/>
          </a:xfrm>
          <a:prstGeom prst="rect">
            <a:avLst/>
          </a:prstGeom>
        </p:spPr>
        <p:txBody>
          <a:bodyPr vert="horz" wrap="square" lIns="0" tIns="12065" rIns="0" bIns="0" rtlCol="0">
            <a:spAutoFit/>
          </a:bodyPr>
          <a:lstStyle/>
          <a:p>
            <a:pPr marL="355600" marR="532765" indent="-342900">
              <a:lnSpc>
                <a:spcPct val="118100"/>
              </a:lnSpc>
              <a:spcBef>
                <a:spcPts val="95"/>
              </a:spcBef>
              <a:buFont typeface="DejaVu Sans"/>
              <a:buChar char="•"/>
              <a:tabLst>
                <a:tab pos="354965" algn="l"/>
                <a:tab pos="355600" algn="l"/>
              </a:tabLst>
            </a:pPr>
            <a:r>
              <a:rPr sz="2400" b="1" dirty="0">
                <a:latin typeface="DejaVu Sans"/>
                <a:cs typeface="DejaVu Sans"/>
              </a:rPr>
              <a:t>The </a:t>
            </a:r>
            <a:r>
              <a:rPr sz="2400" b="1" dirty="0">
                <a:solidFill>
                  <a:srgbClr val="FF0000"/>
                </a:solidFill>
                <a:latin typeface="DejaVu Sans"/>
                <a:cs typeface="DejaVu Sans"/>
              </a:rPr>
              <a:t>ceremonial</a:t>
            </a:r>
            <a:r>
              <a:rPr sz="2400" b="1" dirty="0">
                <a:latin typeface="DejaVu Sans"/>
                <a:cs typeface="DejaVu Sans"/>
              </a:rPr>
              <a:t> head of our nation, e.g., tosses out the ﬁrst ball of the baseball season,  bestows the medal of honor, visits areas struck by natural disaster.</a:t>
            </a:r>
            <a:endParaRPr sz="2400" dirty="0">
              <a:latin typeface="DejaVu Sans"/>
              <a:cs typeface="DejaVu Sans"/>
            </a:endParaRPr>
          </a:p>
          <a:p>
            <a:pPr>
              <a:lnSpc>
                <a:spcPct val="100000"/>
              </a:lnSpc>
              <a:spcBef>
                <a:spcPts val="15"/>
              </a:spcBef>
              <a:buFont typeface="DejaVu Sans"/>
              <a:buChar char="•"/>
            </a:pPr>
            <a:endParaRPr sz="3950" dirty="0">
              <a:latin typeface="DejaVu Sans"/>
              <a:cs typeface="DejaVu Sans"/>
            </a:endParaRPr>
          </a:p>
          <a:p>
            <a:pPr marL="355600" marR="5080" indent="-342900">
              <a:lnSpc>
                <a:spcPct val="120200"/>
              </a:lnSpc>
              <a:spcBef>
                <a:spcPts val="5"/>
              </a:spcBef>
              <a:buFont typeface="DejaVu Sans"/>
              <a:buChar char="•"/>
              <a:tabLst>
                <a:tab pos="354965" algn="l"/>
                <a:tab pos="355600" algn="l"/>
              </a:tabLst>
            </a:pPr>
            <a:r>
              <a:rPr sz="2400" b="1" dirty="0">
                <a:latin typeface="DejaVu Sans"/>
                <a:cs typeface="DejaVu Sans"/>
              </a:rPr>
              <a:t>Most nations separate the Chief Executive and Chief of State roles (e.g., Britain has a prime  minister and a monarch, respectively), but the oﬃce of the presidency combines both roles.</a:t>
            </a:r>
            <a:endParaRPr sz="2400" dirty="0">
              <a:latin typeface="DejaVu Sans"/>
              <a:cs typeface="DejaVu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1303455" y="6442068"/>
            <a:ext cx="231140" cy="189796"/>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21</a:t>
            </a:fld>
            <a:endParaRPr dirty="0"/>
          </a:p>
        </p:txBody>
      </p:sp>
      <p:sp>
        <p:nvSpPr>
          <p:cNvPr id="4" name="object 4"/>
          <p:cNvSpPr txBox="1"/>
          <p:nvPr/>
        </p:nvSpPr>
        <p:spPr>
          <a:xfrm>
            <a:off x="78739" y="1146555"/>
            <a:ext cx="11337925" cy="5554085"/>
          </a:xfrm>
          <a:prstGeom prst="rect">
            <a:avLst/>
          </a:prstGeom>
        </p:spPr>
        <p:txBody>
          <a:bodyPr vert="horz" wrap="square" lIns="0" tIns="128270" rIns="0" bIns="0" rtlCol="0">
            <a:spAutoFit/>
          </a:bodyPr>
          <a:lstStyle/>
          <a:p>
            <a:pPr marL="355600" indent="-342900">
              <a:lnSpc>
                <a:spcPct val="100000"/>
              </a:lnSpc>
              <a:spcBef>
                <a:spcPts val="1010"/>
              </a:spcBef>
              <a:buFont typeface="DejaVu Sans"/>
              <a:buChar char="•"/>
              <a:tabLst>
                <a:tab pos="354965" algn="l"/>
                <a:tab pos="355600" algn="l"/>
              </a:tabLst>
            </a:pPr>
            <a:r>
              <a:rPr sz="2800" b="1" dirty="0">
                <a:latin typeface="DejaVu Sans"/>
                <a:cs typeface="DejaVu Sans"/>
              </a:rPr>
              <a:t>Powers</a:t>
            </a:r>
            <a:endParaRPr sz="2800" dirty="0">
              <a:latin typeface="DejaVu Sans"/>
              <a:cs typeface="DejaVu Sans"/>
            </a:endParaRPr>
          </a:p>
          <a:p>
            <a:pPr marL="755650" lvl="1" indent="-286385">
              <a:lnSpc>
                <a:spcPct val="100000"/>
              </a:lnSpc>
              <a:spcBef>
                <a:spcPts val="915"/>
              </a:spcBef>
              <a:buFont typeface="DejaVu Sans"/>
              <a:buChar char="–"/>
              <a:tabLst>
                <a:tab pos="755650" algn="l"/>
              </a:tabLst>
            </a:pPr>
            <a:r>
              <a:rPr sz="2800" b="1" dirty="0">
                <a:latin typeface="DejaVu Sans"/>
                <a:cs typeface="DejaVu Sans"/>
              </a:rPr>
              <a:t>Appoints federal judges.</a:t>
            </a:r>
            <a:endParaRPr sz="2800" dirty="0">
              <a:latin typeface="DejaVu Sans"/>
              <a:cs typeface="DejaVu Sans"/>
            </a:endParaRPr>
          </a:p>
          <a:p>
            <a:pPr marL="755650" lvl="1" indent="-286385">
              <a:lnSpc>
                <a:spcPct val="100000"/>
              </a:lnSpc>
              <a:spcBef>
                <a:spcPts val="1040"/>
              </a:spcBef>
              <a:buFont typeface="DejaVu Sans"/>
              <a:buChar char="–"/>
              <a:tabLst>
                <a:tab pos="755650" algn="l"/>
              </a:tabLst>
            </a:pPr>
            <a:r>
              <a:rPr sz="2800" b="1" dirty="0">
                <a:latin typeface="DejaVu Sans"/>
                <a:cs typeface="DejaVu Sans"/>
              </a:rPr>
              <a:t>Issues pardons (e.g., Ford pardoned Nixon for Watergate) and amnesty</a:t>
            </a:r>
            <a:r>
              <a:rPr lang="en-US" sz="2800" b="1" dirty="0">
                <a:latin typeface="DejaVu Sans"/>
                <a:cs typeface="DejaVu Sans"/>
              </a:rPr>
              <a:t>- is a group pardon</a:t>
            </a:r>
            <a:r>
              <a:rPr sz="2800" b="1" dirty="0">
                <a:latin typeface="DejaVu Sans"/>
                <a:cs typeface="DejaVu Sans"/>
              </a:rPr>
              <a:t>.</a:t>
            </a:r>
            <a:endParaRPr lang="en-US" sz="2800" b="1" dirty="0">
              <a:latin typeface="DejaVu Sans"/>
              <a:cs typeface="DejaVu Sans"/>
            </a:endParaRPr>
          </a:p>
          <a:p>
            <a:pPr marL="755650" lvl="1" indent="-286385">
              <a:lnSpc>
                <a:spcPct val="100000"/>
              </a:lnSpc>
              <a:spcBef>
                <a:spcPts val="1040"/>
              </a:spcBef>
              <a:buFont typeface="DejaVu Sans"/>
              <a:buChar char="–"/>
              <a:tabLst>
                <a:tab pos="755650" algn="l"/>
              </a:tabLst>
            </a:pPr>
            <a:r>
              <a:rPr lang="en-US" sz="2800" b="1" dirty="0">
                <a:latin typeface="DejaVu Sans"/>
                <a:cs typeface="DejaVu Sans"/>
              </a:rPr>
              <a:t>The </a:t>
            </a:r>
            <a:r>
              <a:rPr lang="en-US" sz="2800" b="1" dirty="0">
                <a:solidFill>
                  <a:srgbClr val="FF0000"/>
                </a:solidFill>
                <a:latin typeface="DejaVu Sans"/>
                <a:cs typeface="DejaVu Sans"/>
              </a:rPr>
              <a:t>pardon</a:t>
            </a:r>
            <a:r>
              <a:rPr lang="en-US" sz="2800" b="1" dirty="0">
                <a:latin typeface="DejaVu Sans"/>
                <a:cs typeface="DejaVu Sans"/>
              </a:rPr>
              <a:t> power is an </a:t>
            </a:r>
            <a:r>
              <a:rPr lang="en-US" sz="2800" b="1" dirty="0">
                <a:solidFill>
                  <a:srgbClr val="FF0000"/>
                </a:solidFill>
                <a:latin typeface="DejaVu Sans"/>
                <a:cs typeface="DejaVu Sans"/>
              </a:rPr>
              <a:t>Executive</a:t>
            </a:r>
            <a:r>
              <a:rPr lang="en-US" sz="2800" b="1" dirty="0">
                <a:latin typeface="DejaVu Sans"/>
                <a:cs typeface="DejaVu Sans"/>
              </a:rPr>
              <a:t> </a:t>
            </a:r>
            <a:r>
              <a:rPr lang="en-US" sz="2800" b="1" dirty="0">
                <a:solidFill>
                  <a:srgbClr val="FF0000"/>
                </a:solidFill>
                <a:latin typeface="DejaVu Sans"/>
                <a:cs typeface="DejaVu Sans"/>
              </a:rPr>
              <a:t>check</a:t>
            </a:r>
            <a:r>
              <a:rPr lang="en-US" sz="2800" b="1" dirty="0">
                <a:latin typeface="DejaVu Sans"/>
                <a:cs typeface="DejaVu Sans"/>
              </a:rPr>
              <a:t> on the </a:t>
            </a:r>
            <a:r>
              <a:rPr lang="en-US" sz="2800" b="1" dirty="0">
                <a:solidFill>
                  <a:srgbClr val="FF0000"/>
                </a:solidFill>
                <a:latin typeface="DejaVu Sans"/>
                <a:cs typeface="DejaVu Sans"/>
              </a:rPr>
              <a:t>Judicial</a:t>
            </a:r>
            <a:r>
              <a:rPr lang="en-US" sz="2800" b="1" dirty="0">
                <a:latin typeface="DejaVu Sans"/>
                <a:cs typeface="DejaVu Sans"/>
              </a:rPr>
              <a:t> branch </a:t>
            </a:r>
            <a:endParaRPr sz="2800" dirty="0">
              <a:latin typeface="DejaVu Sans"/>
              <a:cs typeface="DejaVu Sans"/>
            </a:endParaRPr>
          </a:p>
          <a:p>
            <a:pPr marL="355600" indent="-342900">
              <a:lnSpc>
                <a:spcPct val="100000"/>
              </a:lnSpc>
              <a:spcBef>
                <a:spcPts val="2940"/>
              </a:spcBef>
              <a:buFont typeface="DejaVu Sans"/>
              <a:buChar char="•"/>
              <a:tabLst>
                <a:tab pos="354965" algn="l"/>
                <a:tab pos="355600" algn="l"/>
              </a:tabLst>
            </a:pPr>
            <a:r>
              <a:rPr sz="2800" b="1" dirty="0">
                <a:latin typeface="DejaVu Sans"/>
                <a:cs typeface="DejaVu Sans"/>
              </a:rPr>
              <a:t>Checks</a:t>
            </a:r>
            <a:endParaRPr sz="2800" dirty="0">
              <a:latin typeface="DejaVu Sans"/>
              <a:cs typeface="DejaVu Sans"/>
            </a:endParaRPr>
          </a:p>
          <a:p>
            <a:pPr marL="755650" lvl="1" indent="-286385">
              <a:lnSpc>
                <a:spcPct val="100000"/>
              </a:lnSpc>
              <a:spcBef>
                <a:spcPts val="940"/>
              </a:spcBef>
              <a:buFont typeface="DejaVu Sans"/>
              <a:buChar char="–"/>
              <a:tabLst>
                <a:tab pos="755650" algn="l"/>
              </a:tabLst>
            </a:pPr>
            <a:r>
              <a:rPr sz="2800" b="1" dirty="0">
                <a:solidFill>
                  <a:srgbClr val="FF0000"/>
                </a:solidFill>
                <a:latin typeface="DejaVu Sans"/>
                <a:cs typeface="DejaVu Sans"/>
              </a:rPr>
              <a:t>Senate</a:t>
            </a:r>
            <a:r>
              <a:rPr sz="2800" b="1" dirty="0">
                <a:latin typeface="DejaVu Sans"/>
                <a:cs typeface="DejaVu Sans"/>
              </a:rPr>
              <a:t> can reject judicial appointments.</a:t>
            </a:r>
            <a:endParaRPr sz="2800" dirty="0">
              <a:latin typeface="DejaVu Sans"/>
              <a:cs typeface="DejaVu Sans"/>
            </a:endParaRPr>
          </a:p>
          <a:p>
            <a:pPr marL="755650" lvl="1" indent="-286385">
              <a:lnSpc>
                <a:spcPct val="100000"/>
              </a:lnSpc>
              <a:spcBef>
                <a:spcPts val="1040"/>
              </a:spcBef>
              <a:buFont typeface="DejaVu Sans"/>
              <a:buChar char="–"/>
              <a:tabLst>
                <a:tab pos="755650" algn="l"/>
              </a:tabLst>
            </a:pPr>
            <a:r>
              <a:rPr sz="2800" b="1" dirty="0">
                <a:solidFill>
                  <a:srgbClr val="FF0000"/>
                </a:solidFill>
                <a:latin typeface="DejaVu Sans"/>
                <a:cs typeface="DejaVu Sans"/>
              </a:rPr>
              <a:t>Senators </a:t>
            </a:r>
            <a:r>
              <a:rPr sz="2800" b="1" dirty="0">
                <a:latin typeface="DejaVu Sans"/>
                <a:cs typeface="DejaVu Sans"/>
              </a:rPr>
              <a:t>can place “</a:t>
            </a:r>
            <a:r>
              <a:rPr sz="2800" b="1" dirty="0">
                <a:solidFill>
                  <a:srgbClr val="FF0000"/>
                </a:solidFill>
                <a:latin typeface="DejaVu Sans"/>
                <a:cs typeface="DejaVu Sans"/>
              </a:rPr>
              <a:t>holds</a:t>
            </a:r>
            <a:r>
              <a:rPr sz="2800" b="1" dirty="0">
                <a:latin typeface="DejaVu Sans"/>
                <a:cs typeface="DejaVu Sans"/>
              </a:rPr>
              <a:t>” on appointments.</a:t>
            </a:r>
            <a:endParaRPr sz="2800" dirty="0">
              <a:latin typeface="DejaVu Sans"/>
              <a:cs typeface="DejaVu Sans"/>
            </a:endParaRPr>
          </a:p>
          <a:p>
            <a:pPr marL="755650" lvl="1" indent="-286385">
              <a:lnSpc>
                <a:spcPct val="100000"/>
              </a:lnSpc>
              <a:spcBef>
                <a:spcPts val="1040"/>
              </a:spcBef>
              <a:buFont typeface="DejaVu Sans"/>
              <a:buChar char="–"/>
              <a:tabLst>
                <a:tab pos="755650" algn="l"/>
              </a:tabLst>
            </a:pPr>
            <a:r>
              <a:rPr sz="2800" b="1" dirty="0">
                <a:solidFill>
                  <a:srgbClr val="FF0000"/>
                </a:solidFill>
                <a:latin typeface="DejaVu Sans"/>
                <a:cs typeface="DejaVu Sans"/>
              </a:rPr>
              <a:t>Senators</a:t>
            </a:r>
            <a:r>
              <a:rPr sz="2800" b="1" dirty="0">
                <a:latin typeface="DejaVu Sans"/>
                <a:cs typeface="DejaVu Sans"/>
              </a:rPr>
              <a:t> can </a:t>
            </a:r>
            <a:r>
              <a:rPr sz="2800" b="1" dirty="0">
                <a:solidFill>
                  <a:srgbClr val="FF0000"/>
                </a:solidFill>
                <a:latin typeface="DejaVu Sans"/>
                <a:cs typeface="DejaVu Sans"/>
              </a:rPr>
              <a:t>ﬁlibuster</a:t>
            </a:r>
            <a:r>
              <a:rPr sz="2800" b="1" dirty="0">
                <a:latin typeface="DejaVu Sans"/>
                <a:cs typeface="DejaVu Sans"/>
              </a:rPr>
              <a:t> nominations</a:t>
            </a:r>
            <a:r>
              <a:rPr lang="en-US" sz="2800" b="1" dirty="0">
                <a:latin typeface="DejaVu Sans"/>
                <a:cs typeface="DejaVu Sans"/>
              </a:rPr>
              <a:t> or place a </a:t>
            </a:r>
            <a:r>
              <a:rPr lang="en-US" sz="2800" b="1" dirty="0">
                <a:solidFill>
                  <a:srgbClr val="FF0000"/>
                </a:solidFill>
                <a:latin typeface="DejaVu Sans"/>
                <a:cs typeface="DejaVu Sans"/>
              </a:rPr>
              <a:t>hold</a:t>
            </a:r>
            <a:r>
              <a:rPr lang="en-US" sz="2800" b="1" dirty="0">
                <a:latin typeface="DejaVu Sans"/>
                <a:cs typeface="DejaVu Sans"/>
              </a:rPr>
              <a:t>.</a:t>
            </a:r>
            <a:endParaRPr sz="2800" dirty="0">
              <a:latin typeface="DejaVu Sans"/>
              <a:cs typeface="DejaVu Sans"/>
            </a:endParaRPr>
          </a:p>
        </p:txBody>
      </p:sp>
      <p:pic>
        <p:nvPicPr>
          <p:cNvPr id="6" name="Picture 5"/>
          <p:cNvPicPr>
            <a:picLocks noChangeAspect="1"/>
          </p:cNvPicPr>
          <p:nvPr/>
        </p:nvPicPr>
        <p:blipFill>
          <a:blip r:embed="rId2"/>
          <a:stretch>
            <a:fillRect/>
          </a:stretch>
        </p:blipFill>
        <p:spPr>
          <a:xfrm rot="20692850">
            <a:off x="9807858" y="4207438"/>
            <a:ext cx="2094374" cy="1623417"/>
          </a:xfrm>
          <a:prstGeom prst="rect">
            <a:avLst/>
          </a:prstGeom>
        </p:spPr>
      </p:pic>
      <p:pic>
        <p:nvPicPr>
          <p:cNvPr id="7" name="Picture 6"/>
          <p:cNvPicPr>
            <a:picLocks noChangeAspect="1"/>
          </p:cNvPicPr>
          <p:nvPr/>
        </p:nvPicPr>
        <p:blipFill>
          <a:blip r:embed="rId2"/>
          <a:stretch>
            <a:fillRect/>
          </a:stretch>
        </p:blipFill>
        <p:spPr>
          <a:xfrm rot="20371779">
            <a:off x="6542434" y="814740"/>
            <a:ext cx="1655701" cy="1283387"/>
          </a:xfrm>
          <a:prstGeom prst="rect">
            <a:avLst/>
          </a:prstGeom>
        </p:spPr>
      </p:pic>
      <p:sp>
        <p:nvSpPr>
          <p:cNvPr id="2" name="object 2"/>
          <p:cNvSpPr/>
          <p:nvPr/>
        </p:nvSpPr>
        <p:spPr>
          <a:xfrm>
            <a:off x="-1" y="-25556"/>
            <a:ext cx="12192000" cy="793611"/>
          </a:xfrm>
          <a:custGeom>
            <a:avLst/>
            <a:gdLst/>
            <a:ahLst/>
            <a:cxnLst/>
            <a:rect l="l" t="t" r="r" b="b"/>
            <a:pathLst>
              <a:path w="12192000" h="1038225">
                <a:moveTo>
                  <a:pt x="12191997" y="0"/>
                </a:moveTo>
                <a:lnTo>
                  <a:pt x="0" y="0"/>
                </a:lnTo>
                <a:lnTo>
                  <a:pt x="0" y="1038221"/>
                </a:lnTo>
                <a:lnTo>
                  <a:pt x="12191997" y="1038221"/>
                </a:lnTo>
                <a:lnTo>
                  <a:pt x="12191997" y="0"/>
                </a:lnTo>
                <a:close/>
              </a:path>
            </a:pathLst>
          </a:custGeom>
          <a:solidFill>
            <a:schemeClr val="tx1"/>
          </a:solidFill>
        </p:spPr>
        <p:txBody>
          <a:bodyPr wrap="square" lIns="0" tIns="0" rIns="0" bIns="0" rtlCol="0"/>
          <a:lstStyle/>
          <a:p>
            <a:endParaRPr/>
          </a:p>
        </p:txBody>
      </p:sp>
      <p:sp>
        <p:nvSpPr>
          <p:cNvPr id="3" name="object 3"/>
          <p:cNvSpPr txBox="1">
            <a:spLocks noGrp="1"/>
          </p:cNvSpPr>
          <p:nvPr>
            <p:ph type="title"/>
          </p:nvPr>
        </p:nvSpPr>
        <p:spPr>
          <a:xfrm>
            <a:off x="114300" y="25401"/>
            <a:ext cx="11963400" cy="540341"/>
          </a:xfrm>
          <a:prstGeom prst="rect">
            <a:avLst/>
          </a:prstGeom>
        </p:spPr>
        <p:txBody>
          <a:bodyPr vert="horz" wrap="square" lIns="0" tIns="33020" rIns="0" bIns="0" rtlCol="0">
            <a:spAutoFit/>
          </a:bodyPr>
          <a:lstStyle/>
          <a:p>
            <a:pPr marL="2277745" marR="5080" indent="-2260600" algn="ctr">
              <a:lnSpc>
                <a:spcPts val="4300"/>
              </a:lnSpc>
              <a:spcBef>
                <a:spcPts val="260"/>
              </a:spcBef>
            </a:pPr>
            <a:r>
              <a:rPr sz="2800" dirty="0"/>
              <a:t>PRESIDENT CONSTITUTIONAL ROLES</a:t>
            </a:r>
            <a:r>
              <a:rPr lang="en-US" sz="2800" dirty="0"/>
              <a:t>:</a:t>
            </a:r>
            <a:r>
              <a:rPr sz="2800" dirty="0"/>
              <a:t>  CHIEF JURIST</a:t>
            </a:r>
          </a:p>
        </p:txBody>
      </p:sp>
      <p:sp>
        <p:nvSpPr>
          <p:cNvPr id="8" name="TextBox 7"/>
          <p:cNvSpPr txBox="1"/>
          <p:nvPr/>
        </p:nvSpPr>
        <p:spPr>
          <a:xfrm rot="20762162">
            <a:off x="8067233" y="1506816"/>
            <a:ext cx="3034857" cy="400110"/>
          </a:xfrm>
          <a:prstGeom prst="rect">
            <a:avLst/>
          </a:prstGeom>
          <a:noFill/>
        </p:spPr>
        <p:txBody>
          <a:bodyPr wrap="square" rtlCol="0">
            <a:spAutoFit/>
          </a:bodyPr>
          <a:lstStyle/>
          <a:p>
            <a:r>
              <a:rPr lang="en-US" sz="2000" b="1" dirty="0">
                <a:solidFill>
                  <a:srgbClr val="3333CC"/>
                </a:solidFill>
              </a:rPr>
              <a:t>on the JUDICIAL BRANCH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ongress and President Flashcards | Quizlet">
            <a:extLst>
              <a:ext uri="{FF2B5EF4-FFF2-40B4-BE49-F238E27FC236}">
                <a16:creationId xmlns:a16="http://schemas.microsoft.com/office/drawing/2014/main" id="{24F062F3-699D-4552-907A-C742CF893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2198"/>
            <a:ext cx="7162800" cy="411377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 y="-25556"/>
            <a:ext cx="12192000" cy="793611"/>
          </a:xfrm>
          <a:custGeom>
            <a:avLst/>
            <a:gdLst/>
            <a:ahLst/>
            <a:cxnLst/>
            <a:rect l="l" t="t" r="r" b="b"/>
            <a:pathLst>
              <a:path w="12192000" h="1038225">
                <a:moveTo>
                  <a:pt x="12191997" y="0"/>
                </a:moveTo>
                <a:lnTo>
                  <a:pt x="0" y="0"/>
                </a:lnTo>
                <a:lnTo>
                  <a:pt x="0" y="1038221"/>
                </a:lnTo>
                <a:lnTo>
                  <a:pt x="12191997" y="1038221"/>
                </a:lnTo>
                <a:lnTo>
                  <a:pt x="12191997" y="0"/>
                </a:lnTo>
                <a:close/>
              </a:path>
            </a:pathLst>
          </a:custGeom>
          <a:solidFill>
            <a:schemeClr val="tx1"/>
          </a:solidFill>
        </p:spPr>
        <p:txBody>
          <a:bodyPr wrap="square" lIns="0" tIns="0" rIns="0" bIns="0" rtlCol="0"/>
          <a:lstStyle/>
          <a:p>
            <a:endParaRPr/>
          </a:p>
        </p:txBody>
      </p:sp>
      <p:sp>
        <p:nvSpPr>
          <p:cNvPr id="3" name="object 3"/>
          <p:cNvSpPr txBox="1">
            <a:spLocks noGrp="1"/>
          </p:cNvSpPr>
          <p:nvPr>
            <p:ph type="title"/>
          </p:nvPr>
        </p:nvSpPr>
        <p:spPr>
          <a:xfrm>
            <a:off x="114300" y="25401"/>
            <a:ext cx="11963400" cy="540341"/>
          </a:xfrm>
          <a:prstGeom prst="rect">
            <a:avLst/>
          </a:prstGeom>
        </p:spPr>
        <p:txBody>
          <a:bodyPr vert="horz" wrap="square" lIns="0" tIns="33020" rIns="0" bIns="0" rtlCol="0">
            <a:spAutoFit/>
          </a:bodyPr>
          <a:lstStyle/>
          <a:p>
            <a:pPr marL="2277745" marR="5080" indent="-2260600" algn="ctr">
              <a:lnSpc>
                <a:spcPts val="4300"/>
              </a:lnSpc>
              <a:spcBef>
                <a:spcPts val="260"/>
              </a:spcBef>
            </a:pPr>
            <a:r>
              <a:rPr sz="2800" dirty="0"/>
              <a:t>PRESIDENT CONSTITUTIONAL ROLES</a:t>
            </a:r>
            <a:r>
              <a:rPr lang="en-US" sz="2800" dirty="0"/>
              <a:t>:</a:t>
            </a:r>
            <a:r>
              <a:rPr sz="2800" dirty="0"/>
              <a:t>  CHIEF JURIST</a:t>
            </a:r>
          </a:p>
        </p:txBody>
      </p:sp>
      <p:sp>
        <p:nvSpPr>
          <p:cNvPr id="9" name="Rectangle 8">
            <a:extLst>
              <a:ext uri="{FF2B5EF4-FFF2-40B4-BE49-F238E27FC236}">
                <a16:creationId xmlns:a16="http://schemas.microsoft.com/office/drawing/2014/main" id="{31C15E0E-8DF1-4A46-88B8-13B8A0ABC22E}"/>
              </a:ext>
            </a:extLst>
          </p:cNvPr>
          <p:cNvSpPr/>
          <p:nvPr/>
        </p:nvSpPr>
        <p:spPr>
          <a:xfrm>
            <a:off x="0" y="4267200"/>
            <a:ext cx="12077701" cy="1938992"/>
          </a:xfrm>
          <a:prstGeom prst="rect">
            <a:avLst/>
          </a:prstGeom>
        </p:spPr>
        <p:txBody>
          <a:bodyPr wrap="square">
            <a:spAutoFit/>
          </a:bodyPr>
          <a:lstStyle/>
          <a:p>
            <a:pPr marR="0" lvl="0">
              <a:spcBef>
                <a:spcPts val="0"/>
              </a:spcBef>
              <a:spcAft>
                <a:spcPts val="0"/>
              </a:spcAft>
              <a:tabLst>
                <a:tab pos="457200" algn="l"/>
                <a:tab pos="6629400" algn="l"/>
              </a:tabLst>
            </a:pPr>
            <a:r>
              <a:rPr lang="en-US" sz="2000" dirty="0">
                <a:latin typeface="Times New Roman" panose="02020603050405020304" pitchFamily="18" charset="0"/>
                <a:ea typeface="Times New Roman" panose="02020603050405020304" pitchFamily="18" charset="0"/>
              </a:rPr>
              <a:t>Which of the following best illustrates the point being made in the cartoon above?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629400" algn="l"/>
              </a:tabLst>
            </a:pPr>
            <a:r>
              <a:rPr lang="en-US" sz="2000" dirty="0">
                <a:latin typeface="Times New Roman" panose="02020603050405020304" pitchFamily="18" charset="0"/>
                <a:ea typeface="Times New Roman" panose="02020603050405020304" pitchFamily="18" charset="0"/>
              </a:rPr>
              <a:t>(A) The influence of presidents on the Supreme Court is limited because the Senate often rejects their nominees.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629400" algn="l"/>
              </a:tabLst>
            </a:pPr>
            <a:r>
              <a:rPr lang="en-US" sz="2000" dirty="0">
                <a:latin typeface="Times New Roman" panose="02020603050405020304" pitchFamily="18" charset="0"/>
                <a:ea typeface="Times New Roman" panose="02020603050405020304" pitchFamily="18" charset="0"/>
              </a:rPr>
              <a:t>(B) The terms of the Supreme Court justices should be reduced from their current forty years.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629400" algn="l"/>
              </a:tabLst>
            </a:pPr>
            <a:r>
              <a:rPr lang="en-US" sz="2000" dirty="0">
                <a:latin typeface="Times New Roman" panose="02020603050405020304" pitchFamily="18" charset="0"/>
                <a:ea typeface="Times New Roman" panose="02020603050405020304" pitchFamily="18" charset="0"/>
              </a:rPr>
              <a:t>(C) Presidents can have an influence on public policy far beyond their terms of office.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629400" algn="l"/>
              </a:tabLst>
            </a:pPr>
            <a:r>
              <a:rPr lang="en-US" sz="2000" dirty="0">
                <a:latin typeface="Times New Roman" panose="02020603050405020304" pitchFamily="18" charset="0"/>
                <a:ea typeface="Times New Roman" panose="02020603050405020304" pitchFamily="18" charset="0"/>
              </a:rPr>
              <a:t>(D) The opinions of Supreme Court justices remain very similar over long periods of time.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629400" algn="l"/>
              </a:tabLst>
            </a:pPr>
            <a:r>
              <a:rPr lang="en-US" sz="2000" dirty="0">
                <a:latin typeface="Times New Roman" panose="02020603050405020304" pitchFamily="18" charset="0"/>
                <a:ea typeface="Times New Roman" panose="02020603050405020304" pitchFamily="18" charset="0"/>
              </a:rPr>
              <a:t>(E) Supreme Court justice seldom issue dissenting opinions. </a:t>
            </a:r>
            <a:endParaRPr lang="en-US" sz="32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DF26F2DE-D044-4B32-9882-D9523069531D}"/>
              </a:ext>
            </a:extLst>
          </p:cNvPr>
          <p:cNvSpPr/>
          <p:nvPr/>
        </p:nvSpPr>
        <p:spPr>
          <a:xfrm>
            <a:off x="457200" y="5236696"/>
            <a:ext cx="457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31245A-6FA3-9D7E-CC9F-C42689FAD79C}"/>
              </a:ext>
            </a:extLst>
          </p:cNvPr>
          <p:cNvSpPr txBox="1"/>
          <p:nvPr/>
        </p:nvSpPr>
        <p:spPr>
          <a:xfrm>
            <a:off x="0" y="828156"/>
            <a:ext cx="2895600" cy="707886"/>
          </a:xfrm>
          <a:prstGeom prst="rect">
            <a:avLst/>
          </a:prstGeom>
          <a:noFill/>
        </p:spPr>
        <p:txBody>
          <a:bodyPr wrap="square" rtlCol="0">
            <a:spAutoFit/>
          </a:bodyPr>
          <a:lstStyle/>
          <a:p>
            <a:r>
              <a:rPr lang="en-US" sz="2000" b="1" dirty="0"/>
              <a:t>The judge’s faces is of Pres. Ronald Reagan</a:t>
            </a:r>
          </a:p>
        </p:txBody>
      </p:sp>
    </p:spTree>
    <p:extLst>
      <p:ext uri="{BB962C8B-B14F-4D97-AF65-F5344CB8AC3E}">
        <p14:creationId xmlns:p14="http://schemas.microsoft.com/office/powerpoint/2010/main" val="14998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474489"/>
          </a:xfrm>
          <a:prstGeom prst="rect">
            <a:avLst/>
          </a:prstGeom>
          <a:solidFill>
            <a:srgbClr val="0070C0"/>
          </a:solidFill>
        </p:spPr>
        <p:txBody>
          <a:bodyPr vert="horz" wrap="square" lIns="0" tIns="12700" rIns="0" bIns="0" rtlCol="0">
            <a:spAutoFit/>
          </a:bodyPr>
          <a:lstStyle/>
          <a:p>
            <a:pPr marL="12700">
              <a:lnSpc>
                <a:spcPct val="100000"/>
              </a:lnSpc>
              <a:spcBef>
                <a:spcPts val="100"/>
              </a:spcBef>
            </a:pPr>
            <a:r>
              <a:rPr lang="en-US" sz="3000" dirty="0">
                <a:latin typeface="+mj-lt"/>
              </a:rPr>
              <a:t>Informal Powers: </a:t>
            </a:r>
            <a:r>
              <a:rPr sz="3000" dirty="0">
                <a:latin typeface="+mj-lt"/>
              </a:rPr>
              <a:t>NON-CONSTITUTIONAL SOURCES OF PRESIDENTIAL POWER</a:t>
            </a:r>
          </a:p>
        </p:txBody>
      </p:sp>
      <p:sp>
        <p:nvSpPr>
          <p:cNvPr id="4" name="Rectangle 3"/>
          <p:cNvSpPr/>
          <p:nvPr/>
        </p:nvSpPr>
        <p:spPr>
          <a:xfrm>
            <a:off x="0" y="611509"/>
            <a:ext cx="5486398" cy="4196020"/>
          </a:xfrm>
          <a:prstGeom prst="rect">
            <a:avLst/>
          </a:prstGeom>
        </p:spPr>
        <p:txBody>
          <a:bodyPr wrap="square">
            <a:spAutoFit/>
          </a:bodyPr>
          <a:lstStyle/>
          <a:p>
            <a:pPr marL="12700">
              <a:lnSpc>
                <a:spcPct val="100000"/>
              </a:lnSpc>
              <a:spcBef>
                <a:spcPts val="5"/>
              </a:spcBef>
            </a:pPr>
            <a:r>
              <a:rPr lang="en-US" sz="2600" b="1" dirty="0">
                <a:latin typeface="+mj-lt"/>
                <a:cs typeface="DejaVu Sans"/>
              </a:rPr>
              <a:t>Development of the mass media casts the President into the public eye -&gt; use of TV as the “electronic throne.”</a:t>
            </a:r>
            <a:endParaRPr lang="en-US" sz="2600" dirty="0">
              <a:latin typeface="+mj-lt"/>
              <a:cs typeface="DejaVu Sans"/>
            </a:endParaRPr>
          </a:p>
          <a:p>
            <a:pPr marL="355600" indent="-342900">
              <a:lnSpc>
                <a:spcPct val="100000"/>
              </a:lnSpc>
              <a:spcBef>
                <a:spcPts val="780"/>
              </a:spcBef>
              <a:buFont typeface="DejaVu Sans"/>
              <a:buChar char="•"/>
              <a:tabLst>
                <a:tab pos="354965" algn="l"/>
                <a:tab pos="355600" algn="l"/>
              </a:tabLst>
            </a:pPr>
            <a:r>
              <a:rPr lang="en-US" sz="2600" b="1" dirty="0">
                <a:latin typeface="+mj-lt"/>
                <a:cs typeface="DejaVu Sans"/>
              </a:rPr>
              <a:t>Special addresses, press conferences, Saturday morning radio chats, photo opportunities, sound bites, staged events, “going public.”</a:t>
            </a:r>
            <a:endParaRPr lang="en-US" sz="2600" dirty="0">
              <a:latin typeface="+mj-lt"/>
              <a:cs typeface="DejaVu Sans"/>
            </a:endParaRPr>
          </a:p>
          <a:p>
            <a:pPr marL="12700">
              <a:lnSpc>
                <a:spcPct val="100000"/>
              </a:lnSpc>
              <a:spcBef>
                <a:spcPts val="5"/>
              </a:spcBef>
            </a:pPr>
            <a:r>
              <a:rPr lang="en-US" sz="2600" b="1" dirty="0">
                <a:latin typeface="+mj-lt"/>
                <a:cs typeface="DejaVu Sans"/>
              </a:rPr>
              <a:t>Emergence of the U.S. as the great superpower after WWII.</a:t>
            </a:r>
            <a:endParaRPr lang="en-US" sz="2600" dirty="0">
              <a:latin typeface="+mj-lt"/>
              <a:cs typeface="DejaVu Sans"/>
            </a:endParaRPr>
          </a:p>
        </p:txBody>
      </p:sp>
      <p:sp>
        <p:nvSpPr>
          <p:cNvPr id="3" name="TextBox 2"/>
          <p:cNvSpPr txBox="1"/>
          <p:nvPr/>
        </p:nvSpPr>
        <p:spPr>
          <a:xfrm>
            <a:off x="6239192" y="739750"/>
            <a:ext cx="5952808" cy="3046988"/>
          </a:xfrm>
          <a:prstGeom prst="rect">
            <a:avLst/>
          </a:prstGeom>
          <a:blipFill dpi="0" rotWithShape="1">
            <a:blip r:embed="rId2">
              <a:alphaModFix amt="15000"/>
            </a:blip>
            <a:srcRect/>
            <a:stretch>
              <a:fillRect/>
            </a:stretch>
          </a:blipFill>
        </p:spPr>
        <p:txBody>
          <a:bodyPr wrap="square" rtlCol="0">
            <a:spAutoFit/>
          </a:bodyPr>
          <a:lstStyle/>
          <a:p>
            <a:r>
              <a:rPr lang="en-US" sz="2400" b="1" dirty="0">
                <a:solidFill>
                  <a:srgbClr val="3333CC"/>
                </a:solidFill>
              </a:rPr>
              <a:t>Formal Powers are those powers listed (enumerated)  in the Constitution, </a:t>
            </a:r>
            <a:r>
              <a:rPr lang="en-US" sz="2400" b="1" dirty="0" err="1">
                <a:solidFill>
                  <a:srgbClr val="3333CC"/>
                </a:solidFill>
              </a:rPr>
              <a:t>ie</a:t>
            </a:r>
            <a:r>
              <a:rPr lang="en-US" sz="2400" b="1" dirty="0">
                <a:solidFill>
                  <a:srgbClr val="3333CC"/>
                </a:solidFill>
              </a:rPr>
              <a:t>, Commander-in-chief</a:t>
            </a:r>
          </a:p>
          <a:p>
            <a:endParaRPr lang="en-US" sz="2400" b="1" dirty="0">
              <a:solidFill>
                <a:srgbClr val="3333CC"/>
              </a:solidFill>
            </a:endParaRPr>
          </a:p>
          <a:p>
            <a:r>
              <a:rPr lang="en-US" sz="2400" b="1" dirty="0">
                <a:solidFill>
                  <a:srgbClr val="3333CC"/>
                </a:solidFill>
              </a:rPr>
              <a:t>Informal Powers are those powers that are NOT listed in the Constitution such as THE PRESIDENT IS CHIEF OF THE</a:t>
            </a:r>
          </a:p>
          <a:p>
            <a:r>
              <a:rPr lang="en-US" sz="2400" b="1" dirty="0">
                <a:solidFill>
                  <a:srgbClr val="3333CC"/>
                </a:solidFill>
              </a:rPr>
              <a:t>PARTY</a:t>
            </a:r>
          </a:p>
        </p:txBody>
      </p:sp>
      <p:sp>
        <p:nvSpPr>
          <p:cNvPr id="6" name="Rectangle 5">
            <a:extLst>
              <a:ext uri="{FF2B5EF4-FFF2-40B4-BE49-F238E27FC236}">
                <a16:creationId xmlns:a16="http://schemas.microsoft.com/office/drawing/2014/main" id="{3320C3E1-0FAB-47E7-833D-EED012EB048F}"/>
              </a:ext>
            </a:extLst>
          </p:cNvPr>
          <p:cNvSpPr/>
          <p:nvPr/>
        </p:nvSpPr>
        <p:spPr>
          <a:xfrm>
            <a:off x="155384" y="5113830"/>
            <a:ext cx="12036616" cy="1384995"/>
          </a:xfrm>
          <a:prstGeom prst="rect">
            <a:avLst/>
          </a:prstGeom>
        </p:spPr>
        <p:txBody>
          <a:bodyPr wrap="square">
            <a:spAutoFit/>
          </a:bodyPr>
          <a:lstStyle/>
          <a:p>
            <a:pPr marL="355600" lvl="0" indent="-342900">
              <a:spcBef>
                <a:spcPts val="780"/>
              </a:spcBef>
              <a:buFont typeface="DejaVu Sans"/>
              <a:buChar char="•"/>
              <a:tabLst>
                <a:tab pos="354965" algn="l"/>
                <a:tab pos="355600" algn="l"/>
              </a:tabLst>
            </a:pPr>
            <a:r>
              <a:rPr lang="en-US" sz="2800" b="1" dirty="0">
                <a:solidFill>
                  <a:prstClr val="black"/>
                </a:solidFill>
                <a:latin typeface="+mj-lt"/>
                <a:cs typeface="DejaVu Sans"/>
              </a:rPr>
              <a:t>Development of the Cold War placed the U.S. into a virtual non-stop crisis situation after 1945 -&gt; assumption of great powers by the President to deal with various foreign crises</a:t>
            </a:r>
            <a:r>
              <a:rPr lang="en-US" sz="2400" b="1" dirty="0">
                <a:solidFill>
                  <a:prstClr val="black"/>
                </a:solidFill>
                <a:latin typeface="DejaVu Sans"/>
                <a:cs typeface="DejaVu Sans"/>
              </a:rPr>
              <a:t>.</a:t>
            </a:r>
            <a:endParaRPr lang="en-US" sz="2400" dirty="0">
              <a:solidFill>
                <a:prstClr val="black"/>
              </a:solidFill>
              <a:latin typeface="DejaVu Sans"/>
              <a:cs typeface="DejaVu Sans"/>
            </a:endParaRPr>
          </a:p>
        </p:txBody>
      </p:sp>
      <p:cxnSp>
        <p:nvCxnSpPr>
          <p:cNvPr id="8" name="Straight Connector 7">
            <a:extLst>
              <a:ext uri="{FF2B5EF4-FFF2-40B4-BE49-F238E27FC236}">
                <a16:creationId xmlns:a16="http://schemas.microsoft.com/office/drawing/2014/main" id="{B084F571-7046-2C97-335D-FBDD1C8A84BF}"/>
              </a:ext>
            </a:extLst>
          </p:cNvPr>
          <p:cNvCxnSpPr>
            <a:cxnSpLocks/>
          </p:cNvCxnSpPr>
          <p:nvPr/>
        </p:nvCxnSpPr>
        <p:spPr>
          <a:xfrm>
            <a:off x="5791200" y="611509"/>
            <a:ext cx="0" cy="4341491"/>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7B590E7E-7E7B-50ED-0D54-35C8D9BE1B8D}"/>
              </a:ext>
            </a:extLst>
          </p:cNvPr>
          <p:cNvCxnSpPr>
            <a:cxnSpLocks/>
          </p:cNvCxnSpPr>
          <p:nvPr/>
        </p:nvCxnSpPr>
        <p:spPr>
          <a:xfrm flipH="1">
            <a:off x="155384" y="4953000"/>
            <a:ext cx="11884216"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691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320601"/>
          </a:xfrm>
          <a:prstGeom prst="rect">
            <a:avLst/>
          </a:prstGeom>
          <a:solidFill>
            <a:srgbClr val="3333CC"/>
          </a:solidFill>
        </p:spPr>
        <p:txBody>
          <a:bodyPr vert="horz" wrap="square" lIns="0" tIns="12700" rIns="0" bIns="0" rtlCol="0">
            <a:spAutoFit/>
          </a:bodyPr>
          <a:lstStyle/>
          <a:p>
            <a:pPr marL="12700" algn="ctr">
              <a:lnSpc>
                <a:spcPct val="100000"/>
              </a:lnSpc>
              <a:spcBef>
                <a:spcPts val="100"/>
              </a:spcBef>
            </a:pPr>
            <a:r>
              <a:rPr lang="en-US" sz="2000" dirty="0"/>
              <a:t>(INFORMAL Powers) </a:t>
            </a:r>
            <a:r>
              <a:rPr sz="2000" dirty="0"/>
              <a:t>NON-CONSTITUTIONAL SOURCES OF PRESIDENTIAL POWER</a:t>
            </a:r>
          </a:p>
        </p:txBody>
      </p:sp>
      <p:sp>
        <p:nvSpPr>
          <p:cNvPr id="3" name="object 3"/>
          <p:cNvSpPr txBox="1"/>
          <p:nvPr/>
        </p:nvSpPr>
        <p:spPr>
          <a:xfrm>
            <a:off x="76200" y="355435"/>
            <a:ext cx="10363200" cy="6784999"/>
          </a:xfrm>
          <a:prstGeom prst="rect">
            <a:avLst/>
          </a:prstGeom>
        </p:spPr>
        <p:txBody>
          <a:bodyPr vert="horz" wrap="square" lIns="0" tIns="12700" rIns="0" bIns="0" rtlCol="0">
            <a:spAutoFit/>
          </a:bodyPr>
          <a:lstStyle/>
          <a:p>
            <a:pPr marL="12700">
              <a:lnSpc>
                <a:spcPct val="100000"/>
              </a:lnSpc>
              <a:spcBef>
                <a:spcPts val="100"/>
              </a:spcBef>
            </a:pPr>
            <a:r>
              <a:rPr b="1" dirty="0">
                <a:latin typeface="DejaVu Sans"/>
                <a:cs typeface="DejaVu Sans"/>
              </a:rPr>
              <a:t>Unity of the oﬃce: the oﬃce is held by one man, as opposed to the 535-member Congress.</a:t>
            </a:r>
            <a:endParaRPr dirty="0">
              <a:latin typeface="DejaVu Sans"/>
              <a:cs typeface="DejaVu Sans"/>
            </a:endParaRPr>
          </a:p>
          <a:p>
            <a:pPr>
              <a:lnSpc>
                <a:spcPct val="100000"/>
              </a:lnSpc>
              <a:spcBef>
                <a:spcPts val="35"/>
              </a:spcBef>
            </a:pPr>
            <a:endParaRPr sz="2400" dirty="0">
              <a:latin typeface="DejaVu Sans"/>
              <a:cs typeface="DejaVu Sans"/>
            </a:endParaRPr>
          </a:p>
          <a:p>
            <a:pPr marL="12700">
              <a:lnSpc>
                <a:spcPct val="100000"/>
              </a:lnSpc>
            </a:pPr>
            <a:r>
              <a:rPr b="1" dirty="0">
                <a:latin typeface="DejaVu Sans"/>
                <a:cs typeface="DejaVu Sans"/>
              </a:rPr>
              <a:t>Presidential character and personality: Strong personalities such as the Roosevelt’s and LBJ can have great impact.</a:t>
            </a:r>
            <a:endParaRPr dirty="0">
              <a:latin typeface="DejaVu Sans"/>
              <a:cs typeface="DejaVu Sans"/>
            </a:endParaRPr>
          </a:p>
          <a:p>
            <a:pPr>
              <a:lnSpc>
                <a:spcPct val="100000"/>
              </a:lnSpc>
              <a:spcBef>
                <a:spcPts val="55"/>
              </a:spcBef>
            </a:pPr>
            <a:endParaRPr dirty="0">
              <a:latin typeface="DejaVu Sans"/>
              <a:cs typeface="DejaVu Sans"/>
            </a:endParaRPr>
          </a:p>
          <a:p>
            <a:pPr marL="12700" marR="5080">
              <a:lnSpc>
                <a:spcPct val="120200"/>
              </a:lnSpc>
            </a:pPr>
            <a:r>
              <a:rPr b="1" dirty="0">
                <a:latin typeface="DejaVu Sans"/>
                <a:cs typeface="DejaVu Sans"/>
              </a:rPr>
              <a:t>Growing complexity of society: With a highly industrial and technological society, people have demanded that the federal government play  a larger role in areas of public concern, e.g., pollution, labor issues, air travel safety. The executive branch has thus grown to meet those  public demands.</a:t>
            </a:r>
            <a:endParaRPr dirty="0">
              <a:latin typeface="DejaVu Sans"/>
              <a:cs typeface="DejaVu Sans"/>
            </a:endParaRPr>
          </a:p>
          <a:p>
            <a:pPr>
              <a:lnSpc>
                <a:spcPct val="100000"/>
              </a:lnSpc>
              <a:spcBef>
                <a:spcPts val="20"/>
              </a:spcBef>
            </a:pPr>
            <a:endParaRPr sz="2400" dirty="0">
              <a:latin typeface="DejaVu Sans"/>
              <a:cs typeface="DejaVu Sans"/>
            </a:endParaRPr>
          </a:p>
          <a:p>
            <a:pPr marL="12700">
              <a:lnSpc>
                <a:spcPct val="100000"/>
              </a:lnSpc>
            </a:pPr>
            <a:r>
              <a:rPr b="1" dirty="0">
                <a:latin typeface="DejaVu Sans"/>
                <a:cs typeface="DejaVu Sans"/>
              </a:rPr>
              <a:t>Congressional delegation of authority to the executive branch.</a:t>
            </a:r>
            <a:endParaRPr dirty="0">
              <a:latin typeface="DejaVu Sans"/>
              <a:cs typeface="DejaVu Sans"/>
            </a:endParaRPr>
          </a:p>
          <a:p>
            <a:pPr marL="355600" indent="-342900">
              <a:lnSpc>
                <a:spcPct val="100000"/>
              </a:lnSpc>
              <a:spcBef>
                <a:spcPts val="780"/>
              </a:spcBef>
              <a:buFont typeface="DejaVu Sans"/>
              <a:buChar char="•"/>
              <a:tabLst>
                <a:tab pos="354965" algn="l"/>
                <a:tab pos="355600" algn="l"/>
              </a:tabLst>
            </a:pPr>
            <a:r>
              <a:rPr b="1" dirty="0">
                <a:latin typeface="DejaVu Sans"/>
                <a:cs typeface="DejaVu Sans"/>
              </a:rPr>
              <a:t>Congress o</a:t>
            </a:r>
            <a:r>
              <a:rPr lang="en-US" b="1" dirty="0">
                <a:latin typeface="DejaVu Sans"/>
                <a:cs typeface="DejaVu Sans"/>
              </a:rPr>
              <a:t>ft</a:t>
            </a:r>
            <a:r>
              <a:rPr b="1" dirty="0">
                <a:latin typeface="DejaVu Sans"/>
                <a:cs typeface="DejaVu Sans"/>
              </a:rPr>
              <a:t>en writes broadly worded legislation and lets executive agencies “ﬁll in the holes.”</a:t>
            </a:r>
            <a:endParaRPr dirty="0">
              <a:latin typeface="DejaVu Sans"/>
              <a:cs typeface="DejaVu Sans"/>
            </a:endParaRPr>
          </a:p>
          <a:p>
            <a:pPr marL="355600" indent="-342900">
              <a:lnSpc>
                <a:spcPct val="100000"/>
              </a:lnSpc>
              <a:spcBef>
                <a:spcPts val="780"/>
              </a:spcBef>
              <a:buFont typeface="DejaVu Sans"/>
              <a:buChar char="•"/>
              <a:tabLst>
                <a:tab pos="354965" algn="l"/>
                <a:tab pos="355600" algn="l"/>
              </a:tabLst>
            </a:pPr>
            <a:r>
              <a:rPr b="1" dirty="0">
                <a:latin typeface="DejaVu Sans"/>
                <a:cs typeface="DejaVu Sans"/>
              </a:rPr>
              <a:t>Congress o</a:t>
            </a:r>
            <a:r>
              <a:rPr lang="en-US" b="1" dirty="0">
                <a:latin typeface="DejaVu Sans"/>
                <a:cs typeface="DejaVu Sans"/>
              </a:rPr>
              <a:t>ft</a:t>
            </a:r>
            <a:r>
              <a:rPr b="1" dirty="0">
                <a:latin typeface="DejaVu Sans"/>
                <a:cs typeface="DejaVu Sans"/>
              </a:rPr>
              <a:t>en bows to presidential demands in time of economic or foreign crisis.</a:t>
            </a:r>
            <a:endParaRPr dirty="0">
              <a:latin typeface="DejaVu Sans"/>
              <a:cs typeface="DejaVu Sans"/>
            </a:endParaRPr>
          </a:p>
          <a:p>
            <a:pPr marL="355600" marR="407034" indent="-342900">
              <a:lnSpc>
                <a:spcPct val="120600"/>
              </a:lnSpc>
              <a:spcBef>
                <a:spcPts val="284"/>
              </a:spcBef>
              <a:buFont typeface="DejaVu Sans"/>
              <a:buChar char="•"/>
              <a:tabLst>
                <a:tab pos="354965" algn="l"/>
                <a:tab pos="355600" algn="l"/>
              </a:tabLst>
            </a:pPr>
            <a:r>
              <a:rPr b="1" dirty="0">
                <a:latin typeface="DejaVu Sans"/>
                <a:cs typeface="DejaVu Sans"/>
              </a:rPr>
              <a:t>Congress o</a:t>
            </a:r>
            <a:r>
              <a:rPr lang="en-US" b="1" dirty="0">
                <a:latin typeface="DejaVu Sans"/>
                <a:cs typeface="DejaVu Sans"/>
              </a:rPr>
              <a:t>ft</a:t>
            </a:r>
            <a:r>
              <a:rPr b="1" dirty="0">
                <a:latin typeface="DejaVu Sans"/>
                <a:cs typeface="DejaVu Sans"/>
              </a:rPr>
              <a:t>en bows to the President when he can proclaim a mandate from the people a</a:t>
            </a:r>
            <a:r>
              <a:rPr lang="en-US" b="1" dirty="0">
                <a:latin typeface="DejaVu Sans"/>
                <a:cs typeface="DejaVu Sans"/>
              </a:rPr>
              <a:t>ft</a:t>
            </a:r>
            <a:r>
              <a:rPr b="1" dirty="0">
                <a:latin typeface="DejaVu Sans"/>
                <a:cs typeface="DejaVu Sans"/>
              </a:rPr>
              <a:t>er a large electoral victory, e.g., Reagan  insisting upon tax cuts and higher defense spending a</a:t>
            </a:r>
            <a:r>
              <a:rPr lang="en-US" b="1" dirty="0">
                <a:latin typeface="DejaVu Sans"/>
                <a:cs typeface="DejaVu Sans"/>
              </a:rPr>
              <a:t>ft</a:t>
            </a:r>
            <a:r>
              <a:rPr b="1" dirty="0">
                <a:latin typeface="DejaVu Sans"/>
                <a:cs typeface="DejaVu Sans"/>
              </a:rPr>
              <a:t>er the 1980 election.</a:t>
            </a:r>
            <a:endParaRPr dirty="0">
              <a:latin typeface="DejaVu Sans"/>
              <a:cs typeface="DejaVu Sans"/>
            </a:endParaRPr>
          </a:p>
          <a:p>
            <a:pPr>
              <a:lnSpc>
                <a:spcPct val="100000"/>
              </a:lnSpc>
              <a:spcBef>
                <a:spcPts val="15"/>
              </a:spcBef>
              <a:buFont typeface="DejaVu Sans"/>
              <a:buChar char="•"/>
            </a:pPr>
            <a:endParaRPr sz="2100" dirty="0">
              <a:latin typeface="DejaVu Sans"/>
              <a:cs typeface="DejaVu Sans"/>
            </a:endParaRPr>
          </a:p>
          <a:p>
            <a:pPr marL="355600" indent="-342900">
              <a:lnSpc>
                <a:spcPct val="100000"/>
              </a:lnSpc>
              <a:spcBef>
                <a:spcPts val="780"/>
              </a:spcBef>
              <a:buFont typeface="DejaVu Sans"/>
              <a:buChar char="•"/>
              <a:tabLst>
                <a:tab pos="354965" algn="l"/>
                <a:tab pos="355600" algn="l"/>
              </a:tabLst>
            </a:pPr>
            <a:endParaRPr sz="1600" dirty="0">
              <a:latin typeface="DejaVu Sans"/>
              <a:cs typeface="DejaVu San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609600"/>
            <a:ext cx="2286000" cy="228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1038225"/>
          </a:xfrm>
          <a:custGeom>
            <a:avLst/>
            <a:gdLst/>
            <a:ahLst/>
            <a:cxnLst/>
            <a:rect l="l" t="t" r="r" b="b"/>
            <a:pathLst>
              <a:path w="12192000" h="1038225">
                <a:moveTo>
                  <a:pt x="12191997" y="0"/>
                </a:moveTo>
                <a:lnTo>
                  <a:pt x="0" y="0"/>
                </a:lnTo>
                <a:lnTo>
                  <a:pt x="0" y="1038221"/>
                </a:lnTo>
                <a:lnTo>
                  <a:pt x="12191997" y="1038221"/>
                </a:lnTo>
                <a:lnTo>
                  <a:pt x="12191997" y="0"/>
                </a:lnTo>
                <a:close/>
              </a:path>
            </a:pathLst>
          </a:custGeom>
          <a:solidFill>
            <a:schemeClr val="accent3">
              <a:lumMod val="40000"/>
              <a:lumOff val="60000"/>
            </a:schemeClr>
          </a:solidFill>
        </p:spPr>
        <p:txBody>
          <a:bodyPr wrap="square" lIns="0" tIns="0" rIns="0" bIns="0" rtlCol="0"/>
          <a:lstStyle/>
          <a:p>
            <a:endParaRPr/>
          </a:p>
        </p:txBody>
      </p:sp>
      <p:sp>
        <p:nvSpPr>
          <p:cNvPr id="3" name="object 3"/>
          <p:cNvSpPr txBox="1">
            <a:spLocks noGrp="1"/>
          </p:cNvSpPr>
          <p:nvPr>
            <p:ph type="title"/>
          </p:nvPr>
        </p:nvSpPr>
        <p:spPr>
          <a:xfrm>
            <a:off x="78739" y="207608"/>
            <a:ext cx="12113261" cy="584775"/>
          </a:xfrm>
          <a:prstGeom prst="rect">
            <a:avLst/>
          </a:prstGeom>
        </p:spPr>
        <p:txBody>
          <a:bodyPr vert="horz" wrap="square" lIns="0" tIns="33020" rIns="0" bIns="0" rtlCol="0">
            <a:spAutoFit/>
          </a:bodyPr>
          <a:lstStyle/>
          <a:p>
            <a:pPr marL="2277745" marR="5080" indent="-2260600" algn="ctr">
              <a:lnSpc>
                <a:spcPts val="4300"/>
              </a:lnSpc>
              <a:spcBef>
                <a:spcPts val="260"/>
              </a:spcBef>
            </a:pPr>
            <a:r>
              <a:rPr dirty="0">
                <a:solidFill>
                  <a:schemeClr val="tx1"/>
                </a:solidFill>
              </a:rPr>
              <a:t>PRESIDENT </a:t>
            </a:r>
            <a:r>
              <a:rPr lang="en-US" dirty="0">
                <a:solidFill>
                  <a:schemeClr val="tx1"/>
                </a:solidFill>
              </a:rPr>
              <a:t>NON-</a:t>
            </a:r>
            <a:r>
              <a:rPr dirty="0">
                <a:solidFill>
                  <a:schemeClr val="tx1"/>
                </a:solidFill>
              </a:rPr>
              <a:t>CONSTITUTIONAL</a:t>
            </a:r>
            <a:r>
              <a:rPr lang="en-US" dirty="0">
                <a:solidFill>
                  <a:schemeClr val="tx1"/>
                </a:solidFill>
              </a:rPr>
              <a:t> ROLES</a:t>
            </a:r>
            <a:endParaRPr dirty="0">
              <a:solidFill>
                <a:schemeClr val="tx1"/>
              </a:solidFill>
            </a:endParaRPr>
          </a:p>
        </p:txBody>
      </p:sp>
      <p:sp>
        <p:nvSpPr>
          <p:cNvPr id="4" name="object 4"/>
          <p:cNvSpPr txBox="1"/>
          <p:nvPr/>
        </p:nvSpPr>
        <p:spPr>
          <a:xfrm>
            <a:off x="97789" y="999990"/>
            <a:ext cx="12113261" cy="4348626"/>
          </a:xfrm>
          <a:prstGeom prst="rect">
            <a:avLst/>
          </a:prstGeom>
        </p:spPr>
        <p:txBody>
          <a:bodyPr vert="horz" wrap="square" lIns="0" tIns="179070" rIns="0" bIns="0" rtlCol="0">
            <a:spAutoFit/>
          </a:bodyPr>
          <a:lstStyle/>
          <a:p>
            <a:pPr marL="12700">
              <a:lnSpc>
                <a:spcPct val="100000"/>
              </a:lnSpc>
              <a:spcBef>
                <a:spcPts val="1410"/>
              </a:spcBef>
            </a:pPr>
            <a:r>
              <a:rPr sz="3000" b="1" dirty="0">
                <a:latin typeface="+mj-lt"/>
                <a:cs typeface="DejaVu Sans"/>
              </a:rPr>
              <a:t>HEAD OF POLITICAL PARTY</a:t>
            </a:r>
            <a:endParaRPr sz="3000" dirty="0">
              <a:latin typeface="+mj-lt"/>
              <a:cs typeface="DejaVu Sans"/>
            </a:endParaRPr>
          </a:p>
          <a:p>
            <a:pPr marL="355600" indent="-342900">
              <a:lnSpc>
                <a:spcPct val="100000"/>
              </a:lnSpc>
              <a:spcBef>
                <a:spcPts val="1315"/>
              </a:spcBef>
              <a:buFont typeface="DejaVu Sans"/>
              <a:buChar char="•"/>
              <a:tabLst>
                <a:tab pos="354965" algn="l"/>
                <a:tab pos="355600" algn="l"/>
              </a:tabLst>
            </a:pPr>
            <a:r>
              <a:rPr sz="3000" b="1" dirty="0">
                <a:latin typeface="+mj-lt"/>
                <a:cs typeface="DejaVu Sans"/>
              </a:rPr>
              <a:t>Selects the party's chairman of the national commi</a:t>
            </a:r>
            <a:r>
              <a:rPr lang="en-US" sz="3000" b="1" dirty="0">
                <a:latin typeface="+mj-lt"/>
                <a:cs typeface="DejaVu Sans"/>
              </a:rPr>
              <a:t>tt</a:t>
            </a:r>
            <a:r>
              <a:rPr sz="3000" b="1" dirty="0">
                <a:latin typeface="+mj-lt"/>
                <a:cs typeface="DejaVu Sans"/>
              </a:rPr>
              <a:t>ee and VP nominee.</a:t>
            </a:r>
            <a:endParaRPr sz="3000" dirty="0">
              <a:latin typeface="+mj-lt"/>
              <a:cs typeface="DejaVu Sans"/>
            </a:endParaRPr>
          </a:p>
          <a:p>
            <a:pPr marL="355600" indent="-342900">
              <a:lnSpc>
                <a:spcPct val="100000"/>
              </a:lnSpc>
              <a:spcBef>
                <a:spcPts val="1340"/>
              </a:spcBef>
              <a:buFont typeface="DejaVu Sans"/>
              <a:buChar char="•"/>
              <a:tabLst>
                <a:tab pos="354965" algn="l"/>
                <a:tab pos="355600" algn="l"/>
              </a:tabLst>
            </a:pPr>
            <a:r>
              <a:rPr sz="3000" b="1" dirty="0">
                <a:latin typeface="+mj-lt"/>
                <a:cs typeface="DejaVu Sans"/>
              </a:rPr>
              <a:t>Political patronage.</a:t>
            </a:r>
            <a:endParaRPr sz="3000" dirty="0">
              <a:latin typeface="+mj-lt"/>
              <a:cs typeface="DejaVu Sans"/>
            </a:endParaRPr>
          </a:p>
          <a:p>
            <a:pPr>
              <a:lnSpc>
                <a:spcPct val="100000"/>
              </a:lnSpc>
              <a:buFont typeface="DejaVu Sans"/>
              <a:buChar char="•"/>
            </a:pPr>
            <a:endParaRPr sz="3000" dirty="0">
              <a:latin typeface="+mj-lt"/>
              <a:cs typeface="DejaVu Sans"/>
            </a:endParaRPr>
          </a:p>
          <a:p>
            <a:pPr marL="12700">
              <a:lnSpc>
                <a:spcPct val="100000"/>
              </a:lnSpc>
              <a:spcBef>
                <a:spcPts val="2080"/>
              </a:spcBef>
            </a:pPr>
            <a:r>
              <a:rPr sz="3000" b="1" dirty="0">
                <a:latin typeface="+mj-lt"/>
                <a:cs typeface="DejaVu Sans"/>
              </a:rPr>
              <a:t>CHIEF ECONOMIST</a:t>
            </a:r>
            <a:endParaRPr sz="3000" dirty="0">
              <a:latin typeface="+mj-lt"/>
              <a:cs typeface="DejaVu Sans"/>
            </a:endParaRPr>
          </a:p>
          <a:p>
            <a:pPr marL="355600" indent="-342900">
              <a:lnSpc>
                <a:spcPct val="100000"/>
              </a:lnSpc>
              <a:spcBef>
                <a:spcPts val="1340"/>
              </a:spcBef>
              <a:buFont typeface="DejaVu Sans"/>
              <a:buChar char="•"/>
              <a:tabLst>
                <a:tab pos="354965" algn="l"/>
                <a:tab pos="355600" algn="l"/>
              </a:tabLst>
            </a:pPr>
            <a:r>
              <a:rPr sz="3000" b="1" dirty="0">
                <a:latin typeface="+mj-lt"/>
                <a:cs typeface="DejaVu Sans"/>
              </a:rPr>
              <a:t>Responsible for the overall health of the economy.</a:t>
            </a:r>
            <a:endParaRPr sz="3000" dirty="0">
              <a:latin typeface="+mj-lt"/>
              <a:cs typeface="DejaVu Sans"/>
            </a:endParaRPr>
          </a:p>
          <a:p>
            <a:pPr marL="355600" indent="-342900">
              <a:lnSpc>
                <a:spcPct val="100000"/>
              </a:lnSpc>
              <a:spcBef>
                <a:spcPts val="1340"/>
              </a:spcBef>
              <a:buFont typeface="DejaVu Sans"/>
              <a:buChar char="•"/>
              <a:tabLst>
                <a:tab pos="354965" algn="l"/>
                <a:tab pos="355600" algn="l"/>
              </a:tabLst>
            </a:pPr>
            <a:r>
              <a:rPr sz="3000" b="1" dirty="0">
                <a:latin typeface="+mj-lt"/>
                <a:cs typeface="DejaVu Sans"/>
              </a:rPr>
              <a:t>Proposes the federal budget (though Congress can alter it).</a:t>
            </a:r>
            <a:endParaRPr sz="3000" dirty="0">
              <a:latin typeface="+mj-lt"/>
              <a:cs typeface="DejaVu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68F5-35FD-4BDB-91D2-829C8257F083}"/>
              </a:ext>
            </a:extLst>
          </p:cNvPr>
          <p:cNvSpPr>
            <a:spLocks noGrp="1"/>
          </p:cNvSpPr>
          <p:nvPr>
            <p:ph type="title"/>
          </p:nvPr>
        </p:nvSpPr>
        <p:spPr>
          <a:xfrm>
            <a:off x="0" y="12441"/>
            <a:ext cx="12192000" cy="492443"/>
          </a:xfrm>
          <a:solidFill>
            <a:srgbClr val="FF0000"/>
          </a:solidFill>
        </p:spPr>
        <p:txBody>
          <a:bodyPr/>
          <a:lstStyle/>
          <a:p>
            <a:pPr algn="ctr"/>
            <a:r>
              <a:rPr lang="en-US" sz="3200" dirty="0"/>
              <a:t>How can a president implement Policy agenda?  </a:t>
            </a:r>
          </a:p>
        </p:txBody>
      </p:sp>
      <p:graphicFrame>
        <p:nvGraphicFramePr>
          <p:cNvPr id="4" name="Table 4">
            <a:extLst>
              <a:ext uri="{FF2B5EF4-FFF2-40B4-BE49-F238E27FC236}">
                <a16:creationId xmlns:a16="http://schemas.microsoft.com/office/drawing/2014/main" id="{D78E3BED-52C3-4EB2-99C7-C08F01368AA7}"/>
              </a:ext>
            </a:extLst>
          </p:cNvPr>
          <p:cNvGraphicFramePr>
            <a:graphicFrameLocks noGrp="1"/>
          </p:cNvGraphicFramePr>
          <p:nvPr>
            <p:extLst>
              <p:ext uri="{D42A27DB-BD31-4B8C-83A1-F6EECF244321}">
                <p14:modId xmlns:p14="http://schemas.microsoft.com/office/powerpoint/2010/main" val="3227212676"/>
              </p:ext>
            </p:extLst>
          </p:nvPr>
        </p:nvGraphicFramePr>
        <p:xfrm>
          <a:off x="285750" y="594360"/>
          <a:ext cx="11620500" cy="5669280"/>
        </p:xfrm>
        <a:graphic>
          <a:graphicData uri="http://schemas.openxmlformats.org/drawingml/2006/table">
            <a:tbl>
              <a:tblPr firstRow="1" bandRow="1">
                <a:tableStyleId>{5C22544A-7EE6-4342-B048-85BDC9FD1C3A}</a:tableStyleId>
              </a:tblPr>
              <a:tblGrid>
                <a:gridCol w="3116111">
                  <a:extLst>
                    <a:ext uri="{9D8B030D-6E8A-4147-A177-3AD203B41FA5}">
                      <a16:colId xmlns:a16="http://schemas.microsoft.com/office/drawing/2014/main" val="525236386"/>
                    </a:ext>
                  </a:extLst>
                </a:gridCol>
                <a:gridCol w="8504389">
                  <a:extLst>
                    <a:ext uri="{9D8B030D-6E8A-4147-A177-3AD203B41FA5}">
                      <a16:colId xmlns:a16="http://schemas.microsoft.com/office/drawing/2014/main" val="1767966775"/>
                    </a:ext>
                  </a:extLst>
                </a:gridCol>
              </a:tblGrid>
              <a:tr h="599224">
                <a:tc>
                  <a:txBody>
                    <a:bodyPr/>
                    <a:lstStyle/>
                    <a:p>
                      <a:pPr algn="ctr"/>
                      <a:r>
                        <a:rPr lang="en-US" sz="2400" dirty="0"/>
                        <a:t>Power Granted To The President </a:t>
                      </a:r>
                    </a:p>
                  </a:txBody>
                  <a:tcPr/>
                </a:tc>
                <a:tc>
                  <a:txBody>
                    <a:bodyPr/>
                    <a:lstStyle/>
                    <a:p>
                      <a:pPr algn="ctr"/>
                      <a:r>
                        <a:rPr lang="en-US" sz="2400" dirty="0"/>
                        <a:t>Example in Implementing Policy Agenda </a:t>
                      </a:r>
                    </a:p>
                  </a:txBody>
                  <a:tcPr/>
                </a:tc>
                <a:extLst>
                  <a:ext uri="{0D108BD9-81ED-4DB2-BD59-A6C34878D82A}">
                    <a16:rowId xmlns:a16="http://schemas.microsoft.com/office/drawing/2014/main" val="3308303348"/>
                  </a:ext>
                </a:extLst>
              </a:tr>
              <a:tr h="347169">
                <a:tc>
                  <a:txBody>
                    <a:bodyPr/>
                    <a:lstStyle/>
                    <a:p>
                      <a:r>
                        <a:rPr lang="en-US" sz="2400" b="1" dirty="0"/>
                        <a:t>Veto </a:t>
                      </a:r>
                    </a:p>
                  </a:txBody>
                  <a:tcPr/>
                </a:tc>
                <a:tc>
                  <a:txBody>
                    <a:bodyPr/>
                    <a:lstStyle/>
                    <a:p>
                      <a:r>
                        <a:rPr lang="en-US" sz="2400" dirty="0"/>
                        <a:t>President Bill Clinton rejected 37 bills during his two terms </a:t>
                      </a:r>
                    </a:p>
                  </a:txBody>
                  <a:tcPr/>
                </a:tc>
                <a:extLst>
                  <a:ext uri="{0D108BD9-81ED-4DB2-BD59-A6C34878D82A}">
                    <a16:rowId xmlns:a16="http://schemas.microsoft.com/office/drawing/2014/main" val="3936287310"/>
                  </a:ext>
                </a:extLst>
              </a:tr>
              <a:tr h="347169">
                <a:tc>
                  <a:txBody>
                    <a:bodyPr/>
                    <a:lstStyle/>
                    <a:p>
                      <a:r>
                        <a:rPr lang="en-US" sz="2400" b="1" dirty="0"/>
                        <a:t>Commander in Chief </a:t>
                      </a:r>
                    </a:p>
                  </a:txBody>
                  <a:tcPr/>
                </a:tc>
                <a:tc>
                  <a:txBody>
                    <a:bodyPr/>
                    <a:lstStyle/>
                    <a:p>
                      <a:r>
                        <a:rPr lang="en-US" sz="2400" dirty="0"/>
                        <a:t>president Barack Obama authorized US forces to kill Osama bin Laden </a:t>
                      </a:r>
                    </a:p>
                  </a:txBody>
                  <a:tcPr/>
                </a:tc>
                <a:extLst>
                  <a:ext uri="{0D108BD9-81ED-4DB2-BD59-A6C34878D82A}">
                    <a16:rowId xmlns:a16="http://schemas.microsoft.com/office/drawing/2014/main" val="2822509711"/>
                  </a:ext>
                </a:extLst>
              </a:tr>
              <a:tr h="59922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Executive Agreement </a:t>
                      </a:r>
                    </a:p>
                  </a:txBody>
                  <a:tcPr/>
                </a:tc>
                <a:tc>
                  <a:txBody>
                    <a:bodyPr/>
                    <a:lstStyle/>
                    <a:p>
                      <a:r>
                        <a:rPr lang="en-US" sz="2400" dirty="0"/>
                        <a:t>President John Kennedy made an agreement with the Soviet Union to remove missiles from Turkey if the Soviets removed missiles from Cuba </a:t>
                      </a:r>
                    </a:p>
                  </a:txBody>
                  <a:tcPr/>
                </a:tc>
                <a:extLst>
                  <a:ext uri="{0D108BD9-81ED-4DB2-BD59-A6C34878D82A}">
                    <a16:rowId xmlns:a16="http://schemas.microsoft.com/office/drawing/2014/main" val="550593832"/>
                  </a:ext>
                </a:extLst>
              </a:tr>
              <a:tr h="34716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Executive Order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President Franklin Roosevelt issued the order to have people of Japanese ancestry placed into internment camps during World War Two </a:t>
                      </a:r>
                    </a:p>
                  </a:txBody>
                  <a:tcPr/>
                </a:tc>
                <a:extLst>
                  <a:ext uri="{0D108BD9-81ED-4DB2-BD59-A6C34878D82A}">
                    <a16:rowId xmlns:a16="http://schemas.microsoft.com/office/drawing/2014/main" val="4271867437"/>
                  </a:ext>
                </a:extLst>
              </a:tr>
              <a:tr h="1112844">
                <a:tc>
                  <a:txBody>
                    <a:bodyPr/>
                    <a:lstStyle/>
                    <a:p>
                      <a:r>
                        <a:rPr lang="en-US" sz="2400" b="1" dirty="0"/>
                        <a:t>Executive Privilege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president Richard Nixon tested the power to withhold information of national security from Congress during Watergate. The Supreme Court stated he didn't have privilege in that case </a:t>
                      </a:r>
                    </a:p>
                  </a:txBody>
                  <a:tcPr/>
                </a:tc>
                <a:extLst>
                  <a:ext uri="{0D108BD9-81ED-4DB2-BD59-A6C34878D82A}">
                    <a16:rowId xmlns:a16="http://schemas.microsoft.com/office/drawing/2014/main" val="1830120737"/>
                  </a:ext>
                </a:extLst>
              </a:tr>
            </a:tbl>
          </a:graphicData>
        </a:graphic>
      </p:graphicFrame>
      <p:sp>
        <p:nvSpPr>
          <p:cNvPr id="3" name="TextBox 2">
            <a:extLst>
              <a:ext uri="{FF2B5EF4-FFF2-40B4-BE49-F238E27FC236}">
                <a16:creationId xmlns:a16="http://schemas.microsoft.com/office/drawing/2014/main" id="{241F74EC-B566-2FC8-939C-5414E829CF42}"/>
              </a:ext>
            </a:extLst>
          </p:cNvPr>
          <p:cNvSpPr txBox="1"/>
          <p:nvPr/>
        </p:nvSpPr>
        <p:spPr>
          <a:xfrm>
            <a:off x="10239447" y="6353116"/>
            <a:ext cx="1666803" cy="369332"/>
          </a:xfrm>
          <a:prstGeom prst="rect">
            <a:avLst/>
          </a:prstGeom>
          <a:noFill/>
        </p:spPr>
        <p:txBody>
          <a:bodyPr wrap="none" rtlCol="0">
            <a:spAutoFit/>
          </a:bodyPr>
          <a:lstStyle/>
          <a:p>
            <a:r>
              <a:rPr lang="en-US" b="1" i="1" dirty="0"/>
              <a:t>AMSCO pg. 147</a:t>
            </a:r>
          </a:p>
        </p:txBody>
      </p:sp>
    </p:spTree>
    <p:extLst>
      <p:ext uri="{BB962C8B-B14F-4D97-AF65-F5344CB8AC3E}">
        <p14:creationId xmlns:p14="http://schemas.microsoft.com/office/powerpoint/2010/main" val="19248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7BE4-8155-410E-9380-96699303E8DC}"/>
              </a:ext>
            </a:extLst>
          </p:cNvPr>
          <p:cNvSpPr>
            <a:spLocks noGrp="1"/>
          </p:cNvSpPr>
          <p:nvPr>
            <p:ph type="title"/>
          </p:nvPr>
        </p:nvSpPr>
        <p:spPr>
          <a:xfrm>
            <a:off x="2642086" y="-42228"/>
            <a:ext cx="6907827" cy="553998"/>
          </a:xfrm>
        </p:spPr>
        <p:txBody>
          <a:bodyPr/>
          <a:lstStyle/>
          <a:p>
            <a:r>
              <a:rPr lang="en-US" dirty="0">
                <a:solidFill>
                  <a:schemeClr val="tx1"/>
                </a:solidFill>
              </a:rPr>
              <a:t>END</a:t>
            </a:r>
          </a:p>
        </p:txBody>
      </p:sp>
      <p:sp>
        <p:nvSpPr>
          <p:cNvPr id="3" name="Text Placeholder 2">
            <a:extLst>
              <a:ext uri="{FF2B5EF4-FFF2-40B4-BE49-F238E27FC236}">
                <a16:creationId xmlns:a16="http://schemas.microsoft.com/office/drawing/2014/main" id="{29B2C817-F708-4E34-86BF-394833A280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452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0" y="0"/>
            <a:ext cx="12192000" cy="967894"/>
          </a:xfrm>
          <a:prstGeom prst="rect">
            <a:avLst/>
          </a:prstGeom>
        </p:spPr>
        <p:txBody>
          <a:bodyPr vert="horz" wrap="square" lIns="0" tIns="33020" rIns="0" bIns="0" rtlCol="0">
            <a:spAutoFit/>
          </a:bodyPr>
          <a:lstStyle/>
          <a:p>
            <a:pPr marL="2299970" marR="5080" indent="-2282825" algn="l">
              <a:lnSpc>
                <a:spcPts val="3800"/>
              </a:lnSpc>
              <a:spcBef>
                <a:spcPts val="260"/>
              </a:spcBef>
            </a:pPr>
            <a:r>
              <a:rPr lang="en-US" sz="2400" dirty="0"/>
              <a:t>2.6 </a:t>
            </a:r>
            <a:r>
              <a:rPr sz="2400" dirty="0"/>
              <a:t>EXPLAIN HOW PRESIDENTS HAVE INTERPRETED AND JUSTIFIED THEIR  USE OF FORMAL AND INFORMAL POWERS</a:t>
            </a:r>
          </a:p>
        </p:txBody>
      </p:sp>
      <p:sp>
        <p:nvSpPr>
          <p:cNvPr id="3" name="object 3"/>
          <p:cNvSpPr txBox="1"/>
          <p:nvPr/>
        </p:nvSpPr>
        <p:spPr>
          <a:xfrm>
            <a:off x="185420" y="1981200"/>
            <a:ext cx="11993880"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DejaVu Sans"/>
                <a:cs typeface="DejaVu Sans"/>
              </a:rPr>
              <a:t>a) Justiﬁcations for a single executive are set forth in </a:t>
            </a:r>
            <a:r>
              <a:rPr sz="2400" b="1" i="1" dirty="0">
                <a:latin typeface="Nimbus Sans L"/>
                <a:cs typeface="Nimbus Sans L"/>
              </a:rPr>
              <a:t>Federalist No. 70</a:t>
            </a:r>
            <a:endParaRPr sz="2400" dirty="0">
              <a:latin typeface="Nimbus Sans L"/>
              <a:cs typeface="Nimbus Sans 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9660"/>
            <a:ext cx="12192000" cy="505267"/>
          </a:xfrm>
          <a:custGeom>
            <a:avLst/>
            <a:gdLst/>
            <a:ahLst/>
            <a:cxnLst/>
            <a:rect l="l" t="t" r="r" b="b"/>
            <a:pathLst>
              <a:path w="12192000" h="895985">
                <a:moveTo>
                  <a:pt x="12191997" y="0"/>
                </a:moveTo>
                <a:lnTo>
                  <a:pt x="0" y="0"/>
                </a:lnTo>
                <a:lnTo>
                  <a:pt x="0" y="895546"/>
                </a:lnTo>
                <a:lnTo>
                  <a:pt x="12191997" y="895546"/>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895600" y="9660"/>
            <a:ext cx="8048963" cy="505267"/>
          </a:xfrm>
          <a:prstGeom prst="rect">
            <a:avLst/>
          </a:prstGeom>
        </p:spPr>
        <p:txBody>
          <a:bodyPr vert="horz" wrap="square" lIns="0" tIns="12700" rIns="0" bIns="0" rtlCol="0">
            <a:spAutoFit/>
          </a:bodyPr>
          <a:lstStyle/>
          <a:p>
            <a:pPr marL="12700" algn="ctr">
              <a:lnSpc>
                <a:spcPct val="100000"/>
              </a:lnSpc>
              <a:spcBef>
                <a:spcPts val="100"/>
              </a:spcBef>
            </a:pPr>
            <a:r>
              <a:rPr sz="3200" i="1" dirty="0">
                <a:latin typeface="Nimbus Sans L"/>
                <a:cs typeface="Nimbus Sans L"/>
              </a:rPr>
              <a:t>Federalist No. 70 </a:t>
            </a:r>
            <a:r>
              <a:rPr sz="3200" dirty="0"/>
              <a:t>(1788)</a:t>
            </a:r>
            <a:endParaRPr sz="3200" dirty="0">
              <a:latin typeface="Nimbus Sans L"/>
              <a:cs typeface="Nimbus Sans L"/>
            </a:endParaRPr>
          </a:p>
        </p:txBody>
      </p:sp>
      <p:sp>
        <p:nvSpPr>
          <p:cNvPr id="4" name="object 4"/>
          <p:cNvSpPr txBox="1"/>
          <p:nvPr/>
        </p:nvSpPr>
        <p:spPr>
          <a:xfrm>
            <a:off x="0" y="685800"/>
            <a:ext cx="12192000" cy="6029856"/>
          </a:xfrm>
          <a:prstGeom prst="rect">
            <a:avLst/>
          </a:prstGeom>
        </p:spPr>
        <p:txBody>
          <a:bodyPr vert="horz" wrap="square" lIns="0" tIns="12700" rIns="0" bIns="0" rtlCol="0">
            <a:spAutoFit/>
          </a:bodyPr>
          <a:lstStyle/>
          <a:p>
            <a:pPr marL="355600" marR="158115" indent="-342900">
              <a:lnSpc>
                <a:spcPct val="100000"/>
              </a:lnSpc>
              <a:spcBef>
                <a:spcPts val="100"/>
              </a:spcBef>
              <a:buFont typeface="DejaVu Sans"/>
              <a:buChar char="•"/>
              <a:tabLst>
                <a:tab pos="354965" algn="l"/>
                <a:tab pos="355600" algn="l"/>
              </a:tabLst>
            </a:pPr>
            <a:r>
              <a:rPr sz="2300" b="1" dirty="0">
                <a:latin typeface="DejaVu Sans"/>
                <a:cs typeface="DejaVu Sans"/>
              </a:rPr>
              <a:t>In this Federalist Paper, Alexander Hamilton argues for a strong executive leader, as  provided for by the Constitution, as opposed to the weak executive under the Articles of  Confederation. He asserts, “energy in the executive is the leading character in the  deﬁnition of good government. It is essential to the protection of the community against  foreign anacks…to the steady administration of the laws, to the protection of property…  to justice; [and] to the security of liberty….”</a:t>
            </a:r>
            <a:endParaRPr sz="2300" dirty="0">
              <a:latin typeface="DejaVu Sans"/>
              <a:cs typeface="DejaVu Sans"/>
            </a:endParaRPr>
          </a:p>
          <a:p>
            <a:pPr>
              <a:lnSpc>
                <a:spcPct val="100000"/>
              </a:lnSpc>
              <a:spcBef>
                <a:spcPts val="30"/>
              </a:spcBef>
              <a:buFont typeface="DejaVu Sans"/>
              <a:buChar char="•"/>
            </a:pPr>
            <a:endParaRPr sz="2300" dirty="0">
              <a:latin typeface="DejaVu Sans"/>
              <a:cs typeface="DejaVu Sans"/>
            </a:endParaRPr>
          </a:p>
          <a:p>
            <a:pPr marL="355600" marR="5080" indent="-342900">
              <a:lnSpc>
                <a:spcPct val="100200"/>
              </a:lnSpc>
              <a:buFont typeface="DejaVu Sans"/>
              <a:buChar char="•"/>
              <a:tabLst>
                <a:tab pos="354965" algn="l"/>
                <a:tab pos="355600" algn="l"/>
              </a:tabLst>
            </a:pPr>
            <a:r>
              <a:rPr sz="2300" b="1" dirty="0">
                <a:latin typeface="DejaVu Sans"/>
                <a:cs typeface="DejaVu Sans"/>
              </a:rPr>
              <a:t>Though some had called for an executive council, Hamilton defended a single executive as  “far more safe” because “wherever two or more persons are engaged in any common…  pursuit, there is always danger of diﬀerence of opinion…bi</a:t>
            </a:r>
            <a:r>
              <a:rPr lang="en-US" sz="2300" b="1" dirty="0">
                <a:latin typeface="DejaVu Sans"/>
                <a:cs typeface="DejaVu Sans"/>
              </a:rPr>
              <a:t>tt</a:t>
            </a:r>
            <a:r>
              <a:rPr sz="2300" b="1" dirty="0">
                <a:latin typeface="DejaVu Sans"/>
                <a:cs typeface="DejaVu Sans"/>
              </a:rPr>
              <a:t>er dissensions are apt to  spring. Whenever these happen, they lessen the respectability, weaken the authority.”  Hamilton also argued that a single executive would be watched “more narrowly” and  vigilantly by the people than a group of people would be.</a:t>
            </a:r>
            <a:endParaRPr sz="2300" dirty="0">
              <a:latin typeface="DejaVu Sans"/>
              <a:cs typeface="DejaVu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0"/>
            <a:ext cx="12192000" cy="584775"/>
          </a:xfrm>
          <a:prstGeom prst="rect">
            <a:avLst/>
          </a:prstGeom>
          <a:gradFill>
            <a:gsLst>
              <a:gs pos="0">
                <a:schemeClr val="tx2">
                  <a:lumMod val="50000"/>
                </a:schemeClr>
              </a:gs>
              <a:gs pos="35000">
                <a:schemeClr val="tx2">
                  <a:lumMod val="75000"/>
                </a:schemeClr>
              </a:gs>
              <a:gs pos="100000">
                <a:schemeClr val="tx2">
                  <a:lumMod val="60000"/>
                  <a:lumOff val="40000"/>
                </a:schemeClr>
              </a:gs>
            </a:gsLst>
          </a:gra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10">
              <a:defRPr/>
            </a:pPr>
            <a:r>
              <a:rPr lang="en-US" sz="3200" b="1" dirty="0">
                <a:solidFill>
                  <a:prstClr val="white"/>
                </a:solidFill>
                <a:latin typeface="Calibri"/>
              </a:rPr>
              <a:t>TOPIC 2.4 </a:t>
            </a:r>
            <a:r>
              <a:rPr lang="en-US" sz="3200" b="1" dirty="0">
                <a:solidFill>
                  <a:schemeClr val="bg1"/>
                </a:solidFill>
              </a:rPr>
              <a:t>Roles and Powers of the President</a:t>
            </a:r>
            <a:endParaRPr lang="en-US" sz="3200" b="1" dirty="0">
              <a:solidFill>
                <a:schemeClr val="bg1"/>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178698" y="1066800"/>
            <a:ext cx="0" cy="5687824"/>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209800" y="948653"/>
            <a:ext cx="9945624" cy="769441"/>
          </a:xfrm>
          <a:prstGeom prst="rect">
            <a:avLst/>
          </a:prstGeom>
          <a:noFill/>
        </p:spPr>
        <p:txBody>
          <a:bodyPr wrap="square">
            <a:spAutoFit/>
          </a:bodyPr>
          <a:lstStyle/>
          <a:p>
            <a:pPr defTabSz="1219110">
              <a:defRPr/>
            </a:pPr>
            <a:r>
              <a:rPr lang="en-US" sz="2200" b="1" dirty="0"/>
              <a:t>Presidents use powers and perform functions of the office to accomplish a policy agenda.</a:t>
            </a:r>
            <a:endParaRPr lang="en-US" sz="2200" b="1" dirty="0">
              <a:solidFill>
                <a:prstClr val="black"/>
              </a:solidFill>
              <a:latin typeface="Calibri"/>
            </a:endParaRPr>
          </a:p>
        </p:txBody>
      </p:sp>
      <p:sp>
        <p:nvSpPr>
          <p:cNvPr id="9" name="TextBox 8">
            <a:extLst>
              <a:ext uri="{FF2B5EF4-FFF2-40B4-BE49-F238E27FC236}">
                <a16:creationId xmlns:a16="http://schemas.microsoft.com/office/drawing/2014/main" id="{9453EE3A-F8B1-4EB6-AB9E-14A132CC8F65}"/>
              </a:ext>
            </a:extLst>
          </p:cNvPr>
          <p:cNvSpPr txBox="1"/>
          <p:nvPr/>
        </p:nvSpPr>
        <p:spPr>
          <a:xfrm>
            <a:off x="0" y="556859"/>
            <a:ext cx="12192000" cy="461665"/>
          </a:xfrm>
          <a:prstGeom prst="rect">
            <a:avLst/>
          </a:prstGeom>
          <a:noFill/>
        </p:spPr>
        <p:txBody>
          <a:bodyPr wrap="square">
            <a:spAutoFit/>
          </a:bodyPr>
          <a:lstStyle/>
          <a:p>
            <a:pPr defTabSz="1219110">
              <a:defRPr/>
            </a:pPr>
            <a:r>
              <a:rPr lang="en-US" sz="2400" b="1" dirty="0"/>
              <a:t>The presidency has been enhanced beyond its expressed constitutional powers.</a:t>
            </a:r>
            <a:endParaRPr lang="en-US" sz="2400" b="1" dirty="0">
              <a:solidFill>
                <a:prstClr val="black"/>
              </a:solidFill>
              <a:latin typeface="Calibri"/>
            </a:endParaRPr>
          </a:p>
        </p:txBody>
      </p:sp>
      <p:sp>
        <p:nvSpPr>
          <p:cNvPr id="14" name="TextBox 13">
            <a:extLst>
              <a:ext uri="{FF2B5EF4-FFF2-40B4-BE49-F238E27FC236}">
                <a16:creationId xmlns:a16="http://schemas.microsoft.com/office/drawing/2014/main" id="{224DADBF-198E-87F1-10C0-BAB9DB1BDFA1}"/>
              </a:ext>
            </a:extLst>
          </p:cNvPr>
          <p:cNvSpPr txBox="1"/>
          <p:nvPr/>
        </p:nvSpPr>
        <p:spPr>
          <a:xfrm>
            <a:off x="-39624" y="1254502"/>
            <a:ext cx="2401824" cy="1569660"/>
          </a:xfrm>
          <a:prstGeom prst="rect">
            <a:avLst/>
          </a:prstGeom>
          <a:noFill/>
        </p:spPr>
        <p:txBody>
          <a:bodyPr wrap="square">
            <a:spAutoFit/>
          </a:bodyPr>
          <a:lstStyle/>
          <a:p>
            <a:pPr defTabSz="914377"/>
            <a:r>
              <a:rPr lang="en-US" sz="2400" b="1" dirty="0"/>
              <a:t>Explain how the president can implement a policy agenda.</a:t>
            </a:r>
            <a:endParaRPr lang="en-US" sz="2400" b="1" dirty="0">
              <a:solidFill>
                <a:prstClr val="black"/>
              </a:solidFill>
              <a:latin typeface="Calibri"/>
            </a:endParaRPr>
          </a:p>
        </p:txBody>
      </p:sp>
      <p:sp>
        <p:nvSpPr>
          <p:cNvPr id="11" name="TextBox 10">
            <a:extLst>
              <a:ext uri="{FF2B5EF4-FFF2-40B4-BE49-F238E27FC236}">
                <a16:creationId xmlns:a16="http://schemas.microsoft.com/office/drawing/2014/main" id="{5E44DDB0-D8F3-8DFF-D0FE-A73F48BB40AB}"/>
              </a:ext>
            </a:extLst>
          </p:cNvPr>
          <p:cNvSpPr txBox="1"/>
          <p:nvPr/>
        </p:nvSpPr>
        <p:spPr>
          <a:xfrm>
            <a:off x="2362200" y="1648223"/>
            <a:ext cx="9793224" cy="5262979"/>
          </a:xfrm>
          <a:prstGeom prst="rect">
            <a:avLst/>
          </a:prstGeom>
          <a:noFill/>
        </p:spPr>
        <p:txBody>
          <a:bodyPr wrap="square">
            <a:spAutoFit/>
          </a:bodyPr>
          <a:lstStyle/>
          <a:p>
            <a:pPr defTabSz="1219170"/>
            <a:r>
              <a:rPr lang="en-US" sz="2400" b="1" dirty="0"/>
              <a:t>Formal and informal powers of the president include: </a:t>
            </a:r>
          </a:p>
          <a:p>
            <a:pPr marL="342900" indent="-342900" defTabSz="1219170">
              <a:buFont typeface="Arial" panose="020B0604020202020204" pitchFamily="34" charset="0"/>
              <a:buChar char="•"/>
            </a:pPr>
            <a:r>
              <a:rPr lang="en-US" sz="2400" b="1" dirty="0"/>
              <a:t>Vetoes and pocket vetoes—formal powers that enable the president to check Congress </a:t>
            </a:r>
          </a:p>
          <a:p>
            <a:pPr marL="342900" indent="-342900" defTabSz="1219170">
              <a:buFont typeface="Arial" panose="020B0604020202020204" pitchFamily="34" charset="0"/>
              <a:buChar char="•"/>
            </a:pPr>
            <a:r>
              <a:rPr lang="en-US" sz="2400" b="1" dirty="0"/>
              <a:t> Foreign policy—both formal (commander-in-chief and treaties) and informal (executive agreements) powers that influence relations with foreign nations </a:t>
            </a:r>
          </a:p>
          <a:p>
            <a:pPr marL="342900" indent="-342900" defTabSz="1219170">
              <a:buFont typeface="Arial" panose="020B0604020202020204" pitchFamily="34" charset="0"/>
              <a:buChar char="•"/>
            </a:pPr>
            <a:r>
              <a:rPr lang="en-US" sz="2400" b="1" dirty="0"/>
              <a:t>Bargaining and persuasion—informal power that enables the president to secure congressional action </a:t>
            </a:r>
          </a:p>
          <a:p>
            <a:pPr marL="342900" indent="-342900" defTabSz="1219170">
              <a:buFont typeface="Arial" panose="020B0604020202020204" pitchFamily="34" charset="0"/>
              <a:buChar char="•"/>
            </a:pPr>
            <a:r>
              <a:rPr lang="en-US" sz="2400" b="1" dirty="0"/>
              <a:t>Executive orders—implied from the president’s vested “executive power,” or from power delegated by Congress, executive orders allow the president to manage the federal government </a:t>
            </a:r>
          </a:p>
          <a:p>
            <a:pPr marL="342900" indent="-342900" defTabSz="1219170">
              <a:buFont typeface="Arial" panose="020B0604020202020204" pitchFamily="34" charset="0"/>
              <a:buChar char="•"/>
            </a:pPr>
            <a:r>
              <a:rPr lang="en-US" sz="2400" b="1" dirty="0"/>
              <a:t>Signing statements—informal power that informs Congress and the public of the president’s interpretation of laws passed by Congress and signed by the president</a:t>
            </a:r>
            <a:endParaRPr lang="en-US" sz="2400" b="1" dirty="0">
              <a:solidFill>
                <a:prstClr val="black"/>
              </a:solidFill>
              <a:latin typeface="Calibri"/>
            </a:endParaRPr>
          </a:p>
        </p:txBody>
      </p:sp>
    </p:spTree>
    <p:extLst>
      <p:ext uri="{BB962C8B-B14F-4D97-AF65-F5344CB8AC3E}">
        <p14:creationId xmlns:p14="http://schemas.microsoft.com/office/powerpoint/2010/main" val="1761872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43261"/>
            <a:ext cx="12192000" cy="724307"/>
          </a:xfrm>
          <a:custGeom>
            <a:avLst/>
            <a:gdLst/>
            <a:ahLst/>
            <a:cxnLst/>
            <a:rect l="l" t="t" r="r" b="b"/>
            <a:pathLst>
              <a:path w="12192000" h="895985">
                <a:moveTo>
                  <a:pt x="12191997" y="0"/>
                </a:moveTo>
                <a:lnTo>
                  <a:pt x="0" y="0"/>
                </a:lnTo>
                <a:lnTo>
                  <a:pt x="0" y="895546"/>
                </a:lnTo>
                <a:lnTo>
                  <a:pt x="12191997" y="895546"/>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492167" y="0"/>
            <a:ext cx="8425686" cy="474489"/>
          </a:xfrm>
          <a:prstGeom prst="rect">
            <a:avLst/>
          </a:prstGeom>
        </p:spPr>
        <p:txBody>
          <a:bodyPr vert="horz" wrap="square" lIns="0" tIns="12700" rIns="0" bIns="0" rtlCol="0">
            <a:spAutoFit/>
          </a:bodyPr>
          <a:lstStyle/>
          <a:p>
            <a:pPr marL="12700" algn="ctr">
              <a:lnSpc>
                <a:spcPct val="100000"/>
              </a:lnSpc>
              <a:spcBef>
                <a:spcPts val="100"/>
              </a:spcBef>
            </a:pPr>
            <a:r>
              <a:rPr sz="3000" i="1" dirty="0">
                <a:latin typeface="Nimbus Sans L"/>
                <a:cs typeface="Nimbus Sans L"/>
              </a:rPr>
              <a:t>Federalist No. 70 </a:t>
            </a:r>
            <a:r>
              <a:rPr sz="3000" dirty="0"/>
              <a:t>(1788)</a:t>
            </a:r>
            <a:endParaRPr sz="3000" dirty="0">
              <a:latin typeface="Nimbus Sans L"/>
              <a:cs typeface="Nimbus Sans L"/>
            </a:endParaRPr>
          </a:p>
        </p:txBody>
      </p:sp>
      <p:sp>
        <p:nvSpPr>
          <p:cNvPr id="4" name="object 4"/>
          <p:cNvSpPr txBox="1"/>
          <p:nvPr/>
        </p:nvSpPr>
        <p:spPr>
          <a:xfrm>
            <a:off x="154939" y="758028"/>
            <a:ext cx="5941061" cy="566822"/>
          </a:xfrm>
          <a:prstGeom prst="rect">
            <a:avLst/>
          </a:prstGeom>
        </p:spPr>
        <p:txBody>
          <a:bodyPr vert="horz" wrap="square" lIns="0" tIns="12700" rIns="0" bIns="0" rtlCol="0">
            <a:spAutoFit/>
          </a:bodyPr>
          <a:lstStyle/>
          <a:p>
            <a:pPr marL="12700">
              <a:lnSpc>
                <a:spcPct val="100000"/>
              </a:lnSpc>
              <a:spcBef>
                <a:spcPts val="100"/>
              </a:spcBef>
            </a:pPr>
            <a:r>
              <a:rPr b="1" dirty="0">
                <a:latin typeface="DejaVu Sans"/>
                <a:cs typeface="DejaVu Sans"/>
              </a:rPr>
              <a:t>1. What beneﬁts does a strong presidency provide to a representative democracy?</a:t>
            </a:r>
            <a:endParaRPr dirty="0">
              <a:latin typeface="DejaVu Sans"/>
              <a:cs typeface="DejaVu Sans"/>
            </a:endParaRPr>
          </a:p>
        </p:txBody>
      </p:sp>
      <p:sp>
        <p:nvSpPr>
          <p:cNvPr id="5" name="object 5"/>
          <p:cNvSpPr txBox="1"/>
          <p:nvPr/>
        </p:nvSpPr>
        <p:spPr>
          <a:xfrm>
            <a:off x="0" y="1431237"/>
            <a:ext cx="5863591" cy="1111714"/>
          </a:xfrm>
          <a:prstGeom prst="rect">
            <a:avLst/>
          </a:prstGeom>
        </p:spPr>
        <p:txBody>
          <a:bodyPr vert="horz" wrap="square" lIns="0" tIns="14604" rIns="0" bIns="0" rtlCol="0">
            <a:spAutoFit/>
          </a:bodyPr>
          <a:lstStyle/>
          <a:p>
            <a:pPr marL="292100" marR="5080" indent="-279400">
              <a:lnSpc>
                <a:spcPct val="99000"/>
              </a:lnSpc>
              <a:spcBef>
                <a:spcPts val="114"/>
              </a:spcBef>
              <a:buChar char="•"/>
              <a:tabLst>
                <a:tab pos="297815" algn="l"/>
                <a:tab pos="298450" algn="l"/>
              </a:tabLst>
            </a:pPr>
            <a:r>
              <a:rPr dirty="0">
                <a:latin typeface="DejaVu Sans"/>
                <a:cs typeface="DejaVu Sans"/>
              </a:rPr>
              <a:t>A strong presidency provided unity, stability, and protection, a strong  presidency not only protects the people from other countries, but also  from themselves.</a:t>
            </a:r>
          </a:p>
        </p:txBody>
      </p:sp>
      <p:sp>
        <p:nvSpPr>
          <p:cNvPr id="6" name="object 6"/>
          <p:cNvSpPr txBox="1"/>
          <p:nvPr/>
        </p:nvSpPr>
        <p:spPr>
          <a:xfrm>
            <a:off x="156209" y="2657351"/>
            <a:ext cx="6548801" cy="289823"/>
          </a:xfrm>
          <a:prstGeom prst="rect">
            <a:avLst/>
          </a:prstGeom>
        </p:spPr>
        <p:txBody>
          <a:bodyPr vert="horz" wrap="square" lIns="0" tIns="12700" rIns="0" bIns="0" rtlCol="0">
            <a:spAutoFit/>
          </a:bodyPr>
          <a:lstStyle/>
          <a:p>
            <a:pPr marL="12700">
              <a:lnSpc>
                <a:spcPct val="100000"/>
              </a:lnSpc>
              <a:spcBef>
                <a:spcPts val="100"/>
              </a:spcBef>
            </a:pPr>
            <a:r>
              <a:rPr b="1" dirty="0">
                <a:latin typeface="DejaVu Sans"/>
                <a:cs typeface="DejaVu Sans"/>
              </a:rPr>
              <a:t>2. Why does a weak executive create a bad government?</a:t>
            </a:r>
            <a:endParaRPr dirty="0">
              <a:latin typeface="DejaVu Sans"/>
              <a:cs typeface="DejaVu Sans"/>
            </a:endParaRPr>
          </a:p>
        </p:txBody>
      </p:sp>
      <p:sp>
        <p:nvSpPr>
          <p:cNvPr id="7" name="object 7"/>
          <p:cNvSpPr txBox="1"/>
          <p:nvPr/>
        </p:nvSpPr>
        <p:spPr>
          <a:xfrm>
            <a:off x="-49042" y="3368327"/>
            <a:ext cx="6309575" cy="1264064"/>
          </a:xfrm>
          <a:prstGeom prst="rect">
            <a:avLst/>
          </a:prstGeom>
        </p:spPr>
        <p:txBody>
          <a:bodyPr vert="horz" wrap="square" lIns="0" tIns="8255" rIns="0" bIns="0" rtlCol="0">
            <a:spAutoFit/>
          </a:bodyPr>
          <a:lstStyle/>
          <a:p>
            <a:pPr marL="292100" marR="5080" indent="-279400" algn="just">
              <a:lnSpc>
                <a:spcPct val="102200"/>
              </a:lnSpc>
              <a:spcBef>
                <a:spcPts val="65"/>
              </a:spcBef>
              <a:buChar char="•"/>
              <a:tabLst>
                <a:tab pos="298450" algn="l"/>
              </a:tabLst>
            </a:pPr>
            <a:r>
              <a:rPr sz="2000" dirty="0">
                <a:latin typeface="DejaVu Sans"/>
                <a:cs typeface="DejaVu Sans"/>
              </a:rPr>
              <a:t>If the executive branch is weak, there is no one to protect the people's  rights and liberties. This then causes distrust in the government, which  shows the liabilities.</a:t>
            </a:r>
          </a:p>
        </p:txBody>
      </p:sp>
      <p:sp>
        <p:nvSpPr>
          <p:cNvPr id="8" name="object 8"/>
          <p:cNvSpPr txBox="1"/>
          <p:nvPr/>
        </p:nvSpPr>
        <p:spPr>
          <a:xfrm>
            <a:off x="130809" y="4809218"/>
            <a:ext cx="6626271" cy="628377"/>
          </a:xfrm>
          <a:prstGeom prst="rect">
            <a:avLst/>
          </a:prstGeom>
        </p:spPr>
        <p:txBody>
          <a:bodyPr vert="horz" wrap="square" lIns="0" tIns="12700" rIns="0" bIns="0" rtlCol="0">
            <a:spAutoFit/>
          </a:bodyPr>
          <a:lstStyle/>
          <a:p>
            <a:pPr marL="12700">
              <a:lnSpc>
                <a:spcPct val="100000"/>
              </a:lnSpc>
              <a:spcBef>
                <a:spcPts val="100"/>
              </a:spcBef>
            </a:pPr>
            <a:r>
              <a:rPr sz="2000" b="1" dirty="0">
                <a:latin typeface="DejaVu Sans"/>
                <a:cs typeface="DejaVu Sans"/>
              </a:rPr>
              <a:t>3. What are four ingredient of an energetic executive?</a:t>
            </a:r>
            <a:endParaRPr sz="2000" dirty="0">
              <a:latin typeface="DejaVu Sans"/>
              <a:cs typeface="DejaVu Sans"/>
            </a:endParaRPr>
          </a:p>
        </p:txBody>
      </p:sp>
      <p:sp>
        <p:nvSpPr>
          <p:cNvPr id="9" name="object 9"/>
          <p:cNvSpPr txBox="1"/>
          <p:nvPr/>
        </p:nvSpPr>
        <p:spPr>
          <a:xfrm>
            <a:off x="-49042" y="5544115"/>
            <a:ext cx="6301998" cy="1111714"/>
          </a:xfrm>
          <a:prstGeom prst="rect">
            <a:avLst/>
          </a:prstGeom>
        </p:spPr>
        <p:txBody>
          <a:bodyPr vert="horz" wrap="square" lIns="0" tIns="14604" rIns="0" bIns="0" rtlCol="0">
            <a:spAutoFit/>
          </a:bodyPr>
          <a:lstStyle/>
          <a:p>
            <a:pPr marL="292100" marR="5080" indent="-279400">
              <a:lnSpc>
                <a:spcPct val="99000"/>
              </a:lnSpc>
              <a:spcBef>
                <a:spcPts val="114"/>
              </a:spcBef>
              <a:buChar char="•"/>
              <a:tabLst>
                <a:tab pos="297815" algn="l"/>
                <a:tab pos="298450" algn="l"/>
              </a:tabLst>
            </a:pPr>
            <a:r>
              <a:rPr dirty="0">
                <a:latin typeface="DejaVu Sans"/>
                <a:cs typeface="DejaVu Sans"/>
              </a:rPr>
              <a:t>Four ingredients of an energetic executive branch are unity, competent  powers, adequate provision for its support, and duration. By showing so,  the people begin to trust the government.</a:t>
            </a:r>
          </a:p>
        </p:txBody>
      </p:sp>
      <p:sp>
        <p:nvSpPr>
          <p:cNvPr id="10" name="object 10"/>
          <p:cNvSpPr txBox="1"/>
          <p:nvPr/>
        </p:nvSpPr>
        <p:spPr>
          <a:xfrm>
            <a:off x="6492497" y="1013410"/>
            <a:ext cx="5387975" cy="566822"/>
          </a:xfrm>
          <a:prstGeom prst="rect">
            <a:avLst/>
          </a:prstGeom>
        </p:spPr>
        <p:txBody>
          <a:bodyPr vert="horz" wrap="square" lIns="0" tIns="12700" rIns="0" bIns="0" rtlCol="0">
            <a:spAutoFit/>
          </a:bodyPr>
          <a:lstStyle/>
          <a:p>
            <a:pPr marL="12700">
              <a:lnSpc>
                <a:spcPct val="100000"/>
              </a:lnSpc>
              <a:spcBef>
                <a:spcPts val="100"/>
              </a:spcBef>
            </a:pPr>
            <a:r>
              <a:rPr b="1" dirty="0">
                <a:latin typeface="DejaVu Sans"/>
                <a:cs typeface="DejaVu Sans"/>
              </a:rPr>
              <a:t>4. What, according to Hamilton, is the most necessary quality for a president?</a:t>
            </a:r>
            <a:endParaRPr dirty="0">
              <a:latin typeface="DejaVu Sans"/>
              <a:cs typeface="DejaVu Sans"/>
            </a:endParaRPr>
          </a:p>
        </p:txBody>
      </p:sp>
      <p:sp>
        <p:nvSpPr>
          <p:cNvPr id="11" name="object 11"/>
          <p:cNvSpPr txBox="1"/>
          <p:nvPr/>
        </p:nvSpPr>
        <p:spPr>
          <a:xfrm>
            <a:off x="6222433" y="1635934"/>
            <a:ext cx="5928102" cy="856517"/>
          </a:xfrm>
          <a:prstGeom prst="rect">
            <a:avLst/>
          </a:prstGeom>
        </p:spPr>
        <p:txBody>
          <a:bodyPr vert="horz" wrap="square" lIns="0" tIns="8890" rIns="0" bIns="0" rtlCol="0">
            <a:spAutoFit/>
          </a:bodyPr>
          <a:lstStyle/>
          <a:p>
            <a:pPr marL="292100" marR="5080" indent="-279400">
              <a:lnSpc>
                <a:spcPct val="101800"/>
              </a:lnSpc>
              <a:spcBef>
                <a:spcPts val="70"/>
              </a:spcBef>
              <a:buChar char="•"/>
              <a:tabLst>
                <a:tab pos="297815" algn="l"/>
                <a:tab pos="298450" algn="l"/>
              </a:tabLst>
            </a:pPr>
            <a:r>
              <a:rPr dirty="0">
                <a:latin typeface="DejaVu Sans"/>
                <a:cs typeface="DejaVu Sans"/>
              </a:rPr>
              <a:t>Hamilton considers energy the most necessary quality for a president.  Energy is needed to protect the people's rights and liberties.</a:t>
            </a:r>
          </a:p>
        </p:txBody>
      </p:sp>
      <p:sp>
        <p:nvSpPr>
          <p:cNvPr id="12" name="object 12"/>
          <p:cNvSpPr txBox="1"/>
          <p:nvPr/>
        </p:nvSpPr>
        <p:spPr>
          <a:xfrm>
            <a:off x="6454397" y="2676367"/>
            <a:ext cx="5799039" cy="289823"/>
          </a:xfrm>
          <a:prstGeom prst="rect">
            <a:avLst/>
          </a:prstGeom>
        </p:spPr>
        <p:txBody>
          <a:bodyPr vert="horz" wrap="square" lIns="0" tIns="12700" rIns="0" bIns="0" rtlCol="0">
            <a:spAutoFit/>
          </a:bodyPr>
          <a:lstStyle/>
          <a:p>
            <a:pPr marL="12700">
              <a:lnSpc>
                <a:spcPct val="100000"/>
              </a:lnSpc>
              <a:spcBef>
                <a:spcPts val="100"/>
              </a:spcBef>
            </a:pPr>
            <a:r>
              <a:rPr b="1" dirty="0">
                <a:latin typeface="DejaVu Sans"/>
                <a:cs typeface="DejaVu Sans"/>
              </a:rPr>
              <a:t>5. What are characteristics of the legislative branch?</a:t>
            </a:r>
            <a:endParaRPr dirty="0">
              <a:latin typeface="DejaVu Sans"/>
              <a:cs typeface="DejaVu Sans"/>
            </a:endParaRPr>
          </a:p>
        </p:txBody>
      </p:sp>
      <p:sp>
        <p:nvSpPr>
          <p:cNvPr id="13" name="object 13"/>
          <p:cNvSpPr txBox="1"/>
          <p:nvPr/>
        </p:nvSpPr>
        <p:spPr>
          <a:xfrm>
            <a:off x="6509008" y="3298554"/>
            <a:ext cx="5552183" cy="1674176"/>
          </a:xfrm>
          <a:prstGeom prst="rect">
            <a:avLst/>
          </a:prstGeom>
        </p:spPr>
        <p:txBody>
          <a:bodyPr vert="horz" wrap="square" lIns="0" tIns="12065" rIns="0" bIns="0" rtlCol="0">
            <a:spAutoFit/>
          </a:bodyPr>
          <a:lstStyle/>
          <a:p>
            <a:pPr marL="292100" marR="5080" indent="-279400">
              <a:lnSpc>
                <a:spcPct val="100200"/>
              </a:lnSpc>
              <a:spcBef>
                <a:spcPts val="95"/>
              </a:spcBef>
              <a:buChar char="•"/>
              <a:tabLst>
                <a:tab pos="297815" algn="l"/>
                <a:tab pos="298450" algn="l"/>
              </a:tabLst>
            </a:pPr>
            <a:r>
              <a:rPr dirty="0">
                <a:latin typeface="DejaVu Sans"/>
                <a:cs typeface="DejaVu Sans"/>
              </a:rPr>
              <a:t>The legislative branch includes discussing/arguing/passing/settling laws  and past disputes. They regularly exercise their powers through the  Supreme Court and lower courts to show their agreements and the  people's opinions as a whole.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50220" y="-12408"/>
            <a:ext cx="12192000" cy="615054"/>
          </a:xfrm>
          <a:custGeom>
            <a:avLst/>
            <a:gdLst/>
            <a:ahLst/>
            <a:cxnLst/>
            <a:rect l="l" t="t" r="r" b="b"/>
            <a:pathLst>
              <a:path w="12192000" h="895985">
                <a:moveTo>
                  <a:pt x="12191997" y="0"/>
                </a:moveTo>
                <a:lnTo>
                  <a:pt x="0" y="0"/>
                </a:lnTo>
                <a:lnTo>
                  <a:pt x="0" y="895546"/>
                </a:lnTo>
                <a:lnTo>
                  <a:pt x="12191997" y="895546"/>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828800" y="12312"/>
            <a:ext cx="7759663" cy="443711"/>
          </a:xfrm>
          <a:prstGeom prst="rect">
            <a:avLst/>
          </a:prstGeom>
        </p:spPr>
        <p:txBody>
          <a:bodyPr vert="horz" wrap="square" lIns="0" tIns="12700" rIns="0" bIns="0" rtlCol="0">
            <a:spAutoFit/>
          </a:bodyPr>
          <a:lstStyle/>
          <a:p>
            <a:pPr marL="12700" algn="ctr">
              <a:lnSpc>
                <a:spcPct val="100000"/>
              </a:lnSpc>
              <a:spcBef>
                <a:spcPts val="100"/>
              </a:spcBef>
            </a:pPr>
            <a:r>
              <a:rPr sz="2800" i="1" dirty="0">
                <a:latin typeface="Nimbus Sans L"/>
                <a:cs typeface="Nimbus Sans L"/>
              </a:rPr>
              <a:t>Federalist No. 70 </a:t>
            </a:r>
            <a:r>
              <a:rPr sz="2800" dirty="0"/>
              <a:t>(1788)</a:t>
            </a:r>
            <a:endParaRPr sz="2800" dirty="0">
              <a:latin typeface="Nimbus Sans L"/>
              <a:cs typeface="Nimbus Sans L"/>
            </a:endParaRPr>
          </a:p>
        </p:txBody>
      </p:sp>
      <p:sp>
        <p:nvSpPr>
          <p:cNvPr id="14" name="object 14"/>
          <p:cNvSpPr txBox="1"/>
          <p:nvPr/>
        </p:nvSpPr>
        <p:spPr>
          <a:xfrm>
            <a:off x="0" y="749425"/>
            <a:ext cx="5523556" cy="2900666"/>
          </a:xfrm>
          <a:prstGeom prst="rect">
            <a:avLst/>
          </a:prstGeom>
        </p:spPr>
        <p:txBody>
          <a:bodyPr vert="horz" wrap="square" lIns="0" tIns="12700" rIns="0" bIns="0" rtlCol="0">
            <a:spAutoFit/>
          </a:bodyPr>
          <a:lstStyle/>
          <a:p>
            <a:pPr marL="217804" indent="-205740">
              <a:lnSpc>
                <a:spcPts val="1530"/>
              </a:lnSpc>
              <a:spcBef>
                <a:spcPts val="100"/>
              </a:spcBef>
              <a:buAutoNum type="arabicPeriod" startAt="6"/>
              <a:tabLst>
                <a:tab pos="218440" algn="l"/>
              </a:tabLst>
            </a:pPr>
            <a:r>
              <a:rPr b="1" dirty="0">
                <a:latin typeface="DejaVu Sans"/>
                <a:cs typeface="DejaVu Sans"/>
              </a:rPr>
              <a:t>How do human weaknesses complicate decision-making, according to Hamilton?</a:t>
            </a:r>
            <a:endParaRPr lang="en-US" b="1" dirty="0">
              <a:latin typeface="DejaVu Sans"/>
              <a:cs typeface="DejaVu Sans"/>
            </a:endParaRPr>
          </a:p>
          <a:p>
            <a:pPr marL="12064">
              <a:lnSpc>
                <a:spcPts val="1530"/>
              </a:lnSpc>
              <a:spcBef>
                <a:spcPts val="100"/>
              </a:spcBef>
              <a:tabLst>
                <a:tab pos="218440" algn="l"/>
              </a:tabLst>
            </a:pPr>
            <a:endParaRPr dirty="0">
              <a:latin typeface="DejaVu Sans"/>
              <a:cs typeface="DejaVu Sans"/>
            </a:endParaRPr>
          </a:p>
          <a:p>
            <a:pPr marL="641350" lvl="1" indent="-171450">
              <a:lnSpc>
                <a:spcPts val="1530"/>
              </a:lnSpc>
              <a:buChar char="•"/>
              <a:tabLst>
                <a:tab pos="641350" algn="l"/>
              </a:tabLst>
            </a:pPr>
            <a:r>
              <a:rPr dirty="0">
                <a:latin typeface="DejaVu Sans"/>
                <a:cs typeface="DejaVu Sans"/>
              </a:rPr>
              <a:t>Hamilton argued that human weaknesses will create unnecessary concerns in</a:t>
            </a:r>
          </a:p>
          <a:p>
            <a:pPr marL="635000" marR="10160">
              <a:lnSpc>
                <a:spcPct val="98300"/>
              </a:lnSpc>
              <a:spcBef>
                <a:spcPts val="65"/>
              </a:spcBef>
            </a:pPr>
            <a:r>
              <a:rPr dirty="0">
                <a:latin typeface="DejaVu Sans"/>
                <a:cs typeface="DejaVu Sans"/>
              </a:rPr>
              <a:t>decision making. Which led them to believe that the existence of Congress  within the government will only become the hindrance for Government  because it slowed down the decision-making process. But he did not consider  who will watch over the government if congress does not exist.</a:t>
            </a:r>
          </a:p>
        </p:txBody>
      </p:sp>
      <p:sp>
        <p:nvSpPr>
          <p:cNvPr id="15" name="object 15"/>
          <p:cNvSpPr txBox="1"/>
          <p:nvPr/>
        </p:nvSpPr>
        <p:spPr>
          <a:xfrm>
            <a:off x="50220" y="4036734"/>
            <a:ext cx="5858220" cy="2097241"/>
          </a:xfrm>
          <a:prstGeom prst="rect">
            <a:avLst/>
          </a:prstGeom>
        </p:spPr>
        <p:txBody>
          <a:bodyPr vert="horz" wrap="square" lIns="0" tIns="12700" rIns="0" bIns="0" rtlCol="0">
            <a:spAutoFit/>
          </a:bodyPr>
          <a:lstStyle/>
          <a:p>
            <a:pPr marL="217804" indent="-205740">
              <a:lnSpc>
                <a:spcPts val="1530"/>
              </a:lnSpc>
              <a:spcBef>
                <a:spcPts val="100"/>
              </a:spcBef>
              <a:buAutoNum type="arabicPeriod" startAt="7"/>
              <a:tabLst>
                <a:tab pos="218440" algn="l"/>
              </a:tabLst>
            </a:pPr>
            <a:r>
              <a:rPr b="1" dirty="0">
                <a:latin typeface="DejaVu Sans"/>
                <a:cs typeface="DejaVu Sans"/>
              </a:rPr>
              <a:t>What problems might arise if the presidency were split between two people?</a:t>
            </a:r>
            <a:endParaRPr lang="en-US" b="1" dirty="0">
              <a:latin typeface="DejaVu Sans"/>
              <a:cs typeface="DejaVu Sans"/>
            </a:endParaRPr>
          </a:p>
          <a:p>
            <a:pPr marL="12064">
              <a:lnSpc>
                <a:spcPts val="1530"/>
              </a:lnSpc>
              <a:spcBef>
                <a:spcPts val="100"/>
              </a:spcBef>
              <a:tabLst>
                <a:tab pos="218440" algn="l"/>
              </a:tabLst>
            </a:pPr>
            <a:endParaRPr dirty="0">
              <a:latin typeface="DejaVu Sans"/>
              <a:cs typeface="DejaVu Sans"/>
            </a:endParaRPr>
          </a:p>
          <a:p>
            <a:pPr marL="641350" lvl="1" indent="-171450">
              <a:lnSpc>
                <a:spcPts val="1530"/>
              </a:lnSpc>
              <a:buChar char="•"/>
              <a:tabLst>
                <a:tab pos="641350" algn="l"/>
              </a:tabLst>
            </a:pPr>
            <a:r>
              <a:rPr dirty="0">
                <a:latin typeface="DejaVu Sans"/>
                <a:cs typeface="DejaVu Sans"/>
              </a:rPr>
              <a:t>If the presidency were split between two people, they would disagree</a:t>
            </a:r>
          </a:p>
          <a:p>
            <a:pPr marL="635000" marR="5080">
              <a:lnSpc>
                <a:spcPct val="99400"/>
              </a:lnSpc>
              <a:spcBef>
                <a:spcPts val="50"/>
              </a:spcBef>
            </a:pPr>
            <a:r>
              <a:rPr dirty="0">
                <a:latin typeface="DejaVu Sans"/>
                <a:cs typeface="DejaVu Sans"/>
              </a:rPr>
              <a:t>because of the diﬀerences in their beliefs. Since they would not be able to  agree on most things, action could not be taken, about certain events, until  aWer everything had died down.</a:t>
            </a:r>
          </a:p>
        </p:txBody>
      </p:sp>
      <p:sp>
        <p:nvSpPr>
          <p:cNvPr id="16" name="object 16"/>
          <p:cNvSpPr txBox="1"/>
          <p:nvPr/>
        </p:nvSpPr>
        <p:spPr>
          <a:xfrm>
            <a:off x="5831688" y="724025"/>
            <a:ext cx="6312820" cy="863698"/>
          </a:xfrm>
          <a:prstGeom prst="rect">
            <a:avLst/>
          </a:prstGeom>
        </p:spPr>
        <p:txBody>
          <a:bodyPr vert="horz" wrap="square" lIns="0" tIns="7620" rIns="0" bIns="0" rtlCol="0">
            <a:spAutoFit/>
          </a:bodyPr>
          <a:lstStyle/>
          <a:p>
            <a:pPr marL="241300" marR="5080" indent="-228600">
              <a:lnSpc>
                <a:spcPct val="102600"/>
              </a:lnSpc>
              <a:spcBef>
                <a:spcPts val="60"/>
              </a:spcBef>
            </a:pPr>
            <a:r>
              <a:rPr b="1" dirty="0">
                <a:latin typeface="DejaVu Sans"/>
                <a:cs typeface="DejaVu Sans"/>
              </a:rPr>
              <a:t>8. Why is disagreement within the legislative branch beneﬁcial, while in the  executive branch it is detrimental?</a:t>
            </a:r>
            <a:endParaRPr dirty="0">
              <a:latin typeface="DejaVu Sans"/>
              <a:cs typeface="DejaVu Sans"/>
            </a:endParaRPr>
          </a:p>
        </p:txBody>
      </p:sp>
      <p:sp>
        <p:nvSpPr>
          <p:cNvPr id="17" name="object 17"/>
          <p:cNvSpPr txBox="1"/>
          <p:nvPr/>
        </p:nvSpPr>
        <p:spPr>
          <a:xfrm>
            <a:off x="6248401" y="1601505"/>
            <a:ext cx="5479394" cy="566822"/>
          </a:xfrm>
          <a:prstGeom prst="rect">
            <a:avLst/>
          </a:prstGeom>
        </p:spPr>
        <p:txBody>
          <a:bodyPr vert="horz" wrap="square" lIns="0" tIns="12700" rIns="0" bIns="0" rtlCol="0">
            <a:spAutoFit/>
          </a:bodyPr>
          <a:lstStyle/>
          <a:p>
            <a:pPr marL="184150" indent="-171450">
              <a:lnSpc>
                <a:spcPct val="100000"/>
              </a:lnSpc>
              <a:spcBef>
                <a:spcPts val="100"/>
              </a:spcBef>
              <a:buChar char="•"/>
              <a:tabLst>
                <a:tab pos="184150" algn="l"/>
              </a:tabLst>
            </a:pPr>
            <a:r>
              <a:rPr dirty="0">
                <a:latin typeface="DejaVu Sans"/>
                <a:cs typeface="DejaVu Sans"/>
              </a:rPr>
              <a:t>Disagreement within the legislative branch can usually lead to good things.</a:t>
            </a:r>
          </a:p>
        </p:txBody>
      </p:sp>
      <p:sp>
        <p:nvSpPr>
          <p:cNvPr id="18" name="object 18"/>
          <p:cNvSpPr txBox="1"/>
          <p:nvPr/>
        </p:nvSpPr>
        <p:spPr>
          <a:xfrm>
            <a:off x="6248401" y="2182109"/>
            <a:ext cx="5893379" cy="4588244"/>
          </a:xfrm>
          <a:prstGeom prst="rect">
            <a:avLst/>
          </a:prstGeom>
        </p:spPr>
        <p:txBody>
          <a:bodyPr vert="horz" wrap="square" lIns="0" tIns="10795" rIns="0" bIns="0" rtlCol="0">
            <a:spAutoFit/>
          </a:bodyPr>
          <a:lstStyle/>
          <a:p>
            <a:pPr marL="177800" marR="96520">
              <a:lnSpc>
                <a:spcPct val="101000"/>
              </a:lnSpc>
              <a:spcBef>
                <a:spcPts val="85"/>
              </a:spcBef>
            </a:pPr>
            <a:r>
              <a:rPr dirty="0">
                <a:latin typeface="DejaVu Sans"/>
                <a:cs typeface="DejaVu Sans"/>
              </a:rPr>
              <a:t>When the Congress is arguing about something, two sides want their side to  win and they represent two sides of the population. When they manage to  ﬁnd a solution or common ground on an issue, that means that it's usually a  compromise so the issue in question moves forward a bit in such a way that  it suits both sides a bit.</a:t>
            </a:r>
            <a:endParaRPr lang="en-US" dirty="0">
              <a:latin typeface="DejaVu Sans"/>
              <a:cs typeface="DejaVu Sans"/>
            </a:endParaRPr>
          </a:p>
          <a:p>
            <a:pPr marL="177800" marR="96520">
              <a:lnSpc>
                <a:spcPct val="101000"/>
              </a:lnSpc>
              <a:spcBef>
                <a:spcPts val="85"/>
              </a:spcBef>
            </a:pPr>
            <a:endParaRPr dirty="0">
              <a:latin typeface="DejaVu Sans"/>
              <a:cs typeface="DejaVu Sans"/>
            </a:endParaRPr>
          </a:p>
          <a:p>
            <a:pPr marL="184150" indent="-171450">
              <a:lnSpc>
                <a:spcPts val="1500"/>
              </a:lnSpc>
              <a:buChar char="•"/>
              <a:tabLst>
                <a:tab pos="184150" algn="l"/>
              </a:tabLst>
            </a:pPr>
            <a:r>
              <a:rPr b="1" dirty="0">
                <a:latin typeface="DejaVu Sans"/>
                <a:cs typeface="DejaVu Sans"/>
              </a:rPr>
              <a:t>Disagreement in the executive branch however is not beneﬁcial because it</a:t>
            </a:r>
          </a:p>
          <a:p>
            <a:pPr marL="177800" marR="5080">
              <a:lnSpc>
                <a:spcPct val="100400"/>
              </a:lnSpc>
              <a:spcBef>
                <a:spcPts val="30"/>
              </a:spcBef>
            </a:pPr>
            <a:r>
              <a:rPr dirty="0">
                <a:latin typeface="DejaVu Sans"/>
                <a:cs typeface="DejaVu Sans"/>
              </a:rPr>
              <a:t>can cause delays in administering laws or signing them into law, or it can  cause for people who did something bad to answer for it at a later time  which gives them time to escape, or anything similar. Nothing good can come  out of disagreement within the executive branch.</a:t>
            </a:r>
          </a:p>
        </p:txBody>
      </p:sp>
    </p:spTree>
    <p:extLst>
      <p:ext uri="{BB962C8B-B14F-4D97-AF65-F5344CB8AC3E}">
        <p14:creationId xmlns:p14="http://schemas.microsoft.com/office/powerpoint/2010/main" val="365099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8739" y="113230"/>
            <a:ext cx="11878945" cy="3341941"/>
          </a:xfrm>
          <a:prstGeom prst="rect">
            <a:avLst/>
          </a:prstGeom>
        </p:spPr>
        <p:txBody>
          <a:bodyPr vert="horz" wrap="square" lIns="0" tIns="33020" rIns="0" bIns="0" rtlCol="0">
            <a:spAutoFit/>
          </a:bodyPr>
          <a:lstStyle/>
          <a:p>
            <a:pPr marL="2455545" marR="5080" indent="-2282825">
              <a:lnSpc>
                <a:spcPts val="3800"/>
              </a:lnSpc>
              <a:spcBef>
                <a:spcPts val="260"/>
              </a:spcBef>
            </a:pPr>
            <a:r>
              <a:rPr sz="3200" b="1" dirty="0">
                <a:latin typeface="DejaVu Sans"/>
                <a:cs typeface="DejaVu Sans"/>
              </a:rPr>
              <a:t>EXPLAIN HOW PRESIDENTS HAVE INTERPRETED AND JUSTIFIED THEIR  USE OF FORMAL AND INFORMAL POWERS</a:t>
            </a:r>
            <a:endParaRPr sz="3200" dirty="0">
              <a:latin typeface="DejaVu Sans"/>
              <a:cs typeface="DejaVu Sans"/>
            </a:endParaRPr>
          </a:p>
          <a:p>
            <a:pPr marL="520700" marR="62230" indent="-508000">
              <a:lnSpc>
                <a:spcPts val="3800"/>
              </a:lnSpc>
              <a:spcBef>
                <a:spcPts val="3015"/>
              </a:spcBef>
            </a:pPr>
            <a:r>
              <a:rPr sz="3200" b="1" dirty="0">
                <a:latin typeface="DejaVu Sans"/>
                <a:cs typeface="DejaVu Sans"/>
              </a:rPr>
              <a:t>b) Term-of-oﬃce and constitutional-power restrictions, including the  passage of the Twenty-second Amendment, demonstrate changing  presidential roles</a:t>
            </a:r>
            <a:endParaRPr sz="3200" dirty="0">
              <a:latin typeface="DejaVu Sans"/>
              <a:cs typeface="DejaVu Sans"/>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60" dirty="0"/>
              <a:t>32</a:t>
            </a:fld>
            <a:endParaRPr spc="-16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FFF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p:nvPr/>
        </p:nvSpPr>
        <p:spPr>
          <a:xfrm>
            <a:off x="11380697" y="6442065"/>
            <a:ext cx="153670" cy="189796"/>
          </a:xfrm>
          <a:prstGeom prst="rect">
            <a:avLst/>
          </a:prstGeom>
        </p:spPr>
        <p:txBody>
          <a:bodyPr vert="horz" wrap="square" lIns="0" tIns="5080" rIns="0" bIns="0" rtlCol="0">
            <a:spAutoFit/>
          </a:bodyPr>
          <a:lstStyle/>
          <a:p>
            <a:pPr marL="381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98989"/>
                </a:solidFill>
                <a:effectLst/>
                <a:uLnTx/>
                <a:uFillTx/>
                <a:latin typeface="DejaVu Sans"/>
                <a:ea typeface="+mn-ea"/>
                <a:cs typeface="DejaVu Sans"/>
              </a:rPr>
              <a:pPr marL="38100" marR="0" lvl="0" indent="0" algn="l" defTabSz="914400" rtl="0" eaLnBrk="1" fontAlgn="auto" latinLnBrk="0" hangingPunct="1">
                <a:lnSpc>
                  <a:spcPct val="100000"/>
                </a:lnSpc>
                <a:spcBef>
                  <a:spcPts val="40"/>
                </a:spcBef>
                <a:spcAft>
                  <a:spcPts val="0"/>
                </a:spcAft>
                <a:buClrTx/>
                <a:buSzTx/>
                <a:buFontTx/>
                <a:buNone/>
                <a:tabLst/>
                <a:defRPr/>
              </a:pPr>
              <a:t>33</a:t>
            </a:fld>
            <a:endParaRPr kumimoji="0" sz="1200" b="0" i="0" u="none" strike="noStrike" kern="1200" cap="none" spc="0" normalizeH="0" baseline="0" noProof="0">
              <a:ln>
                <a:noFill/>
              </a:ln>
              <a:solidFill>
                <a:prstClr val="black"/>
              </a:solidFill>
              <a:effectLst/>
              <a:uLnTx/>
              <a:uFillTx/>
              <a:latin typeface="DejaVu Sans"/>
              <a:ea typeface="+mn-ea"/>
              <a:cs typeface="DejaVu Sans"/>
            </a:endParaRPr>
          </a:p>
        </p:txBody>
      </p:sp>
      <p:sp>
        <p:nvSpPr>
          <p:cNvPr id="4" name="object 4"/>
          <p:cNvSpPr txBox="1"/>
          <p:nvPr/>
        </p:nvSpPr>
        <p:spPr>
          <a:xfrm>
            <a:off x="168592" y="1143000"/>
            <a:ext cx="11854815" cy="4199483"/>
          </a:xfrm>
          <a:prstGeom prst="rect">
            <a:avLst/>
          </a:prstGeom>
        </p:spPr>
        <p:txBody>
          <a:bodyPr vert="horz" wrap="square" lIns="0" tIns="33020" rIns="0" bIns="0" rtlCol="0">
            <a:spAutoFit/>
          </a:bodyPr>
          <a:lstStyle/>
          <a:p>
            <a:pPr marL="413384" marR="65405" lvl="0" indent="-413384" algn="l" defTabSz="914400" rtl="0" eaLnBrk="1" fontAlgn="auto" latinLnBrk="0" hangingPunct="1">
              <a:lnSpc>
                <a:spcPts val="3800"/>
              </a:lnSpc>
              <a:spcBef>
                <a:spcPts val="260"/>
              </a:spcBef>
              <a:spcAft>
                <a:spcPts val="0"/>
              </a:spcAft>
              <a:buClrTx/>
              <a:buSzTx/>
              <a:buFontTx/>
              <a:buAutoNum type="alphaLcParenR"/>
              <a:tabLst>
                <a:tab pos="413384"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The potential for conﬂict with the Senate depends upon the type of  executive branch appointments, including:</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863600" marR="0" lvl="1" indent="-457834" algn="l" defTabSz="914400" rtl="0" eaLnBrk="1" fontAlgn="auto" latinLnBrk="0" hangingPunct="1">
              <a:lnSpc>
                <a:spcPct val="100000"/>
              </a:lnSpc>
              <a:spcBef>
                <a:spcPts val="509"/>
              </a:spcBef>
              <a:spcAft>
                <a:spcPts val="0"/>
              </a:spcAft>
              <a:buClrTx/>
              <a:buSzTx/>
              <a:buFont typeface="DejaVu Sans"/>
              <a:buChar char="–"/>
              <a:tabLst>
                <a:tab pos="862965" algn="l"/>
                <a:tab pos="8636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Cabinet members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863600" marR="0" lvl="1" indent="-457834" algn="l" defTabSz="914400" rtl="0" eaLnBrk="1" fontAlgn="auto" latinLnBrk="0" hangingPunct="1">
              <a:lnSpc>
                <a:spcPct val="100000"/>
              </a:lnSpc>
              <a:spcBef>
                <a:spcPts val="740"/>
              </a:spcBef>
              <a:spcAft>
                <a:spcPts val="0"/>
              </a:spcAft>
              <a:buClrTx/>
              <a:buSzTx/>
              <a:buFont typeface="DejaVu Sans"/>
              <a:buChar char="–"/>
              <a:tabLst>
                <a:tab pos="862965" algn="l"/>
                <a:tab pos="8636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Ambassadors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863600" marR="0" lvl="1" indent="-457834" algn="l" defTabSz="914400" rtl="0" eaLnBrk="1" fontAlgn="auto" latinLnBrk="0" hangingPunct="1">
              <a:lnSpc>
                <a:spcPct val="100000"/>
              </a:lnSpc>
              <a:spcBef>
                <a:spcPts val="640"/>
              </a:spcBef>
              <a:spcAft>
                <a:spcPts val="0"/>
              </a:spcAft>
              <a:buClrTx/>
              <a:buSzTx/>
              <a:buFont typeface="DejaVu Sans"/>
              <a:buChar char="–"/>
              <a:tabLst>
                <a:tab pos="862965" algn="l"/>
                <a:tab pos="8636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White House staﬀ</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413384" marR="5080" lvl="0" indent="-413384" algn="l" defTabSz="914400" rtl="0" eaLnBrk="1" fontAlgn="auto" latinLnBrk="0" hangingPunct="1">
              <a:lnSpc>
                <a:spcPct val="100699"/>
              </a:lnSpc>
              <a:spcBef>
                <a:spcPts val="710"/>
              </a:spcBef>
              <a:spcAft>
                <a:spcPts val="0"/>
              </a:spcAft>
              <a:buClrTx/>
              <a:buSzTx/>
              <a:buFontTx/>
              <a:buAutoNum type="alphaLcParenR"/>
              <a:tabLst>
                <a:tab pos="413384"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Senate conﬁrmation is an important check on appointment powers,  but the president’s longest lasting inﬂuence lies in life-tenured  judicial appointments</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413384" marR="433705" lvl="0" indent="-413384" algn="l" defTabSz="914400" rtl="0" eaLnBrk="1" fontAlgn="auto" latinLnBrk="0" hangingPunct="1">
              <a:lnSpc>
                <a:spcPct val="100000"/>
              </a:lnSpc>
              <a:spcBef>
                <a:spcPts val="730"/>
              </a:spcBef>
              <a:spcAft>
                <a:spcPts val="0"/>
              </a:spcAft>
              <a:buClrTx/>
              <a:buSzTx/>
              <a:buFontTx/>
              <a:buAutoNum type="alphaLcParenR"/>
              <a:tabLst>
                <a:tab pos="413384"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Policy initiatives and executive orders promoted by the president  o</a:t>
            </a:r>
            <a:r>
              <a:rPr kumimoji="0" lang="en-US" sz="2400" b="1" i="0" u="none" strike="noStrike" kern="1200" cap="none" spc="0" normalizeH="0" baseline="0" noProof="0" dirty="0">
                <a:ln>
                  <a:noFill/>
                </a:ln>
                <a:solidFill>
                  <a:prstClr val="black"/>
                </a:solidFill>
                <a:effectLst/>
                <a:uLnTx/>
                <a:uFillTx/>
                <a:latin typeface="DejaVu Sans"/>
                <a:ea typeface="+mn-ea"/>
                <a:cs typeface="DejaVu Sans"/>
              </a:rPr>
              <a:t>ft</a:t>
            </a:r>
            <a:r>
              <a:rPr kumimoji="0" sz="2400" b="1" i="0" u="none" strike="noStrike" kern="1200" cap="none" spc="0" normalizeH="0" baseline="0" noProof="0" dirty="0">
                <a:ln>
                  <a:noFill/>
                </a:ln>
                <a:solidFill>
                  <a:prstClr val="black"/>
                </a:solidFill>
                <a:effectLst/>
                <a:uLnTx/>
                <a:uFillTx/>
                <a:latin typeface="DejaVu Sans"/>
                <a:ea typeface="+mn-ea"/>
                <a:cs typeface="DejaVu Sans"/>
              </a:rPr>
              <a:t>en lead to conﬂict with congressional agenda</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6" name="TextBox 5">
            <a:extLst>
              <a:ext uri="{FF2B5EF4-FFF2-40B4-BE49-F238E27FC236}">
                <a16:creationId xmlns:a16="http://schemas.microsoft.com/office/drawing/2014/main" id="{E07A4639-64C7-4342-9516-E6E61026086F}"/>
              </a:ext>
            </a:extLst>
          </p:cNvPr>
          <p:cNvSpPr txBox="1"/>
          <p:nvPr/>
        </p:nvSpPr>
        <p:spPr>
          <a:xfrm>
            <a:off x="168592" y="47951"/>
            <a:ext cx="118548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2.5 EXPLAIN HOW THE PRESIDENT’S AGENDA CAN CREATE TENSION AND  FREQUENT CONFRONTATIONS WITH CONGRESS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919249" y="1"/>
            <a:ext cx="6353501" cy="689932"/>
          </a:xfrm>
          <a:prstGeom prst="rect">
            <a:avLst/>
          </a:prstGeom>
        </p:spPr>
        <p:txBody>
          <a:bodyPr vert="horz" wrap="square" lIns="0" tIns="12700" rIns="0" bIns="0" rtlCol="0">
            <a:spAutoFit/>
          </a:bodyPr>
          <a:lstStyle/>
          <a:p>
            <a:pPr marL="12700" algn="ctr">
              <a:lnSpc>
                <a:spcPct val="100000"/>
              </a:lnSpc>
              <a:spcBef>
                <a:spcPts val="100"/>
              </a:spcBef>
            </a:pPr>
            <a:r>
              <a:rPr sz="4400" dirty="0"/>
              <a:t>TERM OF OFFICE</a:t>
            </a:r>
          </a:p>
        </p:txBody>
      </p:sp>
      <p:sp>
        <p:nvSpPr>
          <p:cNvPr id="4" name="object 4"/>
          <p:cNvSpPr txBox="1"/>
          <p:nvPr/>
        </p:nvSpPr>
        <p:spPr>
          <a:xfrm>
            <a:off x="117219" y="785770"/>
            <a:ext cx="11734165" cy="5906745"/>
          </a:xfrm>
          <a:prstGeom prst="rect">
            <a:avLst/>
          </a:prstGeom>
        </p:spPr>
        <p:txBody>
          <a:bodyPr vert="horz" wrap="square" lIns="0" tIns="12700" rIns="0" bIns="0" rtlCol="0">
            <a:spAutoFit/>
          </a:bodyPr>
          <a:lstStyle/>
          <a:p>
            <a:pPr marL="336550" indent="-285750">
              <a:lnSpc>
                <a:spcPct val="100000"/>
              </a:lnSpc>
              <a:spcBef>
                <a:spcPts val="100"/>
              </a:spcBef>
              <a:buSzPct val="115000"/>
              <a:buFont typeface="DejaVu Sans"/>
              <a:buChar char="•"/>
              <a:tabLst>
                <a:tab pos="335915" algn="l"/>
                <a:tab pos="336550" algn="l"/>
              </a:tabLst>
            </a:pPr>
            <a:r>
              <a:rPr sz="2000" b="1" dirty="0">
                <a:solidFill>
                  <a:srgbClr val="FFFFFF"/>
                </a:solidFill>
                <a:latin typeface="DejaVu Sans"/>
                <a:cs typeface="DejaVu Sans"/>
              </a:rPr>
              <a:t>Four years</a:t>
            </a:r>
            <a:endParaRPr sz="2000" dirty="0">
              <a:latin typeface="DejaVu Sans"/>
              <a:cs typeface="DejaVu Sans"/>
            </a:endParaRPr>
          </a:p>
          <a:p>
            <a:pPr>
              <a:lnSpc>
                <a:spcPct val="100000"/>
              </a:lnSpc>
              <a:spcBef>
                <a:spcPts val="55"/>
              </a:spcBef>
              <a:buClr>
                <a:srgbClr val="FFFFFF"/>
              </a:buClr>
              <a:buFont typeface="DejaVu Sans"/>
              <a:buChar char="•"/>
            </a:pPr>
            <a:endParaRPr sz="3800" dirty="0">
              <a:latin typeface="DejaVu Sans"/>
              <a:cs typeface="DejaVu Sans"/>
            </a:endParaRPr>
          </a:p>
          <a:p>
            <a:pPr marL="336550" indent="-285750">
              <a:lnSpc>
                <a:spcPct val="100000"/>
              </a:lnSpc>
              <a:buSzPct val="115000"/>
              <a:buFont typeface="DejaVu Sans"/>
              <a:buChar char="•"/>
              <a:tabLst>
                <a:tab pos="335915" algn="l"/>
                <a:tab pos="336550" algn="l"/>
              </a:tabLst>
            </a:pPr>
            <a:r>
              <a:rPr sz="2000" b="1" dirty="0">
                <a:solidFill>
                  <a:srgbClr val="FFFFFF"/>
                </a:solidFill>
                <a:latin typeface="DejaVu Sans"/>
                <a:cs typeface="DejaVu Sans"/>
              </a:rPr>
              <a:t>Maximum of </a:t>
            </a:r>
            <a:r>
              <a:rPr sz="2000" b="1" dirty="0">
                <a:solidFill>
                  <a:srgbClr val="FFFF00"/>
                </a:solidFill>
                <a:latin typeface="DejaVu Sans"/>
                <a:cs typeface="DejaVu Sans"/>
              </a:rPr>
              <a:t>two elected terms</a:t>
            </a:r>
            <a:r>
              <a:rPr lang="en-US" sz="2000" b="1" dirty="0">
                <a:solidFill>
                  <a:srgbClr val="FFFFFF"/>
                </a:solidFill>
                <a:latin typeface="DejaVu Sans"/>
                <a:cs typeface="DejaVu Sans"/>
              </a:rPr>
              <a:t>; Maximum of 10 years</a:t>
            </a:r>
            <a:endParaRPr sz="2000" dirty="0">
              <a:latin typeface="DejaVu Sans"/>
              <a:cs typeface="DejaVu Sans"/>
            </a:endParaRPr>
          </a:p>
          <a:p>
            <a:pPr marL="850900" lvl="1" indent="-342900">
              <a:lnSpc>
                <a:spcPct val="100000"/>
              </a:lnSpc>
              <a:spcBef>
                <a:spcPts val="800"/>
              </a:spcBef>
              <a:buSzPct val="115000"/>
              <a:buFont typeface="Wingdings" panose="05000000000000000000" pitchFamily="2" charset="2"/>
              <a:buChar char="§"/>
              <a:tabLst>
                <a:tab pos="793115" algn="l"/>
                <a:tab pos="793750" algn="l"/>
              </a:tabLst>
            </a:pPr>
            <a:r>
              <a:rPr sz="2000" b="1" dirty="0">
                <a:solidFill>
                  <a:srgbClr val="FFFFFF"/>
                </a:solidFill>
                <a:latin typeface="DejaVu Sans"/>
                <a:cs typeface="DejaVu Sans"/>
              </a:rPr>
              <a:t>Amendment 22 institutionalized Washington’s precedent.</a:t>
            </a:r>
            <a:endParaRPr sz="2000" dirty="0">
              <a:latin typeface="DejaVu Sans"/>
              <a:cs typeface="DejaVu Sans"/>
            </a:endParaRPr>
          </a:p>
          <a:p>
            <a:pPr marL="850900" lvl="1" indent="-342900">
              <a:lnSpc>
                <a:spcPct val="100000"/>
              </a:lnSpc>
              <a:spcBef>
                <a:spcPts val="740"/>
              </a:spcBef>
              <a:buSzPct val="115000"/>
              <a:buFont typeface="Wingdings" panose="05000000000000000000" pitchFamily="2" charset="2"/>
              <a:buChar char="§"/>
              <a:tabLst>
                <a:tab pos="793115" algn="l"/>
                <a:tab pos="793750" algn="l"/>
              </a:tabLst>
            </a:pPr>
            <a:r>
              <a:rPr sz="2000" b="1" dirty="0">
                <a:solidFill>
                  <a:srgbClr val="FFFFFF"/>
                </a:solidFill>
                <a:latin typeface="DejaVu Sans"/>
                <a:cs typeface="DejaVu Sans"/>
              </a:rPr>
              <a:t>Passage of </a:t>
            </a:r>
            <a:r>
              <a:rPr sz="2000" b="1" dirty="0">
                <a:solidFill>
                  <a:srgbClr val="FFFF00"/>
                </a:solidFill>
                <a:latin typeface="DejaVu Sans"/>
                <a:cs typeface="DejaVu Sans"/>
              </a:rPr>
              <a:t>22</a:t>
            </a:r>
            <a:r>
              <a:rPr sz="1950" b="1" baseline="25641" dirty="0">
                <a:solidFill>
                  <a:srgbClr val="FFFF00"/>
                </a:solidFill>
                <a:latin typeface="DejaVu Sans"/>
                <a:cs typeface="DejaVu Sans"/>
              </a:rPr>
              <a:t>nd </a:t>
            </a:r>
            <a:r>
              <a:rPr sz="2000" b="1" dirty="0">
                <a:solidFill>
                  <a:srgbClr val="FFFF00"/>
                </a:solidFill>
                <a:latin typeface="DejaVu Sans"/>
                <a:cs typeface="DejaVu Sans"/>
              </a:rPr>
              <a:t>Amendment </a:t>
            </a:r>
            <a:r>
              <a:rPr sz="2000" b="1" dirty="0">
                <a:solidFill>
                  <a:srgbClr val="FFFFFF"/>
                </a:solidFill>
                <a:latin typeface="DejaVu Sans"/>
                <a:cs typeface="DejaVu Sans"/>
              </a:rPr>
              <a:t>(1951) was due to the Republican congress’ concern over future FDR’s.</a:t>
            </a:r>
            <a:endParaRPr sz="2000" dirty="0">
              <a:latin typeface="DejaVu Sans"/>
              <a:cs typeface="DejaVu Sans"/>
            </a:endParaRPr>
          </a:p>
          <a:p>
            <a:pPr marL="850265" marR="67945" lvl="1" indent="-342900">
              <a:lnSpc>
                <a:spcPts val="2420"/>
              </a:lnSpc>
              <a:spcBef>
                <a:spcPts val="1105"/>
              </a:spcBef>
              <a:buSzPct val="115000"/>
              <a:buFont typeface="Wingdings" panose="05000000000000000000" pitchFamily="2" charset="2"/>
              <a:buChar char="§"/>
              <a:tabLst>
                <a:tab pos="793115" algn="l"/>
                <a:tab pos="793750" algn="l"/>
              </a:tabLst>
            </a:pPr>
            <a:r>
              <a:rPr sz="2000" b="1" dirty="0">
                <a:solidFill>
                  <a:srgbClr val="FFFFFF"/>
                </a:solidFill>
                <a:latin typeface="DejaVu Sans"/>
                <a:cs typeface="DejaVu Sans"/>
              </a:rPr>
              <a:t>Possible to serve just less than 10 years in oﬃce if a V.P. becomes President just a</a:t>
            </a:r>
            <a:r>
              <a:rPr lang="en-US" sz="2000" b="1" dirty="0">
                <a:solidFill>
                  <a:srgbClr val="FFFFFF"/>
                </a:solidFill>
                <a:latin typeface="DejaVu Sans"/>
                <a:cs typeface="DejaVu Sans"/>
              </a:rPr>
              <a:t>ft</a:t>
            </a:r>
            <a:r>
              <a:rPr sz="2000" b="1" dirty="0">
                <a:solidFill>
                  <a:srgbClr val="FFFFFF"/>
                </a:solidFill>
                <a:latin typeface="DejaVu Sans"/>
                <a:cs typeface="DejaVu Sans"/>
              </a:rPr>
              <a:t>er the midpoint of a  President’s term of oﬃce.</a:t>
            </a:r>
            <a:endParaRPr sz="2000" dirty="0">
              <a:latin typeface="DejaVu Sans"/>
              <a:cs typeface="DejaVu Sans"/>
            </a:endParaRPr>
          </a:p>
          <a:p>
            <a:pPr marL="1307465" lvl="2" indent="-342900">
              <a:lnSpc>
                <a:spcPct val="100000"/>
              </a:lnSpc>
              <a:spcBef>
                <a:spcPts val="695"/>
              </a:spcBef>
              <a:buSzPct val="115000"/>
              <a:buFont typeface="Wingdings" panose="05000000000000000000" pitchFamily="2" charset="2"/>
              <a:buChar char="Ø"/>
              <a:tabLst>
                <a:tab pos="1250950" algn="l"/>
              </a:tabLst>
            </a:pPr>
            <a:r>
              <a:rPr sz="2000" b="1" dirty="0">
                <a:solidFill>
                  <a:srgbClr val="FFFFFF"/>
                </a:solidFill>
                <a:latin typeface="DejaVu Sans"/>
                <a:cs typeface="DejaVu Sans"/>
              </a:rPr>
              <a:t>If a V.P. serves </a:t>
            </a:r>
            <a:r>
              <a:rPr sz="2000" b="1" u="sng" dirty="0">
                <a:solidFill>
                  <a:srgbClr val="FFFFFF"/>
                </a:solidFill>
                <a:uFill>
                  <a:solidFill>
                    <a:srgbClr val="FFFFFF"/>
                  </a:solidFill>
                </a:uFill>
                <a:latin typeface="DejaVu Sans"/>
                <a:cs typeface="DejaVu Sans"/>
              </a:rPr>
              <a:t>less</a:t>
            </a:r>
            <a:r>
              <a:rPr sz="2000" b="1" dirty="0">
                <a:solidFill>
                  <a:srgbClr val="FFFFFF"/>
                </a:solidFill>
                <a:latin typeface="DejaVu Sans"/>
                <a:cs typeface="DejaVu Sans"/>
              </a:rPr>
              <a:t> than half of a President’s term, he can be elected to the presidency twice.</a:t>
            </a:r>
            <a:endParaRPr sz="2000" dirty="0">
              <a:latin typeface="DejaVu Sans"/>
              <a:cs typeface="DejaVu Sans"/>
            </a:endParaRPr>
          </a:p>
          <a:p>
            <a:pPr marL="1307465" lvl="2" indent="-342900">
              <a:lnSpc>
                <a:spcPct val="100000"/>
              </a:lnSpc>
              <a:spcBef>
                <a:spcPts val="640"/>
              </a:spcBef>
              <a:buSzPct val="115000"/>
              <a:buFont typeface="Wingdings" panose="05000000000000000000" pitchFamily="2" charset="2"/>
              <a:buChar char="Ø"/>
              <a:tabLst>
                <a:tab pos="1250950" algn="l"/>
              </a:tabLst>
            </a:pPr>
            <a:r>
              <a:rPr sz="2000" b="1" dirty="0">
                <a:solidFill>
                  <a:srgbClr val="FFFFFF"/>
                </a:solidFill>
                <a:latin typeface="DejaVu Sans"/>
                <a:cs typeface="DejaVu Sans"/>
              </a:rPr>
              <a:t>If a V.P. serves </a:t>
            </a:r>
            <a:r>
              <a:rPr sz="2000" b="1" u="sng" dirty="0">
                <a:solidFill>
                  <a:srgbClr val="FFFFFF"/>
                </a:solidFill>
                <a:uFill>
                  <a:solidFill>
                    <a:srgbClr val="FFFFFF"/>
                  </a:solidFill>
                </a:uFill>
                <a:latin typeface="DejaVu Sans"/>
                <a:cs typeface="DejaVu Sans"/>
              </a:rPr>
              <a:t>more</a:t>
            </a:r>
            <a:r>
              <a:rPr sz="2000" b="1" dirty="0">
                <a:solidFill>
                  <a:srgbClr val="FFFFFF"/>
                </a:solidFill>
                <a:latin typeface="DejaVu Sans"/>
                <a:cs typeface="DejaVu Sans"/>
              </a:rPr>
              <a:t> than half of a President’s term, he can be elected to the presidency only once.</a:t>
            </a:r>
            <a:endParaRPr sz="2000" dirty="0">
              <a:latin typeface="DejaVu Sans"/>
              <a:cs typeface="DejaVu Sans"/>
            </a:endParaRPr>
          </a:p>
          <a:p>
            <a:pPr marL="850900" lvl="1" indent="-342900">
              <a:lnSpc>
                <a:spcPct val="100000"/>
              </a:lnSpc>
              <a:spcBef>
                <a:spcPts val="740"/>
              </a:spcBef>
              <a:buSzPct val="115000"/>
              <a:buFont typeface="Wingdings" panose="05000000000000000000" pitchFamily="2" charset="2"/>
              <a:buChar char="§"/>
              <a:tabLst>
                <a:tab pos="793115" algn="l"/>
                <a:tab pos="793750" algn="l"/>
              </a:tabLst>
            </a:pPr>
            <a:r>
              <a:rPr sz="2000" b="1" dirty="0">
                <a:solidFill>
                  <a:srgbClr val="FFFFFF"/>
                </a:solidFill>
                <a:latin typeface="DejaVu Sans"/>
                <a:cs typeface="DejaVu Sans"/>
              </a:rPr>
              <a:t>Lyndon Johnson succeeded JFK in 1963 and was therefore eligible to be elected twice.</a:t>
            </a:r>
            <a:endParaRPr sz="2000" dirty="0">
              <a:latin typeface="DejaVu Sans"/>
              <a:cs typeface="DejaVu Sans"/>
            </a:endParaRPr>
          </a:p>
          <a:p>
            <a:pPr marL="850900" lvl="1" indent="-342900">
              <a:lnSpc>
                <a:spcPct val="100000"/>
              </a:lnSpc>
              <a:spcBef>
                <a:spcPts val="740"/>
              </a:spcBef>
              <a:buSzPct val="115000"/>
              <a:buFont typeface="Arial" panose="020B0604020202020204" pitchFamily="34" charset="0"/>
              <a:buChar char="•"/>
              <a:tabLst>
                <a:tab pos="793115" algn="l"/>
                <a:tab pos="793750" algn="l"/>
              </a:tabLst>
            </a:pPr>
            <a:r>
              <a:rPr sz="2000" b="1" dirty="0">
                <a:solidFill>
                  <a:srgbClr val="FFFFFF"/>
                </a:solidFill>
                <a:latin typeface="DejaVu Sans"/>
                <a:cs typeface="DejaVu Sans"/>
              </a:rPr>
              <a:t>Gerald Ford succeeded Nixon </a:t>
            </a:r>
            <a:r>
              <a:rPr sz="2000" b="1">
                <a:solidFill>
                  <a:srgbClr val="FFFFFF"/>
                </a:solidFill>
                <a:latin typeface="DejaVu Sans"/>
                <a:cs typeface="DejaVu Sans"/>
              </a:rPr>
              <a:t>in 1974</a:t>
            </a:r>
            <a:r>
              <a:rPr lang="en-US" sz="2000" b="1">
                <a:solidFill>
                  <a:srgbClr val="FFFFFF"/>
                </a:solidFill>
                <a:latin typeface="DejaVu Sans"/>
                <a:cs typeface="DejaVu Sans"/>
              </a:rPr>
              <a:t> </a:t>
            </a:r>
            <a:r>
              <a:rPr sz="2000" b="1">
                <a:solidFill>
                  <a:srgbClr val="FFFFFF"/>
                </a:solidFill>
                <a:latin typeface="DejaVu Sans"/>
                <a:cs typeface="DejaVu Sans"/>
              </a:rPr>
              <a:t>and </a:t>
            </a:r>
            <a:r>
              <a:rPr sz="2000" b="1" dirty="0">
                <a:solidFill>
                  <a:srgbClr val="FFFFFF"/>
                </a:solidFill>
                <a:latin typeface="DejaVu Sans"/>
                <a:cs typeface="DejaVu Sans"/>
              </a:rPr>
              <a:t>was therefore eligible to be elected only once.</a:t>
            </a:r>
            <a:endParaRPr sz="2000" dirty="0">
              <a:latin typeface="DejaVu Sans"/>
              <a:cs typeface="DejaVu Sans"/>
            </a:endParaRPr>
          </a:p>
        </p:txBody>
      </p:sp>
      <p:sp>
        <p:nvSpPr>
          <p:cNvPr id="5" name="TextBox 4"/>
          <p:cNvSpPr txBox="1"/>
          <p:nvPr/>
        </p:nvSpPr>
        <p:spPr>
          <a:xfrm rot="20899088">
            <a:off x="8836482" y="418733"/>
            <a:ext cx="3042345" cy="1323439"/>
          </a:xfrm>
          <a:prstGeom prst="rect">
            <a:avLst/>
          </a:prstGeom>
          <a:noFill/>
        </p:spPr>
        <p:txBody>
          <a:bodyPr wrap="square" rtlCol="0">
            <a:spAutoFit/>
          </a:bodyPr>
          <a:lstStyle/>
          <a:p>
            <a:r>
              <a:rPr lang="en-US" sz="8000" dirty="0">
                <a:solidFill>
                  <a:srgbClr val="FFFF00"/>
                </a:solidFill>
                <a:latin typeface="Arial Black" panose="020B0A04020102020204" pitchFamily="34" charset="0"/>
              </a:rPr>
              <a:t>222</a:t>
            </a:r>
            <a:endParaRPr lang="en-US" sz="4400" dirty="0">
              <a:solidFill>
                <a:srgbClr val="FFFF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305274"/>
          </a:solidFill>
        </p:spPr>
        <p:txBody>
          <a:bodyPr wrap="square" lIns="0" tIns="0" rIns="0" bIns="0" rtlCol="0"/>
          <a:lstStyle/>
          <a:p>
            <a:endParaRPr/>
          </a:p>
        </p:txBody>
      </p:sp>
      <p:sp>
        <p:nvSpPr>
          <p:cNvPr id="3" name="object 3"/>
          <p:cNvSpPr txBox="1">
            <a:spLocks noGrp="1"/>
          </p:cNvSpPr>
          <p:nvPr>
            <p:ph type="title"/>
          </p:nvPr>
        </p:nvSpPr>
        <p:spPr>
          <a:xfrm>
            <a:off x="2667000" y="20861"/>
            <a:ext cx="5430679" cy="443711"/>
          </a:xfrm>
          <a:prstGeom prst="rect">
            <a:avLst/>
          </a:prstGeom>
        </p:spPr>
        <p:txBody>
          <a:bodyPr vert="horz" wrap="square" lIns="0" tIns="12700" rIns="0" bIns="0" rtlCol="0">
            <a:spAutoFit/>
          </a:bodyPr>
          <a:lstStyle/>
          <a:p>
            <a:pPr marL="12700" algn="ctr">
              <a:lnSpc>
                <a:spcPct val="100000"/>
              </a:lnSpc>
              <a:spcBef>
                <a:spcPts val="100"/>
              </a:spcBef>
            </a:pPr>
            <a:r>
              <a:rPr sz="2800" dirty="0"/>
              <a:t>SUCCESSION</a:t>
            </a:r>
          </a:p>
        </p:txBody>
      </p:sp>
      <p:sp>
        <p:nvSpPr>
          <p:cNvPr id="4" name="object 4"/>
          <p:cNvSpPr txBox="1"/>
          <p:nvPr/>
        </p:nvSpPr>
        <p:spPr>
          <a:xfrm>
            <a:off x="87368" y="453231"/>
            <a:ext cx="12004562" cy="4144724"/>
          </a:xfrm>
          <a:prstGeom prst="rect">
            <a:avLst/>
          </a:prstGeom>
        </p:spPr>
        <p:txBody>
          <a:bodyPr vert="horz" wrap="square" lIns="0" tIns="12700" rIns="0" bIns="0" rtlCol="0">
            <a:spAutoFit/>
          </a:bodyPr>
          <a:lstStyle/>
          <a:p>
            <a:pPr marL="12700" marR="351790">
              <a:lnSpc>
                <a:spcPct val="100000"/>
              </a:lnSpc>
              <a:spcBef>
                <a:spcPts val="100"/>
              </a:spcBef>
            </a:pPr>
            <a:r>
              <a:rPr sz="2400" b="1" dirty="0">
                <a:solidFill>
                  <a:srgbClr val="FFFFFF"/>
                </a:solidFill>
                <a:latin typeface="DejaVu Sans"/>
                <a:cs typeface="DejaVu Sans"/>
              </a:rPr>
              <a:t>If oﬃce of presidency is vacant due to death, resignation, or impeachment and  removal, the V.P. becomes President.</a:t>
            </a:r>
            <a:endParaRPr sz="2400" dirty="0">
              <a:latin typeface="DejaVu Sans"/>
              <a:cs typeface="DejaVu Sans"/>
            </a:endParaRPr>
          </a:p>
          <a:p>
            <a:pPr marL="355600" indent="-342900">
              <a:lnSpc>
                <a:spcPct val="100000"/>
              </a:lnSpc>
              <a:spcBef>
                <a:spcPts val="405"/>
              </a:spcBef>
              <a:buFont typeface="DejaVu Sans"/>
              <a:buChar char="•"/>
              <a:tabLst>
                <a:tab pos="354965" algn="l"/>
                <a:tab pos="355600" algn="l"/>
              </a:tabLst>
            </a:pPr>
            <a:r>
              <a:rPr b="1" dirty="0">
                <a:solidFill>
                  <a:srgbClr val="FFFFFF"/>
                </a:solidFill>
                <a:latin typeface="DejaVu Sans"/>
                <a:cs typeface="DejaVu Sans"/>
              </a:rPr>
              <a:t>He in turn nominates, and Congress conﬁrms, a new VP.</a:t>
            </a:r>
            <a:endParaRPr dirty="0">
              <a:latin typeface="DejaVu Sans"/>
              <a:cs typeface="DejaVu Sans"/>
            </a:endParaRPr>
          </a:p>
          <a:p>
            <a:pPr marL="12700" marR="782320">
              <a:lnSpc>
                <a:spcPts val="2320"/>
              </a:lnSpc>
              <a:spcBef>
                <a:spcPts val="1775"/>
              </a:spcBef>
            </a:pPr>
            <a:r>
              <a:rPr sz="2400" b="1" dirty="0">
                <a:solidFill>
                  <a:srgbClr val="FFFFFF"/>
                </a:solidFill>
                <a:latin typeface="DejaVu Sans"/>
                <a:cs typeface="DejaVu Sans"/>
              </a:rPr>
              <a:t>If V.P. dies before his inauguration as President, the line of succession is as  follows:</a:t>
            </a:r>
            <a:endParaRPr sz="2400" dirty="0">
              <a:latin typeface="DejaVu Sans"/>
              <a:cs typeface="DejaVu Sans"/>
            </a:endParaRPr>
          </a:p>
          <a:p>
            <a:pPr marL="355600" indent="-342900">
              <a:lnSpc>
                <a:spcPct val="100000"/>
              </a:lnSpc>
              <a:spcBef>
                <a:spcPts val="345"/>
              </a:spcBef>
              <a:buFont typeface="DejaVu Sans"/>
              <a:buChar char="•"/>
              <a:tabLst>
                <a:tab pos="354965" algn="l"/>
                <a:tab pos="355600" algn="l"/>
              </a:tabLst>
            </a:pPr>
            <a:r>
              <a:rPr b="1" dirty="0">
                <a:solidFill>
                  <a:srgbClr val="FFFFFF"/>
                </a:solidFill>
                <a:latin typeface="DejaVu Sans"/>
                <a:cs typeface="DejaVu Sans"/>
              </a:rPr>
              <a:t>Speaker of the House</a:t>
            </a:r>
            <a:endParaRPr dirty="0">
              <a:latin typeface="DejaVu Sans"/>
              <a:cs typeface="DejaVu Sans"/>
            </a:endParaRPr>
          </a:p>
          <a:p>
            <a:pPr marL="355600" indent="-342900">
              <a:lnSpc>
                <a:spcPct val="100000"/>
              </a:lnSpc>
              <a:spcBef>
                <a:spcPts val="459"/>
              </a:spcBef>
              <a:buFont typeface="DejaVu Sans"/>
              <a:buChar char="•"/>
              <a:tabLst>
                <a:tab pos="354965" algn="l"/>
                <a:tab pos="355600" algn="l"/>
              </a:tabLst>
            </a:pPr>
            <a:r>
              <a:rPr b="1" dirty="0">
                <a:solidFill>
                  <a:srgbClr val="FFFFFF"/>
                </a:solidFill>
                <a:latin typeface="DejaVu Sans"/>
                <a:cs typeface="DejaVu Sans"/>
              </a:rPr>
              <a:t>Senate President Pro Tem</a:t>
            </a:r>
            <a:r>
              <a:rPr lang="en-US" b="1" dirty="0">
                <a:solidFill>
                  <a:srgbClr val="FFFFFF"/>
                </a:solidFill>
                <a:latin typeface="DejaVu Sans"/>
                <a:cs typeface="DejaVu Sans"/>
              </a:rPr>
              <a:t>pore</a:t>
            </a:r>
            <a:endParaRPr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b="1" dirty="0">
                <a:solidFill>
                  <a:srgbClr val="FFFFFF"/>
                </a:solidFill>
                <a:latin typeface="DejaVu Sans"/>
                <a:cs typeface="DejaVu Sans"/>
              </a:rPr>
              <a:t>Sec. of State</a:t>
            </a:r>
            <a:endParaRPr dirty="0">
              <a:latin typeface="DejaVu Sans"/>
              <a:cs typeface="DejaVu Sans"/>
            </a:endParaRPr>
          </a:p>
          <a:p>
            <a:pPr marL="355600" indent="-342900">
              <a:lnSpc>
                <a:spcPct val="100000"/>
              </a:lnSpc>
              <a:spcBef>
                <a:spcPts val="459"/>
              </a:spcBef>
              <a:buFont typeface="DejaVu Sans"/>
              <a:buChar char="•"/>
              <a:tabLst>
                <a:tab pos="354965" algn="l"/>
                <a:tab pos="355600" algn="l"/>
              </a:tabLst>
            </a:pPr>
            <a:r>
              <a:rPr b="1" dirty="0">
                <a:solidFill>
                  <a:srgbClr val="FFFFFF"/>
                </a:solidFill>
                <a:latin typeface="DejaVu Sans"/>
                <a:cs typeface="DejaVu Sans"/>
              </a:rPr>
              <a:t>Sec. of Treasury</a:t>
            </a:r>
            <a:endParaRPr dirty="0">
              <a:latin typeface="DejaVu Sans"/>
              <a:cs typeface="DejaVu Sans"/>
            </a:endParaRPr>
          </a:p>
          <a:p>
            <a:pPr marL="355600" indent="-342900">
              <a:lnSpc>
                <a:spcPct val="100000"/>
              </a:lnSpc>
              <a:spcBef>
                <a:spcPts val="360"/>
              </a:spcBef>
              <a:buFont typeface="DejaVu Sans"/>
              <a:buChar char="•"/>
              <a:tabLst>
                <a:tab pos="354965" algn="l"/>
                <a:tab pos="355600" algn="l"/>
              </a:tabLst>
            </a:pPr>
            <a:r>
              <a:rPr b="1" dirty="0">
                <a:solidFill>
                  <a:srgbClr val="FFFFFF"/>
                </a:solidFill>
                <a:latin typeface="DejaVu Sans"/>
                <a:cs typeface="DejaVu Sans"/>
              </a:rPr>
              <a:t>Sec. of Defense</a:t>
            </a:r>
            <a:endParaRPr dirty="0">
              <a:latin typeface="DejaVu Sans"/>
              <a:cs typeface="DejaVu Sans"/>
            </a:endParaRPr>
          </a:p>
          <a:p>
            <a:pPr marL="355600" marR="5080" indent="-342900">
              <a:lnSpc>
                <a:spcPts val="1989"/>
              </a:lnSpc>
              <a:spcBef>
                <a:spcPts val="570"/>
              </a:spcBef>
              <a:buFont typeface="DejaVu Sans"/>
              <a:buChar char="•"/>
              <a:tabLst>
                <a:tab pos="354965" algn="l"/>
                <a:tab pos="355600" algn="l"/>
              </a:tabLst>
            </a:pPr>
            <a:r>
              <a:rPr b="1" dirty="0">
                <a:solidFill>
                  <a:srgbClr val="FFFFFF"/>
                </a:solidFill>
                <a:latin typeface="DejaVu Sans"/>
                <a:cs typeface="DejaVu Sans"/>
              </a:rPr>
              <a:t>Other Cabinet secretaries in order of the creation of their oﬃces (Presidential Succession Act  of 1947)</a:t>
            </a:r>
            <a:endParaRPr dirty="0">
              <a:latin typeface="DejaVu Sans"/>
              <a:cs typeface="DejaVu Sans"/>
            </a:endParaRPr>
          </a:p>
        </p:txBody>
      </p:sp>
      <p:sp>
        <p:nvSpPr>
          <p:cNvPr id="5" name="object 5"/>
          <p:cNvSpPr txBox="1"/>
          <p:nvPr/>
        </p:nvSpPr>
        <p:spPr>
          <a:xfrm>
            <a:off x="0" y="4581113"/>
            <a:ext cx="12192000" cy="2241638"/>
          </a:xfrm>
          <a:prstGeom prst="rect">
            <a:avLst/>
          </a:prstGeom>
        </p:spPr>
        <p:txBody>
          <a:bodyPr vert="horz" wrap="square" lIns="0" tIns="58419" rIns="0" bIns="0" rtlCol="0">
            <a:spAutoFit/>
          </a:bodyPr>
          <a:lstStyle/>
          <a:p>
            <a:pPr marL="12700" lvl="0">
              <a:spcBef>
                <a:spcPts val="1585"/>
              </a:spcBef>
            </a:pPr>
            <a:r>
              <a:rPr lang="en-US" sz="2400" b="1" dirty="0">
                <a:solidFill>
                  <a:srgbClr val="FFFFFF"/>
                </a:solidFill>
                <a:latin typeface="DejaVu Sans"/>
                <a:cs typeface="DejaVu Sans"/>
              </a:rPr>
              <a:t>If the President is </a:t>
            </a:r>
            <a:r>
              <a:rPr lang="en-US" sz="2400" b="1" u="sng" dirty="0">
                <a:solidFill>
                  <a:srgbClr val="FFFFFF"/>
                </a:solidFill>
                <a:uFill>
                  <a:solidFill>
                    <a:srgbClr val="FFFFFF"/>
                  </a:solidFill>
                </a:uFill>
                <a:latin typeface="DejaVu Sans"/>
                <a:cs typeface="DejaVu Sans"/>
              </a:rPr>
              <a:t>disabled</a:t>
            </a:r>
            <a:r>
              <a:rPr lang="en-US" sz="2400" b="1" dirty="0">
                <a:solidFill>
                  <a:srgbClr val="FFFFFF"/>
                </a:solidFill>
                <a:latin typeface="DejaVu Sans"/>
                <a:cs typeface="DejaVu Sans"/>
              </a:rPr>
              <a:t>, the 25th Amendment applies:</a:t>
            </a:r>
            <a:endParaRPr lang="en-US" sz="2400" dirty="0">
              <a:solidFill>
                <a:prstClr val="black"/>
              </a:solidFill>
              <a:latin typeface="DejaVu Sans"/>
              <a:cs typeface="DejaVu Sans"/>
            </a:endParaRPr>
          </a:p>
          <a:p>
            <a:pPr marL="355600" indent="-342900">
              <a:lnSpc>
                <a:spcPct val="100000"/>
              </a:lnSpc>
              <a:spcBef>
                <a:spcPts val="459"/>
              </a:spcBef>
              <a:buFont typeface="DejaVu Sans"/>
              <a:buChar char="•"/>
              <a:tabLst>
                <a:tab pos="354965" algn="l"/>
                <a:tab pos="355600" algn="l"/>
              </a:tabLst>
            </a:pPr>
            <a:r>
              <a:rPr b="1" dirty="0">
                <a:solidFill>
                  <a:srgbClr val="FFFFFF"/>
                </a:solidFill>
                <a:latin typeface="DejaVu Sans"/>
                <a:cs typeface="DejaVu Sans"/>
              </a:rPr>
              <a:t>The President informs the Congress of disability and the V.P. becomes </a:t>
            </a:r>
            <a:r>
              <a:rPr b="1" u="sng" dirty="0">
                <a:solidFill>
                  <a:srgbClr val="FFFFFF"/>
                </a:solidFill>
                <a:uFill>
                  <a:solidFill>
                    <a:srgbClr val="FFFFFF"/>
                  </a:solidFill>
                </a:uFill>
                <a:latin typeface="DejaVu Sans"/>
                <a:cs typeface="DejaVu Sans"/>
              </a:rPr>
              <a:t>Acting President</a:t>
            </a:r>
            <a:r>
              <a:rPr b="1" dirty="0">
                <a:solidFill>
                  <a:srgbClr val="FFFFFF"/>
                </a:solidFill>
                <a:latin typeface="DejaVu Sans"/>
                <a:cs typeface="DejaVu Sans"/>
              </a:rPr>
              <a:t>.</a:t>
            </a:r>
            <a:endParaRPr dirty="0">
              <a:latin typeface="DejaVu Sans"/>
              <a:cs typeface="DejaVu Sans"/>
            </a:endParaRPr>
          </a:p>
          <a:p>
            <a:pPr marL="355600" marR="147320" indent="-342900">
              <a:lnSpc>
                <a:spcPct val="100299"/>
              </a:lnSpc>
              <a:spcBef>
                <a:spcPts val="350"/>
              </a:spcBef>
              <a:buFont typeface="DejaVu Sans"/>
              <a:buChar char="•"/>
              <a:tabLst>
                <a:tab pos="354965" algn="l"/>
                <a:tab pos="355600" algn="l"/>
              </a:tabLst>
            </a:pPr>
            <a:r>
              <a:rPr b="1" dirty="0">
                <a:solidFill>
                  <a:srgbClr val="FFFFFF"/>
                </a:solidFill>
                <a:latin typeface="DejaVu Sans"/>
                <a:cs typeface="DejaVu Sans"/>
              </a:rPr>
              <a:t>If the President is unable to inform Congress (e.g., coma), the V.P. and a majority of Cabinet  secretaries can go to the Congress and receive approval for the V.P. to become Acting  President.</a:t>
            </a:r>
            <a:endParaRPr dirty="0">
              <a:latin typeface="DejaVu Sans"/>
              <a:cs typeface="DejaVu Sans"/>
            </a:endParaRPr>
          </a:p>
          <a:p>
            <a:pPr marL="355600" marR="5080" indent="-342900">
              <a:lnSpc>
                <a:spcPts val="1989"/>
              </a:lnSpc>
              <a:spcBef>
                <a:spcPts val="580"/>
              </a:spcBef>
              <a:buFont typeface="DejaVu Sans"/>
              <a:buChar char="•"/>
              <a:tabLst>
                <a:tab pos="354965" algn="l"/>
                <a:tab pos="355600" algn="l"/>
              </a:tabLst>
            </a:pPr>
            <a:r>
              <a:rPr b="1" dirty="0">
                <a:solidFill>
                  <a:srgbClr val="FFFFFF"/>
                </a:solidFill>
                <a:latin typeface="DejaVu Sans"/>
                <a:cs typeface="DejaVu Sans"/>
              </a:rPr>
              <a:t>In either case, the President regains powers by informing the Congress of his intent to return.  In case of dispute, Congress has the power to decide who shall be President.</a:t>
            </a:r>
            <a:endParaRPr dirty="0">
              <a:latin typeface="DejaVu Sans"/>
              <a:cs typeface="DejaVu Sans"/>
            </a:endParaRPr>
          </a:p>
        </p:txBody>
      </p:sp>
      <p:sp>
        <p:nvSpPr>
          <p:cNvPr id="7" name="object 7"/>
          <p:cNvSpPr/>
          <p:nvPr/>
        </p:nvSpPr>
        <p:spPr>
          <a:xfrm>
            <a:off x="10439399" y="990600"/>
            <a:ext cx="1652531" cy="221844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28303"/>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305274"/>
          </a:solidFill>
        </p:spPr>
        <p:txBody>
          <a:bodyPr wrap="square" lIns="0" tIns="0" rIns="0" bIns="0" rtlCol="0"/>
          <a:lstStyle/>
          <a:p>
            <a:endParaRPr/>
          </a:p>
        </p:txBody>
      </p:sp>
      <p:pic>
        <p:nvPicPr>
          <p:cNvPr id="10" name="Picture 9">
            <a:extLst>
              <a:ext uri="{FF2B5EF4-FFF2-40B4-BE49-F238E27FC236}">
                <a16:creationId xmlns:a16="http://schemas.microsoft.com/office/drawing/2014/main" id="{AAF0857D-433C-4519-8BC0-E551A4F4D145}"/>
              </a:ext>
            </a:extLst>
          </p:cNvPr>
          <p:cNvPicPr>
            <a:picLocks noChangeAspect="1"/>
          </p:cNvPicPr>
          <p:nvPr/>
        </p:nvPicPr>
        <p:blipFill>
          <a:blip r:embed="rId2"/>
          <a:stretch>
            <a:fillRect/>
          </a:stretch>
        </p:blipFill>
        <p:spPr>
          <a:xfrm>
            <a:off x="1524000" y="-28303"/>
            <a:ext cx="6019800" cy="6858000"/>
          </a:xfrm>
          <a:prstGeom prst="rect">
            <a:avLst/>
          </a:prstGeom>
        </p:spPr>
      </p:pic>
      <p:pic>
        <p:nvPicPr>
          <p:cNvPr id="11" name="Picture 10">
            <a:extLst>
              <a:ext uri="{FF2B5EF4-FFF2-40B4-BE49-F238E27FC236}">
                <a16:creationId xmlns:a16="http://schemas.microsoft.com/office/drawing/2014/main" id="{C96F42A8-A089-4421-8BD0-56712A1B1836}"/>
              </a:ext>
            </a:extLst>
          </p:cNvPr>
          <p:cNvPicPr>
            <a:picLocks noChangeAspect="1"/>
          </p:cNvPicPr>
          <p:nvPr/>
        </p:nvPicPr>
        <p:blipFill>
          <a:blip r:embed="rId3"/>
          <a:stretch>
            <a:fillRect/>
          </a:stretch>
        </p:blipFill>
        <p:spPr>
          <a:xfrm>
            <a:off x="5791200" y="4972493"/>
            <a:ext cx="2895600" cy="1885507"/>
          </a:xfrm>
          <a:prstGeom prst="rect">
            <a:avLst/>
          </a:prstGeom>
        </p:spPr>
      </p:pic>
    </p:spTree>
    <p:extLst>
      <p:ext uri="{BB962C8B-B14F-4D97-AF65-F5344CB8AC3E}">
        <p14:creationId xmlns:p14="http://schemas.microsoft.com/office/powerpoint/2010/main" val="251113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26786" y="0"/>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305274"/>
          </a:solidFill>
        </p:spPr>
        <p:txBody>
          <a:bodyPr wrap="square" lIns="0" tIns="0" rIns="0" bIns="0" rtlCol="0"/>
          <a:lstStyle/>
          <a:p>
            <a:endParaRPr/>
          </a:p>
        </p:txBody>
      </p:sp>
      <p:sp>
        <p:nvSpPr>
          <p:cNvPr id="3" name="object 3"/>
          <p:cNvSpPr txBox="1">
            <a:spLocks noGrp="1"/>
          </p:cNvSpPr>
          <p:nvPr>
            <p:ph type="title"/>
          </p:nvPr>
        </p:nvSpPr>
        <p:spPr>
          <a:xfrm>
            <a:off x="3048000" y="0"/>
            <a:ext cx="5430679" cy="443711"/>
          </a:xfrm>
          <a:prstGeom prst="rect">
            <a:avLst/>
          </a:prstGeom>
        </p:spPr>
        <p:txBody>
          <a:bodyPr vert="horz" wrap="square" lIns="0" tIns="12700" rIns="0" bIns="0" rtlCol="0">
            <a:spAutoFit/>
          </a:bodyPr>
          <a:lstStyle/>
          <a:p>
            <a:pPr marL="12700" algn="ctr">
              <a:lnSpc>
                <a:spcPct val="100000"/>
              </a:lnSpc>
              <a:spcBef>
                <a:spcPts val="100"/>
              </a:spcBef>
            </a:pPr>
            <a:r>
              <a:rPr sz="2800" dirty="0"/>
              <a:t>SUCCESSION</a:t>
            </a:r>
          </a:p>
        </p:txBody>
      </p:sp>
      <p:sp>
        <p:nvSpPr>
          <p:cNvPr id="4" name="object 4"/>
          <p:cNvSpPr txBox="1"/>
          <p:nvPr/>
        </p:nvSpPr>
        <p:spPr>
          <a:xfrm>
            <a:off x="74237" y="914400"/>
            <a:ext cx="8936413" cy="382156"/>
          </a:xfrm>
          <a:prstGeom prst="rect">
            <a:avLst/>
          </a:prstGeom>
        </p:spPr>
        <p:txBody>
          <a:bodyPr vert="horz" wrap="square" lIns="0" tIns="12700" rIns="0" bIns="0" rtlCol="0">
            <a:spAutoFit/>
          </a:bodyPr>
          <a:lstStyle/>
          <a:p>
            <a:pPr marL="12700">
              <a:lnSpc>
                <a:spcPct val="100000"/>
              </a:lnSpc>
              <a:spcBef>
                <a:spcPts val="1585"/>
              </a:spcBef>
            </a:pPr>
            <a:r>
              <a:rPr sz="2400" b="1" dirty="0">
                <a:solidFill>
                  <a:srgbClr val="FFFFFF"/>
                </a:solidFill>
                <a:latin typeface="DejaVu Sans"/>
                <a:cs typeface="DejaVu Sans"/>
              </a:rPr>
              <a:t>If the President is </a:t>
            </a:r>
            <a:r>
              <a:rPr sz="2400" b="1" u="sng" dirty="0">
                <a:solidFill>
                  <a:srgbClr val="FFFFFF"/>
                </a:solidFill>
                <a:uFill>
                  <a:solidFill>
                    <a:srgbClr val="FFFFFF"/>
                  </a:solidFill>
                </a:uFill>
                <a:latin typeface="DejaVu Sans"/>
                <a:cs typeface="DejaVu Sans"/>
              </a:rPr>
              <a:t>disabled</a:t>
            </a:r>
            <a:r>
              <a:rPr sz="2400" b="1" dirty="0">
                <a:solidFill>
                  <a:srgbClr val="FFFFFF"/>
                </a:solidFill>
                <a:latin typeface="DejaVu Sans"/>
                <a:cs typeface="DejaVu Sans"/>
              </a:rPr>
              <a:t>, the 25th Amendment applies:</a:t>
            </a:r>
            <a:endParaRPr sz="2400" dirty="0">
              <a:latin typeface="DejaVu Sans"/>
              <a:cs typeface="DejaVu Sans"/>
            </a:endParaRPr>
          </a:p>
        </p:txBody>
      </p:sp>
      <p:sp>
        <p:nvSpPr>
          <p:cNvPr id="5" name="object 5"/>
          <p:cNvSpPr txBox="1"/>
          <p:nvPr/>
        </p:nvSpPr>
        <p:spPr>
          <a:xfrm>
            <a:off x="125037" y="1792645"/>
            <a:ext cx="8733790" cy="3854900"/>
          </a:xfrm>
          <a:prstGeom prst="rect">
            <a:avLst/>
          </a:prstGeom>
        </p:spPr>
        <p:txBody>
          <a:bodyPr vert="horz" wrap="square" lIns="0" tIns="58419" rIns="0" bIns="0" rtlCol="0">
            <a:spAutoFit/>
          </a:bodyPr>
          <a:lstStyle/>
          <a:p>
            <a:pPr marL="355600" indent="-342900">
              <a:lnSpc>
                <a:spcPct val="100000"/>
              </a:lnSpc>
              <a:spcBef>
                <a:spcPts val="459"/>
              </a:spcBef>
              <a:buFont typeface="DejaVu Sans"/>
              <a:buChar char="•"/>
              <a:tabLst>
                <a:tab pos="354965" algn="l"/>
                <a:tab pos="355600" algn="l"/>
              </a:tabLst>
            </a:pPr>
            <a:r>
              <a:rPr sz="2400" b="1" dirty="0">
                <a:solidFill>
                  <a:srgbClr val="FFFFFF"/>
                </a:solidFill>
                <a:latin typeface="DejaVu Sans"/>
                <a:cs typeface="DejaVu Sans"/>
              </a:rPr>
              <a:t>The President informs the Congress of disability and the V.P. becomes </a:t>
            </a:r>
            <a:r>
              <a:rPr sz="2400" b="1" u="sng" dirty="0">
                <a:solidFill>
                  <a:srgbClr val="FFFFFF"/>
                </a:solidFill>
                <a:uFill>
                  <a:solidFill>
                    <a:srgbClr val="FFFFFF"/>
                  </a:solidFill>
                </a:uFill>
                <a:latin typeface="DejaVu Sans"/>
                <a:cs typeface="DejaVu Sans"/>
              </a:rPr>
              <a:t>Acting President</a:t>
            </a:r>
            <a:r>
              <a:rPr sz="2400" b="1" dirty="0">
                <a:solidFill>
                  <a:srgbClr val="FFFFFF"/>
                </a:solidFill>
                <a:latin typeface="DejaVu Sans"/>
                <a:cs typeface="DejaVu Sans"/>
              </a:rPr>
              <a:t>.</a:t>
            </a:r>
            <a:endParaRPr sz="2400" dirty="0">
              <a:latin typeface="DejaVu Sans"/>
              <a:cs typeface="DejaVu Sans"/>
            </a:endParaRPr>
          </a:p>
          <a:p>
            <a:pPr marL="355600" marR="147320" indent="-342900">
              <a:lnSpc>
                <a:spcPct val="100299"/>
              </a:lnSpc>
              <a:spcBef>
                <a:spcPts val="350"/>
              </a:spcBef>
              <a:buFont typeface="DejaVu Sans"/>
              <a:buChar char="•"/>
              <a:tabLst>
                <a:tab pos="354965" algn="l"/>
                <a:tab pos="355600" algn="l"/>
              </a:tabLst>
            </a:pPr>
            <a:r>
              <a:rPr sz="2400" b="1" dirty="0">
                <a:solidFill>
                  <a:srgbClr val="FFFFFF"/>
                </a:solidFill>
                <a:latin typeface="DejaVu Sans"/>
                <a:cs typeface="DejaVu Sans"/>
              </a:rPr>
              <a:t>If the President is unable to inform Congress (e.g., coma), the V.P. and a majority of Cabinet  secretaries can go to the Congress and receive approval for the V.P. to become Acting  President.</a:t>
            </a:r>
            <a:endParaRPr lang="en-US" sz="2400" b="1" dirty="0">
              <a:solidFill>
                <a:srgbClr val="FFFFFF"/>
              </a:solidFill>
              <a:latin typeface="DejaVu Sans"/>
              <a:cs typeface="DejaVu Sans"/>
            </a:endParaRPr>
          </a:p>
          <a:p>
            <a:pPr marL="355600" marR="147320" indent="-342900">
              <a:lnSpc>
                <a:spcPct val="100299"/>
              </a:lnSpc>
              <a:spcBef>
                <a:spcPts val="350"/>
              </a:spcBef>
              <a:buFont typeface="DejaVu Sans"/>
              <a:buChar char="•"/>
              <a:tabLst>
                <a:tab pos="354965" algn="l"/>
                <a:tab pos="355600" algn="l"/>
              </a:tabLst>
            </a:pPr>
            <a:r>
              <a:rPr lang="en-US" sz="2400" b="1" dirty="0">
                <a:solidFill>
                  <a:srgbClr val="FFFFFF"/>
                </a:solidFill>
                <a:latin typeface="DejaVu Sans"/>
                <a:cs typeface="DejaVu Sans"/>
              </a:rPr>
              <a:t>In either case, the President regains powers by informing Congress of his intent to return.  In case of dispute, Congress has the power to decide who shall be President</a:t>
            </a:r>
            <a:endParaRPr sz="2400" dirty="0">
              <a:latin typeface="DejaVu Sans"/>
              <a:cs typeface="DejaVu Sans"/>
            </a:endParaRPr>
          </a:p>
        </p:txBody>
      </p:sp>
      <p:sp>
        <p:nvSpPr>
          <p:cNvPr id="7" name="object 7"/>
          <p:cNvSpPr/>
          <p:nvPr/>
        </p:nvSpPr>
        <p:spPr>
          <a:xfrm>
            <a:off x="9010650" y="799139"/>
            <a:ext cx="3179964" cy="514786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5892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338" y="88583"/>
            <a:ext cx="10314574" cy="689932"/>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0000"/>
                </a:solidFill>
              </a:rPr>
              <a:t>INCOMPLETE PRESIDENTIAL TERMS</a:t>
            </a:r>
            <a:endParaRPr sz="4400" dirty="0"/>
          </a:p>
        </p:txBody>
      </p:sp>
      <p:sp>
        <p:nvSpPr>
          <p:cNvPr id="3" name="object 3"/>
          <p:cNvSpPr/>
          <p:nvPr/>
        </p:nvSpPr>
        <p:spPr>
          <a:xfrm>
            <a:off x="507338" y="778515"/>
            <a:ext cx="11197164" cy="551164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09800" y="5486400"/>
            <a:ext cx="9982200" cy="443711"/>
          </a:xfrm>
          <a:prstGeom prst="rect">
            <a:avLst/>
          </a:prstGeom>
        </p:spPr>
        <p:txBody>
          <a:bodyPr vert="horz" wrap="square" lIns="0" tIns="12700" rIns="0" bIns="0" rtlCol="0">
            <a:spAutoFit/>
          </a:bodyPr>
          <a:lstStyle/>
          <a:p>
            <a:pPr marL="12700">
              <a:lnSpc>
                <a:spcPct val="100000"/>
              </a:lnSpc>
              <a:spcBef>
                <a:spcPts val="100"/>
              </a:spcBef>
            </a:pPr>
            <a:r>
              <a:rPr sz="2800" b="1" dirty="0">
                <a:latin typeface="DejaVu Sans"/>
                <a:cs typeface="DejaVu Sans"/>
              </a:rPr>
              <a:t>What does superscript ‘</a:t>
            </a:r>
            <a:r>
              <a:rPr sz="2800" b="1" i="1" dirty="0">
                <a:latin typeface="Nimbus Sans L"/>
                <a:cs typeface="Nimbus Sans L"/>
              </a:rPr>
              <a:t>b’ </a:t>
            </a:r>
            <a:r>
              <a:rPr sz="2800" b="1" dirty="0">
                <a:latin typeface="DejaVu Sans"/>
                <a:cs typeface="DejaVu Sans"/>
              </a:rPr>
              <a:t>mean? How was this possible?</a:t>
            </a:r>
            <a:endParaRPr sz="2800" dirty="0">
              <a:latin typeface="DejaVu Sans"/>
              <a:cs typeface="DejaVu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6562" y="0"/>
            <a:ext cx="6220237" cy="443711"/>
          </a:xfrm>
          <a:prstGeom prst="rect">
            <a:avLst/>
          </a:prstGeom>
        </p:spPr>
        <p:txBody>
          <a:bodyPr vert="horz" wrap="square" lIns="0" tIns="12700" rIns="0" bIns="0" rtlCol="0">
            <a:spAutoFit/>
          </a:bodyPr>
          <a:lstStyle/>
          <a:p>
            <a:pPr marL="12700" algn="ctr">
              <a:lnSpc>
                <a:spcPct val="100000"/>
              </a:lnSpc>
              <a:spcBef>
                <a:spcPts val="100"/>
              </a:spcBef>
            </a:pPr>
            <a:r>
              <a:rPr sz="2800" dirty="0">
                <a:solidFill>
                  <a:srgbClr val="000000"/>
                </a:solidFill>
              </a:rPr>
              <a:t>IMPEACHMENT</a:t>
            </a:r>
            <a:endParaRPr sz="2800" dirty="0"/>
          </a:p>
        </p:txBody>
      </p:sp>
      <p:sp>
        <p:nvSpPr>
          <p:cNvPr id="3" name="object 3"/>
          <p:cNvSpPr txBox="1"/>
          <p:nvPr/>
        </p:nvSpPr>
        <p:spPr>
          <a:xfrm>
            <a:off x="0" y="469111"/>
            <a:ext cx="8525042" cy="2821285"/>
          </a:xfrm>
          <a:prstGeom prst="rect">
            <a:avLst/>
          </a:prstGeom>
        </p:spPr>
        <p:txBody>
          <a:bodyPr vert="horz" wrap="square" lIns="0" tIns="63500" rIns="0" bIns="0" rtlCol="0">
            <a:spAutoFit/>
          </a:bodyPr>
          <a:lstStyle/>
          <a:p>
            <a:pPr marL="292100" marR="5080" indent="-279400">
              <a:lnSpc>
                <a:spcPts val="2500"/>
              </a:lnSpc>
              <a:spcBef>
                <a:spcPts val="500"/>
              </a:spcBef>
              <a:buClr>
                <a:srgbClr val="4F81BD"/>
              </a:buClr>
              <a:buSzPct val="114583"/>
              <a:buFont typeface="DejaVu Sans"/>
              <a:buChar char="•"/>
              <a:tabLst>
                <a:tab pos="298450" algn="l"/>
              </a:tabLst>
            </a:pPr>
            <a:r>
              <a:rPr sz="2400" b="1" dirty="0">
                <a:solidFill>
                  <a:srgbClr val="262626"/>
                </a:solidFill>
                <a:latin typeface="DejaVu Sans"/>
                <a:cs typeface="DejaVu Sans"/>
              </a:rPr>
              <a:t>The vice president secedes if the president leaves oﬃce due to  death or resignation or convicted of impeachment</a:t>
            </a:r>
            <a:endParaRPr sz="2400" dirty="0">
              <a:latin typeface="DejaVu Sans"/>
              <a:cs typeface="DejaVu Sans"/>
            </a:endParaRPr>
          </a:p>
          <a:p>
            <a:pPr marL="812165" marR="295910" lvl="1" indent="-342900">
              <a:lnSpc>
                <a:spcPts val="2220"/>
              </a:lnSpc>
              <a:spcBef>
                <a:spcPts val="1045"/>
              </a:spcBef>
              <a:buClr>
                <a:srgbClr val="4F81BD"/>
              </a:buClr>
              <a:buSzPct val="115000"/>
              <a:buFont typeface="Wingdings" panose="05000000000000000000" pitchFamily="2" charset="2"/>
              <a:buChar char="§"/>
              <a:tabLst>
                <a:tab pos="755015" algn="l"/>
                <a:tab pos="755650" algn="l"/>
              </a:tabLst>
            </a:pPr>
            <a:r>
              <a:rPr sz="2000" b="1" dirty="0">
                <a:solidFill>
                  <a:srgbClr val="262626"/>
                </a:solidFill>
                <a:latin typeface="DejaVu Sans"/>
                <a:cs typeface="DejaVu Sans"/>
              </a:rPr>
              <a:t>Impeachment is investigated by the House, tried by the Senate with  the Chief Justice presiding.</a:t>
            </a:r>
            <a:endParaRPr sz="2000" dirty="0">
              <a:latin typeface="DejaVu Sans"/>
              <a:cs typeface="DejaVu Sans"/>
            </a:endParaRPr>
          </a:p>
          <a:p>
            <a:pPr marL="812165" marR="438784" lvl="1" indent="-342900">
              <a:lnSpc>
                <a:spcPts val="2350"/>
              </a:lnSpc>
              <a:spcBef>
                <a:spcPts val="900"/>
              </a:spcBef>
              <a:buClr>
                <a:srgbClr val="4F81BD"/>
              </a:buClr>
              <a:buSzPct val="115000"/>
              <a:buFont typeface="Wingdings" panose="05000000000000000000" pitchFamily="2" charset="2"/>
              <a:buChar char="§"/>
              <a:tabLst>
                <a:tab pos="755015" algn="l"/>
                <a:tab pos="755650" algn="l"/>
              </a:tabLst>
            </a:pPr>
            <a:r>
              <a:rPr sz="2000" b="1" dirty="0">
                <a:solidFill>
                  <a:srgbClr val="262626"/>
                </a:solidFill>
                <a:latin typeface="DejaVu Sans"/>
                <a:cs typeface="DejaVu Sans"/>
              </a:rPr>
              <a:t>Only t</a:t>
            </a:r>
            <a:r>
              <a:rPr lang="en-US" sz="2000" b="1" dirty="0">
                <a:solidFill>
                  <a:srgbClr val="262626"/>
                </a:solidFill>
                <a:latin typeface="DejaVu Sans"/>
                <a:cs typeface="DejaVu Sans"/>
              </a:rPr>
              <a:t>hree</a:t>
            </a:r>
            <a:r>
              <a:rPr sz="2000" b="1" dirty="0">
                <a:solidFill>
                  <a:srgbClr val="262626"/>
                </a:solidFill>
                <a:latin typeface="DejaVu Sans"/>
                <a:cs typeface="DejaVu Sans"/>
              </a:rPr>
              <a:t> presidents have been impeached: Andrew Johnson</a:t>
            </a:r>
            <a:r>
              <a:rPr lang="en-US" sz="2000" b="1" dirty="0">
                <a:solidFill>
                  <a:srgbClr val="262626"/>
                </a:solidFill>
                <a:latin typeface="DejaVu Sans"/>
                <a:cs typeface="DejaVu Sans"/>
              </a:rPr>
              <a:t>, </a:t>
            </a:r>
            <a:r>
              <a:rPr sz="2000" b="1" dirty="0">
                <a:solidFill>
                  <a:srgbClr val="262626"/>
                </a:solidFill>
                <a:latin typeface="DejaVu Sans"/>
                <a:cs typeface="DejaVu Sans"/>
              </a:rPr>
              <a:t>Bill</a:t>
            </a:r>
            <a:r>
              <a:rPr lang="en-US" sz="2000" b="1" dirty="0">
                <a:solidFill>
                  <a:srgbClr val="262626"/>
                </a:solidFill>
                <a:latin typeface="DejaVu Sans"/>
                <a:cs typeface="DejaVu Sans"/>
              </a:rPr>
              <a:t> </a:t>
            </a:r>
            <a:r>
              <a:rPr sz="2000" b="1" dirty="0">
                <a:solidFill>
                  <a:srgbClr val="262626"/>
                </a:solidFill>
                <a:latin typeface="DejaVu Sans"/>
                <a:cs typeface="DejaVu Sans"/>
              </a:rPr>
              <a:t>Clinton</a:t>
            </a:r>
            <a:r>
              <a:rPr lang="en-US" sz="2000" b="1" dirty="0">
                <a:solidFill>
                  <a:srgbClr val="262626"/>
                </a:solidFill>
                <a:latin typeface="DejaVu Sans"/>
                <a:cs typeface="DejaVu Sans"/>
              </a:rPr>
              <a:t> &amp; Donald Trump</a:t>
            </a:r>
            <a:r>
              <a:rPr sz="2000" b="1" dirty="0">
                <a:solidFill>
                  <a:srgbClr val="262626"/>
                </a:solidFill>
                <a:latin typeface="DejaVu Sans"/>
                <a:cs typeface="DejaVu Sans"/>
              </a:rPr>
              <a:t> (neither was convicted)</a:t>
            </a:r>
            <a:r>
              <a:rPr sz="2200" b="1" dirty="0">
                <a:solidFill>
                  <a:srgbClr val="323232"/>
                </a:solidFill>
                <a:latin typeface="DejaVu Sans"/>
                <a:cs typeface="DejaVu Sans"/>
              </a:rPr>
              <a:t>.</a:t>
            </a:r>
            <a:endParaRPr sz="2200" dirty="0">
              <a:latin typeface="DejaVu Sans"/>
              <a:cs typeface="DejaVu Sans"/>
            </a:endParaRPr>
          </a:p>
        </p:txBody>
      </p:sp>
      <p:sp>
        <p:nvSpPr>
          <p:cNvPr id="4" name="object 4"/>
          <p:cNvSpPr/>
          <p:nvPr/>
        </p:nvSpPr>
        <p:spPr>
          <a:xfrm>
            <a:off x="16055" y="3580305"/>
            <a:ext cx="2870200" cy="3290395"/>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3404156" y="1108648"/>
            <a:ext cx="8576057" cy="5856803"/>
            <a:chOff x="3345918" y="921749"/>
            <a:chExt cx="8576057" cy="5856803"/>
          </a:xfrm>
        </p:grpSpPr>
        <p:sp>
          <p:nvSpPr>
            <p:cNvPr id="6" name="object 6"/>
            <p:cNvSpPr/>
            <p:nvPr/>
          </p:nvSpPr>
          <p:spPr>
            <a:xfrm>
              <a:off x="8466804" y="921749"/>
              <a:ext cx="3455171" cy="269787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345918" y="3541920"/>
              <a:ext cx="2265642" cy="3236632"/>
            </a:xfrm>
            <a:prstGeom prst="rect">
              <a:avLst/>
            </a:prstGeom>
            <a:blipFill>
              <a:blip r:embed="rId4" cstate="print"/>
              <a:stretch>
                <a:fillRect/>
              </a:stretch>
            </a:blipFill>
          </p:spPr>
          <p:txBody>
            <a:bodyPr wrap="square" lIns="0" tIns="0" rIns="0" bIns="0" rtlCol="0"/>
            <a:lstStyle/>
            <a:p>
              <a:endParaRPr/>
            </a:p>
          </p:txBody>
        </p:sp>
      </p:grpSp>
      <p:pic>
        <p:nvPicPr>
          <p:cNvPr id="10" name="Picture 9"/>
          <p:cNvPicPr>
            <a:picLocks noChangeAspect="1"/>
          </p:cNvPicPr>
          <p:nvPr/>
        </p:nvPicPr>
        <p:blipFill>
          <a:blip r:embed="rId5"/>
          <a:stretch>
            <a:fillRect/>
          </a:stretch>
        </p:blipFill>
        <p:spPr>
          <a:xfrm>
            <a:off x="6705600" y="4082690"/>
            <a:ext cx="4796216" cy="26978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711200"/>
          </a:xfrm>
          <a:custGeom>
            <a:avLst/>
            <a:gdLst/>
            <a:ahLst/>
            <a:cxnLst/>
            <a:rect l="l" t="t" r="r" b="b"/>
            <a:pathLst>
              <a:path w="12192000" h="711200">
                <a:moveTo>
                  <a:pt x="12191997" y="0"/>
                </a:moveTo>
                <a:lnTo>
                  <a:pt x="0" y="0"/>
                </a:lnTo>
                <a:lnTo>
                  <a:pt x="0" y="711200"/>
                </a:lnTo>
                <a:lnTo>
                  <a:pt x="12191997" y="711200"/>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6200" y="179912"/>
            <a:ext cx="12115800" cy="351378"/>
          </a:xfrm>
          <a:prstGeom prst="rect">
            <a:avLst/>
          </a:prstGeom>
        </p:spPr>
        <p:txBody>
          <a:bodyPr vert="horz" wrap="square" lIns="0" tIns="12700" rIns="0" bIns="0" rtlCol="0">
            <a:spAutoFit/>
          </a:bodyPr>
          <a:lstStyle/>
          <a:p>
            <a:pPr marL="12700" algn="l">
              <a:lnSpc>
                <a:spcPct val="100000"/>
              </a:lnSpc>
              <a:spcBef>
                <a:spcPts val="100"/>
              </a:spcBef>
            </a:pPr>
            <a:r>
              <a:rPr lang="en-US" sz="2200" dirty="0"/>
              <a:t>Framer’s Vision: </a:t>
            </a:r>
            <a:r>
              <a:rPr sz="2200" dirty="0"/>
              <a:t>DELIBERATIONS AT THE CONSTITUTIONAL CONVENTION</a:t>
            </a:r>
          </a:p>
        </p:txBody>
      </p:sp>
      <p:sp>
        <p:nvSpPr>
          <p:cNvPr id="4" name="object 4"/>
          <p:cNvSpPr txBox="1"/>
          <p:nvPr/>
        </p:nvSpPr>
        <p:spPr>
          <a:xfrm>
            <a:off x="233711" y="990600"/>
            <a:ext cx="11958289" cy="5574603"/>
          </a:xfrm>
          <a:prstGeom prst="rect">
            <a:avLst/>
          </a:prstGeom>
        </p:spPr>
        <p:txBody>
          <a:bodyPr vert="horz" wrap="square" lIns="0" tIns="72390" rIns="0" bIns="0" rtlCol="0">
            <a:spAutoFit/>
          </a:bodyPr>
          <a:lstStyle/>
          <a:p>
            <a:pPr marL="12700">
              <a:lnSpc>
                <a:spcPct val="100000"/>
              </a:lnSpc>
              <a:spcBef>
                <a:spcPts val="570"/>
              </a:spcBef>
            </a:pPr>
            <a:r>
              <a:rPr sz="2000" b="1" dirty="0">
                <a:latin typeface="DejaVu Sans"/>
                <a:cs typeface="DejaVu Sans"/>
              </a:rPr>
              <a:t>ALTERNATIVES</a:t>
            </a:r>
            <a:endParaRPr sz="2000" dirty="0">
              <a:latin typeface="DejaVu Sans"/>
              <a:cs typeface="DejaVu Sans"/>
            </a:endParaRPr>
          </a:p>
          <a:p>
            <a:pPr marL="355600" indent="-342900">
              <a:lnSpc>
                <a:spcPct val="100000"/>
              </a:lnSpc>
              <a:spcBef>
                <a:spcPts val="350"/>
              </a:spcBef>
              <a:buFont typeface="DejaVu Sans"/>
              <a:buChar char="•"/>
              <a:tabLst>
                <a:tab pos="354965" algn="l"/>
                <a:tab pos="355600" algn="l"/>
              </a:tabLst>
            </a:pPr>
            <a:r>
              <a:rPr sz="2000" b="1" dirty="0">
                <a:latin typeface="DejaVu Sans"/>
                <a:cs typeface="DejaVu Sans"/>
              </a:rPr>
              <a:t>Some proposed a </a:t>
            </a:r>
            <a:r>
              <a:rPr sz="2000" b="1" dirty="0">
                <a:solidFill>
                  <a:srgbClr val="FF0000"/>
                </a:solidFill>
                <a:latin typeface="DejaVu Sans"/>
                <a:cs typeface="DejaVu Sans"/>
              </a:rPr>
              <a:t>plural</a:t>
            </a:r>
            <a:r>
              <a:rPr sz="2000" b="1" dirty="0">
                <a:latin typeface="DejaVu Sans"/>
                <a:cs typeface="DejaVu Sans"/>
              </a:rPr>
              <a:t> executive</a:t>
            </a:r>
            <a:endParaRPr sz="2000" dirty="0">
              <a:latin typeface="DejaVu Sans"/>
              <a:cs typeface="DejaVu Sans"/>
            </a:endParaRPr>
          </a:p>
          <a:p>
            <a:pPr marL="355600" indent="-342900">
              <a:lnSpc>
                <a:spcPct val="100000"/>
              </a:lnSpc>
              <a:spcBef>
                <a:spcPts val="440"/>
              </a:spcBef>
              <a:buFont typeface="DejaVu Sans"/>
              <a:buChar char="•"/>
              <a:tabLst>
                <a:tab pos="354965" algn="l"/>
                <a:tab pos="355600" algn="l"/>
              </a:tabLst>
            </a:pPr>
            <a:r>
              <a:rPr sz="2000" b="1" dirty="0">
                <a:latin typeface="DejaVu Sans"/>
                <a:cs typeface="DejaVu Sans"/>
              </a:rPr>
              <a:t>Some wanted an </a:t>
            </a:r>
            <a:r>
              <a:rPr sz="2000" b="1" dirty="0">
                <a:solidFill>
                  <a:srgbClr val="FF0000"/>
                </a:solidFill>
                <a:latin typeface="DejaVu Sans"/>
                <a:cs typeface="DejaVu Sans"/>
              </a:rPr>
              <a:t>executive</a:t>
            </a:r>
            <a:r>
              <a:rPr sz="2000" b="1" dirty="0">
                <a:latin typeface="DejaVu Sans"/>
                <a:cs typeface="DejaVu Sans"/>
              </a:rPr>
              <a:t> council to have veto power over presidential actions</a:t>
            </a:r>
            <a:endParaRPr sz="2000" dirty="0">
              <a:latin typeface="DejaVu Sans"/>
              <a:cs typeface="DejaVu Sans"/>
            </a:endParaRPr>
          </a:p>
          <a:p>
            <a:pPr marL="355600" indent="-342900">
              <a:lnSpc>
                <a:spcPct val="100000"/>
              </a:lnSpc>
              <a:spcBef>
                <a:spcPts val="440"/>
              </a:spcBef>
              <a:buFont typeface="DejaVu Sans"/>
              <a:buChar char="•"/>
              <a:tabLst>
                <a:tab pos="354965" algn="l"/>
                <a:tab pos="355600" algn="l"/>
              </a:tabLst>
            </a:pPr>
            <a:r>
              <a:rPr sz="2000" b="1" dirty="0">
                <a:latin typeface="DejaVu Sans"/>
                <a:cs typeface="DejaVu Sans"/>
              </a:rPr>
              <a:t>Some (e.g., Alexander Hamilton) wanted a president with a life term</a:t>
            </a:r>
            <a:endParaRPr sz="2000" dirty="0">
              <a:latin typeface="DejaVu Sans"/>
              <a:cs typeface="DejaVu Sans"/>
            </a:endParaRPr>
          </a:p>
          <a:p>
            <a:pPr marL="355600" indent="-342900">
              <a:lnSpc>
                <a:spcPct val="100000"/>
              </a:lnSpc>
              <a:spcBef>
                <a:spcPts val="440"/>
              </a:spcBef>
              <a:buFont typeface="DejaVu Sans"/>
              <a:buChar char="•"/>
              <a:tabLst>
                <a:tab pos="354965" algn="l"/>
                <a:tab pos="355600" algn="l"/>
              </a:tabLst>
            </a:pPr>
            <a:r>
              <a:rPr sz="2000" b="1" dirty="0">
                <a:latin typeface="DejaVu Sans"/>
                <a:cs typeface="DejaVu Sans"/>
              </a:rPr>
              <a:t>Eventually, compromises brought about a single, elected president with a ﬁxed term of oﬃce</a:t>
            </a:r>
            <a:endParaRPr sz="2000" dirty="0">
              <a:latin typeface="DejaVu Sans"/>
              <a:cs typeface="DejaVu Sans"/>
            </a:endParaRPr>
          </a:p>
          <a:p>
            <a:pPr>
              <a:lnSpc>
                <a:spcPct val="100000"/>
              </a:lnSpc>
              <a:spcBef>
                <a:spcPts val="40"/>
              </a:spcBef>
              <a:buFont typeface="DejaVu Sans"/>
              <a:buChar char="•"/>
            </a:pPr>
            <a:endParaRPr sz="2000" dirty="0">
              <a:latin typeface="DejaVu Sans"/>
              <a:cs typeface="DejaVu Sans"/>
            </a:endParaRPr>
          </a:p>
          <a:p>
            <a:pPr marL="12700">
              <a:lnSpc>
                <a:spcPct val="100000"/>
              </a:lnSpc>
            </a:pPr>
            <a:r>
              <a:rPr sz="2000" b="1" dirty="0">
                <a:latin typeface="DejaVu Sans"/>
                <a:cs typeface="DejaVu Sans"/>
              </a:rPr>
              <a:t>CONCERNS OF THE FOUNDERS</a:t>
            </a:r>
            <a:endParaRPr sz="2000" dirty="0">
              <a:latin typeface="DejaVu Sans"/>
              <a:cs typeface="DejaVu Sans"/>
            </a:endParaRPr>
          </a:p>
          <a:p>
            <a:pPr marL="355600" indent="-342900">
              <a:lnSpc>
                <a:spcPct val="100000"/>
              </a:lnSpc>
              <a:spcBef>
                <a:spcPts val="375"/>
              </a:spcBef>
              <a:buFont typeface="DejaVu Sans"/>
              <a:buChar char="•"/>
              <a:tabLst>
                <a:tab pos="354965" algn="l"/>
                <a:tab pos="355600" algn="l"/>
              </a:tabLst>
            </a:pPr>
            <a:r>
              <a:rPr sz="2000" b="1" dirty="0">
                <a:latin typeface="DejaVu Sans"/>
                <a:cs typeface="DejaVu Sans"/>
              </a:rPr>
              <a:t>Fear of an excessively strong president</a:t>
            </a:r>
            <a:endParaRPr sz="2000" dirty="0">
              <a:latin typeface="DejaVu Sans"/>
              <a:cs typeface="DejaVu Sans"/>
            </a:endParaRPr>
          </a:p>
          <a:p>
            <a:pPr marL="755650" lvl="1" indent="-286385">
              <a:lnSpc>
                <a:spcPct val="100000"/>
              </a:lnSpc>
              <a:spcBef>
                <a:spcPts val="440"/>
              </a:spcBef>
              <a:buFont typeface="DejaVu Sans"/>
              <a:buChar char="–"/>
              <a:tabLst>
                <a:tab pos="755015" algn="l"/>
                <a:tab pos="755650" algn="l"/>
              </a:tabLst>
            </a:pPr>
            <a:r>
              <a:rPr sz="2000" b="1" dirty="0">
                <a:latin typeface="DejaVu Sans"/>
                <a:cs typeface="DejaVu Sans"/>
              </a:rPr>
              <a:t>Fear that the presidency would be the "fetus of monarchy"</a:t>
            </a:r>
            <a:endParaRPr sz="2000" dirty="0">
              <a:latin typeface="DejaVu Sans"/>
              <a:cs typeface="DejaVu Sans"/>
            </a:endParaRPr>
          </a:p>
          <a:p>
            <a:pPr marL="755650" lvl="1" indent="-286385">
              <a:lnSpc>
                <a:spcPct val="100000"/>
              </a:lnSpc>
              <a:spcBef>
                <a:spcPts val="440"/>
              </a:spcBef>
              <a:buFont typeface="DejaVu Sans"/>
              <a:buChar char="–"/>
              <a:tabLst>
                <a:tab pos="755015" algn="l"/>
                <a:tab pos="755650" algn="l"/>
              </a:tabLst>
            </a:pPr>
            <a:r>
              <a:rPr sz="2000" b="1" dirty="0">
                <a:latin typeface="DejaVu Sans"/>
                <a:cs typeface="DejaVu Sans"/>
              </a:rPr>
              <a:t>Concern over no term limits (no 22nd Amendment until 1951)</a:t>
            </a:r>
            <a:endParaRPr sz="2000" dirty="0">
              <a:latin typeface="DejaVu Sans"/>
              <a:cs typeface="DejaVu Sans"/>
            </a:endParaRPr>
          </a:p>
          <a:p>
            <a:pPr marL="354965" marR="5080" indent="-342900">
              <a:lnSpc>
                <a:spcPct val="100000"/>
              </a:lnSpc>
              <a:spcBef>
                <a:spcPts val="440"/>
              </a:spcBef>
              <a:buFont typeface="DejaVu Sans"/>
              <a:buChar char="•"/>
              <a:tabLst>
                <a:tab pos="354965" algn="l"/>
                <a:tab pos="355600" algn="l"/>
              </a:tabLst>
            </a:pPr>
            <a:r>
              <a:rPr sz="2000" b="1" dirty="0">
                <a:latin typeface="DejaVu Sans"/>
                <a:cs typeface="DejaVu Sans"/>
              </a:rPr>
              <a:t>Fear of an excessively weak president who would become a "tool of the Senate" because of its ratiﬁcation and  conﬁrmation powers.</a:t>
            </a:r>
            <a:endParaRPr sz="2000" dirty="0">
              <a:latin typeface="DejaVu Sans"/>
              <a:cs typeface="DejaVu Sans"/>
            </a:endParaRPr>
          </a:p>
          <a:p>
            <a:pPr marL="355600" indent="-342900">
              <a:lnSpc>
                <a:spcPct val="100000"/>
              </a:lnSpc>
              <a:spcBef>
                <a:spcPts val="480"/>
              </a:spcBef>
              <a:buFont typeface="DejaVu Sans"/>
              <a:buChar char="•"/>
              <a:tabLst>
                <a:tab pos="354965" algn="l"/>
                <a:tab pos="355600" algn="l"/>
              </a:tabLst>
            </a:pPr>
            <a:r>
              <a:rPr sz="2000" b="1" dirty="0">
                <a:latin typeface="DejaVu Sans"/>
                <a:cs typeface="DejaVu Sans"/>
              </a:rPr>
              <a:t>The basic problem of creating a presidency:</a:t>
            </a:r>
            <a:endParaRPr sz="2000" dirty="0">
              <a:latin typeface="DejaVu Sans"/>
              <a:cs typeface="DejaVu Sans"/>
            </a:endParaRPr>
          </a:p>
          <a:p>
            <a:pPr marL="755650" lvl="1" indent="-286385">
              <a:lnSpc>
                <a:spcPct val="100000"/>
              </a:lnSpc>
              <a:spcBef>
                <a:spcPts val="440"/>
              </a:spcBef>
              <a:buFont typeface="DejaVu Sans"/>
              <a:buChar char="–"/>
              <a:tabLst>
                <a:tab pos="755015" algn="l"/>
                <a:tab pos="755650" algn="l"/>
              </a:tabLst>
            </a:pPr>
            <a:r>
              <a:rPr sz="2000" b="1" dirty="0">
                <a:latin typeface="DejaVu Sans"/>
                <a:cs typeface="DejaVu Sans"/>
              </a:rPr>
              <a:t>Make him too weak: the legislature will </a:t>
            </a:r>
            <a:r>
              <a:rPr sz="2000" b="1" dirty="0">
                <a:solidFill>
                  <a:srgbClr val="FF0000"/>
                </a:solidFill>
                <a:latin typeface="DejaVu Sans"/>
                <a:cs typeface="DejaVu Sans"/>
              </a:rPr>
              <a:t>usurp</a:t>
            </a:r>
            <a:r>
              <a:rPr sz="2000" b="1" dirty="0">
                <a:latin typeface="DejaVu Sans"/>
                <a:cs typeface="DejaVu Sans"/>
              </a:rPr>
              <a:t> his powers.</a:t>
            </a:r>
            <a:endParaRPr sz="2000" dirty="0">
              <a:latin typeface="DejaVu Sans"/>
              <a:cs typeface="DejaVu Sans"/>
            </a:endParaRPr>
          </a:p>
          <a:p>
            <a:pPr marL="755650" lvl="1" indent="-286385">
              <a:lnSpc>
                <a:spcPct val="100000"/>
              </a:lnSpc>
              <a:spcBef>
                <a:spcPts val="440"/>
              </a:spcBef>
              <a:buFont typeface="DejaVu Sans"/>
              <a:buChar char="–"/>
              <a:tabLst>
                <a:tab pos="755015" algn="l"/>
                <a:tab pos="755650" algn="l"/>
              </a:tabLst>
            </a:pPr>
            <a:r>
              <a:rPr sz="2000" b="1" dirty="0">
                <a:latin typeface="DejaVu Sans"/>
                <a:cs typeface="DejaVu Sans"/>
              </a:rPr>
              <a:t>Make him too strong: he will </a:t>
            </a:r>
            <a:r>
              <a:rPr sz="2000" b="1" dirty="0">
                <a:solidFill>
                  <a:srgbClr val="FF0000"/>
                </a:solidFill>
                <a:latin typeface="DejaVu Sans"/>
                <a:cs typeface="DejaVu Sans"/>
              </a:rPr>
              <a:t>usurp</a:t>
            </a:r>
            <a:r>
              <a:rPr sz="2000" b="1" dirty="0">
                <a:latin typeface="DejaVu Sans"/>
                <a:cs typeface="DejaVu Sans"/>
              </a:rPr>
              <a:t> the legislature.</a:t>
            </a:r>
            <a:endParaRPr sz="2000" dirty="0">
              <a:latin typeface="DejaVu Sans"/>
              <a:cs typeface="DejaVu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876300"/>
          </a:xfrm>
          <a:custGeom>
            <a:avLst/>
            <a:gdLst/>
            <a:ahLst/>
            <a:cxnLst/>
            <a:rect l="l" t="t" r="r" b="b"/>
            <a:pathLst>
              <a:path w="12192000" h="876300">
                <a:moveTo>
                  <a:pt x="12191997" y="0"/>
                </a:moveTo>
                <a:lnTo>
                  <a:pt x="0" y="0"/>
                </a:lnTo>
                <a:lnTo>
                  <a:pt x="0" y="876300"/>
                </a:lnTo>
                <a:lnTo>
                  <a:pt x="12191997" y="876300"/>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52400" y="211311"/>
            <a:ext cx="11811000" cy="474489"/>
          </a:xfrm>
          <a:prstGeom prst="rect">
            <a:avLst/>
          </a:prstGeom>
        </p:spPr>
        <p:txBody>
          <a:bodyPr vert="horz" wrap="square" lIns="0" tIns="12700" rIns="0" bIns="0" rtlCol="0">
            <a:spAutoFit/>
          </a:bodyPr>
          <a:lstStyle/>
          <a:p>
            <a:pPr marL="12700" algn="ctr">
              <a:lnSpc>
                <a:spcPct val="100000"/>
              </a:lnSpc>
              <a:spcBef>
                <a:spcPts val="100"/>
              </a:spcBef>
            </a:pPr>
            <a:r>
              <a:rPr lang="en-US" sz="3000" dirty="0"/>
              <a:t>Framer’s Vision: </a:t>
            </a:r>
            <a:r>
              <a:rPr sz="3000" dirty="0"/>
              <a:t>ELECTION OF THE PRESIDENT</a:t>
            </a:r>
          </a:p>
        </p:txBody>
      </p:sp>
      <p:sp>
        <p:nvSpPr>
          <p:cNvPr id="5" name="object 5"/>
          <p:cNvSpPr txBox="1"/>
          <p:nvPr/>
        </p:nvSpPr>
        <p:spPr>
          <a:xfrm>
            <a:off x="11380697" y="6442068"/>
            <a:ext cx="153670" cy="189796"/>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z="1200" dirty="0">
                <a:solidFill>
                  <a:srgbClr val="898989"/>
                </a:solidFill>
                <a:latin typeface="DejaVu Sans"/>
                <a:cs typeface="DejaVu Sans"/>
              </a:rPr>
              <a:t>5</a:t>
            </a:fld>
            <a:endParaRPr sz="1200">
              <a:latin typeface="DejaVu Sans"/>
              <a:cs typeface="DejaVu Sans"/>
            </a:endParaRPr>
          </a:p>
        </p:txBody>
      </p:sp>
      <p:sp>
        <p:nvSpPr>
          <p:cNvPr id="4" name="object 4"/>
          <p:cNvSpPr txBox="1"/>
          <p:nvPr/>
        </p:nvSpPr>
        <p:spPr>
          <a:xfrm>
            <a:off x="304799" y="876301"/>
            <a:ext cx="11353801" cy="5906810"/>
          </a:xfrm>
          <a:prstGeom prst="rect">
            <a:avLst/>
          </a:prstGeom>
        </p:spPr>
        <p:txBody>
          <a:bodyPr vert="horz" wrap="square" lIns="0" tIns="12700" rIns="0" bIns="0" rtlCol="0">
            <a:spAutoFit/>
          </a:bodyPr>
          <a:lstStyle/>
          <a:p>
            <a:pPr marL="12700">
              <a:lnSpc>
                <a:spcPct val="100000"/>
              </a:lnSpc>
              <a:spcBef>
                <a:spcPts val="100"/>
              </a:spcBef>
            </a:pPr>
            <a:r>
              <a:rPr sz="2300" b="1" dirty="0">
                <a:latin typeface="+mj-lt"/>
                <a:cs typeface="DejaVu Sans"/>
              </a:rPr>
              <a:t>Some wanted Congress to elect the President ---&gt; fear of</a:t>
            </a:r>
            <a:r>
              <a:rPr lang="en-US" sz="2300" b="1" dirty="0">
                <a:latin typeface="+mj-lt"/>
                <a:cs typeface="DejaVu Sans"/>
              </a:rPr>
              <a:t> </a:t>
            </a:r>
            <a:r>
              <a:rPr sz="2300" b="1" dirty="0">
                <a:latin typeface="+mj-lt"/>
                <a:cs typeface="DejaVu Sans"/>
              </a:rPr>
              <a:t>congressional dominance.</a:t>
            </a:r>
            <a:endParaRPr sz="2300" dirty="0">
              <a:latin typeface="+mj-lt"/>
              <a:cs typeface="DejaVu Sans"/>
            </a:endParaRPr>
          </a:p>
          <a:p>
            <a:pPr marL="12700">
              <a:lnSpc>
                <a:spcPct val="100000"/>
              </a:lnSpc>
            </a:pPr>
            <a:endParaRPr lang="en-US" sz="2300" b="1" dirty="0">
              <a:latin typeface="+mj-lt"/>
              <a:cs typeface="DejaVu Sans"/>
            </a:endParaRPr>
          </a:p>
          <a:p>
            <a:pPr marL="12700">
              <a:lnSpc>
                <a:spcPct val="100000"/>
              </a:lnSpc>
            </a:pPr>
            <a:r>
              <a:rPr sz="2300" b="1" dirty="0">
                <a:latin typeface="+mj-lt"/>
                <a:cs typeface="DejaVu Sans"/>
              </a:rPr>
              <a:t>Some wanted direct election. Problems:</a:t>
            </a:r>
            <a:endParaRPr sz="2300" dirty="0">
              <a:latin typeface="+mj-lt"/>
              <a:cs typeface="DejaVu Sans"/>
            </a:endParaRPr>
          </a:p>
          <a:p>
            <a:pPr marL="355600" indent="-342900">
              <a:lnSpc>
                <a:spcPct val="100000"/>
              </a:lnSpc>
              <a:spcBef>
                <a:spcPts val="380"/>
              </a:spcBef>
              <a:buFont typeface="DejaVu Sans"/>
              <a:buChar char="•"/>
              <a:tabLst>
                <a:tab pos="354965" algn="l"/>
                <a:tab pos="355600" algn="l"/>
              </a:tabLst>
            </a:pPr>
            <a:r>
              <a:rPr sz="2300" b="1" dirty="0">
                <a:latin typeface="+mj-lt"/>
                <a:cs typeface="DejaVu Sans"/>
              </a:rPr>
              <a:t>Inordinate weight to large states</a:t>
            </a:r>
            <a:endParaRPr sz="2300" dirty="0">
              <a:latin typeface="+mj-lt"/>
              <a:cs typeface="DejaVu Sans"/>
            </a:endParaRPr>
          </a:p>
          <a:p>
            <a:pPr marL="355600" indent="-342900">
              <a:lnSpc>
                <a:spcPct val="100000"/>
              </a:lnSpc>
              <a:spcBef>
                <a:spcPts val="439"/>
              </a:spcBef>
              <a:buFont typeface="DejaVu Sans"/>
              <a:buChar char="•"/>
              <a:tabLst>
                <a:tab pos="354965" algn="l"/>
                <a:tab pos="355600" algn="l"/>
              </a:tabLst>
            </a:pPr>
            <a:r>
              <a:rPr sz="2300" b="1" dirty="0">
                <a:latin typeface="+mj-lt"/>
                <a:cs typeface="DejaVu Sans"/>
              </a:rPr>
              <a:t>Demagogues might have excessive appeal to the masses</a:t>
            </a:r>
            <a:endParaRPr sz="2300" dirty="0">
              <a:latin typeface="+mj-lt"/>
              <a:cs typeface="DejaVu Sans"/>
            </a:endParaRPr>
          </a:p>
          <a:p>
            <a:pPr marL="355600" indent="-342900">
              <a:lnSpc>
                <a:spcPct val="100000"/>
              </a:lnSpc>
              <a:spcBef>
                <a:spcPts val="439"/>
              </a:spcBef>
              <a:buFont typeface="DejaVu Sans"/>
              <a:buChar char="•"/>
              <a:tabLst>
                <a:tab pos="354965" algn="l"/>
                <a:tab pos="355600" algn="l"/>
              </a:tabLst>
            </a:pPr>
            <a:r>
              <a:rPr sz="2300" b="1" dirty="0">
                <a:latin typeface="+mj-lt"/>
                <a:cs typeface="DejaVu Sans"/>
              </a:rPr>
              <a:t>Illiteracy was common</a:t>
            </a:r>
            <a:endParaRPr sz="2300" dirty="0">
              <a:latin typeface="+mj-lt"/>
              <a:cs typeface="DejaVu Sans"/>
            </a:endParaRPr>
          </a:p>
          <a:p>
            <a:pPr marL="355600" indent="-342900">
              <a:lnSpc>
                <a:spcPct val="100000"/>
              </a:lnSpc>
              <a:spcBef>
                <a:spcPts val="439"/>
              </a:spcBef>
              <a:buFont typeface="DejaVu Sans"/>
              <a:buChar char="•"/>
              <a:tabLst>
                <a:tab pos="354965" algn="l"/>
                <a:tab pos="355600" algn="l"/>
              </a:tabLst>
            </a:pPr>
            <a:r>
              <a:rPr sz="2300" b="1" dirty="0">
                <a:latin typeface="+mj-lt"/>
                <a:cs typeface="DejaVu Sans"/>
              </a:rPr>
              <a:t>Communication was poor</a:t>
            </a:r>
            <a:endParaRPr sz="2300" dirty="0">
              <a:latin typeface="+mj-lt"/>
              <a:cs typeface="DejaVu Sans"/>
            </a:endParaRPr>
          </a:p>
          <a:p>
            <a:pPr>
              <a:lnSpc>
                <a:spcPct val="100000"/>
              </a:lnSpc>
              <a:spcBef>
                <a:spcPts val="40"/>
              </a:spcBef>
              <a:buFont typeface="DejaVu Sans"/>
              <a:buChar char="•"/>
            </a:pPr>
            <a:endParaRPr sz="2300" dirty="0">
              <a:latin typeface="+mj-lt"/>
              <a:cs typeface="DejaVu Sans"/>
            </a:endParaRPr>
          </a:p>
          <a:p>
            <a:pPr marL="12700">
              <a:lnSpc>
                <a:spcPct val="100000"/>
              </a:lnSpc>
            </a:pPr>
            <a:r>
              <a:rPr sz="2300" b="1" dirty="0">
                <a:latin typeface="+mj-lt"/>
                <a:cs typeface="DejaVu Sans"/>
              </a:rPr>
              <a:t>THE COMPROMISE: THE ELECTORAL COLLEGE</a:t>
            </a:r>
            <a:endParaRPr sz="2300" dirty="0">
              <a:latin typeface="+mj-lt"/>
              <a:cs typeface="DejaVu Sans"/>
            </a:endParaRPr>
          </a:p>
          <a:p>
            <a:pPr marL="355600" indent="-342900">
              <a:lnSpc>
                <a:spcPct val="100000"/>
              </a:lnSpc>
              <a:spcBef>
                <a:spcPts val="475"/>
              </a:spcBef>
              <a:buFont typeface="DejaVu Sans"/>
              <a:buChar char="•"/>
              <a:tabLst>
                <a:tab pos="354965" algn="l"/>
                <a:tab pos="355600" algn="l"/>
              </a:tabLst>
            </a:pPr>
            <a:r>
              <a:rPr sz="2300" b="1" dirty="0">
                <a:latin typeface="+mj-lt"/>
                <a:cs typeface="DejaVu Sans"/>
              </a:rPr>
              <a:t>The people had some input</a:t>
            </a:r>
            <a:endParaRPr sz="2300" dirty="0">
              <a:latin typeface="+mj-lt"/>
              <a:cs typeface="DejaVu Sans"/>
            </a:endParaRPr>
          </a:p>
          <a:p>
            <a:pPr marL="354965" marR="226060" indent="-342900">
              <a:lnSpc>
                <a:spcPts val="2070"/>
              </a:lnSpc>
              <a:spcBef>
                <a:spcPts val="585"/>
              </a:spcBef>
              <a:buFont typeface="DejaVu Sans"/>
              <a:buChar char="•"/>
              <a:tabLst>
                <a:tab pos="354965" algn="l"/>
                <a:tab pos="355600" algn="l"/>
              </a:tabLst>
            </a:pPr>
            <a:r>
              <a:rPr sz="2300" b="1" dirty="0">
                <a:latin typeface="+mj-lt"/>
                <a:cs typeface="DejaVu Sans"/>
              </a:rPr>
              <a:t>Large states had a good amount of inﬂuence, but small states were protected by having a minimum of three electoral votes</a:t>
            </a:r>
            <a:endParaRPr sz="2300" dirty="0">
              <a:latin typeface="+mj-lt"/>
              <a:cs typeface="DejaVu Sans"/>
            </a:endParaRPr>
          </a:p>
          <a:p>
            <a:pPr marL="354965" marR="5080" indent="-342900">
              <a:lnSpc>
                <a:spcPct val="101099"/>
              </a:lnSpc>
              <a:spcBef>
                <a:spcPts val="390"/>
              </a:spcBef>
              <a:buFont typeface="DejaVu Sans"/>
              <a:buChar char="•"/>
              <a:tabLst>
                <a:tab pos="354965" algn="l"/>
                <a:tab pos="355600" algn="l"/>
              </a:tabLst>
            </a:pPr>
            <a:r>
              <a:rPr sz="2300" b="1" dirty="0">
                <a:latin typeface="+mj-lt"/>
                <a:cs typeface="DejaVu Sans"/>
              </a:rPr>
              <a:t>Small states would also have a great deal of clout if the election were thrown into the House (and it was assumed that  this would happen o</a:t>
            </a:r>
            <a:r>
              <a:rPr lang="en-US" sz="2300" b="1" dirty="0">
                <a:latin typeface="+mj-lt"/>
                <a:cs typeface="DejaVu Sans"/>
              </a:rPr>
              <a:t>ft</a:t>
            </a:r>
            <a:r>
              <a:rPr sz="2300" b="1" dirty="0">
                <a:latin typeface="+mj-lt"/>
                <a:cs typeface="DejaVu Sans"/>
              </a:rPr>
              <a:t>en since the two</a:t>
            </a:r>
            <a:r>
              <a:rPr lang="en-US" sz="2300" b="1" dirty="0">
                <a:latin typeface="+mj-lt"/>
                <a:cs typeface="DejaVu Sans"/>
              </a:rPr>
              <a:t>-</a:t>
            </a:r>
            <a:r>
              <a:rPr sz="2300" b="1" dirty="0">
                <a:latin typeface="+mj-lt"/>
                <a:cs typeface="DejaVu Sans"/>
              </a:rPr>
              <a:t>party system was not anticipated). Under this scenario, a state has one vote and small states are therefore grossly overweighed.</a:t>
            </a:r>
            <a:endParaRPr sz="2300" dirty="0">
              <a:latin typeface="+mj-lt"/>
              <a:cs typeface="DejaVu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76"/>
            <a:ext cx="12192000" cy="855980"/>
          </a:xfrm>
          <a:custGeom>
            <a:avLst/>
            <a:gdLst/>
            <a:ahLst/>
            <a:cxnLst/>
            <a:rect l="l" t="t" r="r" b="b"/>
            <a:pathLst>
              <a:path w="12192000" h="855980">
                <a:moveTo>
                  <a:pt x="12191997" y="0"/>
                </a:moveTo>
                <a:lnTo>
                  <a:pt x="0" y="0"/>
                </a:lnTo>
                <a:lnTo>
                  <a:pt x="0" y="855662"/>
                </a:lnTo>
                <a:lnTo>
                  <a:pt x="12191997" y="855662"/>
                </a:lnTo>
                <a:lnTo>
                  <a:pt x="12191997" y="0"/>
                </a:lnTo>
                <a:close/>
              </a:path>
            </a:pathLst>
          </a:custGeom>
          <a:solidFill>
            <a:srgbClr val="000000"/>
          </a:solidFill>
        </p:spPr>
        <p:txBody>
          <a:bodyPr wrap="square" lIns="0" tIns="0" rIns="0" bIns="0" rtlCol="0"/>
          <a:lstStyle/>
          <a:p>
            <a:endParaRPr/>
          </a:p>
        </p:txBody>
      </p:sp>
      <p:sp>
        <p:nvSpPr>
          <p:cNvPr id="4" name="object 4"/>
          <p:cNvSpPr txBox="1"/>
          <p:nvPr/>
        </p:nvSpPr>
        <p:spPr>
          <a:xfrm>
            <a:off x="41379" y="747114"/>
            <a:ext cx="5902961" cy="6243375"/>
          </a:xfrm>
          <a:prstGeom prst="rect">
            <a:avLst/>
          </a:prstGeom>
        </p:spPr>
        <p:txBody>
          <a:bodyPr vert="horz" wrap="square" lIns="0" tIns="113664" rIns="0" bIns="0" rtlCol="0">
            <a:spAutoFit/>
          </a:bodyPr>
          <a:lstStyle/>
          <a:p>
            <a:pPr marL="50800">
              <a:lnSpc>
                <a:spcPct val="100000"/>
              </a:lnSpc>
              <a:spcBef>
                <a:spcPts val="894"/>
              </a:spcBef>
            </a:pPr>
            <a:r>
              <a:rPr sz="2100" b="1" dirty="0">
                <a:solidFill>
                  <a:srgbClr val="262626"/>
                </a:solidFill>
                <a:latin typeface="DejaVu Sans"/>
                <a:cs typeface="DejaVu Sans"/>
              </a:rPr>
              <a:t>TERM OF OFFICE</a:t>
            </a:r>
            <a:endParaRPr sz="2100" dirty="0">
              <a:latin typeface="DejaVu Sans"/>
              <a:cs typeface="DejaVu Sans"/>
            </a:endParaRPr>
          </a:p>
          <a:p>
            <a:pPr marL="336550" indent="-285750">
              <a:lnSpc>
                <a:spcPct val="100000"/>
              </a:lnSpc>
              <a:spcBef>
                <a:spcPts val="795"/>
              </a:spcBef>
              <a:buClr>
                <a:srgbClr val="000000"/>
              </a:buClr>
              <a:buFont typeface="DejaVu Sans"/>
              <a:buChar char="•"/>
              <a:tabLst>
                <a:tab pos="335915" algn="l"/>
                <a:tab pos="336550" algn="l"/>
              </a:tabLst>
            </a:pPr>
            <a:r>
              <a:rPr sz="2100" b="1" dirty="0">
                <a:solidFill>
                  <a:srgbClr val="FF0000"/>
                </a:solidFill>
                <a:latin typeface="DejaVu Sans"/>
                <a:cs typeface="DejaVu Sans"/>
              </a:rPr>
              <a:t>Four-year term</a:t>
            </a:r>
            <a:endParaRPr sz="2100" dirty="0">
              <a:solidFill>
                <a:srgbClr val="FF0000"/>
              </a:solidFill>
              <a:latin typeface="DejaVu Sans"/>
              <a:cs typeface="DejaVu Sans"/>
            </a:endParaRPr>
          </a:p>
          <a:p>
            <a:pPr marL="330200" marR="43180" indent="-279400">
              <a:lnSpc>
                <a:spcPct val="90600"/>
              </a:lnSpc>
              <a:spcBef>
                <a:spcPts val="1190"/>
              </a:spcBef>
              <a:buClr>
                <a:srgbClr val="000000"/>
              </a:buClr>
              <a:buFont typeface="DejaVu Sans"/>
              <a:buChar char="•"/>
              <a:tabLst>
                <a:tab pos="335915" algn="l"/>
                <a:tab pos="336550" algn="l"/>
              </a:tabLst>
            </a:pPr>
            <a:r>
              <a:rPr sz="2100" b="1" dirty="0">
                <a:solidFill>
                  <a:srgbClr val="262626"/>
                </a:solidFill>
                <a:latin typeface="DejaVu Sans"/>
                <a:cs typeface="DejaVu Sans"/>
              </a:rPr>
              <a:t>Fear of an unlimited number of terms  of oﬃce were quieted when  Washington chose not to run for a  third term</a:t>
            </a:r>
            <a:endParaRPr sz="2100" dirty="0">
              <a:latin typeface="DejaVu Sans"/>
              <a:cs typeface="DejaVu Sans"/>
            </a:endParaRPr>
          </a:p>
          <a:p>
            <a:pPr marL="330200" marR="109220" indent="-279400">
              <a:lnSpc>
                <a:spcPts val="2520"/>
              </a:lnSpc>
              <a:spcBef>
                <a:spcPts val="1280"/>
              </a:spcBef>
              <a:buClr>
                <a:srgbClr val="000000"/>
              </a:buClr>
              <a:buFont typeface="DejaVu Sans"/>
              <a:buChar char="•"/>
              <a:tabLst>
                <a:tab pos="335915" algn="l"/>
                <a:tab pos="336550" algn="l"/>
              </a:tabLst>
            </a:pPr>
            <a:r>
              <a:rPr sz="2100" b="1" dirty="0">
                <a:solidFill>
                  <a:srgbClr val="262626"/>
                </a:solidFill>
                <a:latin typeface="DejaVu Sans"/>
                <a:cs typeface="DejaVu Sans"/>
              </a:rPr>
              <a:t>Precedent was followed until 1940  (FDR) -&gt; creation of 22</a:t>
            </a:r>
            <a:r>
              <a:rPr sz="2100" b="1" baseline="24305" dirty="0">
                <a:solidFill>
                  <a:srgbClr val="323232"/>
                </a:solidFill>
                <a:latin typeface="DejaVu Sans"/>
                <a:cs typeface="DejaVu Sans"/>
              </a:rPr>
              <a:t>nd </a:t>
            </a:r>
            <a:r>
              <a:rPr sz="2100" b="1" dirty="0">
                <a:solidFill>
                  <a:srgbClr val="262626"/>
                </a:solidFill>
                <a:latin typeface="DejaVu Sans"/>
                <a:cs typeface="DejaVu Sans"/>
              </a:rPr>
              <a:t>Amendment</a:t>
            </a:r>
            <a:r>
              <a:rPr lang="en-US" sz="2100" b="1" dirty="0">
                <a:solidFill>
                  <a:srgbClr val="262626"/>
                </a:solidFill>
                <a:latin typeface="DejaVu Sans"/>
                <a:cs typeface="DejaVu Sans"/>
              </a:rPr>
              <a:t> limits President to two terms</a:t>
            </a:r>
          </a:p>
          <a:p>
            <a:pPr marL="50800" marR="109220">
              <a:lnSpc>
                <a:spcPts val="2520"/>
              </a:lnSpc>
              <a:spcBef>
                <a:spcPts val="1280"/>
              </a:spcBef>
              <a:buClr>
                <a:srgbClr val="000000"/>
              </a:buClr>
              <a:tabLst>
                <a:tab pos="335915" algn="l"/>
                <a:tab pos="336550" algn="l"/>
              </a:tabLst>
            </a:pPr>
            <a:endParaRPr sz="2100" dirty="0">
              <a:latin typeface="DejaVu Sans"/>
              <a:cs typeface="DejaVu Sans"/>
            </a:endParaRPr>
          </a:p>
          <a:p>
            <a:pPr marL="50800">
              <a:lnSpc>
                <a:spcPct val="100000"/>
              </a:lnSpc>
            </a:pPr>
            <a:r>
              <a:rPr lang="en-US" sz="2100" b="1" dirty="0">
                <a:solidFill>
                  <a:srgbClr val="FF0000"/>
                </a:solidFill>
                <a:latin typeface="DejaVu Sans"/>
                <a:cs typeface="DejaVu Sans"/>
              </a:rPr>
              <a:t>FORMAL </a:t>
            </a:r>
            <a:r>
              <a:rPr sz="2100" b="1" dirty="0">
                <a:solidFill>
                  <a:srgbClr val="FF0000"/>
                </a:solidFill>
                <a:latin typeface="DejaVu Sans"/>
                <a:cs typeface="DejaVu Sans"/>
              </a:rPr>
              <a:t>QUALIFICATIONS</a:t>
            </a:r>
            <a:r>
              <a:rPr lang="en-US" sz="2100" b="1" dirty="0">
                <a:solidFill>
                  <a:srgbClr val="FF0000"/>
                </a:solidFill>
                <a:latin typeface="DejaVu Sans"/>
                <a:cs typeface="DejaVu Sans"/>
              </a:rPr>
              <a:t>- Const requirements</a:t>
            </a:r>
            <a:endParaRPr sz="2100" dirty="0">
              <a:solidFill>
                <a:srgbClr val="FF0000"/>
              </a:solidFill>
              <a:latin typeface="DejaVu Sans"/>
              <a:cs typeface="DejaVu Sans"/>
            </a:endParaRPr>
          </a:p>
          <a:p>
            <a:pPr marL="336550" indent="-285750">
              <a:lnSpc>
                <a:spcPct val="100000"/>
              </a:lnSpc>
              <a:spcBef>
                <a:spcPts val="919"/>
              </a:spcBef>
              <a:buFont typeface="DejaVu Sans"/>
              <a:buChar char="•"/>
              <a:tabLst>
                <a:tab pos="335915" algn="l"/>
                <a:tab pos="336550" algn="l"/>
              </a:tabLst>
            </a:pPr>
            <a:r>
              <a:rPr sz="2100" b="1" dirty="0">
                <a:solidFill>
                  <a:srgbClr val="FF0000"/>
                </a:solidFill>
                <a:latin typeface="DejaVu Sans"/>
                <a:cs typeface="DejaVu Sans"/>
              </a:rPr>
              <a:t>Natural-born citizen</a:t>
            </a:r>
            <a:endParaRPr sz="2100" dirty="0">
              <a:solidFill>
                <a:srgbClr val="FF0000"/>
              </a:solidFill>
              <a:latin typeface="DejaVu Sans"/>
              <a:cs typeface="DejaVu Sans"/>
            </a:endParaRPr>
          </a:p>
          <a:p>
            <a:pPr marL="336550" indent="-285750">
              <a:lnSpc>
                <a:spcPct val="100000"/>
              </a:lnSpc>
              <a:spcBef>
                <a:spcPts val="819"/>
              </a:spcBef>
              <a:buFont typeface="DejaVu Sans"/>
              <a:buChar char="•"/>
              <a:tabLst>
                <a:tab pos="335915" algn="l"/>
                <a:tab pos="336550" algn="l"/>
              </a:tabLst>
            </a:pPr>
            <a:r>
              <a:rPr sz="2100" b="1" dirty="0">
                <a:solidFill>
                  <a:srgbClr val="FF0000"/>
                </a:solidFill>
                <a:latin typeface="DejaVu Sans"/>
                <a:cs typeface="DejaVu Sans"/>
              </a:rPr>
              <a:t>At least 35 years of age</a:t>
            </a:r>
            <a:endParaRPr sz="2100" dirty="0">
              <a:solidFill>
                <a:srgbClr val="FF0000"/>
              </a:solidFill>
              <a:latin typeface="DejaVu Sans"/>
              <a:cs typeface="DejaVu Sans"/>
            </a:endParaRPr>
          </a:p>
          <a:p>
            <a:pPr marL="336550" indent="-285750">
              <a:lnSpc>
                <a:spcPct val="100000"/>
              </a:lnSpc>
              <a:spcBef>
                <a:spcPts val="919"/>
              </a:spcBef>
              <a:buFont typeface="DejaVu Sans"/>
              <a:buChar char="•"/>
              <a:tabLst>
                <a:tab pos="335915" algn="l"/>
                <a:tab pos="336550" algn="l"/>
              </a:tabLst>
            </a:pPr>
            <a:r>
              <a:rPr sz="2100" b="1" dirty="0">
                <a:solidFill>
                  <a:srgbClr val="FF0000"/>
                </a:solidFill>
                <a:latin typeface="DejaVu Sans"/>
                <a:cs typeface="DejaVu Sans"/>
              </a:rPr>
              <a:t>Residency for at least 14 years</a:t>
            </a:r>
            <a:endParaRPr sz="2100" dirty="0">
              <a:solidFill>
                <a:srgbClr val="FF0000"/>
              </a:solidFill>
              <a:latin typeface="DejaVu Sans"/>
              <a:cs typeface="DejaVu Sans"/>
            </a:endParaRPr>
          </a:p>
        </p:txBody>
      </p:sp>
      <p:sp>
        <p:nvSpPr>
          <p:cNvPr id="5" name="object 5"/>
          <p:cNvSpPr txBox="1"/>
          <p:nvPr/>
        </p:nvSpPr>
        <p:spPr>
          <a:xfrm>
            <a:off x="6375931" y="747114"/>
            <a:ext cx="5774690" cy="3436196"/>
          </a:xfrm>
          <a:prstGeom prst="rect">
            <a:avLst/>
          </a:prstGeom>
        </p:spPr>
        <p:txBody>
          <a:bodyPr vert="horz" wrap="square" lIns="0" tIns="113664" rIns="0" bIns="0" rtlCol="0">
            <a:spAutoFit/>
          </a:bodyPr>
          <a:lstStyle/>
          <a:p>
            <a:pPr marL="38100">
              <a:lnSpc>
                <a:spcPct val="100000"/>
              </a:lnSpc>
              <a:spcBef>
                <a:spcPts val="894"/>
              </a:spcBef>
            </a:pPr>
            <a:r>
              <a:rPr sz="2400" b="1" dirty="0">
                <a:solidFill>
                  <a:srgbClr val="262626"/>
                </a:solidFill>
                <a:latin typeface="DejaVu Sans"/>
                <a:cs typeface="DejaVu Sans"/>
              </a:rPr>
              <a:t>SELECTION</a:t>
            </a:r>
            <a:endParaRPr sz="2400" dirty="0">
              <a:latin typeface="DejaVu Sans"/>
              <a:cs typeface="DejaVu Sans"/>
            </a:endParaRPr>
          </a:p>
          <a:p>
            <a:pPr marL="323850" indent="-285750">
              <a:lnSpc>
                <a:spcPct val="100000"/>
              </a:lnSpc>
              <a:spcBef>
                <a:spcPts val="795"/>
              </a:spcBef>
              <a:buFont typeface="DejaVu Sans"/>
              <a:buChar char="•"/>
              <a:tabLst>
                <a:tab pos="323215" algn="l"/>
                <a:tab pos="323850" algn="l"/>
              </a:tabLst>
            </a:pPr>
            <a:r>
              <a:rPr sz="2400" b="1" dirty="0">
                <a:solidFill>
                  <a:srgbClr val="262626"/>
                </a:solidFill>
                <a:latin typeface="DejaVu Sans"/>
                <a:cs typeface="DejaVu Sans"/>
              </a:rPr>
              <a:t>Elected in November in years divisible by 4</a:t>
            </a:r>
            <a:endParaRPr sz="2400" dirty="0">
              <a:latin typeface="DejaVu Sans"/>
              <a:cs typeface="DejaVu Sans"/>
            </a:endParaRPr>
          </a:p>
          <a:p>
            <a:pPr marL="323850" indent="-285750">
              <a:lnSpc>
                <a:spcPct val="100000"/>
              </a:lnSpc>
              <a:spcBef>
                <a:spcPts val="919"/>
              </a:spcBef>
              <a:buFont typeface="DejaVu Sans"/>
              <a:buChar char="•"/>
              <a:tabLst>
                <a:tab pos="323215" algn="l"/>
                <a:tab pos="323850" algn="l"/>
              </a:tabLst>
            </a:pPr>
            <a:r>
              <a:rPr sz="2400" b="1" dirty="0">
                <a:solidFill>
                  <a:srgbClr val="262626"/>
                </a:solidFill>
                <a:latin typeface="DejaVu Sans"/>
                <a:cs typeface="DejaVu Sans"/>
              </a:rPr>
              <a:t>People &gt;&gt; Electors &gt;&gt; President</a:t>
            </a:r>
            <a:endParaRPr sz="2400" dirty="0">
              <a:latin typeface="DejaVu Sans"/>
              <a:cs typeface="DejaVu Sans"/>
            </a:endParaRPr>
          </a:p>
          <a:p>
            <a:pPr marL="323850" indent="-285750">
              <a:lnSpc>
                <a:spcPct val="100000"/>
              </a:lnSpc>
              <a:spcBef>
                <a:spcPts val="919"/>
              </a:spcBef>
              <a:buFont typeface="DejaVu Sans"/>
              <a:buChar char="•"/>
              <a:tabLst>
                <a:tab pos="323215" algn="l"/>
                <a:tab pos="323850" algn="l"/>
              </a:tabLst>
            </a:pPr>
            <a:r>
              <a:rPr sz="2400" b="1" dirty="0">
                <a:solidFill>
                  <a:srgbClr val="262626"/>
                </a:solidFill>
                <a:latin typeface="DejaVu Sans"/>
                <a:cs typeface="DejaVu Sans"/>
              </a:rPr>
              <a:t>Electoral votes counted on January 6</a:t>
            </a:r>
            <a:endParaRPr sz="2400" dirty="0">
              <a:latin typeface="DejaVu Sans"/>
              <a:cs typeface="DejaVu Sans"/>
            </a:endParaRPr>
          </a:p>
          <a:p>
            <a:pPr marL="317500" marR="734060" indent="-279400">
              <a:lnSpc>
                <a:spcPts val="2620"/>
              </a:lnSpc>
              <a:spcBef>
                <a:spcPts val="1125"/>
              </a:spcBef>
              <a:buFont typeface="DejaVu Sans"/>
              <a:buChar char="•"/>
              <a:tabLst>
                <a:tab pos="323215" algn="l"/>
                <a:tab pos="323850" algn="l"/>
              </a:tabLst>
            </a:pPr>
            <a:r>
              <a:rPr sz="2400" b="1" dirty="0">
                <a:solidFill>
                  <a:srgbClr val="262626"/>
                </a:solidFill>
                <a:latin typeface="DejaVu Sans"/>
                <a:cs typeface="DejaVu Sans"/>
              </a:rPr>
              <a:t>President inaugurated on January 20  (established by the 20</a:t>
            </a:r>
            <a:r>
              <a:rPr sz="2400" b="1" baseline="24305" dirty="0">
                <a:solidFill>
                  <a:srgbClr val="323232"/>
                </a:solidFill>
                <a:latin typeface="DejaVu Sans"/>
                <a:cs typeface="DejaVu Sans"/>
              </a:rPr>
              <a:t>th </a:t>
            </a:r>
            <a:r>
              <a:rPr sz="2400" b="1" dirty="0">
                <a:solidFill>
                  <a:srgbClr val="262626"/>
                </a:solidFill>
                <a:latin typeface="DejaVu Sans"/>
                <a:cs typeface="DejaVu Sans"/>
              </a:rPr>
              <a:t>Amendment)</a:t>
            </a:r>
            <a:endParaRPr sz="2400" dirty="0">
              <a:latin typeface="DejaVu Sans"/>
              <a:cs typeface="DejaVu Sans"/>
            </a:endParaRPr>
          </a:p>
        </p:txBody>
      </p:sp>
      <p:sp>
        <p:nvSpPr>
          <p:cNvPr id="8" name="object 3">
            <a:extLst>
              <a:ext uri="{FF2B5EF4-FFF2-40B4-BE49-F238E27FC236}">
                <a16:creationId xmlns:a16="http://schemas.microsoft.com/office/drawing/2014/main" id="{6CC4036D-794E-E877-F3FE-4945831982C2}"/>
              </a:ext>
            </a:extLst>
          </p:cNvPr>
          <p:cNvSpPr txBox="1">
            <a:spLocks/>
          </p:cNvSpPr>
          <p:nvPr/>
        </p:nvSpPr>
        <p:spPr>
          <a:xfrm>
            <a:off x="152400" y="211311"/>
            <a:ext cx="11811000" cy="474489"/>
          </a:xfrm>
          <a:prstGeom prst="rect">
            <a:avLst/>
          </a:prstGeom>
        </p:spPr>
        <p:txBody>
          <a:bodyPr vert="horz" wrap="square" lIns="0" tIns="12700" rIns="0" bIns="0" rtlCol="0">
            <a:spAutoFit/>
          </a:bodyPr>
          <a:lstStyle>
            <a:lvl1pPr>
              <a:defRPr sz="3600" b="1" i="0">
                <a:solidFill>
                  <a:schemeClr val="bg1"/>
                </a:solidFill>
                <a:latin typeface="DejaVu Sans"/>
                <a:ea typeface="+mj-ea"/>
                <a:cs typeface="DejaVu Sans"/>
              </a:defRPr>
            </a:lvl1pPr>
          </a:lstStyle>
          <a:p>
            <a:pPr marL="12700" algn="ctr">
              <a:spcBef>
                <a:spcPts val="100"/>
              </a:spcBef>
            </a:pPr>
            <a:r>
              <a:rPr lang="en-US" sz="3000" kern="0"/>
              <a:t>Framer’s Vision: ELECTION OF THE PRESIDENT</a:t>
            </a:r>
            <a:endParaRPr lang="en-US" sz="3000"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51608C-A877-96BC-016E-A9538FC46E33}"/>
              </a:ext>
            </a:extLst>
          </p:cNvPr>
          <p:cNvSpPr txBox="1"/>
          <p:nvPr/>
        </p:nvSpPr>
        <p:spPr>
          <a:xfrm>
            <a:off x="0" y="1447800"/>
            <a:ext cx="6248400" cy="5042406"/>
          </a:xfrm>
          <a:prstGeom prst="rect">
            <a:avLst/>
          </a:prstGeom>
          <a:noFill/>
        </p:spPr>
        <p:txBody>
          <a:bodyPr wrap="square">
            <a:spAutoFit/>
          </a:bodyPr>
          <a:lstStyle/>
          <a:p>
            <a:pPr marL="317500" marR="734060" indent="-279400">
              <a:lnSpc>
                <a:spcPts val="2620"/>
              </a:lnSpc>
              <a:spcBef>
                <a:spcPts val="1125"/>
              </a:spcBef>
              <a:buFont typeface="DejaVu Sans"/>
              <a:buChar char="•"/>
              <a:tabLst>
                <a:tab pos="323215" algn="l"/>
                <a:tab pos="323850" algn="l"/>
              </a:tabLst>
            </a:pPr>
            <a:r>
              <a:rPr lang="en-US" sz="2400" b="1" i="0" dirty="0">
                <a:solidFill>
                  <a:srgbClr val="202124"/>
                </a:solidFill>
                <a:effectLst/>
                <a:latin typeface="+mj-lt"/>
              </a:rPr>
              <a:t>Inauguration- marking the beginning of an institution, activity, or </a:t>
            </a:r>
            <a:r>
              <a:rPr lang="en-US" sz="2400" b="1" i="0" dirty="0">
                <a:solidFill>
                  <a:srgbClr val="FF0000"/>
                </a:solidFill>
                <a:effectLst/>
                <a:latin typeface="+mj-lt"/>
              </a:rPr>
              <a:t>period of office.</a:t>
            </a:r>
            <a:endParaRPr lang="en-US" sz="2400" b="1" dirty="0">
              <a:solidFill>
                <a:srgbClr val="FF0000"/>
              </a:solidFill>
              <a:latin typeface="+mj-lt"/>
              <a:cs typeface="DejaVu Sans"/>
            </a:endParaRPr>
          </a:p>
          <a:p>
            <a:pPr marL="317500" marR="734060" indent="-279400">
              <a:lnSpc>
                <a:spcPts val="2620"/>
              </a:lnSpc>
              <a:spcBef>
                <a:spcPts val="1125"/>
              </a:spcBef>
              <a:buFont typeface="DejaVu Sans"/>
              <a:buChar char="•"/>
              <a:tabLst>
                <a:tab pos="323215" algn="l"/>
                <a:tab pos="323850" algn="l"/>
              </a:tabLst>
            </a:pPr>
            <a:r>
              <a:rPr lang="en-US" sz="2400" b="1" dirty="0">
                <a:solidFill>
                  <a:srgbClr val="262626"/>
                </a:solidFill>
                <a:latin typeface="+mj-lt"/>
                <a:cs typeface="DejaVu Sans"/>
              </a:rPr>
              <a:t>President inaugurated on January 20  (established by the 20</a:t>
            </a:r>
            <a:r>
              <a:rPr lang="en-US" sz="2400" b="1" baseline="24305" dirty="0">
                <a:solidFill>
                  <a:srgbClr val="323232"/>
                </a:solidFill>
                <a:latin typeface="+mj-lt"/>
                <a:cs typeface="DejaVu Sans"/>
              </a:rPr>
              <a:t>th </a:t>
            </a:r>
            <a:r>
              <a:rPr lang="en-US" sz="2400" b="1" dirty="0">
                <a:solidFill>
                  <a:srgbClr val="262626"/>
                </a:solidFill>
                <a:latin typeface="+mj-lt"/>
                <a:cs typeface="DejaVu Sans"/>
              </a:rPr>
              <a:t>Amendment)</a:t>
            </a:r>
          </a:p>
          <a:p>
            <a:pPr marL="317500" marR="734060" indent="-279400">
              <a:lnSpc>
                <a:spcPts val="2620"/>
              </a:lnSpc>
              <a:spcBef>
                <a:spcPts val="1125"/>
              </a:spcBef>
              <a:buFont typeface="DejaVu Sans"/>
              <a:buChar char="•"/>
              <a:tabLst>
                <a:tab pos="323215" algn="l"/>
                <a:tab pos="323850" algn="l"/>
              </a:tabLst>
            </a:pPr>
            <a:r>
              <a:rPr lang="en-US" sz="2400" b="1" i="0" dirty="0">
                <a:solidFill>
                  <a:srgbClr val="333333"/>
                </a:solidFill>
                <a:effectLst/>
                <a:latin typeface="+mj-lt"/>
              </a:rPr>
              <a:t> The president’s inaugural address is the first official action undertaken as president, and the speech often sets the tone and overall agenda for the administration. For example, President Kennedy, used it to rally Americans to his belief of how the Cold War should be fought and to encourage them to be more civic-minded.</a:t>
            </a:r>
            <a:endParaRPr lang="en-US" sz="2400" b="1" dirty="0">
              <a:latin typeface="+mj-lt"/>
              <a:cs typeface="DejaVu Sans"/>
            </a:endParaRPr>
          </a:p>
        </p:txBody>
      </p:sp>
      <p:sp>
        <p:nvSpPr>
          <p:cNvPr id="9" name="object 2">
            <a:extLst>
              <a:ext uri="{FF2B5EF4-FFF2-40B4-BE49-F238E27FC236}">
                <a16:creationId xmlns:a16="http://schemas.microsoft.com/office/drawing/2014/main" id="{7BD77CCD-EF28-75CE-948F-2BF1678C03A7}"/>
              </a:ext>
            </a:extLst>
          </p:cNvPr>
          <p:cNvSpPr/>
          <p:nvPr/>
        </p:nvSpPr>
        <p:spPr>
          <a:xfrm>
            <a:off x="0" y="3176"/>
            <a:ext cx="12192000" cy="580349"/>
          </a:xfrm>
          <a:custGeom>
            <a:avLst/>
            <a:gdLst/>
            <a:ahLst/>
            <a:cxnLst/>
            <a:rect l="l" t="t" r="r" b="b"/>
            <a:pathLst>
              <a:path w="12192000" h="855980">
                <a:moveTo>
                  <a:pt x="12191997" y="0"/>
                </a:moveTo>
                <a:lnTo>
                  <a:pt x="0" y="0"/>
                </a:lnTo>
                <a:lnTo>
                  <a:pt x="0" y="855662"/>
                </a:lnTo>
                <a:lnTo>
                  <a:pt x="12191997" y="855662"/>
                </a:lnTo>
                <a:lnTo>
                  <a:pt x="12191997" y="0"/>
                </a:lnTo>
                <a:close/>
              </a:path>
            </a:pathLst>
          </a:custGeom>
          <a:solidFill>
            <a:srgbClr val="000000"/>
          </a:solidFill>
        </p:spPr>
        <p:txBody>
          <a:bodyPr wrap="square" lIns="0" tIns="0" rIns="0" bIns="0" rtlCol="0"/>
          <a:lstStyle/>
          <a:p>
            <a:pPr algn="ctr"/>
            <a:r>
              <a:rPr lang="en-US" sz="3600" b="1" dirty="0">
                <a:solidFill>
                  <a:schemeClr val="bg1"/>
                </a:solidFill>
              </a:rPr>
              <a:t>INAUGURATION </a:t>
            </a:r>
          </a:p>
        </p:txBody>
      </p:sp>
      <p:sp>
        <p:nvSpPr>
          <p:cNvPr id="12" name="AutoShape 4" descr="Seal of the President of the United States - Wikipedia">
            <a:extLst>
              <a:ext uri="{FF2B5EF4-FFF2-40B4-BE49-F238E27FC236}">
                <a16:creationId xmlns:a16="http://schemas.microsoft.com/office/drawing/2014/main" id="{EB314520-E4EF-0A37-4CAF-482B97AF20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22D68A72-32A1-89D0-6087-AD6AE45E0A69}"/>
              </a:ext>
            </a:extLst>
          </p:cNvPr>
          <p:cNvPicPr>
            <a:picLocks noChangeAspect="1"/>
          </p:cNvPicPr>
          <p:nvPr/>
        </p:nvPicPr>
        <p:blipFill>
          <a:blip r:embed="rId2"/>
          <a:stretch>
            <a:fillRect/>
          </a:stretch>
        </p:blipFill>
        <p:spPr>
          <a:xfrm>
            <a:off x="304800" y="42054"/>
            <a:ext cx="1425456" cy="1426044"/>
          </a:xfrm>
          <a:prstGeom prst="rect">
            <a:avLst/>
          </a:prstGeom>
        </p:spPr>
      </p:pic>
      <p:pic>
        <p:nvPicPr>
          <p:cNvPr id="14" name="Picture 13">
            <a:extLst>
              <a:ext uri="{FF2B5EF4-FFF2-40B4-BE49-F238E27FC236}">
                <a16:creationId xmlns:a16="http://schemas.microsoft.com/office/drawing/2014/main" id="{8DFD4CC5-5F5E-7EEC-6906-41EF49D81ADA}"/>
              </a:ext>
            </a:extLst>
          </p:cNvPr>
          <p:cNvPicPr>
            <a:picLocks noChangeAspect="1"/>
          </p:cNvPicPr>
          <p:nvPr/>
        </p:nvPicPr>
        <p:blipFill>
          <a:blip r:embed="rId2"/>
          <a:stretch>
            <a:fillRect/>
          </a:stretch>
        </p:blipFill>
        <p:spPr>
          <a:xfrm>
            <a:off x="10668000" y="42054"/>
            <a:ext cx="1425456" cy="1426044"/>
          </a:xfrm>
          <a:prstGeom prst="rect">
            <a:avLst/>
          </a:prstGeom>
        </p:spPr>
      </p:pic>
      <p:pic>
        <p:nvPicPr>
          <p:cNvPr id="15" name="Picture 14">
            <a:extLst>
              <a:ext uri="{FF2B5EF4-FFF2-40B4-BE49-F238E27FC236}">
                <a16:creationId xmlns:a16="http://schemas.microsoft.com/office/drawing/2014/main" id="{AC63E024-5EE3-6741-D2B6-E3F62BCC72A3}"/>
              </a:ext>
            </a:extLst>
          </p:cNvPr>
          <p:cNvPicPr>
            <a:picLocks noChangeAspect="1"/>
          </p:cNvPicPr>
          <p:nvPr/>
        </p:nvPicPr>
        <p:blipFill>
          <a:blip r:embed="rId3"/>
          <a:stretch>
            <a:fillRect/>
          </a:stretch>
        </p:blipFill>
        <p:spPr>
          <a:xfrm>
            <a:off x="5519058" y="1600200"/>
            <a:ext cx="6574398" cy="3962400"/>
          </a:xfrm>
          <a:prstGeom prst="rect">
            <a:avLst/>
          </a:prstGeom>
        </p:spPr>
      </p:pic>
      <p:sp>
        <p:nvSpPr>
          <p:cNvPr id="19" name="Rectangle 18">
            <a:extLst>
              <a:ext uri="{FF2B5EF4-FFF2-40B4-BE49-F238E27FC236}">
                <a16:creationId xmlns:a16="http://schemas.microsoft.com/office/drawing/2014/main" id="{92CC22C5-30F4-5580-5379-31B77B3467A7}"/>
              </a:ext>
            </a:extLst>
          </p:cNvPr>
          <p:cNvSpPr/>
          <p:nvPr/>
        </p:nvSpPr>
        <p:spPr>
          <a:xfrm>
            <a:off x="11582400" y="2286000"/>
            <a:ext cx="185058" cy="457200"/>
          </a:xfrm>
          <a:prstGeom prst="rect">
            <a:avLst/>
          </a:pr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D87C05-7947-C619-B06E-B2172AE9690B}"/>
              </a:ext>
            </a:extLst>
          </p:cNvPr>
          <p:cNvSpPr txBox="1"/>
          <p:nvPr/>
        </p:nvSpPr>
        <p:spPr>
          <a:xfrm>
            <a:off x="9439910" y="2057400"/>
            <a:ext cx="2653545" cy="2246769"/>
          </a:xfrm>
          <a:prstGeom prst="rect">
            <a:avLst/>
          </a:prstGeom>
          <a:noFill/>
        </p:spPr>
        <p:txBody>
          <a:bodyPr wrap="square">
            <a:spAutoFit/>
          </a:bodyPr>
          <a:lstStyle/>
          <a:p>
            <a:r>
              <a:rPr lang="en-US" sz="2000" b="1" dirty="0">
                <a:solidFill>
                  <a:schemeClr val="bg1"/>
                </a:solidFill>
              </a:rPr>
              <a:t>"we shall pay any price, bear any burden, meet any hardship, support any friend, oppose any foe to assure the survival and success of liberty."</a:t>
            </a:r>
          </a:p>
        </p:txBody>
      </p:sp>
      <p:sp>
        <p:nvSpPr>
          <p:cNvPr id="2" name="TextBox 1">
            <a:extLst>
              <a:ext uri="{FF2B5EF4-FFF2-40B4-BE49-F238E27FC236}">
                <a16:creationId xmlns:a16="http://schemas.microsoft.com/office/drawing/2014/main" id="{71AA57E3-3662-FF9E-126C-FB63E59E09CB}"/>
              </a:ext>
            </a:extLst>
          </p:cNvPr>
          <p:cNvSpPr txBox="1"/>
          <p:nvPr/>
        </p:nvSpPr>
        <p:spPr>
          <a:xfrm>
            <a:off x="5569394" y="4445168"/>
            <a:ext cx="3952086" cy="1015663"/>
          </a:xfrm>
          <a:prstGeom prst="rect">
            <a:avLst/>
          </a:prstGeom>
          <a:noFill/>
        </p:spPr>
        <p:txBody>
          <a:bodyPr wrap="square">
            <a:spAutoFit/>
          </a:bodyPr>
          <a:lstStyle/>
          <a:p>
            <a:r>
              <a:rPr lang="en-US" sz="2000" b="1" dirty="0">
                <a:solidFill>
                  <a:schemeClr val="bg1"/>
                </a:solidFill>
              </a:rPr>
              <a:t>“ask not what your country can do</a:t>
            </a:r>
          </a:p>
          <a:p>
            <a:r>
              <a:rPr lang="en-US" sz="2000" b="1" dirty="0">
                <a:solidFill>
                  <a:schemeClr val="bg1"/>
                </a:solidFill>
              </a:rPr>
              <a:t>For you but what you can do for </a:t>
            </a:r>
          </a:p>
          <a:p>
            <a:r>
              <a:rPr lang="en-US" sz="2000" b="1" dirty="0">
                <a:solidFill>
                  <a:schemeClr val="bg1"/>
                </a:solidFill>
              </a:rPr>
              <a:t>Your country”</a:t>
            </a:r>
          </a:p>
        </p:txBody>
      </p:sp>
    </p:spTree>
    <p:extLst>
      <p:ext uri="{BB962C8B-B14F-4D97-AF65-F5344CB8AC3E}">
        <p14:creationId xmlns:p14="http://schemas.microsoft.com/office/powerpoint/2010/main" val="233175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75882"/>
          </a:xfrm>
          <a:custGeom>
            <a:avLst/>
            <a:gdLst/>
            <a:ahLst/>
            <a:cxnLst/>
            <a:rect l="l" t="t" r="r" b="b"/>
            <a:pathLst>
              <a:path w="12192000" h="908050">
                <a:moveTo>
                  <a:pt x="12191997" y="0"/>
                </a:moveTo>
                <a:lnTo>
                  <a:pt x="0" y="0"/>
                </a:lnTo>
                <a:lnTo>
                  <a:pt x="0" y="908050"/>
                </a:lnTo>
                <a:lnTo>
                  <a:pt x="12191997" y="908050"/>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590800" y="54530"/>
            <a:ext cx="6517769" cy="566822"/>
          </a:xfrm>
          <a:prstGeom prst="rect">
            <a:avLst/>
          </a:prstGeom>
        </p:spPr>
        <p:txBody>
          <a:bodyPr vert="horz" wrap="square" lIns="0" tIns="12700" rIns="0" bIns="0" rtlCol="0">
            <a:spAutoFit/>
          </a:bodyPr>
          <a:lstStyle/>
          <a:p>
            <a:pPr marL="12700" algn="ctr">
              <a:lnSpc>
                <a:spcPct val="100000"/>
              </a:lnSpc>
              <a:spcBef>
                <a:spcPts val="100"/>
              </a:spcBef>
            </a:pPr>
            <a:r>
              <a:rPr dirty="0"/>
              <a:t>THE PRESIDENT</a:t>
            </a:r>
          </a:p>
        </p:txBody>
      </p:sp>
      <p:sp>
        <p:nvSpPr>
          <p:cNvPr id="4" name="object 4"/>
          <p:cNvSpPr txBox="1"/>
          <p:nvPr/>
        </p:nvSpPr>
        <p:spPr>
          <a:xfrm>
            <a:off x="-27432" y="1143000"/>
            <a:ext cx="12192000" cy="4976362"/>
          </a:xfrm>
          <a:prstGeom prst="rect">
            <a:avLst/>
          </a:prstGeom>
        </p:spPr>
        <p:txBody>
          <a:bodyPr vert="horz" wrap="square" lIns="0" tIns="79375" rIns="0" bIns="0" rtlCol="0">
            <a:spAutoFit/>
          </a:bodyPr>
          <a:lstStyle/>
          <a:p>
            <a:pPr marL="298450" indent="-285750">
              <a:lnSpc>
                <a:spcPct val="100000"/>
              </a:lnSpc>
              <a:spcBef>
                <a:spcPts val="625"/>
              </a:spcBef>
              <a:buSzPct val="114062"/>
              <a:buFont typeface="DejaVu Sans"/>
              <a:buChar char="•"/>
              <a:tabLst>
                <a:tab pos="298450" algn="l"/>
              </a:tabLst>
            </a:pPr>
            <a:r>
              <a:rPr sz="2800" b="1" dirty="0">
                <a:solidFill>
                  <a:srgbClr val="262626"/>
                </a:solidFill>
                <a:latin typeface="DejaVu Sans"/>
                <a:cs typeface="DejaVu Sans"/>
              </a:rPr>
              <a:t>Informal </a:t>
            </a:r>
            <a:r>
              <a:rPr sz="2800" b="1" dirty="0">
                <a:solidFill>
                  <a:srgbClr val="323232"/>
                </a:solidFill>
                <a:latin typeface="DejaVu Sans"/>
                <a:cs typeface="DejaVu Sans"/>
              </a:rPr>
              <a:t>“</a:t>
            </a:r>
            <a:r>
              <a:rPr sz="2800" b="1" dirty="0">
                <a:solidFill>
                  <a:srgbClr val="262626"/>
                </a:solidFill>
                <a:latin typeface="DejaVu Sans"/>
                <a:cs typeface="DejaVu Sans"/>
              </a:rPr>
              <a:t>requirements</a:t>
            </a:r>
            <a:r>
              <a:rPr sz="2800" b="1" dirty="0">
                <a:solidFill>
                  <a:srgbClr val="323232"/>
                </a:solidFill>
                <a:latin typeface="DejaVu Sans"/>
                <a:cs typeface="DejaVu Sans"/>
              </a:rPr>
              <a:t>”</a:t>
            </a:r>
            <a:r>
              <a:rPr sz="3200" b="1" dirty="0">
                <a:solidFill>
                  <a:srgbClr val="262626"/>
                </a:solidFill>
                <a:latin typeface="DejaVu Sans"/>
                <a:cs typeface="DejaVu Sans"/>
              </a:rPr>
              <a:t>:</a:t>
            </a:r>
            <a:endParaRPr sz="3200" dirty="0">
              <a:latin typeface="DejaVu Sans"/>
              <a:cs typeface="DejaVu Sans"/>
            </a:endParaRPr>
          </a:p>
          <a:p>
            <a:pPr marL="812165" lvl="1" indent="-342900">
              <a:lnSpc>
                <a:spcPct val="100000"/>
              </a:lnSpc>
              <a:spcBef>
                <a:spcPts val="470"/>
              </a:spcBef>
              <a:buSzPct val="114583"/>
              <a:buFont typeface="Arial" panose="020B0604020202020204" pitchFamily="34" charset="0"/>
              <a:buChar char="•"/>
              <a:tabLst>
                <a:tab pos="755650" algn="l"/>
              </a:tabLst>
            </a:pPr>
            <a:r>
              <a:rPr sz="2400" b="1" dirty="0">
                <a:solidFill>
                  <a:srgbClr val="262626"/>
                </a:solidFill>
                <a:latin typeface="DejaVu Sans"/>
                <a:cs typeface="DejaVu Sans"/>
              </a:rPr>
              <a:t>White (except one) - Obama</a:t>
            </a:r>
            <a:endParaRPr sz="2400" dirty="0">
              <a:latin typeface="DejaVu Sans"/>
              <a:cs typeface="DejaVu Sans"/>
            </a:endParaRPr>
          </a:p>
          <a:p>
            <a:pPr marL="812165" lvl="1" indent="-342900">
              <a:lnSpc>
                <a:spcPct val="100000"/>
              </a:lnSpc>
              <a:spcBef>
                <a:spcPts val="500"/>
              </a:spcBef>
              <a:buSzPct val="114583"/>
              <a:buFont typeface="Arial" panose="020B0604020202020204" pitchFamily="34" charset="0"/>
              <a:buChar char="•"/>
              <a:tabLst>
                <a:tab pos="755650" algn="l"/>
              </a:tabLst>
            </a:pPr>
            <a:r>
              <a:rPr sz="2400" b="1" dirty="0">
                <a:solidFill>
                  <a:srgbClr val="262626"/>
                </a:solidFill>
                <a:latin typeface="DejaVu Sans"/>
                <a:cs typeface="DejaVu Sans"/>
              </a:rPr>
              <a:t>Male</a:t>
            </a:r>
            <a:endParaRPr sz="2400" dirty="0">
              <a:latin typeface="DejaVu Sans"/>
              <a:cs typeface="DejaVu Sans"/>
            </a:endParaRPr>
          </a:p>
          <a:p>
            <a:pPr marL="812165" lvl="1" indent="-342900">
              <a:lnSpc>
                <a:spcPct val="100000"/>
              </a:lnSpc>
              <a:spcBef>
                <a:spcPts val="400"/>
              </a:spcBef>
              <a:buSzPct val="114583"/>
              <a:buFont typeface="Arial" panose="020B0604020202020204" pitchFamily="34" charset="0"/>
              <a:buChar char="•"/>
              <a:tabLst>
                <a:tab pos="755650" algn="l"/>
              </a:tabLst>
            </a:pPr>
            <a:r>
              <a:rPr sz="2400" b="1" dirty="0">
                <a:solidFill>
                  <a:srgbClr val="262626"/>
                </a:solidFill>
                <a:latin typeface="DejaVu Sans"/>
                <a:cs typeface="DejaVu Sans"/>
              </a:rPr>
              <a:t>Protestant (except one) </a:t>
            </a:r>
            <a:r>
              <a:rPr lang="en-US" sz="2400" b="1" dirty="0">
                <a:solidFill>
                  <a:srgbClr val="262626"/>
                </a:solidFill>
                <a:latin typeface="DejaVu Sans"/>
                <a:cs typeface="DejaVu Sans"/>
              </a:rPr>
              <a:t>–</a:t>
            </a:r>
            <a:r>
              <a:rPr sz="2400" b="1" dirty="0">
                <a:solidFill>
                  <a:srgbClr val="262626"/>
                </a:solidFill>
                <a:latin typeface="DejaVu Sans"/>
                <a:cs typeface="DejaVu Sans"/>
              </a:rPr>
              <a:t> Kennedy</a:t>
            </a:r>
            <a:endParaRPr lang="en-US" sz="2400" b="1" dirty="0">
              <a:solidFill>
                <a:srgbClr val="262626"/>
              </a:solidFill>
              <a:latin typeface="DejaVu Sans"/>
              <a:cs typeface="DejaVu Sans"/>
            </a:endParaRPr>
          </a:p>
          <a:p>
            <a:pPr marL="812165" lvl="1" indent="-342900">
              <a:lnSpc>
                <a:spcPct val="100000"/>
              </a:lnSpc>
              <a:spcBef>
                <a:spcPts val="400"/>
              </a:spcBef>
              <a:buSzPct val="114583"/>
              <a:buFont typeface="Arial" panose="020B0604020202020204" pitchFamily="34" charset="0"/>
              <a:buChar char="•"/>
              <a:tabLst>
                <a:tab pos="755650" algn="l"/>
              </a:tabLst>
            </a:pPr>
            <a:r>
              <a:rPr lang="en-US" sz="2400" b="1" dirty="0">
                <a:solidFill>
                  <a:srgbClr val="262626"/>
                </a:solidFill>
                <a:latin typeface="DejaVu Sans"/>
                <a:cs typeface="DejaVu Sans"/>
              </a:rPr>
              <a:t>Married</a:t>
            </a:r>
          </a:p>
          <a:p>
            <a:pPr marL="812165" lvl="1" indent="-342900">
              <a:lnSpc>
                <a:spcPct val="100000"/>
              </a:lnSpc>
              <a:spcBef>
                <a:spcPts val="400"/>
              </a:spcBef>
              <a:buSzPct val="114583"/>
              <a:buFont typeface="Arial" panose="020B0604020202020204" pitchFamily="34" charset="0"/>
              <a:buChar char="•"/>
              <a:tabLst>
                <a:tab pos="755650" algn="l"/>
              </a:tabLst>
            </a:pPr>
            <a:r>
              <a:rPr lang="en-US" sz="2400" b="1" dirty="0">
                <a:solidFill>
                  <a:srgbClr val="262626"/>
                </a:solidFill>
                <a:latin typeface="DejaVu Sans"/>
                <a:cs typeface="DejaVu Sans"/>
              </a:rPr>
              <a:t>Be able to raise money</a:t>
            </a:r>
          </a:p>
          <a:p>
            <a:pPr marL="812165" lvl="1" indent="-342900">
              <a:lnSpc>
                <a:spcPct val="100000"/>
              </a:lnSpc>
              <a:spcBef>
                <a:spcPts val="400"/>
              </a:spcBef>
              <a:buSzPct val="114583"/>
              <a:buFont typeface="Arial" panose="020B0604020202020204" pitchFamily="34" charset="0"/>
              <a:buChar char="•"/>
              <a:tabLst>
                <a:tab pos="755650" algn="l"/>
              </a:tabLst>
            </a:pPr>
            <a:r>
              <a:rPr lang="en-US" sz="2400" b="1" dirty="0">
                <a:solidFill>
                  <a:srgbClr val="262626"/>
                </a:solidFill>
                <a:latin typeface="DejaVu Sans"/>
                <a:cs typeface="DejaVu Sans"/>
              </a:rPr>
              <a:t>Command media attention</a:t>
            </a:r>
            <a:endParaRPr sz="2400" dirty="0">
              <a:latin typeface="DejaVu Sans"/>
              <a:cs typeface="DejaVu Sans"/>
            </a:endParaRPr>
          </a:p>
          <a:p>
            <a:pPr marL="291465" marR="5080" indent="-279400">
              <a:lnSpc>
                <a:spcPts val="3429"/>
              </a:lnSpc>
              <a:spcBef>
                <a:spcPts val="1415"/>
              </a:spcBef>
              <a:buSzPct val="114062"/>
              <a:buFont typeface="DejaVu Sans"/>
              <a:buChar char="•"/>
              <a:tabLst>
                <a:tab pos="298450" algn="l"/>
              </a:tabLst>
            </a:pPr>
            <a:r>
              <a:rPr sz="2800" b="1" dirty="0">
                <a:solidFill>
                  <a:srgbClr val="262626"/>
                </a:solidFill>
                <a:latin typeface="DejaVu Sans"/>
                <a:cs typeface="DejaVu Sans"/>
              </a:rPr>
              <a:t>All manner of professions, but mostly political ones (former state  governors, for example)</a:t>
            </a:r>
            <a:endParaRPr sz="2800" dirty="0">
              <a:latin typeface="DejaVu Sans"/>
              <a:cs typeface="DejaVu Sans"/>
            </a:endParaRPr>
          </a:p>
          <a:p>
            <a:pPr marL="812165" lvl="1" indent="-342900">
              <a:lnSpc>
                <a:spcPct val="100000"/>
              </a:lnSpc>
              <a:spcBef>
                <a:spcPts val="525"/>
              </a:spcBef>
              <a:buSzPct val="114583"/>
              <a:buFont typeface="Arial" panose="020B0604020202020204" pitchFamily="34" charset="0"/>
              <a:buChar char="•"/>
              <a:tabLst>
                <a:tab pos="755650" algn="l"/>
              </a:tabLst>
            </a:pPr>
            <a:r>
              <a:rPr sz="2400" b="1" dirty="0">
                <a:solidFill>
                  <a:srgbClr val="262626"/>
                </a:solidFill>
                <a:latin typeface="DejaVu Sans"/>
                <a:cs typeface="DejaVu Sans"/>
              </a:rPr>
              <a:t>Last president with no political experience before Trump was Eisenhower (</a:t>
            </a:r>
            <a:r>
              <a:rPr lang="en-US" sz="2400" b="1" dirty="0">
                <a:solidFill>
                  <a:srgbClr val="262626"/>
                </a:solidFill>
                <a:latin typeface="DejaVu Sans"/>
                <a:cs typeface="DejaVu Sans"/>
              </a:rPr>
              <a:t>19</a:t>
            </a:r>
            <a:r>
              <a:rPr sz="2400" b="1" dirty="0">
                <a:solidFill>
                  <a:srgbClr val="262626"/>
                </a:solidFill>
                <a:latin typeface="DejaVu Sans"/>
                <a:cs typeface="DejaVu Sans"/>
              </a:rPr>
              <a:t>53-</a:t>
            </a:r>
            <a:r>
              <a:rPr lang="en-US" sz="2400" b="1" dirty="0">
                <a:solidFill>
                  <a:srgbClr val="262626"/>
                </a:solidFill>
                <a:latin typeface="DejaVu Sans"/>
                <a:cs typeface="DejaVu Sans"/>
              </a:rPr>
              <a:t>19</a:t>
            </a:r>
            <a:r>
              <a:rPr sz="2400" b="1" dirty="0">
                <a:solidFill>
                  <a:srgbClr val="262626"/>
                </a:solidFill>
                <a:latin typeface="DejaVu Sans"/>
                <a:cs typeface="DejaVu Sans"/>
              </a:rPr>
              <a:t>61)</a:t>
            </a:r>
            <a:r>
              <a:rPr lang="en-US" sz="2400" b="1" dirty="0">
                <a:solidFill>
                  <a:srgbClr val="262626"/>
                </a:solidFill>
                <a:latin typeface="DejaVu Sans"/>
                <a:cs typeface="DejaVu Sans"/>
              </a:rPr>
              <a:t>. He was a general.</a:t>
            </a:r>
            <a:endParaRPr sz="2400" dirty="0">
              <a:latin typeface="DejaVu Sans"/>
              <a:cs typeface="DejaVu Sans"/>
            </a:endParaRPr>
          </a:p>
        </p:txBody>
      </p:sp>
    </p:spTree>
    <p:extLst>
      <p:ext uri="{BB962C8B-B14F-4D97-AF65-F5344CB8AC3E}">
        <p14:creationId xmlns:p14="http://schemas.microsoft.com/office/powerpoint/2010/main" val="121646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75882"/>
          </a:xfrm>
          <a:custGeom>
            <a:avLst/>
            <a:gdLst/>
            <a:ahLst/>
            <a:cxnLst/>
            <a:rect l="l" t="t" r="r" b="b"/>
            <a:pathLst>
              <a:path w="12192000" h="908050">
                <a:moveTo>
                  <a:pt x="12191997" y="0"/>
                </a:moveTo>
                <a:lnTo>
                  <a:pt x="0" y="0"/>
                </a:lnTo>
                <a:lnTo>
                  <a:pt x="0" y="908050"/>
                </a:lnTo>
                <a:lnTo>
                  <a:pt x="12191997" y="908050"/>
                </a:lnTo>
                <a:lnTo>
                  <a:pt x="12191997"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7432" y="54530"/>
            <a:ext cx="12012168" cy="412934"/>
          </a:xfrm>
          <a:prstGeom prst="rect">
            <a:avLst/>
          </a:prstGeom>
        </p:spPr>
        <p:txBody>
          <a:bodyPr vert="horz" wrap="square" lIns="0" tIns="12700" rIns="0" bIns="0" rtlCol="0">
            <a:spAutoFit/>
          </a:bodyPr>
          <a:lstStyle/>
          <a:p>
            <a:pPr marL="12700" algn="ctr">
              <a:lnSpc>
                <a:spcPct val="100000"/>
              </a:lnSpc>
              <a:spcBef>
                <a:spcPts val="100"/>
              </a:spcBef>
            </a:pPr>
            <a:r>
              <a:rPr lang="en-US" sz="2600" dirty="0"/>
              <a:t>Article II: Qualifications, Duties, and Limits of the Presidency</a:t>
            </a:r>
            <a:endParaRPr sz="2600" dirty="0"/>
          </a:p>
        </p:txBody>
      </p:sp>
      <p:sp>
        <p:nvSpPr>
          <p:cNvPr id="4" name="object 4"/>
          <p:cNvSpPr txBox="1"/>
          <p:nvPr/>
        </p:nvSpPr>
        <p:spPr>
          <a:xfrm>
            <a:off x="-27432" y="1143000"/>
            <a:ext cx="12192000" cy="5620128"/>
          </a:xfrm>
          <a:prstGeom prst="rect">
            <a:avLst/>
          </a:prstGeom>
        </p:spPr>
        <p:txBody>
          <a:bodyPr vert="horz" wrap="square" lIns="0" tIns="79375" rIns="0" bIns="0" rtlCol="0">
            <a:spAutoFit/>
          </a:bodyPr>
          <a:lstStyle/>
          <a:p>
            <a:pPr marL="355600" indent="-342900">
              <a:lnSpc>
                <a:spcPct val="100000"/>
              </a:lnSpc>
              <a:spcBef>
                <a:spcPts val="625"/>
              </a:spcBef>
              <a:buSzPct val="114062"/>
              <a:buFont typeface="Arial" panose="020B0604020202020204" pitchFamily="34" charset="0"/>
              <a:buChar char="•"/>
              <a:tabLst>
                <a:tab pos="298450" algn="l"/>
              </a:tabLst>
            </a:pPr>
            <a:r>
              <a:rPr lang="en-US" sz="3100" b="1" dirty="0"/>
              <a:t>Must receive a majority of Electoral College votes to win the office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Shall hold office for a four-year term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Must be natural-born citizen, 35 years old, and U.S resident 14 years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Shall be the Commander in Chief of the Army and Navy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May require opinions of advisers and department heads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May pardon convicted persons for federal offenses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Shall appoint ambassadors, judges, and make treaties with Senate approval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May recommend measures to Congress </a:t>
            </a:r>
          </a:p>
          <a:p>
            <a:pPr marL="355600" indent="-342900">
              <a:lnSpc>
                <a:spcPct val="100000"/>
              </a:lnSpc>
              <a:spcBef>
                <a:spcPts val="625"/>
              </a:spcBef>
              <a:buSzPct val="114062"/>
              <a:buFont typeface="Arial" panose="020B0604020202020204" pitchFamily="34" charset="0"/>
              <a:buChar char="•"/>
              <a:tabLst>
                <a:tab pos="298450" algn="l"/>
              </a:tabLst>
            </a:pPr>
            <a:r>
              <a:rPr lang="en-US" sz="3100" b="1" dirty="0"/>
              <a:t>May convene or adjourn Congress </a:t>
            </a:r>
            <a:endParaRPr sz="3100" b="1" dirty="0">
              <a:latin typeface="DejaVu Sans"/>
              <a:cs typeface="DejaVu Sans"/>
            </a:endParaRPr>
          </a:p>
        </p:txBody>
      </p:sp>
      <p:sp>
        <p:nvSpPr>
          <p:cNvPr id="5" name="TextBox 4">
            <a:extLst>
              <a:ext uri="{FF2B5EF4-FFF2-40B4-BE49-F238E27FC236}">
                <a16:creationId xmlns:a16="http://schemas.microsoft.com/office/drawing/2014/main" id="{1D71B49B-F5ED-BCD3-069F-BB03548D4EAE}"/>
              </a:ext>
            </a:extLst>
          </p:cNvPr>
          <p:cNvSpPr txBox="1"/>
          <p:nvPr/>
        </p:nvSpPr>
        <p:spPr>
          <a:xfrm>
            <a:off x="10287000" y="6375508"/>
            <a:ext cx="1660968" cy="369332"/>
          </a:xfrm>
          <a:prstGeom prst="rect">
            <a:avLst/>
          </a:prstGeom>
          <a:noFill/>
        </p:spPr>
        <p:txBody>
          <a:bodyPr wrap="none" rtlCol="0">
            <a:spAutoFit/>
          </a:bodyPr>
          <a:lstStyle/>
          <a:p>
            <a:r>
              <a:rPr lang="en-US" b="1" i="1" dirty="0"/>
              <a:t>AMSCO pg. 140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3212</TotalTime>
  <Words>4176</Words>
  <Application>Microsoft Office PowerPoint</Application>
  <PresentationFormat>Widescreen</PresentationFormat>
  <Paragraphs>340</Paragraphs>
  <Slides>39</Slides>
  <Notes>0</Notes>
  <HiddenSlides>13</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Arial Black</vt:lpstr>
      <vt:lpstr>Calibri</vt:lpstr>
      <vt:lpstr>DejaVu Sans</vt:lpstr>
      <vt:lpstr>Nimbus Sans L</vt:lpstr>
      <vt:lpstr>Times New Roman</vt:lpstr>
      <vt:lpstr>TYPEWRITER</vt:lpstr>
      <vt:lpstr>Wingdings</vt:lpstr>
      <vt:lpstr>Office Theme</vt:lpstr>
      <vt:lpstr>1_Office Theme</vt:lpstr>
      <vt:lpstr>6_Office Theme</vt:lpstr>
      <vt:lpstr>UNIT 2 Chpt. 5 The Presidency</vt:lpstr>
      <vt:lpstr>PowerPoint Presentation</vt:lpstr>
      <vt:lpstr>PowerPoint Presentation</vt:lpstr>
      <vt:lpstr>Framer’s Vision: DELIBERATIONS AT THE CONSTITUTIONAL CONVENTION</vt:lpstr>
      <vt:lpstr>Framer’s Vision: ELECTION OF THE PRESIDENT</vt:lpstr>
      <vt:lpstr>PowerPoint Presentation</vt:lpstr>
      <vt:lpstr>PowerPoint Presentation</vt:lpstr>
      <vt:lpstr>THE PRESIDENT</vt:lpstr>
      <vt:lpstr>Article II: Qualifications, Duties, and Limits of the Presidency</vt:lpstr>
      <vt:lpstr>Article II PRESIDENT CONSTITUTIONAL ROLES:  CHIEF LEGISLATOR</vt:lpstr>
      <vt:lpstr>PRESIDENT CONSTITUTIONAL ROLES  CHIEF LEGISLATOR</vt:lpstr>
      <vt:lpstr>SIGNING STATEMENTS</vt:lpstr>
      <vt:lpstr>PRESIDENTIAL APPROVAL RATINGS</vt:lpstr>
      <vt:lpstr>PRESIDENT CONSTITUTIONAL:  ROLES  CHIEF EXECUTIVE and ADMINISTRATOR</vt:lpstr>
      <vt:lpstr>PRESIDENT CONSTITUTIONAL:  ROLES  CHIEF EXECUTIVE and ADMINISTRATOR</vt:lpstr>
      <vt:lpstr>Myths and Misperceptions</vt:lpstr>
      <vt:lpstr>PRESIDENT CONSTITUTIONAL ROLES:  COMMANDER IN CHIEF</vt:lpstr>
      <vt:lpstr>EXECUTIVE ORDERS</vt:lpstr>
      <vt:lpstr>PRESIDENT CONSTITUTIONAL ROLES:  CHIEF DIPLOMAT</vt:lpstr>
      <vt:lpstr>PRESIDENT CONSTITUTIONAL:  ROLES  CHIEF OF STATE</vt:lpstr>
      <vt:lpstr>PRESIDENT CONSTITUTIONAL ROLES:  CHIEF JURIST</vt:lpstr>
      <vt:lpstr>PRESIDENT CONSTITUTIONAL ROLES:  CHIEF JURIST</vt:lpstr>
      <vt:lpstr>Informal Powers: NON-CONSTITUTIONAL SOURCES OF PRESIDENTIAL POWER</vt:lpstr>
      <vt:lpstr>(INFORMAL Powers) NON-CONSTITUTIONAL SOURCES OF PRESIDENTIAL POWER</vt:lpstr>
      <vt:lpstr>PRESIDENT NON-CONSTITUTIONAL ROLES</vt:lpstr>
      <vt:lpstr>How can a president implement Policy agenda?  </vt:lpstr>
      <vt:lpstr>END</vt:lpstr>
      <vt:lpstr>2.6 EXPLAIN HOW PRESIDENTS HAVE INTERPRETED AND JUSTIFIED THEIR  USE OF FORMAL AND INFORMAL POWERS</vt:lpstr>
      <vt:lpstr>Federalist No. 70 (1788)</vt:lpstr>
      <vt:lpstr>Federalist No. 70 (1788)</vt:lpstr>
      <vt:lpstr>Federalist No. 70 (1788)</vt:lpstr>
      <vt:lpstr>PowerPoint Presentation</vt:lpstr>
      <vt:lpstr>PowerPoint Presentation</vt:lpstr>
      <vt:lpstr>TERM OF OFFICE</vt:lpstr>
      <vt:lpstr>SUCCESSION</vt:lpstr>
      <vt:lpstr>PowerPoint Presentation</vt:lpstr>
      <vt:lpstr>SUCCESSION</vt:lpstr>
      <vt:lpstr>INCOMPLETE PRESIDENTIAL TERMS</vt:lpstr>
      <vt:lpstr>IMPEACHMENT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Rodriguez, Adrian</dc:creator>
  <cp:lastModifiedBy>Rodriguez, Adrian</cp:lastModifiedBy>
  <cp:revision>156</cp:revision>
  <dcterms:created xsi:type="dcterms:W3CDTF">2020-04-03T15:38:10Z</dcterms:created>
  <dcterms:modified xsi:type="dcterms:W3CDTF">2023-07-04T22:50:36Z</dcterms:modified>
</cp:coreProperties>
</file>