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696" r:id="rId5"/>
  </p:sldMasterIdLst>
  <p:notesMasterIdLst>
    <p:notesMasterId r:id="rId73"/>
  </p:notesMasterIdLst>
  <p:sldIdLst>
    <p:sldId id="256" r:id="rId6"/>
    <p:sldId id="257" r:id="rId7"/>
    <p:sldId id="327" r:id="rId8"/>
    <p:sldId id="259" r:id="rId9"/>
    <p:sldId id="260" r:id="rId10"/>
    <p:sldId id="301" r:id="rId11"/>
    <p:sldId id="309" r:id="rId12"/>
    <p:sldId id="302" r:id="rId13"/>
    <p:sldId id="303" r:id="rId14"/>
    <p:sldId id="304" r:id="rId15"/>
    <p:sldId id="305" r:id="rId16"/>
    <p:sldId id="295" r:id="rId17"/>
    <p:sldId id="313" r:id="rId18"/>
    <p:sldId id="261" r:id="rId19"/>
    <p:sldId id="308" r:id="rId20"/>
    <p:sldId id="262" r:id="rId21"/>
    <p:sldId id="263" r:id="rId22"/>
    <p:sldId id="318" r:id="rId23"/>
    <p:sldId id="264" r:id="rId24"/>
    <p:sldId id="266" r:id="rId25"/>
    <p:sldId id="267" r:id="rId26"/>
    <p:sldId id="288" r:id="rId27"/>
    <p:sldId id="268" r:id="rId28"/>
    <p:sldId id="269" r:id="rId29"/>
    <p:sldId id="289" r:id="rId30"/>
    <p:sldId id="322" r:id="rId31"/>
    <p:sldId id="270" r:id="rId32"/>
    <p:sldId id="291" r:id="rId33"/>
    <p:sldId id="292" r:id="rId34"/>
    <p:sldId id="271" r:id="rId35"/>
    <p:sldId id="311" r:id="rId36"/>
    <p:sldId id="298" r:id="rId37"/>
    <p:sldId id="274" r:id="rId38"/>
    <p:sldId id="328" r:id="rId39"/>
    <p:sldId id="275" r:id="rId40"/>
    <p:sldId id="276" r:id="rId41"/>
    <p:sldId id="314" r:id="rId42"/>
    <p:sldId id="277" r:id="rId43"/>
    <p:sldId id="316" r:id="rId44"/>
    <p:sldId id="315" r:id="rId45"/>
    <p:sldId id="272" r:id="rId46"/>
    <p:sldId id="273" r:id="rId47"/>
    <p:sldId id="299" r:id="rId48"/>
    <p:sldId id="329" r:id="rId49"/>
    <p:sldId id="281" r:id="rId50"/>
    <p:sldId id="323" r:id="rId51"/>
    <p:sldId id="278" r:id="rId52"/>
    <p:sldId id="330" r:id="rId53"/>
    <p:sldId id="319" r:id="rId54"/>
    <p:sldId id="324" r:id="rId55"/>
    <p:sldId id="325" r:id="rId56"/>
    <p:sldId id="326" r:id="rId57"/>
    <p:sldId id="320" r:id="rId58"/>
    <p:sldId id="279" r:id="rId59"/>
    <p:sldId id="282" r:id="rId60"/>
    <p:sldId id="283" r:id="rId61"/>
    <p:sldId id="321" r:id="rId62"/>
    <p:sldId id="284" r:id="rId63"/>
    <p:sldId id="285" r:id="rId64"/>
    <p:sldId id="300" r:id="rId65"/>
    <p:sldId id="286" r:id="rId66"/>
    <p:sldId id="287" r:id="rId67"/>
    <p:sldId id="307" r:id="rId68"/>
    <p:sldId id="317" r:id="rId69"/>
    <p:sldId id="296" r:id="rId70"/>
    <p:sldId id="297" r:id="rId71"/>
    <p:sldId id="306" r:id="rId7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97"/>
    <a:srgbClr val="007698"/>
    <a:srgbClr val="0033CC"/>
    <a:srgbClr val="F1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6" autoAdjust="0"/>
    <p:restoredTop sz="94660"/>
  </p:normalViewPr>
  <p:slideViewPr>
    <p:cSldViewPr>
      <p:cViewPr varScale="1">
        <p:scale>
          <a:sx n="108" d="100"/>
          <a:sy n="108" d="100"/>
        </p:scale>
        <p:origin x="51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3F52B82-C12E-46FE-B500-459EA6CF268D}" type="datetimeFigureOut">
              <a:rPr lang="en-US" smtClean="0"/>
              <a:t>10/12/2023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04FF33E-E346-4869-870E-984AA2775D1C}" type="slidenum">
              <a:rPr lang="en-US" smtClean="0"/>
              <a:t>‹#›</a:t>
            </a:fld>
            <a:endParaRPr lang="en-US"/>
          </a:p>
        </p:txBody>
      </p:sp>
    </p:spTree>
    <p:extLst>
      <p:ext uri="{BB962C8B-B14F-4D97-AF65-F5344CB8AC3E}">
        <p14:creationId xmlns:p14="http://schemas.microsoft.com/office/powerpoint/2010/main" val="991907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4FF33E-E346-4869-870E-984AA2775D1C}" type="slidenum">
              <a:rPr lang="en-US" smtClean="0"/>
              <a:t>49</a:t>
            </a:fld>
            <a:endParaRPr lang="en-US"/>
          </a:p>
        </p:txBody>
      </p:sp>
    </p:spTree>
    <p:extLst>
      <p:ext uri="{BB962C8B-B14F-4D97-AF65-F5344CB8AC3E}">
        <p14:creationId xmlns:p14="http://schemas.microsoft.com/office/powerpoint/2010/main" val="81851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46C5C-2BA8-482A-8D84-669A73F20655}" type="datetime1">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51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F409E-4209-4D57-B8BC-596AA753CFE0}" type="datetime1">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533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0B5AD-602A-45C2-B17B-D1CC9C8B02BB}" type="datetime1">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8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5B4B6-F59B-4FEF-B854-418C21FBDA9A}" type="datetime1">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52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ED9A29-199B-471E-B7A2-DFF4247FDF13}" type="datetime1">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331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7D2EE-63C8-4734-8046-3BDA8B0BD405}"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665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1DBC0-BF8A-4D34-BCC3-39BC4283009A}"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766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491CBE-44CD-4A0E-B31D-A9798D6F11B4}"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82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3E720-A959-4B0D-8319-092A6BFEFFC4}"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8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5A0E1-1B19-46AE-AF65-3B50447F461C}"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624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BCA94B-C0D3-425B-B71C-12885D89D4B7}" type="datetime1">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29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46C5C-2BA8-482A-8D84-669A73F20655}" type="datetime1">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879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F409E-4209-4D57-B8BC-596AA753CFE0}" type="datetime1">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57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0B5AD-602A-45C2-B17B-D1CC9C8B02BB}" type="datetime1">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492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5B4B6-F59B-4FEF-B854-418C21FBDA9A}" type="datetime1">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842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ED9A29-199B-471E-B7A2-DFF4247FDF13}" type="datetime1">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252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7D2EE-63C8-4734-8046-3BDA8B0BD405}"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42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1DBC0-BF8A-4D34-BCC3-39BC4283009A}"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082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94486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49467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762000"/>
          </a:xfrm>
          <a:custGeom>
            <a:avLst/>
            <a:gdLst/>
            <a:ahLst/>
            <a:cxnLst/>
            <a:rect l="l" t="t" r="r" b="b"/>
            <a:pathLst>
              <a:path w="12192000" h="762000">
                <a:moveTo>
                  <a:pt x="12191997" y="0"/>
                </a:moveTo>
                <a:lnTo>
                  <a:pt x="0" y="0"/>
                </a:lnTo>
                <a:lnTo>
                  <a:pt x="0" y="762000"/>
                </a:lnTo>
                <a:lnTo>
                  <a:pt x="12191997" y="762000"/>
                </a:lnTo>
                <a:lnTo>
                  <a:pt x="12191997" y="0"/>
                </a:lnTo>
                <a:close/>
              </a:path>
            </a:pathLst>
          </a:custGeom>
          <a:solidFill>
            <a:srgbClr val="FF7C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78739" y="1446768"/>
            <a:ext cx="5466715" cy="3515995"/>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226736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4281698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796405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81"/>
            <a:ext cx="12192000" cy="640079"/>
          </a:xfrm>
          <a:custGeom>
            <a:avLst/>
            <a:gdLst/>
            <a:ahLst/>
            <a:cxnLst/>
            <a:rect l="l" t="t" r="r" b="b"/>
            <a:pathLst>
              <a:path w="9144000" h="480059">
                <a:moveTo>
                  <a:pt x="9144000" y="0"/>
                </a:moveTo>
                <a:lnTo>
                  <a:pt x="0" y="0"/>
                </a:lnTo>
                <a:lnTo>
                  <a:pt x="0" y="480060"/>
                </a:lnTo>
                <a:lnTo>
                  <a:pt x="9144000" y="480060"/>
                </a:lnTo>
                <a:lnTo>
                  <a:pt x="9144000" y="0"/>
                </a:lnTo>
                <a:close/>
              </a:path>
            </a:pathLst>
          </a:custGeom>
          <a:solidFill>
            <a:srgbClr val="FF0000"/>
          </a:solidFill>
        </p:spPr>
        <p:txBody>
          <a:bodyPr wrap="square" lIns="0" tIns="0" rIns="0" bIns="0" rtlCol="0"/>
          <a:lstStyle/>
          <a:p>
            <a:endParaRPr sz="2400"/>
          </a:p>
        </p:txBody>
      </p:sp>
      <p:sp>
        <p:nvSpPr>
          <p:cNvPr id="2" name="Holder 2"/>
          <p:cNvSpPr>
            <a:spLocks noGrp="1"/>
          </p:cNvSpPr>
          <p:nvPr>
            <p:ph type="ctrTitle"/>
          </p:nvPr>
        </p:nvSpPr>
        <p:spPr>
          <a:xfrm>
            <a:off x="1939206" y="115993"/>
            <a:ext cx="8313588" cy="765387"/>
          </a:xfrm>
          <a:prstGeom prst="rect">
            <a:avLst/>
          </a:prstGeom>
        </p:spPr>
        <p:txBody>
          <a:bodyPr wrap="square" lIns="0" tIns="0" rIns="0" bIns="0">
            <a:spAutoFit/>
          </a:bodyPr>
          <a:lstStyle>
            <a:lvl1pPr>
              <a:defRPr sz="48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4555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6"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7" y="1989497"/>
            <a:ext cx="7237307" cy="287323"/>
          </a:xfrm>
        </p:spPr>
        <p:txBody>
          <a:bodyPr lIns="0" tIns="0" rIns="0" bIns="0"/>
          <a:lstStyle>
            <a:lvl1pPr>
              <a:defRPr sz="1867"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518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39206"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3954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06" y="115993"/>
            <a:ext cx="8313588" cy="738664"/>
          </a:xfrm>
        </p:spPr>
        <p:txBody>
          <a:bodyPr lIns="0" tIns="0" rIns="0" bIns="0"/>
          <a:lstStyle>
            <a:lvl1pPr>
              <a:defRPr sz="4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2511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646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491CBE-44CD-4A0E-B31D-A9798D6F11B4}"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32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3E720-A959-4B0D-8319-092A6BFEFFC4}"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30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5A0E1-1B19-46AE-AF65-3B50447F461C}"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46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BCA94B-C0D3-425B-B71C-12885D89D4B7}" type="datetime1">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6210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435" y="42030"/>
            <a:ext cx="11999128" cy="1038860"/>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8739" y="1277226"/>
            <a:ext cx="12034520" cy="19126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a:xfrm>
            <a:off x="11303455" y="6442065"/>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E5612-C82B-4F21-8645-0AE67E979115}"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05630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E5612-C82B-4F21-8645-0AE67E979115}" type="datetime1">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1586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55598" y="100674"/>
            <a:ext cx="7880802" cy="452120"/>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721101" y="1794315"/>
            <a:ext cx="5375275" cy="1671320"/>
          </a:xfrm>
          <a:prstGeom prst="rect">
            <a:avLst/>
          </a:prstGeom>
        </p:spPr>
        <p:txBody>
          <a:bodyPr wrap="square" lIns="0" tIns="0" rIns="0" bIns="0">
            <a:spAutoFit/>
          </a:bodyPr>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a:xfrm>
            <a:off x="11303455" y="6442065"/>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11291275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06" y="115993"/>
            <a:ext cx="8313588"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74507" y="1989497"/>
            <a:ext cx="7237307" cy="215444"/>
          </a:xfrm>
          <a:prstGeom prst="rect">
            <a:avLst/>
          </a:prstGeom>
        </p:spPr>
        <p:txBody>
          <a:bodyPr wrap="square" lIns="0" tIns="0" rIns="0" bIns="0">
            <a:spAutoFit/>
          </a:bodyPr>
          <a:lstStyle>
            <a:lvl1pPr>
              <a:defRPr sz="1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57271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usinessinsider.com/treason-only-crime-defined-constitution-richard-briffault-law-us-history-2017-3" TargetMode="External"/><Relationship Id="rId2" Type="http://schemas.openxmlformats.org/officeDocument/2006/relationships/hyperlink" Target="https://www.nbcnews.com/think/opinion/americans-have-forgotten-what-treason-actually-means-how-it-can-ncna848651" TargetMode="External"/><Relationship Id="rId1" Type="http://schemas.openxmlformats.org/officeDocument/2006/relationships/slideLayout" Target="../slideLayouts/slideLayout2.xml"/><Relationship Id="rId5" Type="http://schemas.openxmlformats.org/officeDocument/2006/relationships/hyperlink" Target="https://www.freepngimg.com/png/77666-play-downloader-button-youtube-photos-video-4k"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mWYFwl93uCM" TargetMode="Externa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hyperlink" Target="https://www.awesomestories.com/pdf/make/136388"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https://www.uscourts.gov/about-federal-courts/educational-resources"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efile.com/tax-history-and-the-tax-code/"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newellta.weebly.com/judicial-philosophy.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hyperlink" Target="http://chnm.gmu.edu/courses/nclc375/harlan.html" TargetMode="Externa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hyperlink" Target="https://www.studysmarter.us/explanations/history/us-history/warren-cour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study.com/academy/lesson/what-is-senatorial-courtesy-definition-examples.html" TargetMode="Externa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395890"/>
            <a:ext cx="12190730" cy="1476954"/>
          </a:xfrm>
          <a:custGeom>
            <a:avLst/>
            <a:gdLst/>
            <a:ahLst/>
            <a:cxnLst/>
            <a:rect l="l" t="t" r="r" b="b"/>
            <a:pathLst>
              <a:path w="12190730" h="1981200">
                <a:moveTo>
                  <a:pt x="0" y="0"/>
                </a:moveTo>
                <a:lnTo>
                  <a:pt x="12190614" y="0"/>
                </a:lnTo>
                <a:lnTo>
                  <a:pt x="12190614" y="1981198"/>
                </a:lnTo>
                <a:lnTo>
                  <a:pt x="0" y="1981198"/>
                </a:lnTo>
                <a:lnTo>
                  <a:pt x="0" y="0"/>
                </a:lnTo>
                <a:close/>
              </a:path>
            </a:pathLst>
          </a:custGeom>
          <a:solidFill>
            <a:srgbClr val="000000"/>
          </a:solidFill>
        </p:spPr>
        <p:txBody>
          <a:bodyPr wrap="square" lIns="0" tIns="0" rIns="0" bIns="0" rtlCol="0"/>
          <a:lstStyle/>
          <a:p>
            <a:endParaRPr/>
          </a:p>
        </p:txBody>
      </p:sp>
      <p:sp>
        <p:nvSpPr>
          <p:cNvPr id="3" name="object 3"/>
          <p:cNvSpPr txBox="1"/>
          <p:nvPr/>
        </p:nvSpPr>
        <p:spPr>
          <a:xfrm>
            <a:off x="228600" y="5948188"/>
            <a:ext cx="10591800" cy="566822"/>
          </a:xfrm>
          <a:prstGeom prst="rect">
            <a:avLst/>
          </a:prstGeom>
        </p:spPr>
        <p:txBody>
          <a:bodyPr vert="horz" wrap="square" lIns="0" tIns="12700" rIns="0" bIns="0" rtlCol="0">
            <a:spAutoFit/>
          </a:bodyPr>
          <a:lstStyle/>
          <a:p>
            <a:pPr marL="12700" algn="ctr">
              <a:lnSpc>
                <a:spcPct val="100000"/>
              </a:lnSpc>
              <a:spcBef>
                <a:spcPts val="100"/>
              </a:spcBef>
            </a:pPr>
            <a:r>
              <a:rPr lang="en-US" sz="2000" b="1" dirty="0" err="1">
                <a:solidFill>
                  <a:srgbClr val="FFFF00"/>
                </a:solidFill>
                <a:latin typeface="DejaVu Sans"/>
                <a:cs typeface="DejaVu Sans"/>
              </a:rPr>
              <a:t>Chpt</a:t>
            </a:r>
            <a:r>
              <a:rPr lang="en-US" sz="2000" b="1" dirty="0">
                <a:solidFill>
                  <a:srgbClr val="FFFF00"/>
                </a:solidFill>
                <a:latin typeface="DejaVu Sans"/>
                <a:cs typeface="DejaVu Sans"/>
              </a:rPr>
              <a:t>. 6 Topic 2.8-2.11 </a:t>
            </a:r>
            <a:r>
              <a:rPr lang="en-US" sz="3600" b="1" dirty="0">
                <a:solidFill>
                  <a:srgbClr val="FFFF00"/>
                </a:solidFill>
                <a:latin typeface="DejaVu Sans"/>
                <a:cs typeface="DejaVu Sans"/>
              </a:rPr>
              <a:t>The </a:t>
            </a:r>
            <a:r>
              <a:rPr sz="3600" b="1" dirty="0">
                <a:solidFill>
                  <a:srgbClr val="FFFF00"/>
                </a:solidFill>
                <a:latin typeface="DejaVu Sans"/>
                <a:cs typeface="DejaVu Sans"/>
              </a:rPr>
              <a:t>Judiciary</a:t>
            </a:r>
            <a:endParaRPr sz="3600" dirty="0">
              <a:latin typeface="DejaVu Sans"/>
              <a:cs typeface="DejaVu Sans"/>
            </a:endParaRPr>
          </a:p>
        </p:txBody>
      </p:sp>
      <p:sp>
        <p:nvSpPr>
          <p:cNvPr id="4" name="object 4"/>
          <p:cNvSpPr/>
          <p:nvPr/>
        </p:nvSpPr>
        <p:spPr>
          <a:xfrm>
            <a:off x="7619998" y="14844"/>
            <a:ext cx="4572000" cy="5381046"/>
          </a:xfrm>
          <a:custGeom>
            <a:avLst/>
            <a:gdLst/>
            <a:ahLst/>
            <a:cxnLst/>
            <a:rect l="l" t="t" r="r" b="b"/>
            <a:pathLst>
              <a:path w="4572000" h="4953000">
                <a:moveTo>
                  <a:pt x="4572000" y="0"/>
                </a:moveTo>
                <a:lnTo>
                  <a:pt x="0" y="0"/>
                </a:lnTo>
                <a:lnTo>
                  <a:pt x="0" y="4952998"/>
                </a:lnTo>
                <a:lnTo>
                  <a:pt x="4572000" y="4952998"/>
                </a:lnTo>
                <a:lnTo>
                  <a:pt x="4572000" y="0"/>
                </a:lnTo>
                <a:close/>
              </a:path>
            </a:pathLst>
          </a:custGeom>
          <a:solidFill>
            <a:srgbClr val="000000"/>
          </a:solidFill>
        </p:spPr>
        <p:txBody>
          <a:bodyPr wrap="square" lIns="0" tIns="0" rIns="0" bIns="0" rtlCol="0"/>
          <a:lstStyle/>
          <a:p>
            <a:endParaRPr lang="en-US" dirty="0"/>
          </a:p>
        </p:txBody>
      </p:sp>
      <p:sp>
        <p:nvSpPr>
          <p:cNvPr id="5" name="object 5"/>
          <p:cNvSpPr txBox="1">
            <a:spLocks noGrp="1"/>
          </p:cNvSpPr>
          <p:nvPr>
            <p:ph type="title"/>
          </p:nvPr>
        </p:nvSpPr>
        <p:spPr>
          <a:xfrm>
            <a:off x="7924164" y="359812"/>
            <a:ext cx="3962400" cy="997709"/>
          </a:xfrm>
          <a:prstGeom prst="rect">
            <a:avLst/>
          </a:prstGeom>
        </p:spPr>
        <p:txBody>
          <a:bodyPr vert="horz" wrap="square" lIns="0" tIns="12700" rIns="0" bIns="0" rtlCol="0">
            <a:spAutoFit/>
          </a:bodyPr>
          <a:lstStyle/>
          <a:p>
            <a:pPr marL="12700" algn="ctr">
              <a:spcBef>
                <a:spcPts val="100"/>
              </a:spcBef>
            </a:pPr>
            <a:r>
              <a:rPr dirty="0">
                <a:solidFill>
                  <a:srgbClr val="FFFF00"/>
                </a:solidFill>
              </a:rPr>
              <a:t>UNIT 2</a:t>
            </a:r>
            <a:br>
              <a:rPr lang="en-US" dirty="0">
                <a:solidFill>
                  <a:srgbClr val="FFFF00"/>
                </a:solidFill>
              </a:rPr>
            </a:br>
            <a:r>
              <a:rPr lang="en-US" dirty="0">
                <a:solidFill>
                  <a:srgbClr val="FFFF00"/>
                </a:solidFill>
              </a:rPr>
              <a:t>Topic 2.8-2.11</a:t>
            </a:r>
            <a:endParaRPr dirty="0"/>
          </a:p>
        </p:txBody>
      </p:sp>
      <p:sp>
        <p:nvSpPr>
          <p:cNvPr id="7" name="object 7"/>
          <p:cNvSpPr/>
          <p:nvPr/>
        </p:nvSpPr>
        <p:spPr>
          <a:xfrm>
            <a:off x="0" y="14844"/>
            <a:ext cx="7619999" cy="5381046"/>
          </a:xfrm>
          <a:prstGeom prst="rect">
            <a:avLst/>
          </a:prstGeom>
          <a:blipFill>
            <a:blip r:embed="rId2" cstate="print"/>
            <a:stretch>
              <a:fillRect/>
            </a:stretch>
          </a:blipFill>
        </p:spPr>
        <p:txBody>
          <a:bodyPr wrap="square" lIns="0" tIns="0" rIns="0" bIns="0" rtlCol="0"/>
          <a:lstStyle/>
          <a:p>
            <a:endParaRPr/>
          </a:p>
        </p:txBody>
      </p:sp>
      <p:sp>
        <p:nvSpPr>
          <p:cNvPr id="9" name="object 6">
            <a:extLst>
              <a:ext uri="{FF2B5EF4-FFF2-40B4-BE49-F238E27FC236}">
                <a16:creationId xmlns:a16="http://schemas.microsoft.com/office/drawing/2014/main" id="{C050F3D1-1CAC-46AA-BA13-91AE2693A043}"/>
              </a:ext>
            </a:extLst>
          </p:cNvPr>
          <p:cNvSpPr txBox="1"/>
          <p:nvPr/>
        </p:nvSpPr>
        <p:spPr>
          <a:xfrm>
            <a:off x="7708537" y="2442454"/>
            <a:ext cx="4331063" cy="2358979"/>
          </a:xfrm>
          <a:prstGeom prst="rect">
            <a:avLst/>
          </a:prstGeom>
        </p:spPr>
        <p:txBody>
          <a:bodyPr vert="horz" wrap="square" lIns="0" tIns="354965" rIns="0" bIns="0" rtlCol="0">
            <a:spAutoFit/>
          </a:bodyPr>
          <a:lstStyle/>
          <a:p>
            <a:pPr algn="ctr">
              <a:spcBef>
                <a:spcPts val="1200"/>
              </a:spcBef>
            </a:pPr>
            <a:r>
              <a:rPr lang="en-US" sz="2000" b="1" i="1" dirty="0">
                <a:solidFill>
                  <a:srgbClr val="FFFF00"/>
                </a:solidFill>
                <a:latin typeface="DejaVu Sans"/>
                <a:cs typeface="DejaVu Sans"/>
              </a:rPr>
              <a:t>Required Foundational Doc</a:t>
            </a:r>
          </a:p>
          <a:p>
            <a:pPr algn="ctr">
              <a:spcBef>
                <a:spcPts val="1200"/>
              </a:spcBef>
            </a:pPr>
            <a:r>
              <a:rPr lang="en-US" sz="2000" i="1" dirty="0">
                <a:solidFill>
                  <a:srgbClr val="FFFF00"/>
                </a:solidFill>
                <a:latin typeface="DejaVu Sans"/>
                <a:cs typeface="DejaVu Sans"/>
              </a:rPr>
              <a:t>Federalist #78, Art III of the Constitution</a:t>
            </a:r>
            <a:endParaRPr lang="en-US" sz="2000" i="1" dirty="0">
              <a:latin typeface="DejaVu Sans"/>
              <a:cs typeface="DejaVu Sans"/>
            </a:endParaRPr>
          </a:p>
          <a:p>
            <a:pPr algn="ctr">
              <a:lnSpc>
                <a:spcPct val="100000"/>
              </a:lnSpc>
              <a:spcBef>
                <a:spcPts val="1200"/>
              </a:spcBef>
            </a:pPr>
            <a:r>
              <a:rPr lang="en-US" sz="2000" b="1" i="1" dirty="0">
                <a:solidFill>
                  <a:srgbClr val="FFFF00"/>
                </a:solidFill>
                <a:latin typeface="DejaVu Sans"/>
                <a:cs typeface="DejaVu Sans"/>
              </a:rPr>
              <a:t>Required Supreme Court Case</a:t>
            </a:r>
          </a:p>
          <a:p>
            <a:pPr algn="ctr">
              <a:lnSpc>
                <a:spcPct val="100000"/>
              </a:lnSpc>
              <a:spcBef>
                <a:spcPts val="1200"/>
              </a:spcBef>
            </a:pPr>
            <a:r>
              <a:rPr lang="en-US" sz="2000" i="1" dirty="0">
                <a:solidFill>
                  <a:srgbClr val="FFFF00"/>
                </a:solidFill>
                <a:latin typeface="DejaVu Sans"/>
                <a:cs typeface="DejaVu Sans"/>
              </a:rPr>
              <a:t>Marbury v. Madison(1803)</a:t>
            </a:r>
          </a:p>
        </p:txBody>
      </p:sp>
      <p:sp>
        <p:nvSpPr>
          <p:cNvPr id="11" name="TextBox 10">
            <a:extLst>
              <a:ext uri="{FF2B5EF4-FFF2-40B4-BE49-F238E27FC236}">
                <a16:creationId xmlns:a16="http://schemas.microsoft.com/office/drawing/2014/main" id="{B597C5D9-341B-4398-B1AC-C14D6A8EE9D6}"/>
              </a:ext>
            </a:extLst>
          </p:cNvPr>
          <p:cNvSpPr txBox="1"/>
          <p:nvPr/>
        </p:nvSpPr>
        <p:spPr>
          <a:xfrm>
            <a:off x="8464368" y="1462110"/>
            <a:ext cx="2819400" cy="461665"/>
          </a:xfrm>
          <a:prstGeom prst="rect">
            <a:avLst/>
          </a:prstGeom>
          <a:noFill/>
        </p:spPr>
        <p:txBody>
          <a:bodyPr wrap="square">
            <a:spAutoFit/>
          </a:bodyPr>
          <a:lstStyle/>
          <a:p>
            <a:r>
              <a:rPr lang="en-US" sz="2400" b="1" dirty="0">
                <a:solidFill>
                  <a:srgbClr val="FFFF00"/>
                </a:solidFill>
              </a:rPr>
              <a:t>AMSCO pg. 177-210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400502"/>
          </a:xfrm>
          <a:custGeom>
            <a:avLst/>
            <a:gdLst/>
            <a:ahLst/>
            <a:cxnLst/>
            <a:rect l="l" t="t" r="r" b="b"/>
            <a:pathLst>
              <a:path w="12192000" h="762000">
                <a:moveTo>
                  <a:pt x="12191997" y="0"/>
                </a:moveTo>
                <a:lnTo>
                  <a:pt x="0" y="0"/>
                </a:lnTo>
                <a:lnTo>
                  <a:pt x="0" y="762000"/>
                </a:lnTo>
                <a:lnTo>
                  <a:pt x="12191997" y="762000"/>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838200" y="18347"/>
            <a:ext cx="11049000"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INTRODUCTION TO THE FEDERAL COURTS</a:t>
            </a:r>
            <a:endParaRPr sz="2400" dirty="0"/>
          </a:p>
        </p:txBody>
      </p:sp>
      <p:sp>
        <p:nvSpPr>
          <p:cNvPr id="6" name="object 6"/>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10</a:t>
            </a:fld>
            <a:endParaRPr sz="1200">
              <a:latin typeface="DejaVu Sans"/>
              <a:cs typeface="DejaVu Sans"/>
            </a:endParaRPr>
          </a:p>
        </p:txBody>
      </p:sp>
      <p:pic>
        <p:nvPicPr>
          <p:cNvPr id="7" name="Picture 6">
            <a:extLst>
              <a:ext uri="{FF2B5EF4-FFF2-40B4-BE49-F238E27FC236}">
                <a16:creationId xmlns:a16="http://schemas.microsoft.com/office/drawing/2014/main" id="{5D90E60F-76E3-4C2C-8894-D2FF6A10377B}"/>
              </a:ext>
            </a:extLst>
          </p:cNvPr>
          <p:cNvPicPr>
            <a:picLocks noChangeAspect="1"/>
          </p:cNvPicPr>
          <p:nvPr/>
        </p:nvPicPr>
        <p:blipFill>
          <a:blip r:embed="rId2"/>
          <a:stretch>
            <a:fillRect/>
          </a:stretch>
        </p:blipFill>
        <p:spPr>
          <a:xfrm>
            <a:off x="3352800" y="570369"/>
            <a:ext cx="7739063" cy="6284671"/>
          </a:xfrm>
          <a:prstGeom prst="rect">
            <a:avLst/>
          </a:prstGeom>
        </p:spPr>
      </p:pic>
      <p:sp>
        <p:nvSpPr>
          <p:cNvPr id="8" name="TextBox 7">
            <a:extLst>
              <a:ext uri="{FF2B5EF4-FFF2-40B4-BE49-F238E27FC236}">
                <a16:creationId xmlns:a16="http://schemas.microsoft.com/office/drawing/2014/main" id="{976B4C18-F739-4571-9340-96E116E01110}"/>
              </a:ext>
            </a:extLst>
          </p:cNvPr>
          <p:cNvSpPr txBox="1"/>
          <p:nvPr/>
        </p:nvSpPr>
        <p:spPr>
          <a:xfrm>
            <a:off x="5257800" y="314980"/>
            <a:ext cx="3661259" cy="523220"/>
          </a:xfrm>
          <a:prstGeom prst="rect">
            <a:avLst/>
          </a:prstGeom>
          <a:noFill/>
        </p:spPr>
        <p:txBody>
          <a:bodyPr wrap="none" rtlCol="0">
            <a:spAutoFit/>
          </a:bodyPr>
          <a:lstStyle/>
          <a:p>
            <a:r>
              <a:rPr lang="en-US" sz="2800" b="1" dirty="0">
                <a:solidFill>
                  <a:srgbClr val="FF0000"/>
                </a:solidFill>
              </a:rPr>
              <a:t>Types of Federal Courts</a:t>
            </a:r>
          </a:p>
        </p:txBody>
      </p:sp>
    </p:spTree>
    <p:extLst>
      <p:ext uri="{BB962C8B-B14F-4D97-AF65-F5344CB8AC3E}">
        <p14:creationId xmlns:p14="http://schemas.microsoft.com/office/powerpoint/2010/main" val="650041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400502"/>
          </a:xfrm>
          <a:custGeom>
            <a:avLst/>
            <a:gdLst/>
            <a:ahLst/>
            <a:cxnLst/>
            <a:rect l="l" t="t" r="r" b="b"/>
            <a:pathLst>
              <a:path w="12192000" h="762000">
                <a:moveTo>
                  <a:pt x="12191997" y="0"/>
                </a:moveTo>
                <a:lnTo>
                  <a:pt x="0" y="0"/>
                </a:lnTo>
                <a:lnTo>
                  <a:pt x="0" y="762000"/>
                </a:lnTo>
                <a:lnTo>
                  <a:pt x="12191997" y="762000"/>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838200" y="18347"/>
            <a:ext cx="11049000"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INTRODUCTION TO THE FEDERAL COURTS</a:t>
            </a:r>
            <a:endParaRPr sz="2400" dirty="0"/>
          </a:p>
        </p:txBody>
      </p:sp>
      <p:pic>
        <p:nvPicPr>
          <p:cNvPr id="1026" name="Picture 2" descr="Open Carry Rulings - St. John v. Alamogordo - Run Your Own Country">
            <a:extLst>
              <a:ext uri="{FF2B5EF4-FFF2-40B4-BE49-F238E27FC236}">
                <a16:creationId xmlns:a16="http://schemas.microsoft.com/office/drawing/2014/main" id="{619D5F28-022F-457E-9E6D-282171BC0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143" y="400503"/>
            <a:ext cx="8998386" cy="643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469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76200"/>
            <a:ext cx="10474241" cy="6658627"/>
          </a:xfrm>
          <a:prstGeom prst="rect">
            <a:avLst/>
          </a:prstGeom>
        </p:spPr>
      </p:pic>
    </p:spTree>
    <p:extLst>
      <p:ext uri="{BB962C8B-B14F-4D97-AF65-F5344CB8AC3E}">
        <p14:creationId xmlns:p14="http://schemas.microsoft.com/office/powerpoint/2010/main" val="3245043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1380697" y="6442065"/>
            <a:ext cx="15367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dirty="0">
                <a:solidFill>
                  <a:srgbClr val="898989"/>
                </a:solidFill>
                <a:latin typeface="DejaVu Sans"/>
                <a:cs typeface="DejaVu Sans"/>
              </a:rPr>
              <a:t>13</a:t>
            </a:fld>
            <a:endParaRPr sz="1200">
              <a:latin typeface="DejaVu Sans"/>
              <a:cs typeface="DejaVu Sans"/>
            </a:endParaRPr>
          </a:p>
        </p:txBody>
      </p:sp>
      <p:sp>
        <p:nvSpPr>
          <p:cNvPr id="2" name="object 2"/>
          <p:cNvSpPr txBox="1">
            <a:spLocks noGrp="1"/>
          </p:cNvSpPr>
          <p:nvPr>
            <p:ph type="title"/>
          </p:nvPr>
        </p:nvSpPr>
        <p:spPr>
          <a:xfrm>
            <a:off x="838201" y="76200"/>
            <a:ext cx="10542496" cy="382156"/>
          </a:xfrm>
          <a:prstGeom prst="rect">
            <a:avLst/>
          </a:prstGeom>
        </p:spPr>
        <p:txBody>
          <a:bodyPr vert="horz" wrap="square" lIns="0" tIns="12700" rIns="0" bIns="0" rtlCol="0">
            <a:spAutoFit/>
          </a:bodyPr>
          <a:lstStyle/>
          <a:p>
            <a:pPr marL="12700" algn="ctr">
              <a:lnSpc>
                <a:spcPct val="100000"/>
              </a:lnSpc>
              <a:spcBef>
                <a:spcPts val="100"/>
              </a:spcBef>
            </a:pPr>
            <a:r>
              <a:rPr sz="2400" dirty="0"/>
              <a:t>ARTICLE III (3) – JUDICIAL BRANCH</a:t>
            </a:r>
          </a:p>
        </p:txBody>
      </p:sp>
      <p:sp>
        <p:nvSpPr>
          <p:cNvPr id="6" name="TextBox 5">
            <a:extLst>
              <a:ext uri="{FF2B5EF4-FFF2-40B4-BE49-F238E27FC236}">
                <a16:creationId xmlns:a16="http://schemas.microsoft.com/office/drawing/2014/main" id="{EA75557A-6420-466C-A9C5-ADB08CEA94A1}"/>
              </a:ext>
            </a:extLst>
          </p:cNvPr>
          <p:cNvSpPr txBox="1"/>
          <p:nvPr/>
        </p:nvSpPr>
        <p:spPr>
          <a:xfrm>
            <a:off x="76200" y="838200"/>
            <a:ext cx="11887201" cy="3416320"/>
          </a:xfrm>
          <a:prstGeom prst="rect">
            <a:avLst/>
          </a:prstGeom>
          <a:noFill/>
        </p:spPr>
        <p:txBody>
          <a:bodyPr wrap="square">
            <a:spAutoFit/>
          </a:bodyPr>
          <a:lstStyle/>
          <a:p>
            <a:r>
              <a:rPr lang="en-US" sz="2400" b="1" dirty="0"/>
              <a:t>JURISDICTION</a:t>
            </a:r>
            <a:r>
              <a:rPr lang="en-US" sz="2400" dirty="0"/>
              <a:t> — the </a:t>
            </a:r>
            <a:r>
              <a:rPr lang="en-US" sz="2400" b="1" dirty="0">
                <a:solidFill>
                  <a:srgbClr val="FF0000"/>
                </a:solidFill>
              </a:rPr>
              <a:t>authority</a:t>
            </a:r>
            <a:r>
              <a:rPr lang="en-US" sz="2400" dirty="0"/>
              <a:t> to </a:t>
            </a:r>
            <a:r>
              <a:rPr lang="en-US" sz="2400" b="1" dirty="0">
                <a:solidFill>
                  <a:srgbClr val="FF0000"/>
                </a:solidFill>
              </a:rPr>
              <a:t>hear</a:t>
            </a:r>
            <a:r>
              <a:rPr lang="en-US" sz="2400" dirty="0"/>
              <a:t> and </a:t>
            </a:r>
            <a:r>
              <a:rPr lang="en-US" sz="2400" b="1" dirty="0">
                <a:solidFill>
                  <a:srgbClr val="FF0000"/>
                </a:solidFill>
              </a:rPr>
              <a:t>decide</a:t>
            </a:r>
            <a:r>
              <a:rPr lang="en-US" sz="2400" dirty="0"/>
              <a:t> cases — </a:t>
            </a:r>
          </a:p>
          <a:p>
            <a:endParaRPr lang="en-US" sz="2400" dirty="0"/>
          </a:p>
          <a:p>
            <a:r>
              <a:rPr lang="en-US" sz="2400" dirty="0"/>
              <a:t>The Supreme Court’s original jurisdiction is limited  to: </a:t>
            </a:r>
            <a:r>
              <a:rPr lang="en-US" sz="2400" b="1" dirty="0"/>
              <a:t>over all disputes between </a:t>
            </a:r>
            <a:r>
              <a:rPr lang="en-US" sz="2400" b="1" dirty="0">
                <a:solidFill>
                  <a:srgbClr val="FF0000"/>
                </a:solidFill>
              </a:rPr>
              <a:t>states</a:t>
            </a:r>
            <a:r>
              <a:rPr lang="en-US" sz="2400" b="1" dirty="0"/>
              <a:t> and the </a:t>
            </a:r>
            <a:r>
              <a:rPr lang="en-US" sz="2400" b="1" dirty="0">
                <a:solidFill>
                  <a:srgbClr val="FF0000"/>
                </a:solidFill>
              </a:rPr>
              <a:t>national</a:t>
            </a:r>
            <a:r>
              <a:rPr lang="en-US" sz="2400" b="1" dirty="0"/>
              <a:t> government, between two or more </a:t>
            </a:r>
            <a:r>
              <a:rPr lang="en-US" sz="2400" b="1" dirty="0">
                <a:solidFill>
                  <a:srgbClr val="FF0000"/>
                </a:solidFill>
              </a:rPr>
              <a:t>states</a:t>
            </a:r>
            <a:r>
              <a:rPr lang="en-US" sz="2400" b="1" dirty="0"/>
              <a:t>, and between </a:t>
            </a:r>
            <a:r>
              <a:rPr lang="en-US" sz="2400" b="1" dirty="0">
                <a:solidFill>
                  <a:srgbClr val="FF0000"/>
                </a:solidFill>
              </a:rPr>
              <a:t>citizens</a:t>
            </a:r>
            <a:r>
              <a:rPr lang="en-US" sz="2400" b="1" dirty="0"/>
              <a:t> of </a:t>
            </a:r>
            <a:r>
              <a:rPr lang="en-US" sz="2400" b="1" dirty="0">
                <a:solidFill>
                  <a:srgbClr val="FF0000"/>
                </a:solidFill>
              </a:rPr>
              <a:t>different states</a:t>
            </a:r>
            <a:r>
              <a:rPr lang="en-US" sz="2400" b="1" dirty="0"/>
              <a:t>. </a:t>
            </a:r>
          </a:p>
          <a:p>
            <a:endParaRPr lang="en-US" sz="2400" b="1" dirty="0"/>
          </a:p>
          <a:p>
            <a:r>
              <a:rPr lang="en-US" sz="2400" b="1" dirty="0"/>
              <a:t>Combined with the </a:t>
            </a:r>
            <a:r>
              <a:rPr lang="en-US" sz="2400" b="1" dirty="0">
                <a:solidFill>
                  <a:srgbClr val="FF0000"/>
                </a:solidFill>
              </a:rPr>
              <a:t>supremacy clause </a:t>
            </a:r>
            <a:r>
              <a:rPr lang="en-US" sz="2400" b="1" dirty="0"/>
              <a:t>in </a:t>
            </a:r>
            <a:r>
              <a:rPr lang="en-US" sz="2400" b="1" dirty="0">
                <a:solidFill>
                  <a:srgbClr val="FF0000"/>
                </a:solidFill>
              </a:rPr>
              <a:t>Article VI</a:t>
            </a:r>
            <a:r>
              <a:rPr lang="en-US" sz="2400" b="1" dirty="0"/>
              <a:t>, Clause 2 of the Constitution, which declares that </a:t>
            </a:r>
            <a:r>
              <a:rPr lang="en-US" sz="2400" b="1" dirty="0">
                <a:solidFill>
                  <a:srgbClr val="FF0000"/>
                </a:solidFill>
              </a:rPr>
              <a:t>national treaties </a:t>
            </a:r>
            <a:r>
              <a:rPr lang="en-US" sz="2400" b="1" dirty="0"/>
              <a:t>and </a:t>
            </a:r>
            <a:r>
              <a:rPr lang="en-US" sz="2400" b="1" dirty="0">
                <a:solidFill>
                  <a:srgbClr val="FF0000"/>
                </a:solidFill>
              </a:rPr>
              <a:t>laws</a:t>
            </a:r>
            <a:r>
              <a:rPr lang="en-US" sz="2400" b="1" dirty="0"/>
              <a:t> “shall be the supreme law of the Land,” the </a:t>
            </a:r>
            <a:r>
              <a:rPr lang="en-US" sz="2400" b="1" dirty="0">
                <a:solidFill>
                  <a:srgbClr val="FF0000"/>
                </a:solidFill>
              </a:rPr>
              <a:t>federal courts</a:t>
            </a:r>
            <a:r>
              <a:rPr lang="en-US" sz="2400" b="1" dirty="0"/>
              <a:t> emerged as </a:t>
            </a:r>
            <a:r>
              <a:rPr lang="en-US" sz="2400" b="1" dirty="0">
                <a:solidFill>
                  <a:srgbClr val="FF0000"/>
                </a:solidFill>
              </a:rPr>
              <a:t>superior</a:t>
            </a:r>
            <a:r>
              <a:rPr lang="en-US" sz="2400" b="1" dirty="0"/>
              <a:t> to </a:t>
            </a:r>
            <a:r>
              <a:rPr lang="en-US" sz="2400" b="1" dirty="0">
                <a:solidFill>
                  <a:srgbClr val="FF0000"/>
                </a:solidFill>
              </a:rPr>
              <a:t>state</a:t>
            </a:r>
            <a:r>
              <a:rPr lang="en-US" sz="2400" b="1" dirty="0"/>
              <a:t> courts and laws.</a:t>
            </a:r>
          </a:p>
        </p:txBody>
      </p:sp>
    </p:spTree>
    <p:extLst>
      <p:ext uri="{BB962C8B-B14F-4D97-AF65-F5344CB8AC3E}">
        <p14:creationId xmlns:p14="http://schemas.microsoft.com/office/powerpoint/2010/main" val="12305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1380697" y="6442065"/>
            <a:ext cx="15367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dirty="0">
                <a:solidFill>
                  <a:srgbClr val="898989"/>
                </a:solidFill>
                <a:latin typeface="DejaVu Sans"/>
                <a:cs typeface="DejaVu Sans"/>
              </a:rPr>
              <a:t>14</a:t>
            </a:fld>
            <a:endParaRPr sz="1200">
              <a:latin typeface="DejaVu Sans"/>
              <a:cs typeface="DejaVu Sans"/>
            </a:endParaRPr>
          </a:p>
        </p:txBody>
      </p:sp>
      <p:sp>
        <p:nvSpPr>
          <p:cNvPr id="2" name="object 2"/>
          <p:cNvSpPr txBox="1">
            <a:spLocks noGrp="1"/>
          </p:cNvSpPr>
          <p:nvPr>
            <p:ph type="title"/>
          </p:nvPr>
        </p:nvSpPr>
        <p:spPr>
          <a:xfrm>
            <a:off x="838201" y="76200"/>
            <a:ext cx="10542496" cy="382156"/>
          </a:xfrm>
          <a:prstGeom prst="rect">
            <a:avLst/>
          </a:prstGeom>
        </p:spPr>
        <p:txBody>
          <a:bodyPr vert="horz" wrap="square" lIns="0" tIns="12700" rIns="0" bIns="0" rtlCol="0">
            <a:spAutoFit/>
          </a:bodyPr>
          <a:lstStyle/>
          <a:p>
            <a:pPr marL="12700" algn="ctr">
              <a:lnSpc>
                <a:spcPct val="100000"/>
              </a:lnSpc>
              <a:spcBef>
                <a:spcPts val="100"/>
              </a:spcBef>
            </a:pPr>
            <a:r>
              <a:rPr sz="2400" dirty="0"/>
              <a:t>ARTICLE III (3) – JUDICIAL BRANCH</a:t>
            </a:r>
          </a:p>
        </p:txBody>
      </p:sp>
      <p:sp>
        <p:nvSpPr>
          <p:cNvPr id="3" name="object 3"/>
          <p:cNvSpPr txBox="1"/>
          <p:nvPr/>
        </p:nvSpPr>
        <p:spPr>
          <a:xfrm>
            <a:off x="0" y="502624"/>
            <a:ext cx="12192000" cy="6294479"/>
          </a:xfrm>
          <a:prstGeom prst="rect">
            <a:avLst/>
          </a:prstGeom>
        </p:spPr>
        <p:txBody>
          <a:bodyPr vert="horz" wrap="square" lIns="0" tIns="58419" rIns="0" bIns="0" rtlCol="0">
            <a:spAutoFit/>
          </a:bodyPr>
          <a:lstStyle/>
          <a:p>
            <a:pPr marL="12700">
              <a:lnSpc>
                <a:spcPct val="100000"/>
              </a:lnSpc>
              <a:spcBef>
                <a:spcPts val="459"/>
              </a:spcBef>
            </a:pPr>
            <a:r>
              <a:rPr sz="1600" b="1" dirty="0">
                <a:latin typeface="DejaVu Sans"/>
                <a:cs typeface="DejaVu Sans"/>
              </a:rPr>
              <a:t>Section 1</a:t>
            </a:r>
            <a:endParaRPr sz="1600" dirty="0">
              <a:latin typeface="DejaVu Sans"/>
              <a:cs typeface="DejaVu Sans"/>
            </a:endParaRPr>
          </a:p>
          <a:p>
            <a:pPr marL="355600" marR="40640" indent="-342900">
              <a:lnSpc>
                <a:spcPct val="100099"/>
              </a:lnSpc>
              <a:spcBef>
                <a:spcPts val="315"/>
              </a:spcBef>
              <a:buChar char="•"/>
              <a:tabLst>
                <a:tab pos="354965" algn="l"/>
                <a:tab pos="355600" algn="l"/>
              </a:tabLst>
            </a:pPr>
            <a:r>
              <a:rPr sz="1400" dirty="0">
                <a:latin typeface="DejaVu Sans"/>
                <a:cs typeface="DejaVu Sans"/>
              </a:rPr>
              <a:t>The judicial Power of the United States, shall be vested in one supreme Court, and in such inferior Courts as the Congress may from time to time ordain and  establish. The Judges, both of the supreme and inferior Courts, shall hold their Oﬃces during good Behavior, and shall, at stated Times, receive for their Services,  a Compensation, which shall not be diminished during their Continuance in Oﬃce.</a:t>
            </a:r>
          </a:p>
          <a:p>
            <a:pPr algn="ctr">
              <a:lnSpc>
                <a:spcPct val="100000"/>
              </a:lnSpc>
              <a:spcBef>
                <a:spcPts val="25"/>
              </a:spcBef>
            </a:pPr>
            <a:r>
              <a:rPr lang="en-US" sz="2300" b="1" dirty="0">
                <a:solidFill>
                  <a:srgbClr val="0070C0"/>
                </a:solidFill>
                <a:latin typeface="DejaVu Sans"/>
                <a:cs typeface="DejaVu Sans"/>
              </a:rPr>
              <a:t>The SUPREME COURT has LIMITTED ORGINAL JURISDICTION</a:t>
            </a:r>
            <a:endParaRPr sz="2300" b="1" dirty="0">
              <a:solidFill>
                <a:srgbClr val="0070C0"/>
              </a:solidFill>
              <a:latin typeface="DejaVu Sans"/>
              <a:cs typeface="DejaVu Sans"/>
            </a:endParaRPr>
          </a:p>
          <a:p>
            <a:pPr marL="12700">
              <a:lnSpc>
                <a:spcPct val="100000"/>
              </a:lnSpc>
            </a:pPr>
            <a:r>
              <a:rPr sz="1600" b="1" dirty="0">
                <a:latin typeface="DejaVu Sans"/>
                <a:cs typeface="DejaVu Sans"/>
              </a:rPr>
              <a:t>Section 2</a:t>
            </a:r>
            <a:endParaRPr sz="1600" dirty="0">
              <a:latin typeface="DejaVu Sans"/>
              <a:cs typeface="DejaVu Sans"/>
            </a:endParaRPr>
          </a:p>
          <a:p>
            <a:pPr marL="355600" marR="5080" indent="-342900">
              <a:lnSpc>
                <a:spcPct val="99200"/>
              </a:lnSpc>
              <a:spcBef>
                <a:spcPts val="345"/>
              </a:spcBef>
              <a:buFont typeface="DejaVu Sans"/>
              <a:buChar char="•"/>
              <a:tabLst>
                <a:tab pos="354965" algn="l"/>
                <a:tab pos="355600" algn="l"/>
              </a:tabLst>
            </a:pPr>
            <a:r>
              <a:rPr sz="1400" b="1" dirty="0">
                <a:latin typeface="DejaVu Sans"/>
                <a:cs typeface="DejaVu Sans"/>
              </a:rPr>
              <a:t>Clause 1: </a:t>
            </a:r>
            <a:r>
              <a:rPr sz="1400" dirty="0">
                <a:latin typeface="DejaVu Sans"/>
                <a:cs typeface="DejaVu Sans"/>
              </a:rPr>
              <a:t>The </a:t>
            </a:r>
            <a:r>
              <a:rPr sz="1400" dirty="0">
                <a:highlight>
                  <a:srgbClr val="FFFF00"/>
                </a:highlight>
                <a:latin typeface="DejaVu Sans"/>
                <a:cs typeface="DejaVu Sans"/>
              </a:rPr>
              <a:t>judicial Power shall extend to all Cases</a:t>
            </a:r>
            <a:r>
              <a:rPr sz="1400" dirty="0">
                <a:latin typeface="DejaVu Sans"/>
                <a:cs typeface="DejaVu Sans"/>
              </a:rPr>
              <a:t>, </a:t>
            </a:r>
            <a:r>
              <a:rPr sz="1400" dirty="0">
                <a:highlight>
                  <a:srgbClr val="FFFF00"/>
                </a:highlight>
                <a:latin typeface="DejaVu Sans"/>
                <a:cs typeface="DejaVu Sans"/>
              </a:rPr>
              <a:t>in Law and Equity, arising under this Constitution, the Laws of the United States, and Treaties made, or  which shall be made, under their Authority;--to all Cases aﬀecting Ambassadors, other public Ministers and Consuls;--to all Cases of admiralty and maritime  Jurisdiction;--to Controversies to which the United States shall be a Party;--to Controversies between two or more States;--between a State and Citizens of  another State; (This Clause has been aﬀected by Amendment XI.)--between Citizens of diﬀerent States,--between Citizens of the same State claiming Lands under  Grants of diﬀerent States, and between a State, or the Citizens thereof, and foreign States, Citizens or Subjects.</a:t>
            </a:r>
          </a:p>
          <a:p>
            <a:pPr marL="355600" marR="119380" indent="-342900">
              <a:lnSpc>
                <a:spcPct val="100099"/>
              </a:lnSpc>
              <a:spcBef>
                <a:spcPts val="355"/>
              </a:spcBef>
              <a:buFont typeface="DejaVu Sans"/>
              <a:buChar char="•"/>
              <a:tabLst>
                <a:tab pos="354965" algn="l"/>
                <a:tab pos="355600" algn="l"/>
              </a:tabLst>
            </a:pPr>
            <a:r>
              <a:rPr sz="1400" b="1" dirty="0">
                <a:latin typeface="DejaVu Sans"/>
                <a:cs typeface="DejaVu Sans"/>
              </a:rPr>
              <a:t>Clause 2: </a:t>
            </a:r>
            <a:r>
              <a:rPr sz="1400" dirty="0">
                <a:latin typeface="DejaVu Sans"/>
                <a:cs typeface="DejaVu Sans"/>
              </a:rPr>
              <a:t>In all Cases aﬀecting Ambassadors, other public Ministers and Consuls, and those in which a State shall be Party, the supreme Court shall have original  </a:t>
            </a:r>
            <a:r>
              <a:rPr sz="1400" dirty="0">
                <a:highlight>
                  <a:srgbClr val="FFFF00"/>
                </a:highlight>
                <a:latin typeface="DejaVu Sans"/>
                <a:cs typeface="DejaVu Sans"/>
              </a:rPr>
              <a:t>Jurisdiction</a:t>
            </a:r>
            <a:r>
              <a:rPr sz="1400" dirty="0">
                <a:latin typeface="DejaVu Sans"/>
                <a:cs typeface="DejaVu Sans"/>
              </a:rPr>
              <a:t>. In all the other Cases before mentioned, the supreme Court shall have appellate Jurisdiction, both as to Law and Fact, with such Exceptions, and  under such Regulations as the Congress shall make.</a:t>
            </a:r>
          </a:p>
          <a:p>
            <a:pPr marL="355600" marR="74295" indent="-342900">
              <a:lnSpc>
                <a:spcPts val="1660"/>
              </a:lnSpc>
              <a:spcBef>
                <a:spcPts val="430"/>
              </a:spcBef>
              <a:buFont typeface="DejaVu Sans"/>
              <a:buChar char="•"/>
              <a:tabLst>
                <a:tab pos="354965" algn="l"/>
                <a:tab pos="355600" algn="l"/>
              </a:tabLst>
            </a:pPr>
            <a:r>
              <a:rPr sz="1400" b="1" dirty="0">
                <a:latin typeface="DejaVu Sans"/>
                <a:cs typeface="DejaVu Sans"/>
              </a:rPr>
              <a:t>Clause 3: </a:t>
            </a:r>
            <a:r>
              <a:rPr sz="1400" dirty="0">
                <a:latin typeface="DejaVu Sans"/>
                <a:cs typeface="DejaVu Sans"/>
              </a:rPr>
              <a:t>The Trial of all Crimes, except in Cases of Impeachment, shall be by Jury; and such Trial shall be held in the State where the said Crimes shall have been  committed; but when not committed within any State, the Trial shall be at such Place or Places as the Congress may by Law have directed.</a:t>
            </a:r>
          </a:p>
          <a:p>
            <a:pPr>
              <a:lnSpc>
                <a:spcPct val="100000"/>
              </a:lnSpc>
              <a:spcBef>
                <a:spcPts val="35"/>
              </a:spcBef>
              <a:buFont typeface="DejaVu Sans"/>
              <a:buChar char="•"/>
            </a:pPr>
            <a:endParaRPr sz="2250" dirty="0">
              <a:latin typeface="DejaVu Sans"/>
              <a:cs typeface="DejaVu Sans"/>
            </a:endParaRPr>
          </a:p>
          <a:p>
            <a:pPr marL="12700">
              <a:lnSpc>
                <a:spcPct val="100000"/>
              </a:lnSpc>
            </a:pPr>
            <a:r>
              <a:rPr sz="1600" b="1" dirty="0">
                <a:latin typeface="DejaVu Sans"/>
                <a:cs typeface="DejaVu Sans"/>
              </a:rPr>
              <a:t>Section 3</a:t>
            </a:r>
            <a:endParaRPr sz="1600" dirty="0">
              <a:latin typeface="DejaVu Sans"/>
              <a:cs typeface="DejaVu Sans"/>
            </a:endParaRPr>
          </a:p>
          <a:p>
            <a:pPr marL="355600" marR="389890" indent="-342900">
              <a:lnSpc>
                <a:spcPts val="1660"/>
              </a:lnSpc>
              <a:spcBef>
                <a:spcPts val="405"/>
              </a:spcBef>
              <a:buFont typeface="DejaVu Sans"/>
              <a:buChar char="•"/>
              <a:tabLst>
                <a:tab pos="354965" algn="l"/>
                <a:tab pos="355600" algn="l"/>
              </a:tabLst>
            </a:pPr>
            <a:r>
              <a:rPr sz="1400" b="1" dirty="0">
                <a:latin typeface="DejaVu Sans"/>
                <a:cs typeface="DejaVu Sans"/>
              </a:rPr>
              <a:t>Clause 1: </a:t>
            </a:r>
            <a:r>
              <a:rPr sz="1400" dirty="0">
                <a:highlight>
                  <a:srgbClr val="FFFF00"/>
                </a:highlight>
                <a:latin typeface="DejaVu Sans"/>
                <a:cs typeface="DejaVu Sans"/>
              </a:rPr>
              <a:t>Treason</a:t>
            </a:r>
            <a:r>
              <a:rPr sz="1400" dirty="0">
                <a:latin typeface="DejaVu Sans"/>
                <a:cs typeface="DejaVu Sans"/>
              </a:rPr>
              <a:t> against the United States, shall consist only in levying War against them, or in adhering to their Enemies, giving them Aid and Comfort. </a:t>
            </a:r>
            <a:r>
              <a:rPr sz="1400" dirty="0">
                <a:highlight>
                  <a:srgbClr val="FFFF00"/>
                </a:highlight>
                <a:latin typeface="DejaVu Sans"/>
                <a:cs typeface="DejaVu Sans"/>
              </a:rPr>
              <a:t>No Person shall be convicted </a:t>
            </a:r>
            <a:r>
              <a:rPr sz="1400" dirty="0">
                <a:latin typeface="DejaVu Sans"/>
                <a:cs typeface="DejaVu Sans"/>
              </a:rPr>
              <a:t>of Treason unless on the Testimony of </a:t>
            </a:r>
            <a:r>
              <a:rPr sz="1400" dirty="0">
                <a:highlight>
                  <a:srgbClr val="FFFF00"/>
                </a:highlight>
                <a:latin typeface="DejaVu Sans"/>
                <a:cs typeface="DejaVu Sans"/>
              </a:rPr>
              <a:t>two Witnesses </a:t>
            </a:r>
            <a:r>
              <a:rPr sz="1400" dirty="0">
                <a:latin typeface="DejaVu Sans"/>
                <a:cs typeface="DejaVu Sans"/>
              </a:rPr>
              <a:t>to the same overt Act, or on Confession in open Court.</a:t>
            </a:r>
          </a:p>
          <a:p>
            <a:pPr marL="355600" marR="108585" indent="-342900">
              <a:lnSpc>
                <a:spcPts val="1660"/>
              </a:lnSpc>
              <a:spcBef>
                <a:spcPts val="380"/>
              </a:spcBef>
              <a:buFont typeface="DejaVu Sans"/>
              <a:buChar char="•"/>
              <a:tabLst>
                <a:tab pos="354965" algn="l"/>
                <a:tab pos="355600" algn="l"/>
              </a:tabLst>
            </a:pPr>
            <a:r>
              <a:rPr sz="1400" b="1" dirty="0">
                <a:latin typeface="DejaVu Sans"/>
                <a:cs typeface="DejaVu Sans"/>
              </a:rPr>
              <a:t>Clause 2: </a:t>
            </a:r>
            <a:r>
              <a:rPr sz="1400" dirty="0">
                <a:latin typeface="DejaVu Sans"/>
                <a:cs typeface="DejaVu Sans"/>
              </a:rPr>
              <a:t>The Congress shall have Power to declare the Punishment of Treason, but no Attainder of Treason shall work Corruption of Blood, or Forfeiture except  during the Life of the Person attainted.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6C39-F33F-4965-97A3-9496DEE5301F}"/>
              </a:ext>
            </a:extLst>
          </p:cNvPr>
          <p:cNvSpPr>
            <a:spLocks noGrp="1"/>
          </p:cNvSpPr>
          <p:nvPr>
            <p:ph type="title"/>
          </p:nvPr>
        </p:nvSpPr>
        <p:spPr>
          <a:xfrm>
            <a:off x="96435" y="42030"/>
            <a:ext cx="11999128" cy="492443"/>
          </a:xfrm>
        </p:spPr>
        <p:txBody>
          <a:bodyPr/>
          <a:lstStyle/>
          <a:p>
            <a:r>
              <a:rPr lang="en-US" dirty="0"/>
              <a:t>The Crime of Treason</a:t>
            </a:r>
          </a:p>
        </p:txBody>
      </p:sp>
      <p:sp>
        <p:nvSpPr>
          <p:cNvPr id="3" name="Text Placeholder 2">
            <a:extLst>
              <a:ext uri="{FF2B5EF4-FFF2-40B4-BE49-F238E27FC236}">
                <a16:creationId xmlns:a16="http://schemas.microsoft.com/office/drawing/2014/main" id="{883737DD-C140-4D9F-B83D-A94A5B255193}"/>
              </a:ext>
            </a:extLst>
          </p:cNvPr>
          <p:cNvSpPr>
            <a:spLocks noGrp="1"/>
          </p:cNvSpPr>
          <p:nvPr>
            <p:ph type="body" idx="1"/>
          </p:nvPr>
        </p:nvSpPr>
        <p:spPr>
          <a:xfrm>
            <a:off x="78739" y="914400"/>
            <a:ext cx="12034520" cy="1107996"/>
          </a:xfrm>
        </p:spPr>
        <p:txBody>
          <a:bodyPr/>
          <a:lstStyle/>
          <a:p>
            <a:r>
              <a:rPr lang="en-US" sz="2400" dirty="0"/>
              <a:t>“Treason against the United States shall consist only in levying war against them, or in adhering to their enemies, giving them aid and comfort.” </a:t>
            </a:r>
            <a:r>
              <a:rPr lang="en-US" sz="2400" b="1" i="1" dirty="0"/>
              <a:t>The Founders went out of their way to define treason narrowly because they knew how it had been repeatedly abused in the past.</a:t>
            </a:r>
          </a:p>
        </p:txBody>
      </p:sp>
      <p:sp>
        <p:nvSpPr>
          <p:cNvPr id="5" name="TextBox 4">
            <a:extLst>
              <a:ext uri="{FF2B5EF4-FFF2-40B4-BE49-F238E27FC236}">
                <a16:creationId xmlns:a16="http://schemas.microsoft.com/office/drawing/2014/main" id="{01C72D96-97BE-4E56-9878-48B8A4E9E897}"/>
              </a:ext>
            </a:extLst>
          </p:cNvPr>
          <p:cNvSpPr txBox="1"/>
          <p:nvPr/>
        </p:nvSpPr>
        <p:spPr>
          <a:xfrm>
            <a:off x="0" y="2133600"/>
            <a:ext cx="12034520" cy="2308324"/>
          </a:xfrm>
          <a:prstGeom prst="rect">
            <a:avLst/>
          </a:prstGeom>
          <a:noFill/>
        </p:spPr>
        <p:txBody>
          <a:bodyPr wrap="square">
            <a:spAutoFit/>
          </a:bodyPr>
          <a:lstStyle/>
          <a:p>
            <a:r>
              <a:rPr lang="en-US" sz="2400" dirty="0"/>
              <a:t>For much of the pre-revolutionary period in England, the accusation was a means of suppressing political dissent and punishing political opponents for crimes as trivial as contemplating a king’s future death (what was known as “compassing”), or speaking ill of the king (“</a:t>
            </a:r>
            <a:r>
              <a:rPr lang="en-US" sz="2400" dirty="0" err="1"/>
              <a:t>lèse</a:t>
            </a:r>
            <a:r>
              <a:rPr lang="en-US" sz="2400" dirty="0"/>
              <a:t> </a:t>
            </a:r>
            <a:r>
              <a:rPr lang="en-US" sz="2400" dirty="0" err="1"/>
              <a:t>majesté</a:t>
            </a:r>
            <a:r>
              <a:rPr lang="en-US" sz="2400" dirty="0"/>
              <a:t>”). King Henry VIII even had two of his six wives executed for alleged adultery on the ground that such infidelity was, of itself, “treason.” </a:t>
            </a:r>
            <a:r>
              <a:rPr lang="en-US" sz="2400" b="1" i="1" dirty="0"/>
              <a:t>The English abuse of treason was anathema to a nascent republic dedicated to the rule of law and the right of peaceful dissent.</a:t>
            </a:r>
          </a:p>
        </p:txBody>
      </p:sp>
      <p:sp>
        <p:nvSpPr>
          <p:cNvPr id="7" name="TextBox 6">
            <a:extLst>
              <a:ext uri="{FF2B5EF4-FFF2-40B4-BE49-F238E27FC236}">
                <a16:creationId xmlns:a16="http://schemas.microsoft.com/office/drawing/2014/main" id="{104F9FC3-1F42-481D-9027-003642701E14}"/>
              </a:ext>
            </a:extLst>
          </p:cNvPr>
          <p:cNvSpPr txBox="1"/>
          <p:nvPr/>
        </p:nvSpPr>
        <p:spPr>
          <a:xfrm>
            <a:off x="28852" y="5867400"/>
            <a:ext cx="7543800" cy="769441"/>
          </a:xfrm>
          <a:prstGeom prst="rect">
            <a:avLst/>
          </a:prstGeom>
          <a:noFill/>
        </p:spPr>
        <p:txBody>
          <a:bodyPr wrap="square">
            <a:spAutoFit/>
          </a:bodyPr>
          <a:lstStyle/>
          <a:p>
            <a:r>
              <a:rPr lang="en-US" sz="1100" b="1" dirty="0"/>
              <a:t>Sources</a:t>
            </a:r>
            <a:endParaRPr lang="en-US" sz="1100" b="1" dirty="0">
              <a:hlinkClick r:id="rId2"/>
            </a:endParaRPr>
          </a:p>
          <a:p>
            <a:r>
              <a:rPr lang="en-US" sz="1100" dirty="0">
                <a:hlinkClick r:id="rId2"/>
              </a:rPr>
              <a:t>https://www.nbcnews.com/think/opinion/americans-have-forgotten-what-treason-actually-means-how-it-can-ncna848651</a:t>
            </a:r>
            <a:endParaRPr lang="en-US" sz="1100" dirty="0"/>
          </a:p>
          <a:p>
            <a:endParaRPr lang="en-US" sz="1100" dirty="0"/>
          </a:p>
          <a:p>
            <a:r>
              <a:rPr lang="en-US" sz="1100" dirty="0">
                <a:hlinkClick r:id="rId3"/>
              </a:rPr>
              <a:t>https://www.businessinsider.com/treason-only-crime-defined-constitution-richard-briffault-law-us-history-2017-3</a:t>
            </a:r>
            <a:endParaRPr lang="en-US" sz="1100" dirty="0"/>
          </a:p>
        </p:txBody>
      </p:sp>
      <p:pic>
        <p:nvPicPr>
          <p:cNvPr id="9" name="Picture 8" descr="Icon&#10;&#10;Description automatically generated">
            <a:hlinkClick r:id="rId3"/>
            <a:extLst>
              <a:ext uri="{FF2B5EF4-FFF2-40B4-BE49-F238E27FC236}">
                <a16:creationId xmlns:a16="http://schemas.microsoft.com/office/drawing/2014/main" id="{4A82F814-20BD-4301-B725-B22C1BDFBB4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05600" y="6310688"/>
            <a:ext cx="435874" cy="326153"/>
          </a:xfrm>
          <a:prstGeom prst="rect">
            <a:avLst/>
          </a:prstGeom>
        </p:spPr>
      </p:pic>
    </p:spTree>
    <p:extLst>
      <p:ext uri="{BB962C8B-B14F-4D97-AF65-F5344CB8AC3E}">
        <p14:creationId xmlns:p14="http://schemas.microsoft.com/office/powerpoint/2010/main" val="123907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1380697" y="6442065"/>
            <a:ext cx="15367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dirty="0">
                <a:solidFill>
                  <a:srgbClr val="898989"/>
                </a:solidFill>
                <a:latin typeface="DejaVu Sans"/>
                <a:cs typeface="DejaVu Sans"/>
              </a:rPr>
              <a:t>16</a:t>
            </a:fld>
            <a:endParaRPr sz="1200">
              <a:latin typeface="DejaVu Sans"/>
              <a:cs typeface="DejaVu Sans"/>
            </a:endParaRPr>
          </a:p>
        </p:txBody>
      </p:sp>
      <p:sp>
        <p:nvSpPr>
          <p:cNvPr id="2" name="object 2"/>
          <p:cNvSpPr txBox="1">
            <a:spLocks noGrp="1"/>
          </p:cNvSpPr>
          <p:nvPr>
            <p:ph type="title"/>
          </p:nvPr>
        </p:nvSpPr>
        <p:spPr>
          <a:xfrm>
            <a:off x="0" y="36394"/>
            <a:ext cx="12039599" cy="320601"/>
          </a:xfrm>
          <a:prstGeom prst="rect">
            <a:avLst/>
          </a:prstGeom>
        </p:spPr>
        <p:txBody>
          <a:bodyPr vert="horz" wrap="square" lIns="0" tIns="12700" rIns="0" bIns="0" rtlCol="0">
            <a:spAutoFit/>
          </a:bodyPr>
          <a:lstStyle/>
          <a:p>
            <a:pPr marL="12700" algn="ctr">
              <a:lnSpc>
                <a:spcPct val="100000"/>
              </a:lnSpc>
              <a:spcBef>
                <a:spcPts val="100"/>
              </a:spcBef>
            </a:pPr>
            <a:r>
              <a:rPr sz="2000" dirty="0"/>
              <a:t>STRUCTURE OF THE FEDERAL COURT SYSTEM</a:t>
            </a:r>
          </a:p>
        </p:txBody>
      </p:sp>
      <p:sp>
        <p:nvSpPr>
          <p:cNvPr id="3" name="object 3"/>
          <p:cNvSpPr txBox="1"/>
          <p:nvPr/>
        </p:nvSpPr>
        <p:spPr>
          <a:xfrm>
            <a:off x="228599" y="422905"/>
            <a:ext cx="10968067" cy="5850319"/>
          </a:xfrm>
          <a:prstGeom prst="rect">
            <a:avLst/>
          </a:prstGeom>
        </p:spPr>
        <p:txBody>
          <a:bodyPr vert="horz" wrap="square" lIns="0" tIns="73660" rIns="0" bIns="0" rtlCol="0">
            <a:spAutoFit/>
          </a:bodyPr>
          <a:lstStyle/>
          <a:p>
            <a:pPr marL="12700">
              <a:lnSpc>
                <a:spcPct val="100000"/>
              </a:lnSpc>
              <a:spcBef>
                <a:spcPts val="580"/>
              </a:spcBef>
            </a:pPr>
            <a:r>
              <a:rPr sz="2200" b="1" dirty="0">
                <a:latin typeface="DejaVu Sans"/>
                <a:cs typeface="DejaVu Sans"/>
              </a:rPr>
              <a:t>ARTICLE III – THE FEDERAL (CONSTITUTIONAL) COURTS</a:t>
            </a:r>
            <a:endParaRPr sz="2200"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The Supreme Court is the only court speciﬁcally mentioned in the Constitution</a:t>
            </a:r>
            <a:endParaRPr dirty="0">
              <a:latin typeface="DejaVu Sans"/>
              <a:cs typeface="DejaVu Sans"/>
            </a:endParaRPr>
          </a:p>
          <a:p>
            <a:pPr marL="355600" indent="-342900">
              <a:lnSpc>
                <a:spcPct val="100000"/>
              </a:lnSpc>
              <a:buFont typeface="DejaVu Sans"/>
              <a:buChar char="•"/>
              <a:tabLst>
                <a:tab pos="354965" algn="l"/>
                <a:tab pos="355600" algn="l"/>
              </a:tabLst>
            </a:pPr>
            <a:r>
              <a:rPr b="1" dirty="0">
                <a:latin typeface="DejaVu Sans"/>
                <a:cs typeface="DejaVu Sans"/>
              </a:rPr>
              <a:t>The </a:t>
            </a:r>
            <a:r>
              <a:rPr b="1" dirty="0">
                <a:solidFill>
                  <a:srgbClr val="FF0000"/>
                </a:solidFill>
                <a:latin typeface="DejaVu Sans"/>
                <a:cs typeface="DejaVu Sans"/>
              </a:rPr>
              <a:t>President has the power </a:t>
            </a:r>
            <a:r>
              <a:rPr b="1" dirty="0">
                <a:latin typeface="DejaVu Sans"/>
                <a:cs typeface="DejaVu Sans"/>
              </a:rPr>
              <a:t>to appoint all federal judges</a:t>
            </a:r>
            <a:endParaRPr dirty="0">
              <a:latin typeface="DejaVu Sans"/>
              <a:cs typeface="DejaVu Sans"/>
            </a:endParaRPr>
          </a:p>
          <a:p>
            <a:pPr marL="755650" lvl="1" indent="-285750">
              <a:lnSpc>
                <a:spcPct val="100000"/>
              </a:lnSpc>
              <a:spcBef>
                <a:spcPts val="360"/>
              </a:spcBef>
              <a:buFont typeface="DejaVu Sans"/>
              <a:buChar char="–"/>
              <a:tabLst>
                <a:tab pos="755015" algn="l"/>
                <a:tab pos="755650" algn="l"/>
              </a:tabLst>
            </a:pPr>
            <a:r>
              <a:rPr b="1" dirty="0">
                <a:latin typeface="DejaVu Sans"/>
                <a:cs typeface="DejaVu Sans"/>
              </a:rPr>
              <a:t>Executive branch check on the judicial  branch</a:t>
            </a:r>
            <a:endParaRPr dirty="0">
              <a:latin typeface="DejaVu Sans"/>
              <a:cs typeface="DejaVu Sans"/>
            </a:endParaRPr>
          </a:p>
          <a:p>
            <a:pPr marL="355600" indent="-342900">
              <a:lnSpc>
                <a:spcPct val="100000"/>
              </a:lnSpc>
              <a:spcBef>
                <a:spcPts val="459"/>
              </a:spcBef>
              <a:buFont typeface="DejaVu Sans"/>
              <a:buChar char="•"/>
              <a:tabLst>
                <a:tab pos="354965" algn="l"/>
                <a:tab pos="355600" algn="l"/>
              </a:tabLst>
            </a:pPr>
            <a:r>
              <a:rPr b="1" dirty="0">
                <a:latin typeface="DejaVu Sans"/>
                <a:cs typeface="DejaVu Sans"/>
              </a:rPr>
              <a:t>The  </a:t>
            </a:r>
            <a:r>
              <a:rPr b="1" dirty="0">
                <a:solidFill>
                  <a:srgbClr val="FF0000"/>
                </a:solidFill>
                <a:latin typeface="DejaVu Sans"/>
                <a:cs typeface="DejaVu Sans"/>
              </a:rPr>
              <a:t>Senate</a:t>
            </a:r>
            <a:r>
              <a:rPr b="1" dirty="0">
                <a:latin typeface="DejaVu Sans"/>
                <a:cs typeface="DejaVu Sans"/>
              </a:rPr>
              <a:t>  has  the power to conﬁrm all federal judges</a:t>
            </a:r>
            <a:endParaRPr dirty="0">
              <a:latin typeface="DejaVu Sans"/>
              <a:cs typeface="DejaVu Sans"/>
            </a:endParaRPr>
          </a:p>
          <a:p>
            <a:pPr marL="755650" lvl="1" indent="-285750">
              <a:lnSpc>
                <a:spcPct val="100000"/>
              </a:lnSpc>
              <a:spcBef>
                <a:spcPts val="360"/>
              </a:spcBef>
              <a:buFont typeface="DejaVu Sans"/>
              <a:buChar char="–"/>
              <a:tabLst>
                <a:tab pos="755015" algn="l"/>
                <a:tab pos="755650" algn="l"/>
              </a:tabLst>
            </a:pPr>
            <a:r>
              <a:rPr b="1" dirty="0">
                <a:latin typeface="DejaVu Sans"/>
                <a:cs typeface="DejaVu Sans"/>
              </a:rPr>
              <a:t>Legislative branch check on the executive branch and judicial branch</a:t>
            </a:r>
            <a:endParaRPr dirty="0">
              <a:latin typeface="DejaVu Sans"/>
              <a:cs typeface="DejaVu Sans"/>
            </a:endParaRPr>
          </a:p>
          <a:p>
            <a:pPr marL="355600" indent="-342900">
              <a:lnSpc>
                <a:spcPct val="100000"/>
              </a:lnSpc>
              <a:spcBef>
                <a:spcPts val="459"/>
              </a:spcBef>
              <a:buFont typeface="DejaVu Sans"/>
              <a:buChar char="•"/>
              <a:tabLst>
                <a:tab pos="354965" algn="l"/>
                <a:tab pos="355600" algn="l"/>
              </a:tabLst>
            </a:pPr>
            <a:r>
              <a:rPr b="1" dirty="0">
                <a:solidFill>
                  <a:srgbClr val="FF0000"/>
                </a:solidFill>
                <a:latin typeface="DejaVu Sans"/>
                <a:cs typeface="DejaVu Sans"/>
              </a:rPr>
              <a:t>Congress has the power </a:t>
            </a:r>
            <a:r>
              <a:rPr b="1" dirty="0">
                <a:latin typeface="DejaVu Sans"/>
                <a:cs typeface="DejaVu Sans"/>
              </a:rPr>
              <a:t>to create all “inferior” (lower) federal courts</a:t>
            </a:r>
            <a:endParaRPr dirty="0">
              <a:latin typeface="DejaVu Sans"/>
              <a:cs typeface="DejaVu Sans"/>
            </a:endParaRPr>
          </a:p>
          <a:p>
            <a:pPr marL="755650" lvl="1" indent="-285750">
              <a:lnSpc>
                <a:spcPct val="100000"/>
              </a:lnSpc>
              <a:spcBef>
                <a:spcPts val="360"/>
              </a:spcBef>
              <a:buFont typeface="DejaVu Sans"/>
              <a:buChar char="–"/>
              <a:tabLst>
                <a:tab pos="755015" algn="l"/>
                <a:tab pos="755650" algn="l"/>
              </a:tabLst>
            </a:pPr>
            <a:r>
              <a:rPr b="1" dirty="0">
                <a:latin typeface="DejaVu Sans"/>
                <a:cs typeface="DejaVu Sans"/>
              </a:rPr>
              <a:t>Legislative branch check on the judicial branch</a:t>
            </a:r>
            <a:endParaRPr dirty="0">
              <a:latin typeface="DejaVu Sans"/>
              <a:cs typeface="DejaVu Sans"/>
            </a:endParaRPr>
          </a:p>
          <a:p>
            <a:pPr marL="355600" indent="-342900">
              <a:lnSpc>
                <a:spcPct val="100000"/>
              </a:lnSpc>
              <a:spcBef>
                <a:spcPts val="360"/>
              </a:spcBef>
              <a:buFont typeface="DejaVu Sans"/>
              <a:buChar char="•"/>
              <a:tabLst>
                <a:tab pos="354965" algn="l"/>
                <a:tab pos="355600" algn="l"/>
              </a:tabLst>
            </a:pPr>
            <a:r>
              <a:rPr b="1" dirty="0">
                <a:solidFill>
                  <a:srgbClr val="FF0000"/>
                </a:solidFill>
                <a:latin typeface="DejaVu Sans"/>
                <a:cs typeface="DejaVu Sans"/>
              </a:rPr>
              <a:t>Congress has the power </a:t>
            </a:r>
            <a:r>
              <a:rPr b="1" dirty="0">
                <a:latin typeface="DejaVu Sans"/>
                <a:cs typeface="DejaVu Sans"/>
              </a:rPr>
              <a:t>to change </a:t>
            </a:r>
            <a:r>
              <a:rPr b="1" i="1" dirty="0">
                <a:latin typeface="Nimbus Sans L"/>
                <a:cs typeface="Nimbus Sans L"/>
              </a:rPr>
              <a:t>appellate </a:t>
            </a:r>
            <a:r>
              <a:rPr b="1" dirty="0">
                <a:latin typeface="DejaVu Sans"/>
                <a:cs typeface="DejaVu Sans"/>
              </a:rPr>
              <a:t>jurisdiction of federal courts</a:t>
            </a:r>
            <a:endParaRPr dirty="0">
              <a:latin typeface="DejaVu Sans"/>
              <a:cs typeface="DejaVu Sans"/>
            </a:endParaRPr>
          </a:p>
          <a:p>
            <a:pPr marL="755650" lvl="1" indent="-285750">
              <a:lnSpc>
                <a:spcPct val="100000"/>
              </a:lnSpc>
              <a:spcBef>
                <a:spcPts val="459"/>
              </a:spcBef>
              <a:buFont typeface="DejaVu Sans"/>
              <a:buChar char="–"/>
              <a:tabLst>
                <a:tab pos="755015" algn="l"/>
                <a:tab pos="755650" algn="l"/>
              </a:tabLst>
            </a:pPr>
            <a:r>
              <a:rPr b="1" dirty="0">
                <a:latin typeface="DejaVu Sans"/>
                <a:cs typeface="DejaVu Sans"/>
              </a:rPr>
              <a:t>Legislative branch check on the judicial branch</a:t>
            </a:r>
            <a:endParaRPr dirty="0">
              <a:latin typeface="DejaVu Sans"/>
              <a:cs typeface="DejaVu Sans"/>
            </a:endParaRPr>
          </a:p>
          <a:p>
            <a:pPr marL="355600" indent="-342900">
              <a:lnSpc>
                <a:spcPct val="100000"/>
              </a:lnSpc>
              <a:spcBef>
                <a:spcPts val="360"/>
              </a:spcBef>
              <a:buFont typeface="DejaVu Sans"/>
              <a:buChar char="•"/>
              <a:tabLst>
                <a:tab pos="354965" algn="l"/>
                <a:tab pos="355600" algn="l"/>
              </a:tabLst>
            </a:pPr>
            <a:r>
              <a:rPr b="1" dirty="0">
                <a:latin typeface="DejaVu Sans"/>
                <a:cs typeface="DejaVu Sans"/>
              </a:rPr>
              <a:t>Judges in these courts hold </a:t>
            </a:r>
            <a:r>
              <a:rPr lang="en-US" b="1" dirty="0">
                <a:solidFill>
                  <a:srgbClr val="FF0000"/>
                </a:solidFill>
                <a:latin typeface="DejaVu Sans"/>
                <a:cs typeface="DejaVu Sans"/>
              </a:rPr>
              <a:t>LIFE TERMS </a:t>
            </a:r>
            <a:r>
              <a:rPr b="1" dirty="0">
                <a:latin typeface="DejaVu Sans"/>
                <a:cs typeface="DejaVu Sans"/>
              </a:rPr>
              <a:t>so that they are free from political pressure</a:t>
            </a:r>
            <a:endParaRPr dirty="0">
              <a:latin typeface="DejaVu Sans"/>
              <a:cs typeface="DejaVu Sans"/>
            </a:endParaRPr>
          </a:p>
          <a:p>
            <a:pPr marL="755650" lvl="1" indent="-285750">
              <a:lnSpc>
                <a:spcPct val="100000"/>
              </a:lnSpc>
              <a:spcBef>
                <a:spcPts val="459"/>
              </a:spcBef>
              <a:buFont typeface="DejaVu Sans"/>
              <a:buChar char="–"/>
              <a:tabLst>
                <a:tab pos="755015" algn="l"/>
                <a:tab pos="755650" algn="l"/>
              </a:tabLst>
            </a:pPr>
            <a:r>
              <a:rPr b="1" dirty="0">
                <a:latin typeface="DejaVu Sans"/>
                <a:cs typeface="DejaVu Sans"/>
              </a:rPr>
              <a:t>Judicial branch check on the legislative branch and executive branch</a:t>
            </a:r>
            <a:endParaRPr dirty="0">
              <a:latin typeface="DejaVu Sans"/>
              <a:cs typeface="DejaVu Sans"/>
            </a:endParaRPr>
          </a:p>
          <a:p>
            <a:pPr lvl="1">
              <a:lnSpc>
                <a:spcPct val="100000"/>
              </a:lnSpc>
              <a:spcBef>
                <a:spcPts val="5"/>
              </a:spcBef>
              <a:buFont typeface="DejaVu Sans"/>
              <a:buChar char="–"/>
            </a:pPr>
            <a:r>
              <a:rPr lang="en-US" b="1" dirty="0">
                <a:latin typeface="DejaVu Sans"/>
                <a:cs typeface="DejaVu Sans"/>
              </a:rPr>
              <a:t>  </a:t>
            </a:r>
            <a:r>
              <a:rPr lang="en-US" b="1" dirty="0">
                <a:solidFill>
                  <a:srgbClr val="FF0000"/>
                </a:solidFill>
                <a:latin typeface="DejaVu Sans"/>
                <a:cs typeface="DejaVu Sans"/>
              </a:rPr>
              <a:t>Judicial Review</a:t>
            </a:r>
            <a:endParaRPr b="1" dirty="0">
              <a:solidFill>
                <a:srgbClr val="FF0000"/>
              </a:solidFill>
              <a:latin typeface="DejaVu Sans"/>
              <a:cs typeface="DejaVu Sans"/>
            </a:endParaRPr>
          </a:p>
          <a:p>
            <a:pPr marL="12700">
              <a:lnSpc>
                <a:spcPct val="100000"/>
              </a:lnSpc>
            </a:pPr>
            <a:r>
              <a:rPr sz="2200" b="1" dirty="0">
                <a:latin typeface="DejaVu Sans"/>
                <a:cs typeface="DejaVu Sans"/>
              </a:rPr>
              <a:t>JUDICIARY ACT OF 1789</a:t>
            </a:r>
            <a:endParaRPr sz="2200" dirty="0">
              <a:latin typeface="DejaVu Sans"/>
              <a:cs typeface="DejaVu Sans"/>
            </a:endParaRPr>
          </a:p>
          <a:p>
            <a:pPr marL="355600" indent="-342900">
              <a:lnSpc>
                <a:spcPct val="100000"/>
              </a:lnSpc>
              <a:spcBef>
                <a:spcPts val="405"/>
              </a:spcBef>
              <a:buFont typeface="DejaVu Sans"/>
              <a:buChar char="•"/>
              <a:tabLst>
                <a:tab pos="354965" algn="l"/>
                <a:tab pos="355600" algn="l"/>
              </a:tabLst>
            </a:pPr>
            <a:r>
              <a:rPr b="1" dirty="0">
                <a:latin typeface="DejaVu Sans"/>
                <a:cs typeface="DejaVu Sans"/>
              </a:rPr>
              <a:t>Established the basic three-tiered structure of federal courts that still exists</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solidFill>
                  <a:srgbClr val="FF0000"/>
                </a:solidFill>
                <a:latin typeface="DejaVu Sans"/>
                <a:cs typeface="DejaVu Sans"/>
              </a:rPr>
              <a:t>Congress</a:t>
            </a:r>
            <a:r>
              <a:rPr b="1" dirty="0">
                <a:latin typeface="DejaVu Sans"/>
                <a:cs typeface="DejaVu Sans"/>
              </a:rPr>
              <a:t> </a:t>
            </a:r>
            <a:r>
              <a:rPr b="1" dirty="0">
                <a:solidFill>
                  <a:srgbClr val="FF0000"/>
                </a:solidFill>
                <a:latin typeface="DejaVu Sans"/>
                <a:cs typeface="DejaVu Sans"/>
              </a:rPr>
              <a:t>set the size of the Supreme Court</a:t>
            </a:r>
            <a:r>
              <a:rPr b="1" dirty="0">
                <a:latin typeface="DejaVu Sans"/>
                <a:cs typeface="DejaVu Sans"/>
              </a:rPr>
              <a:t> at six justices – later expanded to nine in 1869</a:t>
            </a:r>
            <a:endParaRPr dirty="0">
              <a:latin typeface="DejaVu Sans"/>
              <a:cs typeface="DejaVu Sans"/>
            </a:endParaRPr>
          </a:p>
        </p:txBody>
      </p:sp>
      <p:grpSp>
        <p:nvGrpSpPr>
          <p:cNvPr id="9" name="Group 8"/>
          <p:cNvGrpSpPr/>
          <p:nvPr/>
        </p:nvGrpSpPr>
        <p:grpSpPr>
          <a:xfrm>
            <a:off x="9753600" y="1447800"/>
            <a:ext cx="2044464" cy="1237426"/>
            <a:chOff x="8865158" y="2638444"/>
            <a:chExt cx="3317235" cy="2678703"/>
          </a:xfrm>
        </p:grpSpPr>
        <p:sp>
          <p:nvSpPr>
            <p:cNvPr id="5" name="TextBox 4"/>
            <p:cNvSpPr txBox="1"/>
            <p:nvPr/>
          </p:nvSpPr>
          <p:spPr>
            <a:xfrm rot="20367236">
              <a:off x="9019644" y="4517640"/>
              <a:ext cx="3162749" cy="799507"/>
            </a:xfrm>
            <a:prstGeom prst="rect">
              <a:avLst/>
            </a:prstGeom>
            <a:noFill/>
          </p:spPr>
          <p:txBody>
            <a:bodyPr wrap="none" rtlCol="0">
              <a:spAutoFit/>
            </a:bodyPr>
            <a:lstStyle/>
            <a:p>
              <a:r>
                <a:rPr lang="en-US" b="1" dirty="0">
                  <a:solidFill>
                    <a:srgbClr val="FF0000"/>
                  </a:solidFill>
                </a:rPr>
                <a:t>Checks &amp; Balances</a:t>
              </a:r>
            </a:p>
          </p:txBody>
        </p:sp>
        <p:pic>
          <p:nvPicPr>
            <p:cNvPr id="6" name="Picture 5"/>
            <p:cNvPicPr>
              <a:picLocks noChangeAspect="1"/>
            </p:cNvPicPr>
            <p:nvPr/>
          </p:nvPicPr>
          <p:blipFill>
            <a:blip r:embed="rId2"/>
            <a:stretch>
              <a:fillRect/>
            </a:stretch>
          </p:blipFill>
          <p:spPr>
            <a:xfrm rot="20354320">
              <a:off x="8865158" y="2638444"/>
              <a:ext cx="2734252" cy="211940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3412"/>
            <a:ext cx="10703097" cy="505267"/>
          </a:xfrm>
          <a:prstGeom prst="rect">
            <a:avLst/>
          </a:prstGeom>
        </p:spPr>
        <p:txBody>
          <a:bodyPr vert="horz" wrap="square" lIns="0" tIns="12700" rIns="0" bIns="0" rtlCol="0">
            <a:spAutoFit/>
          </a:bodyPr>
          <a:lstStyle/>
          <a:p>
            <a:pPr marL="12700">
              <a:lnSpc>
                <a:spcPct val="100000"/>
              </a:lnSpc>
              <a:spcBef>
                <a:spcPts val="100"/>
              </a:spcBef>
            </a:pPr>
            <a:r>
              <a:rPr dirty="0"/>
              <a:t>STRUCTURE OF THE FEDERAL COURT SYSTEM</a:t>
            </a:r>
          </a:p>
        </p:txBody>
      </p:sp>
      <p:sp>
        <p:nvSpPr>
          <p:cNvPr id="3" name="object 3"/>
          <p:cNvSpPr txBox="1"/>
          <p:nvPr/>
        </p:nvSpPr>
        <p:spPr>
          <a:xfrm>
            <a:off x="163931" y="1022096"/>
            <a:ext cx="6084469" cy="3716017"/>
          </a:xfrm>
          <a:prstGeom prst="rect">
            <a:avLst/>
          </a:prstGeom>
        </p:spPr>
        <p:txBody>
          <a:bodyPr vert="horz" wrap="square" lIns="0" tIns="12700" rIns="0" bIns="0" rtlCol="0">
            <a:spAutoFit/>
          </a:bodyPr>
          <a:lstStyle/>
          <a:p>
            <a:pPr marL="12700" marR="5080" indent="1476375">
              <a:lnSpc>
                <a:spcPct val="118200"/>
              </a:lnSpc>
              <a:spcBef>
                <a:spcPts val="100"/>
              </a:spcBef>
            </a:pPr>
            <a:r>
              <a:rPr sz="2400" b="1" i="1" dirty="0">
                <a:latin typeface="Nimbus Sans L"/>
                <a:cs typeface="Nimbus Sans L"/>
              </a:rPr>
              <a:t>THREE LEVELS OF  CONSTITUTIONAL (FEDERAL) COURTS</a:t>
            </a:r>
            <a:endParaRPr sz="2400" dirty="0">
              <a:latin typeface="Nimbus Sans L"/>
              <a:cs typeface="Nimbus Sans L"/>
            </a:endParaRPr>
          </a:p>
          <a:p>
            <a:pPr marL="10795" algn="ctr">
              <a:lnSpc>
                <a:spcPct val="100000"/>
              </a:lnSpc>
              <a:spcBef>
                <a:spcPts val="2845"/>
              </a:spcBef>
            </a:pPr>
            <a:r>
              <a:rPr sz="2400" b="1" dirty="0">
                <a:latin typeface="DejaVu Sans"/>
                <a:cs typeface="DejaVu Sans"/>
              </a:rPr>
              <a:t>UNITED STATES SUPREME COURT (highest</a:t>
            </a:r>
            <a:r>
              <a:rPr lang="en-US" sz="2400" b="1" dirty="0">
                <a:latin typeface="DejaVu Sans"/>
                <a:cs typeface="DejaVu Sans"/>
              </a:rPr>
              <a:t> </a:t>
            </a:r>
            <a:r>
              <a:rPr sz="2400" b="1" dirty="0">
                <a:latin typeface="DejaVu Sans"/>
                <a:cs typeface="DejaVu Sans"/>
              </a:rPr>
              <a:t>level)</a:t>
            </a:r>
            <a:endParaRPr sz="2400" dirty="0">
              <a:latin typeface="DejaVu Sans"/>
              <a:cs typeface="DejaVu Sans"/>
            </a:endParaRPr>
          </a:p>
          <a:p>
            <a:pPr marL="80010" algn="ctr">
              <a:lnSpc>
                <a:spcPct val="100000"/>
              </a:lnSpc>
              <a:spcBef>
                <a:spcPts val="520"/>
              </a:spcBef>
            </a:pPr>
            <a:endParaRPr lang="en-US" sz="2400" b="1" dirty="0">
              <a:latin typeface="DejaVu Sans"/>
              <a:cs typeface="DejaVu Sans"/>
            </a:endParaRPr>
          </a:p>
          <a:p>
            <a:pPr marL="80010" algn="ctr">
              <a:lnSpc>
                <a:spcPct val="100000"/>
              </a:lnSpc>
              <a:spcBef>
                <a:spcPts val="520"/>
              </a:spcBef>
            </a:pPr>
            <a:r>
              <a:rPr sz="2400" b="1" dirty="0">
                <a:latin typeface="DejaVu Sans"/>
                <a:cs typeface="DejaVu Sans"/>
              </a:rPr>
              <a:t>COURT OF APPEALS (mid level)</a:t>
            </a:r>
            <a:endParaRPr sz="2400" dirty="0">
              <a:latin typeface="DejaVu Sans"/>
              <a:cs typeface="DejaVu Sans"/>
            </a:endParaRPr>
          </a:p>
          <a:p>
            <a:pPr marL="10795" algn="ctr">
              <a:lnSpc>
                <a:spcPct val="100000"/>
              </a:lnSpc>
              <a:spcBef>
                <a:spcPts val="520"/>
              </a:spcBef>
            </a:pPr>
            <a:endParaRPr lang="en-US" sz="2400" b="1" dirty="0">
              <a:latin typeface="DejaVu Sans"/>
              <a:cs typeface="DejaVu Sans"/>
            </a:endParaRPr>
          </a:p>
          <a:p>
            <a:pPr marL="10795" algn="ctr">
              <a:lnSpc>
                <a:spcPct val="100000"/>
              </a:lnSpc>
              <a:spcBef>
                <a:spcPts val="520"/>
              </a:spcBef>
            </a:pPr>
            <a:r>
              <a:rPr sz="2400" b="1" dirty="0">
                <a:latin typeface="DejaVu Sans"/>
                <a:cs typeface="DejaVu Sans"/>
              </a:rPr>
              <a:t>DISTRICT COURTS (lowest level)</a:t>
            </a:r>
            <a:endParaRPr sz="2400" dirty="0">
              <a:latin typeface="DejaVu Sans"/>
              <a:cs typeface="DejaVu Sans"/>
            </a:endParaRPr>
          </a:p>
        </p:txBody>
      </p:sp>
      <p:sp>
        <p:nvSpPr>
          <p:cNvPr id="4" name="object 4"/>
          <p:cNvSpPr txBox="1"/>
          <p:nvPr/>
        </p:nvSpPr>
        <p:spPr>
          <a:xfrm>
            <a:off x="6400801" y="1022096"/>
            <a:ext cx="5641924" cy="4778871"/>
          </a:xfrm>
          <a:prstGeom prst="rect">
            <a:avLst/>
          </a:prstGeom>
        </p:spPr>
        <p:txBody>
          <a:bodyPr vert="horz" wrap="square" lIns="0" tIns="236854" rIns="0" bIns="0" rtlCol="0">
            <a:spAutoFit/>
          </a:bodyPr>
          <a:lstStyle/>
          <a:p>
            <a:pPr marL="474345">
              <a:lnSpc>
                <a:spcPct val="100000"/>
              </a:lnSpc>
              <a:spcBef>
                <a:spcPts val="1864"/>
              </a:spcBef>
            </a:pPr>
            <a:r>
              <a:rPr sz="3000" b="1" dirty="0">
                <a:latin typeface="+mj-lt"/>
                <a:cs typeface="DejaVu Sans"/>
              </a:rPr>
              <a:t>FEDERAL COURT</a:t>
            </a:r>
            <a:r>
              <a:rPr lang="en-US" sz="3000" b="1" dirty="0">
                <a:latin typeface="+mj-lt"/>
                <a:cs typeface="DejaVu Sans"/>
              </a:rPr>
              <a:t> </a:t>
            </a:r>
            <a:r>
              <a:rPr sz="3000" b="1" dirty="0">
                <a:latin typeface="+mj-lt"/>
                <a:cs typeface="DejaVu Sans"/>
              </a:rPr>
              <a:t>JURISDICTION</a:t>
            </a:r>
          </a:p>
          <a:p>
            <a:pPr marL="12700">
              <a:lnSpc>
                <a:spcPct val="100000"/>
              </a:lnSpc>
              <a:spcBef>
                <a:spcPts val="1520"/>
              </a:spcBef>
            </a:pPr>
            <a:r>
              <a:rPr sz="2000" b="1" dirty="0">
                <a:latin typeface="DejaVu Sans"/>
                <a:cs typeface="DejaVu Sans"/>
              </a:rPr>
              <a:t>Federal courts may try a case if it involves:</a:t>
            </a:r>
            <a:endParaRPr sz="2000" dirty="0">
              <a:latin typeface="DejaVu Sans"/>
              <a:cs typeface="DejaVu Sans"/>
            </a:endParaRPr>
          </a:p>
          <a:p>
            <a:pPr marL="355600" indent="-342900">
              <a:lnSpc>
                <a:spcPct val="100000"/>
              </a:lnSpc>
              <a:spcBef>
                <a:spcPts val="520"/>
              </a:spcBef>
              <a:buFont typeface="DejaVu Sans"/>
              <a:buChar char="•"/>
              <a:tabLst>
                <a:tab pos="354965" algn="l"/>
                <a:tab pos="355600" algn="l"/>
              </a:tabLst>
            </a:pPr>
            <a:r>
              <a:rPr sz="2000" b="1" dirty="0">
                <a:latin typeface="DejaVu Sans"/>
                <a:cs typeface="DejaVu Sans"/>
              </a:rPr>
              <a:t>Disputes between two or more states</a:t>
            </a:r>
            <a:endParaRPr sz="2000" dirty="0">
              <a:latin typeface="DejaVu Sans"/>
              <a:cs typeface="DejaVu Sans"/>
            </a:endParaRPr>
          </a:p>
          <a:p>
            <a:pPr marL="355600" indent="-342900">
              <a:lnSpc>
                <a:spcPct val="100000"/>
              </a:lnSpc>
              <a:spcBef>
                <a:spcPts val="2000"/>
              </a:spcBef>
              <a:buFont typeface="DejaVu Sans"/>
              <a:buChar char="•"/>
              <a:tabLst>
                <a:tab pos="354965" algn="l"/>
                <a:tab pos="355600" algn="l"/>
              </a:tabLst>
            </a:pPr>
            <a:r>
              <a:rPr sz="2000" b="1" dirty="0">
                <a:latin typeface="DejaVu Sans"/>
                <a:cs typeface="DejaVu Sans"/>
              </a:rPr>
              <a:t>The Constitution, a federal law, or a treaty</a:t>
            </a:r>
            <a:endParaRPr sz="2000" dirty="0">
              <a:latin typeface="DejaVu Sans"/>
              <a:cs typeface="DejaVu Sans"/>
            </a:endParaRPr>
          </a:p>
          <a:p>
            <a:pPr marL="355600" indent="-342900">
              <a:lnSpc>
                <a:spcPct val="100000"/>
              </a:lnSpc>
              <a:spcBef>
                <a:spcPts val="2100"/>
              </a:spcBef>
              <a:buFont typeface="DejaVu Sans"/>
              <a:buChar char="•"/>
              <a:tabLst>
                <a:tab pos="354965" algn="l"/>
                <a:tab pos="355600" algn="l"/>
              </a:tabLst>
            </a:pPr>
            <a:r>
              <a:rPr sz="2000" b="1" dirty="0">
                <a:latin typeface="DejaVu Sans"/>
                <a:cs typeface="DejaVu Sans"/>
              </a:rPr>
              <a:t>The U.S. government as a party</a:t>
            </a:r>
            <a:endParaRPr sz="2000" dirty="0">
              <a:latin typeface="DejaVu Sans"/>
              <a:cs typeface="DejaVu Sans"/>
            </a:endParaRPr>
          </a:p>
          <a:p>
            <a:pPr marL="355600" indent="-342900">
              <a:lnSpc>
                <a:spcPct val="100000"/>
              </a:lnSpc>
              <a:spcBef>
                <a:spcPts val="2100"/>
              </a:spcBef>
              <a:buFont typeface="DejaVu Sans"/>
              <a:buChar char="•"/>
              <a:tabLst>
                <a:tab pos="354965" algn="l"/>
                <a:tab pos="355600" algn="l"/>
              </a:tabLst>
            </a:pPr>
            <a:r>
              <a:rPr sz="2000" b="1" dirty="0">
                <a:latin typeface="DejaVu Sans"/>
                <a:cs typeface="DejaVu Sans"/>
              </a:rPr>
              <a:t>Citizens of diﬀerent states</a:t>
            </a:r>
            <a:endParaRPr sz="2000" dirty="0">
              <a:latin typeface="DejaVu Sans"/>
              <a:cs typeface="DejaVu Sans"/>
            </a:endParaRPr>
          </a:p>
          <a:p>
            <a:pPr marL="355600" indent="-342900">
              <a:lnSpc>
                <a:spcPct val="100000"/>
              </a:lnSpc>
              <a:spcBef>
                <a:spcPts val="2000"/>
              </a:spcBef>
              <a:buFont typeface="DejaVu Sans"/>
              <a:buChar char="•"/>
              <a:tabLst>
                <a:tab pos="354965" algn="l"/>
                <a:tab pos="355600" algn="l"/>
              </a:tabLst>
            </a:pPr>
            <a:r>
              <a:rPr sz="2000" b="1" dirty="0">
                <a:latin typeface="DejaVu Sans"/>
                <a:cs typeface="DejaVu Sans"/>
              </a:rPr>
              <a:t>Ambassadors or diplomats</a:t>
            </a:r>
            <a:endParaRPr sz="2000" dirty="0">
              <a:latin typeface="DejaVu Sans"/>
              <a:cs typeface="DejaVu Sans"/>
            </a:endParaRPr>
          </a:p>
        </p:txBody>
      </p:sp>
      <p:cxnSp>
        <p:nvCxnSpPr>
          <p:cNvPr id="6" name="Straight Arrow Connector 5"/>
          <p:cNvCxnSpPr/>
          <p:nvPr/>
        </p:nvCxnSpPr>
        <p:spPr>
          <a:xfrm flipV="1">
            <a:off x="2997958" y="3916513"/>
            <a:ext cx="0" cy="35068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997958" y="3048000"/>
            <a:ext cx="0" cy="35068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2D59-C621-0F8E-8000-435CCBC0517B}"/>
              </a:ext>
            </a:extLst>
          </p:cNvPr>
          <p:cNvSpPr>
            <a:spLocks noGrp="1"/>
          </p:cNvSpPr>
          <p:nvPr>
            <p:ph type="title"/>
          </p:nvPr>
        </p:nvSpPr>
        <p:spPr>
          <a:xfrm>
            <a:off x="96435" y="42030"/>
            <a:ext cx="11999128" cy="492443"/>
          </a:xfrm>
        </p:spPr>
        <p:txBody>
          <a:bodyPr/>
          <a:lstStyle/>
          <a:p>
            <a:r>
              <a:rPr lang="en-US" dirty="0"/>
              <a:t>Jurisdiction of the Federal Courts</a:t>
            </a:r>
          </a:p>
        </p:txBody>
      </p:sp>
      <p:sp>
        <p:nvSpPr>
          <p:cNvPr id="3" name="Content Placeholder 2">
            <a:extLst>
              <a:ext uri="{FF2B5EF4-FFF2-40B4-BE49-F238E27FC236}">
                <a16:creationId xmlns:a16="http://schemas.microsoft.com/office/drawing/2014/main" id="{98F6B0B9-CA58-2C44-00E8-086EE6F2D962}"/>
              </a:ext>
            </a:extLst>
          </p:cNvPr>
          <p:cNvSpPr>
            <a:spLocks noGrp="1"/>
          </p:cNvSpPr>
          <p:nvPr>
            <p:ph sz="half" idx="2"/>
          </p:nvPr>
        </p:nvSpPr>
        <p:spPr>
          <a:xfrm>
            <a:off x="96435" y="914400"/>
            <a:ext cx="5259659" cy="3930307"/>
          </a:xfrm>
        </p:spPr>
        <p:txBody>
          <a:bodyPr/>
          <a:lstStyle/>
          <a:p>
            <a:pPr marL="0" marR="0">
              <a:lnSpc>
                <a:spcPct val="107000"/>
              </a:lnSpc>
              <a:spcBef>
                <a:spcPts val="0"/>
              </a:spcBef>
              <a:spcAft>
                <a:spcPts val="0"/>
              </a:spcAft>
            </a:pPr>
            <a:r>
              <a:rPr lang="en-US" sz="2000" b="1" dirty="0">
                <a:effectLst/>
                <a:latin typeface="Garamond" panose="02020404030301010803" pitchFamily="18" charset="0"/>
                <a:ea typeface="Calibri" panose="020F0502020204030204" pitchFamily="34" charset="0"/>
                <a:cs typeface="Times New Roman" panose="02020603050405020304" pitchFamily="18" charset="0"/>
              </a:rPr>
              <a:t>Jurisdiction = authority.  There are three types of jurisdiction or authority to hear a case. Three typ</a:t>
            </a:r>
            <a:r>
              <a:rPr lang="en-US" sz="2000" b="1" dirty="0">
                <a:latin typeface="Garamond" panose="02020404030301010803" pitchFamily="18" charset="0"/>
                <a:ea typeface="Calibri" panose="020F0502020204030204" pitchFamily="34" charset="0"/>
                <a:cs typeface="Times New Roman" panose="02020603050405020304" pitchFamily="18" charset="0"/>
              </a:rPr>
              <a:t>es of jurisdiction:</a:t>
            </a:r>
            <a:endParaRPr lang="en-US" sz="2000" b="1" dirty="0">
              <a:effectLst/>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latin typeface="Garamond" panose="02020404030301010803" pitchFamily="18" charset="0"/>
                <a:ea typeface="Calibri" panose="020F0502020204030204" pitchFamily="34" charset="0"/>
                <a:cs typeface="Times New Roman" panose="02020603050405020304" pitchFamily="18" charset="0"/>
              </a:rPr>
              <a:t>(</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Exclusive-</a:t>
            </a:r>
            <a:r>
              <a:rPr lang="en-US" sz="2000" dirty="0">
                <a:effectLst/>
                <a:latin typeface="Garamond" panose="02020404030301010803" pitchFamily="18" charset="0"/>
                <a:ea typeface="Calibri" panose="020F0502020204030204" pitchFamily="34" charset="0"/>
                <a:cs typeface="Times New Roman" panose="02020603050405020304" pitchFamily="18" charset="0"/>
              </a:rPr>
              <a:t>Those cases can be heard only in the federal courts</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Garamond" panose="02020404030301010803" pitchFamily="18" charset="0"/>
                <a:ea typeface="Calibri" panose="020F0502020204030204" pitchFamily="34" charset="0"/>
                <a:cs typeface="Times New Roman" panose="02020603050405020304" pitchFamily="18" charset="0"/>
              </a:rPr>
              <a:t>Original- </a:t>
            </a:r>
            <a:r>
              <a:rPr lang="en-US" sz="2000" dirty="0">
                <a:effectLst/>
                <a:latin typeface="Garamond" panose="02020404030301010803" pitchFamily="18" charset="0"/>
                <a:ea typeface="Calibri" panose="020F0502020204030204" pitchFamily="34" charset="0"/>
                <a:cs typeface="Times New Roman" panose="02020603050405020304" pitchFamily="18" charset="0"/>
              </a:rPr>
              <a:t>court in which a case is first heard</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Garamond" panose="02020404030301010803" pitchFamily="18" charset="0"/>
                <a:ea typeface="Calibri" panose="020F0502020204030204" pitchFamily="34" charset="0"/>
                <a:cs typeface="Times New Roman" panose="02020603050405020304" pitchFamily="18" charset="0"/>
              </a:rPr>
              <a:t>Concurrent- </a:t>
            </a:r>
            <a:r>
              <a:rPr lang="en-US" sz="2000" dirty="0">
                <a:effectLst/>
                <a:latin typeface="Garamond" panose="02020404030301010803" pitchFamily="18" charset="0"/>
                <a:ea typeface="Calibri" panose="020F0502020204030204" pitchFamily="34" charset="0"/>
                <a:cs typeface="Times New Roman" panose="02020603050405020304" pitchFamily="18" charset="0"/>
              </a:rPr>
              <a:t>cases that may be tried in either a federal court or a state court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dirty="0">
                <a:effectLst/>
                <a:latin typeface="Garamond" panose="02020404030301010803" pitchFamily="18" charset="0"/>
                <a:ea typeface="Calibri" panose="020F0502020204030204" pitchFamily="34" charset="0"/>
                <a:cs typeface="Times New Roman" panose="02020603050405020304" pitchFamily="18" charset="0"/>
              </a:rPr>
              <a:t>Appellate- </a:t>
            </a:r>
            <a:r>
              <a:rPr lang="en-US" sz="2000" dirty="0">
                <a:effectLst/>
                <a:latin typeface="Garamond" panose="02020404030301010803" pitchFamily="18" charset="0"/>
                <a:ea typeface="Calibri" panose="020F0502020204030204" pitchFamily="34" charset="0"/>
                <a:cs typeface="Times New Roman" panose="02020603050405020304" pitchFamily="18" charset="0"/>
              </a:rPr>
              <a:t>A court that hears a case on appeal from a lower court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6" name="TextBox 5">
            <a:extLst>
              <a:ext uri="{FF2B5EF4-FFF2-40B4-BE49-F238E27FC236}">
                <a16:creationId xmlns:a16="http://schemas.microsoft.com/office/drawing/2014/main" id="{9BCBF2DC-7A75-D72B-7D46-84351B0AE689}"/>
              </a:ext>
            </a:extLst>
          </p:cNvPr>
          <p:cNvSpPr txBox="1"/>
          <p:nvPr/>
        </p:nvSpPr>
        <p:spPr>
          <a:xfrm>
            <a:off x="6553200" y="1121408"/>
            <a:ext cx="5259658" cy="2056973"/>
          </a:xfrm>
          <a:prstGeom prst="rect">
            <a:avLst/>
          </a:prstGeom>
          <a:noFill/>
        </p:spPr>
        <p:txBody>
          <a:bodyPr wrap="square">
            <a:spAutoFit/>
          </a:bodyPr>
          <a:lstStyle/>
          <a:p>
            <a:pPr marL="0" marR="0">
              <a:lnSpc>
                <a:spcPct val="107000"/>
              </a:lnSpc>
              <a:spcBef>
                <a:spcPts val="0"/>
              </a:spcBef>
              <a:spcAft>
                <a:spcPts val="0"/>
              </a:spcAft>
            </a:pPr>
            <a:r>
              <a:rPr lang="en-US" sz="2000" b="1" dirty="0">
                <a:effectLst/>
                <a:latin typeface="Garamond" panose="02020404030301010803" pitchFamily="18" charset="0"/>
                <a:ea typeface="Calibri" panose="020F0502020204030204" pitchFamily="34" charset="0"/>
                <a:cs typeface="Times New Roman" panose="02020603050405020304" pitchFamily="18" charset="0"/>
              </a:rPr>
              <a:t>Federal courts may try a case if it involves: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DejaVu Sans"/>
              <a:buChar char="•"/>
              <a:tabLst>
                <a:tab pos="457200" algn="l"/>
              </a:tabLst>
            </a:pPr>
            <a:r>
              <a:rPr lang="en-US" sz="2000" dirty="0">
                <a:effectLst/>
                <a:latin typeface="Garamond" panose="02020404030301010803" pitchFamily="18" charset="0"/>
                <a:ea typeface="Calibri" panose="020F0502020204030204" pitchFamily="34" charset="0"/>
                <a:cs typeface="Times New Roman" panose="02020603050405020304" pitchFamily="18" charset="0"/>
              </a:rPr>
              <a:t>Disputes between two or more states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DejaVu Sans"/>
              <a:buChar char="•"/>
              <a:tabLst>
                <a:tab pos="457200" algn="l"/>
              </a:tabLst>
            </a:pPr>
            <a:r>
              <a:rPr lang="en-US" sz="2000" dirty="0">
                <a:effectLst/>
                <a:latin typeface="Garamond" panose="02020404030301010803" pitchFamily="18" charset="0"/>
                <a:ea typeface="Calibri" panose="020F0502020204030204" pitchFamily="34" charset="0"/>
                <a:cs typeface="Times New Roman" panose="02020603050405020304" pitchFamily="18" charset="0"/>
              </a:rPr>
              <a:t>The Constitution, a federal law, or a treaty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DejaVu Sans"/>
              <a:buChar char="•"/>
              <a:tabLst>
                <a:tab pos="457200" algn="l"/>
              </a:tabLst>
            </a:pPr>
            <a:r>
              <a:rPr lang="en-US" sz="2000" dirty="0">
                <a:effectLst/>
                <a:latin typeface="Garamond" panose="02020404030301010803" pitchFamily="18" charset="0"/>
                <a:ea typeface="Calibri" panose="020F0502020204030204" pitchFamily="34" charset="0"/>
                <a:cs typeface="Times New Roman" panose="02020603050405020304" pitchFamily="18" charset="0"/>
              </a:rPr>
              <a:t>The U.S. government as a party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DejaVu Sans"/>
              <a:buChar char="•"/>
              <a:tabLst>
                <a:tab pos="457200" algn="l"/>
              </a:tabLst>
            </a:pPr>
            <a:r>
              <a:rPr lang="en-US" sz="2000" dirty="0">
                <a:effectLst/>
                <a:latin typeface="Garamond" panose="02020404030301010803" pitchFamily="18" charset="0"/>
                <a:ea typeface="Calibri" panose="020F0502020204030204" pitchFamily="34" charset="0"/>
                <a:cs typeface="Times New Roman" panose="02020603050405020304" pitchFamily="18" charset="0"/>
              </a:rPr>
              <a:t>Citizens of di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ﬀ</a:t>
            </a:r>
            <a:r>
              <a:rPr lang="en-US" sz="2000" dirty="0">
                <a:effectLst/>
                <a:latin typeface="Garamond" panose="02020404030301010803" pitchFamily="18" charset="0"/>
                <a:ea typeface="Calibri" panose="020F0502020204030204" pitchFamily="34" charset="0"/>
                <a:cs typeface="Times New Roman" panose="02020603050405020304" pitchFamily="18" charset="0"/>
              </a:rPr>
              <a:t>erent states Ambassadors or diplomats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906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882015"/>
          </a:xfrm>
          <a:custGeom>
            <a:avLst/>
            <a:gdLst/>
            <a:ahLst/>
            <a:cxnLst/>
            <a:rect l="l" t="t" r="r" b="b"/>
            <a:pathLst>
              <a:path w="12192000" h="882015">
                <a:moveTo>
                  <a:pt x="12191997" y="0"/>
                </a:moveTo>
                <a:lnTo>
                  <a:pt x="0" y="0"/>
                </a:lnTo>
                <a:lnTo>
                  <a:pt x="0" y="881868"/>
                </a:lnTo>
                <a:lnTo>
                  <a:pt x="12191997" y="881868"/>
                </a:lnTo>
                <a:lnTo>
                  <a:pt x="12191997" y="0"/>
                </a:lnTo>
                <a:close/>
              </a:path>
            </a:pathLst>
          </a:custGeom>
          <a:solidFill>
            <a:srgbClr val="0433FF"/>
          </a:solidFill>
        </p:spPr>
        <p:txBody>
          <a:bodyPr wrap="square" lIns="0" tIns="0" rIns="0" bIns="0" rtlCol="0"/>
          <a:lstStyle/>
          <a:p>
            <a:pPr algn="ctr"/>
            <a:endParaRPr dirty="0"/>
          </a:p>
        </p:txBody>
      </p:sp>
      <p:sp>
        <p:nvSpPr>
          <p:cNvPr id="3" name="object 3"/>
          <p:cNvSpPr txBox="1">
            <a:spLocks noGrp="1"/>
          </p:cNvSpPr>
          <p:nvPr>
            <p:ph type="title"/>
          </p:nvPr>
        </p:nvSpPr>
        <p:spPr>
          <a:xfrm>
            <a:off x="1143000" y="30251"/>
            <a:ext cx="10467340"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STRUCTURE OF THE FEDERAL COURT SYSTEM</a:t>
            </a:r>
            <a:endParaRPr sz="2400" dirty="0"/>
          </a:p>
        </p:txBody>
      </p:sp>
      <p:sp>
        <p:nvSpPr>
          <p:cNvPr id="4" name="object 4"/>
          <p:cNvSpPr txBox="1"/>
          <p:nvPr/>
        </p:nvSpPr>
        <p:spPr>
          <a:xfrm>
            <a:off x="0" y="1166978"/>
            <a:ext cx="3956588" cy="5743047"/>
          </a:xfrm>
          <a:prstGeom prst="rect">
            <a:avLst/>
          </a:prstGeom>
        </p:spPr>
        <p:txBody>
          <a:bodyPr vert="horz" wrap="square" lIns="0" tIns="68580" rIns="0" bIns="0" rtlCol="0">
            <a:spAutoFit/>
          </a:bodyPr>
          <a:lstStyle/>
          <a:p>
            <a:pPr marL="355600" indent="-342900">
              <a:lnSpc>
                <a:spcPct val="100000"/>
              </a:lnSpc>
              <a:spcBef>
                <a:spcPts val="540"/>
              </a:spcBef>
              <a:buFont typeface="DejaVu Sans"/>
              <a:buChar char="•"/>
              <a:tabLst>
                <a:tab pos="354965" algn="l"/>
                <a:tab pos="355600" algn="l"/>
              </a:tabLst>
            </a:pPr>
            <a:r>
              <a:rPr sz="1700" b="1" dirty="0">
                <a:latin typeface="DejaVu Sans"/>
                <a:cs typeface="DejaVu Sans"/>
              </a:rPr>
              <a:t>94 courts w/ ~700 judges</a:t>
            </a:r>
            <a:endParaRPr sz="1700" dirty="0">
              <a:latin typeface="DejaVu Sans"/>
              <a:cs typeface="DejaVu Sans"/>
            </a:endParaRPr>
          </a:p>
          <a:p>
            <a:pPr marL="355600" indent="-342900">
              <a:lnSpc>
                <a:spcPct val="100000"/>
              </a:lnSpc>
              <a:spcBef>
                <a:spcPts val="439"/>
              </a:spcBef>
              <a:buFont typeface="DejaVu Sans"/>
              <a:buChar char="•"/>
              <a:tabLst>
                <a:tab pos="354965" algn="l"/>
                <a:tab pos="355600" algn="l"/>
              </a:tabLst>
            </a:pPr>
            <a:r>
              <a:rPr sz="1700" b="1" dirty="0">
                <a:latin typeface="DejaVu Sans"/>
                <a:cs typeface="DejaVu Sans"/>
              </a:rPr>
              <a:t>Handle over 300,000 cases</a:t>
            </a:r>
            <a:endParaRPr sz="1700" dirty="0">
              <a:latin typeface="DejaVu Sans"/>
              <a:cs typeface="DejaVu Sans"/>
            </a:endParaRPr>
          </a:p>
          <a:p>
            <a:pPr marL="355600" marR="5080" indent="-342900">
              <a:lnSpc>
                <a:spcPct val="101099"/>
              </a:lnSpc>
              <a:spcBef>
                <a:spcPts val="415"/>
              </a:spcBef>
              <a:buFont typeface="DejaVu Sans"/>
              <a:buChar char="•"/>
              <a:tabLst>
                <a:tab pos="354965" algn="l"/>
                <a:tab pos="355600" algn="l"/>
              </a:tabLst>
            </a:pPr>
            <a:r>
              <a:rPr sz="1700" b="1" dirty="0">
                <a:latin typeface="DejaVu Sans"/>
                <a:cs typeface="DejaVu Sans"/>
              </a:rPr>
              <a:t>Cases are tried by a judge and petit  (trial) jury – jury decides outcome  of case</a:t>
            </a:r>
            <a:endParaRPr sz="1700" dirty="0">
              <a:latin typeface="DejaVu Sans"/>
              <a:cs typeface="DejaVu Sans"/>
            </a:endParaRPr>
          </a:p>
          <a:p>
            <a:pPr marL="748665" marR="624840" lvl="1" indent="-279400">
              <a:lnSpc>
                <a:spcPct val="100000"/>
              </a:lnSpc>
              <a:spcBef>
                <a:spcPts val="370"/>
              </a:spcBef>
              <a:buFont typeface="DejaVu Sans"/>
              <a:buChar char="–"/>
              <a:tabLst>
                <a:tab pos="755015" algn="l"/>
                <a:tab pos="755650" algn="l"/>
              </a:tabLst>
            </a:pPr>
            <a:r>
              <a:rPr sz="1700" b="1" dirty="0">
                <a:latin typeface="DejaVu Sans"/>
                <a:cs typeface="DejaVu Sans"/>
              </a:rPr>
              <a:t>Use grand juries to issue  indictments</a:t>
            </a:r>
            <a:endParaRPr sz="1700" dirty="0">
              <a:latin typeface="DejaVu Sans"/>
              <a:cs typeface="DejaVu Sans"/>
            </a:endParaRPr>
          </a:p>
          <a:p>
            <a:pPr marL="1155065" marR="371475" lvl="2" indent="-228600">
              <a:lnSpc>
                <a:spcPct val="100000"/>
              </a:lnSpc>
              <a:spcBef>
                <a:spcPts val="480"/>
              </a:spcBef>
              <a:buFont typeface="DejaVu Sans"/>
              <a:buChar char="•"/>
              <a:tabLst>
                <a:tab pos="1155065" algn="l"/>
                <a:tab pos="1155700" algn="l"/>
              </a:tabLst>
            </a:pPr>
            <a:r>
              <a:rPr sz="1700" b="1" dirty="0">
                <a:latin typeface="DejaVu Sans"/>
                <a:cs typeface="DejaVu Sans"/>
              </a:rPr>
              <a:t>Orders that charge an  individual with a crime</a:t>
            </a:r>
            <a:endParaRPr sz="1700" dirty="0">
              <a:latin typeface="DejaVu Sans"/>
              <a:cs typeface="DejaVu Sans"/>
            </a:endParaRPr>
          </a:p>
          <a:p>
            <a:pPr marL="1155065" marR="45720" lvl="2" indent="-228600">
              <a:lnSpc>
                <a:spcPct val="101099"/>
              </a:lnSpc>
              <a:spcBef>
                <a:spcPts val="359"/>
              </a:spcBef>
              <a:buFont typeface="DejaVu Sans"/>
              <a:buChar char="•"/>
              <a:tabLst>
                <a:tab pos="1155065" algn="l"/>
                <a:tab pos="1155700" algn="l"/>
              </a:tabLst>
            </a:pPr>
            <a:r>
              <a:rPr sz="1700" b="1" dirty="0">
                <a:latin typeface="DejaVu Sans"/>
                <a:cs typeface="DejaVu Sans"/>
              </a:rPr>
              <a:t>Does not mean that one is  guilty; it means that one  will be tried</a:t>
            </a:r>
            <a:endParaRPr sz="1700" dirty="0">
              <a:latin typeface="DejaVu Sans"/>
              <a:cs typeface="DejaVu Sans"/>
            </a:endParaRPr>
          </a:p>
          <a:p>
            <a:pPr marL="355600" indent="-342900">
              <a:lnSpc>
                <a:spcPct val="100000"/>
              </a:lnSpc>
              <a:spcBef>
                <a:spcPts val="370"/>
              </a:spcBef>
              <a:buFont typeface="DejaVu Sans"/>
              <a:buChar char="•"/>
              <a:tabLst>
                <a:tab pos="354965" algn="l"/>
                <a:tab pos="355600" algn="l"/>
              </a:tabLst>
            </a:pPr>
            <a:r>
              <a:rPr sz="1700" b="1" dirty="0">
                <a:latin typeface="DejaVu Sans"/>
                <a:cs typeface="DejaVu Sans"/>
              </a:rPr>
              <a:t>Jurisdiction: original</a:t>
            </a:r>
            <a:endParaRPr sz="1700" dirty="0">
              <a:latin typeface="DejaVu Sans"/>
              <a:cs typeface="DejaVu Sans"/>
            </a:endParaRPr>
          </a:p>
          <a:p>
            <a:pPr marL="355600" indent="-342900">
              <a:lnSpc>
                <a:spcPct val="100000"/>
              </a:lnSpc>
              <a:spcBef>
                <a:spcPts val="440"/>
              </a:spcBef>
              <a:buFont typeface="DejaVu Sans"/>
              <a:buChar char="•"/>
              <a:tabLst>
                <a:tab pos="354965" algn="l"/>
                <a:tab pos="355600" algn="l"/>
              </a:tabLst>
            </a:pPr>
            <a:r>
              <a:rPr sz="1700" b="1" dirty="0">
                <a:latin typeface="DejaVu Sans"/>
                <a:cs typeface="DejaVu Sans"/>
              </a:rPr>
              <a:t>Most cases end in a plea bargain</a:t>
            </a:r>
            <a:endParaRPr sz="1700" dirty="0">
              <a:latin typeface="DejaVu Sans"/>
              <a:cs typeface="DejaVu Sans"/>
            </a:endParaRPr>
          </a:p>
          <a:p>
            <a:pPr marL="355600" marR="512445" indent="-342900">
              <a:lnSpc>
                <a:spcPct val="100000"/>
              </a:lnSpc>
              <a:spcBef>
                <a:spcPts val="440"/>
              </a:spcBef>
              <a:buFont typeface="DejaVu Sans"/>
              <a:buChar char="•"/>
              <a:tabLst>
                <a:tab pos="354965" algn="l"/>
                <a:tab pos="355600" algn="l"/>
              </a:tabLst>
            </a:pPr>
            <a:r>
              <a:rPr sz="1700" b="1" dirty="0">
                <a:latin typeface="DejaVu Sans"/>
                <a:cs typeface="DejaVu Sans"/>
              </a:rPr>
              <a:t>Decisions may be appealed to  Courts of Appeals</a:t>
            </a:r>
            <a:endParaRPr sz="1700" dirty="0">
              <a:latin typeface="DejaVu Sans"/>
              <a:cs typeface="DejaVu Sans"/>
            </a:endParaRPr>
          </a:p>
        </p:txBody>
      </p:sp>
      <p:sp>
        <p:nvSpPr>
          <p:cNvPr id="6" name="object 6"/>
          <p:cNvSpPr txBox="1"/>
          <p:nvPr/>
        </p:nvSpPr>
        <p:spPr>
          <a:xfrm>
            <a:off x="335604" y="365960"/>
            <a:ext cx="11520792" cy="827791"/>
          </a:xfrm>
          <a:prstGeom prst="rect">
            <a:avLst/>
          </a:prstGeom>
        </p:spPr>
        <p:txBody>
          <a:bodyPr vert="horz" wrap="square" lIns="0" tIns="108585" rIns="0" bIns="0" rtlCol="0">
            <a:spAutoFit/>
          </a:bodyPr>
          <a:lstStyle/>
          <a:p>
            <a:pPr marL="2233295">
              <a:lnSpc>
                <a:spcPct val="100000"/>
              </a:lnSpc>
              <a:spcBef>
                <a:spcPts val="855"/>
              </a:spcBef>
            </a:pPr>
            <a:r>
              <a:rPr sz="2000" b="1" i="1" dirty="0">
                <a:solidFill>
                  <a:srgbClr val="FFFFFF"/>
                </a:solidFill>
                <a:latin typeface="Nimbus Sans L"/>
                <a:cs typeface="Nimbus Sans L"/>
              </a:rPr>
              <a:t>THE THREE LEVELS OF CONSTITUTIONAL (FEDERAL) COURTS</a:t>
            </a:r>
            <a:endParaRPr lang="en-US" sz="2000" b="1" i="1" dirty="0">
              <a:solidFill>
                <a:srgbClr val="FFFFFF"/>
              </a:solidFill>
              <a:latin typeface="Nimbus Sans L"/>
              <a:cs typeface="Nimbus Sans L"/>
            </a:endParaRPr>
          </a:p>
          <a:p>
            <a:pPr marL="12700">
              <a:lnSpc>
                <a:spcPct val="100000"/>
              </a:lnSpc>
              <a:spcBef>
                <a:spcPts val="755"/>
              </a:spcBef>
              <a:tabLst>
                <a:tab pos="3963670" algn="l"/>
                <a:tab pos="7573645" algn="l"/>
              </a:tabLst>
            </a:pPr>
            <a:r>
              <a:rPr sz="2000" b="1" dirty="0">
                <a:solidFill>
                  <a:srgbClr val="0000FF"/>
                </a:solidFill>
                <a:latin typeface="DejaVu Sans"/>
                <a:cs typeface="DejaVu Sans"/>
              </a:rPr>
              <a:t>DISTRICT COURTS	COURTS OF APPEALS	SUPREME COURT</a:t>
            </a:r>
            <a:endParaRPr sz="2000" dirty="0">
              <a:latin typeface="DejaVu Sans"/>
              <a:cs typeface="DejaVu Sans"/>
            </a:endParaRPr>
          </a:p>
        </p:txBody>
      </p:sp>
      <p:sp>
        <p:nvSpPr>
          <p:cNvPr id="7" name="object 7"/>
          <p:cNvSpPr txBox="1"/>
          <p:nvPr/>
        </p:nvSpPr>
        <p:spPr>
          <a:xfrm>
            <a:off x="3810000" y="1280926"/>
            <a:ext cx="3736596" cy="5018553"/>
          </a:xfrm>
          <a:prstGeom prst="rect">
            <a:avLst/>
          </a:prstGeom>
        </p:spPr>
        <p:txBody>
          <a:bodyPr vert="horz" wrap="square" lIns="0" tIns="12700" rIns="0" bIns="0" rtlCol="0">
            <a:spAutoFit/>
          </a:bodyPr>
          <a:lstStyle/>
          <a:p>
            <a:pPr marL="355600" marR="285115" indent="-342900">
              <a:lnSpc>
                <a:spcPct val="100000"/>
              </a:lnSpc>
              <a:spcBef>
                <a:spcPts val="100"/>
              </a:spcBef>
              <a:buFont typeface="DejaVu Sans"/>
              <a:buChar char="•"/>
              <a:tabLst>
                <a:tab pos="354965" algn="l"/>
                <a:tab pos="355600" algn="l"/>
              </a:tabLst>
            </a:pPr>
            <a:r>
              <a:rPr b="1" dirty="0">
                <a:latin typeface="DejaVu Sans"/>
                <a:cs typeface="DejaVu Sans"/>
              </a:rPr>
              <a:t>13 “circuit” courts w/ ~160  judges</a:t>
            </a:r>
            <a:endParaRPr dirty="0">
              <a:latin typeface="DejaVu Sans"/>
              <a:cs typeface="DejaVu Sans"/>
            </a:endParaRPr>
          </a:p>
          <a:p>
            <a:pPr marL="355600" marR="132715" indent="-342900">
              <a:lnSpc>
                <a:spcPct val="100000"/>
              </a:lnSpc>
              <a:spcBef>
                <a:spcPts val="480"/>
              </a:spcBef>
              <a:buFont typeface="DejaVu Sans"/>
              <a:buChar char="•"/>
              <a:tabLst>
                <a:tab pos="354965" algn="l"/>
                <a:tab pos="355600" algn="l"/>
              </a:tabLst>
            </a:pPr>
            <a:r>
              <a:rPr b="1" dirty="0">
                <a:latin typeface="DejaVu Sans"/>
                <a:cs typeface="DejaVu Sans"/>
              </a:rPr>
              <a:t>156 judges try &gt;18,000 cases  a year</a:t>
            </a:r>
            <a:endParaRPr dirty="0">
              <a:latin typeface="DejaVu Sans"/>
              <a:cs typeface="DejaVu Sans"/>
            </a:endParaRPr>
          </a:p>
          <a:p>
            <a:pPr marL="355600" marR="520700" indent="-342900">
              <a:lnSpc>
                <a:spcPct val="100000"/>
              </a:lnSpc>
              <a:spcBef>
                <a:spcPts val="380"/>
              </a:spcBef>
              <a:buFont typeface="DejaVu Sans"/>
              <a:buChar char="•"/>
              <a:tabLst>
                <a:tab pos="354965" algn="l"/>
                <a:tab pos="355600" algn="l"/>
              </a:tabLst>
            </a:pPr>
            <a:r>
              <a:rPr b="1" dirty="0">
                <a:latin typeface="DejaVu Sans"/>
                <a:cs typeface="DejaVu Sans"/>
              </a:rPr>
              <a:t>Cases tried by a panel of  three judges</a:t>
            </a:r>
            <a:endParaRPr dirty="0">
              <a:latin typeface="DejaVu Sans"/>
              <a:cs typeface="DejaVu Sans"/>
            </a:endParaRPr>
          </a:p>
          <a:p>
            <a:pPr marL="748665" marR="45720" indent="-279400">
              <a:lnSpc>
                <a:spcPct val="99800"/>
              </a:lnSpc>
              <a:spcBef>
                <a:spcPts val="484"/>
              </a:spcBef>
              <a:tabLst>
                <a:tab pos="755015" algn="l"/>
              </a:tabLst>
            </a:pPr>
            <a:r>
              <a:rPr dirty="0">
                <a:latin typeface="DejaVu Sans"/>
                <a:cs typeface="DejaVu Sans"/>
              </a:rPr>
              <a:t>–		</a:t>
            </a:r>
            <a:r>
              <a:rPr b="1" dirty="0">
                <a:latin typeface="DejaVu Sans"/>
                <a:cs typeface="DejaVu Sans"/>
              </a:rPr>
              <a:t>Do not hold trials or hear  testimony – judges  review district court  decisions</a:t>
            </a:r>
            <a:endParaRPr dirty="0">
              <a:latin typeface="DejaVu Sans"/>
              <a:cs typeface="DejaVu Sans"/>
            </a:endParaRPr>
          </a:p>
          <a:p>
            <a:pPr marL="355600" marR="100330" indent="-342900">
              <a:lnSpc>
                <a:spcPct val="98800"/>
              </a:lnSpc>
              <a:spcBef>
                <a:spcPts val="495"/>
              </a:spcBef>
              <a:buFont typeface="DejaVu Sans"/>
              <a:buChar char="•"/>
              <a:tabLst>
                <a:tab pos="354965" algn="l"/>
                <a:tab pos="355600" algn="l"/>
              </a:tabLst>
            </a:pPr>
            <a:r>
              <a:rPr b="1" dirty="0">
                <a:latin typeface="DejaVu Sans"/>
                <a:cs typeface="DejaVu Sans"/>
              </a:rPr>
              <a:t>Jurisdiction: appellate (hears  appeals from District Courts  and regulatory agencies)</a:t>
            </a:r>
            <a:endParaRPr dirty="0">
              <a:latin typeface="DejaVu Sans"/>
              <a:cs typeface="DejaVu Sans"/>
            </a:endParaRPr>
          </a:p>
          <a:p>
            <a:pPr marL="355600" marR="5080" indent="-342900">
              <a:lnSpc>
                <a:spcPct val="100000"/>
              </a:lnSpc>
              <a:spcBef>
                <a:spcPts val="475"/>
              </a:spcBef>
              <a:buFont typeface="DejaVu Sans"/>
              <a:buChar char="•"/>
              <a:tabLst>
                <a:tab pos="354965" algn="l"/>
                <a:tab pos="355600" algn="l"/>
              </a:tabLst>
            </a:pPr>
            <a:r>
              <a:rPr b="1" dirty="0">
                <a:latin typeface="DejaVu Sans"/>
                <a:cs typeface="DejaVu Sans"/>
              </a:rPr>
              <a:t>Decisions may be appealed to  the Supreme Court</a:t>
            </a:r>
            <a:endParaRPr dirty="0">
              <a:latin typeface="DejaVu Sans"/>
              <a:cs typeface="DejaVu Sans"/>
            </a:endParaRPr>
          </a:p>
        </p:txBody>
      </p:sp>
      <p:sp>
        <p:nvSpPr>
          <p:cNvPr id="8" name="object 8"/>
          <p:cNvSpPr txBox="1"/>
          <p:nvPr/>
        </p:nvSpPr>
        <p:spPr>
          <a:xfrm>
            <a:off x="7785608" y="1217724"/>
            <a:ext cx="4336415" cy="6231899"/>
          </a:xfrm>
          <a:prstGeom prst="rect">
            <a:avLst/>
          </a:prstGeom>
        </p:spPr>
        <p:txBody>
          <a:bodyPr vert="horz" wrap="square" lIns="0" tIns="76200" rIns="0" bIns="0" rtlCol="0">
            <a:spAutoFit/>
          </a:bodyPr>
          <a:lstStyle/>
          <a:p>
            <a:pPr marL="355600" indent="-342900">
              <a:lnSpc>
                <a:spcPct val="100000"/>
              </a:lnSpc>
              <a:spcBef>
                <a:spcPts val="600"/>
              </a:spcBef>
              <a:buFont typeface="DejaVu Sans"/>
              <a:buChar char="•"/>
              <a:tabLst>
                <a:tab pos="354965" algn="l"/>
                <a:tab pos="355600" algn="l"/>
              </a:tabLst>
            </a:pPr>
            <a:r>
              <a:rPr b="1" dirty="0">
                <a:latin typeface="DejaVu Sans"/>
                <a:cs typeface="DejaVu Sans"/>
              </a:rPr>
              <a:t>Highest court in the land</a:t>
            </a:r>
            <a:endParaRPr dirty="0">
              <a:latin typeface="DejaVu Sans"/>
              <a:cs typeface="DejaVu Sans"/>
            </a:endParaRPr>
          </a:p>
          <a:p>
            <a:pPr marL="355600" marR="5080" indent="-342900">
              <a:lnSpc>
                <a:spcPct val="100400"/>
              </a:lnSpc>
              <a:spcBef>
                <a:spcPts val="490"/>
              </a:spcBef>
              <a:buFont typeface="DejaVu Sans"/>
              <a:buChar char="•"/>
              <a:tabLst>
                <a:tab pos="354965" algn="l"/>
                <a:tab pos="355600" algn="l"/>
              </a:tabLst>
            </a:pPr>
            <a:r>
              <a:rPr b="1" dirty="0">
                <a:latin typeface="DejaVu Sans"/>
                <a:cs typeface="DejaVu Sans"/>
              </a:rPr>
              <a:t>~10,000 cases are petitioned for a  writ of </a:t>
            </a:r>
            <a:r>
              <a:rPr b="1" i="1" dirty="0">
                <a:latin typeface="Nimbus Sans L"/>
                <a:cs typeface="Nimbus Sans L"/>
              </a:rPr>
              <a:t>certiorari </a:t>
            </a:r>
            <a:r>
              <a:rPr b="1" dirty="0">
                <a:latin typeface="DejaVu Sans"/>
                <a:cs typeface="DejaVu Sans"/>
              </a:rPr>
              <a:t>– only hear about 80  cases a year</a:t>
            </a:r>
            <a:endParaRPr dirty="0">
              <a:latin typeface="DejaVu Sans"/>
              <a:cs typeface="DejaVu Sans"/>
            </a:endParaRPr>
          </a:p>
          <a:p>
            <a:pPr marL="355600" marR="110489" indent="-342900">
              <a:lnSpc>
                <a:spcPct val="100400"/>
              </a:lnSpc>
              <a:spcBef>
                <a:spcPts val="470"/>
              </a:spcBef>
              <a:buFont typeface="DejaVu Sans"/>
              <a:buChar char="•"/>
              <a:tabLst>
                <a:tab pos="354965" algn="l"/>
                <a:tab pos="355600" algn="l"/>
              </a:tabLst>
            </a:pPr>
            <a:r>
              <a:rPr b="1" dirty="0">
                <a:latin typeface="DejaVu Sans"/>
                <a:cs typeface="DejaVu Sans"/>
              </a:rPr>
              <a:t>Cases tried by entire court (currently  nine judges - # of justices is  established by Congress)</a:t>
            </a:r>
            <a:endParaRPr dirty="0">
              <a:latin typeface="DejaVu Sans"/>
              <a:cs typeface="DejaVu Sans"/>
            </a:endParaRPr>
          </a:p>
          <a:p>
            <a:pPr marL="355600" indent="-342900">
              <a:lnSpc>
                <a:spcPct val="100000"/>
              </a:lnSpc>
              <a:spcBef>
                <a:spcPts val="480"/>
              </a:spcBef>
              <a:buFont typeface="DejaVu Sans"/>
              <a:buChar char="•"/>
              <a:tabLst>
                <a:tab pos="354965" algn="l"/>
                <a:tab pos="355600" algn="l"/>
              </a:tabLst>
            </a:pPr>
            <a:r>
              <a:rPr b="1" dirty="0">
                <a:latin typeface="DejaVu Sans"/>
                <a:cs typeface="DejaVu Sans"/>
              </a:rPr>
              <a:t>Jurisdiction: original and appellate</a:t>
            </a:r>
            <a:endParaRPr lang="en-US" b="1" dirty="0">
              <a:latin typeface="DejaVu Sans"/>
              <a:cs typeface="DejaVu Sans"/>
            </a:endParaRPr>
          </a:p>
          <a:p>
            <a:pPr marL="469900">
              <a:lnSpc>
                <a:spcPct val="100000"/>
              </a:lnSpc>
              <a:spcBef>
                <a:spcPts val="450"/>
              </a:spcBef>
              <a:tabLst>
                <a:tab pos="755015" algn="l"/>
              </a:tabLst>
            </a:pPr>
            <a:r>
              <a:rPr lang="en-US" dirty="0">
                <a:latin typeface="DejaVu Sans"/>
                <a:cs typeface="DejaVu Sans"/>
              </a:rPr>
              <a:t>–	</a:t>
            </a:r>
            <a:r>
              <a:rPr lang="en-US" b="1" dirty="0">
                <a:latin typeface="DejaVu Sans"/>
                <a:cs typeface="DejaVu Sans"/>
              </a:rPr>
              <a:t>Almost all cases are heard on appeal</a:t>
            </a:r>
            <a:endParaRPr lang="en-US" dirty="0">
              <a:latin typeface="DejaVu Sans"/>
              <a:cs typeface="DejaVu Sans"/>
            </a:endParaRPr>
          </a:p>
          <a:p>
            <a:pPr marL="355600" indent="-342900">
              <a:lnSpc>
                <a:spcPct val="100000"/>
              </a:lnSpc>
              <a:spcBef>
                <a:spcPts val="385"/>
              </a:spcBef>
              <a:buFont typeface="DejaVu Sans"/>
              <a:buChar char="•"/>
              <a:tabLst>
                <a:tab pos="354965" algn="l"/>
                <a:tab pos="355600" algn="l"/>
              </a:tabLst>
            </a:pPr>
            <a:r>
              <a:rPr lang="en-US" b="1" dirty="0">
                <a:latin typeface="DejaVu Sans"/>
                <a:cs typeface="DejaVu Sans"/>
              </a:rPr>
              <a:t>Court of last resort</a:t>
            </a:r>
          </a:p>
          <a:p>
            <a:pPr marL="291465" marR="5080" indent="-279400" algn="just">
              <a:lnSpc>
                <a:spcPct val="100000"/>
              </a:lnSpc>
              <a:spcBef>
                <a:spcPts val="100"/>
              </a:spcBef>
              <a:buFont typeface="DejaVu Sans"/>
              <a:buChar char="–"/>
              <a:tabLst>
                <a:tab pos="298450" algn="l"/>
              </a:tabLst>
            </a:pPr>
            <a:r>
              <a:rPr lang="en-US" b="1" dirty="0">
                <a:latin typeface="DejaVu Sans"/>
                <a:cs typeface="DejaVu Sans"/>
              </a:rPr>
              <a:t>Supreme Court is the ﬁnal arbiter of  the Constitution</a:t>
            </a:r>
            <a:endParaRPr lang="en-US" dirty="0">
              <a:latin typeface="DejaVu Sans"/>
              <a:cs typeface="DejaVu Sans"/>
            </a:endParaRPr>
          </a:p>
          <a:p>
            <a:pPr marL="291465" marR="128905" indent="-279400" algn="just">
              <a:lnSpc>
                <a:spcPct val="98800"/>
              </a:lnSpc>
              <a:spcBef>
                <a:spcPts val="505"/>
              </a:spcBef>
              <a:buFont typeface="DejaVu Sans"/>
              <a:buChar char="–"/>
              <a:tabLst>
                <a:tab pos="298450" algn="l"/>
              </a:tabLst>
            </a:pPr>
            <a:r>
              <a:rPr lang="en-US" b="1" dirty="0">
                <a:latin typeface="DejaVu Sans"/>
                <a:cs typeface="DejaVu Sans"/>
              </a:rPr>
              <a:t>Supreme Court decisions establish  precedents that are binding on the  entire nation</a:t>
            </a:r>
            <a:endParaRPr lang="en-US" dirty="0">
              <a:latin typeface="DejaVu Sans"/>
              <a:cs typeface="DejaVu Sans"/>
            </a:endParaRPr>
          </a:p>
          <a:p>
            <a:pPr marL="355600" indent="-342900">
              <a:lnSpc>
                <a:spcPct val="100000"/>
              </a:lnSpc>
              <a:spcBef>
                <a:spcPts val="385"/>
              </a:spcBef>
              <a:buFont typeface="DejaVu Sans"/>
              <a:buChar char="•"/>
              <a:tabLst>
                <a:tab pos="354965" algn="l"/>
                <a:tab pos="355600" algn="l"/>
              </a:tabLst>
            </a:pPr>
            <a:endParaRPr lang="en-US" sz="2400" dirty="0">
              <a:latin typeface="DejaVu Sans"/>
              <a:cs typeface="DejaVu Sans"/>
            </a:endParaRPr>
          </a:p>
          <a:p>
            <a:pPr marL="355600" indent="-342900">
              <a:lnSpc>
                <a:spcPct val="100000"/>
              </a:lnSpc>
              <a:spcBef>
                <a:spcPts val="480"/>
              </a:spcBef>
              <a:buFont typeface="DejaVu Sans"/>
              <a:buChar char="•"/>
              <a:tabLst>
                <a:tab pos="354965" algn="l"/>
                <a:tab pos="355600" algn="l"/>
              </a:tabLst>
            </a:pPr>
            <a:endParaRPr sz="2000" dirty="0">
              <a:latin typeface="DejaVu Sans"/>
              <a:cs typeface="DejaVu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object 2"/>
          <p:cNvSpPr/>
          <p:nvPr/>
        </p:nvSpPr>
        <p:spPr>
          <a:xfrm>
            <a:off x="1" y="0"/>
            <a:ext cx="12192000" cy="10668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gradFill>
            <a:gsLst>
              <a:gs pos="73000">
                <a:srgbClr val="86BAC8"/>
              </a:gs>
              <a:gs pos="0">
                <a:schemeClr val="accent5">
                  <a:lumMod val="20000"/>
                  <a:lumOff val="80000"/>
                </a:schemeClr>
              </a:gs>
              <a:gs pos="98000">
                <a:schemeClr val="accent5">
                  <a:lumMod val="75000"/>
                </a:schemeClr>
              </a:gs>
            </a:gsLst>
            <a:lin ang="5400000" scaled="1"/>
          </a:gradFill>
          <a:ln>
            <a:solidFill>
              <a:schemeClr val="accent5">
                <a:lumMod val="60000"/>
                <a:lumOff val="40000"/>
              </a:schemeClr>
            </a:solidFill>
          </a:ln>
        </p:spPr>
        <p:txBody>
          <a:bodyPr wrap="square" lIns="0" tIns="0" rIns="0" bIns="0" rtlCol="0"/>
          <a:lstStyle/>
          <a:p>
            <a:r>
              <a:rPr kumimoji="0" lang="en-US" sz="2400" b="1" i="0" u="none" strike="noStrike" kern="0" cap="none" spc="0" normalizeH="0" baseline="0" noProof="0" dirty="0">
                <a:ln>
                  <a:noFill/>
                </a:ln>
                <a:effectLst/>
                <a:uLnTx/>
                <a:uFillTx/>
                <a:latin typeface="+mj-lt"/>
                <a:ea typeface="+mj-ea"/>
              </a:rPr>
              <a:t>2.8</a:t>
            </a:r>
            <a:r>
              <a:rPr kumimoji="0" lang="en-US" sz="2400" b="1" i="0" u="none" strike="noStrike" kern="0" cap="none" spc="0" normalizeH="0" baseline="0" noProof="0" dirty="0">
                <a:ln>
                  <a:noFill/>
                </a:ln>
                <a:solidFill>
                  <a:prstClr val="black"/>
                </a:solidFill>
                <a:effectLst/>
                <a:uLnTx/>
                <a:uFillTx/>
                <a:latin typeface="+mj-lt"/>
                <a:ea typeface="+mj-ea"/>
              </a:rPr>
              <a:t> THE DESIGN OF THE JUDICIAL BRANCH PROTECTS THE SUPREME COURT’S INDEPENDENCE AS A  BRANCH OF GOVERNMENT, AND THE EMERGENCE AND USE OF JUDICIAL REVIEW REMAINS A  POWERFUL  JUDICIAL PRACTICE</a:t>
            </a:r>
            <a:endParaRPr dirty="0">
              <a:latin typeface="+mj-lt"/>
            </a:endParaRPr>
          </a:p>
        </p:txBody>
      </p:sp>
      <p:sp>
        <p:nvSpPr>
          <p:cNvPr id="5" name="object 5"/>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2</a:t>
            </a:fld>
            <a:endParaRPr sz="1200">
              <a:latin typeface="DejaVu Sans"/>
              <a:cs typeface="DejaVu Sans"/>
            </a:endParaRPr>
          </a:p>
        </p:txBody>
      </p:sp>
      <p:sp>
        <p:nvSpPr>
          <p:cNvPr id="6" name="TextBox 5">
            <a:extLst>
              <a:ext uri="{FF2B5EF4-FFF2-40B4-BE49-F238E27FC236}">
                <a16:creationId xmlns:a16="http://schemas.microsoft.com/office/drawing/2014/main" id="{0933FC91-8518-65C9-0977-1DB3B2D8C171}"/>
              </a:ext>
            </a:extLst>
          </p:cNvPr>
          <p:cNvSpPr txBox="1"/>
          <p:nvPr/>
        </p:nvSpPr>
        <p:spPr>
          <a:xfrm>
            <a:off x="4863053" y="1343757"/>
            <a:ext cx="6311244" cy="3046988"/>
          </a:xfrm>
          <a:prstGeom prst="rect">
            <a:avLst/>
          </a:prstGeom>
          <a:noFill/>
        </p:spPr>
        <p:txBody>
          <a:bodyPr wrap="square">
            <a:spAutoFit/>
          </a:bodyPr>
          <a:lstStyle/>
          <a:p>
            <a:r>
              <a:rPr lang="en-US" sz="2400" b="1" dirty="0"/>
              <a:t>The foundation for powers of the judicial branch and how its independence checks the  power of other institutions and state governments are set forth in:</a:t>
            </a:r>
          </a:p>
          <a:p>
            <a:endParaRPr lang="en-US" sz="2400" b="1" dirty="0"/>
          </a:p>
          <a:p>
            <a:pPr marL="342900" indent="-342900">
              <a:buFont typeface="Arial" panose="020B0604020202020204" pitchFamily="34" charset="0"/>
              <a:buChar char="•"/>
            </a:pPr>
            <a:r>
              <a:rPr lang="en-US" sz="2400" b="1" dirty="0"/>
              <a:t>Article III of the Constitution</a:t>
            </a:r>
          </a:p>
          <a:p>
            <a:pPr marL="342900" indent="-342900">
              <a:buFont typeface="Arial" panose="020B0604020202020204" pitchFamily="34" charset="0"/>
              <a:buChar char="•"/>
            </a:pPr>
            <a:r>
              <a:rPr lang="en-US" sz="2400" b="1" dirty="0"/>
              <a:t>Federalist No. 78</a:t>
            </a:r>
          </a:p>
          <a:p>
            <a:pPr marL="342900" indent="-342900">
              <a:buFont typeface="Arial" panose="020B0604020202020204" pitchFamily="34" charset="0"/>
              <a:buChar char="•"/>
            </a:pPr>
            <a:r>
              <a:rPr lang="en-US" sz="2400" b="1" dirty="0"/>
              <a:t>Marbury v. Madison (1803)</a:t>
            </a:r>
          </a:p>
        </p:txBody>
      </p:sp>
      <p:sp>
        <p:nvSpPr>
          <p:cNvPr id="8" name="TextBox 7">
            <a:extLst>
              <a:ext uri="{FF2B5EF4-FFF2-40B4-BE49-F238E27FC236}">
                <a16:creationId xmlns:a16="http://schemas.microsoft.com/office/drawing/2014/main" id="{0C62A882-D2E2-68E5-F6D6-F17476B28DAF}"/>
              </a:ext>
            </a:extLst>
          </p:cNvPr>
          <p:cNvSpPr txBox="1"/>
          <p:nvPr/>
        </p:nvSpPr>
        <p:spPr>
          <a:xfrm>
            <a:off x="0" y="1676400"/>
            <a:ext cx="4058238" cy="1938992"/>
          </a:xfrm>
          <a:prstGeom prst="rect">
            <a:avLst/>
          </a:prstGeom>
          <a:noFill/>
        </p:spPr>
        <p:txBody>
          <a:bodyPr wrap="square">
            <a:spAutoFit/>
          </a:bodyPr>
          <a:lstStyle/>
          <a:p>
            <a:r>
              <a:rPr lang="en-US" sz="2400" b="1" dirty="0"/>
              <a:t>Explain the principle of judicial review and how it checks the power of other institutions  and state governments</a:t>
            </a:r>
          </a:p>
        </p:txBody>
      </p:sp>
      <p:cxnSp>
        <p:nvCxnSpPr>
          <p:cNvPr id="10" name="Straight Connector 9">
            <a:extLst>
              <a:ext uri="{FF2B5EF4-FFF2-40B4-BE49-F238E27FC236}">
                <a16:creationId xmlns:a16="http://schemas.microsoft.com/office/drawing/2014/main" id="{871930E8-CD6C-A271-DA8D-7E04477C1078}"/>
              </a:ext>
            </a:extLst>
          </p:cNvPr>
          <p:cNvCxnSpPr/>
          <p:nvPr/>
        </p:nvCxnSpPr>
        <p:spPr>
          <a:xfrm flipH="1">
            <a:off x="4639747" y="1219200"/>
            <a:ext cx="16906" cy="5434319"/>
          </a:xfrm>
          <a:prstGeom prst="line">
            <a:avLst/>
          </a:prstGeom>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1BD94183-262D-E2F7-3DAB-B939A55D582D}"/>
              </a:ext>
            </a:extLst>
          </p:cNvPr>
          <p:cNvSpPr txBox="1"/>
          <p:nvPr/>
        </p:nvSpPr>
        <p:spPr>
          <a:xfrm>
            <a:off x="5029200" y="4667702"/>
            <a:ext cx="6311244" cy="1938992"/>
          </a:xfrm>
          <a:prstGeom prst="rect">
            <a:avLst/>
          </a:prstGeom>
          <a:noFill/>
        </p:spPr>
        <p:txBody>
          <a:bodyPr wrap="square">
            <a:spAutoFit/>
          </a:bodyPr>
          <a:lstStyle/>
          <a:p>
            <a:r>
              <a:rPr lang="en-US" sz="2400" b="1" dirty="0"/>
              <a:t>REQUIRED FOUNDATIONAL DOCUMENTS</a:t>
            </a:r>
          </a:p>
          <a:p>
            <a:pPr marL="342900" indent="-342900">
              <a:buFont typeface="Arial" panose="020B0604020202020204" pitchFamily="34" charset="0"/>
              <a:buChar char="•"/>
            </a:pPr>
            <a:r>
              <a:rPr lang="en-US" sz="2400" b="1" dirty="0"/>
              <a:t>The Constitution of the United States</a:t>
            </a:r>
          </a:p>
          <a:p>
            <a:pPr marL="342900" indent="-342900">
              <a:buFont typeface="Arial" panose="020B0604020202020204" pitchFamily="34" charset="0"/>
              <a:buChar char="•"/>
            </a:pPr>
            <a:r>
              <a:rPr lang="en-US" sz="2400" b="1" dirty="0"/>
              <a:t>Federalist No. 78</a:t>
            </a:r>
          </a:p>
          <a:p>
            <a:r>
              <a:rPr lang="en-US" sz="2400" b="1" dirty="0"/>
              <a:t>REQUIRED SUPREME COURT CASE</a:t>
            </a:r>
          </a:p>
          <a:p>
            <a:pPr marL="342900" indent="-342900">
              <a:buFont typeface="Arial" panose="020B0604020202020204" pitchFamily="34" charset="0"/>
              <a:buChar char="•"/>
            </a:pPr>
            <a:r>
              <a:rPr lang="en-US" sz="2400" b="1" dirty="0"/>
              <a:t>Marbury v. Madison (1803)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956"/>
            <a:ext cx="12192000" cy="6842125"/>
            <a:chOff x="0" y="15956"/>
            <a:chExt cx="12192000" cy="6842125"/>
          </a:xfrm>
        </p:grpSpPr>
        <p:sp>
          <p:nvSpPr>
            <p:cNvPr id="3" name="object 3"/>
            <p:cNvSpPr/>
            <p:nvPr/>
          </p:nvSpPr>
          <p:spPr>
            <a:xfrm>
              <a:off x="7700402" y="985318"/>
              <a:ext cx="4490212" cy="587268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5956"/>
              <a:ext cx="12192000" cy="969644"/>
            </a:xfrm>
            <a:custGeom>
              <a:avLst/>
              <a:gdLst/>
              <a:ahLst/>
              <a:cxnLst/>
              <a:rect l="l" t="t" r="r" b="b"/>
              <a:pathLst>
                <a:path w="12192000" h="969644">
                  <a:moveTo>
                    <a:pt x="12191997" y="0"/>
                  </a:moveTo>
                  <a:lnTo>
                    <a:pt x="0" y="0"/>
                  </a:lnTo>
                  <a:lnTo>
                    <a:pt x="0" y="969361"/>
                  </a:lnTo>
                  <a:lnTo>
                    <a:pt x="12191997" y="969361"/>
                  </a:lnTo>
                  <a:lnTo>
                    <a:pt x="12191997" y="0"/>
                  </a:lnTo>
                  <a:close/>
                </a:path>
              </a:pathLst>
            </a:custGeom>
            <a:solidFill>
              <a:srgbClr val="000000"/>
            </a:solidFill>
          </p:spPr>
          <p:txBody>
            <a:bodyPr wrap="square" lIns="0" tIns="0" rIns="0" bIns="0" rtlCol="0"/>
            <a:lstStyle/>
            <a:p>
              <a:endParaRPr/>
            </a:p>
          </p:txBody>
        </p:sp>
      </p:grpSp>
      <p:sp>
        <p:nvSpPr>
          <p:cNvPr id="5" name="object 5"/>
          <p:cNvSpPr txBox="1">
            <a:spLocks noGrp="1"/>
          </p:cNvSpPr>
          <p:nvPr>
            <p:ph type="title"/>
          </p:nvPr>
        </p:nvSpPr>
        <p:spPr>
          <a:xfrm>
            <a:off x="78738" y="-14416"/>
            <a:ext cx="11999128" cy="837665"/>
          </a:xfrm>
          <a:prstGeom prst="rect">
            <a:avLst/>
          </a:prstGeom>
        </p:spPr>
        <p:txBody>
          <a:bodyPr vert="horz" wrap="square" lIns="0" tIns="12700" rIns="0" bIns="0" rtlCol="0">
            <a:spAutoFit/>
          </a:bodyPr>
          <a:lstStyle/>
          <a:p>
            <a:pPr marL="5080" algn="ctr">
              <a:lnSpc>
                <a:spcPts val="4310"/>
              </a:lnSpc>
              <a:spcBef>
                <a:spcPts val="100"/>
              </a:spcBef>
            </a:pPr>
            <a:r>
              <a:rPr sz="2400" i="1" dirty="0">
                <a:solidFill>
                  <a:srgbClr val="FFFFFF"/>
                </a:solidFill>
                <a:latin typeface="Nimbus Sans L"/>
                <a:cs typeface="Nimbus Sans L"/>
              </a:rPr>
              <a:t>FEDERALIST </a:t>
            </a:r>
            <a:r>
              <a:rPr sz="2400" dirty="0">
                <a:solidFill>
                  <a:srgbClr val="FFFFFF"/>
                </a:solidFill>
              </a:rPr>
              <a:t>#78 – THE JUDICIARY DEPARTMENT</a:t>
            </a:r>
            <a:endParaRPr sz="2400" dirty="0">
              <a:latin typeface="Nimbus Sans L"/>
              <a:cs typeface="Nimbus Sans L"/>
            </a:endParaRPr>
          </a:p>
          <a:p>
            <a:pPr marL="5080" algn="ctr">
              <a:lnSpc>
                <a:spcPts val="2390"/>
              </a:lnSpc>
            </a:pPr>
            <a:r>
              <a:rPr sz="1400" dirty="0">
                <a:solidFill>
                  <a:srgbClr val="FFFFFF"/>
                </a:solidFill>
              </a:rPr>
              <a:t>Alexander Hamilton, 1788</a:t>
            </a:r>
            <a:endParaRPr sz="1400" dirty="0"/>
          </a:p>
        </p:txBody>
      </p:sp>
      <p:sp>
        <p:nvSpPr>
          <p:cNvPr id="6" name="object 6"/>
          <p:cNvSpPr txBox="1"/>
          <p:nvPr/>
        </p:nvSpPr>
        <p:spPr>
          <a:xfrm>
            <a:off x="11328855" y="6434773"/>
            <a:ext cx="180340"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98989"/>
                </a:solidFill>
                <a:latin typeface="DejaVu Sans"/>
                <a:cs typeface="DejaVu Sans"/>
              </a:rPr>
              <a:t>11</a:t>
            </a:r>
            <a:endParaRPr sz="1200">
              <a:latin typeface="DejaVu Sans"/>
              <a:cs typeface="DejaVu Sans"/>
            </a:endParaRPr>
          </a:p>
        </p:txBody>
      </p:sp>
      <p:sp>
        <p:nvSpPr>
          <p:cNvPr id="7" name="object 7"/>
          <p:cNvSpPr txBox="1"/>
          <p:nvPr/>
        </p:nvSpPr>
        <p:spPr>
          <a:xfrm>
            <a:off x="70500" y="985318"/>
            <a:ext cx="7549500" cy="5814412"/>
          </a:xfrm>
          <a:prstGeom prst="rect">
            <a:avLst/>
          </a:prstGeom>
        </p:spPr>
        <p:txBody>
          <a:bodyPr vert="horz" wrap="square" lIns="0" tIns="12700" rIns="0" bIns="0" rtlCol="0">
            <a:spAutoFit/>
          </a:bodyPr>
          <a:lstStyle/>
          <a:p>
            <a:pPr marL="12700">
              <a:lnSpc>
                <a:spcPct val="100000"/>
              </a:lnSpc>
              <a:spcBef>
                <a:spcPts val="100"/>
              </a:spcBef>
            </a:pPr>
            <a:r>
              <a:rPr sz="2100" b="1" dirty="0">
                <a:latin typeface="+mj-lt"/>
                <a:cs typeface="DejaVu Sans"/>
              </a:rPr>
              <a:t>To the People of the State of New York:</a:t>
            </a:r>
            <a:endParaRPr sz="2100" dirty="0">
              <a:latin typeface="+mj-lt"/>
              <a:cs typeface="DejaVu Sans"/>
            </a:endParaRPr>
          </a:p>
          <a:p>
            <a:pPr>
              <a:lnSpc>
                <a:spcPct val="100000"/>
              </a:lnSpc>
              <a:spcBef>
                <a:spcPts val="10"/>
              </a:spcBef>
            </a:pPr>
            <a:endParaRPr sz="2100" dirty="0">
              <a:latin typeface="+mj-lt"/>
              <a:cs typeface="DejaVu Sans"/>
            </a:endParaRPr>
          </a:p>
          <a:p>
            <a:pPr marL="12700" marR="5080">
              <a:lnSpc>
                <a:spcPct val="100000"/>
              </a:lnSpc>
            </a:pPr>
            <a:r>
              <a:rPr sz="2100" b="1" dirty="0">
                <a:latin typeface="+mj-lt"/>
                <a:cs typeface="DejaVu Sans"/>
              </a:rPr>
              <a:t>WE PROCEED now to an examination of the judiciary department  of the proposed government.</a:t>
            </a:r>
            <a:endParaRPr sz="2100" dirty="0">
              <a:latin typeface="+mj-lt"/>
              <a:cs typeface="DejaVu Sans"/>
            </a:endParaRPr>
          </a:p>
          <a:p>
            <a:pPr>
              <a:lnSpc>
                <a:spcPct val="100000"/>
              </a:lnSpc>
              <a:spcBef>
                <a:spcPts val="15"/>
              </a:spcBef>
            </a:pPr>
            <a:endParaRPr sz="2100" dirty="0">
              <a:latin typeface="+mj-lt"/>
              <a:cs typeface="DejaVu Sans"/>
            </a:endParaRPr>
          </a:p>
          <a:p>
            <a:pPr marL="12700" marR="85725">
              <a:lnSpc>
                <a:spcPct val="100000"/>
              </a:lnSpc>
            </a:pPr>
            <a:r>
              <a:rPr sz="2100" b="1" dirty="0">
                <a:latin typeface="+mj-lt"/>
                <a:cs typeface="DejaVu Sans"/>
              </a:rPr>
              <a:t>In unfolding the defects of the existing Confederation, the utility  and necessity of a federal judicature have been clearly pointed  out. It is the less necessary to recapitulate the considerations  there urged, as the propriety of the institution in the abstract is  not disputed; the only questions which have been raised being  relative to the manner of constituting it, and to its extent. To  these points, therefore, our observations shall be conﬁned.</a:t>
            </a:r>
            <a:endParaRPr lang="en-US" sz="2100" b="1" dirty="0">
              <a:latin typeface="+mj-lt"/>
              <a:cs typeface="DejaVu Sans"/>
            </a:endParaRPr>
          </a:p>
          <a:p>
            <a:pPr marL="12700" marR="85725"/>
            <a:r>
              <a:rPr lang="en-US" sz="2100" b="1" dirty="0">
                <a:latin typeface="+mj-lt"/>
                <a:cs typeface="DejaVu Sans"/>
              </a:rPr>
              <a:t>The manner of constituting it seems to embrace these several  objects: 1st. The mode of appointing the judges. 2d. The tenure  by which they are to hold their places. 3d. The partition of the  judiciary authority between diﬀerent courts, and their relations  to each other.</a:t>
            </a:r>
            <a:endParaRPr lang="en-US" sz="2100" dirty="0">
              <a:latin typeface="+mj-lt"/>
              <a:cs typeface="DejaVu Sans"/>
            </a:endParaRPr>
          </a:p>
          <a:p>
            <a:pPr marL="12700" marR="85725">
              <a:lnSpc>
                <a:spcPct val="100000"/>
              </a:lnSpc>
            </a:pPr>
            <a:endParaRPr sz="2000" dirty="0">
              <a:latin typeface="DejaVu Sans"/>
              <a:cs typeface="DejaVu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3042" y="-34611"/>
            <a:ext cx="6665915" cy="382156"/>
          </a:xfrm>
          <a:prstGeom prst="rect">
            <a:avLst/>
          </a:prstGeom>
        </p:spPr>
        <p:txBody>
          <a:bodyPr vert="horz" wrap="square" lIns="0" tIns="12700" rIns="0" bIns="0" rtlCol="0">
            <a:spAutoFit/>
          </a:bodyPr>
          <a:lstStyle/>
          <a:p>
            <a:pPr marL="12700" algn="ctr">
              <a:lnSpc>
                <a:spcPct val="100000"/>
              </a:lnSpc>
              <a:spcBef>
                <a:spcPts val="100"/>
              </a:spcBef>
            </a:pPr>
            <a:r>
              <a:rPr sz="2400" i="1" dirty="0">
                <a:latin typeface="Nimbus Sans L"/>
                <a:cs typeface="Nimbus Sans L"/>
              </a:rPr>
              <a:t>FEDERALIST </a:t>
            </a:r>
            <a:r>
              <a:rPr sz="2400" dirty="0"/>
              <a:t>#78</a:t>
            </a:r>
            <a:endParaRPr sz="2400" dirty="0">
              <a:latin typeface="Nimbus Sans L"/>
              <a:cs typeface="Nimbus Sans L"/>
            </a:endParaRPr>
          </a:p>
        </p:txBody>
      </p:sp>
      <p:sp>
        <p:nvSpPr>
          <p:cNvPr id="3" name="object 3"/>
          <p:cNvSpPr/>
          <p:nvPr/>
        </p:nvSpPr>
        <p:spPr>
          <a:xfrm>
            <a:off x="0" y="347545"/>
            <a:ext cx="12192000" cy="6510762"/>
          </a:xfrm>
          <a:custGeom>
            <a:avLst/>
            <a:gdLst/>
            <a:ahLst/>
            <a:cxnLst/>
            <a:rect l="l" t="t" r="r" b="b"/>
            <a:pathLst>
              <a:path w="12192000" h="5925184">
                <a:moveTo>
                  <a:pt x="12191997" y="0"/>
                </a:moveTo>
                <a:lnTo>
                  <a:pt x="0" y="0"/>
                </a:lnTo>
                <a:lnTo>
                  <a:pt x="0" y="5924877"/>
                </a:lnTo>
                <a:lnTo>
                  <a:pt x="12191997" y="5924877"/>
                </a:lnTo>
                <a:lnTo>
                  <a:pt x="12191997" y="0"/>
                </a:lnTo>
                <a:close/>
              </a:path>
            </a:pathLst>
          </a:custGeom>
          <a:solidFill>
            <a:srgbClr val="000000"/>
          </a:solidFill>
        </p:spPr>
        <p:txBody>
          <a:bodyPr wrap="square" lIns="0" tIns="0" rIns="0" bIns="0" rtlCol="0"/>
          <a:lstStyle/>
          <a:p>
            <a:endParaRPr/>
          </a:p>
        </p:txBody>
      </p:sp>
      <p:sp>
        <p:nvSpPr>
          <p:cNvPr id="4" name="object 4"/>
          <p:cNvSpPr txBox="1"/>
          <p:nvPr/>
        </p:nvSpPr>
        <p:spPr>
          <a:xfrm>
            <a:off x="18257" y="345336"/>
            <a:ext cx="6963568" cy="6515180"/>
          </a:xfrm>
          <a:prstGeom prst="rect">
            <a:avLst/>
          </a:prstGeom>
        </p:spPr>
        <p:txBody>
          <a:bodyPr vert="horz" wrap="square" lIns="0" tIns="27939" rIns="0" bIns="0" rtlCol="0">
            <a:spAutoFit/>
          </a:bodyPr>
          <a:lstStyle/>
          <a:p>
            <a:pPr marL="323215" marR="898525" indent="-323215">
              <a:lnSpc>
                <a:spcPts val="2100"/>
              </a:lnSpc>
              <a:spcBef>
                <a:spcPts val="219"/>
              </a:spcBef>
              <a:buAutoNum type="arabicPeriod"/>
              <a:tabLst>
                <a:tab pos="323215" algn="l"/>
                <a:tab pos="323850" algn="l"/>
              </a:tabLst>
            </a:pPr>
            <a:r>
              <a:rPr sz="2000" b="1" dirty="0">
                <a:solidFill>
                  <a:srgbClr val="FFFFFF"/>
                </a:solidFill>
                <a:latin typeface="DejaVu Sans"/>
                <a:cs typeface="DejaVu Sans"/>
              </a:rPr>
              <a:t>On what grounds does Hamilton argue that the judicial department of government is the least powerful branch of  government?</a:t>
            </a:r>
            <a:endParaRPr sz="2000" dirty="0">
              <a:latin typeface="DejaVu Sans"/>
              <a:cs typeface="DejaVu Sans"/>
            </a:endParaRPr>
          </a:p>
          <a:p>
            <a:pPr marL="748665" marR="216535" lvl="1" indent="-279400">
              <a:lnSpc>
                <a:spcPct val="100099"/>
              </a:lnSpc>
              <a:spcBef>
                <a:spcPts val="315"/>
              </a:spcBef>
              <a:buFont typeface="DejaVu Sans"/>
              <a:buChar char="–"/>
              <a:tabLst>
                <a:tab pos="755015" algn="l"/>
                <a:tab pos="755650" algn="l"/>
              </a:tabLst>
            </a:pPr>
            <a:r>
              <a:rPr sz="2000" b="1" dirty="0">
                <a:solidFill>
                  <a:srgbClr val="FFFFFF"/>
                </a:solidFill>
                <a:latin typeface="DejaVu Sans"/>
                <a:cs typeface="DejaVu Sans"/>
              </a:rPr>
              <a:t>It has the least capacity to annoy or injure the political rights of the Constitution. The executive makes appointments and holds the sword, and the  legislature commands the purse and passes the laws. The judiciary has neither force, nor will. All it can do is exercise judgment and depend upon the  executive to carry out its judgments.</a:t>
            </a:r>
            <a:endParaRPr sz="2000" dirty="0">
              <a:latin typeface="DejaVu Sans"/>
              <a:cs typeface="DejaVu Sans"/>
            </a:endParaRPr>
          </a:p>
          <a:p>
            <a:pPr marL="323215" indent="-311150">
              <a:lnSpc>
                <a:spcPct val="100000"/>
              </a:lnSpc>
              <a:spcBef>
                <a:spcPts val="350"/>
              </a:spcBef>
              <a:buAutoNum type="arabicPeriod"/>
              <a:tabLst>
                <a:tab pos="323215" algn="l"/>
                <a:tab pos="323850" algn="l"/>
              </a:tabLst>
            </a:pPr>
            <a:r>
              <a:rPr sz="2000" b="1" dirty="0">
                <a:solidFill>
                  <a:srgbClr val="FFFFFF"/>
                </a:solidFill>
                <a:latin typeface="DejaVu Sans"/>
                <a:cs typeface="DejaVu Sans"/>
              </a:rPr>
              <a:t>Why do you suppose that Hamilton was so careful to point out the relative impotence of the judiciary?</a:t>
            </a:r>
            <a:endParaRPr sz="2000" dirty="0">
              <a:latin typeface="DejaVu Sans"/>
              <a:cs typeface="DejaVu Sans"/>
            </a:endParaRPr>
          </a:p>
          <a:p>
            <a:pPr marL="748665" marR="114935" lvl="1" indent="-279400">
              <a:lnSpc>
                <a:spcPct val="105000"/>
              </a:lnSpc>
              <a:spcBef>
                <a:spcPts val="260"/>
              </a:spcBef>
              <a:buFont typeface="DejaVu Sans"/>
              <a:buChar char="–"/>
              <a:tabLst>
                <a:tab pos="755015" algn="l"/>
                <a:tab pos="755650" algn="l"/>
              </a:tabLst>
            </a:pPr>
            <a:r>
              <a:rPr sz="2000" b="1" dirty="0">
                <a:solidFill>
                  <a:srgbClr val="FFFFFF"/>
                </a:solidFill>
                <a:latin typeface="DejaVu Sans"/>
                <a:cs typeface="DejaVu Sans"/>
              </a:rPr>
              <a:t>To alleviate fears that this new department of government (there was no national judiciary under the Articles of Confederation) would be used to deny  rights of the people.</a:t>
            </a:r>
            <a:endParaRPr sz="2000" dirty="0">
              <a:latin typeface="DejaVu Sans"/>
              <a:cs typeface="DejaVu Sans"/>
            </a:endParaRPr>
          </a:p>
        </p:txBody>
      </p:sp>
      <p:pic>
        <p:nvPicPr>
          <p:cNvPr id="8" name="Picture 7"/>
          <p:cNvPicPr>
            <a:picLocks noChangeAspect="1"/>
          </p:cNvPicPr>
          <p:nvPr/>
        </p:nvPicPr>
        <p:blipFill>
          <a:blip r:embed="rId2"/>
          <a:stretch>
            <a:fillRect/>
          </a:stretch>
        </p:blipFill>
        <p:spPr>
          <a:xfrm>
            <a:off x="6981825" y="786072"/>
            <a:ext cx="4857750" cy="52101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3042" y="-34611"/>
            <a:ext cx="6665915" cy="382156"/>
          </a:xfrm>
          <a:prstGeom prst="rect">
            <a:avLst/>
          </a:prstGeom>
        </p:spPr>
        <p:txBody>
          <a:bodyPr vert="horz" wrap="square" lIns="0" tIns="12700" rIns="0" bIns="0" rtlCol="0">
            <a:spAutoFit/>
          </a:bodyPr>
          <a:lstStyle/>
          <a:p>
            <a:pPr marL="12700" algn="ctr">
              <a:lnSpc>
                <a:spcPct val="100000"/>
              </a:lnSpc>
              <a:spcBef>
                <a:spcPts val="100"/>
              </a:spcBef>
            </a:pPr>
            <a:r>
              <a:rPr sz="2400" i="1" dirty="0">
                <a:latin typeface="Nimbus Sans L"/>
                <a:cs typeface="Nimbus Sans L"/>
              </a:rPr>
              <a:t>FEDERALIST </a:t>
            </a:r>
            <a:r>
              <a:rPr sz="2400" dirty="0"/>
              <a:t>#78</a:t>
            </a:r>
            <a:endParaRPr sz="2400" dirty="0">
              <a:latin typeface="Nimbus Sans L"/>
              <a:cs typeface="Nimbus Sans L"/>
            </a:endParaRPr>
          </a:p>
        </p:txBody>
      </p:sp>
      <p:sp>
        <p:nvSpPr>
          <p:cNvPr id="3" name="object 3"/>
          <p:cNvSpPr/>
          <p:nvPr/>
        </p:nvSpPr>
        <p:spPr>
          <a:xfrm>
            <a:off x="-32982" y="365773"/>
            <a:ext cx="12192000" cy="6510762"/>
          </a:xfrm>
          <a:custGeom>
            <a:avLst/>
            <a:gdLst/>
            <a:ahLst/>
            <a:cxnLst/>
            <a:rect l="l" t="t" r="r" b="b"/>
            <a:pathLst>
              <a:path w="12192000" h="5925184">
                <a:moveTo>
                  <a:pt x="12191997" y="0"/>
                </a:moveTo>
                <a:lnTo>
                  <a:pt x="0" y="0"/>
                </a:lnTo>
                <a:lnTo>
                  <a:pt x="0" y="5924877"/>
                </a:lnTo>
                <a:lnTo>
                  <a:pt x="12191997" y="5924877"/>
                </a:lnTo>
                <a:lnTo>
                  <a:pt x="12191997" y="0"/>
                </a:lnTo>
                <a:close/>
              </a:path>
            </a:pathLst>
          </a:custGeom>
          <a:solidFill>
            <a:srgbClr val="000000"/>
          </a:solidFill>
        </p:spPr>
        <p:txBody>
          <a:bodyPr wrap="square" lIns="0" tIns="0" rIns="0" bIns="0" rtlCol="0"/>
          <a:lstStyle/>
          <a:p>
            <a:endParaRPr/>
          </a:p>
        </p:txBody>
      </p:sp>
      <p:sp>
        <p:nvSpPr>
          <p:cNvPr id="4" name="object 4"/>
          <p:cNvSpPr txBox="1"/>
          <p:nvPr/>
        </p:nvSpPr>
        <p:spPr>
          <a:xfrm>
            <a:off x="32982" y="347545"/>
            <a:ext cx="8425218" cy="6432016"/>
          </a:xfrm>
          <a:prstGeom prst="rect">
            <a:avLst/>
          </a:prstGeom>
        </p:spPr>
        <p:txBody>
          <a:bodyPr vert="horz" wrap="square" lIns="0" tIns="27939" rIns="0" bIns="0" rtlCol="0">
            <a:spAutoFit/>
          </a:bodyPr>
          <a:lstStyle/>
          <a:p>
            <a:pPr marL="12065">
              <a:lnSpc>
                <a:spcPct val="100000"/>
              </a:lnSpc>
              <a:spcBef>
                <a:spcPts val="355"/>
              </a:spcBef>
              <a:tabLst>
                <a:tab pos="323215" algn="l"/>
                <a:tab pos="323850" algn="l"/>
              </a:tabLst>
            </a:pPr>
            <a:r>
              <a:rPr lang="en-US" sz="1900" b="1" dirty="0">
                <a:solidFill>
                  <a:srgbClr val="FFFFFF"/>
                </a:solidFill>
                <a:latin typeface="DejaVu Sans"/>
                <a:cs typeface="DejaVu Sans"/>
              </a:rPr>
              <a:t>3.  </a:t>
            </a:r>
            <a:r>
              <a:rPr sz="1900" b="1" dirty="0">
                <a:solidFill>
                  <a:srgbClr val="FFFFFF"/>
                </a:solidFill>
                <a:latin typeface="DejaVu Sans"/>
                <a:cs typeface="DejaVu Sans"/>
              </a:rPr>
              <a:t>Why does Hamilton consider the independence of the judiciary to be a vital component of constitutional government?</a:t>
            </a:r>
            <a:endParaRPr sz="1900" dirty="0">
              <a:latin typeface="DejaVu Sans"/>
              <a:cs typeface="DejaVu Sans"/>
            </a:endParaRPr>
          </a:p>
          <a:p>
            <a:pPr marL="748665" marR="457200" lvl="1" indent="-279400">
              <a:lnSpc>
                <a:spcPct val="105000"/>
              </a:lnSpc>
              <a:spcBef>
                <a:spcPts val="260"/>
              </a:spcBef>
              <a:buFont typeface="DejaVu Sans"/>
              <a:buChar char="–"/>
              <a:tabLst>
                <a:tab pos="755015" algn="l"/>
                <a:tab pos="755650" algn="l"/>
              </a:tabLst>
            </a:pPr>
            <a:r>
              <a:rPr sz="1900" b="1" dirty="0">
                <a:solidFill>
                  <a:srgbClr val="FFFFFF"/>
                </a:solidFill>
                <a:latin typeface="DejaVu Sans"/>
                <a:cs typeface="DejaVu Sans"/>
              </a:rPr>
              <a:t>Because the courts are the bulwarks of a limited Constitution against the encroachments of the legislature. Without judicial independence, judges  would be unable to eﬀectively check the legislature.</a:t>
            </a:r>
            <a:endParaRPr sz="1900" dirty="0">
              <a:latin typeface="DejaVu Sans"/>
              <a:cs typeface="DejaVu Sans"/>
            </a:endParaRPr>
          </a:p>
          <a:p>
            <a:pPr marL="12065">
              <a:lnSpc>
                <a:spcPct val="100000"/>
              </a:lnSpc>
              <a:spcBef>
                <a:spcPts val="350"/>
              </a:spcBef>
              <a:tabLst>
                <a:tab pos="323215" algn="l"/>
                <a:tab pos="323850" algn="l"/>
              </a:tabLst>
            </a:pPr>
            <a:r>
              <a:rPr lang="en-US" sz="1900" b="1" dirty="0">
                <a:solidFill>
                  <a:srgbClr val="FFFFFF"/>
                </a:solidFill>
                <a:latin typeface="DejaVu Sans"/>
                <a:cs typeface="DejaVu Sans"/>
              </a:rPr>
              <a:t>4.  </a:t>
            </a:r>
            <a:r>
              <a:rPr sz="1900" b="1" dirty="0">
                <a:solidFill>
                  <a:srgbClr val="FFFFFF"/>
                </a:solidFill>
                <a:latin typeface="DejaVu Sans"/>
                <a:cs typeface="DejaVu Sans"/>
              </a:rPr>
              <a:t>What arguments does Hamilton use to support life tenure for judges?</a:t>
            </a:r>
            <a:endParaRPr sz="1900" dirty="0">
              <a:latin typeface="DejaVu Sans"/>
              <a:cs typeface="DejaVu Sans"/>
            </a:endParaRPr>
          </a:p>
          <a:p>
            <a:pPr marL="755650" lvl="1" indent="-286385">
              <a:spcBef>
                <a:spcPts val="310"/>
              </a:spcBef>
              <a:buFont typeface="DejaVu Sans"/>
              <a:buChar char="–"/>
              <a:tabLst>
                <a:tab pos="755015" algn="l"/>
                <a:tab pos="755650" algn="l"/>
              </a:tabLst>
            </a:pPr>
            <a:r>
              <a:rPr lang="en-US" sz="1900" b="1" dirty="0">
                <a:solidFill>
                  <a:srgbClr val="FFFFFF"/>
                </a:solidFill>
                <a:latin typeface="DejaVu Sans"/>
                <a:cs typeface="DejaVu Sans"/>
              </a:rPr>
              <a:t>Life tenure frees judges from political pressure that might come from the legislature or executive if periodic appointments were made. Being freed from  such pressure enables judges to guard against laws that are contrary to the Constitution.</a:t>
            </a:r>
            <a:endParaRPr lang="en-US" sz="1900" dirty="0">
              <a:latin typeface="DejaVu Sans"/>
              <a:cs typeface="DejaVu Sans"/>
            </a:endParaRPr>
          </a:p>
          <a:p>
            <a:pPr marL="755650" lvl="1" indent="-286385">
              <a:spcBef>
                <a:spcPts val="310"/>
              </a:spcBef>
              <a:buFont typeface="DejaVu Sans"/>
              <a:buChar char="–"/>
              <a:tabLst>
                <a:tab pos="755015" algn="l"/>
                <a:tab pos="755650" algn="l"/>
              </a:tabLst>
            </a:pPr>
            <a:r>
              <a:rPr sz="1900" b="1" dirty="0">
                <a:solidFill>
                  <a:srgbClr val="FFFFFF"/>
                </a:solidFill>
                <a:latin typeface="DejaVu Sans"/>
                <a:cs typeface="DejaVu Sans"/>
              </a:rPr>
              <a:t>Being a judge places great demands upon a person. Few men have the necessary abilities to be a judge, and few have the necessary ethical qualities, as</a:t>
            </a:r>
            <a:r>
              <a:rPr lang="en-US" sz="1900" b="1" dirty="0">
                <a:solidFill>
                  <a:srgbClr val="FFFFFF"/>
                </a:solidFill>
                <a:latin typeface="DejaVu Sans"/>
                <a:cs typeface="DejaVu Sans"/>
              </a:rPr>
              <a:t> well. Periodic appointments would discourage those few who are qualiﬁed, and would lead to less competent and less principled judges.</a:t>
            </a:r>
            <a:endParaRPr lang="en-US" sz="1900" dirty="0">
              <a:latin typeface="DejaVu Sans"/>
              <a:cs typeface="DejaVu Sans"/>
            </a:endParaRPr>
          </a:p>
          <a:p>
            <a:pPr marL="755650" lvl="1" indent="-286385">
              <a:lnSpc>
                <a:spcPct val="100000"/>
              </a:lnSpc>
              <a:spcBef>
                <a:spcPts val="310"/>
              </a:spcBef>
              <a:buFont typeface="DejaVu Sans"/>
              <a:buChar char="–"/>
              <a:tabLst>
                <a:tab pos="755015" algn="l"/>
                <a:tab pos="755650" algn="l"/>
              </a:tabLst>
            </a:pPr>
            <a:endParaRPr sz="1900" dirty="0">
              <a:latin typeface="DejaVu Sans"/>
              <a:cs typeface="DejaVu Sans"/>
            </a:endParaRPr>
          </a:p>
        </p:txBody>
      </p:sp>
      <p:pic>
        <p:nvPicPr>
          <p:cNvPr id="5" name="Picture 4"/>
          <p:cNvPicPr>
            <a:picLocks noChangeAspect="1"/>
          </p:cNvPicPr>
          <p:nvPr/>
        </p:nvPicPr>
        <p:blipFill>
          <a:blip r:embed="rId2"/>
          <a:stretch>
            <a:fillRect/>
          </a:stretch>
        </p:blipFill>
        <p:spPr>
          <a:xfrm>
            <a:off x="8584276" y="533400"/>
            <a:ext cx="3514630" cy="3769613"/>
          </a:xfrm>
          <a:prstGeom prst="rect">
            <a:avLst/>
          </a:prstGeom>
        </p:spPr>
      </p:pic>
    </p:spTree>
    <p:extLst>
      <p:ext uri="{BB962C8B-B14F-4D97-AF65-F5344CB8AC3E}">
        <p14:creationId xmlns:p14="http://schemas.microsoft.com/office/powerpoint/2010/main" val="2799786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3373"/>
            <a:ext cx="12192000" cy="378037"/>
          </a:xfrm>
          <a:custGeom>
            <a:avLst/>
            <a:gdLst/>
            <a:ahLst/>
            <a:cxnLst/>
            <a:rect l="l" t="t" r="r" b="b"/>
            <a:pathLst>
              <a:path w="12192000" h="759460">
                <a:moveTo>
                  <a:pt x="12191997" y="0"/>
                </a:moveTo>
                <a:lnTo>
                  <a:pt x="0" y="0"/>
                </a:lnTo>
                <a:lnTo>
                  <a:pt x="0" y="759061"/>
                </a:lnTo>
                <a:lnTo>
                  <a:pt x="12191997" y="759061"/>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4343400" y="-37492"/>
            <a:ext cx="4984815"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FEDERAL JUDGES</a:t>
            </a:r>
            <a:endParaRPr sz="2400" dirty="0"/>
          </a:p>
        </p:txBody>
      </p:sp>
      <p:sp>
        <p:nvSpPr>
          <p:cNvPr id="4" name="object 4"/>
          <p:cNvSpPr txBox="1"/>
          <p:nvPr/>
        </p:nvSpPr>
        <p:spPr>
          <a:xfrm>
            <a:off x="104134" y="344664"/>
            <a:ext cx="4239266" cy="382156"/>
          </a:xfrm>
          <a:prstGeom prst="rect">
            <a:avLst/>
          </a:prstGeom>
        </p:spPr>
        <p:txBody>
          <a:bodyPr vert="horz" wrap="square" lIns="0" tIns="12700" rIns="0" bIns="0" rtlCol="0">
            <a:spAutoFit/>
          </a:bodyPr>
          <a:lstStyle/>
          <a:p>
            <a:pPr marL="12700">
              <a:lnSpc>
                <a:spcPct val="100000"/>
              </a:lnSpc>
              <a:spcBef>
                <a:spcPts val="100"/>
              </a:spcBef>
            </a:pPr>
            <a:r>
              <a:rPr sz="2400" b="1" dirty="0">
                <a:latin typeface="DejaVu Sans"/>
                <a:cs typeface="DejaVu Sans"/>
              </a:rPr>
              <a:t>FEDERAL JUDGES:</a:t>
            </a:r>
            <a:endParaRPr sz="2400" dirty="0">
              <a:latin typeface="DejaVu Sans"/>
              <a:cs typeface="DejaVu Sans"/>
            </a:endParaRPr>
          </a:p>
        </p:txBody>
      </p:sp>
      <p:sp>
        <p:nvSpPr>
          <p:cNvPr id="6" name="object 6"/>
          <p:cNvSpPr/>
          <p:nvPr/>
        </p:nvSpPr>
        <p:spPr>
          <a:xfrm>
            <a:off x="5013251" y="2836550"/>
            <a:ext cx="7162800" cy="38862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0" y="720642"/>
            <a:ext cx="6705600" cy="6037550"/>
          </a:xfrm>
          <a:prstGeom prst="rect">
            <a:avLst/>
          </a:prstGeom>
        </p:spPr>
        <p:txBody>
          <a:bodyPr vert="horz" wrap="square" lIns="0" tIns="12700" rIns="0" bIns="0" rtlCol="0">
            <a:spAutoFit/>
          </a:bodyPr>
          <a:lstStyle/>
          <a:p>
            <a:pPr marL="354965" marR="5080" indent="-342900">
              <a:lnSpc>
                <a:spcPct val="100000"/>
              </a:lnSpc>
              <a:spcBef>
                <a:spcPts val="100"/>
              </a:spcBef>
              <a:buFont typeface="DejaVu Sans"/>
              <a:buChar char="•"/>
              <a:tabLst>
                <a:tab pos="354965" algn="l"/>
                <a:tab pos="355600" algn="l"/>
              </a:tabLst>
            </a:pPr>
            <a:r>
              <a:rPr b="1" dirty="0">
                <a:latin typeface="DejaVu Sans"/>
                <a:cs typeface="DejaVu Sans"/>
              </a:rPr>
              <a:t>Are </a:t>
            </a:r>
            <a:r>
              <a:rPr b="1" dirty="0">
                <a:solidFill>
                  <a:srgbClr val="FF0000"/>
                </a:solidFill>
                <a:latin typeface="DejaVu Sans"/>
                <a:cs typeface="DejaVu Sans"/>
              </a:rPr>
              <a:t>appointed </a:t>
            </a:r>
            <a:r>
              <a:rPr b="1" dirty="0">
                <a:latin typeface="DejaVu Sans"/>
                <a:cs typeface="DejaVu Sans"/>
              </a:rPr>
              <a:t>by </a:t>
            </a:r>
            <a:r>
              <a:rPr b="1" dirty="0">
                <a:solidFill>
                  <a:srgbClr val="FF0000"/>
                </a:solidFill>
                <a:latin typeface="DejaVu Sans"/>
                <a:cs typeface="DejaVu Sans"/>
              </a:rPr>
              <a:t>President</a:t>
            </a:r>
            <a:r>
              <a:rPr b="1" dirty="0">
                <a:latin typeface="DejaVu Sans"/>
                <a:cs typeface="DejaVu Sans"/>
              </a:rPr>
              <a:t> with “</a:t>
            </a:r>
            <a:r>
              <a:rPr b="1" dirty="0">
                <a:solidFill>
                  <a:srgbClr val="FF0000"/>
                </a:solidFill>
                <a:latin typeface="DejaVu Sans"/>
                <a:cs typeface="DejaVu Sans"/>
              </a:rPr>
              <a:t>advice</a:t>
            </a:r>
            <a:r>
              <a:rPr b="1" dirty="0">
                <a:latin typeface="DejaVu Sans"/>
                <a:cs typeface="DejaVu Sans"/>
              </a:rPr>
              <a:t> and </a:t>
            </a:r>
            <a:r>
              <a:rPr b="1" dirty="0">
                <a:solidFill>
                  <a:srgbClr val="FF0000"/>
                </a:solidFill>
                <a:latin typeface="DejaVu Sans"/>
                <a:cs typeface="DejaVu Sans"/>
              </a:rPr>
              <a:t>consent</a:t>
            </a:r>
            <a:r>
              <a:rPr b="1" dirty="0">
                <a:latin typeface="DejaVu Sans"/>
                <a:cs typeface="DejaVu Sans"/>
              </a:rPr>
              <a:t>” of </a:t>
            </a:r>
            <a:r>
              <a:rPr b="1" dirty="0">
                <a:solidFill>
                  <a:srgbClr val="FF0000"/>
                </a:solidFill>
                <a:latin typeface="DejaVu Sans"/>
                <a:cs typeface="DejaVu Sans"/>
              </a:rPr>
              <a:t>Senate</a:t>
            </a:r>
            <a:r>
              <a:rPr b="1" dirty="0">
                <a:latin typeface="DejaVu Sans"/>
                <a:cs typeface="DejaVu Sans"/>
              </a:rPr>
              <a:t>  (</a:t>
            </a:r>
            <a:r>
              <a:rPr b="1" dirty="0">
                <a:solidFill>
                  <a:srgbClr val="FF0000"/>
                </a:solidFill>
                <a:latin typeface="DejaVu Sans"/>
                <a:cs typeface="DejaVu Sans"/>
              </a:rPr>
              <a:t>majority </a:t>
            </a:r>
            <a:r>
              <a:rPr b="1" dirty="0">
                <a:latin typeface="DejaVu Sans"/>
                <a:cs typeface="DejaVu Sans"/>
              </a:rPr>
              <a:t>vote needed for conﬁrmation)</a:t>
            </a:r>
            <a:endParaRPr dirty="0">
              <a:latin typeface="DejaVu Sans"/>
              <a:cs typeface="DejaVu Sans"/>
            </a:endParaRPr>
          </a:p>
          <a:p>
            <a:pPr marL="355600" indent="-342900">
              <a:lnSpc>
                <a:spcPct val="100000"/>
              </a:lnSpc>
              <a:spcBef>
                <a:spcPts val="459"/>
              </a:spcBef>
              <a:buFont typeface="DejaVu Sans"/>
              <a:buChar char="•"/>
              <a:tabLst>
                <a:tab pos="354965" algn="l"/>
                <a:tab pos="355600" algn="l"/>
              </a:tabLst>
            </a:pPr>
            <a:r>
              <a:rPr b="1" dirty="0">
                <a:latin typeface="DejaVu Sans"/>
                <a:cs typeface="DejaVu Sans"/>
              </a:rPr>
              <a:t>Are given </a:t>
            </a:r>
            <a:r>
              <a:rPr b="1" dirty="0">
                <a:solidFill>
                  <a:srgbClr val="FF0000"/>
                </a:solidFill>
                <a:latin typeface="DejaVu Sans"/>
                <a:cs typeface="DejaVu Sans"/>
              </a:rPr>
              <a:t>life</a:t>
            </a:r>
            <a:r>
              <a:rPr b="1" dirty="0">
                <a:latin typeface="DejaVu Sans"/>
                <a:cs typeface="DejaVu Sans"/>
              </a:rPr>
              <a:t> </a:t>
            </a:r>
            <a:r>
              <a:rPr b="1" dirty="0">
                <a:solidFill>
                  <a:srgbClr val="FF0000"/>
                </a:solidFill>
                <a:latin typeface="DejaVu Sans"/>
                <a:cs typeface="DejaVu Sans"/>
              </a:rPr>
              <a:t>tenure</a:t>
            </a:r>
            <a:r>
              <a:rPr b="1" dirty="0">
                <a:latin typeface="DejaVu Sans"/>
                <a:cs typeface="DejaVu Sans"/>
              </a:rPr>
              <a:t> subject to good behavior</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May be </a:t>
            </a:r>
            <a:r>
              <a:rPr b="1" dirty="0">
                <a:solidFill>
                  <a:srgbClr val="FF0000"/>
                </a:solidFill>
                <a:latin typeface="DejaVu Sans"/>
                <a:cs typeface="DejaVu Sans"/>
              </a:rPr>
              <a:t>impeached</a:t>
            </a:r>
            <a:r>
              <a:rPr b="1" dirty="0">
                <a:latin typeface="DejaVu Sans"/>
                <a:cs typeface="DejaVu Sans"/>
              </a:rPr>
              <a:t> and </a:t>
            </a:r>
            <a:r>
              <a:rPr b="1" dirty="0">
                <a:solidFill>
                  <a:srgbClr val="FF0000"/>
                </a:solidFill>
                <a:latin typeface="DejaVu Sans"/>
                <a:cs typeface="DejaVu Sans"/>
              </a:rPr>
              <a:t>removed</a:t>
            </a:r>
            <a:r>
              <a:rPr b="1" dirty="0">
                <a:latin typeface="DejaVu Sans"/>
                <a:cs typeface="DejaVu Sans"/>
              </a:rPr>
              <a:t> by Congress (very rare)</a:t>
            </a:r>
            <a:endParaRPr dirty="0">
              <a:latin typeface="DejaVu Sans"/>
              <a:cs typeface="DejaVu Sans"/>
            </a:endParaRPr>
          </a:p>
          <a:p>
            <a:pPr>
              <a:lnSpc>
                <a:spcPct val="100000"/>
              </a:lnSpc>
              <a:spcBef>
                <a:spcPts val="10"/>
              </a:spcBef>
              <a:buFont typeface="DejaVu Sans"/>
              <a:buChar char="•"/>
            </a:pPr>
            <a:endParaRPr dirty="0">
              <a:latin typeface="DejaVu Sans"/>
              <a:cs typeface="DejaVu Sans"/>
            </a:endParaRPr>
          </a:p>
          <a:p>
            <a:pPr marL="12700">
              <a:lnSpc>
                <a:spcPct val="100000"/>
              </a:lnSpc>
            </a:pPr>
            <a:r>
              <a:rPr sz="2400" b="1" i="1" dirty="0">
                <a:latin typeface="Nimbus Sans L"/>
                <a:cs typeface="Nimbus Sans L"/>
              </a:rPr>
              <a:t>Advantages of life terms</a:t>
            </a:r>
            <a:endParaRPr sz="2400" dirty="0">
              <a:latin typeface="Nimbus Sans L"/>
              <a:cs typeface="Nimbus Sans L"/>
            </a:endParaRPr>
          </a:p>
          <a:p>
            <a:pPr marL="355600" indent="-342900">
              <a:lnSpc>
                <a:spcPct val="100000"/>
              </a:lnSpc>
              <a:spcBef>
                <a:spcPts val="405"/>
              </a:spcBef>
              <a:buFont typeface="DejaVu Sans"/>
              <a:buChar char="•"/>
              <a:tabLst>
                <a:tab pos="354965" algn="l"/>
                <a:tab pos="355600" algn="l"/>
              </a:tabLst>
            </a:pPr>
            <a:r>
              <a:rPr b="1" dirty="0">
                <a:latin typeface="DejaVu Sans"/>
                <a:cs typeface="DejaVu Sans"/>
              </a:rPr>
              <a:t>Experience</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Stability</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Re-election not necessary</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No fear of removal based on decision</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Interest groups have li</a:t>
            </a:r>
            <a:r>
              <a:rPr lang="en-US" b="1" dirty="0">
                <a:latin typeface="DejaVu Sans"/>
                <a:cs typeface="DejaVu Sans"/>
              </a:rPr>
              <a:t>tt</a:t>
            </a:r>
            <a:r>
              <a:rPr b="1" dirty="0">
                <a:latin typeface="DejaVu Sans"/>
                <a:cs typeface="DejaVu Sans"/>
              </a:rPr>
              <a:t>le inﬂuence</a:t>
            </a:r>
            <a:endParaRPr dirty="0">
              <a:latin typeface="DejaVu Sans"/>
              <a:cs typeface="DejaVu Sans"/>
            </a:endParaRPr>
          </a:p>
          <a:p>
            <a:pPr>
              <a:lnSpc>
                <a:spcPct val="100000"/>
              </a:lnSpc>
              <a:spcBef>
                <a:spcPts val="15"/>
              </a:spcBef>
              <a:buFont typeface="DejaVu Sans"/>
              <a:buChar char="•"/>
            </a:pPr>
            <a:endParaRPr dirty="0">
              <a:latin typeface="DejaVu Sans"/>
              <a:cs typeface="DejaVu Sans"/>
            </a:endParaRPr>
          </a:p>
          <a:p>
            <a:pPr marL="12700">
              <a:lnSpc>
                <a:spcPct val="100000"/>
              </a:lnSpc>
            </a:pPr>
            <a:r>
              <a:rPr sz="2400" b="1" i="1" dirty="0">
                <a:latin typeface="Nimbus Sans L"/>
                <a:cs typeface="Nimbus Sans L"/>
              </a:rPr>
              <a:t>Disadvantages of life terms</a:t>
            </a:r>
            <a:endParaRPr sz="2400" dirty="0">
              <a:latin typeface="Nimbus Sans L"/>
              <a:cs typeface="Nimbus Sans L"/>
            </a:endParaRPr>
          </a:p>
          <a:p>
            <a:pPr marL="355600" indent="-342900">
              <a:lnSpc>
                <a:spcPct val="100000"/>
              </a:lnSpc>
              <a:spcBef>
                <a:spcPts val="405"/>
              </a:spcBef>
              <a:buFont typeface="DejaVu Sans"/>
              <a:buChar char="•"/>
              <a:tabLst>
                <a:tab pos="354965" algn="l"/>
                <a:tab pos="355600" algn="l"/>
              </a:tabLst>
            </a:pPr>
            <a:r>
              <a:rPr b="1" dirty="0">
                <a:latin typeface="DejaVu Sans"/>
                <a:cs typeface="DejaVu Sans"/>
              </a:rPr>
              <a:t>Judicial activism</a:t>
            </a:r>
            <a:r>
              <a:rPr lang="en-US" b="1" dirty="0">
                <a:latin typeface="DejaVu Sans"/>
                <a:cs typeface="DejaVu Sans"/>
              </a:rPr>
              <a:t>-</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Precedent</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Old court</a:t>
            </a:r>
            <a:endParaRPr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b="1" dirty="0">
                <a:latin typeface="DejaVu Sans"/>
                <a:cs typeface="DejaVu Sans"/>
              </a:rPr>
              <a:t>Ideology; slow to change</a:t>
            </a:r>
            <a:endParaRPr dirty="0">
              <a:latin typeface="DejaVu Sans"/>
              <a:cs typeface="DejaVu Sans"/>
            </a:endParaRPr>
          </a:p>
        </p:txBody>
      </p:sp>
      <p:pic>
        <p:nvPicPr>
          <p:cNvPr id="7" name="Picture 6">
            <a:extLst>
              <a:ext uri="{FF2B5EF4-FFF2-40B4-BE49-F238E27FC236}">
                <a16:creationId xmlns:a16="http://schemas.microsoft.com/office/drawing/2014/main" id="{7E80C337-8081-4CAE-9DD4-105E99D7672C}"/>
              </a:ext>
            </a:extLst>
          </p:cNvPr>
          <p:cNvPicPr>
            <a:picLocks noChangeAspect="1"/>
          </p:cNvPicPr>
          <p:nvPr/>
        </p:nvPicPr>
        <p:blipFill>
          <a:blip r:embed="rId3"/>
          <a:stretch>
            <a:fillRect/>
          </a:stretch>
        </p:blipFill>
        <p:spPr>
          <a:xfrm rot="20215057">
            <a:off x="7159094" y="684131"/>
            <a:ext cx="2125395" cy="1754558"/>
          </a:xfrm>
          <a:prstGeom prst="rect">
            <a:avLst/>
          </a:prstGeom>
        </p:spPr>
      </p:pic>
      <p:cxnSp>
        <p:nvCxnSpPr>
          <p:cNvPr id="9" name="Straight Arrow Connector 8">
            <a:extLst>
              <a:ext uri="{FF2B5EF4-FFF2-40B4-BE49-F238E27FC236}">
                <a16:creationId xmlns:a16="http://schemas.microsoft.com/office/drawing/2014/main" id="{195B8657-973D-400F-ADCA-E2A4963B5653}"/>
              </a:ext>
            </a:extLst>
          </p:cNvPr>
          <p:cNvCxnSpPr>
            <a:cxnSpLocks/>
          </p:cNvCxnSpPr>
          <p:nvPr/>
        </p:nvCxnSpPr>
        <p:spPr>
          <a:xfrm flipV="1">
            <a:off x="6172200" y="1828800"/>
            <a:ext cx="1143000" cy="24444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DDBACC9-EBCA-41B8-9BB1-D2680B7592C7}"/>
              </a:ext>
            </a:extLst>
          </p:cNvPr>
          <p:cNvCxnSpPr>
            <a:cxnSpLocks/>
          </p:cNvCxnSpPr>
          <p:nvPr/>
        </p:nvCxnSpPr>
        <p:spPr>
          <a:xfrm flipV="1">
            <a:off x="6324600" y="1488411"/>
            <a:ext cx="1143000" cy="27629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1143000"/>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rgbClr val="FFFB00"/>
          </a:solidFill>
        </p:spPr>
        <p:txBody>
          <a:bodyPr wrap="square" lIns="0" tIns="0" rIns="0" bIns="0" rtlCol="0"/>
          <a:lstStyle/>
          <a:p>
            <a:r>
              <a:rPr lang="en-US" sz="3200" b="1" dirty="0"/>
              <a:t>EPLAIN THE PRINCIPLE OF JUDICIAL REVIEW AND HOW DOES IT CHECK THE POWER OF  OTHER INSTITUTIONS AND STATE GOVERNMENTS?</a:t>
            </a:r>
            <a:endParaRPr sz="3200" b="1" dirty="0"/>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24</a:t>
            </a:fld>
            <a:endParaRPr spc="-160" dirty="0"/>
          </a:p>
        </p:txBody>
      </p:sp>
      <p:sp>
        <p:nvSpPr>
          <p:cNvPr id="4" name="object 4"/>
          <p:cNvSpPr txBox="1"/>
          <p:nvPr/>
        </p:nvSpPr>
        <p:spPr>
          <a:xfrm>
            <a:off x="96435" y="2286000"/>
            <a:ext cx="11308080" cy="1476751"/>
          </a:xfrm>
          <a:prstGeom prst="rect">
            <a:avLst/>
          </a:prstGeom>
        </p:spPr>
        <p:txBody>
          <a:bodyPr vert="horz" wrap="square" lIns="0" tIns="33020" rIns="0" bIns="0" rtlCol="0">
            <a:spAutoFit/>
          </a:bodyPr>
          <a:lstStyle/>
          <a:p>
            <a:pPr marL="355600" marR="5080" indent="-342900">
              <a:lnSpc>
                <a:spcPts val="2800"/>
              </a:lnSpc>
              <a:spcBef>
                <a:spcPts val="260"/>
              </a:spcBef>
              <a:buFont typeface="DejaVu Sans"/>
              <a:buChar char="•"/>
              <a:tabLst>
                <a:tab pos="354965" algn="l"/>
                <a:tab pos="355600" algn="l"/>
              </a:tabLst>
            </a:pPr>
            <a:r>
              <a:rPr sz="2400" b="1" dirty="0">
                <a:latin typeface="DejaVu Sans"/>
                <a:cs typeface="DejaVu Sans"/>
              </a:rPr>
              <a:t>The foundation for powers of the judicial branch and how its independence checks the  power of other institutions and state governments are set forth in:</a:t>
            </a:r>
            <a:endParaRPr lang="en-US" sz="2400" b="1" dirty="0">
              <a:latin typeface="DejaVu Sans"/>
              <a:cs typeface="DejaVu Sans"/>
            </a:endParaRPr>
          </a:p>
          <a:p>
            <a:pPr marL="355600" marR="5080" indent="-342900">
              <a:lnSpc>
                <a:spcPts val="2800"/>
              </a:lnSpc>
              <a:spcBef>
                <a:spcPts val="260"/>
              </a:spcBef>
              <a:buFont typeface="DejaVu Sans"/>
              <a:buChar char="•"/>
              <a:tabLst>
                <a:tab pos="354965" algn="l"/>
                <a:tab pos="355600" algn="l"/>
              </a:tabLst>
            </a:pPr>
            <a:r>
              <a:rPr sz="2000" dirty="0">
                <a:latin typeface="DejaVu Sans"/>
                <a:cs typeface="DejaVu Sans"/>
              </a:rPr>
              <a:t>–	</a:t>
            </a:r>
            <a:r>
              <a:rPr sz="2000" b="1" i="1" dirty="0">
                <a:latin typeface="Nimbus Sans L"/>
                <a:cs typeface="Nimbus Sans L"/>
              </a:rPr>
              <a:t>Marbury v. Madison </a:t>
            </a:r>
            <a:r>
              <a:rPr sz="2000" b="1" dirty="0">
                <a:latin typeface="DejaVu Sans"/>
                <a:cs typeface="DejaVu Sans"/>
              </a:rPr>
              <a:t>(1803)</a:t>
            </a:r>
            <a:endParaRPr sz="2000" dirty="0">
              <a:latin typeface="DejaVu Sans"/>
              <a:cs typeface="DejaVu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821055"/>
          </a:xfrm>
          <a:custGeom>
            <a:avLst/>
            <a:gdLst/>
            <a:ahLst/>
            <a:cxnLst/>
            <a:rect l="l" t="t" r="r" b="b"/>
            <a:pathLst>
              <a:path w="12192000" h="821055">
                <a:moveTo>
                  <a:pt x="12191997" y="0"/>
                </a:moveTo>
                <a:lnTo>
                  <a:pt x="0" y="0"/>
                </a:lnTo>
                <a:lnTo>
                  <a:pt x="0" y="820799"/>
                </a:lnTo>
                <a:lnTo>
                  <a:pt x="12191997" y="820799"/>
                </a:lnTo>
                <a:lnTo>
                  <a:pt x="12191997" y="0"/>
                </a:lnTo>
                <a:close/>
              </a:path>
            </a:pathLst>
          </a:custGeom>
          <a:solidFill>
            <a:srgbClr val="CBCBCB"/>
          </a:solidFill>
        </p:spPr>
        <p:txBody>
          <a:bodyPr wrap="square" lIns="0" tIns="0" rIns="0" bIns="0" rtlCol="0"/>
          <a:lstStyle/>
          <a:p>
            <a:endParaRPr/>
          </a:p>
        </p:txBody>
      </p:sp>
      <p:sp>
        <p:nvSpPr>
          <p:cNvPr id="3" name="object 3"/>
          <p:cNvSpPr txBox="1">
            <a:spLocks noGrp="1"/>
          </p:cNvSpPr>
          <p:nvPr>
            <p:ph type="title"/>
          </p:nvPr>
        </p:nvSpPr>
        <p:spPr>
          <a:xfrm>
            <a:off x="304800" y="123380"/>
            <a:ext cx="11753849" cy="566822"/>
          </a:xfrm>
          <a:prstGeom prst="rect">
            <a:avLst/>
          </a:prstGeom>
        </p:spPr>
        <p:txBody>
          <a:bodyPr vert="horz" wrap="square" lIns="0" tIns="12700" rIns="0" bIns="0" rtlCol="0">
            <a:spAutoFit/>
          </a:bodyPr>
          <a:lstStyle/>
          <a:p>
            <a:pPr marL="12700">
              <a:lnSpc>
                <a:spcPct val="100000"/>
              </a:lnSpc>
              <a:spcBef>
                <a:spcPts val="100"/>
              </a:spcBef>
            </a:pPr>
            <a:r>
              <a:rPr sz="3600" i="1" dirty="0">
                <a:latin typeface="Nimbus Sans L"/>
                <a:cs typeface="Nimbus Sans L"/>
              </a:rPr>
              <a:t>MARBURY v. MADISON (1803) – </a:t>
            </a:r>
            <a:r>
              <a:rPr sz="3600" i="1" dirty="0">
                <a:solidFill>
                  <a:srgbClr val="008000"/>
                </a:solidFill>
                <a:latin typeface="Nimbus Sans L"/>
                <a:cs typeface="Nimbus Sans L"/>
              </a:rPr>
              <a:t>REQUIRED CASE</a:t>
            </a:r>
            <a:endParaRPr sz="3600" dirty="0">
              <a:latin typeface="Nimbus Sans L"/>
              <a:cs typeface="Nimbus Sans L"/>
            </a:endParaRPr>
          </a:p>
        </p:txBody>
      </p:sp>
      <p:grpSp>
        <p:nvGrpSpPr>
          <p:cNvPr id="7" name="Group 6"/>
          <p:cNvGrpSpPr/>
          <p:nvPr/>
        </p:nvGrpSpPr>
        <p:grpSpPr>
          <a:xfrm>
            <a:off x="7924800" y="945572"/>
            <a:ext cx="4070405" cy="3475165"/>
            <a:chOff x="8555763" y="715795"/>
            <a:chExt cx="3448049" cy="2789405"/>
          </a:xfrm>
        </p:grpSpPr>
        <p:pic>
          <p:nvPicPr>
            <p:cNvPr id="8" name="Picture 2" descr="Marbury v. Mad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763" y="715795"/>
              <a:ext cx="3448049" cy="26160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97423" y="3166646"/>
              <a:ext cx="1665777" cy="338554"/>
            </a:xfrm>
            <a:prstGeom prst="rect">
              <a:avLst/>
            </a:prstGeom>
            <a:noFill/>
          </p:spPr>
          <p:txBody>
            <a:bodyPr wrap="square" rtlCol="0">
              <a:spAutoFit/>
            </a:bodyPr>
            <a:lstStyle/>
            <a:p>
              <a:r>
                <a:rPr lang="en-US" sz="1600" b="1" dirty="0"/>
                <a:t>William Marbury</a:t>
              </a:r>
            </a:p>
          </p:txBody>
        </p:sp>
        <p:sp>
          <p:nvSpPr>
            <p:cNvPr id="10" name="TextBox 9"/>
            <p:cNvSpPr txBox="1"/>
            <p:nvPr/>
          </p:nvSpPr>
          <p:spPr>
            <a:xfrm>
              <a:off x="10439400" y="3166646"/>
              <a:ext cx="1494320" cy="338554"/>
            </a:xfrm>
            <a:prstGeom prst="rect">
              <a:avLst/>
            </a:prstGeom>
            <a:noFill/>
          </p:spPr>
          <p:txBody>
            <a:bodyPr wrap="none" rtlCol="0">
              <a:spAutoFit/>
            </a:bodyPr>
            <a:lstStyle/>
            <a:p>
              <a:r>
                <a:rPr lang="en-US" sz="1600" b="1" dirty="0"/>
                <a:t>James Madison</a:t>
              </a:r>
            </a:p>
          </p:txBody>
        </p:sp>
      </p:grpSp>
      <p:pic>
        <p:nvPicPr>
          <p:cNvPr id="11" name="mWYFwl93uCM"/>
          <p:cNvPicPr>
            <a:picLocks noRot="1" noChangeAspect="1"/>
          </p:cNvPicPr>
          <p:nvPr>
            <a:videoFile r:link="rId1"/>
          </p:nvPr>
        </p:nvPicPr>
        <p:blipFill>
          <a:blip r:embed="rId4"/>
          <a:stretch>
            <a:fillRect/>
          </a:stretch>
        </p:blipFill>
        <p:spPr>
          <a:xfrm>
            <a:off x="152400" y="1344276"/>
            <a:ext cx="7689656" cy="5285124"/>
          </a:xfrm>
          <a:prstGeom prst="rect">
            <a:avLst/>
          </a:prstGeom>
        </p:spPr>
      </p:pic>
      <p:sp>
        <p:nvSpPr>
          <p:cNvPr id="12" name="TextBox 11"/>
          <p:cNvSpPr txBox="1"/>
          <p:nvPr/>
        </p:nvSpPr>
        <p:spPr>
          <a:xfrm>
            <a:off x="914400" y="821056"/>
            <a:ext cx="5857629" cy="523220"/>
          </a:xfrm>
          <a:prstGeom prst="rect">
            <a:avLst/>
          </a:prstGeom>
          <a:noFill/>
        </p:spPr>
        <p:txBody>
          <a:bodyPr wrap="none" rtlCol="0">
            <a:spAutoFit/>
          </a:bodyPr>
          <a:lstStyle/>
          <a:p>
            <a:r>
              <a:rPr lang="en-US" sz="2800" b="1" dirty="0"/>
              <a:t>Crash Course Government and Politics</a:t>
            </a:r>
          </a:p>
        </p:txBody>
      </p:sp>
    </p:spTree>
    <p:extLst>
      <p:ext uri="{BB962C8B-B14F-4D97-AF65-F5344CB8AC3E}">
        <p14:creationId xmlns:p14="http://schemas.microsoft.com/office/powerpoint/2010/main" val="3415127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ot;Providential Detection,&quot; 1797 via American Antiquarian Society. ">
            <a:extLst>
              <a:ext uri="{FF2B5EF4-FFF2-40B4-BE49-F238E27FC236}">
                <a16:creationId xmlns:a16="http://schemas.microsoft.com/office/drawing/2014/main" id="{26E9B511-5F54-8709-C308-36C4099FC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752" y="-228600"/>
            <a:ext cx="6182048" cy="746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F50DFF-111C-4C79-7C47-9567B3B2B61A}"/>
              </a:ext>
            </a:extLst>
          </p:cNvPr>
          <p:cNvSpPr txBox="1"/>
          <p:nvPr/>
        </p:nvSpPr>
        <p:spPr>
          <a:xfrm>
            <a:off x="0" y="227379"/>
            <a:ext cx="6553200" cy="6555641"/>
          </a:xfrm>
          <a:prstGeom prst="rect">
            <a:avLst/>
          </a:prstGeom>
          <a:noFill/>
        </p:spPr>
        <p:txBody>
          <a:bodyPr wrap="square">
            <a:spAutoFit/>
          </a:bodyPr>
          <a:lstStyle/>
          <a:p>
            <a:r>
              <a:rPr lang="en-US" sz="2100" b="1" dirty="0"/>
              <a:t>This cartoon, by an unknown artist, depicts Thomas Jefferson attempting to destroy the Constitution. It was well-known, at the time the Constitution was being drafted, that Jefferson was very worried about giving too much power to a central (federal) government.</a:t>
            </a:r>
          </a:p>
          <a:p>
            <a:endParaRPr lang="en-US" sz="2100" b="1" dirty="0"/>
          </a:p>
          <a:p>
            <a:r>
              <a:rPr lang="en-US" sz="2100" b="1" dirty="0"/>
              <a:t>In this cartoon, Thomas Jefferson kneels before the altar of Gallic despotism [a reference to the terrors of</a:t>
            </a:r>
          </a:p>
          <a:p>
            <a:r>
              <a:rPr lang="en-US" sz="2100" b="1" dirty="0"/>
              <a:t>the French Revolution] as God and an American eagle attempt to prevent him from destroying the United</a:t>
            </a:r>
          </a:p>
          <a:p>
            <a:r>
              <a:rPr lang="en-US" sz="2100" b="1" dirty="0"/>
              <a:t>States Constitution. He is depicted as about to fling a document labeled "Constitution &amp; Independence U.S.A." into the fire fed by the flames of radical writings.</a:t>
            </a:r>
          </a:p>
          <a:p>
            <a:r>
              <a:rPr lang="en-US" sz="2100" b="1" dirty="0"/>
              <a:t>Jefferson's alleged attack on George Washington and John Adams in the form of a letter to Philip</a:t>
            </a:r>
          </a:p>
          <a:p>
            <a:r>
              <a:rPr lang="en-US" sz="2100" b="1" dirty="0"/>
              <a:t>Mazzei falls from Jefferson's pocket. </a:t>
            </a:r>
          </a:p>
          <a:p>
            <a:endParaRPr lang="en-US" sz="2100" b="1" dirty="0"/>
          </a:p>
          <a:p>
            <a:r>
              <a:rPr lang="en-US" sz="2100" b="1" dirty="0"/>
              <a:t>Jefferson is supported by Satan [depicted by a snake around the altar], the writings of Thomas Paine, and the French philosophers.</a:t>
            </a:r>
          </a:p>
        </p:txBody>
      </p:sp>
      <p:sp>
        <p:nvSpPr>
          <p:cNvPr id="3" name="TextBox 2">
            <a:extLst>
              <a:ext uri="{FF2B5EF4-FFF2-40B4-BE49-F238E27FC236}">
                <a16:creationId xmlns:a16="http://schemas.microsoft.com/office/drawing/2014/main" id="{AE669443-9F3D-6A15-0BD0-C2D52994CDAD}"/>
              </a:ext>
            </a:extLst>
          </p:cNvPr>
          <p:cNvSpPr txBox="1"/>
          <p:nvPr/>
        </p:nvSpPr>
        <p:spPr>
          <a:xfrm>
            <a:off x="2514600" y="6550890"/>
            <a:ext cx="4114800" cy="276999"/>
          </a:xfrm>
          <a:prstGeom prst="rect">
            <a:avLst/>
          </a:prstGeom>
          <a:noFill/>
        </p:spPr>
        <p:txBody>
          <a:bodyPr wrap="square">
            <a:spAutoFit/>
          </a:bodyPr>
          <a:lstStyle/>
          <a:p>
            <a:r>
              <a:rPr lang="en-US" sz="1200" dirty="0">
                <a:hlinkClick r:id="rId3"/>
              </a:rPr>
              <a:t>https://www.awesomestories.com/pdf/make/136388</a:t>
            </a:r>
            <a:endParaRPr lang="en-US" sz="1200" dirty="0"/>
          </a:p>
        </p:txBody>
      </p:sp>
    </p:spTree>
    <p:extLst>
      <p:ext uri="{BB962C8B-B14F-4D97-AF65-F5344CB8AC3E}">
        <p14:creationId xmlns:p14="http://schemas.microsoft.com/office/powerpoint/2010/main" val="287562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567090"/>
          </a:xfrm>
          <a:custGeom>
            <a:avLst/>
            <a:gdLst/>
            <a:ahLst/>
            <a:cxnLst/>
            <a:rect l="l" t="t" r="r" b="b"/>
            <a:pathLst>
              <a:path w="12192000" h="821055">
                <a:moveTo>
                  <a:pt x="12191997" y="0"/>
                </a:moveTo>
                <a:lnTo>
                  <a:pt x="0" y="0"/>
                </a:lnTo>
                <a:lnTo>
                  <a:pt x="0" y="820799"/>
                </a:lnTo>
                <a:lnTo>
                  <a:pt x="12191997" y="820799"/>
                </a:lnTo>
                <a:lnTo>
                  <a:pt x="12191997" y="0"/>
                </a:lnTo>
                <a:close/>
              </a:path>
            </a:pathLst>
          </a:custGeom>
          <a:solidFill>
            <a:srgbClr val="CBCBCB"/>
          </a:solidFill>
        </p:spPr>
        <p:txBody>
          <a:bodyPr wrap="square" lIns="0" tIns="0" rIns="0" bIns="0" rtlCol="0"/>
          <a:lstStyle/>
          <a:p>
            <a:endParaRPr sz="1600"/>
          </a:p>
        </p:txBody>
      </p:sp>
      <p:sp>
        <p:nvSpPr>
          <p:cNvPr id="3" name="object 3"/>
          <p:cNvSpPr txBox="1">
            <a:spLocks noGrp="1"/>
          </p:cNvSpPr>
          <p:nvPr>
            <p:ph type="title"/>
          </p:nvPr>
        </p:nvSpPr>
        <p:spPr>
          <a:xfrm>
            <a:off x="304800" y="123380"/>
            <a:ext cx="11753849" cy="443711"/>
          </a:xfrm>
          <a:prstGeom prst="rect">
            <a:avLst/>
          </a:prstGeom>
        </p:spPr>
        <p:txBody>
          <a:bodyPr vert="horz" wrap="square" lIns="0" tIns="12700" rIns="0" bIns="0" rtlCol="0">
            <a:spAutoFit/>
          </a:bodyPr>
          <a:lstStyle/>
          <a:p>
            <a:pPr marL="12700" algn="ctr">
              <a:lnSpc>
                <a:spcPct val="100000"/>
              </a:lnSpc>
              <a:spcBef>
                <a:spcPts val="100"/>
              </a:spcBef>
            </a:pPr>
            <a:r>
              <a:rPr sz="2800" i="1" dirty="0">
                <a:latin typeface="Nimbus Sans L"/>
                <a:cs typeface="Nimbus Sans L"/>
              </a:rPr>
              <a:t>MARBURY v. MADISON (1803) – </a:t>
            </a:r>
            <a:r>
              <a:rPr sz="2800" i="1" dirty="0">
                <a:solidFill>
                  <a:srgbClr val="008000"/>
                </a:solidFill>
                <a:latin typeface="Nimbus Sans L"/>
                <a:cs typeface="Nimbus Sans L"/>
              </a:rPr>
              <a:t>REQUIRED CASE</a:t>
            </a:r>
            <a:endParaRPr sz="2800" dirty="0">
              <a:latin typeface="Nimbus Sans L"/>
              <a:cs typeface="Nimbus Sans L"/>
            </a:endParaRPr>
          </a:p>
        </p:txBody>
      </p:sp>
      <p:sp>
        <p:nvSpPr>
          <p:cNvPr id="4" name="object 4"/>
          <p:cNvSpPr txBox="1"/>
          <p:nvPr/>
        </p:nvSpPr>
        <p:spPr>
          <a:xfrm>
            <a:off x="0" y="533400"/>
            <a:ext cx="9871275" cy="6267356"/>
          </a:xfrm>
          <a:prstGeom prst="rect">
            <a:avLst/>
          </a:prstGeom>
        </p:spPr>
        <p:txBody>
          <a:bodyPr vert="horz" wrap="square" lIns="0" tIns="45719" rIns="0" bIns="0" rtlCol="0">
            <a:spAutoFit/>
          </a:bodyPr>
          <a:lstStyle/>
          <a:p>
            <a:pPr marL="12700">
              <a:lnSpc>
                <a:spcPct val="100000"/>
              </a:lnSpc>
              <a:spcBef>
                <a:spcPts val="359"/>
              </a:spcBef>
            </a:pPr>
            <a:r>
              <a:rPr b="1" i="1" dirty="0">
                <a:latin typeface="Nimbus Sans L"/>
                <a:cs typeface="Nimbus Sans L"/>
              </a:rPr>
              <a:t>Facts</a:t>
            </a:r>
            <a:endParaRPr dirty="0">
              <a:latin typeface="Nimbus Sans L"/>
              <a:cs typeface="Nimbus Sans L"/>
            </a:endParaRPr>
          </a:p>
          <a:p>
            <a:pPr marL="355600" marR="148590" indent="-342900">
              <a:lnSpc>
                <a:spcPct val="102200"/>
              </a:lnSpc>
              <a:spcBef>
                <a:spcPts val="220"/>
              </a:spcBef>
              <a:buChar char="•"/>
              <a:tabLst>
                <a:tab pos="354965" algn="l"/>
                <a:tab pos="355600" algn="l"/>
              </a:tabLst>
            </a:pPr>
            <a:r>
              <a:rPr dirty="0">
                <a:latin typeface="DejaVu Sans"/>
                <a:cs typeface="DejaVu Sans"/>
              </a:rPr>
              <a:t>William Marbury, who had been appointed a justice of the peace of the District of Columbia, was one of the appointees who did not receive his  commission. Marbury sued James Madison and asked the Supreme Court to issue a writ of </a:t>
            </a:r>
            <a:r>
              <a:rPr i="1" dirty="0">
                <a:latin typeface="Nimbus Roman No9 L"/>
                <a:cs typeface="Nimbus Roman No9 L"/>
              </a:rPr>
              <a:t>mandamus </a:t>
            </a:r>
            <a:r>
              <a:rPr dirty="0">
                <a:latin typeface="DejaVu Sans"/>
                <a:cs typeface="DejaVu Sans"/>
              </a:rPr>
              <a:t>requiring Madison to deliver the commission.</a:t>
            </a:r>
          </a:p>
          <a:p>
            <a:pPr marL="12700">
              <a:lnSpc>
                <a:spcPct val="100000"/>
              </a:lnSpc>
              <a:spcBef>
                <a:spcPts val="360"/>
              </a:spcBef>
            </a:pPr>
            <a:r>
              <a:rPr b="1" i="1" dirty="0">
                <a:latin typeface="Nimbus Sans L"/>
                <a:cs typeface="Nimbus Sans L"/>
              </a:rPr>
              <a:t>Issues</a:t>
            </a:r>
            <a:endParaRPr dirty="0">
              <a:latin typeface="Nimbus Sans L"/>
              <a:cs typeface="Nimbus Sans L"/>
            </a:endParaRPr>
          </a:p>
          <a:p>
            <a:pPr marL="355600" marR="79375" indent="-342900">
              <a:lnSpc>
                <a:spcPts val="1739"/>
              </a:lnSpc>
              <a:spcBef>
                <a:spcPts val="505"/>
              </a:spcBef>
              <a:buChar char="•"/>
              <a:tabLst>
                <a:tab pos="354965" algn="l"/>
                <a:tab pos="355600" algn="l"/>
              </a:tabLst>
            </a:pPr>
            <a:r>
              <a:rPr dirty="0">
                <a:latin typeface="DejaVu Sans"/>
                <a:cs typeface="DejaVu Sans"/>
              </a:rPr>
              <a:t>Does Marbury have a right to his commission, and can he sue the federal government for it? Does the Supreme Court have the authority to order the  delivery of the commission?</a:t>
            </a:r>
          </a:p>
          <a:p>
            <a:pPr marL="12700">
              <a:lnSpc>
                <a:spcPct val="100000"/>
              </a:lnSpc>
              <a:spcBef>
                <a:spcPts val="315"/>
              </a:spcBef>
            </a:pPr>
            <a:r>
              <a:rPr b="1" i="1" dirty="0">
                <a:latin typeface="Nimbus Sans L"/>
                <a:cs typeface="Nimbus Sans L"/>
              </a:rPr>
              <a:t>Decision</a:t>
            </a:r>
            <a:endParaRPr dirty="0">
              <a:latin typeface="Nimbus Sans L"/>
              <a:cs typeface="Nimbus Sans L"/>
            </a:endParaRPr>
          </a:p>
          <a:p>
            <a:pPr marL="355600" marR="426720" indent="-342900">
              <a:lnSpc>
                <a:spcPct val="102200"/>
              </a:lnSpc>
              <a:spcBef>
                <a:spcPts val="360"/>
              </a:spcBef>
              <a:buChar char="•"/>
              <a:tabLst>
                <a:tab pos="354965" algn="l"/>
                <a:tab pos="355600" algn="l"/>
              </a:tabLst>
            </a:pPr>
            <a:r>
              <a:rPr dirty="0">
                <a:latin typeface="DejaVu Sans"/>
                <a:cs typeface="DejaVu Sans"/>
              </a:rPr>
              <a:t>The decision in </a:t>
            </a:r>
            <a:r>
              <a:rPr i="1" dirty="0">
                <a:latin typeface="Nimbus Roman No9 L"/>
                <a:cs typeface="Nimbus Roman No9 L"/>
              </a:rPr>
              <a:t>Marbury v. Madison </a:t>
            </a:r>
            <a:r>
              <a:rPr dirty="0">
                <a:latin typeface="DejaVu Sans"/>
                <a:cs typeface="DejaVu Sans"/>
              </a:rPr>
              <a:t>ended up being much more signiﬁcant than the resolution of the dispute between Marbury and the new  administration. The Supreme Court, in this decision, established a key power of the Supreme Court that continues to shape the institution today.</a:t>
            </a:r>
          </a:p>
          <a:p>
            <a:pPr marL="355600" marR="70485" indent="-342900">
              <a:lnSpc>
                <a:spcPct val="98900"/>
              </a:lnSpc>
              <a:spcBef>
                <a:spcPts val="380"/>
              </a:spcBef>
              <a:buChar char="•"/>
              <a:tabLst>
                <a:tab pos="354965" algn="l"/>
                <a:tab pos="355600" algn="l"/>
              </a:tabLst>
            </a:pPr>
            <a:r>
              <a:rPr dirty="0">
                <a:latin typeface="DejaVu Sans"/>
                <a:cs typeface="DejaVu Sans"/>
              </a:rPr>
              <a:t>The Court unanimously decided not to require Madison to deliver the commission to Marbury. In the opinion, written by Chief Justice Marshall, the  Court ruled that Marbury was entitled to his commission, but that according to the Constitution, the Court did not have the authority to require  Madison to deliver the commission to Marbury in this case. They said that the Judiciary Act of 1789 conﬂicted with the Constitution because it gave  the Supreme Court more authority than it was given in Article III. Thus the Judiciary Act of 1789 and the Constitution were in conﬂict with each other.</a:t>
            </a:r>
          </a:p>
        </p:txBody>
      </p:sp>
      <p:grpSp>
        <p:nvGrpSpPr>
          <p:cNvPr id="7" name="Group 6"/>
          <p:cNvGrpSpPr/>
          <p:nvPr/>
        </p:nvGrpSpPr>
        <p:grpSpPr>
          <a:xfrm>
            <a:off x="9296400" y="1100489"/>
            <a:ext cx="2555012" cy="1828800"/>
            <a:chOff x="8555763" y="715795"/>
            <a:chExt cx="3448049" cy="2789405"/>
          </a:xfrm>
        </p:grpSpPr>
        <p:pic>
          <p:nvPicPr>
            <p:cNvPr id="1026" name="Picture 2" descr="Marbury v. Mad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763" y="715795"/>
              <a:ext cx="3448049" cy="26160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97423" y="3166646"/>
              <a:ext cx="1665777" cy="338554"/>
            </a:xfrm>
            <a:prstGeom prst="rect">
              <a:avLst/>
            </a:prstGeom>
            <a:noFill/>
          </p:spPr>
          <p:txBody>
            <a:bodyPr wrap="square" rtlCol="0">
              <a:spAutoFit/>
            </a:bodyPr>
            <a:lstStyle/>
            <a:p>
              <a:r>
                <a:rPr lang="en-US" sz="1600" b="1" dirty="0"/>
                <a:t>William Marbury</a:t>
              </a:r>
            </a:p>
          </p:txBody>
        </p:sp>
        <p:sp>
          <p:nvSpPr>
            <p:cNvPr id="8" name="TextBox 7"/>
            <p:cNvSpPr txBox="1"/>
            <p:nvPr/>
          </p:nvSpPr>
          <p:spPr>
            <a:xfrm>
              <a:off x="10439400" y="3166646"/>
              <a:ext cx="1494320" cy="338554"/>
            </a:xfrm>
            <a:prstGeom prst="rect">
              <a:avLst/>
            </a:prstGeom>
            <a:noFill/>
          </p:spPr>
          <p:txBody>
            <a:bodyPr wrap="none" rtlCol="0">
              <a:spAutoFit/>
            </a:bodyPr>
            <a:lstStyle/>
            <a:p>
              <a:r>
                <a:rPr lang="en-US" sz="1600" b="1" dirty="0"/>
                <a:t>James Madison</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821055"/>
          </a:xfrm>
          <a:custGeom>
            <a:avLst/>
            <a:gdLst/>
            <a:ahLst/>
            <a:cxnLst/>
            <a:rect l="l" t="t" r="r" b="b"/>
            <a:pathLst>
              <a:path w="12192000" h="821055">
                <a:moveTo>
                  <a:pt x="12191997" y="0"/>
                </a:moveTo>
                <a:lnTo>
                  <a:pt x="0" y="0"/>
                </a:lnTo>
                <a:lnTo>
                  <a:pt x="0" y="820799"/>
                </a:lnTo>
                <a:lnTo>
                  <a:pt x="12191997" y="820799"/>
                </a:lnTo>
                <a:lnTo>
                  <a:pt x="12191997" y="0"/>
                </a:lnTo>
                <a:close/>
              </a:path>
            </a:pathLst>
          </a:custGeom>
          <a:solidFill>
            <a:srgbClr val="CBCBCB"/>
          </a:solidFill>
        </p:spPr>
        <p:txBody>
          <a:bodyPr wrap="square" lIns="0" tIns="0" rIns="0" bIns="0" rtlCol="0"/>
          <a:lstStyle/>
          <a:p>
            <a:endParaRPr/>
          </a:p>
        </p:txBody>
      </p:sp>
      <p:sp>
        <p:nvSpPr>
          <p:cNvPr id="3" name="object 3"/>
          <p:cNvSpPr txBox="1">
            <a:spLocks noGrp="1"/>
          </p:cNvSpPr>
          <p:nvPr>
            <p:ph type="title"/>
          </p:nvPr>
        </p:nvSpPr>
        <p:spPr>
          <a:xfrm>
            <a:off x="304800" y="123380"/>
            <a:ext cx="11753849" cy="566822"/>
          </a:xfrm>
          <a:prstGeom prst="rect">
            <a:avLst/>
          </a:prstGeom>
        </p:spPr>
        <p:txBody>
          <a:bodyPr vert="horz" wrap="square" lIns="0" tIns="12700" rIns="0" bIns="0" rtlCol="0">
            <a:spAutoFit/>
          </a:bodyPr>
          <a:lstStyle/>
          <a:p>
            <a:pPr marL="12700">
              <a:lnSpc>
                <a:spcPct val="100000"/>
              </a:lnSpc>
              <a:spcBef>
                <a:spcPts val="100"/>
              </a:spcBef>
            </a:pPr>
            <a:r>
              <a:rPr sz="3600" i="1" dirty="0">
                <a:latin typeface="Nimbus Sans L"/>
                <a:cs typeface="Nimbus Sans L"/>
              </a:rPr>
              <a:t>MARBURY v. MADISON (1803) – </a:t>
            </a:r>
            <a:r>
              <a:rPr sz="3600" i="1" dirty="0">
                <a:solidFill>
                  <a:srgbClr val="008000"/>
                </a:solidFill>
                <a:latin typeface="Nimbus Sans L"/>
                <a:cs typeface="Nimbus Sans L"/>
              </a:rPr>
              <a:t>REQUIRED CASE</a:t>
            </a:r>
            <a:endParaRPr sz="3600" dirty="0">
              <a:latin typeface="Nimbus Sans L"/>
              <a:cs typeface="Nimbus Sans L"/>
            </a:endParaRPr>
          </a:p>
        </p:txBody>
      </p:sp>
      <p:sp>
        <p:nvSpPr>
          <p:cNvPr id="5" name="object 5"/>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28</a:t>
            </a:fld>
            <a:endParaRPr dirty="0"/>
          </a:p>
        </p:txBody>
      </p:sp>
      <p:sp>
        <p:nvSpPr>
          <p:cNvPr id="4" name="object 4"/>
          <p:cNvSpPr txBox="1"/>
          <p:nvPr/>
        </p:nvSpPr>
        <p:spPr>
          <a:xfrm>
            <a:off x="63286" y="415029"/>
            <a:ext cx="8718605" cy="6689010"/>
          </a:xfrm>
          <a:prstGeom prst="rect">
            <a:avLst/>
          </a:prstGeom>
        </p:spPr>
        <p:txBody>
          <a:bodyPr vert="horz" wrap="square" lIns="0" tIns="45719" rIns="0" bIns="0" rtlCol="0">
            <a:spAutoFit/>
          </a:bodyPr>
          <a:lstStyle/>
          <a:p>
            <a:pPr marL="12700">
              <a:lnSpc>
                <a:spcPct val="100000"/>
              </a:lnSpc>
              <a:spcBef>
                <a:spcPts val="359"/>
              </a:spcBef>
            </a:pPr>
            <a:endParaRPr sz="2000" dirty="0">
              <a:latin typeface="DejaVu Sans"/>
              <a:cs typeface="DejaVu Sans"/>
            </a:endParaRPr>
          </a:p>
          <a:p>
            <a:pPr marL="12700">
              <a:lnSpc>
                <a:spcPct val="100000"/>
              </a:lnSpc>
              <a:spcBef>
                <a:spcPts val="315"/>
              </a:spcBef>
            </a:pPr>
            <a:r>
              <a:rPr sz="2000" b="1" i="1" dirty="0">
                <a:latin typeface="Nimbus Sans L"/>
                <a:cs typeface="Nimbus Sans L"/>
              </a:rPr>
              <a:t>Decision</a:t>
            </a:r>
            <a:endParaRPr lang="en-US" sz="2000" b="1" i="1" dirty="0">
              <a:latin typeface="Nimbus Sans L"/>
              <a:cs typeface="Nimbus Sans L"/>
            </a:endParaRPr>
          </a:p>
          <a:p>
            <a:pPr marL="355600" marR="131445" indent="-342900">
              <a:lnSpc>
                <a:spcPct val="100600"/>
              </a:lnSpc>
              <a:spcBef>
                <a:spcPts val="350"/>
              </a:spcBef>
              <a:buChar char="•"/>
              <a:tabLst>
                <a:tab pos="354965" algn="l"/>
                <a:tab pos="355600" algn="l"/>
              </a:tabLst>
            </a:pPr>
            <a:r>
              <a:rPr lang="en-US" sz="2000" dirty="0">
                <a:latin typeface="DejaVu Sans"/>
                <a:cs typeface="DejaVu Sans"/>
              </a:rPr>
              <a:t>Declaring the Constitution “superior, paramount law,” the Supreme Court ruled that when ordinary laws conﬂict with the Constitution, they must be  struck down. Furthermore, the Court said, it is the job of judges, including the justices of the Supreme Court, to interpret laws and determine when  they conﬂict with the Constitution. According to the Court, the Constitution gives the judicial branch the power to strike down laws passed by  Congress (the legislative branch) and actions of the president and his executive branch oﬃcials and departments. This is the principle of judicial  review. The opinion said that it is “emphatically the province and duty of the judicial department to say what the law is.”</a:t>
            </a:r>
          </a:p>
          <a:p>
            <a:pPr marL="355600" marR="5080" indent="-342900">
              <a:lnSpc>
                <a:spcPct val="98300"/>
              </a:lnSpc>
              <a:spcBef>
                <a:spcPts val="390"/>
              </a:spcBef>
              <a:buChar char="•"/>
              <a:tabLst>
                <a:tab pos="354965" algn="l"/>
                <a:tab pos="355600" algn="l"/>
              </a:tabLst>
            </a:pPr>
            <a:r>
              <a:rPr lang="en-US" sz="2000" dirty="0">
                <a:latin typeface="DejaVu Sans"/>
                <a:cs typeface="DejaVu Sans"/>
              </a:rPr>
              <a:t>This decision established the judicial branch as an equal partner with the executive and legislative branches within the government, with the power to  rule actions of the other branches unconstitutional. The ruling said that the Constitution is the supreme law of the land and established the Supreme Court as the ﬁnal authority for interpreting it.</a:t>
            </a:r>
          </a:p>
          <a:p>
            <a:pPr marL="12700">
              <a:lnSpc>
                <a:spcPct val="100000"/>
              </a:lnSpc>
              <a:spcBef>
                <a:spcPts val="315"/>
              </a:spcBef>
            </a:pPr>
            <a:endParaRPr sz="2000" dirty="0">
              <a:latin typeface="Nimbus Sans L"/>
              <a:cs typeface="Nimbus Sans L"/>
            </a:endParaRPr>
          </a:p>
        </p:txBody>
      </p:sp>
      <p:grpSp>
        <p:nvGrpSpPr>
          <p:cNvPr id="7" name="Group 6"/>
          <p:cNvGrpSpPr/>
          <p:nvPr/>
        </p:nvGrpSpPr>
        <p:grpSpPr>
          <a:xfrm>
            <a:off x="8623356" y="944435"/>
            <a:ext cx="3448049" cy="2789405"/>
            <a:chOff x="8555763" y="715795"/>
            <a:chExt cx="3448049" cy="2789405"/>
          </a:xfrm>
        </p:grpSpPr>
        <p:pic>
          <p:nvPicPr>
            <p:cNvPr id="8" name="Picture 2" descr="Marbury v. Mad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763" y="715795"/>
              <a:ext cx="3448049" cy="26160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97423" y="3166646"/>
              <a:ext cx="1665777" cy="338554"/>
            </a:xfrm>
            <a:prstGeom prst="rect">
              <a:avLst/>
            </a:prstGeom>
            <a:noFill/>
          </p:spPr>
          <p:txBody>
            <a:bodyPr wrap="square" rtlCol="0">
              <a:spAutoFit/>
            </a:bodyPr>
            <a:lstStyle/>
            <a:p>
              <a:r>
                <a:rPr lang="en-US" sz="1600" b="1" dirty="0"/>
                <a:t>William Marbury</a:t>
              </a:r>
            </a:p>
          </p:txBody>
        </p:sp>
        <p:sp>
          <p:nvSpPr>
            <p:cNvPr id="10" name="TextBox 9"/>
            <p:cNvSpPr txBox="1"/>
            <p:nvPr/>
          </p:nvSpPr>
          <p:spPr>
            <a:xfrm>
              <a:off x="10439400" y="3166646"/>
              <a:ext cx="1494320" cy="338554"/>
            </a:xfrm>
            <a:prstGeom prst="rect">
              <a:avLst/>
            </a:prstGeom>
            <a:noFill/>
          </p:spPr>
          <p:txBody>
            <a:bodyPr wrap="none" rtlCol="0">
              <a:spAutoFit/>
            </a:bodyPr>
            <a:lstStyle/>
            <a:p>
              <a:r>
                <a:rPr lang="en-US" sz="1600" b="1" dirty="0"/>
                <a:t>James Madison</a:t>
              </a:r>
            </a:p>
          </p:txBody>
        </p:sp>
      </p:grpSp>
    </p:spTree>
    <p:extLst>
      <p:ext uri="{BB962C8B-B14F-4D97-AF65-F5344CB8AC3E}">
        <p14:creationId xmlns:p14="http://schemas.microsoft.com/office/powerpoint/2010/main" val="159868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821055"/>
          </a:xfrm>
          <a:custGeom>
            <a:avLst/>
            <a:gdLst/>
            <a:ahLst/>
            <a:cxnLst/>
            <a:rect l="l" t="t" r="r" b="b"/>
            <a:pathLst>
              <a:path w="12192000" h="821055">
                <a:moveTo>
                  <a:pt x="12191997" y="0"/>
                </a:moveTo>
                <a:lnTo>
                  <a:pt x="0" y="0"/>
                </a:lnTo>
                <a:lnTo>
                  <a:pt x="0" y="820799"/>
                </a:lnTo>
                <a:lnTo>
                  <a:pt x="12191997" y="820799"/>
                </a:lnTo>
                <a:lnTo>
                  <a:pt x="12191997" y="0"/>
                </a:lnTo>
                <a:close/>
              </a:path>
            </a:pathLst>
          </a:custGeom>
          <a:solidFill>
            <a:srgbClr val="CBCBCB"/>
          </a:solidFill>
        </p:spPr>
        <p:txBody>
          <a:bodyPr wrap="square" lIns="0" tIns="0" rIns="0" bIns="0" rtlCol="0"/>
          <a:lstStyle/>
          <a:p>
            <a:endParaRPr/>
          </a:p>
        </p:txBody>
      </p:sp>
      <p:sp>
        <p:nvSpPr>
          <p:cNvPr id="3" name="object 3"/>
          <p:cNvSpPr txBox="1">
            <a:spLocks noGrp="1"/>
          </p:cNvSpPr>
          <p:nvPr>
            <p:ph type="title"/>
          </p:nvPr>
        </p:nvSpPr>
        <p:spPr>
          <a:xfrm>
            <a:off x="304800" y="123380"/>
            <a:ext cx="11753849" cy="566822"/>
          </a:xfrm>
          <a:prstGeom prst="rect">
            <a:avLst/>
          </a:prstGeom>
        </p:spPr>
        <p:txBody>
          <a:bodyPr vert="horz" wrap="square" lIns="0" tIns="12700" rIns="0" bIns="0" rtlCol="0">
            <a:spAutoFit/>
          </a:bodyPr>
          <a:lstStyle/>
          <a:p>
            <a:pPr marL="12700">
              <a:lnSpc>
                <a:spcPct val="100000"/>
              </a:lnSpc>
              <a:spcBef>
                <a:spcPts val="100"/>
              </a:spcBef>
            </a:pPr>
            <a:r>
              <a:rPr sz="3600" i="1" dirty="0">
                <a:latin typeface="Nimbus Sans L"/>
                <a:cs typeface="Nimbus Sans L"/>
              </a:rPr>
              <a:t>MARBURY v. MADISON (1803) – </a:t>
            </a:r>
            <a:r>
              <a:rPr sz="3600" i="1" dirty="0">
                <a:solidFill>
                  <a:srgbClr val="008000"/>
                </a:solidFill>
                <a:latin typeface="Nimbus Sans L"/>
                <a:cs typeface="Nimbus Sans L"/>
              </a:rPr>
              <a:t>REQUIRED CASE</a:t>
            </a:r>
            <a:endParaRPr sz="3600" dirty="0">
              <a:latin typeface="Nimbus Sans L"/>
              <a:cs typeface="Nimbus Sans L"/>
            </a:endParaRPr>
          </a:p>
        </p:txBody>
      </p:sp>
      <p:sp>
        <p:nvSpPr>
          <p:cNvPr id="5" name="object 5"/>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29</a:t>
            </a:fld>
            <a:endParaRPr dirty="0"/>
          </a:p>
        </p:txBody>
      </p:sp>
      <p:pic>
        <p:nvPicPr>
          <p:cNvPr id="11" name="Picture 10"/>
          <p:cNvPicPr>
            <a:picLocks noChangeAspect="1"/>
          </p:cNvPicPr>
          <p:nvPr/>
        </p:nvPicPr>
        <p:blipFill>
          <a:blip r:embed="rId2"/>
          <a:stretch>
            <a:fillRect/>
          </a:stretch>
        </p:blipFill>
        <p:spPr>
          <a:xfrm>
            <a:off x="-76200" y="813581"/>
            <a:ext cx="7985190" cy="5562600"/>
          </a:xfrm>
          <a:prstGeom prst="rect">
            <a:avLst/>
          </a:prstGeom>
        </p:spPr>
      </p:pic>
      <p:sp>
        <p:nvSpPr>
          <p:cNvPr id="12" name="Rectangle 11"/>
          <p:cNvSpPr/>
          <p:nvPr/>
        </p:nvSpPr>
        <p:spPr>
          <a:xfrm>
            <a:off x="7728045" y="848838"/>
            <a:ext cx="4692555" cy="5940088"/>
          </a:xfrm>
          <a:prstGeom prst="rect">
            <a:avLst/>
          </a:prstGeom>
        </p:spPr>
        <p:txBody>
          <a:bodyPr wrap="square">
            <a:spAutoFit/>
          </a:bodyPr>
          <a:lstStyle/>
          <a:p>
            <a:r>
              <a:rPr lang="en-US" sz="2000" dirty="0"/>
              <a:t>Outgoing President John Adams </a:t>
            </a:r>
            <a:r>
              <a:rPr lang="en-US" sz="2000" b="1" dirty="0">
                <a:solidFill>
                  <a:srgbClr val="FF0000"/>
                </a:solidFill>
              </a:rPr>
              <a:t>FEDERALIST</a:t>
            </a:r>
          </a:p>
          <a:p>
            <a:endParaRPr lang="en-US" sz="2000" dirty="0"/>
          </a:p>
          <a:p>
            <a:r>
              <a:rPr lang="en-US" sz="2000" dirty="0"/>
              <a:t> </a:t>
            </a:r>
          </a:p>
          <a:p>
            <a:r>
              <a:rPr lang="en-US" sz="2000" dirty="0"/>
              <a:t>Outgoing Secretary of State John Marshall (becomes Chief Justice of Supreme Court) </a:t>
            </a:r>
            <a:r>
              <a:rPr lang="en-US" sz="2000" b="1" dirty="0">
                <a:solidFill>
                  <a:srgbClr val="FF0000"/>
                </a:solidFill>
              </a:rPr>
              <a:t>FEDERALIST</a:t>
            </a:r>
          </a:p>
          <a:p>
            <a:endParaRPr lang="en-US" sz="2000" dirty="0"/>
          </a:p>
          <a:p>
            <a:r>
              <a:rPr lang="en-US" sz="2000" dirty="0"/>
              <a:t>President elect Thomas Jefferson </a:t>
            </a:r>
            <a:r>
              <a:rPr lang="en-US" sz="2000" b="1" dirty="0">
                <a:solidFill>
                  <a:srgbClr val="0033CC"/>
                </a:solidFill>
              </a:rPr>
              <a:t>DEMOCRATIC -REPUBLICAN</a:t>
            </a:r>
          </a:p>
          <a:p>
            <a:endParaRPr lang="en-US" sz="2000" dirty="0"/>
          </a:p>
          <a:p>
            <a:r>
              <a:rPr lang="en-US" sz="2000" dirty="0"/>
              <a:t>Secretary of State James Madison </a:t>
            </a:r>
            <a:r>
              <a:rPr lang="en-US" sz="2000" b="1" dirty="0">
                <a:solidFill>
                  <a:srgbClr val="0033CC"/>
                </a:solidFill>
              </a:rPr>
              <a:t>DEMOCRATIC -REPUBLICAN</a:t>
            </a:r>
          </a:p>
          <a:p>
            <a:endParaRPr lang="en-US" sz="2000" dirty="0"/>
          </a:p>
          <a:p>
            <a:endParaRPr lang="en-US" sz="2000" dirty="0"/>
          </a:p>
          <a:p>
            <a:r>
              <a:rPr lang="en-US" sz="2000" dirty="0"/>
              <a:t>William Marbury </a:t>
            </a:r>
            <a:r>
              <a:rPr lang="en-US" sz="2000" b="1" dirty="0">
                <a:solidFill>
                  <a:srgbClr val="FF0000"/>
                </a:solidFill>
              </a:rPr>
              <a:t>FEDERALIST</a:t>
            </a:r>
          </a:p>
          <a:p>
            <a:endParaRPr lang="en-US" sz="2000" dirty="0"/>
          </a:p>
          <a:p>
            <a:endParaRPr lang="en-US" sz="2000" dirty="0"/>
          </a:p>
          <a:p>
            <a:r>
              <a:rPr lang="en-US" sz="2000" dirty="0"/>
              <a:t>Chief Justice John Marshall </a:t>
            </a:r>
            <a:r>
              <a:rPr lang="en-US" sz="2000" b="1" dirty="0">
                <a:solidFill>
                  <a:srgbClr val="FF0000"/>
                </a:solidFill>
              </a:rPr>
              <a:t>FEDERALIST</a:t>
            </a:r>
          </a:p>
        </p:txBody>
      </p:sp>
    </p:spTree>
    <p:extLst>
      <p:ext uri="{BB962C8B-B14F-4D97-AF65-F5344CB8AC3E}">
        <p14:creationId xmlns:p14="http://schemas.microsoft.com/office/powerpoint/2010/main" val="229943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object 2"/>
          <p:cNvSpPr/>
          <p:nvPr/>
        </p:nvSpPr>
        <p:spPr>
          <a:xfrm>
            <a:off x="1" y="0"/>
            <a:ext cx="12192000" cy="10668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gradFill>
            <a:gsLst>
              <a:gs pos="73000">
                <a:srgbClr val="86BAC8"/>
              </a:gs>
              <a:gs pos="0">
                <a:schemeClr val="accent5">
                  <a:lumMod val="20000"/>
                  <a:lumOff val="80000"/>
                </a:schemeClr>
              </a:gs>
              <a:gs pos="98000">
                <a:schemeClr val="accent5">
                  <a:lumMod val="75000"/>
                </a:schemeClr>
              </a:gs>
            </a:gsLst>
            <a:lin ang="5400000" scaled="1"/>
          </a:gradFill>
          <a:ln>
            <a:solidFill>
              <a:schemeClr val="accent5">
                <a:lumMod val="60000"/>
                <a:lumOff val="40000"/>
              </a:schemeClr>
            </a:solidFill>
          </a:ln>
        </p:spPr>
        <p:txBody>
          <a:bodyPr wrap="square" lIns="0" tIns="0" rIns="0" bIns="0" rtlCol="0"/>
          <a:lstStyle/>
          <a:p>
            <a:r>
              <a:rPr kumimoji="0" lang="en-US" sz="2400" b="1" i="0" u="none" strike="noStrike" kern="0" cap="none" spc="0" normalizeH="0" baseline="0" noProof="0" dirty="0">
                <a:ln>
                  <a:noFill/>
                </a:ln>
                <a:effectLst/>
                <a:uLnTx/>
                <a:uFillTx/>
                <a:latin typeface="+mj-lt"/>
                <a:ea typeface="+mj-ea"/>
              </a:rPr>
              <a:t>2.8</a:t>
            </a:r>
            <a:r>
              <a:rPr kumimoji="0" lang="en-US" sz="2400" b="1" i="0" u="none" strike="noStrike" kern="0" cap="none" spc="0" normalizeH="0" baseline="0" noProof="0" dirty="0">
                <a:ln>
                  <a:noFill/>
                </a:ln>
                <a:solidFill>
                  <a:prstClr val="black"/>
                </a:solidFill>
                <a:effectLst/>
                <a:uLnTx/>
                <a:uFillTx/>
                <a:latin typeface="+mj-lt"/>
                <a:ea typeface="+mj-ea"/>
              </a:rPr>
              <a:t> THE DESIGN OF THE JUDICIAL BRANCH PROTECTS THE SUPREME COURT’S INDEPENDENCE AS A  BRANCH OF GOVERNMENT, AND THE EMERGENCE AND USE OF JUDICIAL REVIEW REMAINS A  POWERFUL  JUDICIAL PRACTICE</a:t>
            </a:r>
            <a:endParaRPr dirty="0">
              <a:latin typeface="+mj-lt"/>
            </a:endParaRPr>
          </a:p>
        </p:txBody>
      </p:sp>
      <p:sp>
        <p:nvSpPr>
          <p:cNvPr id="5" name="object 5"/>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3</a:t>
            </a:fld>
            <a:endParaRPr sz="1200">
              <a:latin typeface="DejaVu Sans"/>
              <a:cs typeface="DejaVu Sans"/>
            </a:endParaRPr>
          </a:p>
        </p:txBody>
      </p:sp>
      <p:sp>
        <p:nvSpPr>
          <p:cNvPr id="6" name="TextBox 5">
            <a:extLst>
              <a:ext uri="{FF2B5EF4-FFF2-40B4-BE49-F238E27FC236}">
                <a16:creationId xmlns:a16="http://schemas.microsoft.com/office/drawing/2014/main" id="{0933FC91-8518-65C9-0977-1DB3B2D8C171}"/>
              </a:ext>
            </a:extLst>
          </p:cNvPr>
          <p:cNvSpPr txBox="1"/>
          <p:nvPr/>
        </p:nvSpPr>
        <p:spPr>
          <a:xfrm>
            <a:off x="4863053" y="1343757"/>
            <a:ext cx="6311244" cy="3046988"/>
          </a:xfrm>
          <a:prstGeom prst="rect">
            <a:avLst/>
          </a:prstGeom>
          <a:noFill/>
        </p:spPr>
        <p:txBody>
          <a:bodyPr wrap="square">
            <a:spAutoFit/>
          </a:bodyPr>
          <a:lstStyle/>
          <a:p>
            <a:r>
              <a:rPr lang="en-US" sz="2400" b="1" dirty="0"/>
              <a:t>The foundation for powers of the judicial branch and the argument for how its independence checks the power of </a:t>
            </a:r>
            <a:r>
              <a:rPr lang="en-US" sz="2400" b="1"/>
              <a:t>other branches are </a:t>
            </a:r>
            <a:r>
              <a:rPr lang="en-US" sz="2400" b="1" dirty="0"/>
              <a:t>set forth in:</a:t>
            </a:r>
          </a:p>
          <a:p>
            <a:endParaRPr lang="en-US" sz="2400" b="1" dirty="0"/>
          </a:p>
          <a:p>
            <a:pPr marL="342900" indent="-342900">
              <a:buFont typeface="Arial" panose="020B0604020202020204" pitchFamily="34" charset="0"/>
              <a:buChar char="•"/>
            </a:pPr>
            <a:r>
              <a:rPr lang="en-US" sz="2400" b="1" dirty="0"/>
              <a:t>Article III of the Constitution</a:t>
            </a:r>
          </a:p>
          <a:p>
            <a:pPr marL="342900" indent="-342900">
              <a:buFont typeface="Arial" panose="020B0604020202020204" pitchFamily="34" charset="0"/>
              <a:buChar char="•"/>
            </a:pPr>
            <a:r>
              <a:rPr lang="en-US" sz="2400" b="1" dirty="0"/>
              <a:t>Federalist No. 78</a:t>
            </a:r>
          </a:p>
          <a:p>
            <a:pPr marL="342900" indent="-342900">
              <a:buFont typeface="Arial" panose="020B0604020202020204" pitchFamily="34" charset="0"/>
              <a:buChar char="•"/>
            </a:pPr>
            <a:r>
              <a:rPr lang="en-US" sz="2400" b="1" dirty="0"/>
              <a:t>Marbury v. Madison (1803)</a:t>
            </a:r>
          </a:p>
        </p:txBody>
      </p:sp>
      <p:sp>
        <p:nvSpPr>
          <p:cNvPr id="8" name="TextBox 7">
            <a:extLst>
              <a:ext uri="{FF2B5EF4-FFF2-40B4-BE49-F238E27FC236}">
                <a16:creationId xmlns:a16="http://schemas.microsoft.com/office/drawing/2014/main" id="{0C62A882-D2E2-68E5-F6D6-F17476B28DAF}"/>
              </a:ext>
            </a:extLst>
          </p:cNvPr>
          <p:cNvSpPr txBox="1"/>
          <p:nvPr/>
        </p:nvSpPr>
        <p:spPr>
          <a:xfrm>
            <a:off x="0" y="1676400"/>
            <a:ext cx="4058238" cy="1938992"/>
          </a:xfrm>
          <a:prstGeom prst="rect">
            <a:avLst/>
          </a:prstGeom>
          <a:noFill/>
        </p:spPr>
        <p:txBody>
          <a:bodyPr wrap="square">
            <a:spAutoFit/>
          </a:bodyPr>
          <a:lstStyle/>
          <a:p>
            <a:r>
              <a:rPr lang="en-US" sz="2400" b="1" dirty="0"/>
              <a:t>Explain the principle of judicial review and how it checks the power of other institutions  and state governments</a:t>
            </a:r>
          </a:p>
        </p:txBody>
      </p:sp>
      <p:cxnSp>
        <p:nvCxnSpPr>
          <p:cNvPr id="10" name="Straight Connector 9">
            <a:extLst>
              <a:ext uri="{FF2B5EF4-FFF2-40B4-BE49-F238E27FC236}">
                <a16:creationId xmlns:a16="http://schemas.microsoft.com/office/drawing/2014/main" id="{871930E8-CD6C-A271-DA8D-7E04477C1078}"/>
              </a:ext>
            </a:extLst>
          </p:cNvPr>
          <p:cNvCxnSpPr/>
          <p:nvPr/>
        </p:nvCxnSpPr>
        <p:spPr>
          <a:xfrm flipH="1">
            <a:off x="4639747" y="1219200"/>
            <a:ext cx="16906" cy="5434319"/>
          </a:xfrm>
          <a:prstGeom prst="line">
            <a:avLst/>
          </a:prstGeom>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1BD94183-262D-E2F7-3DAB-B939A55D582D}"/>
              </a:ext>
            </a:extLst>
          </p:cNvPr>
          <p:cNvSpPr txBox="1"/>
          <p:nvPr/>
        </p:nvSpPr>
        <p:spPr>
          <a:xfrm>
            <a:off x="5029200" y="4667702"/>
            <a:ext cx="6311244" cy="1938992"/>
          </a:xfrm>
          <a:prstGeom prst="rect">
            <a:avLst/>
          </a:prstGeom>
          <a:noFill/>
        </p:spPr>
        <p:txBody>
          <a:bodyPr wrap="square">
            <a:spAutoFit/>
          </a:bodyPr>
          <a:lstStyle/>
          <a:p>
            <a:r>
              <a:rPr lang="en-US" sz="2400" b="1" dirty="0"/>
              <a:t>REQUIRED FOUNDATIONAL DOCUMENTS</a:t>
            </a:r>
          </a:p>
          <a:p>
            <a:pPr marL="342900" indent="-342900">
              <a:buFont typeface="Arial" panose="020B0604020202020204" pitchFamily="34" charset="0"/>
              <a:buChar char="•"/>
            </a:pPr>
            <a:r>
              <a:rPr lang="en-US" sz="2400" b="1" dirty="0"/>
              <a:t>The Constitution of the United States</a:t>
            </a:r>
          </a:p>
          <a:p>
            <a:pPr marL="342900" indent="-342900">
              <a:buFont typeface="Arial" panose="020B0604020202020204" pitchFamily="34" charset="0"/>
              <a:buChar char="•"/>
            </a:pPr>
            <a:r>
              <a:rPr lang="en-US" sz="2400" b="1" dirty="0"/>
              <a:t>Federalist No. 78</a:t>
            </a:r>
          </a:p>
          <a:p>
            <a:r>
              <a:rPr lang="en-US" sz="2400" b="1" dirty="0"/>
              <a:t>REQUIRED SUPREME COURT CASE</a:t>
            </a:r>
          </a:p>
          <a:p>
            <a:pPr marL="342900" indent="-342900">
              <a:buFont typeface="Arial" panose="020B0604020202020204" pitchFamily="34" charset="0"/>
              <a:buChar char="•"/>
            </a:pPr>
            <a:r>
              <a:rPr lang="en-US" sz="2400" b="1" dirty="0"/>
              <a:t>Marbury v. Madison (1803)</a:t>
            </a:r>
          </a:p>
        </p:txBody>
      </p:sp>
    </p:spTree>
    <p:extLst>
      <p:ext uri="{BB962C8B-B14F-4D97-AF65-F5344CB8AC3E}">
        <p14:creationId xmlns:p14="http://schemas.microsoft.com/office/powerpoint/2010/main" val="842116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98"/>
            <a:ext cx="12192000" cy="505267"/>
          </a:xfrm>
          <a:custGeom>
            <a:avLst/>
            <a:gdLst/>
            <a:ahLst/>
            <a:cxnLst/>
            <a:rect l="l" t="t" r="r" b="b"/>
            <a:pathLst>
              <a:path w="12192000" h="736600">
                <a:moveTo>
                  <a:pt x="12191997" y="0"/>
                </a:moveTo>
                <a:lnTo>
                  <a:pt x="0" y="0"/>
                </a:lnTo>
                <a:lnTo>
                  <a:pt x="0" y="736241"/>
                </a:lnTo>
                <a:lnTo>
                  <a:pt x="12191997" y="736241"/>
                </a:lnTo>
                <a:lnTo>
                  <a:pt x="12191997" y="0"/>
                </a:lnTo>
                <a:close/>
              </a:path>
            </a:pathLst>
          </a:custGeom>
          <a:solidFill>
            <a:srgbClr val="CBCBCB"/>
          </a:solidFill>
        </p:spPr>
        <p:txBody>
          <a:bodyPr wrap="square" lIns="0" tIns="0" rIns="0" bIns="0" rtlCol="0"/>
          <a:lstStyle/>
          <a:p>
            <a:endParaRPr dirty="0"/>
          </a:p>
        </p:txBody>
      </p:sp>
      <p:sp>
        <p:nvSpPr>
          <p:cNvPr id="3" name="object 3"/>
          <p:cNvSpPr txBox="1">
            <a:spLocks noGrp="1"/>
          </p:cNvSpPr>
          <p:nvPr>
            <p:ph type="title"/>
          </p:nvPr>
        </p:nvSpPr>
        <p:spPr>
          <a:xfrm>
            <a:off x="845024" y="6798"/>
            <a:ext cx="11346976" cy="505267"/>
          </a:xfrm>
          <a:prstGeom prst="rect">
            <a:avLst/>
          </a:prstGeom>
        </p:spPr>
        <p:txBody>
          <a:bodyPr vert="horz" wrap="square" lIns="0" tIns="12700" rIns="0" bIns="0" rtlCol="0">
            <a:spAutoFit/>
          </a:bodyPr>
          <a:lstStyle/>
          <a:p>
            <a:pPr marL="12700">
              <a:lnSpc>
                <a:spcPct val="100000"/>
              </a:lnSpc>
              <a:spcBef>
                <a:spcPts val="100"/>
              </a:spcBef>
            </a:pPr>
            <a:r>
              <a:rPr dirty="0"/>
              <a:t>JUDICIAL REVIEW - </a:t>
            </a:r>
            <a:r>
              <a:rPr i="1" dirty="0">
                <a:latin typeface="Nimbus Sans L"/>
                <a:cs typeface="Nimbus Sans L"/>
              </a:rPr>
              <a:t>MARBURY V. MADISON </a:t>
            </a:r>
            <a:r>
              <a:rPr dirty="0"/>
              <a:t>(1803)</a:t>
            </a:r>
          </a:p>
        </p:txBody>
      </p:sp>
      <p:sp>
        <p:nvSpPr>
          <p:cNvPr id="4" name="object 4"/>
          <p:cNvSpPr txBox="1"/>
          <p:nvPr/>
        </p:nvSpPr>
        <p:spPr>
          <a:xfrm>
            <a:off x="78739" y="652615"/>
            <a:ext cx="11925935" cy="4423006"/>
          </a:xfrm>
          <a:prstGeom prst="rect">
            <a:avLst/>
          </a:prstGeom>
        </p:spPr>
        <p:txBody>
          <a:bodyPr vert="horz" wrap="square" lIns="0" tIns="135890" rIns="0" bIns="0" rtlCol="0">
            <a:spAutoFit/>
          </a:bodyPr>
          <a:lstStyle/>
          <a:p>
            <a:pPr marL="355600" indent="-342900">
              <a:lnSpc>
                <a:spcPct val="100000"/>
              </a:lnSpc>
              <a:spcBef>
                <a:spcPts val="1070"/>
              </a:spcBef>
              <a:buFont typeface="DejaVu Sans"/>
              <a:buChar char="•"/>
              <a:tabLst>
                <a:tab pos="354965" algn="l"/>
                <a:tab pos="355600" algn="l"/>
              </a:tabLst>
            </a:pPr>
            <a:r>
              <a:rPr sz="1800" b="1" dirty="0">
                <a:latin typeface="DejaVu Sans"/>
                <a:cs typeface="DejaVu Sans"/>
              </a:rPr>
              <a:t>Framers did not speciﬁcally provide for judicial review</a:t>
            </a:r>
            <a:endParaRPr sz="1800" dirty="0">
              <a:latin typeface="DejaVu Sans"/>
              <a:cs typeface="DejaVu Sans"/>
            </a:endParaRPr>
          </a:p>
          <a:p>
            <a:pPr marL="355600" indent="-342900">
              <a:lnSpc>
                <a:spcPct val="100000"/>
              </a:lnSpc>
              <a:spcBef>
                <a:spcPts val="975"/>
              </a:spcBef>
              <a:buFont typeface="DejaVu Sans"/>
              <a:buChar char="•"/>
              <a:tabLst>
                <a:tab pos="354965" algn="l"/>
                <a:tab pos="355600" algn="l"/>
              </a:tabLst>
            </a:pPr>
            <a:r>
              <a:rPr sz="1800" b="1" dirty="0">
                <a:latin typeface="DejaVu Sans"/>
                <a:cs typeface="DejaVu Sans"/>
              </a:rPr>
              <a:t>Court could not enforce an unconstitutional law (Section 13 of Judiciary Act)</a:t>
            </a:r>
            <a:endParaRPr sz="1800" dirty="0">
              <a:latin typeface="DejaVu Sans"/>
              <a:cs typeface="DejaVu Sans"/>
            </a:endParaRPr>
          </a:p>
          <a:p>
            <a:pPr marL="355600" indent="-342900">
              <a:lnSpc>
                <a:spcPct val="100000"/>
              </a:lnSpc>
              <a:spcBef>
                <a:spcPts val="1040"/>
              </a:spcBef>
              <a:buFont typeface="DejaVu Sans"/>
              <a:buChar char="•"/>
              <a:tabLst>
                <a:tab pos="354965" algn="l"/>
                <a:tab pos="355600" algn="l"/>
              </a:tabLst>
            </a:pPr>
            <a:r>
              <a:rPr sz="1800" b="1" dirty="0">
                <a:latin typeface="DejaVu Sans"/>
                <a:cs typeface="DejaVu Sans"/>
              </a:rPr>
              <a:t>Chief Justice John Marshall reasoned that judges should interpret the Constitution, not the President or Congress</a:t>
            </a:r>
            <a:endParaRPr sz="1800" dirty="0">
              <a:latin typeface="DejaVu Sans"/>
              <a:cs typeface="DejaVu Sans"/>
            </a:endParaRPr>
          </a:p>
          <a:p>
            <a:pPr marL="355600" indent="-342900">
              <a:lnSpc>
                <a:spcPct val="100000"/>
              </a:lnSpc>
              <a:spcBef>
                <a:spcPts val="940"/>
              </a:spcBef>
              <a:buFont typeface="DejaVu Sans"/>
              <a:buChar char="•"/>
              <a:tabLst>
                <a:tab pos="354965" algn="l"/>
                <a:tab pos="355600" algn="l"/>
              </a:tabLst>
            </a:pPr>
            <a:r>
              <a:rPr sz="1800" b="1" dirty="0">
                <a:solidFill>
                  <a:srgbClr val="FF0000"/>
                </a:solidFill>
                <a:latin typeface="DejaVu Sans"/>
                <a:cs typeface="DejaVu Sans"/>
              </a:rPr>
              <a:t>Judicial review became established due to this case</a:t>
            </a:r>
            <a:endParaRPr sz="1800" dirty="0">
              <a:solidFill>
                <a:srgbClr val="FF0000"/>
              </a:solidFill>
              <a:latin typeface="DejaVu Sans"/>
              <a:cs typeface="DejaVu Sans"/>
            </a:endParaRPr>
          </a:p>
          <a:p>
            <a:pPr marL="355600" indent="-342900">
              <a:lnSpc>
                <a:spcPct val="100000"/>
              </a:lnSpc>
              <a:spcBef>
                <a:spcPts val="1040"/>
              </a:spcBef>
              <a:buFont typeface="DejaVu Sans"/>
              <a:buChar char="•"/>
              <a:tabLst>
                <a:tab pos="354965" algn="l"/>
                <a:tab pos="355600" algn="l"/>
              </a:tabLst>
            </a:pPr>
            <a:r>
              <a:rPr sz="1800" b="1" dirty="0">
                <a:latin typeface="DejaVu Sans"/>
                <a:cs typeface="DejaVu Sans"/>
              </a:rPr>
              <a:t>A single person may challenge an existing law through judicial hearings</a:t>
            </a:r>
            <a:endParaRPr sz="1800" dirty="0">
              <a:latin typeface="DejaVu Sans"/>
              <a:cs typeface="DejaVu Sans"/>
            </a:endParaRPr>
          </a:p>
          <a:p>
            <a:pPr marL="355600" indent="-342900">
              <a:lnSpc>
                <a:spcPct val="100000"/>
              </a:lnSpc>
              <a:spcBef>
                <a:spcPts val="840"/>
              </a:spcBef>
              <a:buFont typeface="DejaVu Sans"/>
              <a:buChar char="•"/>
              <a:tabLst>
                <a:tab pos="354965" algn="l"/>
                <a:tab pos="355600" algn="l"/>
              </a:tabLst>
            </a:pPr>
            <a:r>
              <a:rPr sz="1800" b="1" dirty="0">
                <a:latin typeface="DejaVu Sans"/>
                <a:cs typeface="DejaVu Sans"/>
              </a:rPr>
              <a:t>Eﬀects</a:t>
            </a:r>
            <a:endParaRPr sz="1800" dirty="0">
              <a:latin typeface="DejaVu Sans"/>
              <a:cs typeface="DejaVu Sans"/>
            </a:endParaRPr>
          </a:p>
          <a:p>
            <a:pPr marL="755650" lvl="1" indent="-286385">
              <a:lnSpc>
                <a:spcPct val="100000"/>
              </a:lnSpc>
              <a:spcBef>
                <a:spcPts val="439"/>
              </a:spcBef>
              <a:buFont typeface="DejaVu Sans"/>
              <a:buChar char="–"/>
              <a:tabLst>
                <a:tab pos="755015" algn="l"/>
                <a:tab pos="755650" algn="l"/>
              </a:tabLst>
            </a:pPr>
            <a:r>
              <a:rPr sz="1800" b="1" dirty="0">
                <a:solidFill>
                  <a:srgbClr val="FF0000"/>
                </a:solidFill>
                <a:latin typeface="DejaVu Sans"/>
                <a:cs typeface="DejaVu Sans"/>
              </a:rPr>
              <a:t>Litigation sometimes trumps legislation as a way to make public policy</a:t>
            </a:r>
            <a:endParaRPr sz="1800" dirty="0">
              <a:solidFill>
                <a:srgbClr val="FF0000"/>
              </a:solidFill>
              <a:latin typeface="DejaVu Sans"/>
              <a:cs typeface="DejaVu Sans"/>
            </a:endParaRPr>
          </a:p>
          <a:p>
            <a:pPr marL="755650" lvl="1" indent="-286385">
              <a:lnSpc>
                <a:spcPct val="100000"/>
              </a:lnSpc>
              <a:spcBef>
                <a:spcPts val="439"/>
              </a:spcBef>
              <a:buFont typeface="DejaVu Sans"/>
              <a:buChar char="–"/>
              <a:tabLst>
                <a:tab pos="755015" algn="l"/>
                <a:tab pos="755650" algn="l"/>
              </a:tabLst>
            </a:pPr>
            <a:r>
              <a:rPr sz="1800" b="1" dirty="0">
                <a:latin typeface="DejaVu Sans"/>
                <a:cs typeface="DejaVu Sans"/>
              </a:rPr>
              <a:t>Examples – Modern-day gun issues</a:t>
            </a:r>
            <a:endParaRPr sz="1800" dirty="0">
              <a:latin typeface="DejaVu Sans"/>
              <a:cs typeface="DejaVu Sans"/>
            </a:endParaRPr>
          </a:p>
          <a:p>
            <a:pPr marL="1155065" marR="5080" lvl="2" indent="-228600">
              <a:lnSpc>
                <a:spcPct val="100000"/>
              </a:lnSpc>
              <a:spcBef>
                <a:spcPts val="390"/>
              </a:spcBef>
              <a:buFont typeface="DejaVu Sans"/>
              <a:buChar char="•"/>
              <a:tabLst>
                <a:tab pos="1155065" algn="l"/>
                <a:tab pos="1155700" algn="l"/>
              </a:tabLst>
            </a:pPr>
            <a:r>
              <a:rPr sz="1600" b="1" i="1" dirty="0">
                <a:latin typeface="Nimbus Sans L"/>
                <a:cs typeface="Nimbus Sans L"/>
              </a:rPr>
              <a:t>District of Columbia v. Heller </a:t>
            </a:r>
            <a:r>
              <a:rPr sz="1600" b="1" dirty="0">
                <a:latin typeface="DejaVu Sans"/>
                <a:cs typeface="DejaVu Sans"/>
              </a:rPr>
              <a:t>(2008) - Supreme Court held that a constitutional right to gun ownership - irrespective of service in  a state militia - did exist.</a:t>
            </a:r>
            <a:endParaRPr sz="1600" dirty="0">
              <a:latin typeface="DejaVu Sans"/>
              <a:cs typeface="DejaVu Sans"/>
            </a:endParaRPr>
          </a:p>
          <a:p>
            <a:pPr marL="1155065" marR="598170" lvl="2" indent="-228600">
              <a:lnSpc>
                <a:spcPct val="100000"/>
              </a:lnSpc>
              <a:spcBef>
                <a:spcPts val="360"/>
              </a:spcBef>
              <a:buFont typeface="DejaVu Sans"/>
              <a:buChar char="•"/>
              <a:tabLst>
                <a:tab pos="1155065" algn="l"/>
                <a:tab pos="1155700" algn="l"/>
              </a:tabLst>
            </a:pPr>
            <a:r>
              <a:rPr sz="1600" b="1" i="1" dirty="0">
                <a:latin typeface="Nimbus Sans L"/>
                <a:cs typeface="Nimbus Sans L"/>
              </a:rPr>
              <a:t>McDonald v. Chicago </a:t>
            </a:r>
            <a:r>
              <a:rPr sz="1600" b="1" dirty="0">
                <a:latin typeface="DejaVu Sans"/>
                <a:cs typeface="DejaVu Sans"/>
              </a:rPr>
              <a:t>(2010) - The Second Amendment right to keep and bear arms for self-defense in one's home is fully  applicable to the states through the Fourteenth Amendment.</a:t>
            </a:r>
            <a:endParaRPr sz="1600" dirty="0">
              <a:latin typeface="DejaVu Sans"/>
              <a:cs typeface="DejaVu Sans"/>
            </a:endParaRPr>
          </a:p>
        </p:txBody>
      </p:sp>
      <p:sp>
        <p:nvSpPr>
          <p:cNvPr id="5" name="object 5"/>
          <p:cNvSpPr/>
          <p:nvPr/>
        </p:nvSpPr>
        <p:spPr>
          <a:xfrm>
            <a:off x="3307754" y="5075621"/>
            <a:ext cx="5874037" cy="1916553"/>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30</a:t>
            </a:fld>
            <a:endParaRPr spc="-160" dirty="0"/>
          </a:p>
        </p:txBody>
      </p:sp>
      <p:pic>
        <p:nvPicPr>
          <p:cNvPr id="7" name="Picture 6"/>
          <p:cNvPicPr>
            <a:picLocks noChangeAspect="1"/>
          </p:cNvPicPr>
          <p:nvPr/>
        </p:nvPicPr>
        <p:blipFill>
          <a:blip r:embed="rId3"/>
          <a:stretch>
            <a:fillRect/>
          </a:stretch>
        </p:blipFill>
        <p:spPr>
          <a:xfrm rot="20884340">
            <a:off x="9967706" y="2059422"/>
            <a:ext cx="1904944" cy="1476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990599"/>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rgbClr val="FFFB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2.8</a:t>
            </a:r>
            <a:r>
              <a:rPr kumimoji="0" lang="en-US" sz="2800" b="1" i="0" u="none" strike="noStrike" kern="1200" cap="none" spc="0" normalizeH="0" baseline="0" noProof="0" dirty="0">
                <a:ln>
                  <a:noFill/>
                </a:ln>
                <a:solidFill>
                  <a:prstClr val="black"/>
                </a:solidFill>
                <a:effectLst/>
                <a:uLnTx/>
                <a:uFillTx/>
                <a:latin typeface="Calibri"/>
                <a:ea typeface="+mn-ea"/>
                <a:cs typeface="+mn-cs"/>
              </a:rPr>
              <a:t> EXPLAIN THE PRINCIPLE OF JUDICIAL REVIEW AND HOW DOES IT CHECK THE POWER OF  OTHER INSTITUTIONS AND STATE GOVERNMENTS?</a:t>
            </a:r>
            <a:endParaRPr kumimoji="0"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p:nvPr/>
        </p:nvSpPr>
        <p:spPr>
          <a:xfrm>
            <a:off x="0" y="1066800"/>
            <a:ext cx="12192000" cy="1127168"/>
          </a:xfrm>
          <a:prstGeom prst="rect">
            <a:avLst/>
          </a:prstGeom>
        </p:spPr>
        <p:txBody>
          <a:bodyPr vert="horz" wrap="square" lIns="0" tIns="33020" rIns="0" bIns="0" rtlCol="0">
            <a:spAutoFit/>
          </a:bodyPr>
          <a:lstStyle/>
          <a:p>
            <a:pPr marL="355600" marR="5080" lvl="0" indent="-342900" algn="l" defTabSz="914400" rtl="0" eaLnBrk="1" fontAlgn="auto" latinLnBrk="0" hangingPunct="1">
              <a:lnSpc>
                <a:spcPts val="2800"/>
              </a:lnSpc>
              <a:spcBef>
                <a:spcPts val="260"/>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prstClr val="black"/>
                </a:solidFill>
                <a:effectLst/>
                <a:uLnTx/>
                <a:uFillTx/>
                <a:latin typeface="DejaVu Sans"/>
                <a:ea typeface="+mn-ea"/>
                <a:cs typeface="DejaVu Sans"/>
              </a:rPr>
              <a:t>The foundation for powers of the judicial branch and how its independence checks the  power of other institutions and state governments are set forth in:</a:t>
            </a:r>
            <a:endParaRPr kumimoji="0" lang="en-US" sz="2100" b="1" i="0" u="none" strike="noStrike" kern="1200" cap="none" spc="0" normalizeH="0" baseline="0" noProof="0" dirty="0">
              <a:ln>
                <a:noFill/>
              </a:ln>
              <a:solidFill>
                <a:prstClr val="black"/>
              </a:solidFill>
              <a:effectLst/>
              <a:uLnTx/>
              <a:uFillTx/>
              <a:latin typeface="DejaVu Sans"/>
              <a:ea typeface="+mn-ea"/>
              <a:cs typeface="DejaVu Sans"/>
            </a:endParaRPr>
          </a:p>
          <a:p>
            <a:pPr marL="12700" marR="5080" lvl="0" algn="l" defTabSz="914400" rtl="0" eaLnBrk="1" fontAlgn="auto" latinLnBrk="0" hangingPunct="1">
              <a:lnSpc>
                <a:spcPts val="2800"/>
              </a:lnSpc>
              <a:spcBef>
                <a:spcPts val="260"/>
              </a:spcBef>
              <a:spcAft>
                <a:spcPts val="0"/>
              </a:spcAft>
              <a:buClrTx/>
              <a:buSzTx/>
              <a:tabLst>
                <a:tab pos="354965" algn="l"/>
                <a:tab pos="355600" algn="l"/>
              </a:tabLst>
              <a:defRPr/>
            </a:pPr>
            <a:r>
              <a:rPr kumimoji="0" lang="en-US" sz="2100" b="0" i="0" u="none" strike="noStrike" kern="1200" cap="none" spc="0" normalizeH="0" baseline="0" noProof="0" dirty="0">
                <a:ln>
                  <a:noFill/>
                </a:ln>
                <a:solidFill>
                  <a:prstClr val="black"/>
                </a:solidFill>
                <a:effectLst/>
                <a:uLnTx/>
                <a:uFillTx/>
                <a:latin typeface="DejaVu Sans"/>
                <a:ea typeface="+mn-ea"/>
                <a:cs typeface="DejaVu Sans"/>
              </a:rPr>
              <a:t>            –</a:t>
            </a:r>
            <a:r>
              <a:rPr kumimoji="0" sz="2100" b="1" i="1" u="none" strike="noStrike" kern="1200" cap="none" spc="0" normalizeH="0" baseline="0" noProof="0" dirty="0">
                <a:ln>
                  <a:noFill/>
                </a:ln>
                <a:solidFill>
                  <a:prstClr val="black"/>
                </a:solidFill>
                <a:effectLst/>
                <a:uLnTx/>
                <a:uFillTx/>
                <a:latin typeface="Nimbus Sans L"/>
                <a:ea typeface="+mn-ea"/>
                <a:cs typeface="Nimbus Sans L"/>
              </a:rPr>
              <a:t>Marbury v. Madison </a:t>
            </a:r>
            <a:r>
              <a:rPr kumimoji="0" sz="2100" b="1" i="0" u="none" strike="noStrike" kern="1200" cap="none" spc="0" normalizeH="0" baseline="0" noProof="0" dirty="0">
                <a:ln>
                  <a:noFill/>
                </a:ln>
                <a:solidFill>
                  <a:prstClr val="black"/>
                </a:solidFill>
                <a:effectLst/>
                <a:uLnTx/>
                <a:uFillTx/>
                <a:latin typeface="DejaVu Sans"/>
                <a:ea typeface="+mn-ea"/>
                <a:cs typeface="DejaVu Sans"/>
              </a:rPr>
              <a:t>(1803)</a:t>
            </a:r>
            <a:endParaRPr kumimoji="0" sz="2100" b="0" i="0" u="none" strike="noStrike" kern="1200" cap="none" spc="0" normalizeH="0" baseline="0" noProof="0" dirty="0">
              <a:ln>
                <a:noFill/>
              </a:ln>
              <a:solidFill>
                <a:prstClr val="black"/>
              </a:solidFill>
              <a:effectLst/>
              <a:uLnTx/>
              <a:uFillTx/>
              <a:latin typeface="DejaVu Sans"/>
              <a:ea typeface="+mn-ea"/>
              <a:cs typeface="DejaVu Sans"/>
            </a:endParaRPr>
          </a:p>
        </p:txBody>
      </p:sp>
      <p:graphicFrame>
        <p:nvGraphicFramePr>
          <p:cNvPr id="3" name="Table 5">
            <a:extLst>
              <a:ext uri="{FF2B5EF4-FFF2-40B4-BE49-F238E27FC236}">
                <a16:creationId xmlns:a16="http://schemas.microsoft.com/office/drawing/2014/main" id="{9E7937EC-CEFC-4DA7-9D12-B97CCBBB66AE}"/>
              </a:ext>
            </a:extLst>
          </p:cNvPr>
          <p:cNvGraphicFramePr>
            <a:graphicFrameLocks noGrp="1"/>
          </p:cNvGraphicFramePr>
          <p:nvPr>
            <p:extLst>
              <p:ext uri="{D42A27DB-BD31-4B8C-83A1-F6EECF244321}">
                <p14:modId xmlns:p14="http://schemas.microsoft.com/office/powerpoint/2010/main" val="2513419327"/>
              </p:ext>
            </p:extLst>
          </p:nvPr>
        </p:nvGraphicFramePr>
        <p:xfrm>
          <a:off x="76200" y="2362200"/>
          <a:ext cx="12039600" cy="4175760"/>
        </p:xfrm>
        <a:graphic>
          <a:graphicData uri="http://schemas.openxmlformats.org/drawingml/2006/table">
            <a:tbl>
              <a:tblPr firstRow="1" bandRow="1">
                <a:tableStyleId>{5C22544A-7EE6-4342-B048-85BDC9FD1C3A}</a:tableStyleId>
              </a:tblPr>
              <a:tblGrid>
                <a:gridCol w="6019800">
                  <a:extLst>
                    <a:ext uri="{9D8B030D-6E8A-4147-A177-3AD203B41FA5}">
                      <a16:colId xmlns:a16="http://schemas.microsoft.com/office/drawing/2014/main" val="1016699216"/>
                    </a:ext>
                  </a:extLst>
                </a:gridCol>
                <a:gridCol w="6019800">
                  <a:extLst>
                    <a:ext uri="{9D8B030D-6E8A-4147-A177-3AD203B41FA5}">
                      <a16:colId xmlns:a16="http://schemas.microsoft.com/office/drawing/2014/main" val="1323306296"/>
                    </a:ext>
                  </a:extLst>
                </a:gridCol>
              </a:tblGrid>
              <a:tr h="370840">
                <a:tc>
                  <a:txBody>
                    <a:bodyPr/>
                    <a:lstStyle/>
                    <a:p>
                      <a:r>
                        <a:rPr lang="en-US" sz="2200" dirty="0"/>
                        <a:t>Checks Over Other Branches and States </a:t>
                      </a:r>
                    </a:p>
                  </a:txBody>
                  <a:tcPr/>
                </a:tc>
                <a:tc>
                  <a:txBody>
                    <a:bodyPr/>
                    <a:lstStyle/>
                    <a:p>
                      <a:r>
                        <a:rPr lang="en-US" sz="2200" dirty="0"/>
                        <a:t>Judicial Review and Marbury v. Madison </a:t>
                      </a:r>
                    </a:p>
                  </a:txBody>
                  <a:tcPr/>
                </a:tc>
                <a:extLst>
                  <a:ext uri="{0D108BD9-81ED-4DB2-BD59-A6C34878D82A}">
                    <a16:rowId xmlns:a16="http://schemas.microsoft.com/office/drawing/2014/main" val="2461765910"/>
                  </a:ext>
                </a:extLst>
              </a:tr>
              <a:tr h="370840">
                <a:tc>
                  <a:txBody>
                    <a:bodyPr/>
                    <a:lstStyle/>
                    <a:p>
                      <a:r>
                        <a:rPr lang="en-US" sz="2400" dirty="0"/>
                        <a:t>The US district courts trying federal crimes, such as counterfeiting, mail fraud, and evading federal income taxes crimes defined under the enumerated powers in the constitution. Most violent crimes, and indeed most crimes overall are tried in state courts. Congress has outlawed some violent crimes Interstate actions, such as drug trafficking, bank robbery, terrorism, and acts of violence on federal property. </a:t>
                      </a:r>
                    </a:p>
                  </a:txBody>
                  <a:tcPr/>
                </a:tc>
                <a:tc>
                  <a:txBody>
                    <a:bodyPr/>
                    <a:lstStyle/>
                    <a:p>
                      <a:r>
                        <a:rPr lang="en-US" sz="2400" dirty="0"/>
                        <a:t>The judicial branch has the power of judicial review to examine acts of legislators and the executive branch to see if they abide by the constitution. This was established in the 1803 Supreme Court case of Marbury v. Madison </a:t>
                      </a:r>
                    </a:p>
                  </a:txBody>
                  <a:tcPr/>
                </a:tc>
                <a:extLst>
                  <a:ext uri="{0D108BD9-81ED-4DB2-BD59-A6C34878D82A}">
                    <a16:rowId xmlns:a16="http://schemas.microsoft.com/office/drawing/2014/main" val="869432736"/>
                  </a:ext>
                </a:extLst>
              </a:tr>
            </a:tbl>
          </a:graphicData>
        </a:graphic>
      </p:graphicFrame>
      <p:sp>
        <p:nvSpPr>
          <p:cNvPr id="6" name="TextBox 5">
            <a:extLst>
              <a:ext uri="{FF2B5EF4-FFF2-40B4-BE49-F238E27FC236}">
                <a16:creationId xmlns:a16="http://schemas.microsoft.com/office/drawing/2014/main" id="{BA30FC13-BB55-4189-9558-82C694AA8B99}"/>
              </a:ext>
            </a:extLst>
          </p:cNvPr>
          <p:cNvSpPr txBox="1"/>
          <p:nvPr/>
        </p:nvSpPr>
        <p:spPr>
          <a:xfrm>
            <a:off x="10363200" y="6501245"/>
            <a:ext cx="1505156" cy="338554"/>
          </a:xfrm>
          <a:prstGeom prst="rect">
            <a:avLst/>
          </a:prstGeom>
          <a:noFill/>
        </p:spPr>
        <p:txBody>
          <a:bodyPr wrap="none" rtlCol="0">
            <a:spAutoFit/>
          </a:bodyPr>
          <a:lstStyle/>
          <a:p>
            <a:r>
              <a:rPr lang="en-US" sz="1600" b="1" i="1" dirty="0"/>
              <a:t>AMSCO pg. 187</a:t>
            </a:r>
          </a:p>
        </p:txBody>
      </p:sp>
    </p:spTree>
    <p:extLst>
      <p:ext uri="{BB962C8B-B14F-4D97-AF65-F5344CB8AC3E}">
        <p14:creationId xmlns:p14="http://schemas.microsoft.com/office/powerpoint/2010/main" val="303505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6337" y="0"/>
            <a:ext cx="6047114" cy="443711"/>
          </a:xfrm>
          <a:prstGeom prst="rect">
            <a:avLst/>
          </a:prstGeom>
        </p:spPr>
        <p:txBody>
          <a:bodyPr vert="horz" wrap="square" lIns="0" tIns="12700" rIns="0" bIns="0" rtlCol="0">
            <a:spAutoFit/>
          </a:bodyPr>
          <a:lstStyle/>
          <a:p>
            <a:pPr marL="12700" algn="ctr">
              <a:lnSpc>
                <a:spcPct val="100000"/>
              </a:lnSpc>
              <a:spcBef>
                <a:spcPts val="100"/>
              </a:spcBef>
            </a:pPr>
            <a:r>
              <a:rPr sz="2800" dirty="0"/>
              <a:t>THE SUPREME COURT</a:t>
            </a:r>
          </a:p>
        </p:txBody>
      </p:sp>
      <p:sp>
        <p:nvSpPr>
          <p:cNvPr id="3" name="object 3"/>
          <p:cNvSpPr txBox="1"/>
          <p:nvPr/>
        </p:nvSpPr>
        <p:spPr>
          <a:xfrm>
            <a:off x="0" y="914400"/>
            <a:ext cx="5715000" cy="4326184"/>
          </a:xfrm>
          <a:prstGeom prst="rect">
            <a:avLst/>
          </a:prstGeom>
        </p:spPr>
        <p:txBody>
          <a:bodyPr vert="horz" wrap="square" lIns="0" tIns="57785" rIns="0" bIns="0" rtlCol="0">
            <a:spAutoFit/>
          </a:bodyPr>
          <a:lstStyle/>
          <a:p>
            <a:pPr marL="12700">
              <a:lnSpc>
                <a:spcPct val="100000"/>
              </a:lnSpc>
              <a:spcBef>
                <a:spcPts val="455"/>
              </a:spcBef>
            </a:pPr>
            <a:r>
              <a:rPr sz="2200" b="1" i="1" dirty="0">
                <a:latin typeface="Nimbus Sans L"/>
                <a:cs typeface="Nimbus Sans L"/>
              </a:rPr>
              <a:t>KEY POWERS</a:t>
            </a:r>
            <a:endParaRPr sz="2200" dirty="0">
              <a:latin typeface="Nimbus Sans L"/>
              <a:cs typeface="Nimbus Sans L"/>
            </a:endParaRPr>
          </a:p>
          <a:p>
            <a:pPr marL="355600" indent="-342900">
              <a:lnSpc>
                <a:spcPct val="100000"/>
              </a:lnSpc>
              <a:spcBef>
                <a:spcPts val="275"/>
              </a:spcBef>
              <a:buFont typeface="DejaVu Sans"/>
              <a:buChar char="•"/>
              <a:tabLst>
                <a:tab pos="354965" algn="l"/>
                <a:tab pos="355600" algn="l"/>
              </a:tabLst>
            </a:pPr>
            <a:r>
              <a:rPr sz="2200" b="1" dirty="0">
                <a:latin typeface="+mj-lt"/>
                <a:cs typeface="DejaVu Sans"/>
              </a:rPr>
              <a:t>Power of </a:t>
            </a:r>
            <a:r>
              <a:rPr sz="2200" b="1" dirty="0">
                <a:solidFill>
                  <a:srgbClr val="FF0000"/>
                </a:solidFill>
                <a:latin typeface="+mj-lt"/>
                <a:cs typeface="DejaVu Sans"/>
              </a:rPr>
              <a:t>judicial review </a:t>
            </a:r>
            <a:r>
              <a:rPr sz="2200" b="1" dirty="0">
                <a:latin typeface="+mj-lt"/>
                <a:cs typeface="DejaVu Sans"/>
              </a:rPr>
              <a:t>(established by </a:t>
            </a:r>
            <a:r>
              <a:rPr sz="2200" b="1" i="1" dirty="0">
                <a:latin typeface="+mj-lt"/>
                <a:cs typeface="Nimbus Sans L"/>
              </a:rPr>
              <a:t>Marbury v. Madison</a:t>
            </a:r>
            <a:r>
              <a:rPr sz="2200" b="1" dirty="0">
                <a:latin typeface="+mj-lt"/>
                <a:cs typeface="DejaVu Sans"/>
              </a:rPr>
              <a:t>, 1803)</a:t>
            </a:r>
            <a:endParaRPr sz="2200" dirty="0">
              <a:latin typeface="+mj-lt"/>
              <a:cs typeface="DejaVu Sans"/>
            </a:endParaRPr>
          </a:p>
          <a:p>
            <a:pPr marL="755650" lvl="1" indent="-286385">
              <a:lnSpc>
                <a:spcPct val="100000"/>
              </a:lnSpc>
              <a:spcBef>
                <a:spcPts val="245"/>
              </a:spcBef>
              <a:buFont typeface="DejaVu Sans"/>
              <a:buChar char="–"/>
              <a:tabLst>
                <a:tab pos="755015" algn="l"/>
                <a:tab pos="755650" algn="l"/>
              </a:tabLst>
            </a:pPr>
            <a:r>
              <a:rPr sz="2200" b="1" dirty="0">
                <a:latin typeface="+mj-lt"/>
                <a:cs typeface="DejaVu Sans"/>
              </a:rPr>
              <a:t>Declare </a:t>
            </a:r>
            <a:r>
              <a:rPr sz="2200" b="1" dirty="0">
                <a:solidFill>
                  <a:srgbClr val="FF0000"/>
                </a:solidFill>
                <a:latin typeface="+mj-lt"/>
                <a:cs typeface="DejaVu Sans"/>
              </a:rPr>
              <a:t>state</a:t>
            </a:r>
            <a:r>
              <a:rPr sz="2200" b="1" dirty="0">
                <a:latin typeface="+mj-lt"/>
                <a:cs typeface="DejaVu Sans"/>
              </a:rPr>
              <a:t> laws, </a:t>
            </a:r>
            <a:r>
              <a:rPr sz="2200" b="1" dirty="0">
                <a:solidFill>
                  <a:srgbClr val="FF0000"/>
                </a:solidFill>
                <a:latin typeface="+mj-lt"/>
                <a:cs typeface="DejaVu Sans"/>
              </a:rPr>
              <a:t>federal</a:t>
            </a:r>
            <a:r>
              <a:rPr sz="2200" b="1" dirty="0">
                <a:latin typeface="+mj-lt"/>
                <a:cs typeface="DejaVu Sans"/>
              </a:rPr>
              <a:t> laws, and presidential </a:t>
            </a:r>
            <a:r>
              <a:rPr sz="2200" b="1" dirty="0">
                <a:solidFill>
                  <a:srgbClr val="FF0000"/>
                </a:solidFill>
                <a:latin typeface="+mj-lt"/>
                <a:cs typeface="DejaVu Sans"/>
              </a:rPr>
              <a:t>actions</a:t>
            </a:r>
            <a:r>
              <a:rPr sz="2200" b="1" dirty="0">
                <a:latin typeface="+mj-lt"/>
                <a:cs typeface="DejaVu Sans"/>
              </a:rPr>
              <a:t> </a:t>
            </a:r>
            <a:r>
              <a:rPr sz="2200" b="1" dirty="0">
                <a:solidFill>
                  <a:srgbClr val="FF0000"/>
                </a:solidFill>
                <a:latin typeface="+mj-lt"/>
                <a:cs typeface="DejaVu Sans"/>
              </a:rPr>
              <a:t>unconstitutional</a:t>
            </a:r>
            <a:endParaRPr sz="2200" dirty="0">
              <a:solidFill>
                <a:srgbClr val="FF0000"/>
              </a:solidFill>
              <a:latin typeface="+mj-lt"/>
              <a:cs typeface="DejaVu Sans"/>
            </a:endParaRPr>
          </a:p>
          <a:p>
            <a:pPr marL="355600" indent="-342900">
              <a:lnSpc>
                <a:spcPct val="100000"/>
              </a:lnSpc>
              <a:spcBef>
                <a:spcPts val="355"/>
              </a:spcBef>
              <a:buFont typeface="DejaVu Sans"/>
              <a:buChar char="•"/>
              <a:tabLst>
                <a:tab pos="354965" algn="l"/>
                <a:tab pos="355600" algn="l"/>
              </a:tabLst>
            </a:pPr>
            <a:r>
              <a:rPr sz="2200" b="1" dirty="0">
                <a:latin typeface="+mj-lt"/>
                <a:cs typeface="DejaVu Sans"/>
              </a:rPr>
              <a:t>Power to interpret broadly worded laws of Congress</a:t>
            </a:r>
            <a:endParaRPr sz="2200" dirty="0">
              <a:latin typeface="+mj-lt"/>
              <a:cs typeface="DejaVu Sans"/>
            </a:endParaRPr>
          </a:p>
          <a:p>
            <a:pPr marL="355600" indent="-342900">
              <a:lnSpc>
                <a:spcPct val="100000"/>
              </a:lnSpc>
              <a:spcBef>
                <a:spcPts val="320"/>
              </a:spcBef>
              <a:buFont typeface="DejaVu Sans"/>
              <a:buChar char="•"/>
              <a:tabLst>
                <a:tab pos="354965" algn="l"/>
                <a:tab pos="355600" algn="l"/>
              </a:tabLst>
            </a:pPr>
            <a:r>
              <a:rPr sz="2200" b="1" dirty="0">
                <a:latin typeface="+mj-lt"/>
                <a:cs typeface="DejaVu Sans"/>
              </a:rPr>
              <a:t>Power to determine the meaning and application of the Constitution</a:t>
            </a:r>
            <a:endParaRPr sz="2200" dirty="0">
              <a:latin typeface="+mj-lt"/>
              <a:cs typeface="DejaVu Sans"/>
            </a:endParaRPr>
          </a:p>
          <a:p>
            <a:pPr marL="355600" indent="-342900">
              <a:lnSpc>
                <a:spcPct val="100000"/>
              </a:lnSpc>
              <a:spcBef>
                <a:spcPts val="320"/>
              </a:spcBef>
              <a:buFont typeface="DejaVu Sans"/>
              <a:buChar char="•"/>
              <a:tabLst>
                <a:tab pos="354965" algn="l"/>
                <a:tab pos="355600" algn="l"/>
              </a:tabLst>
            </a:pPr>
            <a:r>
              <a:rPr sz="2200" b="1" dirty="0">
                <a:latin typeface="+mj-lt"/>
                <a:cs typeface="DejaVu Sans"/>
              </a:rPr>
              <a:t>Power to overrule earlier Supreme Court decisions (e.g., </a:t>
            </a:r>
            <a:r>
              <a:rPr sz="2200" b="1" i="1" dirty="0">
                <a:latin typeface="+mj-lt"/>
                <a:cs typeface="Nimbus Sans L"/>
              </a:rPr>
              <a:t>Brown</a:t>
            </a:r>
            <a:endParaRPr sz="2200" dirty="0">
              <a:latin typeface="+mj-lt"/>
              <a:cs typeface="Nimbus Sans L"/>
            </a:endParaRPr>
          </a:p>
          <a:p>
            <a:pPr marL="355600">
              <a:lnSpc>
                <a:spcPct val="100000"/>
              </a:lnSpc>
              <a:spcBef>
                <a:spcPts val="85"/>
              </a:spcBef>
            </a:pPr>
            <a:r>
              <a:rPr sz="2200" b="1" dirty="0">
                <a:latin typeface="+mj-lt"/>
                <a:cs typeface="DejaVu Sans"/>
              </a:rPr>
              <a:t>overturning </a:t>
            </a:r>
            <a:r>
              <a:rPr sz="2200" b="1" i="1" dirty="0">
                <a:latin typeface="+mj-lt"/>
                <a:cs typeface="Nimbus Sans L"/>
              </a:rPr>
              <a:t>Plessy</a:t>
            </a:r>
            <a:r>
              <a:rPr sz="2200" b="1" dirty="0">
                <a:latin typeface="+mj-lt"/>
                <a:cs typeface="DejaVu Sans"/>
              </a:rPr>
              <a:t>)</a:t>
            </a:r>
            <a:endParaRPr sz="2200" dirty="0">
              <a:latin typeface="+mj-lt"/>
              <a:cs typeface="DejaVu Sans"/>
            </a:endParaRPr>
          </a:p>
        </p:txBody>
      </p:sp>
      <p:sp>
        <p:nvSpPr>
          <p:cNvPr id="8" name="TextBox 7">
            <a:extLst>
              <a:ext uri="{FF2B5EF4-FFF2-40B4-BE49-F238E27FC236}">
                <a16:creationId xmlns:a16="http://schemas.microsoft.com/office/drawing/2014/main" id="{BF111E59-D42C-3F47-D103-1E8F0CE26BA6}"/>
              </a:ext>
            </a:extLst>
          </p:cNvPr>
          <p:cNvSpPr txBox="1"/>
          <p:nvPr/>
        </p:nvSpPr>
        <p:spPr>
          <a:xfrm>
            <a:off x="5798598" y="762000"/>
            <a:ext cx="6400800" cy="5961119"/>
          </a:xfrm>
          <a:prstGeom prst="rect">
            <a:avLst/>
          </a:prstGeom>
          <a:noFill/>
        </p:spPr>
        <p:txBody>
          <a:bodyPr wrap="squar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Nimbus Sans L"/>
              </a:rPr>
              <a:t>ORIGINAL JURISDICTION</a:t>
            </a:r>
            <a:endParaRPr kumimoji="0" lang="en-US" sz="2200" b="0" i="0" u="none" strike="noStrike" kern="1200" cap="none" spc="0" normalizeH="0" baseline="0" noProof="0" dirty="0">
              <a:ln>
                <a:noFill/>
              </a:ln>
              <a:solidFill>
                <a:prstClr val="black"/>
              </a:solidFill>
              <a:effectLst/>
              <a:uLnTx/>
              <a:uFillTx/>
              <a:latin typeface="Calibri"/>
              <a:ea typeface="+mn-ea"/>
              <a:cs typeface="Nimbus Sans L"/>
            </a:endParaRPr>
          </a:p>
          <a:p>
            <a:pPr marL="355600" marR="0" lvl="0" indent="-342900" algn="l" defTabSz="914400" rtl="0" eaLnBrk="1" fontAlgn="auto" latinLnBrk="0" hangingPunct="1">
              <a:lnSpc>
                <a:spcPct val="100000"/>
              </a:lnSpc>
              <a:spcBef>
                <a:spcPts val="345"/>
              </a:spcBef>
              <a:spcAft>
                <a:spcPts val="0"/>
              </a:spcAft>
              <a:buClrTx/>
              <a:buSzTx/>
              <a:buFont typeface="DejaVu Sans"/>
              <a:buChar char="•"/>
              <a:tabLst>
                <a:tab pos="354965" algn="l"/>
                <a:tab pos="35560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The Court’s original jurisdiction only generates two to three cases a year</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355600" marR="120014" lvl="0" indent="-342900" algn="l" defTabSz="914400" rtl="0" eaLnBrk="1" fontAlgn="auto" latinLnBrk="0" hangingPunct="1">
              <a:lnSpc>
                <a:spcPct val="105000"/>
              </a:lnSpc>
              <a:spcBef>
                <a:spcPts val="235"/>
              </a:spcBef>
              <a:spcAft>
                <a:spcPts val="0"/>
              </a:spcAft>
              <a:buClrTx/>
              <a:buSzTx/>
              <a:buFont typeface="DejaVu Sans"/>
              <a:buChar char="•"/>
              <a:tabLst>
                <a:tab pos="354965" algn="l"/>
                <a:tab pos="35560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The Supreme Court exercises original jurisdiction in cases involving the  following:</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755650" marR="0" lvl="1" indent="-286385" algn="l" defTabSz="914400" rtl="0" eaLnBrk="1" fontAlgn="auto" latinLnBrk="0" hangingPunct="1">
              <a:lnSpc>
                <a:spcPct val="100000"/>
              </a:lnSpc>
              <a:spcBef>
                <a:spcPts val="254"/>
              </a:spcBef>
              <a:spcAft>
                <a:spcPts val="0"/>
              </a:spcAft>
              <a:buClrTx/>
              <a:buSzTx/>
              <a:buFont typeface="DejaVu Sans"/>
              <a:buChar char="–"/>
              <a:tabLst>
                <a:tab pos="755015" algn="l"/>
                <a:tab pos="75565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Two or more states</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755650" marR="0" lvl="1" indent="-286385" algn="l" defTabSz="914400" rtl="0" eaLnBrk="1" fontAlgn="auto" latinLnBrk="0" hangingPunct="1">
              <a:lnSpc>
                <a:spcPct val="100000"/>
              </a:lnSpc>
              <a:spcBef>
                <a:spcPts val="420"/>
              </a:spcBef>
              <a:spcAft>
                <a:spcPts val="0"/>
              </a:spcAft>
              <a:buClrTx/>
              <a:buSzTx/>
              <a:buFont typeface="DejaVu Sans"/>
              <a:buChar char="–"/>
              <a:tabLst>
                <a:tab pos="755015" algn="l"/>
                <a:tab pos="75565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The United States and a state government</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755650" marR="0" lvl="1" indent="-286385" algn="l" defTabSz="914400" rtl="0" eaLnBrk="1" fontAlgn="auto" latinLnBrk="0" hangingPunct="1">
              <a:lnSpc>
                <a:spcPct val="100000"/>
              </a:lnSpc>
              <a:spcBef>
                <a:spcPts val="320"/>
              </a:spcBef>
              <a:spcAft>
                <a:spcPts val="0"/>
              </a:spcAft>
              <a:buClrTx/>
              <a:buSzTx/>
              <a:buFont typeface="DejaVu Sans"/>
              <a:buChar char="–"/>
              <a:tabLst>
                <a:tab pos="755015" algn="l"/>
                <a:tab pos="75565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The United States and foreign ambassadors/diplomats</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457200" marR="0" lvl="1" indent="0" algn="l" defTabSz="914400" rtl="0" eaLnBrk="1" fontAlgn="auto" latinLnBrk="0" hangingPunct="1">
              <a:lnSpc>
                <a:spcPct val="100000"/>
              </a:lnSpc>
              <a:spcBef>
                <a:spcPts val="40"/>
              </a:spcBef>
              <a:spcAft>
                <a:spcPts val="0"/>
              </a:spcAft>
              <a:buClrTx/>
              <a:buSzTx/>
              <a:buFontTx/>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alibri"/>
                <a:ea typeface="+mn-ea"/>
                <a:cs typeface="Nimbus Sans L"/>
              </a:rPr>
              <a:t>APPELLATE JURISDICTION</a:t>
            </a:r>
            <a:endParaRPr kumimoji="0" lang="en-US" sz="2200" b="0" i="0" u="none" strike="noStrike" kern="1200" cap="none" spc="0" normalizeH="0" baseline="0" noProof="0" dirty="0">
              <a:ln>
                <a:noFill/>
              </a:ln>
              <a:solidFill>
                <a:prstClr val="black"/>
              </a:solidFill>
              <a:effectLst/>
              <a:uLnTx/>
              <a:uFillTx/>
              <a:latin typeface="Calibri"/>
              <a:ea typeface="+mn-ea"/>
              <a:cs typeface="Nimbus Sans L"/>
            </a:endParaRPr>
          </a:p>
          <a:p>
            <a:pPr marL="355600" marR="0" lvl="0" indent="-342900" algn="l" defTabSz="914400" rtl="0" eaLnBrk="1" fontAlgn="auto" latinLnBrk="0" hangingPunct="1">
              <a:lnSpc>
                <a:spcPct val="100000"/>
              </a:lnSpc>
              <a:spcBef>
                <a:spcPts val="290"/>
              </a:spcBef>
              <a:spcAft>
                <a:spcPts val="0"/>
              </a:spcAft>
              <a:buClrTx/>
              <a:buSzTx/>
              <a:buFont typeface="DejaVu Sans"/>
              <a:buChar char="•"/>
              <a:tabLst>
                <a:tab pos="354965" algn="l"/>
                <a:tab pos="35560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Most cases come under the Court’s appellate jurisdiction</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748665" marR="17780" lvl="1" indent="-279400" algn="l" defTabSz="914400" rtl="0" eaLnBrk="1" fontAlgn="auto" latinLnBrk="0" hangingPunct="1">
              <a:lnSpc>
                <a:spcPts val="1660"/>
              </a:lnSpc>
              <a:spcBef>
                <a:spcPts val="395"/>
              </a:spcBef>
              <a:spcAft>
                <a:spcPts val="0"/>
              </a:spcAft>
              <a:buClrTx/>
              <a:buSzTx/>
              <a:buFont typeface="DejaVu Sans"/>
              <a:buChar char="–"/>
              <a:tabLst>
                <a:tab pos="755015" algn="l"/>
                <a:tab pos="75565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Cases appealed from both state supreme courts and federal courts  of appeals</a:t>
            </a:r>
            <a:endParaRPr kumimoji="0" lang="en-US" sz="2200" b="0" i="0" u="none" strike="noStrike" kern="1200" cap="none" spc="0" normalizeH="0" baseline="0" noProof="0" dirty="0">
              <a:ln>
                <a:noFill/>
              </a:ln>
              <a:solidFill>
                <a:prstClr val="black"/>
              </a:solidFill>
              <a:effectLst/>
              <a:uLnTx/>
              <a:uFillTx/>
              <a:latin typeface="Calibri"/>
              <a:ea typeface="+mn-ea"/>
              <a:cs typeface="DejaVu Sans"/>
            </a:endParaRPr>
          </a:p>
          <a:p>
            <a:pPr marL="355600" marR="0" lvl="0" indent="-342900" algn="l" defTabSz="914400" rtl="0" eaLnBrk="1" fontAlgn="auto" latinLnBrk="0" hangingPunct="1">
              <a:lnSpc>
                <a:spcPct val="100000"/>
              </a:lnSpc>
              <a:spcBef>
                <a:spcPts val="305"/>
              </a:spcBef>
              <a:spcAft>
                <a:spcPts val="0"/>
              </a:spcAft>
              <a:buClrTx/>
              <a:buSzTx/>
              <a:buFont typeface="DejaVu Sans"/>
              <a:buChar char="•"/>
              <a:tabLst>
                <a:tab pos="354965" algn="l"/>
                <a:tab pos="355600" algn="l"/>
              </a:tabLst>
              <a:defRPr/>
            </a:pPr>
            <a:r>
              <a:rPr kumimoji="0" lang="en-US" sz="2200" b="1" i="0" u="none" strike="noStrike" kern="1200" cap="none" spc="0" normalizeH="0" baseline="0" noProof="0" dirty="0">
                <a:ln>
                  <a:noFill/>
                </a:ln>
                <a:solidFill>
                  <a:prstClr val="black"/>
                </a:solidFill>
                <a:effectLst/>
                <a:uLnTx/>
                <a:uFillTx/>
                <a:latin typeface="Calibri"/>
                <a:ea typeface="+mn-ea"/>
                <a:cs typeface="DejaVu Sans"/>
              </a:rPr>
              <a:t>Nearly all appellate cases now reach the SC by appeals. Small number by </a:t>
            </a:r>
            <a:r>
              <a:rPr kumimoji="0" lang="en-US" sz="2200" b="1" i="0" u="none" strike="noStrike" kern="1200" cap="none" spc="0" normalizeH="0" baseline="0" noProof="0" dirty="0">
                <a:ln>
                  <a:noFill/>
                </a:ln>
                <a:solidFill>
                  <a:srgbClr val="FF0000"/>
                </a:solidFill>
                <a:effectLst/>
                <a:uLnTx/>
                <a:uFillTx/>
                <a:latin typeface="Calibri"/>
                <a:ea typeface="+mn-ea"/>
                <a:cs typeface="DejaVu Sans"/>
              </a:rPr>
              <a:t>writ of </a:t>
            </a:r>
            <a:r>
              <a:rPr kumimoji="0" lang="en-US" sz="2200" b="1" i="1" u="none" strike="noStrike" kern="1200" cap="none" spc="0" normalizeH="0" baseline="0" noProof="0" dirty="0">
                <a:ln>
                  <a:noFill/>
                </a:ln>
                <a:solidFill>
                  <a:srgbClr val="FF0000"/>
                </a:solidFill>
                <a:effectLst/>
                <a:uLnTx/>
                <a:uFillTx/>
                <a:latin typeface="Calibri"/>
                <a:ea typeface="+mn-ea"/>
                <a:cs typeface="Nimbus Sans L"/>
              </a:rPr>
              <a:t>certiorari</a:t>
            </a:r>
            <a:endParaRPr kumimoji="0" lang="en-US" sz="2200" b="0" i="0" u="none" strike="noStrike" kern="1200" cap="none" spc="0" normalizeH="0" baseline="0" noProof="0" dirty="0">
              <a:ln>
                <a:noFill/>
              </a:ln>
              <a:solidFill>
                <a:srgbClr val="FF0000"/>
              </a:solidFill>
              <a:effectLst/>
              <a:uLnTx/>
              <a:uFillTx/>
              <a:latin typeface="Calibri"/>
              <a:ea typeface="+mn-ea"/>
              <a:cs typeface="Nimbus Sans L"/>
            </a:endParaRPr>
          </a:p>
        </p:txBody>
      </p:sp>
    </p:spTree>
    <p:extLst>
      <p:ext uri="{BB962C8B-B14F-4D97-AF65-F5344CB8AC3E}">
        <p14:creationId xmlns:p14="http://schemas.microsoft.com/office/powerpoint/2010/main" val="1548243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5396"/>
            <a:ext cx="12191999" cy="383823"/>
          </a:xfrm>
          <a:prstGeom prst="rect">
            <a:avLst/>
          </a:prstGeom>
          <a:gradFill>
            <a:gsLst>
              <a:gs pos="73000">
                <a:schemeClr val="accent2">
                  <a:lumMod val="60000"/>
                  <a:lumOff val="40000"/>
                </a:schemeClr>
              </a:gs>
              <a:gs pos="0">
                <a:schemeClr val="accent2">
                  <a:lumMod val="20000"/>
                  <a:lumOff val="80000"/>
                </a:schemeClr>
              </a:gs>
              <a:gs pos="98000">
                <a:schemeClr val="accent2">
                  <a:lumMod val="75000"/>
                </a:schemeClr>
              </a:gs>
            </a:gsLst>
            <a:lin ang="5400000" scaled="1"/>
          </a:gradFill>
          <a:ln>
            <a:solidFill>
              <a:schemeClr val="accent2">
                <a:lumMod val="75000"/>
              </a:schemeClr>
            </a:solidFill>
          </a:ln>
        </p:spPr>
        <p:txBody>
          <a:bodyPr vert="horz" wrap="square" lIns="0" tIns="54610" rIns="0" bIns="0" rtlCol="0">
            <a:spAutoFit/>
          </a:bodyPr>
          <a:lstStyle/>
          <a:p>
            <a:pPr marL="17145" marR="5080" algn="ctr">
              <a:lnSpc>
                <a:spcPct val="88500"/>
              </a:lnSpc>
              <a:spcBef>
                <a:spcPts val="430"/>
              </a:spcBef>
            </a:pPr>
            <a:r>
              <a:rPr lang="en-US" sz="2400" dirty="0"/>
              <a:t>2.9-2.10  The Role of the Judicial Branch and The Court in Action</a:t>
            </a:r>
            <a:endParaRPr sz="2400" dirty="0">
              <a:latin typeface="Nimbus Roman No9 L"/>
              <a:cs typeface="Nimbus Roman No9 L"/>
            </a:endParaRPr>
          </a:p>
        </p:txBody>
      </p:sp>
      <p:sp>
        <p:nvSpPr>
          <p:cNvPr id="6" name="TextBox 5">
            <a:extLst>
              <a:ext uri="{FF2B5EF4-FFF2-40B4-BE49-F238E27FC236}">
                <a16:creationId xmlns:a16="http://schemas.microsoft.com/office/drawing/2014/main" id="{C9BB7486-B3CB-89C0-A28B-3E1BE1DC74E2}"/>
              </a:ext>
            </a:extLst>
          </p:cNvPr>
          <p:cNvSpPr txBox="1"/>
          <p:nvPr/>
        </p:nvSpPr>
        <p:spPr>
          <a:xfrm>
            <a:off x="0" y="923498"/>
            <a:ext cx="2057400" cy="1631216"/>
          </a:xfrm>
          <a:prstGeom prst="rect">
            <a:avLst/>
          </a:prstGeom>
          <a:noFill/>
        </p:spPr>
        <p:txBody>
          <a:bodyPr wrap="square">
            <a:spAutoFit/>
          </a:bodyPr>
          <a:lstStyle/>
          <a:p>
            <a:r>
              <a:rPr lang="en-US" sz="2000" b="1" dirty="0"/>
              <a:t>2.9 Explain the role of legal precedent in judicial decision making.</a:t>
            </a:r>
          </a:p>
        </p:txBody>
      </p:sp>
      <p:cxnSp>
        <p:nvCxnSpPr>
          <p:cNvPr id="8" name="Straight Connector 7">
            <a:extLst>
              <a:ext uri="{FF2B5EF4-FFF2-40B4-BE49-F238E27FC236}">
                <a16:creationId xmlns:a16="http://schemas.microsoft.com/office/drawing/2014/main" id="{B9BFD2BC-B86C-724A-88A5-52C8B224A1C4}"/>
              </a:ext>
            </a:extLst>
          </p:cNvPr>
          <p:cNvCxnSpPr>
            <a:cxnSpLocks/>
          </p:cNvCxnSpPr>
          <p:nvPr/>
        </p:nvCxnSpPr>
        <p:spPr>
          <a:xfrm>
            <a:off x="2109108" y="835479"/>
            <a:ext cx="76200" cy="495300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1E8421A4-9622-385E-3D05-776FE97AACA8}"/>
              </a:ext>
            </a:extLst>
          </p:cNvPr>
          <p:cNvSpPr txBox="1"/>
          <p:nvPr/>
        </p:nvSpPr>
        <p:spPr>
          <a:xfrm>
            <a:off x="2103665" y="797757"/>
            <a:ext cx="9142638" cy="707886"/>
          </a:xfrm>
          <a:prstGeom prst="rect">
            <a:avLst/>
          </a:prstGeom>
          <a:noFill/>
        </p:spPr>
        <p:txBody>
          <a:bodyPr wrap="square">
            <a:spAutoFit/>
          </a:bodyPr>
          <a:lstStyle/>
          <a:p>
            <a:r>
              <a:rPr lang="en-US" sz="2000" b="1" dirty="0"/>
              <a:t>Stare decisis (the legal doctrine under which courts follow legal precedents when deciding cases with similar facts) plays an important role in judicial decision making.</a:t>
            </a:r>
          </a:p>
        </p:txBody>
      </p:sp>
      <p:sp>
        <p:nvSpPr>
          <p:cNvPr id="13" name="TextBox 12">
            <a:extLst>
              <a:ext uri="{FF2B5EF4-FFF2-40B4-BE49-F238E27FC236}">
                <a16:creationId xmlns:a16="http://schemas.microsoft.com/office/drawing/2014/main" id="{FB3F9324-337F-EB19-64C9-C58D26065C79}"/>
              </a:ext>
            </a:extLst>
          </p:cNvPr>
          <p:cNvSpPr txBox="1"/>
          <p:nvPr/>
        </p:nvSpPr>
        <p:spPr>
          <a:xfrm>
            <a:off x="2185308" y="1640201"/>
            <a:ext cx="9908720" cy="707886"/>
          </a:xfrm>
          <a:prstGeom prst="rect">
            <a:avLst/>
          </a:prstGeom>
          <a:noFill/>
        </p:spPr>
        <p:txBody>
          <a:bodyPr wrap="square">
            <a:spAutoFit/>
          </a:bodyPr>
          <a:lstStyle/>
          <a:p>
            <a:r>
              <a:rPr lang="en-US" sz="2000" b="1" dirty="0"/>
              <a:t>Ideological changes in the composition of the Supreme Court due to presidential appointments have led to the Court’s establishing new or rejecting existing precedents.</a:t>
            </a:r>
          </a:p>
        </p:txBody>
      </p:sp>
      <p:sp>
        <p:nvSpPr>
          <p:cNvPr id="15" name="TextBox 14">
            <a:extLst>
              <a:ext uri="{FF2B5EF4-FFF2-40B4-BE49-F238E27FC236}">
                <a16:creationId xmlns:a16="http://schemas.microsoft.com/office/drawing/2014/main" id="{145CC000-383B-2535-6176-D45E3565B35E}"/>
              </a:ext>
            </a:extLst>
          </p:cNvPr>
          <p:cNvSpPr txBox="1"/>
          <p:nvPr/>
        </p:nvSpPr>
        <p:spPr>
          <a:xfrm>
            <a:off x="39461" y="2971800"/>
            <a:ext cx="2058761" cy="1938992"/>
          </a:xfrm>
          <a:prstGeom prst="rect">
            <a:avLst/>
          </a:prstGeom>
          <a:noFill/>
        </p:spPr>
        <p:txBody>
          <a:bodyPr wrap="square">
            <a:spAutoFit/>
          </a:bodyPr>
          <a:lstStyle/>
          <a:p>
            <a:r>
              <a:rPr lang="en-US" sz="2000" b="1" dirty="0"/>
              <a:t>2.10 Explain how life tenure can lead to debate about the Supreme Court’s power.</a:t>
            </a:r>
          </a:p>
        </p:txBody>
      </p:sp>
      <p:sp>
        <p:nvSpPr>
          <p:cNvPr id="17" name="TextBox 16">
            <a:extLst>
              <a:ext uri="{FF2B5EF4-FFF2-40B4-BE49-F238E27FC236}">
                <a16:creationId xmlns:a16="http://schemas.microsoft.com/office/drawing/2014/main" id="{8970F6D6-31FF-D889-A724-7665A0BD6604}"/>
              </a:ext>
            </a:extLst>
          </p:cNvPr>
          <p:cNvSpPr txBox="1"/>
          <p:nvPr/>
        </p:nvSpPr>
        <p:spPr>
          <a:xfrm>
            <a:off x="2239736" y="2971800"/>
            <a:ext cx="9854291" cy="1015663"/>
          </a:xfrm>
          <a:prstGeom prst="rect">
            <a:avLst/>
          </a:prstGeom>
          <a:noFill/>
        </p:spPr>
        <p:txBody>
          <a:bodyPr wrap="square">
            <a:spAutoFit/>
          </a:bodyPr>
          <a:lstStyle/>
          <a:p>
            <a:r>
              <a:rPr lang="en-US" sz="2000" b="1" dirty="0"/>
              <a:t>Life tenure for justices allows the court to function independent of the current political</a:t>
            </a:r>
          </a:p>
          <a:p>
            <a:r>
              <a:rPr lang="en-US" sz="2000" b="1" dirty="0"/>
              <a:t>climate. As a result of this independence, the Court can deliver controversial or unpopular</a:t>
            </a:r>
          </a:p>
          <a:p>
            <a:r>
              <a:rPr lang="en-US" sz="2000" b="1" dirty="0"/>
              <a:t>court decisions, which in turn can lead to debate about the court’s power.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5396"/>
            <a:ext cx="12191999" cy="794769"/>
          </a:xfrm>
          <a:prstGeom prst="rect">
            <a:avLst/>
          </a:prstGeom>
          <a:gradFill>
            <a:gsLst>
              <a:gs pos="73000">
                <a:schemeClr val="accent2">
                  <a:lumMod val="60000"/>
                  <a:lumOff val="40000"/>
                </a:schemeClr>
              </a:gs>
              <a:gs pos="0">
                <a:schemeClr val="accent2">
                  <a:lumMod val="20000"/>
                  <a:lumOff val="80000"/>
                </a:schemeClr>
              </a:gs>
              <a:gs pos="98000">
                <a:schemeClr val="accent2">
                  <a:lumMod val="75000"/>
                </a:schemeClr>
              </a:gs>
            </a:gsLst>
            <a:lin ang="5400000" scaled="1"/>
          </a:gradFill>
          <a:ln>
            <a:solidFill>
              <a:schemeClr val="accent2">
                <a:lumMod val="75000"/>
              </a:schemeClr>
            </a:solidFill>
          </a:ln>
        </p:spPr>
        <p:txBody>
          <a:bodyPr vert="horz" wrap="square" lIns="0" tIns="54610" rIns="0" bIns="0" rtlCol="0">
            <a:spAutoFit/>
          </a:bodyPr>
          <a:lstStyle/>
          <a:p>
            <a:pPr marL="17145" marR="5080" algn="ctr">
              <a:lnSpc>
                <a:spcPct val="88500"/>
              </a:lnSpc>
              <a:spcBef>
                <a:spcPts val="430"/>
              </a:spcBef>
            </a:pPr>
            <a:r>
              <a:rPr lang="en-US" sz="1800" dirty="0"/>
              <a:t>2.9-2.10  </a:t>
            </a:r>
            <a:r>
              <a:rPr sz="1800" dirty="0"/>
              <a:t>THE DESIGN OF THE JUDICIAL BRANCH PROTECTS THE SUPREME COURT’S INDEPENDENCE AS A  BRANCH OF GOVERNMENT, AND THE EMERGENCE AND USE OF JUDICIAL REVIEW REMAINS A  POWERFUL  JUDICIAL PRACTICE</a:t>
            </a:r>
            <a:r>
              <a:rPr sz="1800" b="0" i="1" dirty="0">
                <a:latin typeface="Nimbus Roman No9 L"/>
                <a:cs typeface="Nimbus Roman No9 L"/>
              </a:rPr>
              <a:t>.</a:t>
            </a:r>
            <a:endParaRPr sz="1800" dirty="0">
              <a:latin typeface="Nimbus Roman No9 L"/>
              <a:cs typeface="Nimbus Roman No9 L"/>
            </a:endParaRPr>
          </a:p>
        </p:txBody>
      </p:sp>
      <p:sp>
        <p:nvSpPr>
          <p:cNvPr id="5" name="object 5"/>
          <p:cNvSpPr txBox="1">
            <a:spLocks noGrp="1"/>
          </p:cNvSpPr>
          <p:nvPr>
            <p:ph type="sldNum" sz="quarter" idx="7"/>
          </p:nvPr>
        </p:nvSpPr>
        <p:spPr>
          <a:xfrm>
            <a:off x="11303454" y="6442064"/>
            <a:ext cx="507545"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34</a:t>
            </a:fld>
            <a:endParaRPr dirty="0"/>
          </a:p>
        </p:txBody>
      </p:sp>
      <p:sp>
        <p:nvSpPr>
          <p:cNvPr id="4" name="object 4"/>
          <p:cNvSpPr txBox="1"/>
          <p:nvPr/>
        </p:nvSpPr>
        <p:spPr>
          <a:xfrm>
            <a:off x="0" y="1702322"/>
            <a:ext cx="12191999" cy="3852978"/>
          </a:xfrm>
          <a:prstGeom prst="rect">
            <a:avLst/>
          </a:prstGeom>
        </p:spPr>
        <p:txBody>
          <a:bodyPr vert="horz" wrap="square" lIns="0" tIns="74295" rIns="0" bIns="0" rtlCol="0">
            <a:spAutoFit/>
          </a:bodyPr>
          <a:lstStyle/>
          <a:p>
            <a:pPr marL="355600" marR="178435" indent="-342900">
              <a:lnSpc>
                <a:spcPct val="101200"/>
              </a:lnSpc>
              <a:spcBef>
                <a:spcPts val="420"/>
              </a:spcBef>
              <a:buFont typeface="DejaVu Sans"/>
              <a:buChar char="•"/>
              <a:tabLst>
                <a:tab pos="354965" algn="l"/>
                <a:tab pos="355600" algn="l"/>
              </a:tabLst>
            </a:pPr>
            <a:r>
              <a:rPr sz="2000" b="1" dirty="0">
                <a:latin typeface="DejaVu Sans"/>
                <a:cs typeface="DejaVu Sans"/>
              </a:rPr>
              <a:t>Explain how the exercise of judicial review in conjunction with life tenure can lead to debate about  the legitimacy of the Supreme Court’s power</a:t>
            </a:r>
            <a:endParaRPr sz="2000" dirty="0">
              <a:latin typeface="DejaVu Sans"/>
              <a:cs typeface="DejaVu Sans"/>
            </a:endParaRPr>
          </a:p>
          <a:p>
            <a:pPr>
              <a:lnSpc>
                <a:spcPct val="100000"/>
              </a:lnSpc>
              <a:spcBef>
                <a:spcPts val="10"/>
              </a:spcBef>
            </a:pPr>
            <a:endParaRPr lang="en-US" sz="2800" dirty="0">
              <a:latin typeface="DejaVu Sans"/>
              <a:cs typeface="DejaVu Sans"/>
            </a:endParaRPr>
          </a:p>
          <a:p>
            <a:pPr marL="355600" indent="-342900">
              <a:lnSpc>
                <a:spcPct val="100000"/>
              </a:lnSpc>
              <a:spcBef>
                <a:spcPts val="570"/>
              </a:spcBef>
              <a:buFont typeface="DejaVu Sans"/>
              <a:buChar char="•"/>
              <a:tabLst>
                <a:tab pos="354965" algn="l"/>
                <a:tab pos="355600" algn="l"/>
              </a:tabLst>
            </a:pPr>
            <a:r>
              <a:rPr lang="en-US" sz="2000" b="1" dirty="0">
                <a:latin typeface="DejaVu Sans"/>
                <a:cs typeface="DejaVu Sans"/>
              </a:rPr>
              <a:t>2.9</a:t>
            </a:r>
            <a:r>
              <a:rPr lang="en-US" sz="2000" b="1" dirty="0">
                <a:solidFill>
                  <a:srgbClr val="FF0000"/>
                </a:solidFill>
                <a:latin typeface="DejaVu Sans"/>
                <a:cs typeface="DejaVu Sans"/>
              </a:rPr>
              <a:t> </a:t>
            </a:r>
            <a:r>
              <a:rPr sz="2000" b="1" dirty="0">
                <a:solidFill>
                  <a:srgbClr val="FF0000"/>
                </a:solidFill>
                <a:latin typeface="DejaVu Sans"/>
                <a:cs typeface="DejaVu Sans"/>
              </a:rPr>
              <a:t>Precedents</a:t>
            </a:r>
            <a:r>
              <a:rPr sz="2000" b="1" dirty="0">
                <a:latin typeface="DejaVu Sans"/>
                <a:cs typeface="DejaVu Sans"/>
              </a:rPr>
              <a:t> and </a:t>
            </a:r>
            <a:r>
              <a:rPr sz="2400" b="1" i="1" dirty="0">
                <a:solidFill>
                  <a:srgbClr val="FF0000"/>
                </a:solidFill>
                <a:latin typeface="Nimbus Sans L"/>
                <a:cs typeface="Nimbus Sans L"/>
              </a:rPr>
              <a:t>stare decisis </a:t>
            </a:r>
            <a:r>
              <a:rPr sz="2000" b="1" dirty="0">
                <a:latin typeface="DejaVu Sans"/>
                <a:cs typeface="DejaVu Sans"/>
              </a:rPr>
              <a:t>play and important role in judicial decision making</a:t>
            </a:r>
            <a:endParaRPr sz="2000" dirty="0">
              <a:latin typeface="DejaVu Sans"/>
              <a:cs typeface="DejaVu Sans"/>
            </a:endParaRPr>
          </a:p>
          <a:p>
            <a:pPr marL="355600" marR="5080" indent="-342900">
              <a:lnSpc>
                <a:spcPct val="101200"/>
              </a:lnSpc>
              <a:spcBef>
                <a:spcPts val="430"/>
              </a:spcBef>
              <a:buFont typeface="DejaVu Sans"/>
              <a:buChar char="•"/>
              <a:tabLst>
                <a:tab pos="354965" algn="l"/>
                <a:tab pos="355600" algn="l"/>
              </a:tabLst>
            </a:pPr>
            <a:r>
              <a:rPr sz="2000" b="1" dirty="0">
                <a:solidFill>
                  <a:srgbClr val="FF0000"/>
                </a:solidFill>
                <a:latin typeface="DejaVu Sans"/>
                <a:cs typeface="DejaVu Sans"/>
              </a:rPr>
              <a:t>Ideological changes </a:t>
            </a:r>
            <a:r>
              <a:rPr sz="2000" b="1" dirty="0">
                <a:latin typeface="DejaVu Sans"/>
                <a:cs typeface="DejaVu Sans"/>
              </a:rPr>
              <a:t>in the </a:t>
            </a:r>
            <a:r>
              <a:rPr sz="2000" b="1" dirty="0">
                <a:solidFill>
                  <a:srgbClr val="FF0000"/>
                </a:solidFill>
                <a:latin typeface="DejaVu Sans"/>
                <a:cs typeface="DejaVu Sans"/>
              </a:rPr>
              <a:t>composition</a:t>
            </a:r>
            <a:r>
              <a:rPr sz="2000" b="1" dirty="0">
                <a:latin typeface="DejaVu Sans"/>
                <a:cs typeface="DejaVu Sans"/>
              </a:rPr>
              <a:t> of the Supreme Court </a:t>
            </a:r>
            <a:r>
              <a:rPr sz="2000" b="1" dirty="0">
                <a:solidFill>
                  <a:srgbClr val="FF0000"/>
                </a:solidFill>
                <a:latin typeface="DejaVu Sans"/>
                <a:cs typeface="DejaVu Sans"/>
              </a:rPr>
              <a:t>due to presidential appointments</a:t>
            </a:r>
            <a:r>
              <a:rPr sz="2000" b="1" dirty="0">
                <a:latin typeface="DejaVu Sans"/>
                <a:cs typeface="DejaVu Sans"/>
              </a:rPr>
              <a:t> have  led to the Court’s </a:t>
            </a:r>
            <a:r>
              <a:rPr sz="2000" b="1" dirty="0">
                <a:solidFill>
                  <a:srgbClr val="FF0000"/>
                </a:solidFill>
                <a:latin typeface="DejaVu Sans"/>
                <a:cs typeface="DejaVu Sans"/>
              </a:rPr>
              <a:t>establishing new or rejecting existing precedents</a:t>
            </a:r>
            <a:endParaRPr sz="2000" dirty="0">
              <a:solidFill>
                <a:srgbClr val="FF0000"/>
              </a:solidFill>
              <a:latin typeface="DejaVu Sans"/>
              <a:cs typeface="DejaVu Sans"/>
            </a:endParaRPr>
          </a:p>
          <a:p>
            <a:pPr marL="355600" marR="62865" indent="-342900">
              <a:lnSpc>
                <a:spcPct val="99800"/>
              </a:lnSpc>
              <a:spcBef>
                <a:spcPts val="495"/>
              </a:spcBef>
              <a:buFont typeface="DejaVu Sans"/>
              <a:buChar char="•"/>
              <a:tabLst>
                <a:tab pos="354965" algn="l"/>
                <a:tab pos="355600" algn="l"/>
              </a:tabLst>
            </a:pPr>
            <a:r>
              <a:rPr lang="en-US" sz="2000" b="1" dirty="0">
                <a:latin typeface="DejaVu Sans"/>
                <a:cs typeface="DejaVu Sans"/>
              </a:rPr>
              <a:t>2.10</a:t>
            </a:r>
            <a:r>
              <a:rPr lang="en-US" sz="2000" b="1" dirty="0">
                <a:solidFill>
                  <a:srgbClr val="FF0000"/>
                </a:solidFill>
                <a:latin typeface="DejaVu Sans"/>
                <a:cs typeface="DejaVu Sans"/>
              </a:rPr>
              <a:t> </a:t>
            </a:r>
            <a:r>
              <a:rPr sz="2000" b="1" dirty="0">
                <a:solidFill>
                  <a:srgbClr val="FF0000"/>
                </a:solidFill>
                <a:latin typeface="DejaVu Sans"/>
                <a:cs typeface="DejaVu Sans"/>
              </a:rPr>
              <a:t>Controversial or unpopular Supreme Court decisions can lead to challenges of the Court’s legitimacy  and power which Congress and the president can address only through future appointments,  legislation changing the Court’s jurisdiction, or refusing to implement decisions</a:t>
            </a:r>
            <a:r>
              <a:rPr lang="en-US" sz="2000" b="1" dirty="0">
                <a:solidFill>
                  <a:srgbClr val="FF0000"/>
                </a:solidFill>
                <a:latin typeface="DejaVu Sans"/>
                <a:cs typeface="DejaVu Sans"/>
              </a:rPr>
              <a:t>.</a:t>
            </a:r>
            <a:endParaRPr sz="2000" dirty="0">
              <a:solidFill>
                <a:srgbClr val="FF0000"/>
              </a:solidFill>
              <a:latin typeface="DejaVu Sans"/>
              <a:cs typeface="DejaVu Sans"/>
            </a:endParaRPr>
          </a:p>
        </p:txBody>
      </p:sp>
    </p:spTree>
    <p:extLst>
      <p:ext uri="{BB962C8B-B14F-4D97-AF65-F5344CB8AC3E}">
        <p14:creationId xmlns:p14="http://schemas.microsoft.com/office/powerpoint/2010/main" val="424712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9526" y="0"/>
            <a:ext cx="12192000" cy="1364397"/>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chemeClr val="tx2">
              <a:lumMod val="20000"/>
              <a:lumOff val="80000"/>
            </a:schemeClr>
          </a:solidFill>
        </p:spPr>
        <p:txBody>
          <a:bodyPr wrap="square" lIns="0" tIns="0" rIns="0" bIns="0" rtlCol="0"/>
          <a:lstStyle/>
          <a:p>
            <a:r>
              <a:rPr lang="en-US" sz="2800" b="1" dirty="0">
                <a:solidFill>
                  <a:srgbClr val="FF0000"/>
                </a:solidFill>
              </a:rPr>
              <a:t>2.9</a:t>
            </a:r>
            <a:r>
              <a:rPr lang="en-US" sz="2800" b="1" dirty="0"/>
              <a:t> LEGITIMACY OF THE JUDICIAL BRANCH</a:t>
            </a:r>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35</a:t>
            </a:fld>
            <a:endParaRPr spc="-160" dirty="0"/>
          </a:p>
        </p:txBody>
      </p:sp>
      <p:sp>
        <p:nvSpPr>
          <p:cNvPr id="4" name="object 4"/>
          <p:cNvSpPr txBox="1"/>
          <p:nvPr/>
        </p:nvSpPr>
        <p:spPr>
          <a:xfrm>
            <a:off x="18548" y="1752600"/>
            <a:ext cx="12182474" cy="3056542"/>
          </a:xfrm>
          <a:prstGeom prst="rect">
            <a:avLst/>
          </a:prstGeom>
        </p:spPr>
        <p:txBody>
          <a:bodyPr vert="horz" wrap="square" lIns="0" tIns="12700" rIns="0" bIns="0" rtlCol="0">
            <a:spAutoFit/>
          </a:bodyPr>
          <a:lstStyle/>
          <a:p>
            <a:pPr marL="12700">
              <a:lnSpc>
                <a:spcPct val="100000"/>
              </a:lnSpc>
              <a:spcBef>
                <a:spcPts val="100"/>
              </a:spcBef>
              <a:tabLst>
                <a:tab pos="354965" algn="l"/>
                <a:tab pos="355600" algn="l"/>
              </a:tabLst>
            </a:pPr>
            <a:r>
              <a:rPr lang="en-US" sz="2400" b="1" dirty="0">
                <a:solidFill>
                  <a:srgbClr val="FF0000"/>
                </a:solidFill>
                <a:latin typeface="DejaVu Sans"/>
                <a:cs typeface="DejaVu Sans"/>
              </a:rPr>
              <a:t>2.9</a:t>
            </a:r>
            <a:r>
              <a:rPr lang="en-US" sz="2400" b="1" dirty="0">
                <a:latin typeface="DejaVu Sans"/>
                <a:cs typeface="DejaVu Sans"/>
              </a:rPr>
              <a:t> </a:t>
            </a:r>
            <a:r>
              <a:rPr sz="2400" b="1" dirty="0">
                <a:solidFill>
                  <a:srgbClr val="FF0000"/>
                </a:solidFill>
                <a:latin typeface="DejaVu Sans"/>
                <a:cs typeface="DejaVu Sans"/>
              </a:rPr>
              <a:t>Precedents</a:t>
            </a:r>
            <a:r>
              <a:rPr sz="2400" b="1" dirty="0">
                <a:latin typeface="DejaVu Sans"/>
                <a:cs typeface="DejaVu Sans"/>
              </a:rPr>
              <a:t> and </a:t>
            </a:r>
            <a:r>
              <a:rPr sz="2400" b="1" dirty="0">
                <a:solidFill>
                  <a:srgbClr val="FF0000"/>
                </a:solidFill>
                <a:latin typeface="DejaVu Sans"/>
                <a:cs typeface="Nimbus Sans L"/>
              </a:rPr>
              <a:t>stare decisis </a:t>
            </a:r>
            <a:r>
              <a:rPr sz="2400" b="1" dirty="0">
                <a:latin typeface="DejaVu Sans"/>
                <a:cs typeface="DejaVu Sans"/>
              </a:rPr>
              <a:t>play and important role in judicial decision making</a:t>
            </a:r>
            <a:endParaRPr sz="2400" dirty="0">
              <a:latin typeface="DejaVu Sans"/>
              <a:cs typeface="DejaVu Sans"/>
            </a:endParaRPr>
          </a:p>
          <a:p>
            <a:pPr>
              <a:lnSpc>
                <a:spcPct val="100000"/>
              </a:lnSpc>
              <a:spcBef>
                <a:spcPts val="5"/>
              </a:spcBef>
              <a:buFont typeface="DejaVu Sans"/>
              <a:buChar char="•"/>
            </a:pPr>
            <a:endParaRPr sz="3550" dirty="0">
              <a:latin typeface="DejaVu Sans"/>
              <a:cs typeface="DejaVu Sans"/>
            </a:endParaRPr>
          </a:p>
          <a:p>
            <a:pPr marL="355600" marR="5080" indent="-342900">
              <a:lnSpc>
                <a:spcPts val="2820"/>
              </a:lnSpc>
              <a:buFont typeface="DejaVu Sans"/>
              <a:buChar char="•"/>
              <a:tabLst>
                <a:tab pos="354965" algn="l"/>
                <a:tab pos="355600" algn="l"/>
              </a:tabLst>
            </a:pPr>
            <a:r>
              <a:rPr sz="2400" b="1" dirty="0">
                <a:solidFill>
                  <a:srgbClr val="FF0000"/>
                </a:solidFill>
                <a:latin typeface="DejaVu Sans"/>
                <a:cs typeface="DejaVu Sans"/>
              </a:rPr>
              <a:t>Ideological changes </a:t>
            </a:r>
            <a:r>
              <a:rPr sz="2400" b="1" dirty="0">
                <a:latin typeface="DejaVu Sans"/>
                <a:cs typeface="DejaVu Sans"/>
              </a:rPr>
              <a:t>in the </a:t>
            </a:r>
            <a:r>
              <a:rPr sz="2400" b="1" dirty="0">
                <a:solidFill>
                  <a:srgbClr val="FF0000"/>
                </a:solidFill>
                <a:latin typeface="DejaVu Sans"/>
                <a:cs typeface="DejaVu Sans"/>
              </a:rPr>
              <a:t>composition</a:t>
            </a:r>
            <a:r>
              <a:rPr sz="2400" b="1" dirty="0">
                <a:latin typeface="DejaVu Sans"/>
                <a:cs typeface="DejaVu Sans"/>
              </a:rPr>
              <a:t> of the Supreme Court due to </a:t>
            </a:r>
            <a:r>
              <a:rPr sz="2400" b="1" dirty="0">
                <a:solidFill>
                  <a:srgbClr val="FF0000"/>
                </a:solidFill>
                <a:latin typeface="DejaVu Sans"/>
                <a:cs typeface="DejaVu Sans"/>
              </a:rPr>
              <a:t>presidential</a:t>
            </a:r>
            <a:r>
              <a:rPr sz="2400" b="1" dirty="0">
                <a:latin typeface="DejaVu Sans"/>
                <a:cs typeface="DejaVu Sans"/>
              </a:rPr>
              <a:t> appointments have led to the Court’s </a:t>
            </a:r>
            <a:r>
              <a:rPr sz="2400" b="1" dirty="0">
                <a:solidFill>
                  <a:srgbClr val="FF0000"/>
                </a:solidFill>
                <a:latin typeface="DejaVu Sans"/>
                <a:cs typeface="DejaVu Sans"/>
              </a:rPr>
              <a:t>establishing new </a:t>
            </a:r>
            <a:r>
              <a:rPr sz="2400" b="1" dirty="0">
                <a:latin typeface="DejaVu Sans"/>
                <a:cs typeface="DejaVu Sans"/>
              </a:rPr>
              <a:t>or </a:t>
            </a:r>
            <a:r>
              <a:rPr sz="2400" b="1" dirty="0">
                <a:solidFill>
                  <a:srgbClr val="FF0000"/>
                </a:solidFill>
                <a:latin typeface="DejaVu Sans"/>
                <a:cs typeface="DejaVu Sans"/>
              </a:rPr>
              <a:t>rejecting existing </a:t>
            </a:r>
            <a:r>
              <a:rPr sz="2400" b="1" dirty="0">
                <a:latin typeface="DejaVu Sans"/>
                <a:cs typeface="DejaVu Sans"/>
              </a:rPr>
              <a:t>precedents</a:t>
            </a:r>
            <a:endParaRPr lang="en-US" sz="2400" b="1" dirty="0">
              <a:latin typeface="DejaVu Sans"/>
              <a:cs typeface="DejaVu Sans"/>
            </a:endParaRPr>
          </a:p>
          <a:p>
            <a:pPr marL="355600" marR="5080" indent="-342900">
              <a:lnSpc>
                <a:spcPts val="2820"/>
              </a:lnSpc>
              <a:buFont typeface="DejaVu Sans"/>
              <a:buChar char="•"/>
              <a:tabLst>
                <a:tab pos="354965" algn="l"/>
                <a:tab pos="355600" algn="l"/>
              </a:tabLst>
            </a:pPr>
            <a:endParaRPr lang="en-US" sz="2400" b="1" dirty="0">
              <a:latin typeface="DejaVu Sans"/>
              <a:cs typeface="DejaVu Sans"/>
            </a:endParaRPr>
          </a:p>
          <a:p>
            <a:pPr marL="12700" marR="5080">
              <a:lnSpc>
                <a:spcPts val="2820"/>
              </a:lnSpc>
              <a:tabLst>
                <a:tab pos="354965" algn="l"/>
                <a:tab pos="355600" algn="l"/>
              </a:tabLst>
            </a:pPr>
            <a:r>
              <a:rPr lang="en-US" sz="2000" b="1" dirty="0">
                <a:latin typeface="DejaVu Sans"/>
                <a:cs typeface="DejaVu Sans"/>
              </a:rPr>
              <a:t>Plessy v. Ferguson (1896) was overturned by Brown v. Board of Ed (1954)</a:t>
            </a:r>
            <a:endParaRPr sz="2000" dirty="0">
              <a:latin typeface="DejaVu Sans"/>
              <a:cs typeface="DejaVu Sans"/>
            </a:endParaRPr>
          </a:p>
        </p:txBody>
      </p:sp>
      <p:sp>
        <p:nvSpPr>
          <p:cNvPr id="7" name="TextBox 6">
            <a:extLst>
              <a:ext uri="{FF2B5EF4-FFF2-40B4-BE49-F238E27FC236}">
                <a16:creationId xmlns:a16="http://schemas.microsoft.com/office/drawing/2014/main" id="{BD62DD20-6B2E-499C-8333-B31BFCFFF29F}"/>
              </a:ext>
            </a:extLst>
          </p:cNvPr>
          <p:cNvSpPr txBox="1"/>
          <p:nvPr/>
        </p:nvSpPr>
        <p:spPr>
          <a:xfrm>
            <a:off x="9526" y="533400"/>
            <a:ext cx="12125326" cy="830997"/>
          </a:xfrm>
          <a:prstGeom prst="rect">
            <a:avLst/>
          </a:prstGeom>
          <a:noFill/>
        </p:spPr>
        <p:txBody>
          <a:bodyPr wrap="square">
            <a:spAutoFit/>
          </a:bodyPr>
          <a:lstStyle/>
          <a:p>
            <a:r>
              <a:rPr lang="en-US" sz="2400" b="1" dirty="0"/>
              <a:t>Explain how the exercise of judicial review in conjunction with life tenure can lead to debate about the legitimacy of the Supreme Court’s power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
            <a:ext cx="12192000" cy="351378"/>
          </a:xfrm>
          <a:prstGeom prst="rect">
            <a:avLst/>
          </a:prstGeom>
        </p:spPr>
        <p:txBody>
          <a:bodyPr vert="horz" wrap="square" lIns="0" tIns="12700" rIns="0" bIns="0" rtlCol="0">
            <a:spAutoFit/>
          </a:bodyPr>
          <a:lstStyle/>
          <a:p>
            <a:pPr marL="12700" algn="ctr">
              <a:lnSpc>
                <a:spcPct val="100000"/>
              </a:lnSpc>
              <a:spcBef>
                <a:spcPts val="100"/>
              </a:spcBef>
            </a:pPr>
            <a:r>
              <a:rPr sz="2200" u="sng" dirty="0"/>
              <a:t>FACTORS THAT INFLUENCE SUPREME COURT DECISIONS</a:t>
            </a:r>
            <a:r>
              <a:rPr lang="en-US" sz="2200" u="sng" dirty="0"/>
              <a:t>- Precedent</a:t>
            </a:r>
            <a:endParaRPr sz="2200" u="sng" dirty="0"/>
          </a:p>
        </p:txBody>
      </p:sp>
      <p:sp>
        <p:nvSpPr>
          <p:cNvPr id="3" name="object 3"/>
          <p:cNvSpPr txBox="1"/>
          <p:nvPr/>
        </p:nvSpPr>
        <p:spPr>
          <a:xfrm>
            <a:off x="33290" y="287044"/>
            <a:ext cx="6858000" cy="6921125"/>
          </a:xfrm>
          <a:prstGeom prst="rect">
            <a:avLst/>
          </a:prstGeom>
        </p:spPr>
        <p:txBody>
          <a:bodyPr vert="horz" wrap="square" lIns="0" tIns="72390" rIns="0" bIns="0" rtlCol="0">
            <a:spAutoFit/>
          </a:bodyPr>
          <a:lstStyle/>
          <a:p>
            <a:pPr marL="13970">
              <a:lnSpc>
                <a:spcPct val="100000"/>
              </a:lnSpc>
              <a:spcBef>
                <a:spcPts val="570"/>
              </a:spcBef>
            </a:pPr>
            <a:r>
              <a:rPr sz="2000" b="1" dirty="0">
                <a:latin typeface="+mj-lt"/>
                <a:cs typeface="DejaVu Sans"/>
              </a:rPr>
              <a:t>PRECEDENT -</a:t>
            </a:r>
            <a:r>
              <a:rPr lang="en-US" sz="2000" dirty="0">
                <a:latin typeface="+mj-lt"/>
              </a:rPr>
              <a:t> </a:t>
            </a:r>
            <a:r>
              <a:rPr lang="en-US" sz="2000" b="1" dirty="0">
                <a:latin typeface="+mj-lt"/>
              </a:rPr>
              <a:t>a judicial </a:t>
            </a:r>
            <a:r>
              <a:rPr lang="en-US" sz="2000" b="1" dirty="0">
                <a:solidFill>
                  <a:srgbClr val="FF0000"/>
                </a:solidFill>
                <a:latin typeface="+mj-lt"/>
              </a:rPr>
              <a:t>decision</a:t>
            </a:r>
            <a:r>
              <a:rPr lang="en-US" sz="2000" b="1" dirty="0">
                <a:latin typeface="+mj-lt"/>
              </a:rPr>
              <a:t> that acts as a basis for </a:t>
            </a:r>
            <a:r>
              <a:rPr lang="en-US" sz="2000" b="1" dirty="0">
                <a:solidFill>
                  <a:srgbClr val="FF0000"/>
                </a:solidFill>
                <a:latin typeface="+mj-lt"/>
              </a:rPr>
              <a:t>deciding similar cases </a:t>
            </a:r>
            <a:r>
              <a:rPr lang="en-US" sz="2000" b="1" dirty="0">
                <a:latin typeface="+mj-lt"/>
              </a:rPr>
              <a:t>in the future</a:t>
            </a:r>
            <a:r>
              <a:rPr lang="en-US" sz="2000" dirty="0">
                <a:latin typeface="+mj-lt"/>
              </a:rPr>
              <a:t>. It sets an example for future cases with similar legal issues. </a:t>
            </a:r>
            <a:endParaRPr sz="2000" dirty="0">
              <a:latin typeface="+mj-lt"/>
              <a:cs typeface="DejaVu Sans"/>
            </a:endParaRPr>
          </a:p>
          <a:p>
            <a:pPr marL="12700">
              <a:lnSpc>
                <a:spcPct val="100000"/>
              </a:lnSpc>
              <a:spcBef>
                <a:spcPts val="350"/>
              </a:spcBef>
            </a:pPr>
            <a:r>
              <a:rPr sz="2000" b="1" i="1" dirty="0">
                <a:latin typeface="+mj-lt"/>
                <a:cs typeface="Nimbus Sans L"/>
              </a:rPr>
              <a:t>Stare Decisis</a:t>
            </a:r>
            <a:endParaRPr sz="2000" b="1" dirty="0">
              <a:latin typeface="+mj-lt"/>
              <a:cs typeface="Nimbus Sans L"/>
            </a:endParaRPr>
          </a:p>
          <a:p>
            <a:pPr marL="469900" indent="-457200">
              <a:lnSpc>
                <a:spcPct val="100000"/>
              </a:lnSpc>
              <a:spcBef>
                <a:spcPts val="370"/>
              </a:spcBef>
              <a:buFont typeface="Arial" panose="020B0604020202020204" pitchFamily="34" charset="0"/>
              <a:buChar char="•"/>
              <a:tabLst>
                <a:tab pos="354965" algn="l"/>
                <a:tab pos="355600" algn="l"/>
              </a:tabLst>
            </a:pPr>
            <a:r>
              <a:rPr sz="2000" b="1" i="1" dirty="0">
                <a:solidFill>
                  <a:srgbClr val="FF0000"/>
                </a:solidFill>
                <a:latin typeface="+mj-lt"/>
                <a:cs typeface="Nimbus Sans L"/>
              </a:rPr>
              <a:t>Stare decisis </a:t>
            </a:r>
            <a:r>
              <a:rPr sz="2000" b="1" dirty="0">
                <a:latin typeface="+mj-lt"/>
                <a:cs typeface="DejaVu Sans"/>
              </a:rPr>
              <a:t>is a Latin phrase meaning “let the decision stand”</a:t>
            </a:r>
            <a:endParaRPr sz="2000" dirty="0">
              <a:latin typeface="+mj-lt"/>
              <a:cs typeface="DejaVu Sans"/>
            </a:endParaRPr>
          </a:p>
          <a:p>
            <a:pPr marL="355600" indent="-342900">
              <a:lnSpc>
                <a:spcPct val="100000"/>
              </a:lnSpc>
              <a:spcBef>
                <a:spcPts val="400"/>
              </a:spcBef>
              <a:buFont typeface="DejaVu Sans"/>
              <a:buChar char="•"/>
              <a:tabLst>
                <a:tab pos="354965" algn="l"/>
                <a:tab pos="355600" algn="l"/>
              </a:tabLst>
            </a:pPr>
            <a:r>
              <a:rPr sz="2000" b="1" dirty="0">
                <a:latin typeface="+mj-lt"/>
                <a:cs typeface="DejaVu Sans"/>
              </a:rPr>
              <a:t>The vast majority of SC decisions are based on precedents established in earlier cases</a:t>
            </a:r>
            <a:endParaRPr sz="2000" dirty="0">
              <a:latin typeface="+mj-lt"/>
              <a:cs typeface="DejaVu Sans"/>
            </a:endParaRPr>
          </a:p>
          <a:p>
            <a:pPr marL="355600" indent="-342900">
              <a:lnSpc>
                <a:spcPct val="100000"/>
              </a:lnSpc>
              <a:spcBef>
                <a:spcPts val="300"/>
              </a:spcBef>
              <a:buFont typeface="DejaVu Sans"/>
              <a:buChar char="•"/>
              <a:tabLst>
                <a:tab pos="354965" algn="l"/>
                <a:tab pos="355600" algn="l"/>
              </a:tabLst>
            </a:pPr>
            <a:r>
              <a:rPr sz="2000" b="1" dirty="0">
                <a:latin typeface="+mj-lt"/>
                <a:cs typeface="DejaVu Sans"/>
              </a:rPr>
              <a:t>Precedents help make SC decisions more uniform, predictable, and eﬃcient</a:t>
            </a:r>
            <a:endParaRPr sz="2000" dirty="0">
              <a:latin typeface="+mj-lt"/>
              <a:cs typeface="DejaVu Sans"/>
            </a:endParaRPr>
          </a:p>
          <a:p>
            <a:pPr marL="12700">
              <a:lnSpc>
                <a:spcPct val="100000"/>
              </a:lnSpc>
            </a:pPr>
            <a:r>
              <a:rPr sz="2000" b="1" dirty="0">
                <a:latin typeface="+mj-lt"/>
                <a:cs typeface="DejaVu Sans"/>
              </a:rPr>
              <a:t>Examples</a:t>
            </a:r>
            <a:endParaRPr sz="2000" dirty="0">
              <a:latin typeface="+mj-lt"/>
              <a:cs typeface="DejaVu Sans"/>
            </a:endParaRPr>
          </a:p>
          <a:p>
            <a:pPr marL="355600" indent="-342900">
              <a:lnSpc>
                <a:spcPct val="100000"/>
              </a:lnSpc>
              <a:spcBef>
                <a:spcPts val="370"/>
              </a:spcBef>
              <a:buFont typeface="DejaVu Sans"/>
              <a:buChar char="•"/>
              <a:tabLst>
                <a:tab pos="354965" algn="l"/>
                <a:tab pos="355600" algn="l"/>
              </a:tabLst>
            </a:pPr>
            <a:r>
              <a:rPr sz="2000" b="1" dirty="0">
                <a:latin typeface="+mj-lt"/>
                <a:cs typeface="DejaVu Sans"/>
              </a:rPr>
              <a:t>In </a:t>
            </a:r>
            <a:r>
              <a:rPr sz="2000" b="1" i="1" dirty="0">
                <a:latin typeface="+mj-lt"/>
                <a:cs typeface="Nimbus Sans L"/>
              </a:rPr>
              <a:t>Marbury v. Madison</a:t>
            </a:r>
            <a:r>
              <a:rPr sz="2000" b="1" dirty="0">
                <a:latin typeface="+mj-lt"/>
                <a:cs typeface="DejaVu Sans"/>
              </a:rPr>
              <a:t>, the Court established the principle </a:t>
            </a:r>
            <a:r>
              <a:rPr lang="en-US" sz="2000" b="1" dirty="0">
                <a:latin typeface="+mj-lt"/>
                <a:cs typeface="DejaVu Sans"/>
              </a:rPr>
              <a:t>(</a:t>
            </a:r>
            <a:r>
              <a:rPr lang="en-US" sz="2000" b="1" dirty="0">
                <a:solidFill>
                  <a:srgbClr val="FF0000"/>
                </a:solidFill>
                <a:latin typeface="+mj-lt"/>
                <a:cs typeface="DejaVu Sans"/>
              </a:rPr>
              <a:t>precedent</a:t>
            </a:r>
            <a:r>
              <a:rPr lang="en-US" sz="2000" b="1" dirty="0">
                <a:latin typeface="+mj-lt"/>
                <a:cs typeface="DejaVu Sans"/>
              </a:rPr>
              <a:t>) </a:t>
            </a:r>
            <a:r>
              <a:rPr sz="2000" b="1" dirty="0">
                <a:latin typeface="+mj-lt"/>
                <a:cs typeface="DejaVu Sans"/>
              </a:rPr>
              <a:t>of judicial review as applied to Congress and the president</a:t>
            </a:r>
            <a:endParaRPr sz="2000" dirty="0">
              <a:latin typeface="+mj-lt"/>
              <a:cs typeface="DejaVu Sans"/>
            </a:endParaRPr>
          </a:p>
          <a:p>
            <a:pPr marL="755650" lvl="1" indent="-286385">
              <a:lnSpc>
                <a:spcPct val="100000"/>
              </a:lnSpc>
              <a:spcBef>
                <a:spcPts val="300"/>
              </a:spcBef>
              <a:buFont typeface="DejaVu Sans"/>
              <a:buChar char="–"/>
              <a:tabLst>
                <a:tab pos="755015" algn="l"/>
                <a:tab pos="755650" algn="l"/>
              </a:tabLst>
            </a:pPr>
            <a:r>
              <a:rPr sz="2000" b="1" dirty="0">
                <a:latin typeface="+mj-lt"/>
                <a:cs typeface="DejaVu Sans"/>
              </a:rPr>
              <a:t>In another case, the Court extended the power of judicial review to overrule state courts</a:t>
            </a:r>
            <a:endParaRPr sz="2000" dirty="0">
              <a:latin typeface="+mj-lt"/>
              <a:cs typeface="DejaVu Sans"/>
            </a:endParaRPr>
          </a:p>
          <a:p>
            <a:pPr marL="355600" indent="-342900">
              <a:lnSpc>
                <a:spcPct val="100000"/>
              </a:lnSpc>
              <a:spcBef>
                <a:spcPts val="400"/>
              </a:spcBef>
              <a:buFont typeface="DejaVu Sans"/>
              <a:buChar char="•"/>
              <a:tabLst>
                <a:tab pos="354965" algn="l"/>
                <a:tab pos="355600" algn="l"/>
              </a:tabLst>
            </a:pPr>
            <a:r>
              <a:rPr sz="2000" b="1" dirty="0">
                <a:latin typeface="+mj-lt"/>
                <a:cs typeface="DejaVu Sans"/>
              </a:rPr>
              <a:t>In </a:t>
            </a:r>
            <a:r>
              <a:rPr sz="2000" b="1" i="1" dirty="0">
                <a:latin typeface="+mj-lt"/>
                <a:cs typeface="Nimbus Sans L"/>
              </a:rPr>
              <a:t>Baker v. Carr</a:t>
            </a:r>
            <a:r>
              <a:rPr sz="2000" b="1" dirty="0">
                <a:latin typeface="+mj-lt"/>
                <a:cs typeface="DejaVu Sans"/>
              </a:rPr>
              <a:t>, the SC established the principle of one person, one vote in state congressional districts</a:t>
            </a:r>
            <a:endParaRPr sz="2000" dirty="0">
              <a:latin typeface="+mj-lt"/>
              <a:cs typeface="DejaVu Sans"/>
            </a:endParaRPr>
          </a:p>
          <a:p>
            <a:pPr marL="755650" lvl="1" indent="-286385">
              <a:lnSpc>
                <a:spcPct val="100000"/>
              </a:lnSpc>
              <a:spcBef>
                <a:spcPts val="300"/>
              </a:spcBef>
              <a:buFont typeface="DejaVu Sans"/>
              <a:buChar char="–"/>
              <a:tabLst>
                <a:tab pos="755015" algn="l"/>
                <a:tab pos="755650" algn="l"/>
              </a:tabLst>
            </a:pPr>
            <a:r>
              <a:rPr sz="2000" b="1" dirty="0">
                <a:latin typeface="+mj-lt"/>
                <a:cs typeface="DejaVu Sans"/>
              </a:rPr>
              <a:t>In </a:t>
            </a:r>
            <a:r>
              <a:rPr sz="2000" b="1" i="1" dirty="0">
                <a:latin typeface="+mj-lt"/>
                <a:cs typeface="Nimbus Sans L"/>
              </a:rPr>
              <a:t>Wesberry v. Sanders</a:t>
            </a:r>
            <a:r>
              <a:rPr sz="2000" b="1" dirty="0">
                <a:latin typeface="+mj-lt"/>
                <a:cs typeface="DejaVu Sans"/>
              </a:rPr>
              <a:t>, the Court applied this principle to U.S. congressional districts</a:t>
            </a:r>
            <a:endParaRPr sz="2000" dirty="0">
              <a:latin typeface="+mj-lt"/>
              <a:cs typeface="DejaVu Sans"/>
            </a:endParaRPr>
          </a:p>
          <a:p>
            <a:pPr lvl="1">
              <a:lnSpc>
                <a:spcPct val="100000"/>
              </a:lnSpc>
              <a:spcBef>
                <a:spcPts val="50"/>
              </a:spcBef>
              <a:buFont typeface="DejaVu Sans"/>
              <a:buChar char="–"/>
            </a:pPr>
            <a:endParaRPr sz="2000" dirty="0">
              <a:latin typeface="+mj-lt"/>
              <a:cs typeface="DejaVu Sans"/>
            </a:endParaRPr>
          </a:p>
        </p:txBody>
      </p:sp>
      <p:sp>
        <p:nvSpPr>
          <p:cNvPr id="5" name="TextBox 4">
            <a:extLst>
              <a:ext uri="{FF2B5EF4-FFF2-40B4-BE49-F238E27FC236}">
                <a16:creationId xmlns:a16="http://schemas.microsoft.com/office/drawing/2014/main" id="{408282C5-8606-8425-7DD0-08C45DA70DDA}"/>
              </a:ext>
            </a:extLst>
          </p:cNvPr>
          <p:cNvSpPr txBox="1"/>
          <p:nvPr/>
        </p:nvSpPr>
        <p:spPr>
          <a:xfrm>
            <a:off x="6925322" y="405737"/>
            <a:ext cx="5181600" cy="3631763"/>
          </a:xfrm>
          <a:prstGeom prst="rect">
            <a:avLst/>
          </a:prstGeom>
          <a:noFill/>
        </p:spPr>
        <p:txBody>
          <a:bodyPr wrap="squar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mn-ea"/>
                <a:cs typeface="DejaVu Sans"/>
              </a:rPr>
              <a:t>Exceptions</a:t>
            </a:r>
            <a:endParaRPr kumimoji="0" lang="en-US" sz="2000" b="0" i="0" u="none" strike="noStrike" kern="1200" cap="none" spc="0" normalizeH="0" baseline="0" noProof="0" dirty="0">
              <a:ln>
                <a:noFill/>
              </a:ln>
              <a:solidFill>
                <a:prstClr val="black"/>
              </a:solidFill>
              <a:effectLst/>
              <a:uLnTx/>
              <a:uFillTx/>
              <a:latin typeface="+mj-lt"/>
              <a:ea typeface="+mn-ea"/>
              <a:cs typeface="DejaVu Sans"/>
            </a:endParaRPr>
          </a:p>
          <a:p>
            <a:pPr marL="355600" marR="0" lvl="0" indent="-342900" algn="l" defTabSz="914400" rtl="0" eaLnBrk="1" fontAlgn="auto" latinLnBrk="0" hangingPunct="1">
              <a:lnSpc>
                <a:spcPct val="100000"/>
              </a:lnSpc>
              <a:spcBef>
                <a:spcPts val="270"/>
              </a:spcBef>
              <a:spcAft>
                <a:spcPts val="0"/>
              </a:spcAft>
              <a:buClrTx/>
              <a:buSzTx/>
              <a:buFont typeface="DejaVu Sans"/>
              <a:buChar char="•"/>
              <a:tabLst>
                <a:tab pos="354965" algn="l"/>
                <a:tab pos="355600" algn="l"/>
              </a:tabLst>
              <a:defRPr/>
            </a:pPr>
            <a:r>
              <a:rPr kumimoji="0" lang="en-US" sz="2000" b="1" i="0" u="none" strike="noStrike" kern="1200" cap="none" spc="0" normalizeH="0" baseline="0" noProof="0" dirty="0">
                <a:ln>
                  <a:noFill/>
                </a:ln>
                <a:solidFill>
                  <a:prstClr val="black"/>
                </a:solidFill>
                <a:effectLst/>
                <a:uLnTx/>
                <a:uFillTx/>
                <a:latin typeface="+mj-lt"/>
                <a:ea typeface="+mn-ea"/>
                <a:cs typeface="DejaVu Sans"/>
              </a:rPr>
              <a:t>Although precedent is very important, the Court can overturn previous decisions</a:t>
            </a:r>
            <a:endParaRPr kumimoji="0" lang="en-US" sz="2000" b="0" i="0" u="none" strike="noStrike" kern="1200" cap="none" spc="0" normalizeH="0" baseline="0" noProof="0" dirty="0">
              <a:ln>
                <a:noFill/>
              </a:ln>
              <a:solidFill>
                <a:prstClr val="black"/>
              </a:solidFill>
              <a:effectLst/>
              <a:uLnTx/>
              <a:uFillTx/>
              <a:latin typeface="+mj-lt"/>
              <a:ea typeface="+mn-ea"/>
              <a:cs typeface="DejaVu Sans"/>
            </a:endParaRPr>
          </a:p>
          <a:p>
            <a:pPr marL="755650" marR="0" lvl="1" indent="-286385" algn="l" defTabSz="914400" rtl="0" eaLnBrk="1" fontAlgn="auto" latinLnBrk="0" hangingPunct="1">
              <a:lnSpc>
                <a:spcPct val="100000"/>
              </a:lnSpc>
              <a:spcBef>
                <a:spcPts val="400"/>
              </a:spcBef>
              <a:spcAft>
                <a:spcPts val="0"/>
              </a:spcAft>
              <a:buClrTx/>
              <a:buSzTx/>
              <a:buFont typeface="DejaVu Sans"/>
              <a:buChar char="–"/>
              <a:tabLst>
                <a:tab pos="755015" algn="l"/>
                <a:tab pos="755650" algn="l"/>
              </a:tabLst>
              <a:defRPr/>
            </a:pPr>
            <a:r>
              <a:rPr kumimoji="0" lang="en-US" sz="2000" b="1" i="1" u="none" strike="noStrike" kern="1200" cap="none" spc="0" normalizeH="0" baseline="0" noProof="0" dirty="0">
                <a:ln>
                  <a:noFill/>
                </a:ln>
                <a:solidFill>
                  <a:prstClr val="black"/>
                </a:solidFill>
                <a:effectLst/>
                <a:uLnTx/>
                <a:uFillTx/>
                <a:latin typeface="+mj-lt"/>
                <a:ea typeface="+mn-ea"/>
                <a:cs typeface="Nimbus Sans L"/>
              </a:rPr>
              <a:t>Plessy v. Ferguson </a:t>
            </a:r>
            <a:r>
              <a:rPr kumimoji="0" lang="en-US" sz="2000" b="1" i="0" u="none" strike="noStrike" kern="1200" cap="none" spc="0" normalizeH="0" baseline="0" noProof="0" dirty="0">
                <a:ln>
                  <a:noFill/>
                </a:ln>
                <a:solidFill>
                  <a:prstClr val="black"/>
                </a:solidFill>
                <a:effectLst/>
                <a:uLnTx/>
                <a:uFillTx/>
                <a:latin typeface="+mj-lt"/>
                <a:ea typeface="+mn-ea"/>
                <a:cs typeface="DejaVu Sans"/>
              </a:rPr>
              <a:t>permitted segregation if the facilities were “separate but equal”</a:t>
            </a:r>
            <a:endParaRPr kumimoji="0" lang="en-US" sz="2000" b="0" i="0" u="none" strike="noStrike" kern="1200" cap="none" spc="0" normalizeH="0" baseline="0" noProof="0" dirty="0">
              <a:ln>
                <a:noFill/>
              </a:ln>
              <a:solidFill>
                <a:prstClr val="black"/>
              </a:solidFill>
              <a:effectLst/>
              <a:uLnTx/>
              <a:uFillTx/>
              <a:latin typeface="+mj-lt"/>
              <a:ea typeface="+mn-ea"/>
              <a:cs typeface="DejaVu Sans"/>
            </a:endParaRPr>
          </a:p>
          <a:p>
            <a:pPr marL="748665" marR="5080" lvl="1" indent="-279400" algn="l" defTabSz="914400" rtl="0" eaLnBrk="1" fontAlgn="auto" latinLnBrk="0" hangingPunct="1">
              <a:lnSpc>
                <a:spcPct val="100000"/>
              </a:lnSpc>
              <a:spcBef>
                <a:spcPts val="509"/>
              </a:spcBef>
              <a:spcAft>
                <a:spcPts val="0"/>
              </a:spcAft>
              <a:buClrTx/>
              <a:buSzTx/>
              <a:buFont typeface="DejaVu Sans"/>
              <a:buChar char="–"/>
              <a:tabLst>
                <a:tab pos="755015" algn="l"/>
                <a:tab pos="755650" algn="l"/>
              </a:tabLst>
              <a:defRPr/>
            </a:pPr>
            <a:r>
              <a:rPr kumimoji="0" lang="en-US" sz="2000" b="1" i="0" u="none" strike="noStrike" kern="1200" cap="none" spc="0" normalizeH="0" baseline="0" noProof="0" dirty="0">
                <a:ln>
                  <a:noFill/>
                </a:ln>
                <a:solidFill>
                  <a:prstClr val="black"/>
                </a:solidFill>
                <a:effectLst/>
                <a:uLnTx/>
                <a:uFillTx/>
                <a:latin typeface="+mj-lt"/>
                <a:ea typeface="+mn-ea"/>
                <a:cs typeface="DejaVu Sans"/>
              </a:rPr>
              <a:t>The Court reversed this ruling in </a:t>
            </a:r>
            <a:r>
              <a:rPr kumimoji="0" lang="en-US" sz="2000" b="1" i="1" u="none" strike="noStrike" kern="1200" cap="none" spc="0" normalizeH="0" baseline="0" noProof="0" dirty="0">
                <a:ln>
                  <a:noFill/>
                </a:ln>
                <a:solidFill>
                  <a:prstClr val="black"/>
                </a:solidFill>
                <a:effectLst/>
                <a:uLnTx/>
                <a:uFillTx/>
                <a:latin typeface="+mj-lt"/>
                <a:ea typeface="+mn-ea"/>
                <a:cs typeface="Nimbus Sans L"/>
              </a:rPr>
              <a:t>Brown v. Board of Education of Topeka</a:t>
            </a:r>
            <a:r>
              <a:rPr kumimoji="0" lang="en-US" sz="2000" b="1" i="0" u="none" strike="noStrike" kern="1200" cap="none" spc="0" normalizeH="0" baseline="0" noProof="0" dirty="0">
                <a:ln>
                  <a:noFill/>
                </a:ln>
                <a:solidFill>
                  <a:prstClr val="black"/>
                </a:solidFill>
                <a:effectLst/>
                <a:uLnTx/>
                <a:uFillTx/>
                <a:latin typeface="+mj-lt"/>
                <a:ea typeface="+mn-ea"/>
                <a:cs typeface="DejaVu Sans"/>
              </a:rPr>
              <a:t>, declaring that “segregation is a denial of the equal protection of the  laws”- 14</a:t>
            </a:r>
            <a:r>
              <a:rPr kumimoji="0" lang="en-US" sz="2000" b="1" i="0" u="none" strike="noStrike" kern="1200" cap="none" spc="0" normalizeH="0" baseline="30000" noProof="0" dirty="0">
                <a:ln>
                  <a:noFill/>
                </a:ln>
                <a:solidFill>
                  <a:prstClr val="black"/>
                </a:solidFill>
                <a:effectLst/>
                <a:uLnTx/>
                <a:uFillTx/>
                <a:latin typeface="+mj-lt"/>
                <a:ea typeface="+mn-ea"/>
                <a:cs typeface="DejaVu Sans"/>
              </a:rPr>
              <a:t>th</a:t>
            </a:r>
            <a:r>
              <a:rPr kumimoji="0" lang="en-US" sz="2000" b="1" i="0" u="none" strike="noStrike" kern="1200" cap="none" spc="0" normalizeH="0" baseline="0" noProof="0" dirty="0">
                <a:ln>
                  <a:noFill/>
                </a:ln>
                <a:solidFill>
                  <a:prstClr val="black"/>
                </a:solidFill>
                <a:effectLst/>
                <a:uLnTx/>
                <a:uFillTx/>
                <a:latin typeface="+mj-lt"/>
                <a:ea typeface="+mn-ea"/>
                <a:cs typeface="DejaVu Sans"/>
              </a:rPr>
              <a:t> amendment</a:t>
            </a:r>
            <a:endParaRPr kumimoji="0" lang="en-US" sz="2000" b="0" i="0" u="none" strike="noStrike" kern="1200" cap="none" spc="0" normalizeH="0" baseline="0" noProof="0" dirty="0">
              <a:ln>
                <a:noFill/>
              </a:ln>
              <a:solidFill>
                <a:prstClr val="black"/>
              </a:solidFill>
              <a:effectLst/>
              <a:uLnTx/>
              <a:uFillTx/>
              <a:latin typeface="+mj-lt"/>
              <a:ea typeface="+mn-ea"/>
              <a:cs typeface="DejaVu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6E30-7D6B-4A28-BC02-9A41CFCCB73B}"/>
              </a:ext>
            </a:extLst>
          </p:cNvPr>
          <p:cNvSpPr>
            <a:spLocks noGrp="1"/>
          </p:cNvSpPr>
          <p:nvPr>
            <p:ph type="title"/>
          </p:nvPr>
        </p:nvSpPr>
        <p:spPr>
          <a:xfrm>
            <a:off x="96435" y="42030"/>
            <a:ext cx="11999128" cy="492443"/>
          </a:xfrm>
        </p:spPr>
        <p:txBody>
          <a:bodyPr/>
          <a:lstStyle/>
          <a:p>
            <a:pPr algn="ctr"/>
            <a:r>
              <a:rPr lang="en-US" u="sng" dirty="0"/>
              <a:t>The Supreme Court’s Decisions</a:t>
            </a:r>
          </a:p>
        </p:txBody>
      </p:sp>
      <p:sp>
        <p:nvSpPr>
          <p:cNvPr id="5" name="Text Placeholder 4">
            <a:extLst>
              <a:ext uri="{FF2B5EF4-FFF2-40B4-BE49-F238E27FC236}">
                <a16:creationId xmlns:a16="http://schemas.microsoft.com/office/drawing/2014/main" id="{A1CF11B6-BD79-47F4-B972-C5439019D572}"/>
              </a:ext>
            </a:extLst>
          </p:cNvPr>
          <p:cNvSpPr>
            <a:spLocks noGrp="1"/>
          </p:cNvSpPr>
          <p:nvPr>
            <p:ph type="body" idx="1"/>
          </p:nvPr>
        </p:nvSpPr>
        <p:spPr>
          <a:xfrm>
            <a:off x="22943" y="659904"/>
            <a:ext cx="12034520" cy="738664"/>
          </a:xfrm>
        </p:spPr>
        <p:txBody>
          <a:bodyPr/>
          <a:lstStyle/>
          <a:p>
            <a:pPr algn="ctr"/>
            <a:r>
              <a:rPr lang="en-US" sz="2400" b="1" dirty="0"/>
              <a:t>How has the Supreme Court use of judicial review in conjunction with life tenure lead to debates about the legitimacy of the court? </a:t>
            </a:r>
          </a:p>
        </p:txBody>
      </p:sp>
      <p:graphicFrame>
        <p:nvGraphicFramePr>
          <p:cNvPr id="7" name="Table 7">
            <a:extLst>
              <a:ext uri="{FF2B5EF4-FFF2-40B4-BE49-F238E27FC236}">
                <a16:creationId xmlns:a16="http://schemas.microsoft.com/office/drawing/2014/main" id="{FB73EBD2-5312-46B8-A5BC-469633F037E7}"/>
              </a:ext>
            </a:extLst>
          </p:cNvPr>
          <p:cNvGraphicFramePr>
            <a:graphicFrameLocks noGrp="1"/>
          </p:cNvGraphicFramePr>
          <p:nvPr>
            <p:extLst>
              <p:ext uri="{D42A27DB-BD31-4B8C-83A1-F6EECF244321}">
                <p14:modId xmlns:p14="http://schemas.microsoft.com/office/powerpoint/2010/main" val="2015179549"/>
              </p:ext>
            </p:extLst>
          </p:nvPr>
        </p:nvGraphicFramePr>
        <p:xfrm>
          <a:off x="0" y="1524000"/>
          <a:ext cx="12192000" cy="5658370"/>
        </p:xfrm>
        <a:graphic>
          <a:graphicData uri="http://schemas.openxmlformats.org/drawingml/2006/table">
            <a:tbl>
              <a:tblPr firstRow="1" bandRow="1">
                <a:tableStyleId>{5C22544A-7EE6-4342-B048-85BDC9FD1C3A}</a:tableStyleId>
              </a:tblPr>
              <a:tblGrid>
                <a:gridCol w="3687589">
                  <a:extLst>
                    <a:ext uri="{9D8B030D-6E8A-4147-A177-3AD203B41FA5}">
                      <a16:colId xmlns:a16="http://schemas.microsoft.com/office/drawing/2014/main" val="4109706899"/>
                    </a:ext>
                  </a:extLst>
                </a:gridCol>
                <a:gridCol w="8504411">
                  <a:extLst>
                    <a:ext uri="{9D8B030D-6E8A-4147-A177-3AD203B41FA5}">
                      <a16:colId xmlns:a16="http://schemas.microsoft.com/office/drawing/2014/main" val="1673035625"/>
                    </a:ext>
                  </a:extLst>
                </a:gridCol>
              </a:tblGrid>
              <a:tr h="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Continuity or change in the Supreme Court</a:t>
                      </a:r>
                    </a:p>
                    <a:p>
                      <a:pPr algn="ctr"/>
                      <a:endParaRPr 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Effect on the legitimacy of the court </a:t>
                      </a:r>
                    </a:p>
                    <a:p>
                      <a:pPr algn="ctr"/>
                      <a:endParaRPr lang="en-US" dirty="0"/>
                    </a:p>
                  </a:txBody>
                  <a:tcPr/>
                </a:tc>
                <a:extLst>
                  <a:ext uri="{0D108BD9-81ED-4DB2-BD59-A6C34878D82A}">
                    <a16:rowId xmlns:a16="http://schemas.microsoft.com/office/drawing/2014/main" val="3383996049"/>
                  </a:ext>
                </a:extLst>
              </a:tr>
              <a:tr h="1909330">
                <a:tc>
                  <a:txBody>
                    <a:bodyPr/>
                    <a:lstStyle/>
                    <a:p>
                      <a:pPr algn="l"/>
                      <a:r>
                        <a:rPr lang="en-US" sz="2200" dirty="0"/>
                        <a:t>Lifetime tenure </a:t>
                      </a:r>
                    </a:p>
                  </a:txBody>
                  <a:tcPr/>
                </a:tc>
                <a:tc>
                  <a:txBody>
                    <a:bodyPr/>
                    <a:lstStyle/>
                    <a:p>
                      <a:pPr algn="l"/>
                      <a:r>
                        <a:rPr lang="en-US" sz="2400" dirty="0"/>
                        <a:t>As with the Anti-Federalist many Americans believe that with no power to hold the court accountable, the justices on the Supreme Court are two separated from the real sources of power- the people and the legislature- to be legitimate arbiters of democratic law. Brutus believed the Supreme Court justices would be placed in a situation altogether unprecedented in a free country totally independent </a:t>
                      </a:r>
                    </a:p>
                  </a:txBody>
                  <a:tcPr/>
                </a:tc>
                <a:extLst>
                  <a:ext uri="{0D108BD9-81ED-4DB2-BD59-A6C34878D82A}">
                    <a16:rowId xmlns:a16="http://schemas.microsoft.com/office/drawing/2014/main" val="4077303553"/>
                  </a:ext>
                </a:extLst>
              </a:tr>
              <a:tr h="1909330">
                <a:tc>
                  <a:txBody>
                    <a:bodyPr/>
                    <a:lstStyle/>
                    <a:p>
                      <a:pPr algn="l"/>
                      <a:r>
                        <a:rPr lang="en-US" sz="2200" dirty="0"/>
                        <a:t>Shifting ideological makeup of the court </a:t>
                      </a:r>
                    </a:p>
                  </a:txBody>
                  <a:tcPr/>
                </a:tc>
                <a:tc>
                  <a:txBody>
                    <a:bodyPr/>
                    <a:lstStyle/>
                    <a:p>
                      <a:pPr algn="l"/>
                      <a:r>
                        <a:rPr lang="en-US" sz="2000" dirty="0"/>
                        <a:t>The composition of the court changes as seats become vacant, and the presidential appointments to fill them can lead to shifts in </a:t>
                      </a:r>
                      <a:r>
                        <a:rPr lang="en-US" sz="2000" b="1" dirty="0">
                          <a:solidFill>
                            <a:srgbClr val="FF0000"/>
                          </a:solidFill>
                        </a:rPr>
                        <a:t>ideology </a:t>
                      </a:r>
                      <a:r>
                        <a:rPr lang="en-US" sz="2000" dirty="0"/>
                        <a:t>of the court. These changes can result in </a:t>
                      </a:r>
                      <a:r>
                        <a:rPr lang="en-US" sz="2000" b="1" dirty="0">
                          <a:solidFill>
                            <a:srgbClr val="FF0000"/>
                          </a:solidFill>
                        </a:rPr>
                        <a:t>overturning </a:t>
                      </a:r>
                      <a:r>
                        <a:rPr lang="en-US" sz="2000" dirty="0"/>
                        <a:t>of some </a:t>
                      </a:r>
                      <a:r>
                        <a:rPr lang="en-US" sz="2000" b="1" dirty="0">
                          <a:solidFill>
                            <a:srgbClr val="FF0000"/>
                          </a:solidFill>
                        </a:rPr>
                        <a:t>precedents</a:t>
                      </a:r>
                      <a:r>
                        <a:rPr lang="en-US" sz="2000" dirty="0"/>
                        <a:t>, calling into </a:t>
                      </a:r>
                      <a:r>
                        <a:rPr lang="en-US" sz="2000" b="1" dirty="0">
                          <a:solidFill>
                            <a:srgbClr val="FF0000"/>
                          </a:solidFill>
                        </a:rPr>
                        <a:t>question </a:t>
                      </a:r>
                      <a:r>
                        <a:rPr lang="en-US" sz="2000" dirty="0"/>
                        <a:t>the </a:t>
                      </a:r>
                      <a:r>
                        <a:rPr lang="en-US" sz="2000" b="1" dirty="0">
                          <a:solidFill>
                            <a:srgbClr val="FF0000"/>
                          </a:solidFill>
                        </a:rPr>
                        <a:t>reliability</a:t>
                      </a:r>
                      <a:r>
                        <a:rPr lang="en-US" sz="2000" dirty="0"/>
                        <a:t> and therefore </a:t>
                      </a:r>
                      <a:r>
                        <a:rPr lang="en-US" sz="2000" b="1" dirty="0">
                          <a:solidFill>
                            <a:srgbClr val="FF0000"/>
                          </a:solidFill>
                        </a:rPr>
                        <a:t>legitimacy</a:t>
                      </a:r>
                      <a:r>
                        <a:rPr lang="en-US" sz="2000" dirty="0"/>
                        <a:t> of the </a:t>
                      </a:r>
                      <a:r>
                        <a:rPr lang="en-US" sz="2000" b="1" dirty="0">
                          <a:solidFill>
                            <a:srgbClr val="FF0000"/>
                          </a:solidFill>
                        </a:rPr>
                        <a:t>Supreme Court </a:t>
                      </a:r>
                    </a:p>
                  </a:txBody>
                  <a:tcPr/>
                </a:tc>
                <a:extLst>
                  <a:ext uri="{0D108BD9-81ED-4DB2-BD59-A6C34878D82A}">
                    <a16:rowId xmlns:a16="http://schemas.microsoft.com/office/drawing/2014/main" val="4762017"/>
                  </a:ext>
                </a:extLst>
              </a:tr>
            </a:tbl>
          </a:graphicData>
        </a:graphic>
      </p:graphicFrame>
      <p:sp>
        <p:nvSpPr>
          <p:cNvPr id="8" name="TextBox 7">
            <a:extLst>
              <a:ext uri="{FF2B5EF4-FFF2-40B4-BE49-F238E27FC236}">
                <a16:creationId xmlns:a16="http://schemas.microsoft.com/office/drawing/2014/main" id="{03411878-4220-4B72-8C36-215B8F687DF0}"/>
              </a:ext>
            </a:extLst>
          </p:cNvPr>
          <p:cNvSpPr txBox="1"/>
          <p:nvPr/>
        </p:nvSpPr>
        <p:spPr>
          <a:xfrm>
            <a:off x="10767160" y="6503754"/>
            <a:ext cx="1266629" cy="307777"/>
          </a:xfrm>
          <a:prstGeom prst="rect">
            <a:avLst/>
          </a:prstGeom>
          <a:noFill/>
        </p:spPr>
        <p:txBody>
          <a:bodyPr wrap="none" rtlCol="0">
            <a:spAutoFit/>
          </a:bodyPr>
          <a:lstStyle/>
          <a:p>
            <a:r>
              <a:rPr lang="en-US" sz="1400" b="1" i="1" dirty="0" err="1"/>
              <a:t>Amsco</a:t>
            </a:r>
            <a:r>
              <a:rPr lang="en-US" sz="1400" b="1" i="1" dirty="0"/>
              <a:t> pg. 193</a:t>
            </a:r>
          </a:p>
        </p:txBody>
      </p:sp>
    </p:spTree>
    <p:extLst>
      <p:ext uri="{BB962C8B-B14F-4D97-AF65-F5344CB8AC3E}">
        <p14:creationId xmlns:p14="http://schemas.microsoft.com/office/powerpoint/2010/main" val="2066735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1447800"/>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chemeClr val="tx2">
              <a:lumMod val="20000"/>
              <a:lumOff val="80000"/>
            </a:schemeClr>
          </a:solidFill>
        </p:spPr>
        <p:txBody>
          <a:bodyPr wrap="square" lIns="0" tIns="0" rIns="0" bIns="0" rtlCol="0"/>
          <a:lstStyle/>
          <a:p>
            <a:endParaRPr sz="2000" b="1" dirty="0"/>
          </a:p>
        </p:txBody>
      </p:sp>
      <p:sp>
        <p:nvSpPr>
          <p:cNvPr id="3" name="object 3"/>
          <p:cNvSpPr txBox="1">
            <a:spLocks noGrp="1"/>
          </p:cNvSpPr>
          <p:nvPr>
            <p:ph type="title"/>
          </p:nvPr>
        </p:nvSpPr>
        <p:spPr>
          <a:xfrm>
            <a:off x="72326" y="1844855"/>
            <a:ext cx="11999128" cy="688529"/>
          </a:xfrm>
          <a:prstGeom prst="rect">
            <a:avLst/>
          </a:prstGeom>
        </p:spPr>
        <p:txBody>
          <a:bodyPr vert="horz" wrap="square" lIns="0" tIns="72270" rIns="0" bIns="0" rtlCol="0">
            <a:spAutoFit/>
          </a:bodyPr>
          <a:lstStyle/>
          <a:p>
            <a:pPr marL="499745" marR="5080" indent="-481330" algn="ctr">
              <a:lnSpc>
                <a:spcPct val="100000"/>
              </a:lnSpc>
              <a:spcBef>
                <a:spcPts val="100"/>
              </a:spcBef>
            </a:pPr>
            <a:r>
              <a:rPr lang="en-US" sz="2000" dirty="0"/>
              <a:t>EXPLAIN HOW JUDICIAL REVIEW IN CONJUNCTION WITH LIFE TENURE LEAD TO  DEBATE ABOUT THE LEGITIMACY OF THE SUPREME COURT’S POWER?</a:t>
            </a:r>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38</a:t>
            </a:fld>
            <a:endParaRPr spc="-160" dirty="0"/>
          </a:p>
        </p:txBody>
      </p:sp>
      <p:sp>
        <p:nvSpPr>
          <p:cNvPr id="4" name="object 4"/>
          <p:cNvSpPr txBox="1"/>
          <p:nvPr/>
        </p:nvSpPr>
        <p:spPr>
          <a:xfrm>
            <a:off x="0" y="2943040"/>
            <a:ext cx="12143781" cy="3479479"/>
          </a:xfrm>
          <a:prstGeom prst="rect">
            <a:avLst/>
          </a:prstGeom>
        </p:spPr>
        <p:txBody>
          <a:bodyPr vert="horz" wrap="square" lIns="0" tIns="14605" rIns="0" bIns="0" rtlCol="0">
            <a:spAutoFit/>
          </a:bodyPr>
          <a:lstStyle/>
          <a:p>
            <a:pPr marL="355600" marR="12700" indent="-342900">
              <a:lnSpc>
                <a:spcPct val="99500"/>
              </a:lnSpc>
              <a:spcBef>
                <a:spcPts val="115"/>
              </a:spcBef>
              <a:buFont typeface="DejaVu Sans"/>
              <a:buChar char="•"/>
              <a:tabLst>
                <a:tab pos="354965" algn="l"/>
                <a:tab pos="355600" algn="l"/>
              </a:tabLst>
            </a:pPr>
            <a:r>
              <a:rPr sz="2400" b="1" dirty="0">
                <a:latin typeface="DejaVu Sans"/>
                <a:cs typeface="DejaVu Sans"/>
              </a:rPr>
              <a:t>Controversial or unpopular Supreme Court decisions can lead to challenges of the Court’s  legitimacy and power which Congress and the president can address only through future  appointments, legislation changing the Court’s jurisdiction, or refusing to implement  decisions</a:t>
            </a:r>
            <a:endParaRPr sz="2400" dirty="0">
              <a:latin typeface="DejaVu Sans"/>
              <a:cs typeface="DejaVu Sans"/>
            </a:endParaRPr>
          </a:p>
          <a:p>
            <a:pPr>
              <a:lnSpc>
                <a:spcPct val="100000"/>
              </a:lnSpc>
              <a:spcBef>
                <a:spcPts val="50"/>
              </a:spcBef>
              <a:buFont typeface="DejaVu Sans"/>
              <a:buChar char="•"/>
            </a:pPr>
            <a:endParaRPr sz="3350" dirty="0">
              <a:latin typeface="DejaVu Sans"/>
              <a:cs typeface="DejaVu Sans"/>
            </a:endParaRPr>
          </a:p>
          <a:p>
            <a:pPr marL="355600" marR="5080" indent="-342900">
              <a:lnSpc>
                <a:spcPct val="101499"/>
              </a:lnSpc>
              <a:buFont typeface="DejaVu Sans"/>
              <a:buChar char="•"/>
              <a:tabLst>
                <a:tab pos="354965" algn="l"/>
                <a:tab pos="355600" algn="l"/>
              </a:tabLst>
            </a:pPr>
            <a:r>
              <a:rPr sz="2400" b="1" dirty="0">
                <a:latin typeface="DejaVu Sans"/>
                <a:cs typeface="DejaVu Sans"/>
              </a:rPr>
              <a:t>Political discussion about the Supreme Court’s power is illustrated by the ongoing debate  over judicial activism versus judicial restraint</a:t>
            </a:r>
            <a:endParaRPr sz="2400" dirty="0">
              <a:latin typeface="DejaVu Sans"/>
              <a:cs typeface="DejaVu Sans"/>
            </a:endParaRPr>
          </a:p>
        </p:txBody>
      </p:sp>
      <p:sp>
        <p:nvSpPr>
          <p:cNvPr id="6" name="TextBox 5">
            <a:extLst>
              <a:ext uri="{FF2B5EF4-FFF2-40B4-BE49-F238E27FC236}">
                <a16:creationId xmlns:a16="http://schemas.microsoft.com/office/drawing/2014/main" id="{F8A7A925-5D0F-4B6A-89AD-67D7FAD6ECE1}"/>
              </a:ext>
            </a:extLst>
          </p:cNvPr>
          <p:cNvSpPr txBox="1"/>
          <p:nvPr/>
        </p:nvSpPr>
        <p:spPr>
          <a:xfrm flipH="1">
            <a:off x="48218" y="-6662"/>
            <a:ext cx="12095563" cy="584775"/>
          </a:xfrm>
          <a:prstGeom prst="rect">
            <a:avLst/>
          </a:prstGeom>
          <a:noFill/>
        </p:spPr>
        <p:txBody>
          <a:bodyPr wrap="square" rtlCol="0">
            <a:spAutoFit/>
          </a:bodyPr>
          <a:lstStyle/>
          <a:p>
            <a:pPr algn="ctr"/>
            <a:r>
              <a:rPr lang="en-US" sz="3200" b="1" dirty="0">
                <a:solidFill>
                  <a:srgbClr val="FF0000"/>
                </a:solidFill>
              </a:rPr>
              <a:t>2.10</a:t>
            </a:r>
            <a:r>
              <a:rPr lang="en-US" sz="3200" b="1" dirty="0"/>
              <a:t> THE COURT IN ACTION </a:t>
            </a:r>
          </a:p>
        </p:txBody>
      </p:sp>
      <p:sp>
        <p:nvSpPr>
          <p:cNvPr id="8" name="TextBox 7">
            <a:extLst>
              <a:ext uri="{FF2B5EF4-FFF2-40B4-BE49-F238E27FC236}">
                <a16:creationId xmlns:a16="http://schemas.microsoft.com/office/drawing/2014/main" id="{26EA863C-CF2B-85D3-96A3-0B155FB81005}"/>
              </a:ext>
            </a:extLst>
          </p:cNvPr>
          <p:cNvSpPr txBox="1"/>
          <p:nvPr/>
        </p:nvSpPr>
        <p:spPr>
          <a:xfrm>
            <a:off x="5395" y="637797"/>
            <a:ext cx="12167893" cy="800219"/>
          </a:xfrm>
          <a:prstGeom prst="rect">
            <a:avLst/>
          </a:prstGeom>
          <a:noFill/>
        </p:spPr>
        <p:txBody>
          <a:bodyPr wrap="square">
            <a:spAutoFit/>
          </a:bodyPr>
          <a:lstStyle/>
          <a:p>
            <a:r>
              <a:rPr lang="en-US" sz="2300" b="1" dirty="0"/>
              <a:t>The design of the judicial branch protects the Supreme Court’s independence as a branch of government, and the emergence and use of judicial review remains a powerful judicial practice.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C989-1310-4F02-BFA1-BBFCBDBFD91D}"/>
              </a:ext>
            </a:extLst>
          </p:cNvPr>
          <p:cNvSpPr>
            <a:spLocks noGrp="1"/>
          </p:cNvSpPr>
          <p:nvPr>
            <p:ph type="title"/>
          </p:nvPr>
        </p:nvSpPr>
        <p:spPr>
          <a:xfrm>
            <a:off x="76200" y="76200"/>
            <a:ext cx="12115800" cy="492443"/>
          </a:xfrm>
        </p:spPr>
        <p:txBody>
          <a:bodyPr/>
          <a:lstStyle/>
          <a:p>
            <a:r>
              <a:rPr lang="en-US" dirty="0"/>
              <a:t>Views on the Interpretation of the Constitution</a:t>
            </a:r>
          </a:p>
        </p:txBody>
      </p:sp>
      <p:sp>
        <p:nvSpPr>
          <p:cNvPr id="5" name="TextBox 4">
            <a:extLst>
              <a:ext uri="{FF2B5EF4-FFF2-40B4-BE49-F238E27FC236}">
                <a16:creationId xmlns:a16="http://schemas.microsoft.com/office/drawing/2014/main" id="{A71E9436-300A-44F6-AB01-6EAE5BF539A9}"/>
              </a:ext>
            </a:extLst>
          </p:cNvPr>
          <p:cNvSpPr txBox="1"/>
          <p:nvPr/>
        </p:nvSpPr>
        <p:spPr>
          <a:xfrm>
            <a:off x="0" y="1524000"/>
            <a:ext cx="12191999" cy="2246769"/>
          </a:xfrm>
          <a:prstGeom prst="rect">
            <a:avLst/>
          </a:prstGeom>
          <a:noFill/>
        </p:spPr>
        <p:txBody>
          <a:bodyPr wrap="square">
            <a:spAutoFit/>
          </a:bodyPr>
          <a:lstStyle/>
          <a:p>
            <a:pPr algn="l"/>
            <a:r>
              <a:rPr lang="en-US" sz="2800" b="1" dirty="0">
                <a:latin typeface="MinionPro-Regular"/>
              </a:rPr>
              <a:t>S</a:t>
            </a:r>
            <a:r>
              <a:rPr lang="en-US" sz="2800" b="1" i="0" u="none" strike="noStrike" baseline="0" dirty="0">
                <a:latin typeface="MinionPro-Regular"/>
              </a:rPr>
              <a:t>trict constructionist </a:t>
            </a:r>
            <a:r>
              <a:rPr lang="en-US" sz="2800" b="0" i="0" u="none" strike="noStrike" baseline="0" dirty="0">
                <a:latin typeface="MinionPro-Regular"/>
              </a:rPr>
              <a:t>interprets the Constitution in its original context. Judicial restraint Court.</a:t>
            </a:r>
          </a:p>
          <a:p>
            <a:pPr algn="l"/>
            <a:endParaRPr lang="en-US" sz="2800" dirty="0">
              <a:latin typeface="MinionPro-Regular"/>
            </a:endParaRPr>
          </a:p>
          <a:p>
            <a:pPr algn="l"/>
            <a:r>
              <a:rPr lang="en-US" sz="2800" b="1" dirty="0">
                <a:latin typeface="MinionPro-Bold"/>
              </a:rPr>
              <a:t>L</a:t>
            </a:r>
            <a:r>
              <a:rPr lang="en-US" sz="2800" b="1" i="0" u="none" strike="noStrike" baseline="0" dirty="0">
                <a:latin typeface="MinionPro-Bold"/>
              </a:rPr>
              <a:t>iberal constructionist </a:t>
            </a:r>
            <a:r>
              <a:rPr lang="en-US" sz="2800" b="0" i="0" u="none" strike="noStrike" baseline="0" dirty="0">
                <a:latin typeface="MinionPro-Regular"/>
              </a:rPr>
              <a:t>interprets the Constitution as a living document and considers changes in social conditions since ratification. Judicial </a:t>
            </a:r>
            <a:r>
              <a:rPr lang="en-US" sz="2800" b="1" i="0" u="none" strike="noStrike" baseline="0" dirty="0">
                <a:latin typeface="MinionPro-Regular"/>
              </a:rPr>
              <a:t>activist Court</a:t>
            </a:r>
            <a:endParaRPr lang="en-US" sz="4400" b="1" dirty="0"/>
          </a:p>
        </p:txBody>
      </p:sp>
    </p:spTree>
    <p:extLst>
      <p:ext uri="{BB962C8B-B14F-4D97-AF65-F5344CB8AC3E}">
        <p14:creationId xmlns:p14="http://schemas.microsoft.com/office/powerpoint/2010/main" val="260684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57200"/>
          </a:xfrm>
          <a:custGeom>
            <a:avLst/>
            <a:gdLst/>
            <a:ahLst/>
            <a:cxnLst/>
            <a:rect l="l" t="t" r="r" b="b"/>
            <a:pathLst>
              <a:path w="12192000" h="834390">
                <a:moveTo>
                  <a:pt x="12191997" y="0"/>
                </a:moveTo>
                <a:lnTo>
                  <a:pt x="0" y="0"/>
                </a:lnTo>
                <a:lnTo>
                  <a:pt x="0" y="834001"/>
                </a:lnTo>
                <a:lnTo>
                  <a:pt x="12191997" y="834001"/>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147542" y="0"/>
            <a:ext cx="11895646" cy="382156"/>
          </a:xfrm>
          <a:prstGeom prst="rect">
            <a:avLst/>
          </a:prstGeom>
        </p:spPr>
        <p:txBody>
          <a:bodyPr vert="horz" wrap="square" lIns="0" tIns="12700" rIns="0" bIns="0" rtlCol="0">
            <a:spAutoFit/>
          </a:bodyPr>
          <a:lstStyle/>
          <a:p>
            <a:pPr marL="12700" algn="ctr">
              <a:lnSpc>
                <a:spcPct val="100000"/>
              </a:lnSpc>
              <a:spcBef>
                <a:spcPts val="100"/>
              </a:spcBef>
            </a:pPr>
            <a:r>
              <a:rPr lang="en-US" sz="2400" dirty="0">
                <a:solidFill>
                  <a:srgbClr val="FFFFFF"/>
                </a:solidFill>
              </a:rPr>
              <a:t>2.8 </a:t>
            </a:r>
            <a:r>
              <a:rPr sz="2400" dirty="0">
                <a:solidFill>
                  <a:srgbClr val="FFFFFF"/>
                </a:solidFill>
              </a:rPr>
              <a:t>INTRODUCTION TO THE FEDERAL COURTS</a:t>
            </a:r>
            <a:endParaRPr sz="2400" dirty="0"/>
          </a:p>
        </p:txBody>
      </p:sp>
      <p:sp>
        <p:nvSpPr>
          <p:cNvPr id="6" name="object 6"/>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4</a:t>
            </a:fld>
            <a:endParaRPr sz="1200">
              <a:latin typeface="DejaVu Sans"/>
              <a:cs typeface="DejaVu Sans"/>
            </a:endParaRPr>
          </a:p>
        </p:txBody>
      </p:sp>
      <p:sp>
        <p:nvSpPr>
          <p:cNvPr id="4" name="object 4"/>
          <p:cNvSpPr txBox="1"/>
          <p:nvPr/>
        </p:nvSpPr>
        <p:spPr>
          <a:xfrm>
            <a:off x="61414" y="382156"/>
            <a:ext cx="6079524" cy="6163739"/>
          </a:xfrm>
          <a:prstGeom prst="rect">
            <a:avLst/>
          </a:prstGeom>
        </p:spPr>
        <p:txBody>
          <a:bodyPr vert="horz" wrap="square" lIns="0" tIns="73660" rIns="0" bIns="0" rtlCol="0">
            <a:spAutoFit/>
          </a:bodyPr>
          <a:lstStyle/>
          <a:p>
            <a:pPr marL="12700">
              <a:lnSpc>
                <a:spcPct val="100000"/>
              </a:lnSpc>
              <a:spcBef>
                <a:spcPts val="580"/>
              </a:spcBef>
            </a:pPr>
            <a:r>
              <a:rPr sz="1900" b="1" i="1" dirty="0">
                <a:latin typeface="Nimbus Sans L"/>
                <a:cs typeface="Nimbus Sans L"/>
              </a:rPr>
              <a:t>JUDICIAL POWER</a:t>
            </a:r>
            <a:endParaRPr sz="1900" dirty="0">
              <a:latin typeface="Nimbus Sans L"/>
              <a:cs typeface="Nimbus Sans L"/>
            </a:endParaRPr>
          </a:p>
          <a:p>
            <a:pPr marL="355600" indent="-342900">
              <a:lnSpc>
                <a:spcPct val="100000"/>
              </a:lnSpc>
              <a:spcBef>
                <a:spcPts val="390"/>
              </a:spcBef>
              <a:buFont typeface="DejaVu Sans"/>
              <a:buChar char="•"/>
              <a:tabLst>
                <a:tab pos="354965" algn="l"/>
                <a:tab pos="355600" algn="l"/>
              </a:tabLst>
            </a:pPr>
            <a:r>
              <a:rPr sz="1900" b="1" dirty="0">
                <a:latin typeface="DejaVu Sans"/>
                <a:cs typeface="DejaVu Sans"/>
              </a:rPr>
              <a:t>Is passive</a:t>
            </a:r>
            <a:endParaRPr sz="1900" dirty="0">
              <a:latin typeface="DejaVu Sans"/>
              <a:cs typeface="DejaVu Sans"/>
            </a:endParaRPr>
          </a:p>
          <a:p>
            <a:pPr marL="748665" marR="249554" lvl="1" indent="-279400">
              <a:lnSpc>
                <a:spcPct val="100000"/>
              </a:lnSpc>
              <a:spcBef>
                <a:spcPts val="440"/>
              </a:spcBef>
              <a:buFont typeface="DejaVu Sans"/>
              <a:buChar char="–"/>
              <a:tabLst>
                <a:tab pos="755015" algn="l"/>
                <a:tab pos="755650" algn="l"/>
              </a:tabLst>
            </a:pPr>
            <a:r>
              <a:rPr sz="1900" b="1" dirty="0">
                <a:latin typeface="DejaVu Sans"/>
                <a:cs typeface="DejaVu Sans"/>
              </a:rPr>
              <a:t>Courts cannot reach out and “take” cases &gt;&gt; Cases  must come to them</a:t>
            </a:r>
            <a:endParaRPr sz="1900" dirty="0">
              <a:latin typeface="DejaVu Sans"/>
              <a:cs typeface="DejaVu Sans"/>
            </a:endParaRPr>
          </a:p>
          <a:p>
            <a:pPr marL="748665" marR="265430" lvl="1" indent="-279400">
              <a:lnSpc>
                <a:spcPct val="101099"/>
              </a:lnSpc>
              <a:spcBef>
                <a:spcPts val="355"/>
              </a:spcBef>
              <a:buFont typeface="DejaVu Sans"/>
              <a:buChar char="–"/>
              <a:tabLst>
                <a:tab pos="755015" algn="l"/>
                <a:tab pos="755650" algn="l"/>
              </a:tabLst>
            </a:pPr>
            <a:r>
              <a:rPr sz="1900" b="1" dirty="0">
                <a:latin typeface="DejaVu Sans"/>
                <a:cs typeface="DejaVu Sans"/>
              </a:rPr>
              <a:t>There must be an actual case (“controversy”) for a  court to make a ruling &gt;&gt; Courts cannot “create”  cases</a:t>
            </a:r>
            <a:endParaRPr sz="1900" dirty="0">
              <a:latin typeface="DejaVu Sans"/>
              <a:cs typeface="DejaVu Sans"/>
            </a:endParaRPr>
          </a:p>
          <a:p>
            <a:pPr marL="1155065" marR="87630" lvl="2" indent="-228600">
              <a:lnSpc>
                <a:spcPct val="101099"/>
              </a:lnSpc>
              <a:spcBef>
                <a:spcPts val="350"/>
              </a:spcBef>
              <a:buFont typeface="DejaVu Sans"/>
              <a:buChar char="•"/>
              <a:tabLst>
                <a:tab pos="1155065" algn="l"/>
                <a:tab pos="1155700" algn="l"/>
              </a:tabLst>
            </a:pPr>
            <a:r>
              <a:rPr sz="1900" b="1" dirty="0">
                <a:latin typeface="DejaVu Sans"/>
                <a:cs typeface="DejaVu Sans"/>
              </a:rPr>
              <a:t>Can’t se</a:t>
            </a:r>
            <a:r>
              <a:rPr lang="en-US" sz="1900" b="1" dirty="0">
                <a:latin typeface="DejaVu Sans"/>
                <a:cs typeface="DejaVu Sans"/>
              </a:rPr>
              <a:t>tt</a:t>
            </a:r>
            <a:r>
              <a:rPr sz="1900" b="1" dirty="0">
                <a:latin typeface="DejaVu Sans"/>
                <a:cs typeface="DejaVu Sans"/>
              </a:rPr>
              <a:t>le political issues/political questions between the president and Congress (must be a constitutional issue)</a:t>
            </a:r>
            <a:endParaRPr sz="1900" dirty="0">
              <a:latin typeface="DejaVu Sans"/>
              <a:cs typeface="DejaVu Sans"/>
            </a:endParaRPr>
          </a:p>
          <a:p>
            <a:pPr marL="355600" marR="634365" indent="-342900">
              <a:lnSpc>
                <a:spcPts val="2070"/>
              </a:lnSpc>
              <a:buFont typeface="DejaVu Sans"/>
              <a:buChar char="•"/>
              <a:tabLst>
                <a:tab pos="354965" algn="l"/>
                <a:tab pos="355600" algn="l"/>
              </a:tabLst>
            </a:pPr>
            <a:r>
              <a:rPr sz="1900" b="1" dirty="0">
                <a:latin typeface="DejaVu Sans"/>
                <a:cs typeface="DejaVu Sans"/>
              </a:rPr>
              <a:t>Only those with STANDING may challenge a law or  government action</a:t>
            </a:r>
            <a:endParaRPr sz="1900" dirty="0">
              <a:latin typeface="DejaVu Sans"/>
              <a:cs typeface="DejaVu Sans"/>
            </a:endParaRPr>
          </a:p>
          <a:p>
            <a:pPr marL="748665" marR="586740" lvl="1" indent="-279400">
              <a:lnSpc>
                <a:spcPct val="100000"/>
              </a:lnSpc>
              <a:spcBef>
                <a:spcPts val="415"/>
              </a:spcBef>
              <a:buFont typeface="DejaVu Sans"/>
              <a:buChar char="–"/>
              <a:tabLst>
                <a:tab pos="755015" algn="l"/>
                <a:tab pos="755650" algn="l"/>
              </a:tabLst>
            </a:pPr>
            <a:r>
              <a:rPr sz="1900" b="1" dirty="0">
                <a:latin typeface="DejaVu Sans"/>
                <a:cs typeface="DejaVu Sans"/>
              </a:rPr>
              <a:t>One who has sustained or is near sustaining an  “injury” may bring a case to court</a:t>
            </a:r>
            <a:endParaRPr sz="1900" dirty="0">
              <a:latin typeface="DejaVu Sans"/>
              <a:cs typeface="DejaVu Sans"/>
            </a:endParaRPr>
          </a:p>
          <a:p>
            <a:pPr marL="748665" marR="5080" lvl="1" indent="-279400">
              <a:lnSpc>
                <a:spcPts val="2070"/>
              </a:lnSpc>
              <a:spcBef>
                <a:spcPts val="625"/>
              </a:spcBef>
              <a:buFont typeface="DejaVu Sans"/>
              <a:buChar char="–"/>
              <a:tabLst>
                <a:tab pos="755015" algn="l"/>
                <a:tab pos="755650" algn="l"/>
              </a:tabLst>
            </a:pPr>
            <a:r>
              <a:rPr sz="1900" b="1" dirty="0">
                <a:latin typeface="DejaVu Sans"/>
                <a:cs typeface="DejaVu Sans"/>
              </a:rPr>
              <a:t>One cannot challenge a law simply because one does  not happen to like it</a:t>
            </a:r>
            <a:endParaRPr sz="1900" dirty="0">
              <a:latin typeface="DejaVu Sans"/>
              <a:cs typeface="DejaVu Sans"/>
            </a:endParaRPr>
          </a:p>
        </p:txBody>
      </p:sp>
      <p:sp>
        <p:nvSpPr>
          <p:cNvPr id="5" name="object 5"/>
          <p:cNvSpPr txBox="1"/>
          <p:nvPr/>
        </p:nvSpPr>
        <p:spPr>
          <a:xfrm>
            <a:off x="5874479" y="444261"/>
            <a:ext cx="6251988" cy="5960606"/>
          </a:xfrm>
          <a:prstGeom prst="rect">
            <a:avLst/>
          </a:prstGeom>
        </p:spPr>
        <p:txBody>
          <a:bodyPr vert="horz" wrap="square" lIns="0" tIns="73660" rIns="0" bIns="0" rtlCol="0">
            <a:spAutoFit/>
          </a:bodyPr>
          <a:lstStyle/>
          <a:p>
            <a:pPr marL="12700">
              <a:lnSpc>
                <a:spcPct val="100000"/>
              </a:lnSpc>
              <a:spcBef>
                <a:spcPts val="580"/>
              </a:spcBef>
            </a:pPr>
            <a:r>
              <a:rPr b="1" i="1" dirty="0">
                <a:latin typeface="Nimbus Sans L"/>
                <a:cs typeface="Nimbus Sans L"/>
              </a:rPr>
              <a:t>JUDICIAL LAW-MAKING</a:t>
            </a:r>
            <a:endParaRPr dirty="0">
              <a:latin typeface="Nimbus Sans L"/>
              <a:cs typeface="Nimbus Sans L"/>
            </a:endParaRPr>
          </a:p>
          <a:p>
            <a:pPr marL="355600" marR="5080" indent="-342900">
              <a:lnSpc>
                <a:spcPct val="99800"/>
              </a:lnSpc>
              <a:spcBef>
                <a:spcPts val="395"/>
              </a:spcBef>
              <a:buFont typeface="DejaVu Sans"/>
              <a:buChar char="•"/>
              <a:tabLst>
                <a:tab pos="354965" algn="l"/>
                <a:tab pos="355600" algn="l"/>
              </a:tabLst>
            </a:pPr>
            <a:r>
              <a:rPr b="1" dirty="0">
                <a:latin typeface="DejaVu Sans"/>
                <a:cs typeface="DejaVu Sans"/>
              </a:rPr>
              <a:t>Judges, contrary to what some may think, are not simply  impartial referees who only carry out the law. Judges </a:t>
            </a:r>
            <a:r>
              <a:rPr b="1" u="sng" dirty="0">
                <a:uFill>
                  <a:solidFill>
                    <a:srgbClr val="000000"/>
                  </a:solidFill>
                </a:uFill>
                <a:latin typeface="DejaVu Sans"/>
                <a:cs typeface="DejaVu Sans"/>
              </a:rPr>
              <a:t> </a:t>
            </a:r>
            <a:r>
              <a:rPr b="1" u="sng" dirty="0">
                <a:solidFill>
                  <a:srgbClr val="FF0000"/>
                </a:solidFill>
                <a:uFill>
                  <a:solidFill>
                    <a:srgbClr val="000000"/>
                  </a:solidFill>
                </a:uFill>
                <a:latin typeface="DejaVu Sans"/>
                <a:cs typeface="DejaVu Sans"/>
              </a:rPr>
              <a:t>interpret</a:t>
            </a:r>
            <a:r>
              <a:rPr b="1" dirty="0">
                <a:solidFill>
                  <a:srgbClr val="FF0000"/>
                </a:solidFill>
                <a:latin typeface="DejaVu Sans"/>
                <a:cs typeface="DejaVu Sans"/>
              </a:rPr>
              <a:t> the law, and in so doing in fact </a:t>
            </a:r>
            <a:r>
              <a:rPr b="1" u="sng" dirty="0">
                <a:solidFill>
                  <a:srgbClr val="FF0000"/>
                </a:solidFill>
                <a:uFill>
                  <a:solidFill>
                    <a:srgbClr val="000000"/>
                  </a:solidFill>
                </a:uFill>
                <a:latin typeface="DejaVu Sans"/>
                <a:cs typeface="DejaVu Sans"/>
              </a:rPr>
              <a:t>make</a:t>
            </a:r>
            <a:r>
              <a:rPr b="1" dirty="0">
                <a:solidFill>
                  <a:srgbClr val="FF0000"/>
                </a:solidFill>
                <a:latin typeface="DejaVu Sans"/>
                <a:cs typeface="DejaVu Sans"/>
              </a:rPr>
              <a:t> law. It is  necessary that they make law because:</a:t>
            </a:r>
            <a:endParaRPr dirty="0">
              <a:solidFill>
                <a:srgbClr val="FF0000"/>
              </a:solidFill>
              <a:latin typeface="DejaVu Sans"/>
              <a:cs typeface="DejaVu Sans"/>
            </a:endParaRPr>
          </a:p>
          <a:p>
            <a:pPr marL="748665" marR="558165" lvl="1" indent="-279400">
              <a:lnSpc>
                <a:spcPct val="100000"/>
              </a:lnSpc>
              <a:spcBef>
                <a:spcPts val="470"/>
              </a:spcBef>
              <a:buFont typeface="DejaVu Sans"/>
              <a:buChar char="–"/>
              <a:tabLst>
                <a:tab pos="755015" algn="l"/>
                <a:tab pos="755650" algn="l"/>
              </a:tabLst>
            </a:pPr>
            <a:r>
              <a:rPr b="1" dirty="0">
                <a:solidFill>
                  <a:srgbClr val="FF0000"/>
                </a:solidFill>
                <a:latin typeface="DejaVu Sans"/>
                <a:cs typeface="DejaVu Sans"/>
              </a:rPr>
              <a:t>Statutes </a:t>
            </a:r>
            <a:r>
              <a:rPr b="1">
                <a:solidFill>
                  <a:srgbClr val="FF0000"/>
                </a:solidFill>
                <a:latin typeface="DejaVu Sans"/>
                <a:cs typeface="DejaVu Sans"/>
              </a:rPr>
              <a:t>are of</a:t>
            </a:r>
            <a:r>
              <a:rPr lang="en-US" b="1">
                <a:solidFill>
                  <a:srgbClr val="FF0000"/>
                </a:solidFill>
                <a:latin typeface="DejaVu Sans"/>
                <a:cs typeface="DejaVu Sans"/>
              </a:rPr>
              <a:t>t</a:t>
            </a:r>
            <a:r>
              <a:rPr b="1">
                <a:solidFill>
                  <a:srgbClr val="FF0000"/>
                </a:solidFill>
                <a:latin typeface="DejaVu Sans"/>
                <a:cs typeface="DejaVu Sans"/>
              </a:rPr>
              <a:t>en </a:t>
            </a:r>
            <a:r>
              <a:rPr b="1" dirty="0">
                <a:solidFill>
                  <a:srgbClr val="FF0000"/>
                </a:solidFill>
                <a:latin typeface="DejaVu Sans"/>
                <a:cs typeface="DejaVu Sans"/>
              </a:rPr>
              <a:t>broadly-worded, unclear, or  contradictory</a:t>
            </a:r>
            <a:endParaRPr dirty="0">
              <a:solidFill>
                <a:srgbClr val="FF0000"/>
              </a:solidFill>
              <a:latin typeface="DejaVu Sans"/>
              <a:cs typeface="DejaVu Sans"/>
            </a:endParaRPr>
          </a:p>
          <a:p>
            <a:pPr marL="748665" marR="280670" lvl="1" indent="-279400">
              <a:lnSpc>
                <a:spcPct val="100000"/>
              </a:lnSpc>
              <a:spcBef>
                <a:spcPts val="380"/>
              </a:spcBef>
              <a:buFont typeface="DejaVu Sans"/>
              <a:buChar char="–"/>
              <a:tabLst>
                <a:tab pos="755015" algn="l"/>
                <a:tab pos="755650" algn="l"/>
              </a:tabLst>
            </a:pPr>
            <a:r>
              <a:rPr b="1" dirty="0">
                <a:solidFill>
                  <a:srgbClr val="FF0000"/>
                </a:solidFill>
                <a:latin typeface="DejaVu Sans"/>
                <a:cs typeface="DejaVu Sans"/>
              </a:rPr>
              <a:t>The Constitution is certainly broadly-worded, and  requires interpretation</a:t>
            </a:r>
            <a:endParaRPr dirty="0">
              <a:solidFill>
                <a:srgbClr val="FF0000"/>
              </a:solidFill>
              <a:latin typeface="DejaVu Sans"/>
              <a:cs typeface="DejaVu Sans"/>
            </a:endParaRPr>
          </a:p>
          <a:p>
            <a:pPr lvl="1">
              <a:lnSpc>
                <a:spcPct val="100000"/>
              </a:lnSpc>
              <a:spcBef>
                <a:spcPts val="55"/>
              </a:spcBef>
            </a:pPr>
            <a:endParaRPr dirty="0">
              <a:latin typeface="DejaVu Sans"/>
              <a:cs typeface="DejaVu Sans"/>
            </a:endParaRPr>
          </a:p>
          <a:p>
            <a:pPr marL="355600" marR="148590" indent="-342900">
              <a:lnSpc>
                <a:spcPct val="100000"/>
              </a:lnSpc>
              <a:buFont typeface="DejaVu Sans"/>
              <a:buChar char="•"/>
              <a:tabLst>
                <a:tab pos="354965" algn="l"/>
                <a:tab pos="355600" algn="l"/>
              </a:tabLst>
            </a:pPr>
            <a:r>
              <a:rPr b="1" dirty="0">
                <a:latin typeface="DejaVu Sans"/>
                <a:cs typeface="DejaVu Sans"/>
              </a:rPr>
              <a:t>Thus, </a:t>
            </a:r>
            <a:r>
              <a:rPr b="1" dirty="0">
                <a:solidFill>
                  <a:srgbClr val="FF0000"/>
                </a:solidFill>
                <a:latin typeface="DejaVu Sans"/>
                <a:cs typeface="DejaVu Sans"/>
              </a:rPr>
              <a:t>interpretation of statutes and the Constitution is,  in eﬀect, making law. </a:t>
            </a:r>
            <a:r>
              <a:rPr b="1" dirty="0">
                <a:latin typeface="DejaVu Sans"/>
                <a:cs typeface="DejaVu Sans"/>
              </a:rPr>
              <a:t>Evidence of judicial law making:</a:t>
            </a:r>
            <a:endParaRPr dirty="0">
              <a:latin typeface="DejaVu Sans"/>
              <a:cs typeface="DejaVu Sans"/>
            </a:endParaRPr>
          </a:p>
          <a:p>
            <a:pPr marL="748665" marR="772160" lvl="1" indent="-279400">
              <a:lnSpc>
                <a:spcPct val="100000"/>
              </a:lnSpc>
              <a:spcBef>
                <a:spcPts val="380"/>
              </a:spcBef>
              <a:buFont typeface="DejaVu Sans"/>
              <a:buChar char="–"/>
              <a:tabLst>
                <a:tab pos="755015" algn="l"/>
                <a:tab pos="755650" algn="l"/>
              </a:tabLst>
            </a:pPr>
            <a:r>
              <a:rPr b="1" dirty="0">
                <a:latin typeface="DejaVu Sans"/>
                <a:cs typeface="DejaVu Sans"/>
              </a:rPr>
              <a:t>Courts have ruled &gt;1,000 state laws as being  unconstitutional</a:t>
            </a:r>
            <a:endParaRPr dirty="0">
              <a:latin typeface="DejaVu Sans"/>
              <a:cs typeface="DejaVu Sans"/>
            </a:endParaRPr>
          </a:p>
          <a:p>
            <a:pPr marL="748665" marR="748665" lvl="1" indent="-279400">
              <a:lnSpc>
                <a:spcPct val="100000"/>
              </a:lnSpc>
              <a:spcBef>
                <a:spcPts val="480"/>
              </a:spcBef>
              <a:buFont typeface="DejaVu Sans"/>
              <a:buChar char="–"/>
              <a:tabLst>
                <a:tab pos="755015" algn="l"/>
                <a:tab pos="755650" algn="l"/>
              </a:tabLst>
            </a:pPr>
            <a:r>
              <a:rPr b="1" dirty="0">
                <a:latin typeface="DejaVu Sans"/>
                <a:cs typeface="DejaVu Sans"/>
              </a:rPr>
              <a:t>Courts have ruled &gt;120 federal laws as being  unconstitutional</a:t>
            </a:r>
            <a:endParaRPr dirty="0">
              <a:latin typeface="DejaVu Sans"/>
              <a:cs typeface="DejaVu Sans"/>
            </a:endParaRPr>
          </a:p>
          <a:p>
            <a:pPr marL="748665" marR="277495" lvl="1" indent="-279400">
              <a:lnSpc>
                <a:spcPct val="100000"/>
              </a:lnSpc>
              <a:spcBef>
                <a:spcPts val="380"/>
              </a:spcBef>
              <a:buFont typeface="DejaVu Sans"/>
              <a:buChar char="–"/>
              <a:tabLst>
                <a:tab pos="755015" algn="l"/>
                <a:tab pos="755650" algn="l"/>
              </a:tabLst>
            </a:pPr>
            <a:r>
              <a:rPr b="1" dirty="0">
                <a:latin typeface="DejaVu Sans"/>
                <a:cs typeface="DejaVu Sans"/>
              </a:rPr>
              <a:t>The Supreme Court has reversed itself &gt;140 times  since 1810</a:t>
            </a:r>
            <a:endParaRPr dirty="0">
              <a:latin typeface="DejaVu Sans"/>
              <a:cs typeface="DejaVu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46B62-DA00-4C10-9105-B3F482EE0EA3}"/>
              </a:ext>
            </a:extLst>
          </p:cNvPr>
          <p:cNvSpPr>
            <a:spLocks noGrp="1"/>
          </p:cNvSpPr>
          <p:nvPr>
            <p:ph type="title"/>
          </p:nvPr>
        </p:nvSpPr>
        <p:spPr>
          <a:xfrm>
            <a:off x="304800" y="1"/>
            <a:ext cx="11125200" cy="457200"/>
          </a:xfrm>
        </p:spPr>
        <p:txBody>
          <a:bodyPr/>
          <a:lstStyle/>
          <a:p>
            <a:r>
              <a:rPr lang="en-US" dirty="0"/>
              <a:t>The Warren Court (1953-1969)- Activist Court</a:t>
            </a:r>
          </a:p>
        </p:txBody>
      </p:sp>
      <p:sp>
        <p:nvSpPr>
          <p:cNvPr id="5" name="TextBox 4">
            <a:extLst>
              <a:ext uri="{FF2B5EF4-FFF2-40B4-BE49-F238E27FC236}">
                <a16:creationId xmlns:a16="http://schemas.microsoft.com/office/drawing/2014/main" id="{E07B65AF-E2AE-46E9-8DFC-7B75DD9D68CF}"/>
              </a:ext>
            </a:extLst>
          </p:cNvPr>
          <p:cNvSpPr txBox="1"/>
          <p:nvPr/>
        </p:nvSpPr>
        <p:spPr>
          <a:xfrm>
            <a:off x="114300" y="656005"/>
            <a:ext cx="11963400" cy="6232475"/>
          </a:xfrm>
          <a:prstGeom prst="rect">
            <a:avLst/>
          </a:prstGeom>
          <a:noFill/>
        </p:spPr>
        <p:txBody>
          <a:bodyPr wrap="square">
            <a:spAutoFit/>
          </a:bodyPr>
          <a:lstStyle/>
          <a:p>
            <a:pPr algn="l"/>
            <a:r>
              <a:rPr lang="en-US" sz="2100" b="1" i="1" u="none" strike="noStrike" baseline="0" dirty="0">
                <a:solidFill>
                  <a:srgbClr val="FF0000"/>
                </a:solidFill>
                <a:latin typeface="AcuminPro-BoldItalic"/>
              </a:rPr>
              <a:t>Brown v. Board of Education </a:t>
            </a:r>
            <a:r>
              <a:rPr lang="en-US" sz="2100" b="0" i="0" u="none" strike="noStrike" baseline="0" dirty="0">
                <a:latin typeface="AcuminPro-Regular"/>
              </a:rPr>
              <a:t>(1954)</a:t>
            </a:r>
          </a:p>
          <a:p>
            <a:pPr algn="l"/>
            <a:r>
              <a:rPr lang="en-US" sz="2100" b="0" i="0" u="none" strike="noStrike" baseline="0" dirty="0">
                <a:latin typeface="AcuminPro-Regular"/>
              </a:rPr>
              <a:t>Overturned the 1896 </a:t>
            </a:r>
            <a:r>
              <a:rPr lang="en-US" sz="2100" b="0" i="1" u="none" strike="noStrike" baseline="0" dirty="0">
                <a:latin typeface="AcuminPro-Italic"/>
              </a:rPr>
              <a:t>Plessy v. Ferguson </a:t>
            </a:r>
            <a:r>
              <a:rPr lang="en-US" sz="2100" b="0" i="0" u="none" strike="noStrike" baseline="0" dirty="0">
                <a:latin typeface="AcuminPro-Regular"/>
              </a:rPr>
              <a:t>decision, stating the “separate but equal” standard violated the 14</a:t>
            </a:r>
            <a:r>
              <a:rPr lang="en-US" sz="2100" b="0" i="0" u="none" strike="noStrike" baseline="30000" dirty="0">
                <a:latin typeface="AcuminPro-Regular"/>
              </a:rPr>
              <a:t>th</a:t>
            </a:r>
            <a:r>
              <a:rPr lang="en-US" sz="2100" b="0" i="0" u="none" strike="noStrike" baseline="0" dirty="0">
                <a:latin typeface="AcuminPro-Regular"/>
              </a:rPr>
              <a:t> Amendment’s equal protection clause. (See Topic 3.11.)</a:t>
            </a:r>
          </a:p>
          <a:p>
            <a:pPr algn="l"/>
            <a:endParaRPr lang="en-US" sz="2100" b="0" i="1" u="none" strike="noStrike" baseline="0" dirty="0">
              <a:latin typeface="AcuminPro-Italic"/>
            </a:endParaRPr>
          </a:p>
          <a:p>
            <a:pPr algn="l"/>
            <a:r>
              <a:rPr lang="en-US" sz="2100" b="0" i="1" u="none" strike="noStrike" baseline="0" dirty="0">
                <a:latin typeface="AcuminPro-Italic"/>
              </a:rPr>
              <a:t>Mapp v. Ohio </a:t>
            </a:r>
            <a:r>
              <a:rPr lang="en-US" sz="2100" b="0" i="0" u="none" strike="noStrike" baseline="0" dirty="0">
                <a:latin typeface="AcuminPro-Regular"/>
              </a:rPr>
              <a:t>(1961) Ruled that evidence illegally obtained would be</a:t>
            </a:r>
          </a:p>
          <a:p>
            <a:pPr algn="l"/>
            <a:r>
              <a:rPr lang="en-US" sz="2100" b="0" i="0" u="none" strike="noStrike" baseline="0" dirty="0">
                <a:latin typeface="AcuminPro-Regular"/>
              </a:rPr>
              <a:t>inadmissible in court. (See Topic 3.8.)</a:t>
            </a:r>
          </a:p>
          <a:p>
            <a:pPr algn="l"/>
            <a:endParaRPr lang="en-US" sz="2100" b="1" i="1" u="none" strike="noStrike" baseline="0" dirty="0">
              <a:latin typeface="AcuminPro-BoldItalic"/>
            </a:endParaRPr>
          </a:p>
          <a:p>
            <a:pPr algn="l"/>
            <a:r>
              <a:rPr lang="en-US" sz="2100" b="1" i="1" u="none" strike="noStrike" baseline="0" dirty="0">
                <a:solidFill>
                  <a:srgbClr val="FF0000"/>
                </a:solidFill>
                <a:latin typeface="AcuminPro-BoldItalic"/>
              </a:rPr>
              <a:t>Engle v. Vitale </a:t>
            </a:r>
            <a:r>
              <a:rPr lang="en-US" sz="2100" b="0" i="0" u="none" strike="noStrike" baseline="0" dirty="0">
                <a:latin typeface="AcuminPro-Regular"/>
              </a:rPr>
              <a:t>(1962) Upheld the establishment clause of the First Amendment.</a:t>
            </a:r>
          </a:p>
          <a:p>
            <a:pPr algn="l"/>
            <a:r>
              <a:rPr lang="en-US" sz="2100" b="0" i="0" u="none" strike="noStrike" baseline="0" dirty="0">
                <a:latin typeface="AcuminPro-Regular"/>
              </a:rPr>
              <a:t>Public school-sponsored prayer was unconstitutional. (See Topic 3.2.)</a:t>
            </a:r>
          </a:p>
          <a:p>
            <a:pPr algn="l"/>
            <a:endParaRPr lang="en-US" sz="2100" b="1" i="1" u="none" strike="noStrike" baseline="0" dirty="0">
              <a:latin typeface="AcuminPro-BoldItalic"/>
            </a:endParaRPr>
          </a:p>
          <a:p>
            <a:pPr algn="l"/>
            <a:r>
              <a:rPr lang="en-US" sz="2100" b="1" i="1" u="none" strike="noStrike" baseline="0" dirty="0">
                <a:solidFill>
                  <a:srgbClr val="FF0000"/>
                </a:solidFill>
                <a:latin typeface="AcuminPro-BoldItalic"/>
              </a:rPr>
              <a:t>Gideon v. Wainwright </a:t>
            </a:r>
            <a:r>
              <a:rPr lang="en-US" sz="2100" b="0" i="0" u="none" strike="noStrike" baseline="0" dirty="0">
                <a:latin typeface="AcuminPro-Regular"/>
              </a:rPr>
              <a:t>(1963)</a:t>
            </a:r>
          </a:p>
          <a:p>
            <a:pPr algn="l"/>
            <a:r>
              <a:rPr lang="en-US" sz="2100" b="0" i="0" u="none" strike="noStrike" baseline="0" dirty="0">
                <a:latin typeface="AcuminPro-Regular"/>
              </a:rPr>
              <a:t>The court stated that all citizens must be provided a lawyer, even if they can’t afford (indigent) one. (See Topic 3.8.)</a:t>
            </a:r>
          </a:p>
          <a:p>
            <a:pPr algn="l"/>
            <a:endParaRPr lang="en-US" sz="2100" b="0" i="1" u="none" strike="noStrike" baseline="0" dirty="0">
              <a:latin typeface="AcuminPro-Italic"/>
            </a:endParaRPr>
          </a:p>
          <a:p>
            <a:pPr algn="l"/>
            <a:r>
              <a:rPr lang="en-US" sz="2100" b="0" i="1" u="none" strike="noStrike" baseline="0" dirty="0">
                <a:latin typeface="AcuminPro-Italic"/>
              </a:rPr>
              <a:t>Miranda v. Arizona </a:t>
            </a:r>
            <a:r>
              <a:rPr lang="en-US" sz="2100" b="0" i="0" u="none" strike="noStrike" baseline="0" dirty="0">
                <a:latin typeface="AcuminPro-Regular"/>
              </a:rPr>
              <a:t>(1966) An arrest suspect had to be formally informed of his or</a:t>
            </a:r>
          </a:p>
          <a:p>
            <a:pPr algn="l"/>
            <a:r>
              <a:rPr lang="en-US" sz="2100" b="0" i="0" u="none" strike="noStrike" baseline="0" dirty="0">
                <a:latin typeface="AcuminPro-Regular"/>
              </a:rPr>
              <a:t>her rights—sometimes called Miranda rights. (See Topic 3.8.)</a:t>
            </a:r>
          </a:p>
          <a:p>
            <a:pPr algn="l"/>
            <a:endParaRPr lang="en-US" sz="2100" b="1" i="1" u="none" strike="noStrike" baseline="0" dirty="0">
              <a:latin typeface="AcuminPro-BoldItalic"/>
            </a:endParaRPr>
          </a:p>
          <a:p>
            <a:pPr algn="l"/>
            <a:r>
              <a:rPr lang="en-US" sz="2100" b="1" i="1" u="none" strike="noStrike" baseline="0" dirty="0">
                <a:solidFill>
                  <a:srgbClr val="FF0000"/>
                </a:solidFill>
                <a:latin typeface="AcuminPro-BoldItalic"/>
              </a:rPr>
              <a:t>Tinker v. Des Moines Independent Community School District </a:t>
            </a:r>
            <a:r>
              <a:rPr lang="en-US" sz="2100" b="0" i="0" u="none" strike="noStrike" baseline="0" dirty="0">
                <a:latin typeface="AcuminPro-Regular"/>
              </a:rPr>
              <a:t>(1969)</a:t>
            </a:r>
          </a:p>
          <a:p>
            <a:pPr algn="l"/>
            <a:r>
              <a:rPr lang="en-US" sz="2100" b="0" i="0" u="none" strike="noStrike" baseline="0" dirty="0">
                <a:latin typeface="AcuminPro-Regular"/>
              </a:rPr>
              <a:t>Allowed for students to participate in non-disruptive symbolic speech in schools. (See Topic 3.3.)</a:t>
            </a:r>
            <a:endParaRPr lang="en-US" sz="2100" dirty="0"/>
          </a:p>
        </p:txBody>
      </p:sp>
    </p:spTree>
    <p:extLst>
      <p:ext uri="{BB962C8B-B14F-4D97-AF65-F5344CB8AC3E}">
        <p14:creationId xmlns:p14="http://schemas.microsoft.com/office/powerpoint/2010/main" val="1901149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15240"/>
            <a:ext cx="9411348"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t>HOW CASES REACHES </a:t>
            </a:r>
            <a:r>
              <a:rPr sz="2800" dirty="0"/>
              <a:t>THE SUPREME COURT</a:t>
            </a:r>
          </a:p>
        </p:txBody>
      </p:sp>
      <p:sp>
        <p:nvSpPr>
          <p:cNvPr id="6" name="object 6"/>
          <p:cNvSpPr txBox="1"/>
          <p:nvPr/>
        </p:nvSpPr>
        <p:spPr>
          <a:xfrm>
            <a:off x="9931855" y="6442065"/>
            <a:ext cx="23114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41</a:t>
            </a:fld>
            <a:endParaRPr sz="1200">
              <a:latin typeface="DejaVu Sans"/>
              <a:cs typeface="DejaVu Sans"/>
            </a:endParaRPr>
          </a:p>
        </p:txBody>
      </p:sp>
      <p:sp>
        <p:nvSpPr>
          <p:cNvPr id="5" name="object 5"/>
          <p:cNvSpPr txBox="1"/>
          <p:nvPr/>
        </p:nvSpPr>
        <p:spPr>
          <a:xfrm>
            <a:off x="142103" y="838200"/>
            <a:ext cx="12039600" cy="5941370"/>
          </a:xfrm>
          <a:prstGeom prst="rect">
            <a:avLst/>
          </a:prstGeom>
        </p:spPr>
        <p:txBody>
          <a:bodyPr vert="horz" wrap="square" lIns="0" tIns="31750" rIns="0" bIns="0" rtlCol="0">
            <a:spAutoFit/>
          </a:bodyPr>
          <a:lstStyle/>
          <a:p>
            <a:r>
              <a:rPr lang="en-US" sz="2400" b="1" i="1" dirty="0">
                <a:solidFill>
                  <a:srgbClr val="FF0000"/>
                </a:solidFill>
              </a:rPr>
              <a:t>WRITS</a:t>
            </a:r>
            <a:r>
              <a:rPr lang="en-US" sz="2400" b="1" i="1" dirty="0"/>
              <a:t> OF </a:t>
            </a:r>
            <a:r>
              <a:rPr lang="en-US" sz="2400" b="1" i="1" dirty="0">
                <a:solidFill>
                  <a:srgbClr val="FF0000"/>
                </a:solidFill>
              </a:rPr>
              <a:t>CERTIORARI- </a:t>
            </a:r>
            <a:r>
              <a:rPr lang="en-US" sz="2400" dirty="0"/>
              <a:t>from the Latin “</a:t>
            </a:r>
            <a:r>
              <a:rPr lang="en-US" sz="2400" b="1" dirty="0">
                <a:solidFill>
                  <a:srgbClr val="FF0000"/>
                </a:solidFill>
              </a:rPr>
              <a:t>to be more informed</a:t>
            </a:r>
            <a:r>
              <a:rPr lang="en-US" sz="2400" dirty="0"/>
              <a:t>”</a:t>
            </a:r>
            <a:endParaRPr lang="en-US" sz="2400" b="1" i="1" dirty="0">
              <a:solidFill>
                <a:srgbClr val="FF0000"/>
              </a:solidFill>
            </a:endParaRPr>
          </a:p>
          <a:p>
            <a:r>
              <a:rPr lang="en-US" sz="2400" dirty="0"/>
              <a:t>       	• </a:t>
            </a:r>
            <a:r>
              <a:rPr lang="en-US" sz="2400" b="1" dirty="0"/>
              <a:t>A </a:t>
            </a:r>
            <a:r>
              <a:rPr lang="en-US" sz="2400" b="1" dirty="0">
                <a:solidFill>
                  <a:srgbClr val="FF0000"/>
                </a:solidFill>
              </a:rPr>
              <a:t>writ</a:t>
            </a:r>
            <a:r>
              <a:rPr lang="en-US" sz="2400" b="1" dirty="0"/>
              <a:t> of </a:t>
            </a:r>
            <a:r>
              <a:rPr lang="en-US" sz="2400" b="1" i="1" dirty="0">
                <a:solidFill>
                  <a:srgbClr val="FF0000"/>
                </a:solidFill>
              </a:rPr>
              <a:t>cert</a:t>
            </a:r>
            <a:r>
              <a:rPr lang="en-US" sz="2400" b="1" i="1" dirty="0"/>
              <a:t> </a:t>
            </a:r>
            <a:r>
              <a:rPr lang="en-US" sz="2400" b="1" dirty="0"/>
              <a:t>is an order by the Court directing a lower court to send up the record in a given case for its review</a:t>
            </a:r>
          </a:p>
          <a:p>
            <a:r>
              <a:rPr lang="en-US" sz="2400" dirty="0"/>
              <a:t>        	• </a:t>
            </a:r>
            <a:r>
              <a:rPr lang="en-US" sz="2400" b="1" dirty="0"/>
              <a:t>The </a:t>
            </a:r>
            <a:r>
              <a:rPr lang="en-US" sz="2400" b="1" i="1" dirty="0"/>
              <a:t>certiorari </a:t>
            </a:r>
            <a:r>
              <a:rPr lang="en-US" sz="2400" b="1" dirty="0"/>
              <a:t>process enables the </a:t>
            </a:r>
            <a:r>
              <a:rPr lang="en-US" sz="2400" b="1" dirty="0">
                <a:solidFill>
                  <a:srgbClr val="FF0000"/>
                </a:solidFill>
              </a:rPr>
              <a:t>SC to control its own caseload</a:t>
            </a:r>
          </a:p>
          <a:p>
            <a:r>
              <a:rPr lang="en-US" sz="2400" dirty="0"/>
              <a:t>	• </a:t>
            </a:r>
            <a:r>
              <a:rPr lang="en-US" sz="2400" b="1" dirty="0"/>
              <a:t>Cases must involve a serious constitutional issue or the interpretation of a</a:t>
            </a:r>
          </a:p>
          <a:p>
            <a:r>
              <a:rPr lang="en-US" sz="2400" b="1" dirty="0"/>
              <a:t>federal statute, action, or treaty</a:t>
            </a:r>
          </a:p>
          <a:p>
            <a:r>
              <a:rPr lang="en-US" sz="2400" dirty="0"/>
              <a:t>	• </a:t>
            </a:r>
            <a:r>
              <a:rPr lang="en-US" sz="2400" b="1" dirty="0"/>
              <a:t>Denying a decision may mean any number of things:</a:t>
            </a:r>
          </a:p>
          <a:p>
            <a:r>
              <a:rPr lang="en-US" sz="2400" dirty="0"/>
              <a:t>– </a:t>
            </a:r>
            <a:r>
              <a:rPr lang="en-US" sz="2400" b="1" dirty="0"/>
              <a:t>Case lacks a substantial federal issue</a:t>
            </a:r>
          </a:p>
          <a:p>
            <a:r>
              <a:rPr lang="en-US" sz="2400" dirty="0"/>
              <a:t>– </a:t>
            </a:r>
            <a:r>
              <a:rPr lang="en-US" sz="2400" b="1" dirty="0"/>
              <a:t>Party lacks standing</a:t>
            </a:r>
          </a:p>
          <a:p>
            <a:r>
              <a:rPr lang="en-US" sz="2400" dirty="0"/>
              <a:t>– </a:t>
            </a:r>
            <a:r>
              <a:rPr lang="en-US" sz="2400" b="1" dirty="0"/>
              <a:t>Court agrees with a lower court</a:t>
            </a:r>
          </a:p>
          <a:p>
            <a:r>
              <a:rPr lang="en-US" sz="2400" b="1" i="1" dirty="0"/>
              <a:t>THE RULE OF </a:t>
            </a:r>
            <a:r>
              <a:rPr lang="en-US" sz="2400" b="1" i="1" dirty="0">
                <a:solidFill>
                  <a:srgbClr val="FF0000"/>
                </a:solidFill>
              </a:rPr>
              <a:t>FOUR</a:t>
            </a:r>
          </a:p>
          <a:p>
            <a:r>
              <a:rPr lang="en-US" sz="2400" dirty="0"/>
              <a:t>	• </a:t>
            </a:r>
            <a:r>
              <a:rPr lang="en-US" sz="2400" b="1" dirty="0"/>
              <a:t>SC clerks screen the approximately 9,000 petition that come to the SC each term</a:t>
            </a:r>
          </a:p>
          <a:p>
            <a:r>
              <a:rPr lang="en-US" sz="2400" dirty="0"/>
              <a:t>	• </a:t>
            </a:r>
            <a:r>
              <a:rPr lang="en-US" sz="2400" b="1" dirty="0"/>
              <a:t>The justices conduct weekly conference meetings where they discuss</a:t>
            </a:r>
          </a:p>
          <a:p>
            <a:r>
              <a:rPr lang="en-US" sz="2400" b="1" dirty="0"/>
              <a:t>petitions prepared by their clerks</a:t>
            </a:r>
          </a:p>
          <a:p>
            <a:r>
              <a:rPr lang="en-US" sz="2400" dirty="0"/>
              <a:t>	• </a:t>
            </a:r>
            <a:r>
              <a:rPr lang="en-US" sz="2400" b="1" dirty="0"/>
              <a:t>For a case to be heard on appeal, at least </a:t>
            </a:r>
            <a:r>
              <a:rPr lang="en-US" sz="2400" b="1" dirty="0">
                <a:solidFill>
                  <a:srgbClr val="FF0000"/>
                </a:solidFill>
              </a:rPr>
              <a:t>four</a:t>
            </a:r>
            <a:r>
              <a:rPr lang="en-US" sz="2400" b="1" dirty="0"/>
              <a:t> of the </a:t>
            </a:r>
            <a:r>
              <a:rPr lang="en-US" sz="2400" b="1" dirty="0">
                <a:solidFill>
                  <a:srgbClr val="FF0000"/>
                </a:solidFill>
              </a:rPr>
              <a:t>nine </a:t>
            </a:r>
            <a:r>
              <a:rPr lang="en-US" sz="2400" b="1" dirty="0"/>
              <a:t>justices must</a:t>
            </a:r>
          </a:p>
          <a:p>
            <a:r>
              <a:rPr lang="en-US" sz="2400" b="1" dirty="0"/>
              <a:t>agree to hear the case (</a:t>
            </a:r>
            <a:r>
              <a:rPr lang="en-US" sz="2400" b="1" dirty="0">
                <a:solidFill>
                  <a:srgbClr val="FF0000"/>
                </a:solidFill>
              </a:rPr>
              <a:t>the Rule of Four</a:t>
            </a:r>
            <a:r>
              <a:rPr lang="en-US" sz="2400" b="1" dirty="0"/>
              <a:t>)</a:t>
            </a:r>
            <a:endParaRPr sz="2400" dirty="0">
              <a:latin typeface="DejaVu Sans"/>
              <a:cs typeface="DejaVu Sans"/>
            </a:endParaRPr>
          </a:p>
        </p:txBody>
      </p:sp>
    </p:spTree>
    <p:extLst>
      <p:ext uri="{BB962C8B-B14F-4D97-AF65-F5344CB8AC3E}">
        <p14:creationId xmlns:p14="http://schemas.microsoft.com/office/powerpoint/2010/main" val="1179043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0" y="152400"/>
            <a:ext cx="6200787" cy="443711"/>
          </a:xfrm>
          <a:prstGeom prst="rect">
            <a:avLst/>
          </a:prstGeom>
        </p:spPr>
        <p:txBody>
          <a:bodyPr vert="horz" wrap="square" lIns="0" tIns="12700" rIns="0" bIns="0" rtlCol="0">
            <a:spAutoFit/>
          </a:bodyPr>
          <a:lstStyle/>
          <a:p>
            <a:pPr marL="12700" algn="ctr">
              <a:lnSpc>
                <a:spcPct val="100000"/>
              </a:lnSpc>
              <a:spcBef>
                <a:spcPts val="100"/>
              </a:spcBef>
            </a:pPr>
            <a:r>
              <a:rPr sz="2800" dirty="0"/>
              <a:t>THE SUPREME COURT</a:t>
            </a:r>
          </a:p>
        </p:txBody>
      </p:sp>
      <p:sp>
        <p:nvSpPr>
          <p:cNvPr id="7" name="Rectangle 6">
            <a:extLst>
              <a:ext uri="{FF2B5EF4-FFF2-40B4-BE49-F238E27FC236}">
                <a16:creationId xmlns:a16="http://schemas.microsoft.com/office/drawing/2014/main" id="{E0EBACA8-0D06-4021-9B51-FF90C039CD89}"/>
              </a:ext>
            </a:extLst>
          </p:cNvPr>
          <p:cNvSpPr/>
          <p:nvPr/>
        </p:nvSpPr>
        <p:spPr>
          <a:xfrm>
            <a:off x="1480" y="762000"/>
            <a:ext cx="5561120" cy="5847755"/>
          </a:xfrm>
          <a:prstGeom prst="rect">
            <a:avLst/>
          </a:prstGeom>
        </p:spPr>
        <p:txBody>
          <a:bodyPr wrap="square">
            <a:spAutoFit/>
          </a:bodyPr>
          <a:lstStyle/>
          <a:p>
            <a:r>
              <a:rPr lang="en-US" sz="2200" b="1" i="1" dirty="0">
                <a:solidFill>
                  <a:srgbClr val="000000"/>
                </a:solidFill>
                <a:latin typeface="Calibri-BoldItalic"/>
              </a:rPr>
              <a:t>FILING BRIEFS</a:t>
            </a:r>
          </a:p>
          <a:p>
            <a:r>
              <a:rPr lang="en-US" sz="2200" dirty="0">
                <a:solidFill>
                  <a:srgbClr val="000000"/>
                </a:solidFill>
                <a:latin typeface="ArialMT"/>
              </a:rPr>
              <a:t>   • </a:t>
            </a:r>
            <a:r>
              <a:rPr lang="en-US" sz="2200" b="1" dirty="0">
                <a:solidFill>
                  <a:srgbClr val="000000"/>
                </a:solidFill>
                <a:latin typeface="Calibri-Bold"/>
              </a:rPr>
              <a:t>Each party is required to file a brief, or detailed written statement, arguing one side of the case</a:t>
            </a:r>
          </a:p>
          <a:p>
            <a:r>
              <a:rPr lang="en-US" sz="2200" dirty="0">
                <a:solidFill>
                  <a:srgbClr val="000000"/>
                </a:solidFill>
                <a:latin typeface="ArialMT"/>
              </a:rPr>
              <a:t>   • </a:t>
            </a:r>
            <a:r>
              <a:rPr lang="en-US" sz="2200" b="1" dirty="0">
                <a:solidFill>
                  <a:srgbClr val="000000"/>
                </a:solidFill>
                <a:latin typeface="Calibri-Bold"/>
              </a:rPr>
              <a:t>Briefs cite relevant facts, legal principles, and precedents that support their arguments</a:t>
            </a:r>
          </a:p>
          <a:p>
            <a:r>
              <a:rPr lang="en-US" sz="2200" dirty="0">
                <a:solidFill>
                  <a:srgbClr val="000000"/>
                </a:solidFill>
                <a:latin typeface="ArialMT"/>
              </a:rPr>
              <a:t>   • </a:t>
            </a:r>
            <a:r>
              <a:rPr lang="en-US" sz="2200" b="1" dirty="0">
                <a:solidFill>
                  <a:srgbClr val="FF0000"/>
                </a:solidFill>
                <a:latin typeface="Calibri-Bold"/>
              </a:rPr>
              <a:t>Interested persons and groups </a:t>
            </a:r>
            <a:r>
              <a:rPr lang="en-US" sz="2200" b="1" dirty="0">
                <a:solidFill>
                  <a:srgbClr val="000000"/>
                </a:solidFill>
                <a:latin typeface="Calibri-Bold"/>
              </a:rPr>
              <a:t>that are not actual parties to the case may file </a:t>
            </a:r>
            <a:r>
              <a:rPr lang="en-US" sz="2200" b="1" i="1" dirty="0">
                <a:solidFill>
                  <a:srgbClr val="FF0000"/>
                </a:solidFill>
                <a:latin typeface="Calibri-BoldItalic"/>
              </a:rPr>
              <a:t>amicus curiae </a:t>
            </a:r>
            <a:r>
              <a:rPr lang="en-US" sz="2200" b="1" dirty="0">
                <a:solidFill>
                  <a:srgbClr val="000000"/>
                </a:solidFill>
                <a:latin typeface="Calibri-Bold"/>
              </a:rPr>
              <a:t>(“friend of the court”) briefs</a:t>
            </a:r>
          </a:p>
          <a:p>
            <a:r>
              <a:rPr lang="en-US" sz="2200" dirty="0">
                <a:solidFill>
                  <a:srgbClr val="000000"/>
                </a:solidFill>
                <a:latin typeface="ArialMT"/>
              </a:rPr>
              <a:t>      – </a:t>
            </a:r>
            <a:r>
              <a:rPr lang="en-US" sz="2200" b="1" dirty="0">
                <a:solidFill>
                  <a:srgbClr val="000000"/>
                </a:solidFill>
                <a:latin typeface="Calibri-Bold"/>
              </a:rPr>
              <a:t>Cases involving controversial issues such as affirmative action and abortion attract a large number of </a:t>
            </a:r>
            <a:r>
              <a:rPr lang="en-US" sz="2200" b="1" i="1" dirty="0">
                <a:solidFill>
                  <a:srgbClr val="000000"/>
                </a:solidFill>
                <a:latin typeface="Calibri-BoldItalic"/>
              </a:rPr>
              <a:t>amicus curiae </a:t>
            </a:r>
            <a:r>
              <a:rPr lang="en-US" sz="2200" b="1" dirty="0">
                <a:solidFill>
                  <a:srgbClr val="000000"/>
                </a:solidFill>
                <a:latin typeface="Calibri-Bold"/>
              </a:rPr>
              <a:t>briefs</a:t>
            </a:r>
          </a:p>
          <a:p>
            <a:r>
              <a:rPr lang="en-US" sz="2200" dirty="0">
                <a:solidFill>
                  <a:srgbClr val="000000"/>
                </a:solidFill>
                <a:latin typeface="ArialMT"/>
              </a:rPr>
              <a:t>      – </a:t>
            </a:r>
            <a:r>
              <a:rPr lang="en-US" sz="2200" b="1" dirty="0">
                <a:solidFill>
                  <a:srgbClr val="FF0000"/>
                </a:solidFill>
                <a:latin typeface="Calibri-Bold"/>
              </a:rPr>
              <a:t>Interest groups </a:t>
            </a:r>
            <a:r>
              <a:rPr lang="en-US" sz="2200" b="1" dirty="0">
                <a:solidFill>
                  <a:srgbClr val="000000"/>
                </a:solidFill>
                <a:latin typeface="Calibri-Bold"/>
              </a:rPr>
              <a:t>use </a:t>
            </a:r>
            <a:r>
              <a:rPr lang="en-US" sz="2200" b="1" i="1" dirty="0">
                <a:solidFill>
                  <a:srgbClr val="FF0000"/>
                </a:solidFill>
                <a:latin typeface="Calibri-BoldItalic"/>
              </a:rPr>
              <a:t>amicus curiae</a:t>
            </a:r>
            <a:r>
              <a:rPr lang="en-US" sz="2200" b="1" i="1" dirty="0">
                <a:solidFill>
                  <a:srgbClr val="000000"/>
                </a:solidFill>
                <a:latin typeface="Calibri-BoldItalic"/>
              </a:rPr>
              <a:t> </a:t>
            </a:r>
            <a:r>
              <a:rPr lang="en-US" sz="2200" b="1" dirty="0">
                <a:solidFill>
                  <a:srgbClr val="000000"/>
                </a:solidFill>
                <a:latin typeface="Calibri-Bold"/>
              </a:rPr>
              <a:t>briefs to lobby the Court.  These briefs contain information to try to influence the court’s decision.</a:t>
            </a:r>
          </a:p>
          <a:p>
            <a:endParaRPr lang="en-US" sz="2200" b="1" dirty="0">
              <a:solidFill>
                <a:srgbClr val="000000"/>
              </a:solidFill>
              <a:latin typeface="Calibri-Bold"/>
            </a:endParaRPr>
          </a:p>
        </p:txBody>
      </p:sp>
      <p:sp>
        <p:nvSpPr>
          <p:cNvPr id="4" name="TextBox 3">
            <a:extLst>
              <a:ext uri="{FF2B5EF4-FFF2-40B4-BE49-F238E27FC236}">
                <a16:creationId xmlns:a16="http://schemas.microsoft.com/office/drawing/2014/main" id="{A5124F57-12F9-091E-B4F3-CB3B3280A612}"/>
              </a:ext>
            </a:extLst>
          </p:cNvPr>
          <p:cNvSpPr txBox="1"/>
          <p:nvPr/>
        </p:nvSpPr>
        <p:spPr>
          <a:xfrm>
            <a:off x="5943600" y="914400"/>
            <a:ext cx="6134470" cy="40010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BoldItalic"/>
                <a:ea typeface="+mn-ea"/>
                <a:cs typeface="+mn-cs"/>
              </a:rPr>
              <a:t>LISTENING TO ORAL ARGUMENTS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MT"/>
                <a:ea typeface="+mn-ea"/>
                <a:cs typeface="+mn-cs"/>
              </a:rPr>
              <a:t>   • </a:t>
            </a:r>
            <a:r>
              <a:rPr kumimoji="0" lang="en-US" sz="2200" b="1" i="0" u="none" strike="noStrike" kern="1200" cap="none" spc="0" normalizeH="0" baseline="0" noProof="0" dirty="0">
                <a:ln>
                  <a:noFill/>
                </a:ln>
                <a:solidFill>
                  <a:srgbClr val="000000"/>
                </a:solidFill>
                <a:effectLst/>
                <a:uLnTx/>
                <a:uFillTx/>
                <a:latin typeface="Calibri-Bold"/>
                <a:ea typeface="+mn-ea"/>
                <a:cs typeface="+mn-cs"/>
              </a:rPr>
              <a:t>Oral arguments are open to the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MT"/>
                <a:ea typeface="+mn-ea"/>
                <a:cs typeface="+mn-cs"/>
              </a:rPr>
              <a:t>    • </a:t>
            </a:r>
            <a:r>
              <a:rPr kumimoji="0" lang="en-US" sz="2200" b="1" i="0" u="none" strike="noStrike" kern="1200" cap="none" spc="0" normalizeH="0" baseline="0" noProof="0" dirty="0">
                <a:ln>
                  <a:noFill/>
                </a:ln>
                <a:solidFill>
                  <a:srgbClr val="000000"/>
                </a:solidFill>
                <a:effectLst/>
                <a:uLnTx/>
                <a:uFillTx/>
                <a:latin typeface="Calibri-Bold"/>
                <a:ea typeface="+mn-ea"/>
                <a:cs typeface="+mn-cs"/>
              </a:rPr>
              <a:t>Attorneys are allowed exactly 30 minutes to present their 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srgbClr val="000000"/>
              </a:solidFill>
              <a:effectLst/>
              <a:uLnTx/>
              <a:uFillTx/>
              <a:latin typeface="Calibri-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BoldItalic"/>
                <a:ea typeface="+mn-ea"/>
                <a:cs typeface="+mn-cs"/>
              </a:rPr>
              <a:t>DISCUSSION AND VOTING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MT"/>
                <a:ea typeface="+mn-ea"/>
                <a:cs typeface="+mn-cs"/>
              </a:rPr>
              <a:t>   • </a:t>
            </a:r>
            <a:r>
              <a:rPr kumimoji="0" lang="en-US" sz="2200" b="1" i="0" u="none" strike="noStrike" kern="1200" cap="none" spc="0" normalizeH="0" baseline="0" noProof="0" dirty="0">
                <a:ln>
                  <a:noFill/>
                </a:ln>
                <a:solidFill>
                  <a:srgbClr val="000000"/>
                </a:solidFill>
                <a:effectLst/>
                <a:uLnTx/>
                <a:uFillTx/>
                <a:latin typeface="Calibri-Bold"/>
                <a:ea typeface="+mn-ea"/>
                <a:cs typeface="+mn-cs"/>
              </a:rPr>
              <a:t>The justices discuss each case in a closed meeting held on Friday. </a:t>
            </a:r>
            <a:r>
              <a:rPr kumimoji="0" lang="en-US" sz="2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Closed meetings is a check on Congress and President.</a:t>
            </a:r>
            <a:endParaRPr kumimoji="0" lang="en-US" sz="22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MT"/>
                <a:ea typeface="+mn-ea"/>
                <a:cs typeface="+mn-cs"/>
              </a:rPr>
              <a:t>   • </a:t>
            </a:r>
            <a:r>
              <a:rPr kumimoji="0" lang="en-US" sz="2200" b="1" i="0" u="none" strike="noStrike" kern="1200" cap="none" spc="0" normalizeH="0" baseline="0" noProof="0" dirty="0">
                <a:ln>
                  <a:noFill/>
                </a:ln>
                <a:solidFill>
                  <a:srgbClr val="000000"/>
                </a:solidFill>
                <a:effectLst/>
                <a:uLnTx/>
                <a:uFillTx/>
                <a:latin typeface="Calibri-Bold"/>
                <a:ea typeface="+mn-ea"/>
                <a:cs typeface="+mn-cs"/>
              </a:rPr>
              <a:t>The Chief Justice (John Roberts) presides over the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 https://www.uscourts.gov/about-federal-courts/educational-resources</a:t>
            </a:r>
            <a:endParaRPr kumimoji="0" lang="en-US" sz="2000" b="1" i="0" u="none" strike="noStrike" kern="1200" cap="none" spc="0" normalizeH="0" baseline="0" noProof="0" dirty="0">
              <a:ln>
                <a:noFill/>
              </a:ln>
              <a:solidFill>
                <a:srgbClr val="000000"/>
              </a:solidFill>
              <a:effectLst/>
              <a:uLnTx/>
              <a:uFillTx/>
              <a:latin typeface="Calibri-Bold"/>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4200" y="0"/>
            <a:ext cx="6200787" cy="443711"/>
          </a:xfrm>
          <a:prstGeom prst="rect">
            <a:avLst/>
          </a:prstGeom>
        </p:spPr>
        <p:txBody>
          <a:bodyPr vert="horz" wrap="square" lIns="0" tIns="12700" rIns="0" bIns="0" rtlCol="0">
            <a:spAutoFit/>
          </a:bodyPr>
          <a:lstStyle/>
          <a:p>
            <a:pPr marL="12700" algn="ctr">
              <a:lnSpc>
                <a:spcPct val="100000"/>
              </a:lnSpc>
              <a:spcBef>
                <a:spcPts val="100"/>
              </a:spcBef>
            </a:pPr>
            <a:r>
              <a:rPr lang="en-US" sz="2800" dirty="0"/>
              <a:t>OPINIONS and CASELOADS</a:t>
            </a:r>
            <a:endParaRPr sz="2800" dirty="0"/>
          </a:p>
        </p:txBody>
      </p:sp>
      <p:sp>
        <p:nvSpPr>
          <p:cNvPr id="4" name="object 4"/>
          <p:cNvSpPr txBox="1"/>
          <p:nvPr/>
        </p:nvSpPr>
        <p:spPr>
          <a:xfrm>
            <a:off x="16475" y="728320"/>
            <a:ext cx="2723780"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1" u="none" strike="noStrike" kern="1200" cap="none" spc="0" normalizeH="0" baseline="0" noProof="0" dirty="0">
                <a:ln>
                  <a:noFill/>
                </a:ln>
                <a:solidFill>
                  <a:prstClr val="black"/>
                </a:solidFill>
                <a:effectLst/>
                <a:uLnTx/>
                <a:uFillTx/>
                <a:latin typeface="Nimbus Sans L"/>
                <a:ea typeface="+mn-ea"/>
                <a:cs typeface="Nimbus Sans L"/>
              </a:rPr>
              <a:t>WRITING OPINIONS</a:t>
            </a:r>
            <a:endParaRPr kumimoji="0" sz="2000" b="0" i="0" u="none" strike="noStrike" kern="1200" cap="none" spc="0" normalizeH="0" baseline="0" noProof="0" dirty="0">
              <a:ln>
                <a:noFill/>
              </a:ln>
              <a:solidFill>
                <a:prstClr val="black"/>
              </a:solidFill>
              <a:effectLst/>
              <a:uLnTx/>
              <a:uFillTx/>
              <a:latin typeface="Nimbus Sans L"/>
              <a:ea typeface="+mn-ea"/>
              <a:cs typeface="Nimbus Sans L"/>
            </a:endParaRPr>
          </a:p>
        </p:txBody>
      </p:sp>
      <p:sp>
        <p:nvSpPr>
          <p:cNvPr id="5" name="object 5"/>
          <p:cNvSpPr txBox="1"/>
          <p:nvPr/>
        </p:nvSpPr>
        <p:spPr>
          <a:xfrm>
            <a:off x="16475" y="1219200"/>
            <a:ext cx="5850925" cy="5400837"/>
          </a:xfrm>
          <a:prstGeom prst="rect">
            <a:avLst/>
          </a:prstGeom>
        </p:spPr>
        <p:txBody>
          <a:bodyPr vert="horz" wrap="square" lIns="0" tIns="37465" rIns="0" bIns="0" rtlCol="0">
            <a:spAutoFit/>
          </a:bodyPr>
          <a:lstStyle/>
          <a:p>
            <a:pPr marL="354965" marR="158115" lvl="0" indent="-342900" algn="l" defTabSz="914400" rtl="0" eaLnBrk="1" fontAlgn="auto" latinLnBrk="0" hangingPunct="1">
              <a:lnSpc>
                <a:spcPct val="100000"/>
              </a:lnSpc>
              <a:spcBef>
                <a:spcPts val="295"/>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Af</a:t>
            </a:r>
            <a:r>
              <a:rPr kumimoji="0" lang="en-US" sz="2100" b="1" i="0" u="none" strike="noStrike" kern="1200" cap="none" spc="0" normalizeH="0" baseline="0" noProof="0" dirty="0">
                <a:ln>
                  <a:noFill/>
                </a:ln>
                <a:solidFill>
                  <a:prstClr val="black"/>
                </a:solidFill>
                <a:effectLst/>
                <a:uLnTx/>
                <a:uFillTx/>
                <a:latin typeface="+mj-lt"/>
                <a:ea typeface="+mn-ea"/>
                <a:cs typeface="DejaVu Sans"/>
              </a:rPr>
              <a:t>t</a:t>
            </a:r>
            <a:r>
              <a:rPr kumimoji="0" sz="2100" b="1" i="0" u="none" strike="noStrike" kern="1200" cap="none" spc="0" normalizeH="0" baseline="0" noProof="0" dirty="0">
                <a:ln>
                  <a:noFill/>
                </a:ln>
                <a:solidFill>
                  <a:prstClr val="black"/>
                </a:solidFill>
                <a:effectLst/>
                <a:uLnTx/>
                <a:uFillTx/>
                <a:latin typeface="+mj-lt"/>
                <a:ea typeface="+mn-ea"/>
                <a:cs typeface="DejaVu Sans"/>
              </a:rPr>
              <a:t>er reaching a decision, the justices must write a formal opinion.  Opinions present the issues, establish precedents, and set guidelines for  lower courts.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355600" marR="0" lvl="0" indent="-342900" algn="l" defTabSz="914400" rtl="0" eaLnBrk="1" fontAlgn="auto" latinLnBrk="0" hangingPunct="1">
              <a:lnSpc>
                <a:spcPct val="100000"/>
              </a:lnSpc>
              <a:spcBef>
                <a:spcPts val="259"/>
              </a:spcBef>
              <a:spcAft>
                <a:spcPts val="0"/>
              </a:spcAft>
              <a:buClrTx/>
              <a:buSzTx/>
              <a:buFont typeface="DejaVu Sans"/>
              <a:buChar char="•"/>
              <a:tabLst>
                <a:tab pos="354965" algn="l"/>
                <a:tab pos="355600" algn="l"/>
              </a:tabLst>
              <a:defRPr/>
            </a:pPr>
            <a:r>
              <a:rPr kumimoji="0" sz="2100" b="1" i="0" u="none" strike="noStrike" kern="1200" cap="none" spc="0" normalizeH="0" baseline="0" noProof="0" dirty="0">
                <a:ln>
                  <a:noFill/>
                </a:ln>
                <a:solidFill>
                  <a:prstClr val="black"/>
                </a:solidFill>
                <a:effectLst/>
                <a:uLnTx/>
                <a:uFillTx/>
                <a:latin typeface="+mj-lt"/>
                <a:ea typeface="+mn-ea"/>
                <a:cs typeface="DejaVu Sans"/>
              </a:rPr>
              <a:t>Types of opinions</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48665" marR="275590" lvl="1" indent="-279400" algn="l" defTabSz="914400" rtl="0" eaLnBrk="1" fontAlgn="auto" latinLnBrk="0" hangingPunct="1">
              <a:lnSpc>
                <a:spcPct val="100000"/>
              </a:lnSpc>
              <a:spcBef>
                <a:spcPts val="350"/>
              </a:spcBef>
              <a:spcAft>
                <a:spcPts val="0"/>
              </a:spcAft>
              <a:buClrTx/>
              <a:buSzTx/>
              <a:buFont typeface="DejaVu Sans"/>
              <a:buChar char="–"/>
              <a:tabLst>
                <a:tab pos="755015" algn="l"/>
                <a:tab pos="755650" algn="l"/>
              </a:tabLst>
              <a:defRPr/>
            </a:pPr>
            <a:r>
              <a:rPr kumimoji="0" sz="2100" b="1" i="0" u="none" strike="noStrike" kern="1200" cap="none" spc="0" normalizeH="0" baseline="0" noProof="0" dirty="0">
                <a:ln>
                  <a:noFill/>
                </a:ln>
                <a:solidFill>
                  <a:srgbClr val="FF0000"/>
                </a:solidFill>
                <a:effectLst/>
                <a:uLnTx/>
                <a:uFillTx/>
                <a:latin typeface="+mj-lt"/>
                <a:ea typeface="+mn-ea"/>
                <a:cs typeface="DejaVu Sans"/>
              </a:rPr>
              <a:t>Majority opinion </a:t>
            </a:r>
            <a:r>
              <a:rPr kumimoji="0" sz="2100" b="1" i="0" u="none" strike="noStrike" kern="1200" cap="none" spc="0" normalizeH="0" baseline="0" noProof="0" dirty="0">
                <a:ln>
                  <a:noFill/>
                </a:ln>
                <a:solidFill>
                  <a:prstClr val="black"/>
                </a:solidFill>
                <a:effectLst/>
                <a:uLnTx/>
                <a:uFillTx/>
                <a:latin typeface="+mj-lt"/>
                <a:ea typeface="+mn-ea"/>
                <a:cs typeface="DejaVu Sans"/>
              </a:rPr>
              <a:t>– oﬃcially known as “the opinion of the Court,”  the majority opinion is the law of the land</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48665" marR="196850" lvl="1" indent="-279400" algn="l" defTabSz="914400" rtl="0" eaLnBrk="1" fontAlgn="auto" latinLnBrk="0" hangingPunct="1">
              <a:lnSpc>
                <a:spcPct val="100000"/>
              </a:lnSpc>
              <a:spcBef>
                <a:spcPts val="480"/>
              </a:spcBef>
              <a:spcAft>
                <a:spcPts val="0"/>
              </a:spcAft>
              <a:buClrTx/>
              <a:buSzTx/>
              <a:buFont typeface="DejaVu Sans"/>
              <a:buChar char="–"/>
              <a:tabLst>
                <a:tab pos="755015" algn="l"/>
                <a:tab pos="755650" algn="l"/>
              </a:tabLst>
              <a:defRPr/>
            </a:pPr>
            <a:r>
              <a:rPr kumimoji="0" sz="2100" b="1" i="0" u="none" strike="noStrike" kern="1200" cap="none" spc="0" normalizeH="0" baseline="0" noProof="0" dirty="0">
                <a:ln>
                  <a:noFill/>
                </a:ln>
                <a:solidFill>
                  <a:srgbClr val="FF0000"/>
                </a:solidFill>
                <a:effectLst/>
                <a:uLnTx/>
                <a:uFillTx/>
                <a:latin typeface="+mj-lt"/>
                <a:ea typeface="+mn-ea"/>
                <a:cs typeface="DejaVu Sans"/>
              </a:rPr>
              <a:t>Concurring opinion </a:t>
            </a:r>
            <a:r>
              <a:rPr kumimoji="0" sz="2100" b="1" i="0" u="none" strike="noStrike" kern="1200" cap="none" spc="0" normalizeH="0" baseline="0" noProof="0" dirty="0">
                <a:ln>
                  <a:noFill/>
                </a:ln>
                <a:solidFill>
                  <a:prstClr val="black"/>
                </a:solidFill>
                <a:effectLst/>
                <a:uLnTx/>
                <a:uFillTx/>
                <a:latin typeface="+mj-lt"/>
                <a:ea typeface="+mn-ea"/>
                <a:cs typeface="DejaVu Sans"/>
              </a:rPr>
              <a:t>– supports the majority opinion but stresses  diﬀerent constitutional or legal reasons for reaching the judgment</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748665" marR="291465" lvl="1" indent="-279400" algn="l" defTabSz="914400" rtl="0" eaLnBrk="1" fontAlgn="auto" latinLnBrk="0" hangingPunct="1">
              <a:lnSpc>
                <a:spcPct val="100000"/>
              </a:lnSpc>
              <a:spcBef>
                <a:spcPts val="295"/>
              </a:spcBef>
              <a:spcAft>
                <a:spcPts val="0"/>
              </a:spcAft>
              <a:buClrTx/>
              <a:buSzTx/>
              <a:buFont typeface="DejaVu Sans"/>
              <a:buChar char="–"/>
              <a:tabLst>
                <a:tab pos="755015" algn="l"/>
                <a:tab pos="755650" algn="l"/>
              </a:tabLst>
              <a:defRPr/>
            </a:pPr>
            <a:r>
              <a:rPr kumimoji="0" sz="2100" b="1" i="0" u="none" strike="noStrike" kern="1200" cap="none" spc="0" normalizeH="0" baseline="0" noProof="0" dirty="0">
                <a:ln>
                  <a:noFill/>
                </a:ln>
                <a:solidFill>
                  <a:srgbClr val="FF0000"/>
                </a:solidFill>
                <a:effectLst/>
                <a:uLnTx/>
                <a:uFillTx/>
                <a:latin typeface="+mj-lt"/>
                <a:ea typeface="+mn-ea"/>
                <a:cs typeface="DejaVu Sans"/>
              </a:rPr>
              <a:t>Minority or dissenting opinion </a:t>
            </a:r>
            <a:r>
              <a:rPr kumimoji="0" sz="2100" b="1" i="0" u="none" strike="noStrike" kern="1200" cap="none" spc="0" normalizeH="0" baseline="0" noProof="0" dirty="0">
                <a:ln>
                  <a:noFill/>
                </a:ln>
                <a:solidFill>
                  <a:prstClr val="black"/>
                </a:solidFill>
                <a:effectLst/>
                <a:uLnTx/>
                <a:uFillTx/>
                <a:latin typeface="+mj-lt"/>
                <a:ea typeface="+mn-ea"/>
                <a:cs typeface="DejaVu Sans"/>
              </a:rPr>
              <a:t>– expresses a point of view that  disagrees with the majority opinion. Dissenting opinions have no legal standing</a:t>
            </a:r>
            <a:endParaRPr kumimoji="0" sz="2100" b="0" i="0" u="none" strike="noStrike" kern="1200" cap="none" spc="0" normalizeH="0" baseline="0" noProof="0" dirty="0">
              <a:ln>
                <a:noFill/>
              </a:ln>
              <a:solidFill>
                <a:prstClr val="black"/>
              </a:solidFill>
              <a:effectLst/>
              <a:uLnTx/>
              <a:uFillTx/>
              <a:latin typeface="+mj-lt"/>
              <a:ea typeface="+mn-ea"/>
              <a:cs typeface="DejaVu Sans"/>
            </a:endParaRPr>
          </a:p>
          <a:p>
            <a:pPr marL="457200" marR="0" lvl="1" indent="0" algn="l" defTabSz="914400" rtl="0" eaLnBrk="1" fontAlgn="auto" latinLnBrk="0" hangingPunct="1">
              <a:lnSpc>
                <a:spcPct val="100000"/>
              </a:lnSpc>
              <a:spcBef>
                <a:spcPts val="5"/>
              </a:spcBef>
              <a:spcAft>
                <a:spcPts val="0"/>
              </a:spcAft>
              <a:buClrTx/>
              <a:buSzTx/>
              <a:buFont typeface="DejaVu Sans"/>
              <a:buChar char="–"/>
              <a:tabLst/>
              <a:defRPr/>
            </a:pPr>
            <a:endParaRPr kumimoji="0" sz="2100" b="0" i="0" u="none" strike="noStrike" kern="1200" cap="none" spc="0" normalizeH="0" baseline="0" noProof="0" dirty="0">
              <a:ln>
                <a:noFill/>
              </a:ln>
              <a:solidFill>
                <a:prstClr val="black"/>
              </a:solidFill>
              <a:effectLst/>
              <a:uLnTx/>
              <a:uFillTx/>
              <a:latin typeface="+mj-lt"/>
              <a:ea typeface="+mn-ea"/>
              <a:cs typeface="DejaVu Sans"/>
            </a:endParaRPr>
          </a:p>
        </p:txBody>
      </p:sp>
      <p:sp>
        <p:nvSpPr>
          <p:cNvPr id="6" name="TextBox 5">
            <a:extLst>
              <a:ext uri="{FF2B5EF4-FFF2-40B4-BE49-F238E27FC236}">
                <a16:creationId xmlns:a16="http://schemas.microsoft.com/office/drawing/2014/main" id="{90F3905F-E6C2-E1E4-73E5-EF1F6981EF83}"/>
              </a:ext>
            </a:extLst>
          </p:cNvPr>
          <p:cNvSpPr txBox="1"/>
          <p:nvPr/>
        </p:nvSpPr>
        <p:spPr>
          <a:xfrm>
            <a:off x="5867400" y="1022288"/>
            <a:ext cx="6143346" cy="5183470"/>
          </a:xfrm>
          <a:prstGeom prst="rect">
            <a:avLst/>
          </a:prstGeom>
          <a:noFill/>
        </p:spPr>
        <p:txBody>
          <a:bodyPr wrap="squar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prstClr val="black"/>
                </a:solidFill>
                <a:effectLst/>
                <a:uLnTx/>
                <a:uFillTx/>
                <a:latin typeface="+mj-lt"/>
                <a:ea typeface="+mn-ea"/>
                <a:cs typeface="Nimbus Sans L"/>
              </a:rPr>
              <a:t>EVADING COURT DECISIONS</a:t>
            </a:r>
            <a:endParaRPr kumimoji="0" lang="en-US" sz="2100" b="0" i="0" u="none" strike="noStrike" kern="1200" cap="none" spc="0" normalizeH="0" baseline="0" noProof="0" dirty="0">
              <a:ln>
                <a:noFill/>
              </a:ln>
              <a:solidFill>
                <a:prstClr val="black"/>
              </a:solidFill>
              <a:effectLst/>
              <a:uLnTx/>
              <a:uFillTx/>
              <a:latin typeface="+mj-lt"/>
              <a:ea typeface="+mn-ea"/>
              <a:cs typeface="Nimbus Sans L"/>
            </a:endParaRPr>
          </a:p>
          <a:p>
            <a:pPr marL="354965" marR="289560" lvl="0" indent="-342900" algn="l" defTabSz="914400" rtl="0" eaLnBrk="1" fontAlgn="auto" latinLnBrk="0" hangingPunct="1">
              <a:lnSpc>
                <a:spcPct val="100000"/>
              </a:lnSpc>
              <a:spcBef>
                <a:spcPts val="484"/>
              </a:spcBef>
              <a:spcAft>
                <a:spcPts val="0"/>
              </a:spcAft>
              <a:buClrTx/>
              <a:buSzTx/>
              <a:buFont typeface="DejaVu Sans"/>
              <a:buChar char="•"/>
              <a:tabLst>
                <a:tab pos="354965" algn="l"/>
                <a:tab pos="355600" algn="l"/>
              </a:tabLst>
              <a:defRPr/>
            </a:pPr>
            <a:r>
              <a:rPr kumimoji="0" lang="en-US" sz="2100" b="1" i="0" u="none" strike="noStrike" kern="1200" cap="none" spc="0" normalizeH="0" baseline="0" noProof="0" dirty="0">
                <a:ln>
                  <a:noFill/>
                </a:ln>
                <a:solidFill>
                  <a:prstClr val="black"/>
                </a:solidFill>
                <a:effectLst/>
                <a:uLnTx/>
                <a:uFillTx/>
                <a:latin typeface="+mj-lt"/>
                <a:ea typeface="+mn-ea"/>
                <a:cs typeface="DejaVu Sans"/>
              </a:rPr>
              <a:t>The Supreme Court is the highest court in the land, but it is possible to  evade Court decisions:</a:t>
            </a:r>
            <a:endParaRPr kumimoji="0" lang="en-US" sz="2100" b="0" i="0" u="none" strike="noStrike" kern="1200" cap="none" spc="0" normalizeH="0" baseline="0" noProof="0" dirty="0">
              <a:ln>
                <a:noFill/>
              </a:ln>
              <a:solidFill>
                <a:prstClr val="black"/>
              </a:solidFill>
              <a:effectLst/>
              <a:uLnTx/>
              <a:uFillTx/>
              <a:latin typeface="+mj-lt"/>
              <a:ea typeface="+mn-ea"/>
              <a:cs typeface="DejaVu Sans"/>
            </a:endParaRPr>
          </a:p>
          <a:p>
            <a:pPr marL="748665" marR="93980" lvl="1" indent="-279400" algn="l" defTabSz="914400" rtl="0" eaLnBrk="1" fontAlgn="auto" latinLnBrk="0" hangingPunct="1">
              <a:lnSpc>
                <a:spcPct val="100000"/>
              </a:lnSpc>
              <a:spcBef>
                <a:spcPts val="300"/>
              </a:spcBef>
              <a:spcAft>
                <a:spcPts val="0"/>
              </a:spcAft>
              <a:buClrTx/>
              <a:buSzTx/>
              <a:buFont typeface="DejaVu Sans"/>
              <a:buChar char="–"/>
              <a:tabLst>
                <a:tab pos="755015" algn="l"/>
                <a:tab pos="755650" algn="l"/>
              </a:tabLst>
              <a:defRPr/>
            </a:pPr>
            <a:r>
              <a:rPr kumimoji="0" lang="en-US" sz="2100" b="1" i="0" u="none" strike="noStrike" kern="1200" cap="none" spc="0" normalizeH="0" baseline="0" noProof="0" dirty="0">
                <a:ln>
                  <a:noFill/>
                </a:ln>
                <a:solidFill>
                  <a:srgbClr val="FF0000"/>
                </a:solidFill>
                <a:effectLst/>
                <a:uLnTx/>
                <a:uFillTx/>
                <a:latin typeface="+mj-lt"/>
                <a:ea typeface="+mn-ea"/>
                <a:cs typeface="DejaVu Sans"/>
              </a:rPr>
              <a:t>Amending</a:t>
            </a:r>
            <a:r>
              <a:rPr kumimoji="0" lang="en-US" sz="2100" b="1" i="0" u="none" strike="noStrike" kern="1200" cap="none" spc="0" normalizeH="0" baseline="0" noProof="0" dirty="0">
                <a:ln>
                  <a:noFill/>
                </a:ln>
                <a:solidFill>
                  <a:prstClr val="black"/>
                </a:solidFill>
                <a:effectLst/>
                <a:uLnTx/>
                <a:uFillTx/>
                <a:latin typeface="+mj-lt"/>
                <a:ea typeface="+mn-ea"/>
                <a:cs typeface="DejaVu Sans"/>
              </a:rPr>
              <a:t> the Constitution; Court cannot strike down something as  unconstitutional if it is written in the Constitution</a:t>
            </a:r>
          </a:p>
          <a:p>
            <a:pPr marL="748665" marR="112395" lvl="1" indent="-279400" algn="l" defTabSz="914400" rtl="0" eaLnBrk="1" fontAlgn="auto" latinLnBrk="0" hangingPunct="1">
              <a:lnSpc>
                <a:spcPct val="100000"/>
              </a:lnSpc>
              <a:spcBef>
                <a:spcPts val="360"/>
              </a:spcBef>
              <a:spcAft>
                <a:spcPts val="0"/>
              </a:spcAft>
              <a:buClrTx/>
              <a:buSzTx/>
              <a:buFont typeface="DejaVu Sans"/>
              <a:buChar char="–"/>
              <a:tabLst>
                <a:tab pos="755015" algn="l"/>
                <a:tab pos="755650" algn="l"/>
              </a:tabLst>
              <a:defRPr/>
            </a:pPr>
            <a:r>
              <a:rPr kumimoji="0" lang="en-US" sz="2100" b="1" i="0" u="none" strike="noStrike" kern="1200" cap="none" spc="0" normalizeH="0" baseline="0" noProof="0" dirty="0">
                <a:ln>
                  <a:noFill/>
                </a:ln>
                <a:solidFill>
                  <a:prstClr val="black"/>
                </a:solidFill>
                <a:effectLst/>
                <a:uLnTx/>
                <a:uFillTx/>
                <a:latin typeface="+mj-lt"/>
                <a:ea typeface="+mn-ea"/>
                <a:cs typeface="DejaVu Sans"/>
              </a:rPr>
              <a:t>When a decision is made, it is “remanded” to a lower court to carry  out the SC’s decision</a:t>
            </a:r>
            <a:endParaRPr kumimoji="0" lang="en-US" sz="2100" b="0" i="0" u="none" strike="noStrike" kern="1200" cap="none" spc="0" normalizeH="0" baseline="0" noProof="0" dirty="0">
              <a:ln>
                <a:noFill/>
              </a:ln>
              <a:solidFill>
                <a:prstClr val="black"/>
              </a:solidFill>
              <a:effectLst/>
              <a:uLnTx/>
              <a:uFillTx/>
              <a:latin typeface="+mj-lt"/>
              <a:ea typeface="+mn-ea"/>
              <a:cs typeface="DejaVu Sans"/>
            </a:endParaRPr>
          </a:p>
          <a:p>
            <a:pPr marL="1155065" marR="109855" lvl="2" indent="-228600" algn="l" defTabSz="914400" rtl="0" eaLnBrk="1" fontAlgn="auto" latinLnBrk="0" hangingPunct="1">
              <a:lnSpc>
                <a:spcPct val="100000"/>
              </a:lnSpc>
              <a:spcBef>
                <a:spcPts val="300"/>
              </a:spcBef>
              <a:spcAft>
                <a:spcPts val="0"/>
              </a:spcAft>
              <a:buClrTx/>
              <a:buSzTx/>
              <a:buFont typeface="DejaVu Sans"/>
              <a:buChar char="•"/>
              <a:tabLst>
                <a:tab pos="1155065" algn="l"/>
                <a:tab pos="1155700" algn="l"/>
              </a:tabLst>
              <a:defRPr/>
            </a:pPr>
            <a:r>
              <a:rPr kumimoji="0" lang="en-US" sz="2100" b="1" i="0" u="none" strike="noStrike" kern="1200" cap="none" spc="0" normalizeH="0" baseline="0" noProof="0" dirty="0">
                <a:ln>
                  <a:noFill/>
                </a:ln>
                <a:solidFill>
                  <a:prstClr val="black"/>
                </a:solidFill>
                <a:effectLst/>
                <a:uLnTx/>
                <a:uFillTx/>
                <a:latin typeface="+mj-lt"/>
                <a:ea typeface="+mn-ea"/>
                <a:cs typeface="DejaVu Sans"/>
              </a:rPr>
              <a:t>The lower court will have a certain amount of leeway in doing this</a:t>
            </a:r>
          </a:p>
          <a:p>
            <a:pPr marL="755650" marR="0" lvl="1" indent="-286385" algn="l" defTabSz="914400" rtl="0" eaLnBrk="1" fontAlgn="auto" latinLnBrk="0" hangingPunct="1">
              <a:lnSpc>
                <a:spcPct val="100000"/>
              </a:lnSpc>
              <a:spcBef>
                <a:spcPts val="130"/>
              </a:spcBef>
              <a:spcAft>
                <a:spcPts val="0"/>
              </a:spcAft>
              <a:buClrTx/>
              <a:buSzTx/>
              <a:buFont typeface="DejaVu Sans"/>
              <a:buChar char="–"/>
              <a:tabLst>
                <a:tab pos="755015" algn="l"/>
                <a:tab pos="755650" algn="l"/>
              </a:tabLst>
              <a:defRPr/>
            </a:pPr>
            <a:r>
              <a:rPr kumimoji="0" lang="en-US" sz="2100" b="1" i="0" u="none" strike="noStrike" kern="1200" cap="none" spc="0" normalizeH="0" baseline="0" noProof="0" dirty="0">
                <a:ln>
                  <a:noFill/>
                </a:ln>
                <a:solidFill>
                  <a:prstClr val="black"/>
                </a:solidFill>
                <a:effectLst/>
                <a:uLnTx/>
                <a:uFillTx/>
                <a:latin typeface="+mj-lt"/>
                <a:ea typeface="+mn-ea"/>
                <a:cs typeface="DejaVu Sans"/>
              </a:rPr>
              <a:t>The executive branch may simply not carry out the decision</a:t>
            </a:r>
            <a:endParaRPr kumimoji="0" lang="en-US" sz="2100" b="0" i="0" u="none" strike="noStrike" kern="1200" cap="none" spc="0" normalizeH="0" baseline="0" noProof="0" dirty="0">
              <a:ln>
                <a:noFill/>
              </a:ln>
              <a:solidFill>
                <a:prstClr val="black"/>
              </a:solidFill>
              <a:effectLst/>
              <a:uLnTx/>
              <a:uFillTx/>
              <a:latin typeface="+mj-lt"/>
              <a:ea typeface="+mn-ea"/>
              <a:cs typeface="DejaVu Sans"/>
            </a:endParaRPr>
          </a:p>
          <a:p>
            <a:pPr marL="748665" marR="5080" lvl="1" indent="-279400" algn="l" defTabSz="914400" rtl="0" eaLnBrk="1" fontAlgn="auto" latinLnBrk="0" hangingPunct="1">
              <a:lnSpc>
                <a:spcPct val="100000"/>
              </a:lnSpc>
              <a:spcBef>
                <a:spcPts val="270"/>
              </a:spcBef>
              <a:spcAft>
                <a:spcPts val="0"/>
              </a:spcAft>
              <a:buClrTx/>
              <a:buSzTx/>
              <a:buFont typeface="DejaVu Sans"/>
              <a:buChar char="–"/>
              <a:tabLst>
                <a:tab pos="755015" algn="l"/>
                <a:tab pos="755650" algn="l"/>
              </a:tabLst>
              <a:defRPr/>
            </a:pPr>
            <a:r>
              <a:rPr kumimoji="0" lang="en-US" sz="2100" b="1" i="0" u="none" strike="noStrike" kern="1200" cap="none" spc="0" normalizeH="0" baseline="0" noProof="0" dirty="0">
                <a:ln>
                  <a:noFill/>
                </a:ln>
                <a:solidFill>
                  <a:prstClr val="black"/>
                </a:solidFill>
                <a:effectLst/>
                <a:uLnTx/>
                <a:uFillTx/>
                <a:latin typeface="+mj-lt"/>
                <a:ea typeface="+mn-ea"/>
                <a:cs typeface="DejaVu Sans"/>
              </a:rPr>
              <a:t>State and local governments may simply not carry it out, either (e.g.,  desegregation, school prayer)</a:t>
            </a:r>
            <a:endParaRPr kumimoji="0" lang="en-US" sz="2100" b="0" i="0" u="none" strike="noStrike" kern="1200" cap="none" spc="0" normalizeH="0" baseline="0" noProof="0" dirty="0">
              <a:ln>
                <a:noFill/>
              </a:ln>
              <a:solidFill>
                <a:prstClr val="black"/>
              </a:solidFill>
              <a:effectLst/>
              <a:uLnTx/>
              <a:uFillTx/>
              <a:latin typeface="+mj-lt"/>
              <a:ea typeface="+mn-ea"/>
              <a:cs typeface="DejaVu Sans"/>
            </a:endParaRPr>
          </a:p>
        </p:txBody>
      </p:sp>
    </p:spTree>
    <p:extLst>
      <p:ext uri="{BB962C8B-B14F-4D97-AF65-F5344CB8AC3E}">
        <p14:creationId xmlns:p14="http://schemas.microsoft.com/office/powerpoint/2010/main" val="3118366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5396"/>
            <a:ext cx="12191999" cy="383823"/>
          </a:xfrm>
          <a:prstGeom prst="rect">
            <a:avLst/>
          </a:prstGeom>
          <a:gradFill>
            <a:gsLst>
              <a:gs pos="73000">
                <a:schemeClr val="accent2">
                  <a:lumMod val="60000"/>
                  <a:lumOff val="40000"/>
                </a:schemeClr>
              </a:gs>
              <a:gs pos="0">
                <a:schemeClr val="accent2">
                  <a:lumMod val="20000"/>
                  <a:lumOff val="80000"/>
                </a:schemeClr>
              </a:gs>
              <a:gs pos="98000">
                <a:schemeClr val="accent2">
                  <a:lumMod val="75000"/>
                </a:schemeClr>
              </a:gs>
            </a:gsLst>
            <a:lin ang="5400000" scaled="1"/>
          </a:gradFill>
          <a:ln>
            <a:solidFill>
              <a:schemeClr val="accent2">
                <a:lumMod val="75000"/>
              </a:schemeClr>
            </a:solidFill>
          </a:ln>
        </p:spPr>
        <p:txBody>
          <a:bodyPr vert="horz" wrap="square" lIns="0" tIns="54610" rIns="0" bIns="0" rtlCol="0">
            <a:spAutoFit/>
          </a:bodyPr>
          <a:lstStyle/>
          <a:p>
            <a:pPr marL="17145" marR="5080" algn="ctr">
              <a:lnSpc>
                <a:spcPct val="88500"/>
              </a:lnSpc>
              <a:spcBef>
                <a:spcPts val="430"/>
              </a:spcBef>
            </a:pPr>
            <a:r>
              <a:rPr lang="en-US" sz="2400" dirty="0"/>
              <a:t>2.11 Checks on the Judicial Branch</a:t>
            </a:r>
            <a:endParaRPr sz="2400" dirty="0">
              <a:latin typeface="Nimbus Roman No9 L"/>
              <a:cs typeface="Nimbus Roman No9 L"/>
            </a:endParaRPr>
          </a:p>
        </p:txBody>
      </p:sp>
      <p:sp>
        <p:nvSpPr>
          <p:cNvPr id="6" name="TextBox 5">
            <a:extLst>
              <a:ext uri="{FF2B5EF4-FFF2-40B4-BE49-F238E27FC236}">
                <a16:creationId xmlns:a16="http://schemas.microsoft.com/office/drawing/2014/main" id="{C9BB7486-B3CB-89C0-A28B-3E1BE1DC74E2}"/>
              </a:ext>
            </a:extLst>
          </p:cNvPr>
          <p:cNvSpPr txBox="1"/>
          <p:nvPr/>
        </p:nvSpPr>
        <p:spPr>
          <a:xfrm>
            <a:off x="0" y="923498"/>
            <a:ext cx="2057400" cy="2246769"/>
          </a:xfrm>
          <a:prstGeom prst="rect">
            <a:avLst/>
          </a:prstGeom>
          <a:noFill/>
        </p:spPr>
        <p:txBody>
          <a:bodyPr wrap="square">
            <a:spAutoFit/>
          </a:bodyPr>
          <a:lstStyle/>
          <a:p>
            <a:r>
              <a:rPr lang="en-US" sz="2000" b="1"/>
              <a:t>Explain how the exercise of</a:t>
            </a:r>
          </a:p>
          <a:p>
            <a:r>
              <a:rPr lang="en-US" sz="2000" b="1"/>
              <a:t>judicial review can lead to</a:t>
            </a:r>
          </a:p>
          <a:p>
            <a:r>
              <a:rPr lang="en-US" sz="2000" b="1"/>
              <a:t>debate about the Supreme</a:t>
            </a:r>
          </a:p>
          <a:p>
            <a:r>
              <a:rPr lang="en-US" sz="2000" b="1"/>
              <a:t>Court’s power.</a:t>
            </a:r>
            <a:endParaRPr lang="en-US" sz="2000" b="1" dirty="0"/>
          </a:p>
        </p:txBody>
      </p:sp>
      <p:cxnSp>
        <p:nvCxnSpPr>
          <p:cNvPr id="8" name="Straight Connector 7">
            <a:extLst>
              <a:ext uri="{FF2B5EF4-FFF2-40B4-BE49-F238E27FC236}">
                <a16:creationId xmlns:a16="http://schemas.microsoft.com/office/drawing/2014/main" id="{B9BFD2BC-B86C-724A-88A5-52C8B224A1C4}"/>
              </a:ext>
            </a:extLst>
          </p:cNvPr>
          <p:cNvCxnSpPr>
            <a:cxnSpLocks/>
          </p:cNvCxnSpPr>
          <p:nvPr/>
        </p:nvCxnSpPr>
        <p:spPr>
          <a:xfrm>
            <a:off x="2273698" y="690349"/>
            <a:ext cx="53170" cy="5477302"/>
          </a:xfrm>
          <a:prstGeom prst="line">
            <a:avLst/>
          </a:prstGeom>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145CC000-383B-2535-6176-D45E3565B35E}"/>
              </a:ext>
            </a:extLst>
          </p:cNvPr>
          <p:cNvSpPr txBox="1"/>
          <p:nvPr/>
        </p:nvSpPr>
        <p:spPr>
          <a:xfrm>
            <a:off x="76200" y="3920882"/>
            <a:ext cx="2284638" cy="1938992"/>
          </a:xfrm>
          <a:prstGeom prst="rect">
            <a:avLst/>
          </a:prstGeom>
          <a:noFill/>
        </p:spPr>
        <p:txBody>
          <a:bodyPr wrap="square">
            <a:spAutoFit/>
          </a:bodyPr>
          <a:lstStyle/>
          <a:p>
            <a:r>
              <a:rPr lang="en-US" sz="2000" b="1" dirty="0"/>
              <a:t>Explain how other branches</a:t>
            </a:r>
          </a:p>
          <a:p>
            <a:r>
              <a:rPr lang="en-US" sz="2000" b="1" dirty="0"/>
              <a:t>in the government can limit</a:t>
            </a:r>
          </a:p>
          <a:p>
            <a:r>
              <a:rPr lang="en-US" sz="2000" b="1" dirty="0"/>
              <a:t>the Supreme Court’s power.</a:t>
            </a:r>
          </a:p>
        </p:txBody>
      </p:sp>
      <p:sp>
        <p:nvSpPr>
          <p:cNvPr id="5" name="TextBox 4">
            <a:extLst>
              <a:ext uri="{FF2B5EF4-FFF2-40B4-BE49-F238E27FC236}">
                <a16:creationId xmlns:a16="http://schemas.microsoft.com/office/drawing/2014/main" id="{11830061-F16F-1637-E4E4-1DE59EDE09F5}"/>
              </a:ext>
            </a:extLst>
          </p:cNvPr>
          <p:cNvSpPr txBox="1"/>
          <p:nvPr/>
        </p:nvSpPr>
        <p:spPr>
          <a:xfrm>
            <a:off x="2499629" y="746112"/>
            <a:ext cx="9563103" cy="1938992"/>
          </a:xfrm>
          <a:prstGeom prst="rect">
            <a:avLst/>
          </a:prstGeom>
          <a:noFill/>
        </p:spPr>
        <p:txBody>
          <a:bodyPr wrap="square">
            <a:spAutoFit/>
          </a:bodyPr>
          <a:lstStyle/>
          <a:p>
            <a:r>
              <a:rPr lang="en-US" sz="2000" b="1" dirty="0"/>
              <a:t>Political discussion about the Supreme Court’s power is illustrated by the ongoing debate over differing interpretations of judicial review.</a:t>
            </a:r>
          </a:p>
          <a:p>
            <a:r>
              <a:rPr lang="en-US" sz="2000" b="1" dirty="0" err="1"/>
              <a:t>i</a:t>
            </a:r>
            <a:r>
              <a:rPr lang="en-US" sz="2000" b="1" dirty="0"/>
              <a:t>. </a:t>
            </a:r>
            <a:r>
              <a:rPr lang="en-US" sz="2000" b="1" dirty="0">
                <a:solidFill>
                  <a:srgbClr val="FF0000"/>
                </a:solidFill>
              </a:rPr>
              <a:t>Judicial activism </a:t>
            </a:r>
            <a:r>
              <a:rPr lang="en-US" sz="2000" b="1" dirty="0"/>
              <a:t>asserts that judicial review allows the courts to overturn current Constitutional and case precedent or invalidate legislative or executive acts.</a:t>
            </a:r>
          </a:p>
          <a:p>
            <a:r>
              <a:rPr lang="en-US" sz="2000" b="1" dirty="0"/>
              <a:t>ii. </a:t>
            </a:r>
            <a:r>
              <a:rPr lang="en-US" sz="2000" b="1" dirty="0">
                <a:solidFill>
                  <a:srgbClr val="FF0000"/>
                </a:solidFill>
              </a:rPr>
              <a:t>Judicial restraint </a:t>
            </a:r>
            <a:r>
              <a:rPr lang="en-US" sz="2000" b="1" dirty="0"/>
              <a:t>asserts that judicial review should be constrained to decisions that adhere to current Constitutional and case precedent.</a:t>
            </a:r>
          </a:p>
        </p:txBody>
      </p:sp>
      <p:sp>
        <p:nvSpPr>
          <p:cNvPr id="9" name="TextBox 8">
            <a:extLst>
              <a:ext uri="{FF2B5EF4-FFF2-40B4-BE49-F238E27FC236}">
                <a16:creationId xmlns:a16="http://schemas.microsoft.com/office/drawing/2014/main" id="{B6BE43A2-FE86-AFDC-FA49-4D82B0D279DA}"/>
              </a:ext>
            </a:extLst>
          </p:cNvPr>
          <p:cNvSpPr txBox="1"/>
          <p:nvPr/>
        </p:nvSpPr>
        <p:spPr>
          <a:xfrm>
            <a:off x="2401657" y="3645763"/>
            <a:ext cx="9661075" cy="2554545"/>
          </a:xfrm>
          <a:prstGeom prst="rect">
            <a:avLst/>
          </a:prstGeom>
          <a:noFill/>
        </p:spPr>
        <p:txBody>
          <a:bodyPr wrap="square">
            <a:spAutoFit/>
          </a:bodyPr>
          <a:lstStyle/>
          <a:p>
            <a:r>
              <a:rPr lang="en-US" sz="2000" b="1" dirty="0"/>
              <a:t>Restrictions on the Supreme Court are represented by:</a:t>
            </a:r>
          </a:p>
          <a:p>
            <a:r>
              <a:rPr lang="en-US" sz="2000" b="1" dirty="0" err="1"/>
              <a:t>i</a:t>
            </a:r>
            <a:r>
              <a:rPr lang="en-US" sz="2000" b="1" dirty="0"/>
              <a:t>. Congressional legislation to modify the impact of prior Supreme Court decisions</a:t>
            </a:r>
          </a:p>
          <a:p>
            <a:r>
              <a:rPr lang="en-US" sz="2000" b="1" dirty="0"/>
              <a:t>ii. Ratification of a Constitutional amendment</a:t>
            </a:r>
          </a:p>
          <a:p>
            <a:r>
              <a:rPr lang="en-US" sz="2000" b="1" dirty="0"/>
              <a:t>iii. Judicial appointments and confirmations which may shift the ideological balance of the court</a:t>
            </a:r>
          </a:p>
          <a:p>
            <a:r>
              <a:rPr lang="en-US" sz="2000" b="1" dirty="0"/>
              <a:t>iv. The president and states delaying implementation of a Supreme Court decision</a:t>
            </a:r>
          </a:p>
          <a:p>
            <a:r>
              <a:rPr lang="en-US" sz="2000" b="1" dirty="0"/>
              <a:t>v. Enacting legislation to limit the cases the Supreme Court can hear on appeal by removing the court’s jurisdiction over a case</a:t>
            </a:r>
          </a:p>
        </p:txBody>
      </p:sp>
    </p:spTree>
    <p:extLst>
      <p:ext uri="{BB962C8B-B14F-4D97-AF65-F5344CB8AC3E}">
        <p14:creationId xmlns:p14="http://schemas.microsoft.com/office/powerpoint/2010/main" val="174125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1143000"/>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chemeClr val="tx2">
              <a:lumMod val="20000"/>
              <a:lumOff val="80000"/>
            </a:schemeClr>
          </a:solidFill>
        </p:spPr>
        <p:txBody>
          <a:bodyPr wrap="square" lIns="0" tIns="0" rIns="0" bIns="0" rtlCol="0"/>
          <a:lstStyle/>
          <a:p>
            <a:endParaRPr/>
          </a:p>
        </p:txBody>
      </p:sp>
      <p:sp>
        <p:nvSpPr>
          <p:cNvPr id="3" name="object 3"/>
          <p:cNvSpPr txBox="1">
            <a:spLocks noGrp="1"/>
          </p:cNvSpPr>
          <p:nvPr>
            <p:ph type="title"/>
          </p:nvPr>
        </p:nvSpPr>
        <p:spPr>
          <a:xfrm>
            <a:off x="96435" y="42030"/>
            <a:ext cx="11999128" cy="960584"/>
          </a:xfrm>
          <a:prstGeom prst="rect">
            <a:avLst/>
          </a:prstGeom>
        </p:spPr>
        <p:txBody>
          <a:bodyPr vert="horz" wrap="square" lIns="0" tIns="33020" rIns="0" bIns="0" rtlCol="0">
            <a:spAutoFit/>
          </a:bodyPr>
          <a:lstStyle/>
          <a:p>
            <a:pPr marL="3603625" marR="5080" indent="-2842260" algn="l">
              <a:lnSpc>
                <a:spcPts val="3800"/>
              </a:lnSpc>
              <a:spcBef>
                <a:spcPts val="260"/>
              </a:spcBef>
            </a:pPr>
            <a:r>
              <a:rPr lang="en-US" sz="2400" dirty="0">
                <a:solidFill>
                  <a:srgbClr val="FF0000"/>
                </a:solidFill>
              </a:rPr>
              <a:t>2.11</a:t>
            </a:r>
            <a:r>
              <a:rPr lang="en-US" sz="2400" dirty="0"/>
              <a:t> EXPLAIN </a:t>
            </a:r>
            <a:r>
              <a:rPr sz="2400" dirty="0"/>
              <a:t>HOW OTHER BRANCHES IN THE GOVERNMENT LIMIT THE SUPREME COURT’S POWER?</a:t>
            </a:r>
          </a:p>
        </p:txBody>
      </p:sp>
      <p:sp>
        <p:nvSpPr>
          <p:cNvPr id="4" name="object 4"/>
          <p:cNvSpPr txBox="1"/>
          <p:nvPr/>
        </p:nvSpPr>
        <p:spPr>
          <a:xfrm>
            <a:off x="0" y="1337287"/>
            <a:ext cx="12192000" cy="4324261"/>
          </a:xfrm>
          <a:prstGeom prst="rect">
            <a:avLst/>
          </a:prstGeom>
        </p:spPr>
        <p:txBody>
          <a:bodyPr vert="horz" wrap="square" lIns="0" tIns="73660" rIns="0" bIns="0" rtlCol="0">
            <a:spAutoFit/>
          </a:bodyPr>
          <a:lstStyle/>
          <a:p>
            <a:pPr marL="355600" indent="-342900">
              <a:lnSpc>
                <a:spcPct val="100000"/>
              </a:lnSpc>
              <a:spcBef>
                <a:spcPts val="580"/>
              </a:spcBef>
              <a:buFont typeface="DejaVu Sans"/>
              <a:buChar char="•"/>
              <a:tabLst>
                <a:tab pos="354965" algn="l"/>
                <a:tab pos="355600" algn="l"/>
              </a:tabLst>
            </a:pPr>
            <a:r>
              <a:rPr sz="2800" b="1" dirty="0">
                <a:latin typeface="DejaVu Sans"/>
                <a:cs typeface="DejaVu Sans"/>
              </a:rPr>
              <a:t>Restrictions on the Supreme Court are represented by:</a:t>
            </a:r>
            <a:endParaRPr sz="2800" dirty="0">
              <a:latin typeface="DejaVu Sans"/>
              <a:cs typeface="DejaVu Sans"/>
            </a:endParaRPr>
          </a:p>
          <a:p>
            <a:pPr marL="755650" lvl="1" indent="-286385">
              <a:lnSpc>
                <a:spcPct val="100000"/>
              </a:lnSpc>
              <a:spcBef>
                <a:spcPts val="400"/>
              </a:spcBef>
              <a:buFont typeface="DejaVu Sans"/>
              <a:buChar char="–"/>
              <a:tabLst>
                <a:tab pos="755015" algn="l"/>
                <a:tab pos="755650" algn="l"/>
              </a:tabLst>
            </a:pPr>
            <a:r>
              <a:rPr sz="2400" b="1" dirty="0">
                <a:latin typeface="DejaVu Sans"/>
                <a:cs typeface="DejaVu Sans"/>
              </a:rPr>
              <a:t>Legislation</a:t>
            </a:r>
            <a:r>
              <a:rPr lang="en-US" sz="2400" b="1" dirty="0">
                <a:latin typeface="DejaVu Sans"/>
                <a:cs typeface="DejaVu Sans"/>
              </a:rPr>
              <a:t> (Congress)</a:t>
            </a:r>
            <a:r>
              <a:rPr sz="2400" b="1" dirty="0">
                <a:latin typeface="DejaVu Sans"/>
                <a:cs typeface="DejaVu Sans"/>
              </a:rPr>
              <a:t> impacting court jurisdiction</a:t>
            </a:r>
            <a:r>
              <a:rPr lang="en-US" sz="2400" b="1" dirty="0">
                <a:latin typeface="DejaVu Sans"/>
                <a:cs typeface="DejaVu Sans"/>
              </a:rPr>
              <a:t> </a:t>
            </a:r>
            <a:endParaRPr sz="2400" dirty="0">
              <a:latin typeface="DejaVu Sans"/>
              <a:cs typeface="DejaVu Sans"/>
            </a:endParaRPr>
          </a:p>
          <a:p>
            <a:pPr marL="755650" lvl="1" indent="-286385">
              <a:lnSpc>
                <a:spcPct val="100000"/>
              </a:lnSpc>
              <a:spcBef>
                <a:spcPts val="500"/>
              </a:spcBef>
              <a:buFont typeface="DejaVu Sans"/>
              <a:buChar char="–"/>
              <a:tabLst>
                <a:tab pos="755015" algn="l"/>
                <a:tab pos="755650" algn="l"/>
              </a:tabLst>
            </a:pPr>
            <a:r>
              <a:rPr sz="2400" b="1" dirty="0">
                <a:latin typeface="DejaVu Sans"/>
                <a:cs typeface="DejaVu Sans"/>
              </a:rPr>
              <a:t>Congressional legislation to modify the impact of prior Supreme Court decisions</a:t>
            </a:r>
            <a:endParaRPr sz="2400" dirty="0">
              <a:latin typeface="DejaVu Sans"/>
              <a:cs typeface="DejaVu Sans"/>
            </a:endParaRPr>
          </a:p>
          <a:p>
            <a:pPr marL="755650" lvl="1" indent="-286385">
              <a:lnSpc>
                <a:spcPct val="100000"/>
              </a:lnSpc>
              <a:spcBef>
                <a:spcPts val="500"/>
              </a:spcBef>
              <a:buFont typeface="DejaVu Sans"/>
              <a:buChar char="–"/>
              <a:tabLst>
                <a:tab pos="755015" algn="l"/>
                <a:tab pos="755650" algn="l"/>
              </a:tabLst>
            </a:pPr>
            <a:r>
              <a:rPr sz="2400" b="1" dirty="0">
                <a:latin typeface="DejaVu Sans"/>
                <a:cs typeface="DejaVu Sans"/>
              </a:rPr>
              <a:t>Constitutional amendments</a:t>
            </a:r>
            <a:r>
              <a:rPr lang="en-US" sz="2400" b="1" dirty="0">
                <a:latin typeface="DejaVu Sans"/>
                <a:cs typeface="DejaVu Sans"/>
              </a:rPr>
              <a:t>- 16</a:t>
            </a:r>
            <a:r>
              <a:rPr lang="en-US" sz="2400" b="1" baseline="30000" dirty="0">
                <a:latin typeface="DejaVu Sans"/>
                <a:cs typeface="DejaVu Sans"/>
              </a:rPr>
              <a:t>th</a:t>
            </a:r>
            <a:r>
              <a:rPr lang="en-US" sz="2400" b="1" dirty="0">
                <a:latin typeface="DejaVu Sans"/>
                <a:cs typeface="DejaVu Sans"/>
              </a:rPr>
              <a:t> amendment- income tax</a:t>
            </a:r>
            <a:endParaRPr sz="2400" dirty="0">
              <a:latin typeface="DejaVu Sans"/>
              <a:cs typeface="DejaVu Sans"/>
            </a:endParaRPr>
          </a:p>
          <a:p>
            <a:pPr marL="755650" lvl="1" indent="-286385">
              <a:lnSpc>
                <a:spcPct val="100000"/>
              </a:lnSpc>
              <a:spcBef>
                <a:spcPts val="500"/>
              </a:spcBef>
              <a:buFont typeface="DejaVu Sans"/>
              <a:buChar char="–"/>
              <a:tabLst>
                <a:tab pos="755015" algn="l"/>
                <a:tab pos="755650" algn="l"/>
              </a:tabLst>
            </a:pPr>
            <a:r>
              <a:rPr sz="2400" b="1" dirty="0">
                <a:latin typeface="DejaVu Sans"/>
                <a:cs typeface="DejaVu Sans"/>
              </a:rPr>
              <a:t>Judicial conﬁrmations</a:t>
            </a:r>
            <a:r>
              <a:rPr lang="en-US" sz="2400" b="1" dirty="0">
                <a:latin typeface="DejaVu Sans"/>
                <a:cs typeface="DejaVu Sans"/>
              </a:rPr>
              <a:t> (by the </a:t>
            </a:r>
            <a:r>
              <a:rPr lang="en-US" sz="2400" b="1" dirty="0">
                <a:solidFill>
                  <a:srgbClr val="FF0000"/>
                </a:solidFill>
                <a:latin typeface="DejaVu Sans"/>
                <a:cs typeface="DejaVu Sans"/>
              </a:rPr>
              <a:t>Senate</a:t>
            </a:r>
            <a:r>
              <a:rPr lang="en-US" sz="2400" b="1" dirty="0">
                <a:latin typeface="DejaVu Sans"/>
                <a:cs typeface="DejaVu Sans"/>
              </a:rPr>
              <a:t>)</a:t>
            </a:r>
          </a:p>
          <a:p>
            <a:pPr marL="755650" lvl="1" indent="-286385">
              <a:lnSpc>
                <a:spcPct val="100000"/>
              </a:lnSpc>
              <a:spcBef>
                <a:spcPts val="500"/>
              </a:spcBef>
              <a:buFont typeface="DejaVu Sans"/>
              <a:buChar char="–"/>
              <a:tabLst>
                <a:tab pos="755015" algn="l"/>
                <a:tab pos="755650" algn="l"/>
              </a:tabLst>
            </a:pPr>
            <a:r>
              <a:rPr lang="en-US" sz="2400" b="1" dirty="0">
                <a:latin typeface="DejaVu Sans"/>
              </a:rPr>
              <a:t>The president and states </a:t>
            </a:r>
            <a:r>
              <a:rPr lang="en-US" sz="2400" b="1" dirty="0">
                <a:solidFill>
                  <a:srgbClr val="FF0000"/>
                </a:solidFill>
                <a:latin typeface="DejaVu Sans"/>
              </a:rPr>
              <a:t>evade</a:t>
            </a:r>
            <a:r>
              <a:rPr lang="en-US" sz="2400" b="1" dirty="0">
                <a:latin typeface="DejaVu Sans"/>
              </a:rPr>
              <a:t>, </a:t>
            </a:r>
            <a:r>
              <a:rPr lang="en-US" sz="2400" b="1" dirty="0">
                <a:solidFill>
                  <a:srgbClr val="FF0000"/>
                </a:solidFill>
                <a:latin typeface="DejaVu Sans"/>
              </a:rPr>
              <a:t>delay</a:t>
            </a:r>
            <a:r>
              <a:rPr lang="en-US" sz="2400" b="1" dirty="0">
                <a:latin typeface="DejaVu Sans"/>
              </a:rPr>
              <a:t> or </a:t>
            </a:r>
            <a:r>
              <a:rPr lang="en-US" sz="2400" b="1" dirty="0">
                <a:solidFill>
                  <a:srgbClr val="FF0000"/>
                </a:solidFill>
                <a:latin typeface="DejaVu Sans"/>
              </a:rPr>
              <a:t>ignoring</a:t>
            </a:r>
            <a:r>
              <a:rPr lang="en-US" sz="2400" b="1" dirty="0">
                <a:latin typeface="DejaVu Sans"/>
              </a:rPr>
              <a:t> Supreme Court decisions </a:t>
            </a:r>
          </a:p>
          <a:p>
            <a:pPr marL="755650" lvl="1" indent="-286385">
              <a:lnSpc>
                <a:spcPct val="100000"/>
              </a:lnSpc>
              <a:spcBef>
                <a:spcPts val="500"/>
              </a:spcBef>
              <a:buFont typeface="DejaVu Sans"/>
              <a:buChar char="–"/>
              <a:tabLst>
                <a:tab pos="755015" algn="l"/>
                <a:tab pos="755650" algn="l"/>
              </a:tabLst>
            </a:pPr>
            <a:r>
              <a:rPr lang="en-US" sz="2400" b="1" dirty="0">
                <a:latin typeface="DejaVu Sans"/>
              </a:rPr>
              <a:t>Legislation impacting court </a:t>
            </a:r>
            <a:r>
              <a:rPr lang="en-US" sz="2800" b="1" dirty="0">
                <a:latin typeface="DejaVu Sans"/>
              </a:rPr>
              <a:t>jurisdiction- Congress created the tax courts.</a:t>
            </a:r>
          </a:p>
        </p:txBody>
      </p:sp>
      <p:pic>
        <p:nvPicPr>
          <p:cNvPr id="6" name="Picture 5"/>
          <p:cNvPicPr>
            <a:picLocks noChangeAspect="1"/>
          </p:cNvPicPr>
          <p:nvPr/>
        </p:nvPicPr>
        <p:blipFill>
          <a:blip r:embed="rId2"/>
          <a:stretch>
            <a:fillRect/>
          </a:stretch>
        </p:blipFill>
        <p:spPr>
          <a:xfrm rot="20884340">
            <a:off x="10308903" y="5250288"/>
            <a:ext cx="1670860" cy="1295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1143000"/>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chemeClr val="tx2">
              <a:lumMod val="20000"/>
              <a:lumOff val="80000"/>
            </a:schemeClr>
          </a:solidFill>
        </p:spPr>
        <p:txBody>
          <a:bodyPr wrap="square" lIns="0" tIns="0" rIns="0" bIns="0" rtlCol="0"/>
          <a:lstStyle/>
          <a:p>
            <a:endParaRPr/>
          </a:p>
        </p:txBody>
      </p:sp>
      <p:sp>
        <p:nvSpPr>
          <p:cNvPr id="3" name="object 3"/>
          <p:cNvSpPr txBox="1">
            <a:spLocks noGrp="1"/>
          </p:cNvSpPr>
          <p:nvPr>
            <p:ph type="title"/>
          </p:nvPr>
        </p:nvSpPr>
        <p:spPr>
          <a:xfrm>
            <a:off x="96435" y="42030"/>
            <a:ext cx="11999128" cy="960584"/>
          </a:xfrm>
          <a:prstGeom prst="rect">
            <a:avLst/>
          </a:prstGeom>
        </p:spPr>
        <p:txBody>
          <a:bodyPr vert="horz" wrap="square" lIns="0" tIns="33020" rIns="0" bIns="0" rtlCol="0">
            <a:spAutoFit/>
          </a:bodyPr>
          <a:lstStyle/>
          <a:p>
            <a:pPr marL="3603625" marR="5080" indent="-2842260" algn="l">
              <a:lnSpc>
                <a:spcPts val="3800"/>
              </a:lnSpc>
              <a:spcBef>
                <a:spcPts val="260"/>
              </a:spcBef>
            </a:pPr>
            <a:r>
              <a:rPr lang="en-US" sz="2400" dirty="0">
                <a:solidFill>
                  <a:srgbClr val="FF0000"/>
                </a:solidFill>
              </a:rPr>
              <a:t>2.11</a:t>
            </a:r>
            <a:r>
              <a:rPr lang="en-US" sz="2400" dirty="0"/>
              <a:t> EXPLAIN </a:t>
            </a:r>
            <a:r>
              <a:rPr sz="2400" dirty="0"/>
              <a:t>HOW OTHER BRANCHES IN THE GOVERNMENT LIMIT THE SUPREME COURT’S POWER?</a:t>
            </a:r>
          </a:p>
        </p:txBody>
      </p:sp>
      <p:sp>
        <p:nvSpPr>
          <p:cNvPr id="4" name="object 4"/>
          <p:cNvSpPr txBox="1"/>
          <p:nvPr/>
        </p:nvSpPr>
        <p:spPr>
          <a:xfrm>
            <a:off x="-1" y="1337287"/>
            <a:ext cx="12095563" cy="2787943"/>
          </a:xfrm>
          <a:prstGeom prst="rect">
            <a:avLst/>
          </a:prstGeom>
        </p:spPr>
        <p:txBody>
          <a:bodyPr vert="horz" wrap="square" lIns="0" tIns="73660" rIns="0" bIns="0" rtlCol="0">
            <a:spAutoFit/>
          </a:bodyPr>
          <a:lstStyle/>
          <a:p>
            <a:pPr marL="469265" lvl="1">
              <a:lnSpc>
                <a:spcPct val="100000"/>
              </a:lnSpc>
              <a:spcBef>
                <a:spcPts val="500"/>
              </a:spcBef>
              <a:tabLst>
                <a:tab pos="755015" algn="l"/>
                <a:tab pos="755650" algn="l"/>
              </a:tabLst>
            </a:pPr>
            <a:r>
              <a:rPr lang="en-US" sz="2400" b="1" dirty="0">
                <a:latin typeface="DejaVu Sans"/>
                <a:cs typeface="DejaVu Sans"/>
              </a:rPr>
              <a:t>Constitutional amendments- 16</a:t>
            </a:r>
            <a:r>
              <a:rPr lang="en-US" sz="2400" b="1" baseline="30000" dirty="0">
                <a:latin typeface="DejaVu Sans"/>
                <a:cs typeface="DejaVu Sans"/>
              </a:rPr>
              <a:t>th</a:t>
            </a:r>
            <a:r>
              <a:rPr lang="en-US" sz="2400" b="1" dirty="0">
                <a:latin typeface="DejaVu Sans"/>
                <a:cs typeface="DejaVu Sans"/>
              </a:rPr>
              <a:t> amendment- income tax</a:t>
            </a:r>
          </a:p>
          <a:p>
            <a:pPr marL="469265" lvl="1">
              <a:lnSpc>
                <a:spcPct val="100000"/>
              </a:lnSpc>
              <a:spcBef>
                <a:spcPts val="500"/>
              </a:spcBef>
              <a:tabLst>
                <a:tab pos="755015" algn="l"/>
                <a:tab pos="755650" algn="l"/>
              </a:tabLst>
            </a:pPr>
            <a:endParaRPr lang="en-US" sz="2400" b="1" dirty="0">
              <a:latin typeface="DejaVu Sans"/>
            </a:endParaRPr>
          </a:p>
          <a:p>
            <a:pPr marL="469265" lvl="1">
              <a:lnSpc>
                <a:spcPct val="100000"/>
              </a:lnSpc>
              <a:spcBef>
                <a:spcPts val="500"/>
              </a:spcBef>
              <a:tabLst>
                <a:tab pos="755015" algn="l"/>
                <a:tab pos="755650" algn="l"/>
              </a:tabLst>
            </a:pPr>
            <a:r>
              <a:rPr lang="en-US" sz="2400" b="1" i="0" dirty="0">
                <a:effectLst/>
                <a:latin typeface="Roboto" panose="02000000000000000000" pitchFamily="2" charset="0"/>
              </a:rPr>
              <a:t>In 1894, Congress passed the Wilson-Gorman tariff which established a tax rate of 2% for annual income over $4,000, </a:t>
            </a:r>
            <a:r>
              <a:rPr lang="en-US" sz="2400" b="1" i="0" dirty="0">
                <a:solidFill>
                  <a:srgbClr val="FF0000"/>
                </a:solidFill>
                <a:effectLst/>
                <a:latin typeface="Roboto" panose="02000000000000000000" pitchFamily="2" charset="0"/>
              </a:rPr>
              <a:t>but it was overturned by the Supreme Court in 1895</a:t>
            </a:r>
            <a:r>
              <a:rPr lang="en-US" sz="2400" b="1" i="0" dirty="0">
                <a:effectLst/>
                <a:latin typeface="Roboto" panose="02000000000000000000" pitchFamily="2" charset="0"/>
              </a:rPr>
              <a:t>. In the early 20th century, the income tax enjoyed renewed support and, in February of 1913, the </a:t>
            </a:r>
            <a:r>
              <a:rPr lang="en-US" sz="2400" b="1" i="0" dirty="0">
                <a:solidFill>
                  <a:srgbClr val="FF0000"/>
                </a:solidFill>
                <a:effectLst/>
                <a:latin typeface="Roboto" panose="02000000000000000000" pitchFamily="2" charset="0"/>
              </a:rPr>
              <a:t>Sixteenth Amendment to the Constitution was ratified, granting Congress the power to tax personal income. </a:t>
            </a:r>
            <a:endParaRPr lang="en-US" sz="2400" b="1" dirty="0">
              <a:solidFill>
                <a:srgbClr val="FF0000"/>
              </a:solidFill>
              <a:latin typeface="DejaVu Sans"/>
              <a:cs typeface="DejaVu Sans"/>
            </a:endParaRPr>
          </a:p>
        </p:txBody>
      </p:sp>
      <p:pic>
        <p:nvPicPr>
          <p:cNvPr id="6" name="Picture 5"/>
          <p:cNvPicPr>
            <a:picLocks noChangeAspect="1"/>
          </p:cNvPicPr>
          <p:nvPr/>
        </p:nvPicPr>
        <p:blipFill>
          <a:blip r:embed="rId2"/>
          <a:stretch>
            <a:fillRect/>
          </a:stretch>
        </p:blipFill>
        <p:spPr>
          <a:xfrm rot="20884340">
            <a:off x="8709892" y="4355278"/>
            <a:ext cx="2532148" cy="1962750"/>
          </a:xfrm>
          <a:prstGeom prst="rect">
            <a:avLst/>
          </a:prstGeom>
        </p:spPr>
      </p:pic>
      <p:sp>
        <p:nvSpPr>
          <p:cNvPr id="7" name="TextBox 6">
            <a:extLst>
              <a:ext uri="{FF2B5EF4-FFF2-40B4-BE49-F238E27FC236}">
                <a16:creationId xmlns:a16="http://schemas.microsoft.com/office/drawing/2014/main" id="{088CB784-0DB5-7BC6-CC83-C3595123285B}"/>
              </a:ext>
            </a:extLst>
          </p:cNvPr>
          <p:cNvSpPr txBox="1"/>
          <p:nvPr/>
        </p:nvSpPr>
        <p:spPr>
          <a:xfrm>
            <a:off x="304800" y="4800600"/>
            <a:ext cx="6094674" cy="369332"/>
          </a:xfrm>
          <a:prstGeom prst="rect">
            <a:avLst/>
          </a:prstGeom>
          <a:noFill/>
        </p:spPr>
        <p:txBody>
          <a:bodyPr wrap="square">
            <a:spAutoFit/>
          </a:bodyPr>
          <a:lstStyle/>
          <a:p>
            <a:r>
              <a:rPr lang="en-US" dirty="0">
                <a:hlinkClick r:id="rId3"/>
              </a:rPr>
              <a:t>https://www.efile.com/tax-history-and-the-tax-code/</a:t>
            </a:r>
            <a:endParaRPr lang="en-US" dirty="0"/>
          </a:p>
        </p:txBody>
      </p:sp>
    </p:spTree>
    <p:extLst>
      <p:ext uri="{BB962C8B-B14F-4D97-AF65-F5344CB8AC3E}">
        <p14:creationId xmlns:p14="http://schemas.microsoft.com/office/powerpoint/2010/main" val="3032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3479" y="-17059"/>
            <a:ext cx="9865041" cy="382156"/>
          </a:xfrm>
          <a:prstGeom prst="rect">
            <a:avLst/>
          </a:prstGeom>
        </p:spPr>
        <p:txBody>
          <a:bodyPr vert="horz" wrap="square" lIns="0" tIns="12700" rIns="0" bIns="0" rtlCol="0">
            <a:spAutoFit/>
          </a:bodyPr>
          <a:lstStyle/>
          <a:p>
            <a:pPr marL="12700">
              <a:lnSpc>
                <a:spcPct val="100000"/>
              </a:lnSpc>
              <a:spcBef>
                <a:spcPts val="100"/>
              </a:spcBef>
            </a:pPr>
            <a:r>
              <a:rPr sz="2400" dirty="0"/>
              <a:t>FACTORS THAT INFLUENCE SUPREME COURT DECISIONS</a:t>
            </a:r>
          </a:p>
        </p:txBody>
      </p:sp>
      <p:sp>
        <p:nvSpPr>
          <p:cNvPr id="4" name="object 4"/>
          <p:cNvSpPr txBox="1"/>
          <p:nvPr/>
        </p:nvSpPr>
        <p:spPr>
          <a:xfrm>
            <a:off x="0" y="2453387"/>
            <a:ext cx="5335598" cy="3347070"/>
          </a:xfrm>
          <a:prstGeom prst="rect">
            <a:avLst/>
          </a:prstGeom>
        </p:spPr>
        <p:txBody>
          <a:bodyPr vert="horz" wrap="square" lIns="0" tIns="12700" rIns="0" bIns="0" rtlCol="0">
            <a:spAutoFit/>
          </a:bodyPr>
          <a:lstStyle/>
          <a:p>
            <a:pPr marL="355600" marR="5080" indent="-342900">
              <a:lnSpc>
                <a:spcPct val="100000"/>
              </a:lnSpc>
              <a:spcBef>
                <a:spcPts val="100"/>
              </a:spcBef>
              <a:buFont typeface="DejaVu Sans"/>
              <a:buChar char="•"/>
              <a:tabLst>
                <a:tab pos="354965" algn="l"/>
                <a:tab pos="355600" algn="l"/>
              </a:tabLst>
            </a:pPr>
            <a:r>
              <a:rPr sz="2100" b="1" dirty="0">
                <a:latin typeface="+mj-lt"/>
                <a:cs typeface="DejaVu Sans"/>
              </a:rPr>
              <a:t>Philosophy that the courts should allow the states and the other two branches (Leg and Exec) of the federal government to solve social,  economic, and political problems</a:t>
            </a:r>
          </a:p>
          <a:p>
            <a:pPr marL="355600" indent="-342900">
              <a:lnSpc>
                <a:spcPct val="100000"/>
              </a:lnSpc>
              <a:spcBef>
                <a:spcPts val="360"/>
              </a:spcBef>
              <a:buFont typeface="DejaVu Sans"/>
              <a:buChar char="•"/>
              <a:tabLst>
                <a:tab pos="354965" algn="l"/>
                <a:tab pos="355600" algn="l"/>
              </a:tabLst>
            </a:pPr>
            <a:r>
              <a:rPr sz="2100" b="1" dirty="0">
                <a:latin typeface="+mj-lt"/>
                <a:cs typeface="DejaVu Sans"/>
              </a:rPr>
              <a:t>Courts should merely interpret the law rather than </a:t>
            </a:r>
            <a:r>
              <a:rPr sz="2100" b="1" u="sng" dirty="0">
                <a:uFill>
                  <a:solidFill>
                    <a:srgbClr val="000000"/>
                  </a:solidFill>
                </a:uFill>
                <a:latin typeface="+mj-lt"/>
                <a:cs typeface="DejaVu Sans"/>
              </a:rPr>
              <a:t>make</a:t>
            </a:r>
            <a:r>
              <a:rPr sz="2100" b="1" dirty="0">
                <a:latin typeface="+mj-lt"/>
                <a:cs typeface="DejaVu Sans"/>
              </a:rPr>
              <a:t> law. That’s Congress’ job.</a:t>
            </a:r>
            <a:endParaRPr lang="en-US" sz="2100" b="1" dirty="0">
              <a:latin typeface="+mj-lt"/>
              <a:cs typeface="DejaVu Sans"/>
            </a:endParaRPr>
          </a:p>
          <a:p>
            <a:pPr marL="355600" indent="-342900">
              <a:lnSpc>
                <a:spcPct val="100000"/>
              </a:lnSpc>
              <a:spcBef>
                <a:spcPts val="360"/>
              </a:spcBef>
              <a:buFont typeface="DejaVu Sans"/>
              <a:buChar char="•"/>
              <a:tabLst>
                <a:tab pos="354965" algn="l"/>
                <a:tab pos="355600" algn="l"/>
              </a:tabLst>
            </a:pPr>
            <a:r>
              <a:rPr lang="en-US" sz="2100" b="1" i="0" dirty="0">
                <a:solidFill>
                  <a:srgbClr val="333333"/>
                </a:solidFill>
                <a:effectLst/>
                <a:latin typeface="+mj-lt"/>
              </a:rPr>
              <a:t>Federal judges must consider the </a:t>
            </a:r>
            <a:r>
              <a:rPr lang="en-US" sz="2100" b="1" i="0" dirty="0">
                <a:solidFill>
                  <a:srgbClr val="FF0000"/>
                </a:solidFill>
                <a:effectLst/>
                <a:latin typeface="+mj-lt"/>
              </a:rPr>
              <a:t>original intent </a:t>
            </a:r>
            <a:r>
              <a:rPr lang="en-US" sz="2100" b="1" i="0" dirty="0">
                <a:solidFill>
                  <a:srgbClr val="333333"/>
                </a:solidFill>
                <a:effectLst/>
                <a:latin typeface="+mj-lt"/>
              </a:rPr>
              <a:t>of the framers of the Constitution and exercise restraint in using their power to influence public policy.</a:t>
            </a:r>
            <a:endParaRPr lang="en-US" sz="2100" b="1" dirty="0">
              <a:latin typeface="+mj-lt"/>
              <a:cs typeface="DejaVu Sans"/>
            </a:endParaRPr>
          </a:p>
        </p:txBody>
      </p:sp>
      <p:sp>
        <p:nvSpPr>
          <p:cNvPr id="7" name="TextBox 6">
            <a:extLst>
              <a:ext uri="{FF2B5EF4-FFF2-40B4-BE49-F238E27FC236}">
                <a16:creationId xmlns:a16="http://schemas.microsoft.com/office/drawing/2014/main" id="{70C936AD-174D-4F55-8629-530408DC0D76}"/>
              </a:ext>
            </a:extLst>
          </p:cNvPr>
          <p:cNvSpPr txBox="1"/>
          <p:nvPr/>
        </p:nvSpPr>
        <p:spPr>
          <a:xfrm>
            <a:off x="0" y="1873741"/>
            <a:ext cx="3420981" cy="461665"/>
          </a:xfrm>
          <a:prstGeom prst="rect">
            <a:avLst/>
          </a:prstGeom>
          <a:noFill/>
        </p:spPr>
        <p:txBody>
          <a:bodyPr wrap="square">
            <a:spAutoFit/>
          </a:bodyPr>
          <a:lstStyle/>
          <a:p>
            <a:pPr marL="12700" marR="0" lvl="0" indent="0" algn="l" defTabSz="914400" rtl="0" eaLnBrk="1" fontAlgn="auto" latinLnBrk="0" hangingPunct="1">
              <a:lnSpc>
                <a:spcPct val="100000"/>
              </a:lnSpc>
              <a:spcBef>
                <a:spcPts val="495"/>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mj-lt"/>
                <a:ea typeface="+mn-ea"/>
                <a:cs typeface="DejaVu Sans"/>
              </a:rPr>
              <a:t>Judicial Restraint</a:t>
            </a:r>
            <a:endParaRPr kumimoji="0" lang="en-US" sz="2400" b="0" i="0" u="none" strike="noStrike" kern="1200" cap="none" spc="0" normalizeH="0" baseline="0" noProof="0" dirty="0">
              <a:ln>
                <a:noFill/>
              </a:ln>
              <a:solidFill>
                <a:srgbClr val="FF0000"/>
              </a:solidFill>
              <a:effectLst/>
              <a:uLnTx/>
              <a:uFillTx/>
              <a:latin typeface="+mj-lt"/>
              <a:ea typeface="+mn-ea"/>
              <a:cs typeface="DejaVu Sans"/>
            </a:endParaRPr>
          </a:p>
        </p:txBody>
      </p:sp>
      <p:sp>
        <p:nvSpPr>
          <p:cNvPr id="8" name="Text Placeholder 2">
            <a:extLst>
              <a:ext uri="{FF2B5EF4-FFF2-40B4-BE49-F238E27FC236}">
                <a16:creationId xmlns:a16="http://schemas.microsoft.com/office/drawing/2014/main" id="{B748504F-77B3-4710-A74C-36832761B9B2}"/>
              </a:ext>
            </a:extLst>
          </p:cNvPr>
          <p:cNvSpPr>
            <a:spLocks noGrp="1"/>
          </p:cNvSpPr>
          <p:nvPr>
            <p:ph type="body" idx="1"/>
          </p:nvPr>
        </p:nvSpPr>
        <p:spPr>
          <a:xfrm>
            <a:off x="76200" y="768440"/>
            <a:ext cx="4876800" cy="1107996"/>
          </a:xfrm>
        </p:spPr>
        <p:txBody>
          <a:bodyPr/>
          <a:lstStyle/>
          <a:p>
            <a:r>
              <a:rPr lang="en-US" sz="2400" b="1" dirty="0"/>
              <a:t>Once a supreme court makes a decision, it becomes a </a:t>
            </a:r>
            <a:r>
              <a:rPr lang="en-US" sz="2400" b="1" dirty="0">
                <a:solidFill>
                  <a:srgbClr val="FF0000"/>
                </a:solidFill>
              </a:rPr>
              <a:t>supreme law </a:t>
            </a:r>
            <a:r>
              <a:rPr lang="en-US" sz="2400" b="1" dirty="0"/>
              <a:t>of the land</a:t>
            </a:r>
          </a:p>
        </p:txBody>
      </p:sp>
      <p:sp>
        <p:nvSpPr>
          <p:cNvPr id="11" name="TextBox 10">
            <a:extLst>
              <a:ext uri="{FF2B5EF4-FFF2-40B4-BE49-F238E27FC236}">
                <a16:creationId xmlns:a16="http://schemas.microsoft.com/office/drawing/2014/main" id="{6B985705-8A63-4EA5-87C3-B04DD3E87501}"/>
              </a:ext>
            </a:extLst>
          </p:cNvPr>
          <p:cNvSpPr txBox="1"/>
          <p:nvPr/>
        </p:nvSpPr>
        <p:spPr>
          <a:xfrm>
            <a:off x="3886200" y="335936"/>
            <a:ext cx="2596416" cy="461665"/>
          </a:xfrm>
          <a:prstGeom prst="rect">
            <a:avLst/>
          </a:prstGeom>
          <a:noFill/>
        </p:spPr>
        <p:txBody>
          <a:bodyPr wrap="none" rtlCol="0">
            <a:spAutoFit/>
          </a:bodyPr>
          <a:lstStyle/>
          <a:p>
            <a:r>
              <a:rPr lang="en-US" sz="2400" b="1" dirty="0"/>
              <a:t>Judicial Philosophy</a:t>
            </a:r>
          </a:p>
        </p:txBody>
      </p:sp>
      <p:pic>
        <p:nvPicPr>
          <p:cNvPr id="6" name="Picture 5">
            <a:extLst>
              <a:ext uri="{FF2B5EF4-FFF2-40B4-BE49-F238E27FC236}">
                <a16:creationId xmlns:a16="http://schemas.microsoft.com/office/drawing/2014/main" id="{8C22209D-007E-EC11-F3D7-BD8997B06AB7}"/>
              </a:ext>
            </a:extLst>
          </p:cNvPr>
          <p:cNvPicPr>
            <a:picLocks noChangeAspect="1"/>
          </p:cNvPicPr>
          <p:nvPr/>
        </p:nvPicPr>
        <p:blipFill>
          <a:blip r:embed="rId2"/>
          <a:stretch>
            <a:fillRect/>
          </a:stretch>
        </p:blipFill>
        <p:spPr>
          <a:xfrm>
            <a:off x="5802818" y="730308"/>
            <a:ext cx="5543391" cy="2300134"/>
          </a:xfrm>
          <a:prstGeom prst="rect">
            <a:avLst/>
          </a:prstGeom>
        </p:spPr>
      </p:pic>
      <p:pic>
        <p:nvPicPr>
          <p:cNvPr id="10" name="Picture 9">
            <a:extLst>
              <a:ext uri="{FF2B5EF4-FFF2-40B4-BE49-F238E27FC236}">
                <a16:creationId xmlns:a16="http://schemas.microsoft.com/office/drawing/2014/main" id="{E9FBD115-92CE-6472-1E24-4ACAE96925A3}"/>
              </a:ext>
            </a:extLst>
          </p:cNvPr>
          <p:cNvPicPr>
            <a:picLocks noChangeAspect="1"/>
          </p:cNvPicPr>
          <p:nvPr/>
        </p:nvPicPr>
        <p:blipFill>
          <a:blip r:embed="rId3"/>
          <a:stretch>
            <a:fillRect/>
          </a:stretch>
        </p:blipFill>
        <p:spPr>
          <a:xfrm>
            <a:off x="5802818" y="3068574"/>
            <a:ext cx="5905500" cy="3095625"/>
          </a:xfrm>
          <a:prstGeom prst="rect">
            <a:avLst/>
          </a:prstGeom>
        </p:spPr>
      </p:pic>
      <p:sp>
        <p:nvSpPr>
          <p:cNvPr id="13" name="TextBox 12">
            <a:extLst>
              <a:ext uri="{FF2B5EF4-FFF2-40B4-BE49-F238E27FC236}">
                <a16:creationId xmlns:a16="http://schemas.microsoft.com/office/drawing/2014/main" id="{03279561-7165-8E85-A34F-C63E1309DF52}"/>
              </a:ext>
            </a:extLst>
          </p:cNvPr>
          <p:cNvSpPr txBox="1"/>
          <p:nvPr/>
        </p:nvSpPr>
        <p:spPr>
          <a:xfrm>
            <a:off x="3581400" y="6214628"/>
            <a:ext cx="8793953" cy="646331"/>
          </a:xfrm>
          <a:prstGeom prst="rect">
            <a:avLst/>
          </a:prstGeom>
          <a:noFill/>
        </p:spPr>
        <p:txBody>
          <a:bodyPr wrap="square">
            <a:spAutoFit/>
          </a:bodyPr>
          <a:lstStyle/>
          <a:p>
            <a:r>
              <a:rPr lang="en-US" b="1" dirty="0"/>
              <a:t>Notice the directions of the arrows. Activism goes to the left and Restraint goes to the right. When we think of politics, which groups are on the left and the right?</a:t>
            </a:r>
          </a:p>
        </p:txBody>
      </p:sp>
      <p:sp>
        <p:nvSpPr>
          <p:cNvPr id="15" name="TextBox 14">
            <a:extLst>
              <a:ext uri="{FF2B5EF4-FFF2-40B4-BE49-F238E27FC236}">
                <a16:creationId xmlns:a16="http://schemas.microsoft.com/office/drawing/2014/main" id="{4E450698-FC16-FFEA-8383-07669B93D720}"/>
              </a:ext>
            </a:extLst>
          </p:cNvPr>
          <p:cNvSpPr txBox="1"/>
          <p:nvPr/>
        </p:nvSpPr>
        <p:spPr>
          <a:xfrm>
            <a:off x="7010400" y="5643624"/>
            <a:ext cx="3505200" cy="276999"/>
          </a:xfrm>
          <a:prstGeom prst="rect">
            <a:avLst/>
          </a:prstGeom>
          <a:noFill/>
        </p:spPr>
        <p:txBody>
          <a:bodyPr wrap="square">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https://newellta.weebly.com/judicial-philosophy.html</a:t>
            </a:r>
            <a:endParaRPr lang="en-US" sz="120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7D3117-0D28-A04A-A724-4E83B6F8E64D}"/>
              </a:ext>
            </a:extLst>
          </p:cNvPr>
          <p:cNvPicPr>
            <a:picLocks noChangeAspect="1"/>
          </p:cNvPicPr>
          <p:nvPr/>
        </p:nvPicPr>
        <p:blipFill>
          <a:blip r:embed="rId2"/>
          <a:stretch>
            <a:fillRect/>
          </a:stretch>
        </p:blipFill>
        <p:spPr>
          <a:xfrm>
            <a:off x="7948760" y="745612"/>
            <a:ext cx="4091116" cy="3064388"/>
          </a:xfrm>
          <a:prstGeom prst="rect">
            <a:avLst/>
          </a:prstGeom>
        </p:spPr>
      </p:pic>
      <p:sp>
        <p:nvSpPr>
          <p:cNvPr id="2" name="object 2"/>
          <p:cNvSpPr txBox="1">
            <a:spLocks noGrp="1"/>
          </p:cNvSpPr>
          <p:nvPr>
            <p:ph type="title"/>
          </p:nvPr>
        </p:nvSpPr>
        <p:spPr>
          <a:xfrm>
            <a:off x="1163479" y="-17059"/>
            <a:ext cx="9865041" cy="382156"/>
          </a:xfrm>
          <a:prstGeom prst="rect">
            <a:avLst/>
          </a:prstGeom>
        </p:spPr>
        <p:txBody>
          <a:bodyPr vert="horz" wrap="square" lIns="0" tIns="12700" rIns="0" bIns="0" rtlCol="0">
            <a:spAutoFit/>
          </a:bodyPr>
          <a:lstStyle/>
          <a:p>
            <a:pPr marL="12700">
              <a:lnSpc>
                <a:spcPct val="100000"/>
              </a:lnSpc>
              <a:spcBef>
                <a:spcPts val="100"/>
              </a:spcBef>
            </a:pPr>
            <a:r>
              <a:rPr sz="2400" dirty="0"/>
              <a:t>FACTORS THAT INFLUENCE SUPREME COURT DECISIONS</a:t>
            </a:r>
          </a:p>
        </p:txBody>
      </p:sp>
      <p:sp>
        <p:nvSpPr>
          <p:cNvPr id="11" name="TextBox 10">
            <a:extLst>
              <a:ext uri="{FF2B5EF4-FFF2-40B4-BE49-F238E27FC236}">
                <a16:creationId xmlns:a16="http://schemas.microsoft.com/office/drawing/2014/main" id="{6B985705-8A63-4EA5-87C3-B04DD3E87501}"/>
              </a:ext>
            </a:extLst>
          </p:cNvPr>
          <p:cNvSpPr txBox="1"/>
          <p:nvPr/>
        </p:nvSpPr>
        <p:spPr>
          <a:xfrm>
            <a:off x="4191000" y="318659"/>
            <a:ext cx="2195024" cy="400110"/>
          </a:xfrm>
          <a:prstGeom prst="rect">
            <a:avLst/>
          </a:prstGeom>
          <a:noFill/>
        </p:spPr>
        <p:txBody>
          <a:bodyPr wrap="none" rtlCol="0">
            <a:spAutoFit/>
          </a:bodyPr>
          <a:lstStyle/>
          <a:p>
            <a:r>
              <a:rPr lang="en-US" sz="2000" b="1" dirty="0"/>
              <a:t>Judicial Philosophy</a:t>
            </a:r>
          </a:p>
        </p:txBody>
      </p:sp>
      <p:sp>
        <p:nvSpPr>
          <p:cNvPr id="5" name="TextBox 4">
            <a:extLst>
              <a:ext uri="{FF2B5EF4-FFF2-40B4-BE49-F238E27FC236}">
                <a16:creationId xmlns:a16="http://schemas.microsoft.com/office/drawing/2014/main" id="{5346D971-5DC4-2BCB-B248-2D22EF01E9D4}"/>
              </a:ext>
            </a:extLst>
          </p:cNvPr>
          <p:cNvSpPr txBox="1"/>
          <p:nvPr/>
        </p:nvSpPr>
        <p:spPr>
          <a:xfrm>
            <a:off x="32551" y="727324"/>
            <a:ext cx="7916209" cy="6232475"/>
          </a:xfrm>
          <a:prstGeom prst="rect">
            <a:avLst/>
          </a:prstGeom>
          <a:noFill/>
        </p:spPr>
        <p:txBody>
          <a:bodyPr wrap="square">
            <a:spAutoFit/>
          </a:bodyPr>
          <a:lstStyle/>
          <a:p>
            <a:r>
              <a:rPr lang="en-US" sz="2100" b="1" dirty="0">
                <a:solidFill>
                  <a:srgbClr val="FF0000"/>
                </a:solidFill>
              </a:rPr>
              <a:t>Judicial Activism- </a:t>
            </a:r>
            <a:r>
              <a:rPr lang="en-US" sz="2100" b="1" i="0" dirty="0">
                <a:solidFill>
                  <a:srgbClr val="333333"/>
                </a:solidFill>
                <a:effectLst/>
                <a:latin typeface="+mj-lt"/>
              </a:rPr>
              <a:t>Since the Constitution is a living, breathing document, federal judges should make decisions applying a philosophy of judicial activism, interpreting laws based on the needs of the time. It is based on how they “feel” &amp; not necessarily within the law.  </a:t>
            </a:r>
            <a:endParaRPr lang="en-US" sz="2100" b="1" dirty="0">
              <a:solidFill>
                <a:srgbClr val="FF0000"/>
              </a:solidFill>
              <a:latin typeface="+mj-lt"/>
            </a:endParaRPr>
          </a:p>
          <a:p>
            <a:pPr marL="285750" indent="-285750">
              <a:buFont typeface="Arial" panose="020B0604020202020204" pitchFamily="34" charset="0"/>
              <a:buChar char="•"/>
            </a:pPr>
            <a:r>
              <a:rPr lang="en-US" sz="2100" b="1" dirty="0"/>
              <a:t>Philosophy of judicial making whereby judges allow their </a:t>
            </a:r>
            <a:r>
              <a:rPr lang="en-US" sz="2100" b="1" dirty="0">
                <a:solidFill>
                  <a:srgbClr val="FF0000"/>
                </a:solidFill>
              </a:rPr>
              <a:t>personal views </a:t>
            </a:r>
            <a:r>
              <a:rPr lang="en-US" sz="2100" b="1" dirty="0"/>
              <a:t>regarding a </a:t>
            </a:r>
            <a:r>
              <a:rPr lang="en-US" sz="2100" b="1" dirty="0">
                <a:solidFill>
                  <a:srgbClr val="FF0000"/>
                </a:solidFill>
              </a:rPr>
              <a:t>public policy </a:t>
            </a:r>
            <a:r>
              <a:rPr lang="en-US" sz="2100" b="1" dirty="0"/>
              <a:t>instead of </a:t>
            </a:r>
            <a:r>
              <a:rPr lang="en-US" sz="2100" b="1" dirty="0">
                <a:solidFill>
                  <a:srgbClr val="FF0000"/>
                </a:solidFill>
              </a:rPr>
              <a:t>constitutionalism</a:t>
            </a:r>
          </a:p>
          <a:p>
            <a:pPr marL="285750" indent="-285750">
              <a:buFont typeface="Arial" panose="020B0604020202020204" pitchFamily="34" charset="0"/>
              <a:buChar char="•"/>
            </a:pPr>
            <a:r>
              <a:rPr lang="en-US" sz="2100" b="1" dirty="0"/>
              <a:t>Idea that judges ought to freely strike down laws that are inconsistent with their understanding of the Constitution</a:t>
            </a:r>
          </a:p>
          <a:p>
            <a:pPr marL="285750" indent="-285750">
              <a:buFont typeface="Arial" panose="020B0604020202020204" pitchFamily="34" charset="0"/>
              <a:buChar char="•"/>
            </a:pPr>
            <a:r>
              <a:rPr lang="en-US" sz="2100" b="1" dirty="0"/>
              <a:t>Courts should uphold the “guardian ethic” (guardian of people)</a:t>
            </a:r>
          </a:p>
          <a:p>
            <a:r>
              <a:rPr lang="en-US" sz="2100" b="1" dirty="0"/>
              <a:t>Examples of judicial activism:</a:t>
            </a:r>
          </a:p>
          <a:p>
            <a:pPr marL="285750" indent="-285750">
              <a:buFont typeface="Arial" panose="020B0604020202020204" pitchFamily="34" charset="0"/>
              <a:buChar char="•"/>
            </a:pPr>
            <a:r>
              <a:rPr lang="en-US" sz="2100" b="1" dirty="0"/>
              <a:t>Striking down Topeka School Board’s policy of segregation in Brown v. Board (1954)</a:t>
            </a:r>
          </a:p>
          <a:p>
            <a:pPr marL="285750" indent="-285750">
              <a:buFont typeface="Arial" panose="020B0604020202020204" pitchFamily="34" charset="0"/>
              <a:buChar char="•"/>
            </a:pPr>
            <a:r>
              <a:rPr lang="en-US" sz="2100" b="1" dirty="0"/>
              <a:t>Striking down a Texas law that banned ﬂag burning in Texas v. Johnson (1989)</a:t>
            </a:r>
          </a:p>
          <a:p>
            <a:pPr marL="285750" indent="-285750">
              <a:buFont typeface="Arial" panose="020B0604020202020204" pitchFamily="34" charset="0"/>
              <a:buChar char="•"/>
            </a:pPr>
            <a:r>
              <a:rPr lang="en-US" sz="2100" b="1" dirty="0"/>
              <a:t>Striking down the Gun Free School Zones Act in US v. Lopez (1995)</a:t>
            </a:r>
          </a:p>
          <a:p>
            <a:pPr marL="285750" indent="-285750">
              <a:buFont typeface="Arial" panose="020B0604020202020204" pitchFamily="34" charset="0"/>
              <a:buChar char="•"/>
            </a:pPr>
            <a:r>
              <a:rPr lang="en-US" sz="2100" b="1" dirty="0"/>
              <a:t>Striking down line-item veto in Clinton v. NY (1998)</a:t>
            </a:r>
          </a:p>
          <a:p>
            <a:pPr marL="285750" indent="-285750">
              <a:buFont typeface="Arial" panose="020B0604020202020204" pitchFamily="34" charset="0"/>
              <a:buChar char="•"/>
            </a:pPr>
            <a:r>
              <a:rPr lang="en-US" sz="2100" b="1" dirty="0"/>
              <a:t>Striking down a DC city ordinance banning handguns in DC v. Heller (2008)</a:t>
            </a:r>
          </a:p>
        </p:txBody>
      </p:sp>
      <p:pic>
        <p:nvPicPr>
          <p:cNvPr id="10" name="Picture 9">
            <a:extLst>
              <a:ext uri="{FF2B5EF4-FFF2-40B4-BE49-F238E27FC236}">
                <a16:creationId xmlns:a16="http://schemas.microsoft.com/office/drawing/2014/main" id="{2B7C973E-EF06-F2F6-A392-653BABF5E44A}"/>
              </a:ext>
            </a:extLst>
          </p:cNvPr>
          <p:cNvPicPr>
            <a:picLocks noChangeAspect="1"/>
          </p:cNvPicPr>
          <p:nvPr/>
        </p:nvPicPr>
        <p:blipFill>
          <a:blip r:embed="rId3"/>
          <a:stretch>
            <a:fillRect/>
          </a:stretch>
        </p:blipFill>
        <p:spPr>
          <a:xfrm>
            <a:off x="32551" y="609600"/>
            <a:ext cx="9983773" cy="6130676"/>
          </a:xfrm>
          <a:prstGeom prst="rect">
            <a:avLst/>
          </a:prstGeom>
        </p:spPr>
      </p:pic>
    </p:spTree>
    <p:extLst>
      <p:ext uri="{BB962C8B-B14F-4D97-AF65-F5344CB8AC3E}">
        <p14:creationId xmlns:p14="http://schemas.microsoft.com/office/powerpoint/2010/main" val="3303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E7F-70E8-8618-4BFD-C6C765035F24}"/>
              </a:ext>
            </a:extLst>
          </p:cNvPr>
          <p:cNvSpPr>
            <a:spLocks noGrp="1"/>
          </p:cNvSpPr>
          <p:nvPr>
            <p:ph type="title"/>
          </p:nvPr>
        </p:nvSpPr>
        <p:spPr>
          <a:xfrm>
            <a:off x="96435" y="42030"/>
            <a:ext cx="5694765" cy="307777"/>
          </a:xfrm>
        </p:spPr>
        <p:txBody>
          <a:bodyPr/>
          <a:lstStyle/>
          <a:p>
            <a:r>
              <a:rPr lang="en-US" sz="2000" dirty="0"/>
              <a:t>Is interpreting law making law?</a:t>
            </a:r>
          </a:p>
        </p:txBody>
      </p:sp>
      <p:sp>
        <p:nvSpPr>
          <p:cNvPr id="3" name="Text Placeholder 2">
            <a:extLst>
              <a:ext uri="{FF2B5EF4-FFF2-40B4-BE49-F238E27FC236}">
                <a16:creationId xmlns:a16="http://schemas.microsoft.com/office/drawing/2014/main" id="{FF0A7D48-1D71-B727-9C0C-8FB414F8A661}"/>
              </a:ext>
            </a:extLst>
          </p:cNvPr>
          <p:cNvSpPr>
            <a:spLocks noGrp="1"/>
          </p:cNvSpPr>
          <p:nvPr>
            <p:ph type="body" idx="1"/>
          </p:nvPr>
        </p:nvSpPr>
        <p:spPr>
          <a:xfrm>
            <a:off x="70569" y="350506"/>
            <a:ext cx="12081933" cy="6155531"/>
          </a:xfrm>
        </p:spPr>
        <p:txBody>
          <a:bodyPr/>
          <a:lstStyle/>
          <a:p>
            <a:r>
              <a:rPr lang="en-US" sz="2000" dirty="0">
                <a:effectLst/>
                <a:latin typeface="Garamond" panose="02020404030301010803" pitchFamily="18" charset="0"/>
                <a:ea typeface="Calibri" panose="020F0502020204030204" pitchFamily="34" charset="0"/>
                <a:cs typeface="Times New Roman" panose="02020603050405020304" pitchFamily="18" charset="0"/>
              </a:rPr>
              <a:t>In the Supreme Court’s ability to interpret law, many would argue that they create law regardless because sometimes the law was not clearly written by the legislature.  Let’s take the </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Plessy v Ferguson case 1896</a:t>
            </a:r>
            <a:r>
              <a:rPr lang="en-US" sz="2000" dirty="0">
                <a:effectLst/>
                <a:latin typeface="Garamond" panose="02020404030301010803" pitchFamily="18" charset="0"/>
                <a:ea typeface="Calibri" panose="020F0502020204030204" pitchFamily="34" charset="0"/>
                <a:cs typeface="Times New Roman" panose="02020603050405020304" pitchFamily="18" charset="0"/>
              </a:rPr>
              <a:t>.  It established the “</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separate but equal doctrine</a:t>
            </a:r>
            <a:r>
              <a:rPr lang="en-US" sz="2000" dirty="0">
                <a:effectLst/>
                <a:latin typeface="Garamond" panose="02020404030301010803" pitchFamily="18" charset="0"/>
                <a:ea typeface="Calibri" panose="020F0502020204030204" pitchFamily="34" charset="0"/>
                <a:cs typeface="Times New Roman" panose="02020603050405020304" pitchFamily="18" charset="0"/>
              </a:rPr>
              <a:t>” and </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legitimized </a:t>
            </a:r>
            <a:r>
              <a:rPr lang="en-US" sz="2000" dirty="0">
                <a:effectLst/>
                <a:latin typeface="Garamond" panose="02020404030301010803" pitchFamily="18" charset="0"/>
                <a:ea typeface="Calibri" panose="020F0502020204030204" pitchFamily="34" charset="0"/>
                <a:cs typeface="Times New Roman" panose="02020603050405020304" pitchFamily="18" charset="0"/>
              </a:rPr>
              <a:t>segregation throughout the nation.  The Court went agains</a:t>
            </a:r>
            <a:r>
              <a:rPr lang="en-US" sz="2000" dirty="0">
                <a:latin typeface="Garamond" panose="02020404030301010803" pitchFamily="18" charset="0"/>
                <a:ea typeface="Calibri" panose="020F0502020204030204" pitchFamily="34" charset="0"/>
                <a:cs typeface="Times New Roman" panose="02020603050405020304" pitchFamily="18" charset="0"/>
              </a:rPr>
              <a:t>t the </a:t>
            </a:r>
            <a:r>
              <a:rPr lang="en-US" sz="2000" b="1" dirty="0">
                <a:latin typeface="Garamond" panose="02020404030301010803" pitchFamily="18" charset="0"/>
                <a:ea typeface="Calibri" panose="020F0502020204030204" pitchFamily="34" charset="0"/>
                <a:cs typeface="Times New Roman" panose="02020603050405020304" pitchFamily="18" charset="0"/>
              </a:rPr>
              <a:t>equal protection clause </a:t>
            </a:r>
            <a:r>
              <a:rPr lang="en-US" sz="2000" dirty="0">
                <a:latin typeface="Garamond" panose="02020404030301010803" pitchFamily="18" charset="0"/>
                <a:ea typeface="Calibri" panose="020F0502020204030204" pitchFamily="34" charset="0"/>
                <a:cs typeface="Times New Roman" panose="02020603050405020304" pitchFamily="18" charset="0"/>
              </a:rPr>
              <a:t>of the 14</a:t>
            </a:r>
            <a:r>
              <a:rPr lang="en-US" sz="2000" baseline="30000" dirty="0">
                <a:latin typeface="Garamond" panose="02020404030301010803" pitchFamily="18" charset="0"/>
                <a:ea typeface="Calibri" panose="020F0502020204030204" pitchFamily="34" charset="0"/>
                <a:cs typeface="Times New Roman" panose="02020603050405020304" pitchFamily="18" charset="0"/>
              </a:rPr>
              <a:t>th</a:t>
            </a:r>
            <a:r>
              <a:rPr lang="en-US" sz="2000" dirty="0">
                <a:latin typeface="Garamond" panose="02020404030301010803" pitchFamily="18" charset="0"/>
                <a:ea typeface="Calibri" panose="020F0502020204030204" pitchFamily="34" charset="0"/>
                <a:cs typeface="Times New Roman" panose="02020603050405020304" pitchFamily="18" charset="0"/>
              </a:rPr>
              <a:t> amendment. They did what they “felt” was the need of the time.  This is judicial </a:t>
            </a:r>
            <a:r>
              <a:rPr lang="en-US" sz="2000" b="1" dirty="0">
                <a:latin typeface="Garamond" panose="02020404030301010803" pitchFamily="18" charset="0"/>
                <a:ea typeface="Calibri" panose="020F0502020204030204" pitchFamily="34" charset="0"/>
                <a:cs typeface="Times New Roman" panose="02020603050405020304" pitchFamily="18" charset="0"/>
              </a:rPr>
              <a:t>activism</a:t>
            </a:r>
            <a:r>
              <a:rPr lang="en-US" sz="2000" dirty="0">
                <a:latin typeface="Garamond" panose="02020404030301010803" pitchFamily="18" charset="0"/>
                <a:ea typeface="Calibri" panose="020F0502020204030204" pitchFamily="34" charset="0"/>
                <a:cs typeface="Times New Roman" panose="02020603050405020304" pitchFamily="18" charset="0"/>
              </a:rPr>
              <a:t> because the 14</a:t>
            </a:r>
            <a:r>
              <a:rPr lang="en-US" sz="2000" baseline="30000" dirty="0">
                <a:latin typeface="Garamond" panose="02020404030301010803" pitchFamily="18" charset="0"/>
                <a:ea typeface="Calibri" panose="020F0502020204030204" pitchFamily="34" charset="0"/>
                <a:cs typeface="Times New Roman" panose="02020603050405020304" pitchFamily="18" charset="0"/>
              </a:rPr>
              <a:t>th</a:t>
            </a:r>
            <a:r>
              <a:rPr lang="en-US" sz="2000" dirty="0">
                <a:latin typeface="Garamond" panose="02020404030301010803" pitchFamily="18" charset="0"/>
                <a:ea typeface="Calibri" panose="020F0502020204030204" pitchFamily="34" charset="0"/>
                <a:cs typeface="Times New Roman" panose="02020603050405020304" pitchFamily="18" charset="0"/>
              </a:rPr>
              <a:t> amendment clearly says that no state can, “…</a:t>
            </a:r>
            <a:r>
              <a:rPr lang="en-US" sz="2000" b="1" i="1" dirty="0">
                <a:solidFill>
                  <a:srgbClr val="202124"/>
                </a:solidFill>
                <a:effectLst/>
                <a:latin typeface="Garamond" panose="02020404030301010803" pitchFamily="18" charset="0"/>
              </a:rPr>
              <a:t>deny to any person within its jurisdiction the </a:t>
            </a:r>
            <a:r>
              <a:rPr lang="en-US" sz="2000" b="1" i="1" dirty="0">
                <a:solidFill>
                  <a:srgbClr val="FF0000"/>
                </a:solidFill>
                <a:effectLst/>
                <a:latin typeface="Garamond" panose="02020404030301010803" pitchFamily="18" charset="0"/>
              </a:rPr>
              <a:t>equal protection of the laws”</a:t>
            </a:r>
            <a:r>
              <a:rPr lang="en-US" sz="2000" b="1" i="1" dirty="0">
                <a:solidFill>
                  <a:srgbClr val="202124"/>
                </a:solidFill>
                <a:effectLst/>
                <a:latin typeface="Garamond" panose="02020404030301010803" pitchFamily="18" charset="0"/>
              </a:rPr>
              <a:t>.</a:t>
            </a:r>
            <a:r>
              <a:rPr lang="en-US" sz="2000" dirty="0">
                <a:solidFill>
                  <a:srgbClr val="202124"/>
                </a:solidFill>
                <a:effectLst/>
                <a:latin typeface="Garamond" panose="02020404030301010803" pitchFamily="18" charset="0"/>
              </a:rPr>
              <a:t> The writers of the 14</a:t>
            </a:r>
            <a:r>
              <a:rPr lang="en-US" sz="2000" baseline="30000" dirty="0">
                <a:solidFill>
                  <a:srgbClr val="202124"/>
                </a:solidFill>
                <a:effectLst/>
                <a:latin typeface="Garamond" panose="02020404030301010803" pitchFamily="18" charset="0"/>
              </a:rPr>
              <a:t>th</a:t>
            </a:r>
            <a:r>
              <a:rPr lang="en-US" sz="2000" dirty="0">
                <a:solidFill>
                  <a:srgbClr val="202124"/>
                </a:solidFill>
                <a:effectLst/>
                <a:latin typeface="Garamond" panose="02020404030301010803" pitchFamily="18" charset="0"/>
              </a:rPr>
              <a:t> amendment never intended for separate equality.  That is an </a:t>
            </a:r>
            <a:r>
              <a:rPr lang="en-US" sz="2000" b="1" dirty="0">
                <a:solidFill>
                  <a:srgbClr val="202124"/>
                </a:solidFill>
                <a:effectLst/>
                <a:latin typeface="Garamond" panose="02020404030301010803" pitchFamily="18" charset="0"/>
              </a:rPr>
              <a:t>oxymoron</a:t>
            </a:r>
            <a:r>
              <a:rPr lang="en-US" sz="2000" dirty="0">
                <a:solidFill>
                  <a:srgbClr val="202124"/>
                </a:solidFill>
                <a:effectLst/>
                <a:latin typeface="Garamond" panose="02020404030301010803" pitchFamily="18" charset="0"/>
              </a:rPr>
              <a:t>- like saying “</a:t>
            </a:r>
            <a:r>
              <a:rPr lang="en-US" sz="2000" b="1" dirty="0">
                <a:solidFill>
                  <a:srgbClr val="202124"/>
                </a:solidFill>
                <a:effectLst/>
                <a:latin typeface="Garamond" panose="02020404030301010803" pitchFamily="18" charset="0"/>
              </a:rPr>
              <a:t>pretty ugly</a:t>
            </a:r>
            <a:r>
              <a:rPr lang="en-US" sz="2000" dirty="0">
                <a:solidFill>
                  <a:srgbClr val="202124"/>
                </a:solidFill>
                <a:effectLst/>
                <a:latin typeface="Garamond" panose="02020404030301010803" pitchFamily="18" charset="0"/>
              </a:rPr>
              <a:t>”.  If the authors of the 14</a:t>
            </a:r>
            <a:r>
              <a:rPr lang="en-US" sz="2000" baseline="30000" dirty="0">
                <a:solidFill>
                  <a:srgbClr val="202124"/>
                </a:solidFill>
                <a:effectLst/>
                <a:latin typeface="Garamond" panose="02020404030301010803" pitchFamily="18" charset="0"/>
              </a:rPr>
              <a:t>th</a:t>
            </a:r>
            <a:r>
              <a:rPr lang="en-US" sz="2000" dirty="0">
                <a:solidFill>
                  <a:srgbClr val="202124"/>
                </a:solidFill>
                <a:effectLst/>
                <a:latin typeface="Garamond" panose="02020404030301010803" pitchFamily="18" charset="0"/>
              </a:rPr>
              <a:t> amendment intended separate equality, they would have stated it.  </a:t>
            </a:r>
            <a:endParaRPr lang="en-US" sz="2000" b="1" i="1" dirty="0">
              <a:effectLst/>
              <a:latin typeface="Garamond" panose="02020404030301010803" pitchFamily="18" charset="0"/>
              <a:ea typeface="Calibri" panose="020F0502020204030204" pitchFamily="34" charset="0"/>
              <a:cs typeface="Times New Roman" panose="02020603050405020304" pitchFamily="18" charset="0"/>
            </a:endParaRPr>
          </a:p>
          <a:p>
            <a:endParaRPr lang="en-US" sz="2000" dirty="0">
              <a:latin typeface="Garamond" panose="02020404030301010803" pitchFamily="18" charset="0"/>
              <a:ea typeface="Calibri" panose="020F0502020204030204" pitchFamily="34" charset="0"/>
              <a:cs typeface="Times New Roman" panose="02020603050405020304" pitchFamily="18" charset="0"/>
            </a:endParaRPr>
          </a:p>
          <a:p>
            <a:r>
              <a:rPr lang="en-US" sz="2000" dirty="0">
                <a:effectLst/>
                <a:latin typeface="Garamond" panose="02020404030301010803" pitchFamily="18" charset="0"/>
                <a:ea typeface="Calibri" panose="020F0502020204030204" pitchFamily="34" charset="0"/>
                <a:cs typeface="Times New Roman" panose="02020603050405020304" pitchFamily="18" charset="0"/>
              </a:rPr>
              <a:t>In 1954, Brown v. Board of Education, the SC reversed itself and ended segregation, declaring the separate facilities were not truly equal.  This is </a:t>
            </a:r>
            <a:r>
              <a:rPr lang="en-US" sz="2000" b="1" dirty="0">
                <a:effectLst/>
                <a:latin typeface="Garamond" panose="02020404030301010803" pitchFamily="18" charset="0"/>
                <a:ea typeface="Calibri" panose="020F0502020204030204" pitchFamily="34" charset="0"/>
                <a:cs typeface="Times New Roman" panose="02020603050405020304" pitchFamily="18" charset="0"/>
              </a:rPr>
              <a:t>judicial activism </a:t>
            </a:r>
            <a:r>
              <a:rPr lang="en-US" sz="2000" dirty="0">
                <a:effectLst/>
                <a:latin typeface="Garamond" panose="02020404030301010803" pitchFamily="18" charset="0"/>
                <a:ea typeface="Calibri" panose="020F0502020204030204" pitchFamily="34" charset="0"/>
                <a:cs typeface="Times New Roman" panose="02020603050405020304" pitchFamily="18" charset="0"/>
              </a:rPr>
              <a:t>in the sense that it reversed a previous precedent.  This separate but equal issue was sent before SC on several occasions prior to 1954 and the SC </a:t>
            </a:r>
            <a:r>
              <a:rPr lang="en-US" sz="20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let the decision stand-stare decisis-judicial restraint</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that time, the SC figured that either Congress or the states would handle this issue.  Neither did and segregation continued for nearly 60 years.  In early 1950s, the Chief Justice of Supreme Court died and was replaced by a new Chief Justice, Earl Warren.  </a:t>
            </a:r>
            <a:r>
              <a:rPr lang="en-US" sz="2000" b="1" i="1" dirty="0">
                <a:effectLst/>
                <a:latin typeface="Garamond" panose="02020404030301010803" pitchFamily="18" charset="0"/>
                <a:ea typeface="Calibri" panose="020F0502020204030204" pitchFamily="34" charset="0"/>
                <a:cs typeface="Times New Roman" panose="02020603050405020304" pitchFamily="18" charset="0"/>
              </a:rPr>
              <a:t>The changing composition of the SC caused by vacancies and presidential appointments to the Court can alter the SC’s judicial philosophy for decades to come </a:t>
            </a:r>
            <a:r>
              <a:rPr lang="en-US" sz="2000" dirty="0">
                <a:effectLst/>
                <a:latin typeface="Garamond" panose="02020404030301010803" pitchFamily="18" charset="0"/>
                <a:ea typeface="Calibri" panose="020F0502020204030204" pitchFamily="34" charset="0"/>
                <a:cs typeface="Times New Roman" panose="02020603050405020304" pitchFamily="18" charset="0"/>
              </a:rPr>
              <a:t>The Warren Court, as it became known, was the most liberal court of its time and very active.</a:t>
            </a:r>
          </a:p>
          <a:p>
            <a:endParaRPr lang="en-US" sz="2000" dirty="0">
              <a:latin typeface="Garamond" panose="02020404030301010803" pitchFamily="18" charset="0"/>
              <a:ea typeface="Calibri" panose="020F0502020204030204" pitchFamily="34" charset="0"/>
              <a:cs typeface="Times New Roman" panose="02020603050405020304" pitchFamily="18" charset="0"/>
            </a:endParaRPr>
          </a:p>
          <a:p>
            <a:r>
              <a:rPr lang="en-US" sz="2000" dirty="0">
                <a:effectLst/>
                <a:latin typeface="Garamond" panose="02020404030301010803" pitchFamily="18" charset="0"/>
                <a:ea typeface="Calibri" panose="020F0502020204030204" pitchFamily="34" charset="0"/>
                <a:cs typeface="Times New Roman" panose="02020603050405020304" pitchFamily="18" charset="0"/>
              </a:rPr>
              <a:t>If the 1896 Supreme Court had stayed within the confines of the 14</a:t>
            </a:r>
            <a:r>
              <a:rPr lang="en-US" sz="20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2000" dirty="0">
                <a:effectLst/>
                <a:latin typeface="Garamond" panose="02020404030301010803" pitchFamily="18" charset="0"/>
                <a:ea typeface="Calibri" panose="020F0502020204030204" pitchFamily="34" charset="0"/>
                <a:cs typeface="Times New Roman" panose="02020603050405020304" pitchFamily="18" charset="0"/>
              </a:rPr>
              <a:t> amendment, the Court would have ruled in favor of Plessy, but it did not and it </a:t>
            </a:r>
            <a:r>
              <a:rPr lang="en-US" sz="2000">
                <a:effectLst/>
                <a:latin typeface="Garamond" panose="02020404030301010803" pitchFamily="18" charset="0"/>
                <a:ea typeface="Calibri" panose="020F0502020204030204" pitchFamily="34" charset="0"/>
                <a:cs typeface="Times New Roman" panose="02020603050405020304" pitchFamily="18" charset="0"/>
              </a:rPr>
              <a:t>created tremendous heartache </a:t>
            </a:r>
            <a:r>
              <a:rPr lang="en-US" sz="2000" dirty="0">
                <a:effectLst/>
                <a:latin typeface="Garamond" panose="02020404030301010803" pitchFamily="18" charset="0"/>
                <a:ea typeface="Calibri" panose="020F0502020204030204" pitchFamily="34" charset="0"/>
                <a:cs typeface="Times New Roman" panose="02020603050405020304" pitchFamily="18" charset="0"/>
              </a:rPr>
              <a:t>in our country. In 1954, the Sup Ct. decision in reversing Plessy, was clearly within the original intent of the 14</a:t>
            </a:r>
            <a:r>
              <a:rPr lang="en-US" sz="20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US" sz="2000" dirty="0">
                <a:effectLst/>
                <a:latin typeface="Garamond" panose="02020404030301010803" pitchFamily="18" charset="0"/>
                <a:ea typeface="Calibri" panose="020F0502020204030204" pitchFamily="34" charset="0"/>
                <a:cs typeface="Times New Roman" panose="02020603050405020304" pitchFamily="18" charset="0"/>
              </a:rPr>
              <a:t> amendment.</a:t>
            </a:r>
          </a:p>
        </p:txBody>
      </p:sp>
    </p:spTree>
    <p:extLst>
      <p:ext uri="{BB962C8B-B14F-4D97-AF65-F5344CB8AC3E}">
        <p14:creationId xmlns:p14="http://schemas.microsoft.com/office/powerpoint/2010/main" val="286466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400502"/>
          </a:xfrm>
          <a:custGeom>
            <a:avLst/>
            <a:gdLst/>
            <a:ahLst/>
            <a:cxnLst/>
            <a:rect l="l" t="t" r="r" b="b"/>
            <a:pathLst>
              <a:path w="12192000" h="762000">
                <a:moveTo>
                  <a:pt x="12191997" y="0"/>
                </a:moveTo>
                <a:lnTo>
                  <a:pt x="0" y="0"/>
                </a:lnTo>
                <a:lnTo>
                  <a:pt x="0" y="762000"/>
                </a:lnTo>
                <a:lnTo>
                  <a:pt x="12191997" y="762000"/>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838200" y="18347"/>
            <a:ext cx="11049000"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INTRODUCTION TO THE FEDERAL COURTS</a:t>
            </a:r>
            <a:endParaRPr sz="2400" dirty="0"/>
          </a:p>
        </p:txBody>
      </p:sp>
      <p:sp>
        <p:nvSpPr>
          <p:cNvPr id="4" name="object 4"/>
          <p:cNvSpPr txBox="1"/>
          <p:nvPr/>
        </p:nvSpPr>
        <p:spPr>
          <a:xfrm>
            <a:off x="98792" y="462146"/>
            <a:ext cx="7617461" cy="382156"/>
          </a:xfrm>
          <a:prstGeom prst="rect">
            <a:avLst/>
          </a:prstGeom>
        </p:spPr>
        <p:txBody>
          <a:bodyPr vert="horz" wrap="square" lIns="0" tIns="12700" rIns="0" bIns="0" rtlCol="0">
            <a:spAutoFit/>
          </a:bodyPr>
          <a:lstStyle/>
          <a:p>
            <a:pPr marL="12700">
              <a:lnSpc>
                <a:spcPct val="100000"/>
              </a:lnSpc>
              <a:spcBef>
                <a:spcPts val="100"/>
              </a:spcBef>
            </a:pPr>
            <a:r>
              <a:rPr sz="2400" b="1" i="1" dirty="0">
                <a:latin typeface="Nimbus Sans L"/>
                <a:cs typeface="Nimbus Sans L"/>
              </a:rPr>
              <a:t>AMERICA’S DUAL COURT SYSTEM</a:t>
            </a:r>
            <a:endParaRPr sz="2400" dirty="0">
              <a:latin typeface="Nimbus Sans L"/>
              <a:cs typeface="Nimbus Sans L"/>
            </a:endParaRPr>
          </a:p>
        </p:txBody>
      </p:sp>
      <p:sp>
        <p:nvSpPr>
          <p:cNvPr id="5" name="object 5"/>
          <p:cNvSpPr txBox="1"/>
          <p:nvPr/>
        </p:nvSpPr>
        <p:spPr>
          <a:xfrm>
            <a:off x="93155" y="871301"/>
            <a:ext cx="12113261" cy="5265544"/>
          </a:xfrm>
          <a:prstGeom prst="rect">
            <a:avLst/>
          </a:prstGeom>
        </p:spPr>
        <p:txBody>
          <a:bodyPr vert="horz" wrap="square" lIns="0" tIns="60960" rIns="0" bIns="0" rtlCol="0">
            <a:spAutoFit/>
          </a:bodyPr>
          <a:lstStyle/>
          <a:p>
            <a:pPr marL="355600" indent="-342900">
              <a:lnSpc>
                <a:spcPct val="100000"/>
              </a:lnSpc>
              <a:spcBef>
                <a:spcPts val="480"/>
              </a:spcBef>
              <a:buFont typeface="DejaVu Sans"/>
              <a:buChar char="•"/>
              <a:tabLst>
                <a:tab pos="354965" algn="l"/>
                <a:tab pos="355600" algn="l"/>
              </a:tabLst>
            </a:pPr>
            <a:r>
              <a:rPr sz="1900" b="1" dirty="0">
                <a:latin typeface="DejaVu Sans"/>
                <a:cs typeface="DejaVu Sans"/>
              </a:rPr>
              <a:t>The U.S. has two separate court systems (STATE AND FEDERAL) because it is a federal system</a:t>
            </a:r>
            <a:endParaRPr sz="1900"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sz="1900" b="1" dirty="0">
                <a:latin typeface="DejaVu Sans"/>
                <a:cs typeface="DejaVu Sans"/>
              </a:rPr>
              <a:t>Each state has its own court system (97% of all criminal cases are heard in state courts)</a:t>
            </a:r>
            <a:endParaRPr sz="1900" dirty="0">
              <a:latin typeface="DejaVu Sans"/>
              <a:cs typeface="DejaVu Sans"/>
            </a:endParaRPr>
          </a:p>
          <a:p>
            <a:pPr marL="355600" indent="-342900">
              <a:lnSpc>
                <a:spcPct val="100000"/>
              </a:lnSpc>
              <a:spcBef>
                <a:spcPts val="380"/>
              </a:spcBef>
              <a:buFont typeface="DejaVu Sans"/>
              <a:buChar char="•"/>
              <a:tabLst>
                <a:tab pos="354965" algn="l"/>
                <a:tab pos="355600" algn="l"/>
              </a:tabLst>
            </a:pPr>
            <a:r>
              <a:rPr sz="1900" b="1" dirty="0">
                <a:latin typeface="DejaVu Sans"/>
                <a:cs typeface="DejaVu Sans"/>
              </a:rPr>
              <a:t>AP test will be only about the federal court system</a:t>
            </a:r>
            <a:endParaRPr sz="1900" dirty="0">
              <a:latin typeface="DejaVu Sans"/>
              <a:cs typeface="DejaVu Sans"/>
            </a:endParaRPr>
          </a:p>
          <a:p>
            <a:pPr>
              <a:lnSpc>
                <a:spcPct val="100000"/>
              </a:lnSpc>
              <a:spcBef>
                <a:spcPts val="10"/>
              </a:spcBef>
            </a:pPr>
            <a:endParaRPr sz="1900" dirty="0">
              <a:latin typeface="DejaVu Sans"/>
              <a:cs typeface="DejaVu Sans"/>
            </a:endParaRPr>
          </a:p>
          <a:p>
            <a:pPr marL="3212465" algn="ctr">
              <a:lnSpc>
                <a:spcPts val="2130"/>
              </a:lnSpc>
              <a:spcBef>
                <a:spcPts val="5"/>
              </a:spcBef>
            </a:pPr>
            <a:r>
              <a:rPr sz="1900" b="1" dirty="0">
                <a:latin typeface="DejaVu Sans"/>
                <a:cs typeface="DejaVu Sans"/>
              </a:rPr>
              <a:t>THE SUPREME COURT OF THE UNITED STATES OF AMERICA</a:t>
            </a:r>
            <a:endParaRPr sz="1900" dirty="0">
              <a:latin typeface="DejaVu Sans"/>
              <a:cs typeface="DejaVu Sans"/>
            </a:endParaRPr>
          </a:p>
          <a:p>
            <a:pPr marL="3213735" algn="ctr">
              <a:lnSpc>
                <a:spcPts val="2130"/>
              </a:lnSpc>
              <a:spcBef>
                <a:spcPts val="40"/>
              </a:spcBef>
            </a:pPr>
            <a:endParaRPr lang="en-US" sz="1900" b="1" dirty="0">
              <a:latin typeface="DejaVu Sans"/>
              <a:cs typeface="DejaVu Sans"/>
            </a:endParaRPr>
          </a:p>
          <a:p>
            <a:pPr marL="3213735" algn="ctr">
              <a:lnSpc>
                <a:spcPts val="2130"/>
              </a:lnSpc>
              <a:spcBef>
                <a:spcPts val="40"/>
              </a:spcBef>
            </a:pPr>
            <a:r>
              <a:rPr sz="1900" b="1" dirty="0">
                <a:latin typeface="DejaVu Sans"/>
                <a:cs typeface="DejaVu Sans"/>
              </a:rPr>
              <a:t>50 State Supreme Courts</a:t>
            </a:r>
            <a:endParaRPr sz="1900" dirty="0">
              <a:latin typeface="DejaVu Sans"/>
              <a:cs typeface="DejaVu Sans"/>
            </a:endParaRPr>
          </a:p>
          <a:p>
            <a:pPr marL="3212465" algn="ctr">
              <a:lnSpc>
                <a:spcPct val="100000"/>
              </a:lnSpc>
              <a:spcBef>
                <a:spcPts val="40"/>
              </a:spcBef>
            </a:pPr>
            <a:endParaRPr lang="en-US" sz="1900" b="1" dirty="0">
              <a:latin typeface="DejaVu Sans"/>
              <a:cs typeface="DejaVu Sans"/>
            </a:endParaRPr>
          </a:p>
          <a:p>
            <a:pPr marL="3212465" algn="ctr">
              <a:lnSpc>
                <a:spcPct val="100000"/>
              </a:lnSpc>
              <a:spcBef>
                <a:spcPts val="40"/>
              </a:spcBef>
            </a:pPr>
            <a:r>
              <a:rPr sz="1900" b="1" dirty="0">
                <a:latin typeface="DejaVu Sans"/>
                <a:cs typeface="DejaVu Sans"/>
              </a:rPr>
              <a:t>State Appeals Courts</a:t>
            </a:r>
            <a:endParaRPr sz="1900" dirty="0">
              <a:latin typeface="DejaVu Sans"/>
              <a:cs typeface="DejaVu Sans"/>
            </a:endParaRPr>
          </a:p>
          <a:p>
            <a:pPr marL="3213735" algn="ctr">
              <a:lnSpc>
                <a:spcPts val="2130"/>
              </a:lnSpc>
            </a:pPr>
            <a:endParaRPr lang="en-US" sz="1900" b="1" dirty="0">
              <a:latin typeface="DejaVu Sans"/>
              <a:cs typeface="DejaVu Sans"/>
            </a:endParaRPr>
          </a:p>
          <a:p>
            <a:pPr marL="3213735" algn="ctr">
              <a:lnSpc>
                <a:spcPts val="2130"/>
              </a:lnSpc>
            </a:pPr>
            <a:r>
              <a:rPr sz="1900" b="1" dirty="0">
                <a:latin typeface="DejaVu Sans"/>
                <a:cs typeface="DejaVu Sans"/>
              </a:rPr>
              <a:t>State Trial Courts</a:t>
            </a:r>
            <a:endParaRPr sz="1900" dirty="0">
              <a:latin typeface="DejaVu Sans"/>
              <a:cs typeface="DejaVu Sans"/>
            </a:endParaRPr>
          </a:p>
          <a:p>
            <a:pPr>
              <a:lnSpc>
                <a:spcPct val="100000"/>
              </a:lnSpc>
            </a:pPr>
            <a:endParaRPr sz="1900" dirty="0">
              <a:latin typeface="DejaVu Sans"/>
              <a:cs typeface="DejaVu Sans"/>
            </a:endParaRPr>
          </a:p>
          <a:p>
            <a:pPr>
              <a:lnSpc>
                <a:spcPct val="100000"/>
              </a:lnSpc>
              <a:spcBef>
                <a:spcPts val="25"/>
              </a:spcBef>
            </a:pPr>
            <a:endParaRPr sz="1900" dirty="0">
              <a:latin typeface="DejaVu Sans"/>
              <a:cs typeface="DejaVu Sans"/>
            </a:endParaRPr>
          </a:p>
          <a:p>
            <a:pPr marL="3212465" algn="ctr">
              <a:lnSpc>
                <a:spcPct val="100000"/>
              </a:lnSpc>
            </a:pPr>
            <a:r>
              <a:rPr sz="1900" b="1" dirty="0">
                <a:latin typeface="DejaVu Sans"/>
                <a:cs typeface="DejaVu Sans"/>
              </a:rPr>
              <a:t>THE SUPREME COURT OF THE UNITED STATES OF AMERICA</a:t>
            </a:r>
            <a:endParaRPr sz="1900" dirty="0">
              <a:latin typeface="DejaVu Sans"/>
              <a:cs typeface="DejaVu Sans"/>
            </a:endParaRPr>
          </a:p>
          <a:p>
            <a:pPr marL="3212465" algn="ctr">
              <a:lnSpc>
                <a:spcPts val="2130"/>
              </a:lnSpc>
              <a:spcBef>
                <a:spcPts val="40"/>
              </a:spcBef>
            </a:pPr>
            <a:endParaRPr lang="en-US" sz="1900" b="1" dirty="0">
              <a:latin typeface="DejaVu Sans"/>
              <a:cs typeface="DejaVu Sans"/>
            </a:endParaRPr>
          </a:p>
          <a:p>
            <a:pPr marL="3212465" algn="ctr">
              <a:lnSpc>
                <a:spcPts val="2130"/>
              </a:lnSpc>
              <a:spcBef>
                <a:spcPts val="40"/>
              </a:spcBef>
            </a:pPr>
            <a:r>
              <a:rPr sz="1900" b="1" dirty="0">
                <a:latin typeface="DejaVu Sans"/>
                <a:cs typeface="DejaVu Sans"/>
              </a:rPr>
              <a:t>13 Federal Appeals Courts</a:t>
            </a:r>
            <a:endParaRPr sz="1900" dirty="0">
              <a:latin typeface="DejaVu Sans"/>
              <a:cs typeface="DejaVu Sans"/>
            </a:endParaRPr>
          </a:p>
          <a:p>
            <a:pPr marL="3212465" algn="ctr">
              <a:lnSpc>
                <a:spcPct val="100000"/>
              </a:lnSpc>
              <a:spcBef>
                <a:spcPts val="40"/>
              </a:spcBef>
            </a:pPr>
            <a:endParaRPr lang="en-US" sz="1900" b="1" dirty="0">
              <a:latin typeface="DejaVu Sans"/>
              <a:cs typeface="DejaVu Sans"/>
            </a:endParaRPr>
          </a:p>
          <a:p>
            <a:pPr marL="3212465" algn="ctr">
              <a:lnSpc>
                <a:spcPct val="100000"/>
              </a:lnSpc>
              <a:spcBef>
                <a:spcPts val="40"/>
              </a:spcBef>
            </a:pPr>
            <a:r>
              <a:rPr sz="1900" b="1" dirty="0">
                <a:latin typeface="DejaVu Sans"/>
                <a:cs typeface="DejaVu Sans"/>
              </a:rPr>
              <a:t>94 Federal District Courts</a:t>
            </a:r>
            <a:endParaRPr sz="1900" dirty="0">
              <a:latin typeface="DejaVu Sans"/>
              <a:cs typeface="DejaVu Sans"/>
            </a:endParaRPr>
          </a:p>
        </p:txBody>
      </p:sp>
      <p:cxnSp>
        <p:nvCxnSpPr>
          <p:cNvPr id="8" name="Straight Arrow Connector 7"/>
          <p:cNvCxnSpPr/>
          <p:nvPr/>
        </p:nvCxnSpPr>
        <p:spPr>
          <a:xfrm flipV="1">
            <a:off x="7467600" y="2957794"/>
            <a:ext cx="0" cy="31880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467600" y="3535513"/>
            <a:ext cx="0" cy="35068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467600" y="4114800"/>
            <a:ext cx="0" cy="31880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427495" y="5472394"/>
            <a:ext cx="0" cy="31880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463590" y="6081994"/>
            <a:ext cx="0" cy="31880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203401" y="3306812"/>
            <a:ext cx="3378342" cy="2252228"/>
          </a:xfrm>
          <a:prstGeom prst="rect">
            <a:avLst/>
          </a:prstGeom>
        </p:spPr>
      </p:pic>
      <p:pic>
        <p:nvPicPr>
          <p:cNvPr id="16" name="Picture 15"/>
          <p:cNvPicPr>
            <a:picLocks noChangeAspect="1"/>
          </p:cNvPicPr>
          <p:nvPr/>
        </p:nvPicPr>
        <p:blipFill>
          <a:blip r:embed="rId3"/>
          <a:stretch>
            <a:fillRect/>
          </a:stretch>
        </p:blipFill>
        <p:spPr>
          <a:xfrm>
            <a:off x="10473387" y="3121506"/>
            <a:ext cx="1018857" cy="185246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5" name="Picture 4">
            <a:extLst>
              <a:ext uri="{FF2B5EF4-FFF2-40B4-BE49-F238E27FC236}">
                <a16:creationId xmlns:a16="http://schemas.microsoft.com/office/drawing/2014/main" id="{5150A263-7288-4FB3-B7EB-DAAEA384602D}"/>
              </a:ext>
            </a:extLst>
          </p:cNvPr>
          <p:cNvPicPr>
            <a:picLocks noChangeAspect="1"/>
          </p:cNvPicPr>
          <p:nvPr/>
        </p:nvPicPr>
        <p:blipFill rotWithShape="1">
          <a:blip r:embed="rId2">
            <a:alphaModFix/>
          </a:blip>
          <a:srcRect r="1" b="4708"/>
          <a:stretch/>
        </p:blipFill>
        <p:spPr>
          <a:xfrm>
            <a:off x="-303" y="13"/>
            <a:ext cx="6423052" cy="6857987"/>
          </a:xfrm>
          <a:prstGeom prst="rect">
            <a:avLst/>
          </a:prstGeom>
        </p:spPr>
      </p:pic>
      <p:pic>
        <p:nvPicPr>
          <p:cNvPr id="21" name="Picture 20">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0C4E7BC-35E9-44ED-9484-EA9BF87823C9}"/>
              </a:ext>
            </a:extLst>
          </p:cNvPr>
          <p:cNvSpPr>
            <a:spLocks noGrp="1"/>
          </p:cNvSpPr>
          <p:nvPr>
            <p:ph type="title"/>
          </p:nvPr>
        </p:nvSpPr>
        <p:spPr>
          <a:xfrm>
            <a:off x="5486401" y="5969000"/>
            <a:ext cx="6625545" cy="609600"/>
          </a:xfrm>
        </p:spPr>
        <p:txBody>
          <a:bodyPr vert="horz" wrap="square" lIns="121920" tIns="60960" rIns="121920" bIns="60960" rtlCol="0" anchor="t">
            <a:normAutofit fontScale="90000"/>
          </a:bodyPr>
          <a:lstStyle/>
          <a:p>
            <a:pPr algn="l" rtl="0">
              <a:lnSpc>
                <a:spcPct val="90000"/>
              </a:lnSpc>
              <a:spcBef>
                <a:spcPct val="0"/>
              </a:spcBef>
            </a:pPr>
            <a:r>
              <a:rPr lang="en-US" sz="4267" kern="1200" dirty="0">
                <a:solidFill>
                  <a:srgbClr val="000000"/>
                </a:solidFill>
                <a:latin typeface="+mj-lt"/>
                <a:cs typeface="+mj-cs"/>
              </a:rPr>
              <a:t>Justice John Marshall Harlan</a:t>
            </a:r>
          </a:p>
        </p:txBody>
      </p:sp>
      <p:sp>
        <p:nvSpPr>
          <p:cNvPr id="3" name="Text Placeholder 2">
            <a:extLst>
              <a:ext uri="{FF2B5EF4-FFF2-40B4-BE49-F238E27FC236}">
                <a16:creationId xmlns:a16="http://schemas.microsoft.com/office/drawing/2014/main" id="{20E7CFAE-CAE6-404B-8E73-202D4B5ABF4C}"/>
              </a:ext>
            </a:extLst>
          </p:cNvPr>
          <p:cNvSpPr>
            <a:spLocks noGrp="1"/>
          </p:cNvSpPr>
          <p:nvPr>
            <p:ph type="body" idx="1"/>
          </p:nvPr>
        </p:nvSpPr>
        <p:spPr>
          <a:xfrm>
            <a:off x="4023972" y="1460500"/>
            <a:ext cx="7010400" cy="1524000"/>
          </a:xfrm>
        </p:spPr>
        <p:txBody>
          <a:bodyPr vert="horz" wrap="square" lIns="121920" tIns="60960" rIns="121920" bIns="60960" rtlCol="0" anchor="b">
            <a:normAutofit/>
          </a:bodyPr>
          <a:lstStyle/>
          <a:p>
            <a:pPr algn="l" rtl="0">
              <a:lnSpc>
                <a:spcPct val="90000"/>
              </a:lnSpc>
              <a:spcBef>
                <a:spcPts val="1333"/>
              </a:spcBef>
              <a:spcAft>
                <a:spcPts val="800"/>
              </a:spcAft>
            </a:pPr>
            <a:r>
              <a:rPr lang="en-US" sz="3200" b="0" i="1" kern="1200" dirty="0">
                <a:solidFill>
                  <a:srgbClr val="000000"/>
                </a:solidFill>
                <a:latin typeface="+mn-lt"/>
                <a:cs typeface="+mn-cs"/>
              </a:rPr>
              <a:t>  “</a:t>
            </a:r>
            <a:r>
              <a:rPr lang="en-US" sz="3200" i="1" kern="1200" dirty="0">
                <a:solidFill>
                  <a:srgbClr val="000000"/>
                </a:solidFill>
                <a:latin typeface="+mn-lt"/>
                <a:cs typeface="+mn-cs"/>
              </a:rPr>
              <a:t>Our Constitution is color-blind and neither knows nor tolerates classes among citizens.”</a:t>
            </a:r>
            <a:r>
              <a:rPr lang="en-US" sz="3200" b="0" i="1" kern="1200" dirty="0">
                <a:solidFill>
                  <a:srgbClr val="000000"/>
                </a:solidFill>
                <a:latin typeface="+mn-lt"/>
                <a:cs typeface="+mn-cs"/>
              </a:rPr>
              <a:t> </a:t>
            </a:r>
            <a:endParaRPr lang="en-US" sz="3200" i="1" kern="1200" dirty="0">
              <a:solidFill>
                <a:srgbClr val="000000"/>
              </a:solidFill>
              <a:latin typeface="+mn-lt"/>
              <a:cs typeface="+mn-cs"/>
            </a:endParaRPr>
          </a:p>
        </p:txBody>
      </p:sp>
      <p:sp>
        <p:nvSpPr>
          <p:cNvPr id="6" name="TextBox 5">
            <a:extLst>
              <a:ext uri="{FF2B5EF4-FFF2-40B4-BE49-F238E27FC236}">
                <a16:creationId xmlns:a16="http://schemas.microsoft.com/office/drawing/2014/main" id="{A9E1FA1E-D6DA-427B-9E40-0C3D1111C502}"/>
              </a:ext>
            </a:extLst>
          </p:cNvPr>
          <p:cNvSpPr txBox="1"/>
          <p:nvPr/>
        </p:nvSpPr>
        <p:spPr>
          <a:xfrm>
            <a:off x="1371600" y="-76200"/>
            <a:ext cx="10058400" cy="666786"/>
          </a:xfrm>
          <a:prstGeom prst="rect">
            <a:avLst/>
          </a:prstGeom>
          <a:noFill/>
        </p:spPr>
        <p:txBody>
          <a:bodyPr wrap="square" rtlCol="0">
            <a:spAutoFit/>
          </a:bodyPr>
          <a:lstStyle/>
          <a:p>
            <a:pPr defTabSz="1219170"/>
            <a:r>
              <a:rPr lang="en-US" sz="3733" b="1" dirty="0">
                <a:solidFill>
                  <a:prstClr val="black"/>
                </a:solidFill>
                <a:latin typeface="Calibri"/>
              </a:rPr>
              <a:t>The Lone Dissenter In The Plessy V. Ferguson Case</a:t>
            </a:r>
          </a:p>
        </p:txBody>
      </p:sp>
    </p:spTree>
    <p:extLst>
      <p:ext uri="{BB962C8B-B14F-4D97-AF65-F5344CB8AC3E}">
        <p14:creationId xmlns:p14="http://schemas.microsoft.com/office/powerpoint/2010/main" val="1542216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4E7BC-35E9-44ED-9484-EA9BF87823C9}"/>
              </a:ext>
            </a:extLst>
          </p:cNvPr>
          <p:cNvSpPr>
            <a:spLocks noGrp="1"/>
          </p:cNvSpPr>
          <p:nvPr>
            <p:ph type="title"/>
          </p:nvPr>
        </p:nvSpPr>
        <p:spPr>
          <a:xfrm>
            <a:off x="0" y="76200"/>
            <a:ext cx="12192000" cy="410433"/>
          </a:xfrm>
        </p:spPr>
        <p:txBody>
          <a:bodyPr/>
          <a:lstStyle/>
          <a:p>
            <a:pPr algn="ctr"/>
            <a:r>
              <a:rPr lang="en-US" sz="2667" dirty="0"/>
              <a:t>Justice John Marshall Harlan: lone dissenter on Plessy</a:t>
            </a:r>
          </a:p>
        </p:txBody>
      </p:sp>
      <p:sp>
        <p:nvSpPr>
          <p:cNvPr id="3" name="Text Placeholder 2">
            <a:extLst>
              <a:ext uri="{FF2B5EF4-FFF2-40B4-BE49-F238E27FC236}">
                <a16:creationId xmlns:a16="http://schemas.microsoft.com/office/drawing/2014/main" id="{20E7CFAE-CAE6-404B-8E73-202D4B5ABF4C}"/>
              </a:ext>
            </a:extLst>
          </p:cNvPr>
          <p:cNvSpPr>
            <a:spLocks noGrp="1"/>
          </p:cNvSpPr>
          <p:nvPr>
            <p:ph type="body" idx="1"/>
          </p:nvPr>
        </p:nvSpPr>
        <p:spPr>
          <a:xfrm>
            <a:off x="152400" y="980387"/>
            <a:ext cx="11430000" cy="4801314"/>
          </a:xfrm>
        </p:spPr>
        <p:txBody>
          <a:bodyPr/>
          <a:lstStyle/>
          <a:p>
            <a:r>
              <a:rPr lang="en-US" sz="2400" b="0" dirty="0">
                <a:latin typeface="+mj-lt"/>
              </a:rPr>
              <a:t>The white race deems itself to be the dominant race in this country.  And so it is, in prestige, in achievements, in education, in wealth, and in power.  So, I doubt not, it will continue to be for all time, if it remains true to its great heritage and holds fast to the principles of constitutional liberty.  But in the view of the Constitution, in the eye of the law, there is in this country no superior, dominant, ruling class of citizens.  There is no caste here.  </a:t>
            </a:r>
            <a:r>
              <a:rPr lang="en-US" sz="2400" dirty="0">
                <a:latin typeface="+mj-lt"/>
              </a:rPr>
              <a:t>Our Constitution is color-blind and neither knows nor tolerates classes among citizens.</a:t>
            </a:r>
            <a:r>
              <a:rPr lang="en-US" sz="2400" b="0" dirty="0">
                <a:latin typeface="+mj-lt"/>
              </a:rPr>
              <a:t>  </a:t>
            </a:r>
            <a:r>
              <a:rPr lang="en-US" sz="2400" dirty="0">
                <a:latin typeface="+mj-lt"/>
              </a:rPr>
              <a:t>In respect of civil rights, all citizens are equal before the law. </a:t>
            </a:r>
            <a:r>
              <a:rPr lang="en-US" sz="2400" b="0" dirty="0">
                <a:latin typeface="+mj-lt"/>
              </a:rPr>
              <a:t>  The humblest is the peer of the most powerful.  The law regards man as man and takes no account of his surroundings or of his color when his civil rights as guaranteed by the supreme law of the land are involved....</a:t>
            </a:r>
          </a:p>
          <a:p>
            <a:r>
              <a:rPr lang="en-US" sz="2400" b="0" dirty="0">
                <a:latin typeface="+mj-lt"/>
              </a:rPr>
              <a:t>The arbitrary separation of citizens, on the basis of race, while they are on a public highway, is a badge of servitude wholly inconsistent with the civil freedom and the equality before the law established by the Constitution.  It cannot be justified upon any legal grounds</a:t>
            </a:r>
          </a:p>
          <a:p>
            <a:endParaRPr lang="en-US" sz="2400" dirty="0">
              <a:latin typeface="+mj-lt"/>
            </a:endParaRPr>
          </a:p>
        </p:txBody>
      </p:sp>
      <p:sp>
        <p:nvSpPr>
          <p:cNvPr id="4" name="Rectangle 3">
            <a:extLst>
              <a:ext uri="{FF2B5EF4-FFF2-40B4-BE49-F238E27FC236}">
                <a16:creationId xmlns:a16="http://schemas.microsoft.com/office/drawing/2014/main" id="{9C469916-1F1A-45E0-8FC8-7F9C64AECF07}"/>
              </a:ext>
            </a:extLst>
          </p:cNvPr>
          <p:cNvSpPr/>
          <p:nvPr/>
        </p:nvSpPr>
        <p:spPr>
          <a:xfrm>
            <a:off x="6908800" y="6286342"/>
            <a:ext cx="5283200" cy="379656"/>
          </a:xfrm>
          <a:prstGeom prst="rect">
            <a:avLst/>
          </a:prstGeom>
        </p:spPr>
        <p:txBody>
          <a:bodyPr wrap="square">
            <a:spAutoFit/>
          </a:bodyPr>
          <a:lstStyle/>
          <a:p>
            <a:pPr defTabSz="1219170"/>
            <a:r>
              <a:rPr lang="en-US" sz="1867" dirty="0">
                <a:solidFill>
                  <a:prstClr val="black"/>
                </a:solidFill>
                <a:latin typeface="Calibri"/>
                <a:hlinkClick r:id="rId2"/>
              </a:rPr>
              <a:t>http://chnm.gmu.edu/courses/nclc375/harlan.html</a:t>
            </a:r>
            <a:endParaRPr lang="en-US" sz="1867" dirty="0">
              <a:solidFill>
                <a:prstClr val="black"/>
              </a:solidFill>
              <a:latin typeface="Calibri"/>
            </a:endParaRPr>
          </a:p>
        </p:txBody>
      </p:sp>
    </p:spTree>
    <p:extLst>
      <p:ext uri="{BB962C8B-B14F-4D97-AF65-F5344CB8AC3E}">
        <p14:creationId xmlns:p14="http://schemas.microsoft.com/office/powerpoint/2010/main" val="2989924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BAEB-6F69-FE96-FCA2-D5B9618152D0}"/>
              </a:ext>
            </a:extLst>
          </p:cNvPr>
          <p:cNvSpPr>
            <a:spLocks noGrp="1"/>
          </p:cNvSpPr>
          <p:nvPr>
            <p:ph type="title"/>
          </p:nvPr>
        </p:nvSpPr>
        <p:spPr>
          <a:xfrm>
            <a:off x="96435" y="42030"/>
            <a:ext cx="11999128" cy="492443"/>
          </a:xfrm>
        </p:spPr>
        <p:txBody>
          <a:bodyPr/>
          <a:lstStyle/>
          <a:p>
            <a:pPr algn="l"/>
            <a:r>
              <a:rPr lang="en-US" dirty="0">
                <a:latin typeface="Proxima Nova"/>
              </a:rPr>
              <a:t>Earl Warren's Supreme Court Decisions of Significance</a:t>
            </a:r>
          </a:p>
        </p:txBody>
      </p:sp>
      <p:sp>
        <p:nvSpPr>
          <p:cNvPr id="3" name="Text Placeholder 2">
            <a:extLst>
              <a:ext uri="{FF2B5EF4-FFF2-40B4-BE49-F238E27FC236}">
                <a16:creationId xmlns:a16="http://schemas.microsoft.com/office/drawing/2014/main" id="{2B38944A-E8D9-BC5B-AB81-DF4C954F0C19}"/>
              </a:ext>
            </a:extLst>
          </p:cNvPr>
          <p:cNvSpPr>
            <a:spLocks noGrp="1"/>
          </p:cNvSpPr>
          <p:nvPr>
            <p:ph type="body" idx="1"/>
          </p:nvPr>
        </p:nvSpPr>
        <p:spPr>
          <a:xfrm>
            <a:off x="152400" y="685801"/>
            <a:ext cx="5334000" cy="6924973"/>
          </a:xfrm>
        </p:spPr>
        <p:txBody>
          <a:bodyPr/>
          <a:lstStyle/>
          <a:p>
            <a:pPr algn="l"/>
            <a:r>
              <a:rPr lang="en-US" b="1" i="1" dirty="0">
                <a:solidFill>
                  <a:srgbClr val="FF0000"/>
                </a:solidFill>
                <a:effectLst/>
                <a:latin typeface="Proxima Nova"/>
              </a:rPr>
              <a:t>Brown v. Board of Education of Topeka</a:t>
            </a:r>
            <a:r>
              <a:rPr lang="en-US" b="1" i="1" dirty="0">
                <a:effectLst/>
                <a:latin typeface="Proxima Nova"/>
              </a:rPr>
              <a:t>, 1954 separate but equal inherently unequal</a:t>
            </a:r>
            <a:endParaRPr lang="en-US" b="1" dirty="0">
              <a:effectLst/>
              <a:latin typeface="Proxima Nova"/>
            </a:endParaRPr>
          </a:p>
          <a:p>
            <a:endParaRPr lang="en-US" dirty="0"/>
          </a:p>
          <a:p>
            <a:pPr algn="l"/>
            <a:r>
              <a:rPr lang="en-US" b="1" i="1" dirty="0">
                <a:effectLst/>
                <a:latin typeface="Proxima Nova"/>
              </a:rPr>
              <a:t>Reynolds v. Sims, 1964 One man on vote</a:t>
            </a:r>
          </a:p>
          <a:p>
            <a:pPr algn="l"/>
            <a:endParaRPr lang="en-US" b="1" i="1" dirty="0">
              <a:latin typeface="Proxima Nova"/>
            </a:endParaRPr>
          </a:p>
          <a:p>
            <a:pPr algn="l"/>
            <a:r>
              <a:rPr lang="en-US" b="1" i="1" dirty="0">
                <a:effectLst/>
                <a:latin typeface="Proxima Nova"/>
              </a:rPr>
              <a:t>Mapp v. Ohio, 1961 states must use search warrants to search a home. Must have probable cause</a:t>
            </a:r>
          </a:p>
          <a:p>
            <a:pPr algn="l"/>
            <a:endParaRPr lang="en-US" b="1" i="1" dirty="0">
              <a:effectLst/>
              <a:latin typeface="Proxima Nova"/>
            </a:endParaRPr>
          </a:p>
          <a:p>
            <a:pPr algn="l"/>
            <a:r>
              <a:rPr lang="en-US" b="1" i="1" dirty="0">
                <a:solidFill>
                  <a:srgbClr val="FF0000"/>
                </a:solidFill>
                <a:latin typeface="Proxima Nova"/>
              </a:rPr>
              <a:t>Gideon v. Wainwright</a:t>
            </a:r>
            <a:r>
              <a:rPr lang="en-US" b="1" i="1" dirty="0">
                <a:latin typeface="Proxima Nova"/>
              </a:rPr>
              <a:t>, 1963, under 6</a:t>
            </a:r>
            <a:r>
              <a:rPr lang="en-US" b="1" i="1" baseline="30000" dirty="0">
                <a:latin typeface="Proxima Nova"/>
              </a:rPr>
              <a:t>th</a:t>
            </a:r>
            <a:r>
              <a:rPr lang="en-US" b="1" i="1" dirty="0">
                <a:latin typeface="Proxima Nova"/>
              </a:rPr>
              <a:t> amendment right to counsel the states must provide a lawyer for indigent defendants</a:t>
            </a:r>
          </a:p>
          <a:p>
            <a:pPr algn="l"/>
            <a:endParaRPr lang="en-US" b="1" i="1" dirty="0">
              <a:effectLst/>
              <a:latin typeface="Proxima Nova"/>
            </a:endParaRPr>
          </a:p>
          <a:p>
            <a:pPr algn="l"/>
            <a:r>
              <a:rPr lang="en-US" b="1" i="1" dirty="0">
                <a:latin typeface="Proxima Nova"/>
              </a:rPr>
              <a:t>Miranda v. Arizona, 1966 police must inform suspects of their rights:  Miranda Rights</a:t>
            </a:r>
          </a:p>
          <a:p>
            <a:pPr algn="l"/>
            <a:endParaRPr lang="en-US" b="1" i="1" dirty="0">
              <a:effectLst/>
              <a:latin typeface="Proxima Nova"/>
            </a:endParaRPr>
          </a:p>
          <a:p>
            <a:pPr algn="l"/>
            <a:r>
              <a:rPr lang="en-US" b="1" i="1" dirty="0">
                <a:solidFill>
                  <a:srgbClr val="FF0000"/>
                </a:solidFill>
                <a:latin typeface="Proxima Nova"/>
              </a:rPr>
              <a:t>Engle v. Vitale</a:t>
            </a:r>
            <a:r>
              <a:rPr lang="en-US" b="1" i="1" dirty="0">
                <a:latin typeface="Proxima Nova"/>
              </a:rPr>
              <a:t>, 1962 gov sponsored prayer illegal</a:t>
            </a:r>
          </a:p>
          <a:p>
            <a:pPr algn="l"/>
            <a:endParaRPr lang="en-US" b="1" i="1" dirty="0">
              <a:effectLst/>
              <a:latin typeface="Proxima Nova"/>
            </a:endParaRPr>
          </a:p>
          <a:p>
            <a:pPr algn="l"/>
            <a:r>
              <a:rPr lang="en-US" b="1" i="1" dirty="0">
                <a:latin typeface="Proxima Nova"/>
              </a:rPr>
              <a:t>Griswold v. Connecticut, 1965 established the implied right to privacy</a:t>
            </a:r>
          </a:p>
          <a:p>
            <a:pPr algn="l"/>
            <a:endParaRPr lang="en-US" b="1" i="1" dirty="0">
              <a:effectLst/>
              <a:latin typeface="Proxima Nova"/>
            </a:endParaRPr>
          </a:p>
          <a:p>
            <a:pPr algn="l"/>
            <a:endParaRPr lang="en-US" b="1" i="1" dirty="0">
              <a:effectLst/>
              <a:latin typeface="Proxima Nova"/>
            </a:endParaRPr>
          </a:p>
          <a:p>
            <a:pPr algn="l"/>
            <a:endParaRPr lang="en-US" b="1" dirty="0">
              <a:effectLst/>
              <a:latin typeface="Proxima Nova"/>
            </a:endParaRPr>
          </a:p>
          <a:p>
            <a:endParaRPr lang="en-US" dirty="0"/>
          </a:p>
        </p:txBody>
      </p:sp>
      <p:sp>
        <p:nvSpPr>
          <p:cNvPr id="5" name="TextBox 4">
            <a:extLst>
              <a:ext uri="{FF2B5EF4-FFF2-40B4-BE49-F238E27FC236}">
                <a16:creationId xmlns:a16="http://schemas.microsoft.com/office/drawing/2014/main" id="{D5969F12-C326-9ADE-2CEF-FA0E4CE19CA0}"/>
              </a:ext>
            </a:extLst>
          </p:cNvPr>
          <p:cNvSpPr txBox="1"/>
          <p:nvPr/>
        </p:nvSpPr>
        <p:spPr>
          <a:xfrm>
            <a:off x="6138949" y="838200"/>
            <a:ext cx="6019800" cy="4524315"/>
          </a:xfrm>
          <a:prstGeom prst="rect">
            <a:avLst/>
          </a:prstGeom>
          <a:noFill/>
        </p:spPr>
        <p:txBody>
          <a:bodyPr wrap="square">
            <a:spAutoFit/>
          </a:bodyPr>
          <a:lstStyle/>
          <a:p>
            <a:r>
              <a:rPr lang="en-US" sz="2400" b="1" dirty="0"/>
              <a:t>Warren and judicial activism are often linked, especially by conservative critics of the Warren Court's decisions.</a:t>
            </a:r>
          </a:p>
          <a:p>
            <a:endParaRPr lang="en-US" sz="2400" b="1" dirty="0"/>
          </a:p>
          <a:p>
            <a:r>
              <a:rPr lang="en-US" sz="2400" b="1" dirty="0"/>
              <a:t>Warren believed the ultimate purpose of the judiciary should be to promote justice and, when necessary and appropriate, favor the expansion of rights and liberties in line with the ideals of the US Constitution. He, in essence, believed the Supreme Court should right wrongs that the states and federal government had failed to right on their own.</a:t>
            </a:r>
          </a:p>
        </p:txBody>
      </p:sp>
      <p:cxnSp>
        <p:nvCxnSpPr>
          <p:cNvPr id="7" name="Straight Connector 6">
            <a:extLst>
              <a:ext uri="{FF2B5EF4-FFF2-40B4-BE49-F238E27FC236}">
                <a16:creationId xmlns:a16="http://schemas.microsoft.com/office/drawing/2014/main" id="{6101810E-6432-9E4C-30C3-AE22D1789781}"/>
              </a:ext>
            </a:extLst>
          </p:cNvPr>
          <p:cNvCxnSpPr>
            <a:cxnSpLocks/>
          </p:cNvCxnSpPr>
          <p:nvPr/>
        </p:nvCxnSpPr>
        <p:spPr>
          <a:xfrm flipH="1">
            <a:off x="5774575" y="612417"/>
            <a:ext cx="16626" cy="5867401"/>
          </a:xfrm>
          <a:prstGeom prst="line">
            <a:avLst/>
          </a:prstGeom>
          <a:effectLst>
            <a:outerShdw blurRad="50800" dist="38100" algn="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285A4457-A68B-491C-D405-94E6B9C70302}"/>
              </a:ext>
            </a:extLst>
          </p:cNvPr>
          <p:cNvSpPr txBox="1"/>
          <p:nvPr/>
        </p:nvSpPr>
        <p:spPr>
          <a:xfrm>
            <a:off x="6400800" y="6323308"/>
            <a:ext cx="5257798" cy="276999"/>
          </a:xfrm>
          <a:prstGeom prst="rect">
            <a:avLst/>
          </a:prstGeom>
          <a:noFill/>
        </p:spPr>
        <p:txBody>
          <a:bodyPr wrap="square">
            <a:spAutoFit/>
          </a:bodyPr>
          <a:lstStyle/>
          <a:p>
            <a:r>
              <a:rPr lang="en-US" sz="1200" dirty="0">
                <a:hlinkClick r:id="rId2"/>
              </a:rPr>
              <a:t>https://www.studysmarter.us/explanations/history/us-history/warren-court/</a:t>
            </a:r>
            <a:endParaRPr lang="en-US" sz="1200" dirty="0"/>
          </a:p>
        </p:txBody>
      </p:sp>
    </p:spTree>
    <p:extLst>
      <p:ext uri="{BB962C8B-B14F-4D97-AF65-F5344CB8AC3E}">
        <p14:creationId xmlns:p14="http://schemas.microsoft.com/office/powerpoint/2010/main" val="1404747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7A8BF8-AF2C-7462-2095-A88CF91AB9CF}"/>
              </a:ext>
            </a:extLst>
          </p:cNvPr>
          <p:cNvPicPr>
            <a:picLocks noChangeAspect="1"/>
          </p:cNvPicPr>
          <p:nvPr/>
        </p:nvPicPr>
        <p:blipFill rotWithShape="1">
          <a:blip r:embed="rId2"/>
          <a:srcRect t="3677" b="1756"/>
          <a:stretch/>
        </p:blipFill>
        <p:spPr>
          <a:xfrm>
            <a:off x="643426" y="10"/>
            <a:ext cx="10905149" cy="6857990"/>
          </a:xfrm>
          <a:prstGeom prst="rect">
            <a:avLst/>
          </a:prstGeom>
        </p:spPr>
      </p:pic>
      <p:sp>
        <p:nvSpPr>
          <p:cNvPr id="16"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3"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15"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7"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Tree>
    <p:extLst>
      <p:ext uri="{BB962C8B-B14F-4D97-AF65-F5344CB8AC3E}">
        <p14:creationId xmlns:p14="http://schemas.microsoft.com/office/powerpoint/2010/main" val="2417200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612" y="0"/>
            <a:ext cx="11913850" cy="443711"/>
          </a:xfrm>
          <a:prstGeom prst="rect">
            <a:avLst/>
          </a:prstGeom>
        </p:spPr>
        <p:txBody>
          <a:bodyPr vert="horz" wrap="square" lIns="0" tIns="12700" rIns="0" bIns="0" rtlCol="0">
            <a:spAutoFit/>
          </a:bodyPr>
          <a:lstStyle/>
          <a:p>
            <a:pPr marL="12700" algn="ctr">
              <a:lnSpc>
                <a:spcPct val="100000"/>
              </a:lnSpc>
              <a:spcBef>
                <a:spcPts val="100"/>
              </a:spcBef>
            </a:pPr>
            <a:r>
              <a:rPr sz="2800" dirty="0"/>
              <a:t>FACTORS THAT INFLUENCE SUPREME COURT DECISIONS</a:t>
            </a:r>
          </a:p>
        </p:txBody>
      </p:sp>
      <p:sp>
        <p:nvSpPr>
          <p:cNvPr id="3" name="object 3"/>
          <p:cNvSpPr txBox="1"/>
          <p:nvPr/>
        </p:nvSpPr>
        <p:spPr>
          <a:xfrm>
            <a:off x="69537" y="568170"/>
            <a:ext cx="12052925" cy="6155531"/>
          </a:xfrm>
          <a:prstGeom prst="rect">
            <a:avLst/>
          </a:prstGeom>
        </p:spPr>
        <p:txBody>
          <a:bodyPr vert="horz" wrap="square" lIns="0" tIns="12700" rIns="0" bIns="0" rtlCol="0">
            <a:spAutoFit/>
          </a:bodyPr>
          <a:lstStyle/>
          <a:p>
            <a:pPr marL="436245" algn="ctr">
              <a:lnSpc>
                <a:spcPct val="100000"/>
              </a:lnSpc>
              <a:spcBef>
                <a:spcPts val="100"/>
              </a:spcBef>
            </a:pPr>
            <a:r>
              <a:rPr sz="2400" b="1" dirty="0">
                <a:latin typeface="DejaVu Sans"/>
                <a:cs typeface="DejaVu Sans"/>
              </a:rPr>
              <a:t>-- </a:t>
            </a:r>
            <a:r>
              <a:rPr lang="en-US" sz="2400" b="1" dirty="0">
                <a:latin typeface="DejaVu Sans"/>
                <a:cs typeface="DejaVu Sans"/>
              </a:rPr>
              <a:t>PUBLIC OPININON</a:t>
            </a:r>
            <a:r>
              <a:rPr sz="2400" b="1" dirty="0">
                <a:latin typeface="DejaVu Sans"/>
                <a:cs typeface="DejaVu Sans"/>
              </a:rPr>
              <a:t> --</a:t>
            </a:r>
            <a:endParaRPr sz="2400" dirty="0">
              <a:latin typeface="DejaVu Sans"/>
              <a:cs typeface="DejaVu Sans"/>
            </a:endParaRPr>
          </a:p>
          <a:p>
            <a:pPr marL="12700">
              <a:lnSpc>
                <a:spcPct val="100000"/>
              </a:lnSpc>
              <a:spcBef>
                <a:spcPts val="1795"/>
              </a:spcBef>
            </a:pPr>
            <a:r>
              <a:rPr sz="2400" b="1" dirty="0">
                <a:latin typeface="DejaVu Sans"/>
                <a:cs typeface="DejaVu Sans"/>
              </a:rPr>
              <a:t>Public Opinion</a:t>
            </a:r>
            <a:endParaRPr sz="2400" dirty="0">
              <a:latin typeface="DejaVu Sans"/>
              <a:cs typeface="DejaVu Sans"/>
            </a:endParaRPr>
          </a:p>
          <a:p>
            <a:pPr marL="355600" indent="-342900">
              <a:lnSpc>
                <a:spcPct val="100000"/>
              </a:lnSpc>
              <a:spcBef>
                <a:spcPts val="525"/>
              </a:spcBef>
              <a:buFont typeface="DejaVu Sans"/>
              <a:buChar char="•"/>
              <a:tabLst>
                <a:tab pos="354965" algn="l"/>
                <a:tab pos="355600" algn="l"/>
              </a:tabLst>
            </a:pPr>
            <a:r>
              <a:rPr sz="2000" b="1" dirty="0">
                <a:latin typeface="DejaVu Sans"/>
                <a:cs typeface="DejaVu Sans"/>
              </a:rPr>
              <a:t>The Constitution insulated SC justices from direct political pressures</a:t>
            </a:r>
            <a:endParaRPr sz="2000"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sz="2000" b="1" dirty="0">
                <a:latin typeface="DejaVu Sans"/>
                <a:cs typeface="DejaVu Sans"/>
              </a:rPr>
              <a:t>Justices are appointed to serve life terms subject only to good behavior</a:t>
            </a:r>
            <a:endParaRPr sz="2000" dirty="0">
              <a:latin typeface="DejaVu Sans"/>
              <a:cs typeface="DejaVu Sans"/>
            </a:endParaRPr>
          </a:p>
          <a:p>
            <a:pPr marL="755650" lvl="1" indent="-285750">
              <a:lnSpc>
                <a:spcPct val="100000"/>
              </a:lnSpc>
              <a:spcBef>
                <a:spcPts val="400"/>
              </a:spcBef>
              <a:buFont typeface="DejaVu Sans"/>
              <a:buChar char="–"/>
              <a:tabLst>
                <a:tab pos="755015" algn="l"/>
                <a:tab pos="755650" algn="l"/>
              </a:tabLst>
            </a:pPr>
            <a:r>
              <a:rPr sz="2000" b="1" dirty="0">
                <a:latin typeface="DejaVu Sans"/>
                <a:cs typeface="DejaVu Sans"/>
              </a:rPr>
              <a:t>The </a:t>
            </a:r>
            <a:r>
              <a:rPr sz="2400" b="1" i="1" dirty="0">
                <a:solidFill>
                  <a:srgbClr val="FF0000"/>
                </a:solidFill>
                <a:latin typeface="Nimbus Sans L"/>
                <a:cs typeface="Nimbus Sans L"/>
              </a:rPr>
              <a:t>certiorari</a:t>
            </a:r>
            <a:r>
              <a:rPr sz="2000" b="1" i="1" dirty="0">
                <a:latin typeface="Nimbus Sans L"/>
                <a:cs typeface="Nimbus Sans L"/>
              </a:rPr>
              <a:t> </a:t>
            </a:r>
            <a:r>
              <a:rPr sz="2000" b="1" dirty="0">
                <a:latin typeface="DejaVu Sans"/>
                <a:cs typeface="DejaVu Sans"/>
              </a:rPr>
              <a:t>process enables the SC to set its own agenda</a:t>
            </a:r>
            <a:endParaRPr sz="2000"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sz="2000" b="1" dirty="0">
                <a:latin typeface="DejaVu Sans"/>
                <a:cs typeface="DejaVu Sans"/>
              </a:rPr>
              <a:t>The public has limited access to Court proceedings</a:t>
            </a:r>
            <a:r>
              <a:rPr lang="en-US" sz="2000" b="1" dirty="0">
                <a:latin typeface="DejaVu Sans"/>
                <a:cs typeface="DejaVu Sans"/>
              </a:rPr>
              <a:t>.  </a:t>
            </a:r>
            <a:r>
              <a:rPr lang="en-US" sz="2400" b="1" dirty="0"/>
              <a:t>They meet behind closed doors to deliberate their decisions.</a:t>
            </a:r>
          </a:p>
          <a:p>
            <a:pPr marL="469900" lvl="1">
              <a:lnSpc>
                <a:spcPct val="100000"/>
              </a:lnSpc>
              <a:spcBef>
                <a:spcPts val="500"/>
              </a:spcBef>
              <a:tabLst>
                <a:tab pos="755015" algn="l"/>
                <a:tab pos="755650" algn="l"/>
              </a:tabLst>
            </a:pPr>
            <a:endParaRPr sz="2000" b="1" dirty="0">
              <a:latin typeface="DejaVu Sans"/>
              <a:cs typeface="DejaVu Sans"/>
            </a:endParaRPr>
          </a:p>
          <a:p>
            <a:pPr marL="355600" indent="-342900">
              <a:lnSpc>
                <a:spcPct val="100000"/>
              </a:lnSpc>
              <a:spcBef>
                <a:spcPts val="5"/>
              </a:spcBef>
              <a:buFont typeface="DejaVu Sans"/>
              <a:buChar char="•"/>
              <a:tabLst>
                <a:tab pos="354965" algn="l"/>
                <a:tab pos="355600" algn="l"/>
              </a:tabLst>
            </a:pPr>
            <a:r>
              <a:rPr sz="2000" b="1" dirty="0">
                <a:latin typeface="DejaVu Sans"/>
                <a:cs typeface="DejaVu Sans"/>
              </a:rPr>
              <a:t>The Supreme Court is nonetheless aware of and sensitive to public opinion</a:t>
            </a:r>
            <a:endParaRPr sz="2000"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sz="2000" b="1" dirty="0">
                <a:latin typeface="DejaVu Sans"/>
                <a:cs typeface="DejaVu Sans"/>
              </a:rPr>
              <a:t>The appointment and conﬁrmation processes keep the SC from deviating too far from public opinion</a:t>
            </a:r>
            <a:endParaRPr sz="2000" dirty="0">
              <a:latin typeface="DejaVu Sans"/>
              <a:cs typeface="DejaVu Sans"/>
            </a:endParaRPr>
          </a:p>
          <a:p>
            <a:pPr marL="755650" lvl="1" indent="-285750">
              <a:lnSpc>
                <a:spcPct val="100000"/>
              </a:lnSpc>
              <a:spcBef>
                <a:spcPts val="400"/>
              </a:spcBef>
              <a:buFont typeface="DejaVu Sans"/>
              <a:buChar char="–"/>
              <a:tabLst>
                <a:tab pos="755015" algn="l"/>
                <a:tab pos="755650" algn="l"/>
              </a:tabLst>
            </a:pPr>
            <a:r>
              <a:rPr sz="2000" b="1" dirty="0">
                <a:latin typeface="DejaVu Sans"/>
                <a:cs typeface="DejaVu Sans"/>
              </a:rPr>
              <a:t>Congress and the state legislatures can amend the Constitution</a:t>
            </a:r>
            <a:endParaRPr sz="2000"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sz="2000" b="1" dirty="0">
                <a:latin typeface="DejaVu Sans"/>
                <a:cs typeface="DejaVu Sans"/>
              </a:rPr>
              <a:t>Congress can change the SC’s appellate jurisdiction</a:t>
            </a:r>
            <a:endParaRPr sz="2000"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sz="2000" b="1" dirty="0">
                <a:latin typeface="DejaVu Sans"/>
                <a:cs typeface="DejaVu Sans"/>
              </a:rPr>
              <a:t>Congress has the power to change the number of justices on the Court</a:t>
            </a:r>
            <a:endParaRPr sz="2000"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sz="2000" b="1" dirty="0">
                <a:latin typeface="DejaVu Sans"/>
                <a:cs typeface="DejaVu Sans"/>
              </a:rPr>
              <a:t>Justices can be impeached</a:t>
            </a:r>
            <a:endParaRPr lang="en-US" sz="2000" b="1" dirty="0">
              <a:latin typeface="DejaVu Sans"/>
              <a:cs typeface="DejaVu Sans"/>
            </a:endParaRPr>
          </a:p>
          <a:p>
            <a:pPr marL="755650" lvl="1" indent="-285750">
              <a:lnSpc>
                <a:spcPct val="100000"/>
              </a:lnSpc>
              <a:spcBef>
                <a:spcPts val="500"/>
              </a:spcBef>
              <a:buFont typeface="DejaVu Sans"/>
              <a:buChar char="–"/>
              <a:tabLst>
                <a:tab pos="755015" algn="l"/>
                <a:tab pos="755650" algn="l"/>
              </a:tabLst>
            </a:pPr>
            <a:r>
              <a:rPr lang="en-US" sz="2000" b="1" dirty="0">
                <a:latin typeface="DejaVu Sans"/>
                <a:cs typeface="DejaVu Sans"/>
              </a:rPr>
              <a:t>SC depends on the executive to carry out its decisions</a:t>
            </a:r>
            <a:endParaRPr sz="2000" dirty="0">
              <a:latin typeface="DejaVu Sans"/>
              <a:cs typeface="DejaVu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55</a:t>
            </a:fld>
            <a:endParaRPr spc="-160" dirty="0"/>
          </a:p>
        </p:txBody>
      </p:sp>
      <p:sp>
        <p:nvSpPr>
          <p:cNvPr id="2" name="object 2"/>
          <p:cNvSpPr txBox="1">
            <a:spLocks noGrp="1"/>
          </p:cNvSpPr>
          <p:nvPr>
            <p:ph type="title"/>
          </p:nvPr>
        </p:nvSpPr>
        <p:spPr>
          <a:xfrm>
            <a:off x="1753722" y="0"/>
            <a:ext cx="10332720" cy="335989"/>
          </a:xfrm>
          <a:prstGeom prst="rect">
            <a:avLst/>
          </a:prstGeom>
        </p:spPr>
        <p:txBody>
          <a:bodyPr vert="horz" wrap="square" lIns="0" tIns="12700" rIns="0" bIns="0" rtlCol="0">
            <a:spAutoFit/>
          </a:bodyPr>
          <a:lstStyle/>
          <a:p>
            <a:pPr marL="12700" algn="ctr">
              <a:lnSpc>
                <a:spcPct val="100000"/>
              </a:lnSpc>
              <a:spcBef>
                <a:spcPts val="100"/>
              </a:spcBef>
            </a:pPr>
            <a:r>
              <a:rPr sz="2100" dirty="0"/>
              <a:t>LIMITING THE SUPREME COURT’S POWER - CONGRESS</a:t>
            </a:r>
          </a:p>
        </p:txBody>
      </p:sp>
      <p:sp>
        <p:nvSpPr>
          <p:cNvPr id="3" name="object 3"/>
          <p:cNvSpPr txBox="1"/>
          <p:nvPr/>
        </p:nvSpPr>
        <p:spPr>
          <a:xfrm>
            <a:off x="0" y="457200"/>
            <a:ext cx="12192000" cy="6291402"/>
          </a:xfrm>
          <a:prstGeom prst="rect">
            <a:avLst/>
          </a:prstGeom>
        </p:spPr>
        <p:txBody>
          <a:bodyPr vert="horz" wrap="square" lIns="0" tIns="73660" rIns="0" bIns="0" rtlCol="0">
            <a:spAutoFit/>
          </a:bodyPr>
          <a:lstStyle/>
          <a:p>
            <a:pPr marL="355600" indent="-342900">
              <a:lnSpc>
                <a:spcPct val="100000"/>
              </a:lnSpc>
              <a:spcBef>
                <a:spcPts val="580"/>
              </a:spcBef>
              <a:buFont typeface="DejaVu Sans"/>
              <a:buChar char="•"/>
              <a:tabLst>
                <a:tab pos="354965" algn="l"/>
                <a:tab pos="355600" algn="l"/>
              </a:tabLst>
            </a:pPr>
            <a:r>
              <a:rPr sz="1900" b="1" dirty="0">
                <a:latin typeface="DejaVu Sans"/>
                <a:cs typeface="DejaVu Sans"/>
              </a:rPr>
              <a:t>Legislation impacting court jurisdiction</a:t>
            </a:r>
            <a:endParaRPr sz="1900" dirty="0">
              <a:latin typeface="DejaVu Sans"/>
              <a:cs typeface="DejaVu Sans"/>
            </a:endParaRPr>
          </a:p>
          <a:p>
            <a:pPr marL="748665" marR="36830" lvl="1" indent="-279400">
              <a:lnSpc>
                <a:spcPct val="99800"/>
              </a:lnSpc>
              <a:spcBef>
                <a:spcPts val="434"/>
              </a:spcBef>
              <a:buChar char="–"/>
              <a:tabLst>
                <a:tab pos="755015" algn="l"/>
                <a:tab pos="755650" algn="l"/>
              </a:tabLst>
            </a:pPr>
            <a:r>
              <a:rPr sz="1900" dirty="0">
                <a:latin typeface="DejaVu Sans"/>
                <a:cs typeface="DejaVu Sans"/>
              </a:rPr>
              <a:t>Article III of the Constitution le</a:t>
            </a:r>
            <a:r>
              <a:rPr lang="en-US" sz="1900" dirty="0">
                <a:latin typeface="DejaVu Sans"/>
                <a:cs typeface="DejaVu Sans"/>
              </a:rPr>
              <a:t>ft</a:t>
            </a:r>
            <a:r>
              <a:rPr sz="1900" dirty="0">
                <a:latin typeface="DejaVu Sans"/>
                <a:cs typeface="DejaVu Sans"/>
              </a:rPr>
              <a:t> for the Congress to determine the distribution of federal jurisdiction within a system of  federal courts and between the federal and state courts. Over the past two centuries, Congress has passed numerous  statutes redeﬁning the jurisdiction of the federal courts within the limits set by the Constitution. Congress has gone so  far as to eliminate a court’s jurisdiction to review a particular case </a:t>
            </a:r>
            <a:r>
              <a:rPr lang="en-US" sz="1900" dirty="0">
                <a:latin typeface="DejaVu Sans"/>
                <a:cs typeface="DejaVu Sans"/>
              </a:rPr>
              <a:t>during </a:t>
            </a:r>
            <a:r>
              <a:rPr sz="1900" dirty="0">
                <a:latin typeface="DejaVu Sans"/>
                <a:cs typeface="DejaVu Sans"/>
              </a:rPr>
              <a:t>litigation.</a:t>
            </a:r>
          </a:p>
          <a:p>
            <a:pPr marL="355600" indent="-342900">
              <a:lnSpc>
                <a:spcPct val="100000"/>
              </a:lnSpc>
              <a:spcBef>
                <a:spcPts val="420"/>
              </a:spcBef>
              <a:buFont typeface="DejaVu Sans"/>
              <a:buChar char="•"/>
              <a:tabLst>
                <a:tab pos="354965" algn="l"/>
                <a:tab pos="355600" algn="l"/>
              </a:tabLst>
            </a:pPr>
            <a:r>
              <a:rPr sz="1900" b="1" dirty="0">
                <a:latin typeface="DejaVu Sans"/>
                <a:cs typeface="DejaVu Sans"/>
              </a:rPr>
              <a:t>Congressional legislation to modify the impact of prior Supreme Court decisions</a:t>
            </a:r>
            <a:endParaRPr sz="1900" dirty="0">
              <a:latin typeface="DejaVu Sans"/>
              <a:cs typeface="DejaVu Sans"/>
            </a:endParaRPr>
          </a:p>
          <a:p>
            <a:pPr marL="748665" marR="845185" lvl="1" indent="-279400">
              <a:spcBef>
                <a:spcPts val="450"/>
              </a:spcBef>
              <a:buFontTx/>
              <a:buChar char="–"/>
              <a:tabLst>
                <a:tab pos="755015" algn="l"/>
                <a:tab pos="755650" algn="l"/>
              </a:tabLst>
            </a:pPr>
            <a:r>
              <a:rPr sz="1900" dirty="0">
                <a:latin typeface="DejaVu Sans"/>
                <a:cs typeface="DejaVu Sans"/>
              </a:rPr>
              <a:t>Congress can show their dissatisfaction with Supreme Court interpretations of laws it passes by re-enacting the  legislation to clarify its original intent and overrule a contrary Court decision.</a:t>
            </a:r>
            <a:r>
              <a:rPr lang="en-US" sz="1900" dirty="0">
                <a:latin typeface="DejaVu Sans"/>
                <a:cs typeface="DejaVu Sans"/>
              </a:rPr>
              <a:t> </a:t>
            </a:r>
            <a:r>
              <a:rPr lang="en-US" sz="1900" b="1" dirty="0">
                <a:latin typeface="DejaVu Sans"/>
              </a:rPr>
              <a:t>Congress will re-write the law to meet the SC criteria of legality.</a:t>
            </a:r>
          </a:p>
          <a:p>
            <a:pPr marL="355600" indent="-342900">
              <a:lnSpc>
                <a:spcPct val="100000"/>
              </a:lnSpc>
              <a:spcBef>
                <a:spcPts val="530"/>
              </a:spcBef>
              <a:buFont typeface="DejaVu Sans"/>
              <a:buChar char="•"/>
              <a:tabLst>
                <a:tab pos="354965" algn="l"/>
                <a:tab pos="355600" algn="l"/>
              </a:tabLst>
            </a:pPr>
            <a:r>
              <a:rPr sz="1900" b="1" dirty="0">
                <a:latin typeface="DejaVu Sans"/>
                <a:cs typeface="DejaVu Sans"/>
              </a:rPr>
              <a:t>Constitutional amendments</a:t>
            </a:r>
            <a:endParaRPr sz="1900" dirty="0">
              <a:latin typeface="DejaVu Sans"/>
              <a:cs typeface="DejaVu Sans"/>
            </a:endParaRPr>
          </a:p>
          <a:p>
            <a:pPr marL="748665" marR="5080" lvl="1" indent="-279400">
              <a:lnSpc>
                <a:spcPct val="101099"/>
              </a:lnSpc>
              <a:spcBef>
                <a:spcPts val="330"/>
              </a:spcBef>
              <a:buChar char="–"/>
              <a:tabLst>
                <a:tab pos="755015" algn="l"/>
                <a:tab pos="755650" algn="l"/>
              </a:tabLst>
            </a:pPr>
            <a:r>
              <a:rPr sz="1900" dirty="0">
                <a:latin typeface="DejaVu Sans"/>
                <a:cs typeface="DejaVu Sans"/>
              </a:rPr>
              <a:t>Congress can show their dissatisfaction with Supreme Court interpretations of laws it passes by proposing a  constitutional amendment. Passing a constitutional amendment makes an issue “constitutional” and therefore overrule a contrary Court decision.</a:t>
            </a:r>
          </a:p>
          <a:p>
            <a:pPr marL="355600" indent="-342900">
              <a:lnSpc>
                <a:spcPct val="100000"/>
              </a:lnSpc>
              <a:spcBef>
                <a:spcPts val="420"/>
              </a:spcBef>
              <a:buFont typeface="DejaVu Sans"/>
              <a:buChar char="•"/>
              <a:tabLst>
                <a:tab pos="354965" algn="l"/>
                <a:tab pos="355600" algn="l"/>
              </a:tabLst>
            </a:pPr>
            <a:r>
              <a:rPr sz="1900" b="1" dirty="0">
                <a:latin typeface="DejaVu Sans"/>
                <a:cs typeface="DejaVu Sans"/>
              </a:rPr>
              <a:t>Judicial conﬁrmations</a:t>
            </a:r>
            <a:endParaRPr sz="1900" dirty="0">
              <a:latin typeface="DejaVu Sans"/>
              <a:cs typeface="DejaVu Sans"/>
            </a:endParaRPr>
          </a:p>
          <a:p>
            <a:pPr marL="748665" marR="121920" lvl="1" indent="-279400" algn="just">
              <a:lnSpc>
                <a:spcPct val="101099"/>
              </a:lnSpc>
              <a:spcBef>
                <a:spcPts val="425"/>
              </a:spcBef>
              <a:buChar char="–"/>
              <a:tabLst>
                <a:tab pos="755650" algn="l"/>
              </a:tabLst>
            </a:pPr>
            <a:r>
              <a:rPr sz="1900" dirty="0">
                <a:latin typeface="DejaVu Sans"/>
                <a:cs typeface="DejaVu Sans"/>
              </a:rPr>
              <a:t>While</a:t>
            </a:r>
            <a:r>
              <a:rPr lang="en-US" sz="1900" dirty="0">
                <a:latin typeface="DejaVu Sans"/>
                <a:cs typeface="DejaVu Sans"/>
              </a:rPr>
              <a:t> </a:t>
            </a:r>
            <a:r>
              <a:rPr sz="1900" dirty="0">
                <a:latin typeface="DejaVu Sans"/>
                <a:cs typeface="DejaVu Sans"/>
              </a:rPr>
              <a:t>the </a:t>
            </a:r>
            <a:r>
              <a:rPr sz="1900" b="1" dirty="0">
                <a:solidFill>
                  <a:srgbClr val="FF0000"/>
                </a:solidFill>
                <a:latin typeface="DejaVu Sans"/>
                <a:cs typeface="DejaVu Sans"/>
              </a:rPr>
              <a:t>president</a:t>
            </a:r>
            <a:r>
              <a:rPr sz="1900" dirty="0">
                <a:latin typeface="DejaVu Sans"/>
                <a:cs typeface="DejaVu Sans"/>
              </a:rPr>
              <a:t> nominates federal oﬃcials, the </a:t>
            </a:r>
            <a:r>
              <a:rPr sz="1900" b="1" dirty="0">
                <a:solidFill>
                  <a:srgbClr val="FF0000"/>
                </a:solidFill>
                <a:latin typeface="DejaVu Sans"/>
                <a:cs typeface="DejaVu Sans"/>
              </a:rPr>
              <a:t>Senate</a:t>
            </a:r>
            <a:r>
              <a:rPr sz="1900" dirty="0">
                <a:latin typeface="DejaVu Sans"/>
                <a:cs typeface="DejaVu Sans"/>
              </a:rPr>
              <a:t> has the ﬁnal say with </a:t>
            </a:r>
            <a:r>
              <a:rPr sz="1900" b="1" dirty="0">
                <a:solidFill>
                  <a:srgbClr val="FF0000"/>
                </a:solidFill>
                <a:latin typeface="DejaVu Sans"/>
                <a:cs typeface="DejaVu Sans"/>
              </a:rPr>
              <a:t>conﬁrmation</a:t>
            </a:r>
            <a:r>
              <a:rPr sz="1900" dirty="0">
                <a:latin typeface="DejaVu Sans"/>
                <a:cs typeface="DejaVu Sans"/>
              </a:rPr>
              <a:t> of those </a:t>
            </a:r>
            <a:r>
              <a:rPr sz="1900" b="1" dirty="0">
                <a:solidFill>
                  <a:srgbClr val="FF0000"/>
                </a:solidFill>
                <a:latin typeface="DejaVu Sans"/>
                <a:cs typeface="DejaVu Sans"/>
              </a:rPr>
              <a:t>nominations</a:t>
            </a:r>
            <a:r>
              <a:rPr sz="1900" dirty="0">
                <a:latin typeface="DejaVu Sans"/>
                <a:cs typeface="DejaVu Sans"/>
              </a:rPr>
              <a:t>. If  the Senate is controlled by Republicans with a Democratic president, they would want the president to appoint judges  who are closer to the middle.</a:t>
            </a:r>
          </a:p>
        </p:txBody>
      </p:sp>
      <p:pic>
        <p:nvPicPr>
          <p:cNvPr id="5" name="Picture 4"/>
          <p:cNvPicPr>
            <a:picLocks noChangeAspect="1"/>
          </p:cNvPicPr>
          <p:nvPr/>
        </p:nvPicPr>
        <p:blipFill>
          <a:blip r:embed="rId2"/>
          <a:stretch>
            <a:fillRect/>
          </a:stretch>
        </p:blipFill>
        <p:spPr>
          <a:xfrm rot="20884340">
            <a:off x="5534032" y="1549742"/>
            <a:ext cx="5085180" cy="39416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56</a:t>
            </a:fld>
            <a:endParaRPr spc="-160" dirty="0"/>
          </a:p>
        </p:txBody>
      </p:sp>
      <p:sp>
        <p:nvSpPr>
          <p:cNvPr id="2" name="object 2"/>
          <p:cNvSpPr txBox="1">
            <a:spLocks noGrp="1"/>
          </p:cNvSpPr>
          <p:nvPr>
            <p:ph type="title"/>
          </p:nvPr>
        </p:nvSpPr>
        <p:spPr>
          <a:xfrm>
            <a:off x="-19333" y="111869"/>
            <a:ext cx="12191999" cy="474489"/>
          </a:xfrm>
          <a:prstGeom prst="rect">
            <a:avLst/>
          </a:prstGeom>
        </p:spPr>
        <p:txBody>
          <a:bodyPr vert="horz" wrap="square" lIns="0" tIns="12700" rIns="0" bIns="0" rtlCol="0">
            <a:spAutoFit/>
          </a:bodyPr>
          <a:lstStyle/>
          <a:p>
            <a:pPr marL="12700" algn="ctr">
              <a:lnSpc>
                <a:spcPct val="100000"/>
              </a:lnSpc>
              <a:spcBef>
                <a:spcPts val="100"/>
              </a:spcBef>
            </a:pPr>
            <a:r>
              <a:rPr sz="3000" dirty="0">
                <a:latin typeface="+mj-lt"/>
              </a:rPr>
              <a:t>FACTORS AFFECTING </a:t>
            </a:r>
            <a:r>
              <a:rPr sz="3000" u="heavy" dirty="0">
                <a:solidFill>
                  <a:srgbClr val="FF0000"/>
                </a:solidFill>
                <a:uFill>
                  <a:solidFill>
                    <a:srgbClr val="FF2600"/>
                  </a:solidFill>
                </a:uFill>
                <a:latin typeface="+mj-lt"/>
              </a:rPr>
              <a:t>SELECTION</a:t>
            </a:r>
            <a:r>
              <a:rPr sz="3000" dirty="0">
                <a:solidFill>
                  <a:srgbClr val="FF0000"/>
                </a:solidFill>
                <a:latin typeface="+mj-lt"/>
              </a:rPr>
              <a:t> </a:t>
            </a:r>
            <a:r>
              <a:rPr sz="3000" dirty="0">
                <a:latin typeface="+mj-lt"/>
              </a:rPr>
              <a:t>OF FEDERAL JUDGES – CONGRESS POWER</a:t>
            </a:r>
          </a:p>
        </p:txBody>
      </p:sp>
      <p:sp>
        <p:nvSpPr>
          <p:cNvPr id="3" name="object 3"/>
          <p:cNvSpPr txBox="1"/>
          <p:nvPr/>
        </p:nvSpPr>
        <p:spPr>
          <a:xfrm>
            <a:off x="89886" y="914400"/>
            <a:ext cx="11973560" cy="4798493"/>
          </a:xfrm>
          <a:prstGeom prst="rect">
            <a:avLst/>
          </a:prstGeom>
        </p:spPr>
        <p:txBody>
          <a:bodyPr vert="horz" wrap="square" lIns="0" tIns="74295" rIns="0" bIns="0" rtlCol="0">
            <a:spAutoFit/>
          </a:bodyPr>
          <a:lstStyle/>
          <a:p>
            <a:pPr marL="12700">
              <a:lnSpc>
                <a:spcPct val="100000"/>
              </a:lnSpc>
              <a:spcBef>
                <a:spcPts val="585"/>
              </a:spcBef>
            </a:pPr>
            <a:r>
              <a:rPr sz="2800" b="1" i="1" dirty="0">
                <a:solidFill>
                  <a:srgbClr val="FF0000"/>
                </a:solidFill>
                <a:latin typeface="Nimbus Sans L"/>
                <a:cs typeface="Nimbus Sans L"/>
              </a:rPr>
              <a:t>Senatorial courtesy</a:t>
            </a:r>
            <a:r>
              <a:rPr lang="en-US" sz="2800" b="1" i="1" dirty="0">
                <a:solidFill>
                  <a:srgbClr val="FF0000"/>
                </a:solidFill>
                <a:latin typeface="Nimbus Sans L"/>
                <a:cs typeface="Nimbus Sans L"/>
              </a:rPr>
              <a:t>-applies to federal district courts</a:t>
            </a:r>
            <a:endParaRPr sz="2800" b="1" dirty="0">
              <a:solidFill>
                <a:srgbClr val="FF0000"/>
              </a:solidFill>
              <a:latin typeface="Nimbus Sans L"/>
              <a:cs typeface="Nimbus Sans L"/>
            </a:endParaRPr>
          </a:p>
          <a:p>
            <a:pPr marL="355600" marR="126364" indent="-342900">
              <a:lnSpc>
                <a:spcPct val="99800"/>
              </a:lnSpc>
              <a:spcBef>
                <a:spcPts val="455"/>
              </a:spcBef>
              <a:buFont typeface="DejaVu Sans"/>
              <a:buChar char="•"/>
              <a:tabLst>
                <a:tab pos="354965" algn="l"/>
                <a:tab pos="355600" algn="l"/>
              </a:tabLst>
            </a:pPr>
            <a:r>
              <a:rPr sz="2200" b="1" dirty="0">
                <a:latin typeface="DejaVu Sans"/>
                <a:cs typeface="DejaVu Sans"/>
              </a:rPr>
              <a:t>President will consult with the two </a:t>
            </a:r>
            <a:r>
              <a:rPr sz="2200" b="1" dirty="0">
                <a:solidFill>
                  <a:srgbClr val="FF0000"/>
                </a:solidFill>
                <a:latin typeface="DejaVu Sans"/>
                <a:cs typeface="DejaVu Sans"/>
              </a:rPr>
              <a:t>Senators</a:t>
            </a:r>
            <a:r>
              <a:rPr sz="2200" b="1" dirty="0">
                <a:latin typeface="DejaVu Sans"/>
                <a:cs typeface="DejaVu Sans"/>
              </a:rPr>
              <a:t> from the state in which they are to be appointed. The  Senate will then show “courtesy” to those two senators by not conﬁrming judges to whom the two  senators object (</a:t>
            </a:r>
            <a:r>
              <a:rPr sz="2200" b="1" dirty="0">
                <a:solidFill>
                  <a:srgbClr val="FF0000"/>
                </a:solidFill>
                <a:latin typeface="DejaVu Sans"/>
                <a:cs typeface="DejaVu Sans"/>
              </a:rPr>
              <a:t>does not apply in the appointment of Supreme Court justices</a:t>
            </a:r>
            <a:r>
              <a:rPr sz="2200" b="1" dirty="0">
                <a:latin typeface="DejaVu Sans"/>
                <a:cs typeface="DejaVu Sans"/>
              </a:rPr>
              <a:t>).</a:t>
            </a:r>
            <a:endParaRPr sz="2200" dirty="0">
              <a:latin typeface="DejaVu Sans"/>
              <a:cs typeface="DejaVu Sans"/>
            </a:endParaRPr>
          </a:p>
          <a:p>
            <a:pPr>
              <a:lnSpc>
                <a:spcPct val="100000"/>
              </a:lnSpc>
              <a:spcBef>
                <a:spcPts val="10"/>
              </a:spcBef>
              <a:buFont typeface="DejaVu Sans"/>
              <a:buChar char="•"/>
            </a:pPr>
            <a:endParaRPr sz="3200" dirty="0">
              <a:latin typeface="DejaVu Sans"/>
              <a:cs typeface="DejaVu Sans"/>
            </a:endParaRPr>
          </a:p>
          <a:p>
            <a:pPr marL="12700">
              <a:lnSpc>
                <a:spcPct val="100000"/>
              </a:lnSpc>
            </a:pPr>
            <a:r>
              <a:rPr sz="2400" b="1" i="1" dirty="0">
                <a:latin typeface="Nimbus Sans L"/>
                <a:cs typeface="Nimbus Sans L"/>
              </a:rPr>
              <a:t>Senate Judiciary Commi</a:t>
            </a:r>
            <a:r>
              <a:rPr lang="en-US" sz="2400" b="1" i="1" dirty="0">
                <a:latin typeface="Nimbus Sans L"/>
                <a:cs typeface="Nimbus Sans L"/>
              </a:rPr>
              <a:t>tt</a:t>
            </a:r>
            <a:r>
              <a:rPr sz="2400" b="1" i="1" dirty="0">
                <a:latin typeface="Nimbus Sans L"/>
                <a:cs typeface="Nimbus Sans L"/>
              </a:rPr>
              <a:t>ee</a:t>
            </a:r>
            <a:r>
              <a:rPr lang="en-US" sz="2400" b="1" i="1" dirty="0">
                <a:latin typeface="Nimbus Sans L"/>
                <a:cs typeface="Nimbus Sans L"/>
              </a:rPr>
              <a:t>- </a:t>
            </a:r>
            <a:r>
              <a:rPr lang="en-US" sz="2400" b="1" i="1" dirty="0">
                <a:solidFill>
                  <a:srgbClr val="FF0000"/>
                </a:solidFill>
                <a:latin typeface="Nimbus Sans L"/>
                <a:cs typeface="Nimbus Sans L"/>
              </a:rPr>
              <a:t>very important committee</a:t>
            </a:r>
            <a:endParaRPr sz="2400" dirty="0">
              <a:solidFill>
                <a:srgbClr val="FF0000"/>
              </a:solidFill>
              <a:latin typeface="Nimbus Sans L"/>
              <a:cs typeface="Nimbus Sans L"/>
            </a:endParaRPr>
          </a:p>
          <a:p>
            <a:pPr marL="355600" marR="5080" indent="-342900">
              <a:lnSpc>
                <a:spcPct val="101200"/>
              </a:lnSpc>
              <a:spcBef>
                <a:spcPts val="540"/>
              </a:spcBef>
              <a:buFont typeface="DejaVu Sans"/>
              <a:buChar char="•"/>
              <a:tabLst>
                <a:tab pos="354965" algn="l"/>
                <a:tab pos="355600" algn="l"/>
              </a:tabLst>
            </a:pPr>
            <a:r>
              <a:rPr sz="2200" b="1" dirty="0">
                <a:latin typeface="DejaVu Sans"/>
                <a:cs typeface="DejaVu Sans"/>
              </a:rPr>
              <a:t>Hold public hearings on each Supreme Court nominee, and sends a recommendation to Senate ﬂoor  for approval or rejection</a:t>
            </a:r>
            <a:endParaRPr sz="2200" dirty="0">
              <a:latin typeface="DejaVu Sans"/>
              <a:cs typeface="DejaVu Sans"/>
            </a:endParaRPr>
          </a:p>
          <a:p>
            <a:pPr>
              <a:lnSpc>
                <a:spcPct val="100000"/>
              </a:lnSpc>
              <a:spcBef>
                <a:spcPts val="10"/>
              </a:spcBef>
              <a:buFont typeface="DejaVu Sans"/>
              <a:buChar char="•"/>
            </a:pPr>
            <a:endParaRPr sz="3200" dirty="0">
              <a:latin typeface="DejaVu Sans"/>
              <a:cs typeface="DejaVu Sans"/>
            </a:endParaRPr>
          </a:p>
          <a:p>
            <a:pPr marL="12700">
              <a:lnSpc>
                <a:spcPct val="100000"/>
              </a:lnSpc>
              <a:spcBef>
                <a:spcPts val="5"/>
              </a:spcBef>
            </a:pPr>
            <a:r>
              <a:rPr sz="2400" b="1" i="1" dirty="0">
                <a:latin typeface="Nimbus Sans L"/>
                <a:cs typeface="Nimbus Sans L"/>
              </a:rPr>
              <a:t>Senate</a:t>
            </a:r>
            <a:endParaRPr sz="2400" dirty="0">
              <a:latin typeface="Nimbus Sans L"/>
              <a:cs typeface="Nimbus Sans L"/>
            </a:endParaRPr>
          </a:p>
          <a:p>
            <a:pPr marL="355600" indent="-342900">
              <a:lnSpc>
                <a:spcPct val="100000"/>
              </a:lnSpc>
              <a:spcBef>
                <a:spcPts val="470"/>
              </a:spcBef>
              <a:buFont typeface="DejaVu Sans"/>
              <a:buChar char="•"/>
              <a:tabLst>
                <a:tab pos="354965" algn="l"/>
                <a:tab pos="355600" algn="l"/>
              </a:tabLst>
            </a:pPr>
            <a:r>
              <a:rPr sz="2200" b="1" dirty="0">
                <a:latin typeface="DejaVu Sans"/>
                <a:cs typeface="DejaVu Sans"/>
              </a:rPr>
              <a:t>Simple </a:t>
            </a:r>
            <a:r>
              <a:rPr sz="2200" b="1" dirty="0">
                <a:solidFill>
                  <a:srgbClr val="FF0000"/>
                </a:solidFill>
                <a:latin typeface="DejaVu Sans"/>
                <a:cs typeface="DejaVu Sans"/>
              </a:rPr>
              <a:t>majority</a:t>
            </a:r>
            <a:r>
              <a:rPr sz="2200" b="1" dirty="0">
                <a:latin typeface="DejaVu Sans"/>
                <a:cs typeface="DejaVu Sans"/>
              </a:rPr>
              <a:t> vote needed for conﬁrmation</a:t>
            </a:r>
            <a:endParaRPr sz="2200" dirty="0">
              <a:latin typeface="DejaVu Sans"/>
              <a:cs typeface="DejaVu Sans"/>
            </a:endParaRPr>
          </a:p>
        </p:txBody>
      </p:sp>
      <p:pic>
        <p:nvPicPr>
          <p:cNvPr id="5" name="Picture 4"/>
          <p:cNvPicPr>
            <a:picLocks noChangeAspect="1"/>
          </p:cNvPicPr>
          <p:nvPr/>
        </p:nvPicPr>
        <p:blipFill>
          <a:blip r:embed="rId2"/>
          <a:stretch>
            <a:fillRect/>
          </a:stretch>
        </p:blipFill>
        <p:spPr>
          <a:xfrm rot="20884340">
            <a:off x="9093885" y="4604844"/>
            <a:ext cx="2575324" cy="1996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7968" y="339075"/>
            <a:ext cx="12114032" cy="6080767"/>
          </a:xfrm>
          <a:prstGeom prst="rect">
            <a:avLst/>
          </a:prstGeom>
        </p:spPr>
        <p:txBody>
          <a:bodyPr vert="horz" wrap="square" lIns="0" tIns="152400" rIns="0" bIns="0" rtlCol="0">
            <a:spAutoFit/>
          </a:bodyPr>
          <a:lstStyle/>
          <a:p>
            <a:pPr marL="12700" marR="0" lvl="0" indent="0" algn="l" defTabSz="914400" rtl="0" eaLnBrk="1" fontAlgn="auto" latinLnBrk="0" hangingPunct="1">
              <a:lnSpc>
                <a:spcPct val="100000"/>
              </a:lnSpc>
              <a:spcBef>
                <a:spcPts val="12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n-ea"/>
                <a:cs typeface="DejaVu Sans"/>
              </a:rPr>
              <a:t>CONFIRMATION OF PRESIDENTIAL APPOINTEES- The Federal Courts</a:t>
            </a:r>
            <a:endParaRPr kumimoji="0" lang="en-US" sz="2100" b="0" i="0" u="none" strike="noStrike" kern="1200" cap="none" spc="0" normalizeH="0" baseline="0" noProof="0" dirty="0">
              <a:ln>
                <a:noFill/>
              </a:ln>
              <a:solidFill>
                <a:prstClr val="black"/>
              </a:solidFill>
              <a:effectLst/>
              <a:uLnTx/>
              <a:uFillTx/>
              <a:latin typeface="Calibri"/>
              <a:ea typeface="+mn-ea"/>
              <a:cs typeface="DejaVu Sans"/>
            </a:endParaRPr>
          </a:p>
          <a:p>
            <a:pPr marL="12700" marR="106045" lvl="0" indent="0" algn="l" defTabSz="914400" rtl="0" eaLnBrk="1" fontAlgn="auto" latinLnBrk="0" hangingPunct="1">
              <a:lnSpc>
                <a:spcPct val="119200"/>
              </a:lnSpc>
              <a:spcBef>
                <a:spcPts val="459"/>
              </a:spcBef>
              <a:spcAft>
                <a:spcPts val="0"/>
              </a:spcAft>
              <a:buClrTx/>
              <a:buSzTx/>
              <a:buFontTx/>
              <a:buNone/>
              <a:tabLst>
                <a:tab pos="354965" algn="l"/>
                <a:tab pos="355600" algn="l"/>
              </a:tabLst>
              <a:defRPr/>
            </a:pPr>
            <a:r>
              <a:rPr kumimoji="0" lang="en-US" sz="2100" b="1" i="0" u="none" strike="noStrike" kern="1200" cap="none" spc="0" normalizeH="0" baseline="0" noProof="0" dirty="0">
                <a:ln>
                  <a:noFill/>
                </a:ln>
                <a:solidFill>
                  <a:srgbClr val="FF0000"/>
                </a:solidFill>
                <a:effectLst/>
                <a:uLnTx/>
                <a:uFillTx/>
                <a:latin typeface="Calibri"/>
                <a:ea typeface="+mn-ea"/>
                <a:cs typeface="DejaVu Sans"/>
              </a:rPr>
              <a:t>Senatorial courtesy </a:t>
            </a:r>
            <a:r>
              <a:rPr kumimoji="0" lang="en-US" sz="2100" b="1" i="0" u="none" strike="noStrike" kern="1200" cap="none" spc="0" normalizeH="0" baseline="0" noProof="0" dirty="0">
                <a:ln>
                  <a:noFill/>
                </a:ln>
                <a:solidFill>
                  <a:prstClr val="black"/>
                </a:solidFill>
                <a:effectLst/>
                <a:uLnTx/>
                <a:uFillTx/>
                <a:latin typeface="Calibri"/>
                <a:ea typeface="+mn-ea"/>
                <a:cs typeface="DejaVu Sans"/>
              </a:rPr>
              <a:t>a long-established practice: before President makes an appointment to a federal district court within a state, he will consult with the two senators of that  state to get their approval of said nominee.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In general, senatorial courtesy only applies in cases where the appointee's job function and influence extend only over one particular state. So, if the president nominated a person to fill an open position in Ohio, and a U.S. Senator from Ohio was not in favor of that nomination, under senatorial courtesy, that nominee would not be approved by the rest of the Senate.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The philosophy behind senatorial courtesy is that the Senator from a particular state would have more extensive knowledge of the wishes of the people of his/her state and would be able to speak for them. There is no requirement that there must be a problem with the nominee; it is simply a courtesy to the senators from the impacted state that they may have a say in who is appointed to fill a position that directly impacts their constituents.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Although it is not in writing, as senatorial courtesy is strictly informal and customary, not a legally binding process, in practice, it is used only for appointments that impact one state rather than federal appointments.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https://study.com/academy/lesson/what-is-senatorial-courtesy-definition-examples.html</a:t>
            </a: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2">
            <a:extLst>
              <a:ext uri="{FF2B5EF4-FFF2-40B4-BE49-F238E27FC236}">
                <a16:creationId xmlns:a16="http://schemas.microsoft.com/office/drawing/2014/main" id="{D7B70337-6482-94E4-49C1-7B88022CDC1A}"/>
              </a:ext>
            </a:extLst>
          </p:cNvPr>
          <p:cNvSpPr txBox="1">
            <a:spLocks/>
          </p:cNvSpPr>
          <p:nvPr/>
        </p:nvSpPr>
        <p:spPr>
          <a:xfrm>
            <a:off x="-76200" y="-104636"/>
            <a:ext cx="12191999" cy="443711"/>
          </a:xfrm>
          <a:prstGeom prst="rect">
            <a:avLst/>
          </a:prstGeom>
        </p:spPr>
        <p:txBody>
          <a:bodyPr vert="horz" wrap="square" lIns="0" tIns="12700" rIns="0" bIns="0" rtlCol="0">
            <a:spAutoFit/>
          </a:bodyPr>
          <a:lstStyle>
            <a:lvl1pPr>
              <a:defRPr sz="2800" b="1" i="0">
                <a:solidFill>
                  <a:schemeClr val="tx1"/>
                </a:solidFill>
                <a:latin typeface="DejaVu Sans"/>
                <a:ea typeface="+mj-ea"/>
                <a:cs typeface="DejaVu Sans"/>
              </a:defRPr>
            </a:lvl1pPr>
          </a:lstStyle>
          <a:p>
            <a:pPr marL="12700" algn="ctr">
              <a:spcBef>
                <a:spcPts val="100"/>
              </a:spcBef>
            </a:pPr>
            <a:r>
              <a:rPr lang="en-US" kern="0" dirty="0">
                <a:latin typeface="+mj-lt"/>
              </a:rPr>
              <a:t>FACTORS AFFECTING </a:t>
            </a:r>
            <a:r>
              <a:rPr lang="en-US" u="heavy" kern="0" dirty="0">
                <a:solidFill>
                  <a:srgbClr val="FF0000"/>
                </a:solidFill>
                <a:uFill>
                  <a:solidFill>
                    <a:srgbClr val="FF2600"/>
                  </a:solidFill>
                </a:uFill>
                <a:latin typeface="+mj-lt"/>
              </a:rPr>
              <a:t>SELECTION</a:t>
            </a:r>
            <a:r>
              <a:rPr lang="en-US" kern="0" dirty="0">
                <a:solidFill>
                  <a:srgbClr val="FF0000"/>
                </a:solidFill>
                <a:latin typeface="+mj-lt"/>
              </a:rPr>
              <a:t> </a:t>
            </a:r>
            <a:r>
              <a:rPr lang="en-US" kern="0" dirty="0">
                <a:latin typeface="+mj-lt"/>
              </a:rPr>
              <a:t>OF FEDERAL JUDGES – CONGRESS POWER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1143000"/>
          </a:xfrm>
          <a:custGeom>
            <a:avLst/>
            <a:gdLst/>
            <a:ahLst/>
            <a:cxnLst/>
            <a:rect l="l" t="t" r="r" b="b"/>
            <a:pathLst>
              <a:path w="12192000" h="1143000">
                <a:moveTo>
                  <a:pt x="12191997" y="0"/>
                </a:moveTo>
                <a:lnTo>
                  <a:pt x="0" y="0"/>
                </a:lnTo>
                <a:lnTo>
                  <a:pt x="0" y="1142998"/>
                </a:lnTo>
                <a:lnTo>
                  <a:pt x="12191997" y="1142998"/>
                </a:lnTo>
                <a:lnTo>
                  <a:pt x="12191997" y="0"/>
                </a:lnTo>
                <a:close/>
              </a:path>
            </a:pathLst>
          </a:custGeom>
          <a:solidFill>
            <a:schemeClr val="tx2">
              <a:lumMod val="20000"/>
              <a:lumOff val="80000"/>
            </a:schemeClr>
          </a:solidFill>
        </p:spPr>
        <p:txBody>
          <a:bodyPr wrap="square" lIns="0" tIns="0" rIns="0" bIns="0" rtlCol="0"/>
          <a:lstStyle/>
          <a:p>
            <a:endParaRPr/>
          </a:p>
        </p:txBody>
      </p:sp>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58</a:t>
            </a:fld>
            <a:endParaRPr spc="-160" dirty="0"/>
          </a:p>
        </p:txBody>
      </p:sp>
      <p:sp>
        <p:nvSpPr>
          <p:cNvPr id="4" name="object 4"/>
          <p:cNvSpPr txBox="1"/>
          <p:nvPr/>
        </p:nvSpPr>
        <p:spPr>
          <a:xfrm>
            <a:off x="78738" y="1277226"/>
            <a:ext cx="11979755" cy="2467342"/>
          </a:xfrm>
          <a:prstGeom prst="rect">
            <a:avLst/>
          </a:prstGeom>
        </p:spPr>
        <p:txBody>
          <a:bodyPr vert="horz" wrap="square" lIns="0" tIns="73660" rIns="0" bIns="0" rtlCol="0">
            <a:spAutoFit/>
          </a:bodyPr>
          <a:lstStyle/>
          <a:p>
            <a:pPr marL="355600" indent="-342900">
              <a:lnSpc>
                <a:spcPct val="100000"/>
              </a:lnSpc>
              <a:spcBef>
                <a:spcPts val="580"/>
              </a:spcBef>
              <a:buFont typeface="DejaVu Sans"/>
              <a:buChar char="•"/>
              <a:tabLst>
                <a:tab pos="354965" algn="l"/>
                <a:tab pos="355600" algn="l"/>
              </a:tabLst>
            </a:pPr>
            <a:r>
              <a:rPr sz="3200" b="1" dirty="0">
                <a:latin typeface="DejaVu Sans"/>
                <a:cs typeface="DejaVu Sans"/>
              </a:rPr>
              <a:t>Restrictions on the Supreme Court are represented by:</a:t>
            </a:r>
            <a:endParaRPr sz="3200" dirty="0">
              <a:latin typeface="DejaVu Sans"/>
              <a:cs typeface="DejaVu Sans"/>
            </a:endParaRPr>
          </a:p>
          <a:p>
            <a:pPr marL="755650" lvl="1" indent="-286385">
              <a:lnSpc>
                <a:spcPct val="100000"/>
              </a:lnSpc>
              <a:spcBef>
                <a:spcPts val="400"/>
              </a:spcBef>
              <a:buFont typeface="DejaVu Sans"/>
              <a:buChar char="–"/>
              <a:tabLst>
                <a:tab pos="755015" algn="l"/>
                <a:tab pos="755650" algn="l"/>
              </a:tabLst>
            </a:pPr>
            <a:r>
              <a:rPr sz="2800" b="1" dirty="0">
                <a:latin typeface="DejaVu Sans"/>
                <a:cs typeface="DejaVu Sans"/>
              </a:rPr>
              <a:t>The president and states</a:t>
            </a:r>
            <a:r>
              <a:rPr lang="en-US" sz="2800" b="1" dirty="0">
                <a:latin typeface="DejaVu Sans"/>
                <a:cs typeface="DejaVu Sans"/>
              </a:rPr>
              <a:t> delay,</a:t>
            </a:r>
            <a:r>
              <a:rPr sz="2800" b="1" dirty="0">
                <a:latin typeface="DejaVu Sans"/>
                <a:cs typeface="DejaVu Sans"/>
              </a:rPr>
              <a:t> evad</a:t>
            </a:r>
            <a:r>
              <a:rPr lang="en-US" sz="2800" b="1" dirty="0">
                <a:latin typeface="DejaVu Sans"/>
                <a:cs typeface="DejaVu Sans"/>
              </a:rPr>
              <a:t>e</a:t>
            </a:r>
            <a:r>
              <a:rPr sz="2800" b="1" dirty="0">
                <a:latin typeface="DejaVu Sans"/>
                <a:cs typeface="DejaVu Sans"/>
              </a:rPr>
              <a:t> or ignor</a:t>
            </a:r>
            <a:r>
              <a:rPr lang="en-US" sz="2800" b="1" dirty="0">
                <a:latin typeface="DejaVu Sans"/>
                <a:cs typeface="DejaVu Sans"/>
              </a:rPr>
              <a:t>e</a:t>
            </a:r>
            <a:r>
              <a:rPr sz="2800" b="1" dirty="0">
                <a:latin typeface="DejaVu Sans"/>
                <a:cs typeface="DejaVu Sans"/>
              </a:rPr>
              <a:t> Supreme Court decisions</a:t>
            </a:r>
            <a:endParaRPr sz="2800" dirty="0">
              <a:latin typeface="DejaVu Sans"/>
              <a:cs typeface="DejaVu Sans"/>
            </a:endParaRPr>
          </a:p>
          <a:p>
            <a:pPr marL="755650" lvl="1" indent="-286385">
              <a:lnSpc>
                <a:spcPct val="100000"/>
              </a:lnSpc>
              <a:spcBef>
                <a:spcPts val="500"/>
              </a:spcBef>
              <a:buFont typeface="DejaVu Sans"/>
              <a:buChar char="–"/>
              <a:tabLst>
                <a:tab pos="755015" algn="l"/>
                <a:tab pos="755650" algn="l"/>
              </a:tabLst>
            </a:pPr>
            <a:r>
              <a:rPr sz="2800" b="1" dirty="0">
                <a:latin typeface="DejaVu Sans"/>
                <a:cs typeface="DejaVu Sans"/>
              </a:rPr>
              <a:t>Judicial appointments</a:t>
            </a:r>
            <a:endParaRPr sz="2800" dirty="0">
              <a:latin typeface="DejaVu Sans"/>
              <a:cs typeface="DejaVu Sans"/>
            </a:endParaRPr>
          </a:p>
        </p:txBody>
      </p:sp>
      <p:pic>
        <p:nvPicPr>
          <p:cNvPr id="7" name="Picture 6"/>
          <p:cNvPicPr>
            <a:picLocks noChangeAspect="1"/>
          </p:cNvPicPr>
          <p:nvPr/>
        </p:nvPicPr>
        <p:blipFill>
          <a:blip r:embed="rId2"/>
          <a:stretch>
            <a:fillRect/>
          </a:stretch>
        </p:blipFill>
        <p:spPr>
          <a:xfrm rot="20884340">
            <a:off x="7855884" y="3128091"/>
            <a:ext cx="3930223" cy="3046445"/>
          </a:xfrm>
          <a:prstGeom prst="rect">
            <a:avLst/>
          </a:prstGeom>
        </p:spPr>
      </p:pic>
      <p:sp>
        <p:nvSpPr>
          <p:cNvPr id="8" name="Title 7">
            <a:extLst>
              <a:ext uri="{FF2B5EF4-FFF2-40B4-BE49-F238E27FC236}">
                <a16:creationId xmlns:a16="http://schemas.microsoft.com/office/drawing/2014/main" id="{98DFA8C6-48E9-4AB6-A65C-9260902DA496}"/>
              </a:ext>
            </a:extLst>
          </p:cNvPr>
          <p:cNvSpPr>
            <a:spLocks noGrp="1"/>
          </p:cNvSpPr>
          <p:nvPr>
            <p:ph type="title"/>
          </p:nvPr>
        </p:nvSpPr>
        <p:spPr>
          <a:xfrm>
            <a:off x="96435" y="42030"/>
            <a:ext cx="11999128" cy="984885"/>
          </a:xfrm>
        </p:spPr>
        <p:txBody>
          <a:bodyPr/>
          <a:lstStyle/>
          <a:p>
            <a:r>
              <a:rPr lang="en-US" dirty="0"/>
              <a:t>2.11 Explain how other branches in the government can limit the Supreme Court’s power.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59</a:t>
            </a:fld>
            <a:endParaRPr spc="-160" dirty="0"/>
          </a:p>
        </p:txBody>
      </p:sp>
      <p:sp>
        <p:nvSpPr>
          <p:cNvPr id="2" name="object 2"/>
          <p:cNvSpPr txBox="1">
            <a:spLocks noGrp="1"/>
          </p:cNvSpPr>
          <p:nvPr>
            <p:ph type="title"/>
          </p:nvPr>
        </p:nvSpPr>
        <p:spPr>
          <a:xfrm>
            <a:off x="39369" y="77235"/>
            <a:ext cx="12113261" cy="382156"/>
          </a:xfrm>
          <a:prstGeom prst="rect">
            <a:avLst/>
          </a:prstGeom>
        </p:spPr>
        <p:txBody>
          <a:bodyPr vert="horz" wrap="square" lIns="0" tIns="12700" rIns="0" bIns="0" rtlCol="0">
            <a:spAutoFit/>
          </a:bodyPr>
          <a:lstStyle/>
          <a:p>
            <a:pPr marL="12700" algn="ctr">
              <a:lnSpc>
                <a:spcPct val="100000"/>
              </a:lnSpc>
              <a:spcBef>
                <a:spcPts val="100"/>
              </a:spcBef>
            </a:pPr>
            <a:r>
              <a:rPr sz="2400" dirty="0"/>
              <a:t>LIMITING THE SUPREME COURT’S POWER - PRESIDENT</a:t>
            </a:r>
          </a:p>
        </p:txBody>
      </p:sp>
      <p:sp>
        <p:nvSpPr>
          <p:cNvPr id="3" name="object 3"/>
          <p:cNvSpPr txBox="1"/>
          <p:nvPr/>
        </p:nvSpPr>
        <p:spPr>
          <a:xfrm>
            <a:off x="210106" y="723278"/>
            <a:ext cx="11942524" cy="5347618"/>
          </a:xfrm>
          <a:prstGeom prst="rect">
            <a:avLst/>
          </a:prstGeom>
        </p:spPr>
        <p:txBody>
          <a:bodyPr vert="horz" wrap="square" lIns="0" tIns="33020" rIns="0" bIns="0" rtlCol="0">
            <a:spAutoFit/>
          </a:bodyPr>
          <a:lstStyle/>
          <a:p>
            <a:pPr marL="355600" marR="965835" indent="-342900">
              <a:lnSpc>
                <a:spcPts val="2800"/>
              </a:lnSpc>
              <a:spcBef>
                <a:spcPts val="260"/>
              </a:spcBef>
              <a:buFont typeface="DejaVu Sans"/>
              <a:buChar char="•"/>
              <a:tabLst>
                <a:tab pos="354965" algn="l"/>
                <a:tab pos="355600" algn="l"/>
              </a:tabLst>
            </a:pPr>
            <a:r>
              <a:rPr sz="2000" b="1" dirty="0">
                <a:latin typeface="DejaVu Sans"/>
                <a:cs typeface="DejaVu Sans"/>
              </a:rPr>
              <a:t>The president and states evad</a:t>
            </a:r>
            <a:r>
              <a:rPr lang="en-US" sz="2000" b="1" dirty="0">
                <a:latin typeface="DejaVu Sans"/>
                <a:cs typeface="DejaVu Sans"/>
              </a:rPr>
              <a:t>e delay </a:t>
            </a:r>
            <a:r>
              <a:rPr sz="2000" b="1" dirty="0">
                <a:latin typeface="DejaVu Sans"/>
                <a:cs typeface="DejaVu Sans"/>
              </a:rPr>
              <a:t>or ignor</a:t>
            </a:r>
            <a:r>
              <a:rPr lang="en-US" sz="2000" b="1" dirty="0">
                <a:latin typeface="DejaVu Sans"/>
                <a:cs typeface="DejaVu Sans"/>
              </a:rPr>
              <a:t>e</a:t>
            </a:r>
            <a:r>
              <a:rPr sz="2000" b="1" dirty="0">
                <a:latin typeface="DejaVu Sans"/>
                <a:cs typeface="DejaVu Sans"/>
              </a:rPr>
              <a:t> Supreme Court decisions</a:t>
            </a:r>
            <a:endParaRPr sz="2000" dirty="0">
              <a:latin typeface="DejaVu Sans"/>
              <a:cs typeface="DejaVu Sans"/>
            </a:endParaRPr>
          </a:p>
          <a:p>
            <a:pPr marL="748665" marR="163830" lvl="1" indent="-279400">
              <a:lnSpc>
                <a:spcPct val="100299"/>
              </a:lnSpc>
              <a:spcBef>
                <a:spcPts val="365"/>
              </a:spcBef>
              <a:buChar char="–"/>
              <a:tabLst>
                <a:tab pos="755015" algn="l"/>
                <a:tab pos="755650" algn="l"/>
              </a:tabLst>
            </a:pPr>
            <a:r>
              <a:rPr sz="2400" dirty="0">
                <a:latin typeface="DejaVu Sans"/>
                <a:cs typeface="DejaVu Sans"/>
              </a:rPr>
              <a:t>The Supreme Courts </a:t>
            </a:r>
            <a:r>
              <a:rPr sz="2400" b="1" dirty="0">
                <a:solidFill>
                  <a:srgbClr val="FF0000"/>
                </a:solidFill>
                <a:latin typeface="DejaVu Sans"/>
                <a:cs typeface="DejaVu Sans"/>
              </a:rPr>
              <a:t>majority opinion</a:t>
            </a:r>
            <a:r>
              <a:rPr sz="2400" dirty="0">
                <a:latin typeface="DejaVu Sans"/>
                <a:cs typeface="DejaVu Sans"/>
              </a:rPr>
              <a:t> is oﬃcially  known as </a:t>
            </a:r>
            <a:r>
              <a:rPr sz="2400" b="1" dirty="0">
                <a:solidFill>
                  <a:srgbClr val="FF0000"/>
                </a:solidFill>
                <a:latin typeface="DejaVu Sans"/>
                <a:cs typeface="DejaVu Sans"/>
              </a:rPr>
              <a:t>“the opinion of the Court”</a:t>
            </a:r>
            <a:r>
              <a:rPr sz="2400" dirty="0">
                <a:latin typeface="DejaVu Sans"/>
                <a:cs typeface="DejaVu Sans"/>
              </a:rPr>
              <a:t>. This means </a:t>
            </a:r>
            <a:r>
              <a:rPr sz="2400" b="1" dirty="0">
                <a:solidFill>
                  <a:srgbClr val="FF0000"/>
                </a:solidFill>
                <a:latin typeface="DejaVu Sans"/>
                <a:cs typeface="DejaVu Sans"/>
              </a:rPr>
              <a:t>the  majority opinion is the law of the land</a:t>
            </a:r>
            <a:r>
              <a:rPr sz="2400" dirty="0">
                <a:latin typeface="DejaVu Sans"/>
                <a:cs typeface="DejaVu Sans"/>
              </a:rPr>
              <a:t>, but the  Supreme Court has </a:t>
            </a:r>
            <a:r>
              <a:rPr sz="2400" b="1" dirty="0">
                <a:solidFill>
                  <a:srgbClr val="FF0000"/>
                </a:solidFill>
                <a:latin typeface="DejaVu Sans"/>
                <a:cs typeface="DejaVu Sans"/>
              </a:rPr>
              <a:t>no ability to enforce</a:t>
            </a:r>
            <a:r>
              <a:rPr sz="2400" dirty="0">
                <a:latin typeface="DejaVu Sans"/>
                <a:cs typeface="DejaVu Sans"/>
              </a:rPr>
              <a:t> this opinion.  </a:t>
            </a:r>
            <a:r>
              <a:rPr sz="2400" dirty="0">
                <a:solidFill>
                  <a:srgbClr val="FF0000"/>
                </a:solidFill>
                <a:latin typeface="DejaVu Sans"/>
                <a:cs typeface="DejaVu Sans"/>
              </a:rPr>
              <a:t>That responsibility falls on the </a:t>
            </a:r>
            <a:r>
              <a:rPr sz="2400" b="1" u="sng" dirty="0">
                <a:solidFill>
                  <a:srgbClr val="FF0000"/>
                </a:solidFill>
                <a:latin typeface="DejaVu Sans"/>
                <a:cs typeface="DejaVu Sans"/>
              </a:rPr>
              <a:t>president</a:t>
            </a:r>
            <a:r>
              <a:rPr sz="2400" dirty="0">
                <a:solidFill>
                  <a:srgbClr val="FF0000"/>
                </a:solidFill>
                <a:latin typeface="DejaVu Sans"/>
                <a:cs typeface="DejaVu Sans"/>
              </a:rPr>
              <a:t> and the  </a:t>
            </a:r>
            <a:r>
              <a:rPr sz="2400" b="1" u="sng" dirty="0">
                <a:solidFill>
                  <a:srgbClr val="FF0000"/>
                </a:solidFill>
                <a:latin typeface="DejaVu Sans"/>
                <a:cs typeface="DejaVu Sans"/>
              </a:rPr>
              <a:t>bureaucracy</a:t>
            </a:r>
            <a:r>
              <a:rPr sz="2400" dirty="0">
                <a:latin typeface="DejaVu Sans"/>
                <a:cs typeface="DejaVu Sans"/>
              </a:rPr>
              <a:t>. If the president doesn’t take any action  to enforce a law, then the opinion of the court is worthless.</a:t>
            </a:r>
            <a:endParaRPr lang="en-US" sz="2400" dirty="0">
              <a:latin typeface="DejaVu Sans"/>
              <a:cs typeface="DejaVu Sans"/>
            </a:endParaRPr>
          </a:p>
          <a:p>
            <a:pPr marL="469265" marR="163830" lvl="1">
              <a:lnSpc>
                <a:spcPct val="100299"/>
              </a:lnSpc>
              <a:spcBef>
                <a:spcPts val="365"/>
              </a:spcBef>
              <a:tabLst>
                <a:tab pos="755015" algn="l"/>
                <a:tab pos="755650" algn="l"/>
              </a:tabLst>
            </a:pPr>
            <a:endParaRPr sz="2400" dirty="0">
              <a:latin typeface="DejaVu Sans"/>
              <a:cs typeface="DejaVu Sans"/>
            </a:endParaRPr>
          </a:p>
          <a:p>
            <a:pPr marL="748665" marR="5080" lvl="1" indent="-279400">
              <a:lnSpc>
                <a:spcPct val="100299"/>
              </a:lnSpc>
              <a:spcBef>
                <a:spcPts val="365"/>
              </a:spcBef>
              <a:buChar char="–"/>
              <a:tabLst>
                <a:tab pos="755015" algn="l"/>
                <a:tab pos="755650" algn="l"/>
              </a:tabLst>
            </a:pPr>
            <a:r>
              <a:rPr sz="2400" dirty="0">
                <a:latin typeface="DejaVu Sans"/>
                <a:cs typeface="DejaVu Sans"/>
              </a:rPr>
              <a:t>In the Cherokee Indians case (1832), Andrew Jackson  was infuriated by John Marshall and the Court’s ruling  by insisting that Georgia laws that purported to seize  Cherokee lands on which gold had been found  violated federal treaties. Jackson is famous for having  responded: </a:t>
            </a:r>
            <a:r>
              <a:rPr sz="2400" b="1" i="1" dirty="0">
                <a:latin typeface="DejaVu Sans"/>
                <a:cs typeface="DejaVu Sans"/>
              </a:rPr>
              <a:t>"John Marshall has made his decision, now  let him enforce it." Both Georgia and Jackson simply  ignored the decision.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400502"/>
          </a:xfrm>
          <a:custGeom>
            <a:avLst/>
            <a:gdLst/>
            <a:ahLst/>
            <a:cxnLst/>
            <a:rect l="l" t="t" r="r" b="b"/>
            <a:pathLst>
              <a:path w="12192000" h="762000">
                <a:moveTo>
                  <a:pt x="12191997" y="0"/>
                </a:moveTo>
                <a:lnTo>
                  <a:pt x="0" y="0"/>
                </a:lnTo>
                <a:lnTo>
                  <a:pt x="0" y="762000"/>
                </a:lnTo>
                <a:lnTo>
                  <a:pt x="12191997" y="762000"/>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838200" y="18347"/>
            <a:ext cx="11049000"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INTRODUCTION TO THE FEDERAL COURTS</a:t>
            </a:r>
            <a:endParaRPr sz="2400" dirty="0"/>
          </a:p>
        </p:txBody>
      </p:sp>
      <p:sp>
        <p:nvSpPr>
          <p:cNvPr id="6" name="object 6"/>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6</a:t>
            </a:fld>
            <a:endParaRPr sz="1200">
              <a:latin typeface="DejaVu Sans"/>
              <a:cs typeface="DejaVu Sans"/>
            </a:endParaRPr>
          </a:p>
        </p:txBody>
      </p:sp>
      <p:pic>
        <p:nvPicPr>
          <p:cNvPr id="7" name="Picture 6">
            <a:extLst>
              <a:ext uri="{FF2B5EF4-FFF2-40B4-BE49-F238E27FC236}">
                <a16:creationId xmlns:a16="http://schemas.microsoft.com/office/drawing/2014/main" id="{FDEB684D-D483-4293-8C93-2F99F394F5F0}"/>
              </a:ext>
            </a:extLst>
          </p:cNvPr>
          <p:cNvPicPr>
            <a:picLocks noChangeAspect="1"/>
          </p:cNvPicPr>
          <p:nvPr/>
        </p:nvPicPr>
        <p:blipFill>
          <a:blip r:embed="rId2"/>
          <a:stretch>
            <a:fillRect/>
          </a:stretch>
        </p:blipFill>
        <p:spPr>
          <a:xfrm>
            <a:off x="1772" y="373709"/>
            <a:ext cx="12089983" cy="6423203"/>
          </a:xfrm>
          <a:prstGeom prst="rect">
            <a:avLst/>
          </a:prstGeom>
        </p:spPr>
      </p:pic>
      <p:sp>
        <p:nvSpPr>
          <p:cNvPr id="4" name="TextBox 3">
            <a:extLst>
              <a:ext uri="{FF2B5EF4-FFF2-40B4-BE49-F238E27FC236}">
                <a16:creationId xmlns:a16="http://schemas.microsoft.com/office/drawing/2014/main" id="{C433726D-2F7E-4359-9960-A1B25E20C1E0}"/>
              </a:ext>
            </a:extLst>
          </p:cNvPr>
          <p:cNvSpPr txBox="1"/>
          <p:nvPr/>
        </p:nvSpPr>
        <p:spPr>
          <a:xfrm>
            <a:off x="228600" y="1447800"/>
            <a:ext cx="2743200" cy="1815882"/>
          </a:xfrm>
          <a:prstGeom prst="rect">
            <a:avLst/>
          </a:prstGeom>
          <a:noFill/>
        </p:spPr>
        <p:txBody>
          <a:bodyPr wrap="square" rtlCol="0">
            <a:spAutoFit/>
          </a:bodyPr>
          <a:lstStyle/>
          <a:p>
            <a:r>
              <a:rPr lang="en-US" sz="2800" b="1" dirty="0">
                <a:solidFill>
                  <a:schemeClr val="bg1"/>
                </a:solidFill>
              </a:rPr>
              <a:t>For the AP exam you only must know the </a:t>
            </a:r>
            <a:r>
              <a:rPr lang="en-US" sz="2800" b="1" dirty="0">
                <a:solidFill>
                  <a:srgbClr val="FFFF00"/>
                </a:solidFill>
              </a:rPr>
              <a:t>FEDERAL Courts</a:t>
            </a:r>
          </a:p>
        </p:txBody>
      </p:sp>
      <p:sp>
        <p:nvSpPr>
          <p:cNvPr id="5" name="Oval 4">
            <a:extLst>
              <a:ext uri="{FF2B5EF4-FFF2-40B4-BE49-F238E27FC236}">
                <a16:creationId xmlns:a16="http://schemas.microsoft.com/office/drawing/2014/main" id="{629B4945-CBA7-14D9-3CBF-BC3C41549B64}"/>
              </a:ext>
            </a:extLst>
          </p:cNvPr>
          <p:cNvSpPr/>
          <p:nvPr/>
        </p:nvSpPr>
        <p:spPr>
          <a:xfrm>
            <a:off x="2936240" y="2253579"/>
            <a:ext cx="8915400" cy="41148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2F427E-4692-C7AD-071F-54369B975984}"/>
              </a:ext>
            </a:extLst>
          </p:cNvPr>
          <p:cNvSpPr txBox="1"/>
          <p:nvPr/>
        </p:nvSpPr>
        <p:spPr>
          <a:xfrm rot="20781588">
            <a:off x="207535" y="3389198"/>
            <a:ext cx="3439788" cy="1200329"/>
          </a:xfrm>
          <a:prstGeom prst="rect">
            <a:avLst/>
          </a:prstGeom>
          <a:noFill/>
        </p:spPr>
        <p:txBody>
          <a:bodyPr wrap="none" rtlCol="0">
            <a:spAutoFit/>
          </a:bodyPr>
          <a:lstStyle/>
          <a:p>
            <a:r>
              <a:rPr lang="en-US" sz="2400" b="1" dirty="0">
                <a:solidFill>
                  <a:schemeClr val="bg1">
                    <a:lumMod val="95000"/>
                  </a:schemeClr>
                </a:solidFill>
              </a:rPr>
              <a:t>All lower courts are </a:t>
            </a:r>
          </a:p>
          <a:p>
            <a:r>
              <a:rPr lang="en-US" sz="2400" b="1" dirty="0">
                <a:solidFill>
                  <a:schemeClr val="bg1">
                    <a:lumMod val="95000"/>
                  </a:schemeClr>
                </a:solidFill>
              </a:rPr>
              <a:t>created by Congress as</a:t>
            </a:r>
          </a:p>
          <a:p>
            <a:r>
              <a:rPr lang="en-US" sz="2400" b="1" dirty="0">
                <a:solidFill>
                  <a:schemeClr val="bg1">
                    <a:lumMod val="95000"/>
                  </a:schemeClr>
                </a:solidFill>
              </a:rPr>
              <a:t>stated in the Constitution</a:t>
            </a:r>
          </a:p>
        </p:txBody>
      </p:sp>
      <p:pic>
        <p:nvPicPr>
          <p:cNvPr id="10" name="Picture 9">
            <a:extLst>
              <a:ext uri="{FF2B5EF4-FFF2-40B4-BE49-F238E27FC236}">
                <a16:creationId xmlns:a16="http://schemas.microsoft.com/office/drawing/2014/main" id="{BB7FA845-6964-F8D7-3F9D-ABF1EBFB302A}"/>
              </a:ext>
            </a:extLst>
          </p:cNvPr>
          <p:cNvPicPr>
            <a:picLocks noChangeAspect="1"/>
          </p:cNvPicPr>
          <p:nvPr/>
        </p:nvPicPr>
        <p:blipFill>
          <a:blip r:embed="rId3"/>
          <a:stretch>
            <a:fillRect/>
          </a:stretch>
        </p:blipFill>
        <p:spPr>
          <a:xfrm rot="21440514">
            <a:off x="461578" y="4769900"/>
            <a:ext cx="2277245" cy="1767861"/>
          </a:xfrm>
          <a:prstGeom prst="rect">
            <a:avLst/>
          </a:prstGeom>
        </p:spPr>
      </p:pic>
      <p:sp>
        <p:nvSpPr>
          <p:cNvPr id="11" name="Oval 10">
            <a:extLst>
              <a:ext uri="{FF2B5EF4-FFF2-40B4-BE49-F238E27FC236}">
                <a16:creationId xmlns:a16="http://schemas.microsoft.com/office/drawing/2014/main" id="{1E5BE464-DD54-5C19-526B-8BDBAEB3C735}"/>
              </a:ext>
            </a:extLst>
          </p:cNvPr>
          <p:cNvSpPr/>
          <p:nvPr/>
        </p:nvSpPr>
        <p:spPr>
          <a:xfrm rot="5400000">
            <a:off x="4953000" y="3396579"/>
            <a:ext cx="4114800" cy="1828800"/>
          </a:xfrm>
          <a:prstGeom prst="ellipse">
            <a:avLst/>
          </a:pr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299297-5768-7D14-0309-4ABFDFF187B9}"/>
              </a:ext>
            </a:extLst>
          </p:cNvPr>
          <p:cNvSpPr txBox="1"/>
          <p:nvPr/>
        </p:nvSpPr>
        <p:spPr>
          <a:xfrm rot="20781588">
            <a:off x="214499" y="3369474"/>
            <a:ext cx="3439788" cy="1200329"/>
          </a:xfrm>
          <a:prstGeom prst="rect">
            <a:avLst/>
          </a:prstGeom>
          <a:noFill/>
        </p:spPr>
        <p:txBody>
          <a:bodyPr wrap="none" rtlCol="0">
            <a:spAutoFit/>
          </a:bodyPr>
          <a:lstStyle/>
          <a:p>
            <a:r>
              <a:rPr lang="en-US" sz="2400" b="1" dirty="0">
                <a:solidFill>
                  <a:srgbClr val="FF0000"/>
                </a:solidFill>
              </a:rPr>
              <a:t>All lower courts are </a:t>
            </a:r>
          </a:p>
          <a:p>
            <a:r>
              <a:rPr lang="en-US" sz="2400" b="1" dirty="0">
                <a:solidFill>
                  <a:srgbClr val="FF0000"/>
                </a:solidFill>
              </a:rPr>
              <a:t>created by Congress as</a:t>
            </a:r>
          </a:p>
          <a:p>
            <a:r>
              <a:rPr lang="en-US" sz="2400" b="1" dirty="0">
                <a:solidFill>
                  <a:srgbClr val="FF0000"/>
                </a:solidFill>
              </a:rPr>
              <a:t>stated in the Constitution</a:t>
            </a:r>
          </a:p>
        </p:txBody>
      </p:sp>
      <p:cxnSp>
        <p:nvCxnSpPr>
          <p:cNvPr id="14" name="Straight Arrow Connector 13">
            <a:extLst>
              <a:ext uri="{FF2B5EF4-FFF2-40B4-BE49-F238E27FC236}">
                <a16:creationId xmlns:a16="http://schemas.microsoft.com/office/drawing/2014/main" id="{E0E36D7A-D3E8-B435-821E-BF64A0E21334}"/>
              </a:ext>
            </a:extLst>
          </p:cNvPr>
          <p:cNvCxnSpPr>
            <a:cxnSpLocks/>
          </p:cNvCxnSpPr>
          <p:nvPr/>
        </p:nvCxnSpPr>
        <p:spPr>
          <a:xfrm>
            <a:off x="2696125" y="2926846"/>
            <a:ext cx="3399875" cy="667473"/>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85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60</a:t>
            </a:fld>
            <a:endParaRPr spc="-160" dirty="0"/>
          </a:p>
        </p:txBody>
      </p:sp>
      <p:sp>
        <p:nvSpPr>
          <p:cNvPr id="2" name="object 2"/>
          <p:cNvSpPr txBox="1">
            <a:spLocks noGrp="1"/>
          </p:cNvSpPr>
          <p:nvPr>
            <p:ph type="title"/>
          </p:nvPr>
        </p:nvSpPr>
        <p:spPr>
          <a:xfrm>
            <a:off x="78738" y="-9099"/>
            <a:ext cx="12113261" cy="443711"/>
          </a:xfrm>
          <a:prstGeom prst="rect">
            <a:avLst/>
          </a:prstGeom>
        </p:spPr>
        <p:txBody>
          <a:bodyPr vert="horz" wrap="square" lIns="0" tIns="12700" rIns="0" bIns="0" rtlCol="0">
            <a:spAutoFit/>
          </a:bodyPr>
          <a:lstStyle/>
          <a:p>
            <a:pPr marL="12700" algn="ctr">
              <a:lnSpc>
                <a:spcPct val="100000"/>
              </a:lnSpc>
              <a:spcBef>
                <a:spcPts val="100"/>
              </a:spcBef>
            </a:pPr>
            <a:r>
              <a:rPr sz="2800" dirty="0"/>
              <a:t>LIMITING THE SUPREME COURT’S POWER - PRESIDENT</a:t>
            </a:r>
          </a:p>
        </p:txBody>
      </p:sp>
      <p:sp>
        <p:nvSpPr>
          <p:cNvPr id="4" name="object 4"/>
          <p:cNvSpPr txBox="1"/>
          <p:nvPr/>
        </p:nvSpPr>
        <p:spPr>
          <a:xfrm>
            <a:off x="0" y="434612"/>
            <a:ext cx="12113261" cy="6328143"/>
          </a:xfrm>
          <a:prstGeom prst="rect">
            <a:avLst/>
          </a:prstGeom>
        </p:spPr>
        <p:txBody>
          <a:bodyPr vert="horz" wrap="square" lIns="0" tIns="72390" rIns="0" bIns="0" rtlCol="0">
            <a:spAutoFit/>
          </a:bodyPr>
          <a:lstStyle/>
          <a:p>
            <a:pPr marL="355600" indent="-342900">
              <a:lnSpc>
                <a:spcPct val="100000"/>
              </a:lnSpc>
              <a:spcBef>
                <a:spcPts val="570"/>
              </a:spcBef>
              <a:buFont typeface="DejaVu Sans"/>
              <a:buChar char="•"/>
              <a:tabLst>
                <a:tab pos="354965" algn="l"/>
                <a:tab pos="355600" algn="l"/>
              </a:tabLst>
            </a:pPr>
            <a:r>
              <a:rPr sz="2600" b="1" dirty="0">
                <a:latin typeface="DejaVu Sans"/>
                <a:cs typeface="DejaVu Sans"/>
              </a:rPr>
              <a:t>Judicial appointments</a:t>
            </a:r>
            <a:endParaRPr sz="2600" dirty="0">
              <a:latin typeface="DejaVu Sans"/>
              <a:cs typeface="DejaVu Sans"/>
            </a:endParaRPr>
          </a:p>
          <a:p>
            <a:pPr marL="749300" marR="13335" lvl="1" indent="-279400">
              <a:lnSpc>
                <a:spcPct val="100299"/>
              </a:lnSpc>
              <a:spcBef>
                <a:spcPts val="345"/>
              </a:spcBef>
              <a:buChar char="–"/>
              <a:tabLst>
                <a:tab pos="755015" algn="l"/>
                <a:tab pos="755650" algn="l"/>
              </a:tabLst>
            </a:pPr>
            <a:r>
              <a:rPr sz="2600" dirty="0">
                <a:latin typeface="DejaVu Sans"/>
                <a:cs typeface="DejaVu Sans"/>
              </a:rPr>
              <a:t>The Constitution provides broad parameters for the  judicial nomination process. It gives the responsibility  for </a:t>
            </a:r>
            <a:r>
              <a:rPr sz="2600" b="1" dirty="0">
                <a:solidFill>
                  <a:srgbClr val="FF0000"/>
                </a:solidFill>
                <a:latin typeface="DejaVu Sans"/>
                <a:cs typeface="DejaVu Sans"/>
              </a:rPr>
              <a:t>nominating</a:t>
            </a:r>
            <a:r>
              <a:rPr sz="2600" dirty="0">
                <a:latin typeface="DejaVu Sans"/>
                <a:cs typeface="DejaVu Sans"/>
              </a:rPr>
              <a:t> </a:t>
            </a:r>
            <a:r>
              <a:rPr sz="2600" b="1" dirty="0">
                <a:solidFill>
                  <a:srgbClr val="FF0000"/>
                </a:solidFill>
                <a:latin typeface="DejaVu Sans"/>
                <a:cs typeface="DejaVu Sans"/>
              </a:rPr>
              <a:t>federal</a:t>
            </a:r>
            <a:r>
              <a:rPr sz="2600" dirty="0">
                <a:latin typeface="DejaVu Sans"/>
                <a:cs typeface="DejaVu Sans"/>
              </a:rPr>
              <a:t> judges and </a:t>
            </a:r>
            <a:r>
              <a:rPr sz="2600" b="1" dirty="0">
                <a:solidFill>
                  <a:srgbClr val="FF0000"/>
                </a:solidFill>
                <a:latin typeface="DejaVu Sans"/>
                <a:cs typeface="DejaVu Sans"/>
              </a:rPr>
              <a:t>justices</a:t>
            </a:r>
            <a:r>
              <a:rPr sz="2600" dirty="0">
                <a:latin typeface="DejaVu Sans"/>
                <a:cs typeface="DejaVu Sans"/>
              </a:rPr>
              <a:t> to the  </a:t>
            </a:r>
            <a:r>
              <a:rPr sz="2600" b="1" dirty="0">
                <a:solidFill>
                  <a:srgbClr val="FF0000"/>
                </a:solidFill>
                <a:latin typeface="DejaVu Sans"/>
                <a:cs typeface="DejaVu Sans"/>
              </a:rPr>
              <a:t>president</a:t>
            </a:r>
            <a:r>
              <a:rPr sz="2600" dirty="0">
                <a:latin typeface="DejaVu Sans"/>
                <a:cs typeface="DejaVu Sans"/>
              </a:rPr>
              <a:t>. (It also requires nominations to be  </a:t>
            </a:r>
            <a:r>
              <a:rPr sz="2600" b="1" dirty="0">
                <a:solidFill>
                  <a:srgbClr val="FF0000"/>
                </a:solidFill>
                <a:latin typeface="DejaVu Sans"/>
                <a:cs typeface="DejaVu Sans"/>
              </a:rPr>
              <a:t>conﬁrmed</a:t>
            </a:r>
            <a:r>
              <a:rPr sz="2600" dirty="0">
                <a:latin typeface="DejaVu Sans"/>
                <a:cs typeface="DejaVu Sans"/>
              </a:rPr>
              <a:t> by the </a:t>
            </a:r>
            <a:r>
              <a:rPr sz="2600" b="1" dirty="0">
                <a:solidFill>
                  <a:srgbClr val="FF0000"/>
                </a:solidFill>
                <a:latin typeface="DejaVu Sans"/>
                <a:cs typeface="DejaVu Sans"/>
              </a:rPr>
              <a:t>Senate</a:t>
            </a:r>
            <a:r>
              <a:rPr sz="2600" dirty="0">
                <a:latin typeface="DejaVu Sans"/>
                <a:cs typeface="DejaVu Sans"/>
              </a:rPr>
              <a:t>.)</a:t>
            </a:r>
          </a:p>
          <a:p>
            <a:pPr marL="749300" marR="130810" lvl="1" indent="-279400">
              <a:lnSpc>
                <a:spcPct val="99200"/>
              </a:lnSpc>
              <a:spcBef>
                <a:spcPts val="489"/>
              </a:spcBef>
              <a:buChar char="–"/>
              <a:tabLst>
                <a:tab pos="755015" algn="l"/>
                <a:tab pos="755650" algn="l"/>
              </a:tabLst>
            </a:pPr>
            <a:r>
              <a:rPr sz="2600" dirty="0">
                <a:latin typeface="DejaVu Sans"/>
                <a:cs typeface="DejaVu Sans"/>
              </a:rPr>
              <a:t>More than 600 judges sit on district courts, almost  200 judges sit on courts of appeals, and 9 justices  make up the Supreme Court. (Because all federal judges have life terms, no single president will make  all of these appointments.)</a:t>
            </a:r>
          </a:p>
          <a:p>
            <a:pPr marL="749300" marR="5080" lvl="1" indent="-279400">
              <a:lnSpc>
                <a:spcPct val="100000"/>
              </a:lnSpc>
              <a:spcBef>
                <a:spcPts val="470"/>
              </a:spcBef>
              <a:buChar char="–"/>
              <a:tabLst>
                <a:tab pos="755015" algn="l"/>
                <a:tab pos="755650" algn="l"/>
              </a:tabLst>
            </a:pPr>
            <a:r>
              <a:rPr sz="2600" dirty="0">
                <a:latin typeface="DejaVu Sans"/>
                <a:cs typeface="DejaVu Sans"/>
              </a:rPr>
              <a:t>Many vacancies do occur during a president's term of  oﬃce.</a:t>
            </a:r>
          </a:p>
          <a:p>
            <a:pPr marL="749300" marR="120650" lvl="1" indent="-279400">
              <a:lnSpc>
                <a:spcPct val="100000"/>
              </a:lnSpc>
              <a:spcBef>
                <a:spcPts val="380"/>
              </a:spcBef>
              <a:buChar char="–"/>
              <a:tabLst>
                <a:tab pos="755015" algn="l"/>
                <a:tab pos="755650" algn="l"/>
              </a:tabLst>
            </a:pPr>
            <a:r>
              <a:rPr sz="2600" dirty="0">
                <a:latin typeface="DejaVu Sans"/>
                <a:cs typeface="DejaVu Sans"/>
              </a:rPr>
              <a:t>The </a:t>
            </a:r>
            <a:r>
              <a:rPr sz="2600" b="1" dirty="0">
                <a:solidFill>
                  <a:srgbClr val="FF0000"/>
                </a:solidFill>
                <a:latin typeface="DejaVu Sans"/>
                <a:cs typeface="DejaVu Sans"/>
              </a:rPr>
              <a:t>president</a:t>
            </a:r>
            <a:r>
              <a:rPr sz="2600" dirty="0">
                <a:latin typeface="DejaVu Sans"/>
                <a:cs typeface="DejaVu Sans"/>
              </a:rPr>
              <a:t> is likely only to </a:t>
            </a:r>
            <a:r>
              <a:rPr sz="2600" b="1" dirty="0">
                <a:solidFill>
                  <a:srgbClr val="FF0000"/>
                </a:solidFill>
                <a:latin typeface="DejaVu Sans"/>
                <a:cs typeface="DejaVu Sans"/>
              </a:rPr>
              <a:t>nominate</a:t>
            </a:r>
            <a:r>
              <a:rPr sz="2600" dirty="0">
                <a:latin typeface="DejaVu Sans"/>
                <a:cs typeface="DejaVu Sans"/>
              </a:rPr>
              <a:t> justices who share </a:t>
            </a:r>
            <a:r>
              <a:rPr lang="en-US" sz="2600" dirty="0">
                <a:latin typeface="DejaVu Sans"/>
                <a:cs typeface="DejaVu Sans"/>
              </a:rPr>
              <a:t>his </a:t>
            </a:r>
            <a:r>
              <a:rPr sz="2600" dirty="0">
                <a:latin typeface="DejaVu Sans"/>
                <a:cs typeface="DejaVu Sans"/>
              </a:rPr>
              <a:t> </a:t>
            </a:r>
            <a:r>
              <a:rPr sz="2600" b="1" dirty="0">
                <a:solidFill>
                  <a:srgbClr val="FF0000"/>
                </a:solidFill>
                <a:latin typeface="DejaVu Sans"/>
                <a:cs typeface="DejaVu Sans"/>
              </a:rPr>
              <a:t>political ideology</a:t>
            </a:r>
            <a:r>
              <a:rPr sz="2600" dirty="0">
                <a:latin typeface="DejaVu Sans"/>
                <a:cs typeface="DejaVu Sans"/>
              </a:rPr>
              <a:t>.</a:t>
            </a:r>
            <a:endParaRPr lang="en-US" sz="2600" dirty="0">
              <a:latin typeface="DejaVu Sans"/>
              <a:cs typeface="DejaVu Sans"/>
            </a:endParaRPr>
          </a:p>
          <a:p>
            <a:pPr marL="749300" marR="120650" lvl="1" indent="-279400">
              <a:lnSpc>
                <a:spcPct val="100000"/>
              </a:lnSpc>
              <a:spcBef>
                <a:spcPts val="380"/>
              </a:spcBef>
              <a:buChar char="–"/>
              <a:tabLst>
                <a:tab pos="755015" algn="l"/>
                <a:tab pos="755650" algn="l"/>
              </a:tabLst>
            </a:pPr>
            <a:r>
              <a:rPr lang="en-US" sz="2600" b="1" dirty="0">
                <a:solidFill>
                  <a:srgbClr val="FF0000"/>
                </a:solidFill>
                <a:latin typeface="DejaVu Sans"/>
                <a:cs typeface="DejaVu Sans"/>
              </a:rPr>
              <a:t>Pardon </a:t>
            </a:r>
            <a:r>
              <a:rPr lang="en-US" sz="2600" b="1" dirty="0" err="1">
                <a:solidFill>
                  <a:srgbClr val="FF0000"/>
                </a:solidFill>
                <a:latin typeface="DejaVu Sans"/>
                <a:cs typeface="DejaVu Sans"/>
              </a:rPr>
              <a:t>Pwr</a:t>
            </a:r>
            <a:r>
              <a:rPr lang="en-US" sz="2600" dirty="0">
                <a:latin typeface="DejaVu Sans"/>
                <a:cs typeface="DejaVu Sans"/>
              </a:rPr>
              <a:t>- President can nullify a federal court verdict by pardoning the defendant of all charges. Its as if no crime had been committed.</a:t>
            </a:r>
            <a:endParaRPr sz="2600" dirty="0">
              <a:latin typeface="DejaVu Sans"/>
              <a:cs typeface="DejaVu Sans"/>
            </a:endParaRPr>
          </a:p>
        </p:txBody>
      </p:sp>
    </p:spTree>
    <p:extLst>
      <p:ext uri="{BB962C8B-B14F-4D97-AF65-F5344CB8AC3E}">
        <p14:creationId xmlns:p14="http://schemas.microsoft.com/office/powerpoint/2010/main" val="4177005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61</a:t>
            </a:fld>
            <a:endParaRPr spc="-160" dirty="0"/>
          </a:p>
        </p:txBody>
      </p:sp>
      <p:sp>
        <p:nvSpPr>
          <p:cNvPr id="2" name="object 2"/>
          <p:cNvSpPr txBox="1">
            <a:spLocks noGrp="1"/>
          </p:cNvSpPr>
          <p:nvPr>
            <p:ph type="title"/>
          </p:nvPr>
        </p:nvSpPr>
        <p:spPr>
          <a:xfrm>
            <a:off x="228600" y="124459"/>
            <a:ext cx="11625727" cy="382156"/>
          </a:xfrm>
          <a:prstGeom prst="rect">
            <a:avLst/>
          </a:prstGeom>
        </p:spPr>
        <p:txBody>
          <a:bodyPr vert="horz" wrap="square" lIns="0" tIns="12700" rIns="0" bIns="0" rtlCol="0">
            <a:spAutoFit/>
          </a:bodyPr>
          <a:lstStyle/>
          <a:p>
            <a:pPr marL="12700" algn="ctr">
              <a:lnSpc>
                <a:spcPct val="100000"/>
              </a:lnSpc>
              <a:spcBef>
                <a:spcPts val="100"/>
              </a:spcBef>
            </a:pPr>
            <a:r>
              <a:rPr sz="2400" dirty="0"/>
              <a:t>FACTORS AFFECTING </a:t>
            </a:r>
            <a:r>
              <a:rPr sz="2400" u="heavy" dirty="0">
                <a:solidFill>
                  <a:srgbClr val="FF0000"/>
                </a:solidFill>
                <a:uFill>
                  <a:solidFill>
                    <a:srgbClr val="FF2600"/>
                  </a:solidFill>
                </a:uFill>
              </a:rPr>
              <a:t>SELECTION</a:t>
            </a:r>
            <a:r>
              <a:rPr sz="2400" dirty="0">
                <a:solidFill>
                  <a:srgbClr val="FF0000"/>
                </a:solidFill>
              </a:rPr>
              <a:t> </a:t>
            </a:r>
            <a:r>
              <a:rPr sz="2400" dirty="0"/>
              <a:t>OF FEDERAL JUDGES</a:t>
            </a:r>
          </a:p>
        </p:txBody>
      </p:sp>
      <p:sp>
        <p:nvSpPr>
          <p:cNvPr id="3" name="object 3"/>
          <p:cNvSpPr txBox="1"/>
          <p:nvPr/>
        </p:nvSpPr>
        <p:spPr>
          <a:xfrm>
            <a:off x="106034" y="872130"/>
            <a:ext cx="10175241" cy="320601"/>
          </a:xfrm>
          <a:prstGeom prst="rect">
            <a:avLst/>
          </a:prstGeom>
        </p:spPr>
        <p:txBody>
          <a:bodyPr vert="horz" wrap="square" lIns="0" tIns="12700" rIns="0" bIns="0" rtlCol="0">
            <a:spAutoFit/>
          </a:bodyPr>
          <a:lstStyle/>
          <a:p>
            <a:pPr marL="12700">
              <a:lnSpc>
                <a:spcPct val="100000"/>
              </a:lnSpc>
              <a:spcBef>
                <a:spcPts val="100"/>
              </a:spcBef>
              <a:tabLst>
                <a:tab pos="6229985" algn="l"/>
              </a:tabLst>
            </a:pPr>
            <a:r>
              <a:rPr sz="2000" b="1" i="1" dirty="0">
                <a:latin typeface="Nimbus Sans L"/>
                <a:cs typeface="Nimbus Sans L"/>
              </a:rPr>
              <a:t>Political parties</a:t>
            </a:r>
            <a:r>
              <a:rPr lang="en-US" sz="2000" b="1" i="1" dirty="0">
                <a:latin typeface="Nimbus Sans L"/>
                <a:cs typeface="Nimbus Sans L"/>
              </a:rPr>
              <a:t>	</a:t>
            </a:r>
            <a:r>
              <a:rPr sz="2000" b="1" i="1" dirty="0">
                <a:latin typeface="Nimbus Sans L"/>
                <a:cs typeface="Nimbus Sans L"/>
              </a:rPr>
              <a:t>Existence of a “paper trail”</a:t>
            </a:r>
            <a:endParaRPr sz="2000" dirty="0">
              <a:latin typeface="Nimbus Sans L"/>
              <a:cs typeface="Nimbus Sans L"/>
            </a:endParaRPr>
          </a:p>
        </p:txBody>
      </p:sp>
      <p:sp>
        <p:nvSpPr>
          <p:cNvPr id="4" name="object 4"/>
          <p:cNvSpPr txBox="1"/>
          <p:nvPr/>
        </p:nvSpPr>
        <p:spPr>
          <a:xfrm>
            <a:off x="18973" y="1258646"/>
            <a:ext cx="5718810" cy="569387"/>
          </a:xfrm>
          <a:prstGeom prst="rect">
            <a:avLst/>
          </a:prstGeom>
        </p:spPr>
        <p:txBody>
          <a:bodyPr vert="horz" wrap="square" lIns="0" tIns="30480" rIns="0" bIns="0" rtlCol="0">
            <a:spAutoFit/>
          </a:bodyPr>
          <a:lstStyle/>
          <a:p>
            <a:pPr marL="355600" marR="5080" indent="-342900">
              <a:lnSpc>
                <a:spcPts val="2070"/>
              </a:lnSpc>
              <a:spcBef>
                <a:spcPts val="240"/>
              </a:spcBef>
              <a:buFont typeface="DejaVu Sans"/>
              <a:buChar char="•"/>
              <a:tabLst>
                <a:tab pos="354965" algn="l"/>
                <a:tab pos="355600" algn="l"/>
              </a:tabLst>
            </a:pPr>
            <a:r>
              <a:rPr sz="1800" b="1" dirty="0">
                <a:latin typeface="DejaVu Sans"/>
                <a:cs typeface="DejaVu Sans"/>
              </a:rPr>
              <a:t>Judges are generally from the same political party as the  President</a:t>
            </a:r>
            <a:endParaRPr sz="1800" dirty="0">
              <a:latin typeface="DejaVu Sans"/>
              <a:cs typeface="DejaVu Sans"/>
            </a:endParaRPr>
          </a:p>
        </p:txBody>
      </p:sp>
      <p:sp>
        <p:nvSpPr>
          <p:cNvPr id="5" name="object 5"/>
          <p:cNvSpPr txBox="1"/>
          <p:nvPr/>
        </p:nvSpPr>
        <p:spPr>
          <a:xfrm>
            <a:off x="18973" y="1762180"/>
            <a:ext cx="5669280" cy="1545808"/>
          </a:xfrm>
          <a:prstGeom prst="rect">
            <a:avLst/>
          </a:prstGeom>
        </p:spPr>
        <p:txBody>
          <a:bodyPr vert="horz" wrap="square" lIns="0" tIns="76200" rIns="0" bIns="0" rtlCol="0">
            <a:spAutoFit/>
          </a:bodyPr>
          <a:lstStyle/>
          <a:p>
            <a:pPr marL="12700">
              <a:lnSpc>
                <a:spcPct val="100000"/>
              </a:lnSpc>
              <a:spcBef>
                <a:spcPts val="600"/>
              </a:spcBef>
            </a:pPr>
            <a:r>
              <a:rPr sz="2000" b="1" i="1" dirty="0">
                <a:latin typeface="Nimbus Sans L"/>
                <a:cs typeface="Nimbus Sans L"/>
              </a:rPr>
              <a:t>Age</a:t>
            </a:r>
            <a:endParaRPr sz="2000" dirty="0">
              <a:latin typeface="Nimbus Sans L"/>
              <a:cs typeface="Nimbus Sans L"/>
            </a:endParaRPr>
          </a:p>
          <a:p>
            <a:pPr marL="355600" marR="5080" indent="-342900">
              <a:lnSpc>
                <a:spcPct val="98800"/>
              </a:lnSpc>
              <a:spcBef>
                <a:spcPts val="480"/>
              </a:spcBef>
              <a:buFont typeface="DejaVu Sans"/>
              <a:buChar char="•"/>
              <a:tabLst>
                <a:tab pos="354965" algn="l"/>
                <a:tab pos="355600" algn="l"/>
              </a:tabLst>
            </a:pPr>
            <a:r>
              <a:rPr sz="1800" b="1" dirty="0">
                <a:latin typeface="DejaVu Sans"/>
                <a:cs typeface="DejaVu Sans"/>
              </a:rPr>
              <a:t>Since judges have lifetime appointments, judges live on  long afer the Presidents who appoint them die  (presidential inﬂuence continues afer they leave oﬃce)</a:t>
            </a:r>
            <a:endParaRPr sz="1800" dirty="0">
              <a:latin typeface="DejaVu Sans"/>
              <a:cs typeface="DejaVu Sans"/>
            </a:endParaRPr>
          </a:p>
        </p:txBody>
      </p:sp>
      <p:sp>
        <p:nvSpPr>
          <p:cNvPr id="6" name="object 6"/>
          <p:cNvSpPr txBox="1"/>
          <p:nvPr/>
        </p:nvSpPr>
        <p:spPr>
          <a:xfrm>
            <a:off x="106034" y="3688512"/>
            <a:ext cx="5694680" cy="1545808"/>
          </a:xfrm>
          <a:prstGeom prst="rect">
            <a:avLst/>
          </a:prstGeom>
        </p:spPr>
        <p:txBody>
          <a:bodyPr vert="horz" wrap="square" lIns="0" tIns="76200" rIns="0" bIns="0" rtlCol="0">
            <a:spAutoFit/>
          </a:bodyPr>
          <a:lstStyle/>
          <a:p>
            <a:pPr marL="12700">
              <a:lnSpc>
                <a:spcPct val="100000"/>
              </a:lnSpc>
              <a:spcBef>
                <a:spcPts val="600"/>
              </a:spcBef>
            </a:pPr>
            <a:r>
              <a:rPr sz="2000" b="1" i="1" dirty="0">
                <a:latin typeface="Nimbus Sans L"/>
                <a:cs typeface="Nimbus Sans L"/>
              </a:rPr>
              <a:t>Ideology of prospective judges</a:t>
            </a:r>
            <a:endParaRPr sz="2000" dirty="0">
              <a:latin typeface="Nimbus Sans L"/>
              <a:cs typeface="Nimbus Sans L"/>
            </a:endParaRPr>
          </a:p>
          <a:p>
            <a:pPr marL="355600" marR="5080" indent="-342900">
              <a:lnSpc>
                <a:spcPct val="98800"/>
              </a:lnSpc>
              <a:spcBef>
                <a:spcPts val="480"/>
              </a:spcBef>
              <a:buFont typeface="DejaVu Sans"/>
              <a:buChar char="•"/>
              <a:tabLst>
                <a:tab pos="354965" algn="l"/>
                <a:tab pos="355600" algn="l"/>
              </a:tabLst>
            </a:pPr>
            <a:r>
              <a:rPr sz="1800" b="1" dirty="0">
                <a:latin typeface="DejaVu Sans"/>
                <a:cs typeface="DejaVu Sans"/>
              </a:rPr>
              <a:t>Presidents generally try to appoint people of similar  philosophy (and judges may try to retire when there is a  president with a similar ideology)</a:t>
            </a:r>
            <a:endParaRPr sz="1800" dirty="0">
              <a:latin typeface="DejaVu Sans"/>
              <a:cs typeface="DejaVu Sans"/>
            </a:endParaRPr>
          </a:p>
        </p:txBody>
      </p:sp>
      <p:sp>
        <p:nvSpPr>
          <p:cNvPr id="7" name="object 7"/>
          <p:cNvSpPr txBox="1"/>
          <p:nvPr/>
        </p:nvSpPr>
        <p:spPr>
          <a:xfrm>
            <a:off x="86809" y="5337844"/>
            <a:ext cx="5027295" cy="1269578"/>
          </a:xfrm>
          <a:prstGeom prst="rect">
            <a:avLst/>
          </a:prstGeom>
        </p:spPr>
        <p:txBody>
          <a:bodyPr vert="horz" wrap="square" lIns="0" tIns="76200" rIns="0" bIns="0" rtlCol="0">
            <a:spAutoFit/>
          </a:bodyPr>
          <a:lstStyle/>
          <a:p>
            <a:pPr marL="12700">
              <a:lnSpc>
                <a:spcPct val="100000"/>
              </a:lnSpc>
              <a:spcBef>
                <a:spcPts val="600"/>
              </a:spcBef>
            </a:pPr>
            <a:r>
              <a:rPr sz="2000" b="1" i="1" dirty="0">
                <a:latin typeface="Nimbus Sans L"/>
                <a:cs typeface="Nimbus Sans L"/>
              </a:rPr>
              <a:t>American Bar Association</a:t>
            </a:r>
            <a:endParaRPr sz="2000" dirty="0">
              <a:latin typeface="Nimbus Sans L"/>
              <a:cs typeface="Nimbus Sans L"/>
            </a:endParaRPr>
          </a:p>
          <a:p>
            <a:pPr marL="355600" marR="5080" indent="-342900">
              <a:lnSpc>
                <a:spcPts val="2070"/>
              </a:lnSpc>
              <a:spcBef>
                <a:spcPts val="595"/>
              </a:spcBef>
              <a:buFont typeface="DejaVu Sans"/>
              <a:buChar char="•"/>
              <a:tabLst>
                <a:tab pos="354965" algn="l"/>
                <a:tab pos="355600" algn="l"/>
              </a:tabLst>
            </a:pPr>
            <a:r>
              <a:rPr sz="1800" b="1" dirty="0">
                <a:latin typeface="DejaVu Sans"/>
                <a:cs typeface="DejaVu Sans"/>
              </a:rPr>
              <a:t>Evaluates nominees (Senate Judiciary Commi</a:t>
            </a:r>
            <a:r>
              <a:rPr lang="en-US" sz="1800" b="1" dirty="0">
                <a:latin typeface="DejaVu Sans"/>
                <a:cs typeface="DejaVu Sans"/>
              </a:rPr>
              <a:t>tt</a:t>
            </a:r>
            <a:r>
              <a:rPr sz="1800" b="1" dirty="0">
                <a:latin typeface="DejaVu Sans"/>
                <a:cs typeface="DejaVu Sans"/>
              </a:rPr>
              <a:t>ee  considers ABA ratings)</a:t>
            </a:r>
            <a:endParaRPr sz="1800" dirty="0">
              <a:latin typeface="DejaVu Sans"/>
              <a:cs typeface="DejaVu Sans"/>
            </a:endParaRPr>
          </a:p>
        </p:txBody>
      </p:sp>
      <p:sp>
        <p:nvSpPr>
          <p:cNvPr id="8" name="object 8"/>
          <p:cNvSpPr txBox="1"/>
          <p:nvPr/>
        </p:nvSpPr>
        <p:spPr>
          <a:xfrm>
            <a:off x="6259779" y="1258646"/>
            <a:ext cx="5558155" cy="929640"/>
          </a:xfrm>
          <a:prstGeom prst="rect">
            <a:avLst/>
          </a:prstGeom>
        </p:spPr>
        <p:txBody>
          <a:bodyPr vert="horz" wrap="square" lIns="0" tIns="17780" rIns="0" bIns="0" rtlCol="0">
            <a:spAutoFit/>
          </a:bodyPr>
          <a:lstStyle/>
          <a:p>
            <a:pPr marL="355600" marR="5080" indent="-342900">
              <a:lnSpc>
                <a:spcPct val="98300"/>
              </a:lnSpc>
              <a:spcBef>
                <a:spcPts val="140"/>
              </a:spcBef>
              <a:buFont typeface="DejaVu Sans"/>
              <a:buChar char="•"/>
              <a:tabLst>
                <a:tab pos="354965" algn="l"/>
                <a:tab pos="355600" algn="l"/>
              </a:tabLst>
            </a:pPr>
            <a:r>
              <a:rPr sz="2000" b="1" dirty="0">
                <a:latin typeface="DejaVu Sans"/>
                <a:cs typeface="DejaVu Sans"/>
              </a:rPr>
              <a:t>If a prospective judge has wri</a:t>
            </a:r>
            <a:r>
              <a:rPr lang="en-US" sz="2000" b="1" dirty="0">
                <a:latin typeface="DejaVu Sans"/>
                <a:cs typeface="DejaVu Sans"/>
              </a:rPr>
              <a:t>tt</a:t>
            </a:r>
            <a:r>
              <a:rPr sz="2000" b="1" dirty="0">
                <a:latin typeface="DejaVu Sans"/>
                <a:cs typeface="DejaVu Sans"/>
              </a:rPr>
              <a:t>en extensively, his  writings may be used against him during  conﬁrmation hearings</a:t>
            </a:r>
            <a:endParaRPr sz="2000" dirty="0">
              <a:latin typeface="DejaVu Sans"/>
              <a:cs typeface="DejaVu Sans"/>
            </a:endParaRPr>
          </a:p>
        </p:txBody>
      </p:sp>
      <p:sp>
        <p:nvSpPr>
          <p:cNvPr id="9" name="object 9"/>
          <p:cNvSpPr txBox="1"/>
          <p:nvPr/>
        </p:nvSpPr>
        <p:spPr>
          <a:xfrm>
            <a:off x="6243303" y="2385260"/>
            <a:ext cx="5226050" cy="1064394"/>
          </a:xfrm>
          <a:prstGeom prst="rect">
            <a:avLst/>
          </a:prstGeom>
        </p:spPr>
        <p:txBody>
          <a:bodyPr vert="horz" wrap="square" lIns="0" tIns="76200" rIns="0" bIns="0" rtlCol="0">
            <a:spAutoFit/>
          </a:bodyPr>
          <a:lstStyle/>
          <a:p>
            <a:pPr marL="12700">
              <a:lnSpc>
                <a:spcPct val="100000"/>
              </a:lnSpc>
              <a:spcBef>
                <a:spcPts val="600"/>
              </a:spcBef>
            </a:pPr>
            <a:r>
              <a:rPr sz="2000" b="1" i="1" dirty="0">
                <a:latin typeface="Nimbus Sans L"/>
                <a:cs typeface="Nimbus Sans L"/>
              </a:rPr>
              <a:t>Diversity</a:t>
            </a:r>
            <a:endParaRPr sz="2000" dirty="0">
              <a:latin typeface="Nimbus Sans L"/>
              <a:cs typeface="Nimbus Sans L"/>
            </a:endParaRPr>
          </a:p>
          <a:p>
            <a:pPr marL="355600" indent="-342900">
              <a:lnSpc>
                <a:spcPct val="100000"/>
              </a:lnSpc>
              <a:spcBef>
                <a:spcPts val="500"/>
              </a:spcBef>
              <a:buFont typeface="DejaVu Sans"/>
              <a:buChar char="•"/>
              <a:tabLst>
                <a:tab pos="354965" algn="l"/>
                <a:tab pos="355600" algn="l"/>
              </a:tabLst>
            </a:pPr>
            <a:r>
              <a:rPr sz="2000" b="1" dirty="0">
                <a:latin typeface="DejaVu Sans"/>
                <a:cs typeface="DejaVu Sans"/>
              </a:rPr>
              <a:t>Race  (mostly white) and  gender (mostly male)</a:t>
            </a:r>
            <a:endParaRPr sz="2000" dirty="0">
              <a:latin typeface="DejaVu Sans"/>
              <a:cs typeface="DejaVu Sans"/>
            </a:endParaRPr>
          </a:p>
        </p:txBody>
      </p:sp>
      <p:sp>
        <p:nvSpPr>
          <p:cNvPr id="10" name="object 10"/>
          <p:cNvSpPr txBox="1"/>
          <p:nvPr/>
        </p:nvSpPr>
        <p:spPr>
          <a:xfrm>
            <a:off x="6259779" y="3581631"/>
            <a:ext cx="2771627" cy="320601"/>
          </a:xfrm>
          <a:prstGeom prst="rect">
            <a:avLst/>
          </a:prstGeom>
        </p:spPr>
        <p:txBody>
          <a:bodyPr vert="horz" wrap="square" lIns="0" tIns="12700" rIns="0" bIns="0" rtlCol="0">
            <a:spAutoFit/>
          </a:bodyPr>
          <a:lstStyle/>
          <a:p>
            <a:pPr marL="12700">
              <a:lnSpc>
                <a:spcPct val="100000"/>
              </a:lnSpc>
              <a:spcBef>
                <a:spcPts val="100"/>
              </a:spcBef>
            </a:pPr>
            <a:r>
              <a:rPr sz="2000" b="1" i="1" dirty="0">
                <a:latin typeface="Nimbus Sans L"/>
                <a:cs typeface="Nimbus Sans L"/>
              </a:rPr>
              <a:t>Number of judges</a:t>
            </a:r>
            <a:endParaRPr sz="2000" dirty="0">
              <a:latin typeface="Nimbus Sans L"/>
              <a:cs typeface="Nimbus Sans L"/>
            </a:endParaRPr>
          </a:p>
        </p:txBody>
      </p:sp>
      <p:sp>
        <p:nvSpPr>
          <p:cNvPr id="11" name="object 11"/>
          <p:cNvSpPr txBox="1"/>
          <p:nvPr/>
        </p:nvSpPr>
        <p:spPr>
          <a:xfrm>
            <a:off x="6282639" y="3902232"/>
            <a:ext cx="5535295" cy="1168400"/>
          </a:xfrm>
          <a:prstGeom prst="rect">
            <a:avLst/>
          </a:prstGeom>
        </p:spPr>
        <p:txBody>
          <a:bodyPr vert="horz" wrap="square" lIns="0" tIns="10160" rIns="0" bIns="0" rtlCol="0">
            <a:spAutoFit/>
          </a:bodyPr>
          <a:lstStyle/>
          <a:p>
            <a:pPr marL="355600" marR="5080" indent="-342900">
              <a:lnSpc>
                <a:spcPct val="100800"/>
              </a:lnSpc>
              <a:spcBef>
                <a:spcPts val="80"/>
              </a:spcBef>
              <a:buFont typeface="DejaVu Sans"/>
              <a:buChar char="•"/>
              <a:tabLst>
                <a:tab pos="354965" algn="l"/>
                <a:tab pos="355600" algn="l"/>
              </a:tabLst>
            </a:pPr>
            <a:r>
              <a:rPr sz="2000" b="1" dirty="0">
                <a:latin typeface="DejaVu Sans"/>
                <a:cs typeface="DejaVu Sans"/>
              </a:rPr>
              <a:t>Congress can increase or decrease the number of  courts and judges</a:t>
            </a:r>
            <a:endParaRPr sz="2000" dirty="0">
              <a:latin typeface="DejaVu Sans"/>
              <a:cs typeface="DejaVu Sans"/>
            </a:endParaRPr>
          </a:p>
          <a:p>
            <a:pPr marL="12700">
              <a:lnSpc>
                <a:spcPct val="100000"/>
              </a:lnSpc>
              <a:spcBef>
                <a:spcPts val="1780"/>
              </a:spcBef>
            </a:pPr>
            <a:r>
              <a:rPr sz="2000" b="1" i="1" dirty="0">
                <a:latin typeface="Nimbus Sans L"/>
                <a:cs typeface="Nimbus Sans L"/>
              </a:rPr>
              <a:t>Interest Groups</a:t>
            </a:r>
            <a:endParaRPr sz="2000" dirty="0">
              <a:latin typeface="Nimbus Sans L"/>
              <a:cs typeface="Nimbus Sans L"/>
            </a:endParaRPr>
          </a:p>
        </p:txBody>
      </p:sp>
      <p:sp>
        <p:nvSpPr>
          <p:cNvPr id="12" name="object 12"/>
          <p:cNvSpPr txBox="1"/>
          <p:nvPr/>
        </p:nvSpPr>
        <p:spPr>
          <a:xfrm>
            <a:off x="6282433" y="5163600"/>
            <a:ext cx="5822758" cy="1550424"/>
          </a:xfrm>
          <a:prstGeom prst="rect">
            <a:avLst/>
          </a:prstGeom>
        </p:spPr>
        <p:txBody>
          <a:bodyPr vert="horz" wrap="square" lIns="0" tIns="11430" rIns="0" bIns="0" rtlCol="0">
            <a:spAutoFit/>
          </a:bodyPr>
          <a:lstStyle/>
          <a:p>
            <a:pPr marL="355600" marR="5080" indent="-342900">
              <a:lnSpc>
                <a:spcPct val="100400"/>
              </a:lnSpc>
              <a:spcBef>
                <a:spcPts val="90"/>
              </a:spcBef>
              <a:buFont typeface="DejaVu Sans"/>
              <a:buChar char="•"/>
              <a:tabLst>
                <a:tab pos="354965" algn="l"/>
                <a:tab pos="355600" algn="l"/>
              </a:tabLst>
            </a:pPr>
            <a:r>
              <a:rPr sz="2000" b="1" dirty="0">
                <a:latin typeface="DejaVu Sans"/>
                <a:cs typeface="DejaVu Sans"/>
              </a:rPr>
              <a:t>Tactics include protest demonstrations,  appearances on TV and radio talk shows, media  advertisements, editorials, and e-mails to senators</a:t>
            </a:r>
            <a:endParaRPr sz="2000" dirty="0">
              <a:latin typeface="DejaVu Sans"/>
              <a:cs typeface="DejaVu Sans"/>
            </a:endParaRPr>
          </a:p>
        </p:txBody>
      </p:sp>
      <p:cxnSp>
        <p:nvCxnSpPr>
          <p:cNvPr id="15" name="Straight Arrow Connector 14">
            <a:extLst>
              <a:ext uri="{FF2B5EF4-FFF2-40B4-BE49-F238E27FC236}">
                <a16:creationId xmlns:a16="http://schemas.microsoft.com/office/drawing/2014/main" id="{E8C0E91A-4784-FF29-933C-5B12E67349ED}"/>
              </a:ext>
            </a:extLst>
          </p:cNvPr>
          <p:cNvCxnSpPr>
            <a:cxnSpLocks/>
          </p:cNvCxnSpPr>
          <p:nvPr/>
        </p:nvCxnSpPr>
        <p:spPr>
          <a:xfrm flipV="1">
            <a:off x="2853613" y="5070632"/>
            <a:ext cx="3428820" cy="5287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51" y="13527"/>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8F9F4"/>
          </a:solidFill>
        </p:spPr>
        <p:txBody>
          <a:bodyPr wrap="square" lIns="0" tIns="0" rIns="0" bIns="0" rtlCol="0"/>
          <a:lstStyle/>
          <a:p>
            <a:endParaRPr/>
          </a:p>
        </p:txBody>
      </p:sp>
      <p:sp>
        <p:nvSpPr>
          <p:cNvPr id="3" name="object 3"/>
          <p:cNvSpPr txBox="1">
            <a:spLocks noGrp="1"/>
          </p:cNvSpPr>
          <p:nvPr>
            <p:ph type="title"/>
          </p:nvPr>
        </p:nvSpPr>
        <p:spPr>
          <a:xfrm>
            <a:off x="2906872" y="-59714"/>
            <a:ext cx="6378255" cy="505267"/>
          </a:xfrm>
          <a:prstGeom prst="rect">
            <a:avLst/>
          </a:prstGeom>
        </p:spPr>
        <p:txBody>
          <a:bodyPr vert="horz" wrap="square" lIns="0" tIns="12700" rIns="0" bIns="0" rtlCol="0">
            <a:spAutoFit/>
          </a:bodyPr>
          <a:lstStyle/>
          <a:p>
            <a:pPr marL="12700" algn="ctr">
              <a:lnSpc>
                <a:spcPct val="100000"/>
              </a:lnSpc>
              <a:spcBef>
                <a:spcPts val="100"/>
              </a:spcBef>
            </a:pPr>
            <a:r>
              <a:rPr dirty="0"/>
              <a:t>FEDERAL ATTORNEYS</a:t>
            </a:r>
            <a:r>
              <a:rPr lang="en-US" dirty="0"/>
              <a:t> </a:t>
            </a:r>
            <a:endParaRPr dirty="0"/>
          </a:p>
        </p:txBody>
      </p:sp>
      <p:sp>
        <p:nvSpPr>
          <p:cNvPr id="4" name="object 4"/>
          <p:cNvSpPr txBox="1"/>
          <p:nvPr/>
        </p:nvSpPr>
        <p:spPr>
          <a:xfrm>
            <a:off x="203300" y="372312"/>
            <a:ext cx="11760099" cy="6499215"/>
          </a:xfrm>
          <a:prstGeom prst="rect">
            <a:avLst/>
          </a:prstGeom>
        </p:spPr>
        <p:txBody>
          <a:bodyPr vert="horz" wrap="square" lIns="0" tIns="73660" rIns="0" bIns="0" rtlCol="0">
            <a:spAutoFit/>
          </a:bodyPr>
          <a:lstStyle/>
          <a:p>
            <a:pPr marL="88900">
              <a:lnSpc>
                <a:spcPct val="100000"/>
              </a:lnSpc>
              <a:spcBef>
                <a:spcPts val="580"/>
              </a:spcBef>
            </a:pPr>
            <a:r>
              <a:rPr sz="3200" b="1" dirty="0">
                <a:latin typeface="DejaVu Sans"/>
                <a:cs typeface="DejaVu Sans"/>
              </a:rPr>
              <a:t>ATTORNEY GENERAL</a:t>
            </a:r>
            <a:endParaRPr sz="3200" dirty="0">
              <a:latin typeface="DejaVu Sans"/>
              <a:cs typeface="DejaVu Sans"/>
            </a:endParaRPr>
          </a:p>
          <a:p>
            <a:pPr marL="431800" indent="-342900">
              <a:lnSpc>
                <a:spcPct val="100000"/>
              </a:lnSpc>
              <a:spcBef>
                <a:spcPts val="335"/>
              </a:spcBef>
              <a:buFont typeface="DejaVu Sans"/>
              <a:buChar char="•"/>
              <a:tabLst>
                <a:tab pos="431165" algn="l"/>
                <a:tab pos="431800" algn="l"/>
              </a:tabLst>
            </a:pPr>
            <a:r>
              <a:rPr sz="2000" b="1" dirty="0">
                <a:latin typeface="DejaVu Sans"/>
                <a:cs typeface="DejaVu Sans"/>
              </a:rPr>
              <a:t>Appointed by President with Senate consent</a:t>
            </a:r>
            <a:endParaRPr sz="2000" dirty="0">
              <a:latin typeface="DejaVu Sans"/>
              <a:cs typeface="DejaVu Sans"/>
            </a:endParaRPr>
          </a:p>
          <a:p>
            <a:pPr marL="431800" indent="-342900">
              <a:lnSpc>
                <a:spcPct val="100000"/>
              </a:lnSpc>
              <a:spcBef>
                <a:spcPts val="320"/>
              </a:spcBef>
              <a:buFont typeface="DejaVu Sans"/>
              <a:buChar char="•"/>
              <a:tabLst>
                <a:tab pos="431165" algn="l"/>
                <a:tab pos="431800" algn="l"/>
              </a:tabLst>
            </a:pPr>
            <a:r>
              <a:rPr sz="2000" b="1" dirty="0">
                <a:latin typeface="DejaVu Sans"/>
                <a:cs typeface="DejaVu Sans"/>
              </a:rPr>
              <a:t>Head of Department of Justice</a:t>
            </a:r>
            <a:r>
              <a:rPr lang="en-US" sz="2000" b="1" dirty="0">
                <a:latin typeface="DejaVu Sans"/>
                <a:cs typeface="DejaVu Sans"/>
              </a:rPr>
              <a:t>- chief federal law enforcement officer</a:t>
            </a:r>
            <a:endParaRPr sz="2000" dirty="0">
              <a:latin typeface="DejaVu Sans"/>
              <a:cs typeface="DejaVu Sans"/>
            </a:endParaRPr>
          </a:p>
          <a:p>
            <a:pPr>
              <a:lnSpc>
                <a:spcPct val="100000"/>
              </a:lnSpc>
              <a:spcBef>
                <a:spcPts val="20"/>
              </a:spcBef>
              <a:buFont typeface="DejaVu Sans"/>
              <a:buChar char="•"/>
            </a:pPr>
            <a:endParaRPr sz="3200" dirty="0">
              <a:latin typeface="DejaVu Sans"/>
              <a:cs typeface="DejaVu Sans"/>
            </a:endParaRPr>
          </a:p>
          <a:p>
            <a:pPr marL="88900">
              <a:lnSpc>
                <a:spcPct val="100000"/>
              </a:lnSpc>
            </a:pPr>
            <a:r>
              <a:rPr sz="3200" b="1" dirty="0">
                <a:latin typeface="DejaVu Sans"/>
                <a:cs typeface="DejaVu Sans"/>
              </a:rPr>
              <a:t>SOLICITOR GENERAL</a:t>
            </a:r>
            <a:endParaRPr sz="3200" dirty="0">
              <a:latin typeface="DejaVu Sans"/>
              <a:cs typeface="DejaVu Sans"/>
            </a:endParaRPr>
          </a:p>
          <a:p>
            <a:pPr marL="431800" indent="-342900">
              <a:lnSpc>
                <a:spcPct val="100000"/>
              </a:lnSpc>
              <a:spcBef>
                <a:spcPts val="355"/>
              </a:spcBef>
              <a:buFont typeface="DejaVu Sans"/>
              <a:buChar char="•"/>
              <a:tabLst>
                <a:tab pos="431165" algn="l"/>
                <a:tab pos="431800" algn="l"/>
              </a:tabLst>
            </a:pPr>
            <a:r>
              <a:rPr sz="2000" b="1" dirty="0">
                <a:latin typeface="DejaVu Sans"/>
                <a:cs typeface="DejaVu Sans"/>
              </a:rPr>
              <a:t>Appointed by President with Senate consent</a:t>
            </a:r>
            <a:endParaRPr sz="2000" dirty="0">
              <a:latin typeface="DejaVu Sans"/>
              <a:cs typeface="DejaVu Sans"/>
            </a:endParaRPr>
          </a:p>
          <a:p>
            <a:pPr marL="431800" indent="-342900">
              <a:lnSpc>
                <a:spcPct val="100000"/>
              </a:lnSpc>
              <a:spcBef>
                <a:spcPts val="320"/>
              </a:spcBef>
              <a:buFont typeface="DejaVu Sans"/>
              <a:buChar char="•"/>
              <a:tabLst>
                <a:tab pos="431165" algn="l"/>
                <a:tab pos="431800" algn="l"/>
              </a:tabLst>
            </a:pPr>
            <a:r>
              <a:rPr sz="2000" b="1" dirty="0">
                <a:latin typeface="DejaVu Sans"/>
                <a:cs typeface="DejaVu Sans"/>
              </a:rPr>
              <a:t>Represents U.S. government in Supreme Court</a:t>
            </a:r>
            <a:endParaRPr sz="2000" dirty="0">
              <a:latin typeface="DejaVu Sans"/>
              <a:cs typeface="DejaVu Sans"/>
            </a:endParaRPr>
          </a:p>
          <a:p>
            <a:pPr marL="431800" marR="113030" indent="-342900">
              <a:lnSpc>
                <a:spcPts val="1660"/>
              </a:lnSpc>
              <a:spcBef>
                <a:spcPts val="390"/>
              </a:spcBef>
              <a:buFont typeface="DejaVu Sans"/>
              <a:buChar char="•"/>
              <a:tabLst>
                <a:tab pos="431165" algn="l"/>
                <a:tab pos="431800" algn="l"/>
              </a:tabLst>
            </a:pPr>
            <a:r>
              <a:rPr sz="2000" b="1" dirty="0">
                <a:latin typeface="DejaVu Sans"/>
                <a:cs typeface="DejaVu Sans"/>
              </a:rPr>
              <a:t>Decides which cases the federal government will appeal to the Supreme Court</a:t>
            </a:r>
            <a:endParaRPr sz="2000" dirty="0">
              <a:latin typeface="DejaVu Sans"/>
              <a:cs typeface="DejaVu Sans"/>
            </a:endParaRPr>
          </a:p>
          <a:p>
            <a:pPr marL="431800" indent="-342900">
              <a:lnSpc>
                <a:spcPct val="100000"/>
              </a:lnSpc>
              <a:spcBef>
                <a:spcPts val="310"/>
              </a:spcBef>
              <a:buFont typeface="DejaVu Sans"/>
              <a:buChar char="•"/>
              <a:tabLst>
                <a:tab pos="431165" algn="l"/>
                <a:tab pos="431800" algn="l"/>
              </a:tabLst>
            </a:pPr>
            <a:r>
              <a:rPr sz="2000" b="1" dirty="0">
                <a:latin typeface="DejaVu Sans"/>
                <a:cs typeface="DejaVu Sans"/>
              </a:rPr>
              <a:t>Decides the federal government’s position in these cases</a:t>
            </a:r>
            <a:endParaRPr sz="2000" dirty="0">
              <a:latin typeface="DejaVu Sans"/>
              <a:cs typeface="DejaVu Sans"/>
            </a:endParaRPr>
          </a:p>
          <a:p>
            <a:pPr marL="431800" marR="211454" indent="-342900">
              <a:lnSpc>
                <a:spcPts val="1660"/>
              </a:lnSpc>
              <a:spcBef>
                <a:spcPts val="390"/>
              </a:spcBef>
              <a:buFont typeface="DejaVu Sans"/>
              <a:buChar char="•"/>
              <a:tabLst>
                <a:tab pos="431165" algn="l"/>
                <a:tab pos="431800" algn="l"/>
              </a:tabLst>
            </a:pPr>
            <a:r>
              <a:rPr sz="2000" b="1" dirty="0">
                <a:latin typeface="DejaVu Sans"/>
                <a:cs typeface="DejaVu Sans"/>
              </a:rPr>
              <a:t>Sometimes called the “10</a:t>
            </a:r>
            <a:r>
              <a:rPr b="1" baseline="24691" dirty="0">
                <a:latin typeface="DejaVu Sans"/>
                <a:cs typeface="DejaVu Sans"/>
              </a:rPr>
              <a:t>th </a:t>
            </a:r>
            <a:r>
              <a:rPr sz="2000" b="1" dirty="0">
                <a:latin typeface="DejaVu Sans"/>
                <a:cs typeface="DejaVu Sans"/>
              </a:rPr>
              <a:t>Justice” of the Supreme Court  because of his/her inﬂuence there</a:t>
            </a:r>
            <a:endParaRPr sz="2000" dirty="0">
              <a:latin typeface="DejaVu Sans"/>
              <a:cs typeface="DejaVu Sans"/>
            </a:endParaRPr>
          </a:p>
          <a:p>
            <a:pPr>
              <a:lnSpc>
                <a:spcPct val="100000"/>
              </a:lnSpc>
              <a:spcBef>
                <a:spcPts val="10"/>
              </a:spcBef>
            </a:pPr>
            <a:endParaRPr sz="3200" dirty="0">
              <a:latin typeface="DejaVu Sans"/>
              <a:cs typeface="DejaVu Sans"/>
            </a:endParaRPr>
          </a:p>
          <a:p>
            <a:pPr marL="88900">
              <a:lnSpc>
                <a:spcPct val="100000"/>
              </a:lnSpc>
            </a:pPr>
            <a:r>
              <a:rPr sz="3200" b="1" dirty="0">
                <a:latin typeface="DejaVu Sans"/>
                <a:cs typeface="DejaVu Sans"/>
              </a:rPr>
              <a:t>U.S. ATTORNEYS</a:t>
            </a:r>
            <a:endParaRPr sz="3200" dirty="0">
              <a:latin typeface="DejaVu Sans"/>
              <a:cs typeface="DejaVu Sans"/>
            </a:endParaRPr>
          </a:p>
          <a:p>
            <a:pPr marL="431800" indent="-342900">
              <a:lnSpc>
                <a:spcPct val="100000"/>
              </a:lnSpc>
              <a:spcBef>
                <a:spcPts val="355"/>
              </a:spcBef>
              <a:buFont typeface="DejaVu Sans"/>
              <a:buChar char="•"/>
              <a:tabLst>
                <a:tab pos="431165" algn="l"/>
                <a:tab pos="431800" algn="l"/>
              </a:tabLst>
            </a:pPr>
            <a:r>
              <a:rPr sz="2000" b="1" dirty="0">
                <a:latin typeface="DejaVu Sans"/>
                <a:cs typeface="DejaVu Sans"/>
              </a:rPr>
              <a:t>At least one for each District Court, 94 in all</a:t>
            </a:r>
            <a:endParaRPr sz="2000" dirty="0">
              <a:latin typeface="DejaVu Sans"/>
              <a:cs typeface="DejaVu Sans"/>
            </a:endParaRPr>
          </a:p>
          <a:p>
            <a:pPr marL="431800" marR="128905" indent="-342900">
              <a:lnSpc>
                <a:spcPts val="1660"/>
              </a:lnSpc>
              <a:spcBef>
                <a:spcPts val="390"/>
              </a:spcBef>
              <a:buFont typeface="DejaVu Sans"/>
              <a:buChar char="•"/>
              <a:tabLst>
                <a:tab pos="431165" algn="l"/>
                <a:tab pos="431800" algn="l"/>
              </a:tabLst>
            </a:pPr>
            <a:r>
              <a:rPr sz="2000" b="1" dirty="0">
                <a:latin typeface="DejaVu Sans"/>
                <a:cs typeface="DejaVu Sans"/>
              </a:rPr>
              <a:t>Prosecutes federal cases, though most cases are se</a:t>
            </a:r>
            <a:r>
              <a:rPr lang="en-US" sz="2000" b="1" dirty="0">
                <a:latin typeface="DejaVu Sans"/>
                <a:cs typeface="DejaVu Sans"/>
              </a:rPr>
              <a:t>tt</a:t>
            </a:r>
            <a:r>
              <a:rPr sz="2000" b="1" dirty="0">
                <a:latin typeface="DejaVu Sans"/>
                <a:cs typeface="DejaVu Sans"/>
              </a:rPr>
              <a:t>led by plea-bargaining</a:t>
            </a:r>
            <a:endParaRPr sz="2000" dirty="0">
              <a:latin typeface="DejaVu Sans"/>
              <a:cs typeface="DejaVu Sans"/>
            </a:endParaRPr>
          </a:p>
          <a:p>
            <a:pPr marL="431800" marR="17780" indent="-342900">
              <a:lnSpc>
                <a:spcPts val="1660"/>
              </a:lnSpc>
              <a:spcBef>
                <a:spcPts val="380"/>
              </a:spcBef>
              <a:buFont typeface="DejaVu Sans"/>
              <a:buChar char="•"/>
              <a:tabLst>
                <a:tab pos="431165" algn="l"/>
                <a:tab pos="431800" algn="l"/>
              </a:tabLst>
            </a:pPr>
            <a:r>
              <a:rPr sz="2000" b="1" dirty="0">
                <a:latin typeface="DejaVu Sans"/>
                <a:cs typeface="DejaVu Sans"/>
              </a:rPr>
              <a:t>Appointed by the President for 4-year terms (key patronage  positions)</a:t>
            </a:r>
            <a:endParaRPr sz="2000" dirty="0">
              <a:latin typeface="DejaVu Sans"/>
              <a:cs typeface="DejaVu Sans"/>
            </a:endParaRPr>
          </a:p>
          <a:p>
            <a:pPr marL="431800" indent="-342900">
              <a:lnSpc>
                <a:spcPct val="100000"/>
              </a:lnSpc>
              <a:spcBef>
                <a:spcPts val="310"/>
              </a:spcBef>
              <a:buFont typeface="DejaVu Sans"/>
              <a:buChar char="•"/>
              <a:tabLst>
                <a:tab pos="431165" algn="l"/>
                <a:tab pos="431800" algn="l"/>
              </a:tabLst>
            </a:pPr>
            <a:r>
              <a:rPr sz="2000" b="1" dirty="0">
                <a:latin typeface="DejaVu Sans"/>
                <a:cs typeface="DejaVu Sans"/>
              </a:rPr>
              <a:t>Senatorial courtesy applies in their appointments</a:t>
            </a:r>
            <a:endParaRPr sz="2000" dirty="0">
              <a:latin typeface="DejaVu Sans"/>
              <a:cs typeface="DejaVu Sans"/>
            </a:endParaRPr>
          </a:p>
        </p:txBody>
      </p:sp>
      <p:sp>
        <p:nvSpPr>
          <p:cNvPr id="6" name="object 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pc="-160" dirty="0"/>
              <a:t>62</a:t>
            </a:fld>
            <a:endParaRPr spc="-16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1F9FC"/>
        </a:solidFill>
        <a:effectLst/>
      </p:bgPr>
    </p:bg>
    <p:spTree>
      <p:nvGrpSpPr>
        <p:cNvPr id="1" name=""/>
        <p:cNvGrpSpPr/>
        <p:nvPr/>
      </p:nvGrpSpPr>
      <p:grpSpPr>
        <a:xfrm>
          <a:off x="0" y="0"/>
          <a:ext cx="0" cy="0"/>
          <a:chOff x="0" y="0"/>
          <a:chExt cx="0" cy="0"/>
        </a:xfrm>
      </p:grpSpPr>
      <p:pic>
        <p:nvPicPr>
          <p:cNvPr id="4" name="Picture 3" descr="Congress and President Flashcards | Quizlet">
            <a:extLst>
              <a:ext uri="{FF2B5EF4-FFF2-40B4-BE49-F238E27FC236}">
                <a16:creationId xmlns:a16="http://schemas.microsoft.com/office/drawing/2014/main" id="{24F062F3-699D-4552-907A-C742CF893C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883"/>
            <a:ext cx="7467600" cy="4724400"/>
          </a:xfrm>
          <a:prstGeom prst="rect">
            <a:avLst/>
          </a:prstGeom>
          <a:noFill/>
        </p:spPr>
      </p:pic>
      <p:sp>
        <p:nvSpPr>
          <p:cNvPr id="5" name="Rectangle 4">
            <a:extLst>
              <a:ext uri="{FF2B5EF4-FFF2-40B4-BE49-F238E27FC236}">
                <a16:creationId xmlns:a16="http://schemas.microsoft.com/office/drawing/2014/main" id="{D5D422FF-7433-46E9-9DC5-540600EEBADE}"/>
              </a:ext>
            </a:extLst>
          </p:cNvPr>
          <p:cNvSpPr/>
          <p:nvPr/>
        </p:nvSpPr>
        <p:spPr>
          <a:xfrm>
            <a:off x="0" y="4572000"/>
            <a:ext cx="12115800" cy="1927451"/>
          </a:xfrm>
          <a:prstGeom prst="rect">
            <a:avLst/>
          </a:prstGeom>
        </p:spPr>
        <p:txBody>
          <a:bodyPr wrap="square">
            <a:spAutoFit/>
          </a:bodyPr>
          <a:lstStyle/>
          <a:p>
            <a:pPr>
              <a:spcAft>
                <a:spcPts val="0"/>
              </a:spcAft>
            </a:pPr>
            <a:r>
              <a:rPr lang="en-US" dirty="0">
                <a:latin typeface="Garamond" panose="02020404030301010803" pitchFamily="18" charset="0"/>
              </a:rPr>
              <a:t>Which of the following best illustrates the point being made in the cartoon above? </a:t>
            </a:r>
            <a:endParaRPr lang="en-US" dirty="0"/>
          </a:p>
          <a:p>
            <a:pPr>
              <a:spcAft>
                <a:spcPts val="0"/>
              </a:spcAft>
            </a:pPr>
            <a:r>
              <a:rPr lang="en-US" dirty="0">
                <a:latin typeface="Garamond" panose="02020404030301010803" pitchFamily="18" charset="0"/>
              </a:rPr>
              <a:t>(A) The influence of presidents on the Supreme Court is limited because the Senate often rejects their nominees. </a:t>
            </a:r>
            <a:endParaRPr lang="en-US" dirty="0"/>
          </a:p>
          <a:p>
            <a:pPr>
              <a:spcAft>
                <a:spcPts val="0"/>
              </a:spcAft>
            </a:pPr>
            <a:r>
              <a:rPr lang="en-US" dirty="0">
                <a:latin typeface="Garamond" panose="02020404030301010803" pitchFamily="18" charset="0"/>
              </a:rPr>
              <a:t>(B) The terms of the Supreme Court justices should be reduced from their current forty years. </a:t>
            </a:r>
            <a:endParaRPr lang="en-US" dirty="0"/>
          </a:p>
          <a:p>
            <a:pPr>
              <a:spcAft>
                <a:spcPts val="0"/>
              </a:spcAft>
            </a:pPr>
            <a:r>
              <a:rPr lang="en-US" dirty="0">
                <a:latin typeface="Garamond" panose="02020404030301010803" pitchFamily="18" charset="0"/>
              </a:rPr>
              <a:t>(C) Presidents can have an influence on public policy far beyond heir terms of office. </a:t>
            </a:r>
            <a:endParaRPr lang="en-US" dirty="0"/>
          </a:p>
          <a:p>
            <a:pPr>
              <a:spcAft>
                <a:spcPts val="0"/>
              </a:spcAft>
            </a:pPr>
            <a:r>
              <a:rPr lang="en-US" dirty="0">
                <a:latin typeface="Garamond" panose="02020404030301010803" pitchFamily="18" charset="0"/>
              </a:rPr>
              <a:t>(D) The opinions of Supreme Court justices remain very similar over long periods of time. </a:t>
            </a:r>
            <a:endParaRPr lang="en-US" dirty="0"/>
          </a:p>
          <a:p>
            <a:pPr>
              <a:spcAft>
                <a:spcPts val="0"/>
              </a:spcAft>
            </a:pPr>
            <a:r>
              <a:rPr lang="en-US" dirty="0">
                <a:latin typeface="Garamond" panose="02020404030301010803" pitchFamily="18" charset="0"/>
              </a:rPr>
              <a:t>(E) Supreme Court justice seldom issue dissenting opinions. </a:t>
            </a:r>
            <a:endParaRPr lang="en-US" dirty="0"/>
          </a:p>
          <a:p>
            <a:pPr>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DBF9CFB3-BE54-456C-A304-137A72E5CF74}"/>
              </a:ext>
            </a:extLst>
          </p:cNvPr>
          <p:cNvSpPr/>
          <p:nvPr/>
        </p:nvSpPr>
        <p:spPr>
          <a:xfrm>
            <a:off x="0" y="5410200"/>
            <a:ext cx="3810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83114D-8A9E-432C-BF7B-3D10DCECDC67}"/>
              </a:ext>
            </a:extLst>
          </p:cNvPr>
          <p:cNvPicPr>
            <a:picLocks noChangeAspect="1"/>
          </p:cNvPicPr>
          <p:nvPr/>
        </p:nvPicPr>
        <p:blipFill>
          <a:blip r:embed="rId3"/>
          <a:stretch>
            <a:fillRect/>
          </a:stretch>
        </p:blipFill>
        <p:spPr>
          <a:xfrm>
            <a:off x="9296400" y="76200"/>
            <a:ext cx="2819400" cy="4656083"/>
          </a:xfrm>
          <a:prstGeom prst="rect">
            <a:avLst/>
          </a:prstGeom>
        </p:spPr>
      </p:pic>
    </p:spTree>
    <p:extLst>
      <p:ext uri="{BB962C8B-B14F-4D97-AF65-F5344CB8AC3E}">
        <p14:creationId xmlns:p14="http://schemas.microsoft.com/office/powerpoint/2010/main" val="307894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BD49C79-2B9B-4158-AEF5-8FBD626ED01E}"/>
              </a:ext>
            </a:extLst>
          </p:cNvPr>
          <p:cNvGraphicFramePr>
            <a:graphicFrameLocks noGrp="1"/>
          </p:cNvGraphicFramePr>
          <p:nvPr>
            <p:extLst>
              <p:ext uri="{D42A27DB-BD31-4B8C-83A1-F6EECF244321}">
                <p14:modId xmlns:p14="http://schemas.microsoft.com/office/powerpoint/2010/main" val="2562206711"/>
              </p:ext>
            </p:extLst>
          </p:nvPr>
        </p:nvGraphicFramePr>
        <p:xfrm>
          <a:off x="0" y="530840"/>
          <a:ext cx="12192000" cy="6303478"/>
        </p:xfrm>
        <a:graphic>
          <a:graphicData uri="http://schemas.openxmlformats.org/drawingml/2006/table">
            <a:tbl>
              <a:tblPr firstRow="1" bandRow="1">
                <a:tableStyleId>{5C22544A-7EE6-4342-B048-85BDC9FD1C3A}</a:tableStyleId>
              </a:tblPr>
              <a:tblGrid>
                <a:gridCol w="5791200">
                  <a:extLst>
                    <a:ext uri="{9D8B030D-6E8A-4147-A177-3AD203B41FA5}">
                      <a16:colId xmlns:a16="http://schemas.microsoft.com/office/drawing/2014/main" val="4136915075"/>
                    </a:ext>
                  </a:extLst>
                </a:gridCol>
                <a:gridCol w="6400800">
                  <a:extLst>
                    <a:ext uri="{9D8B030D-6E8A-4147-A177-3AD203B41FA5}">
                      <a16:colId xmlns:a16="http://schemas.microsoft.com/office/drawing/2014/main" val="1981473281"/>
                    </a:ext>
                  </a:extLst>
                </a:gridCol>
              </a:tblGrid>
              <a:tr h="533400">
                <a:tc>
                  <a:txBody>
                    <a:bodyPr/>
                    <a:lstStyle/>
                    <a:p>
                      <a:pPr algn="ctr"/>
                      <a:r>
                        <a:rPr lang="en-US" sz="2400" dirty="0"/>
                        <a:t>Executive checks on the Judicial Branch </a:t>
                      </a:r>
                    </a:p>
                  </a:txBody>
                  <a:tcPr/>
                </a:tc>
                <a:tc>
                  <a:txBody>
                    <a:bodyPr/>
                    <a:lstStyle/>
                    <a:p>
                      <a:pPr algn="ctr"/>
                      <a:r>
                        <a:rPr lang="en-US" sz="2400" dirty="0"/>
                        <a:t>Legislative Checks on the Judicial Branch </a:t>
                      </a:r>
                    </a:p>
                  </a:txBody>
                  <a:tcPr/>
                </a:tc>
                <a:extLst>
                  <a:ext uri="{0D108BD9-81ED-4DB2-BD59-A6C34878D82A}">
                    <a16:rowId xmlns:a16="http://schemas.microsoft.com/office/drawing/2014/main" val="2686950881"/>
                  </a:ext>
                </a:extLst>
              </a:tr>
              <a:tr h="5770078">
                <a:tc>
                  <a:txBody>
                    <a:bodyPr/>
                    <a:lstStyle/>
                    <a:p>
                      <a:pPr marL="342900" indent="-342900">
                        <a:buFont typeface="Arial" panose="020B0604020202020204" pitchFamily="34" charset="0"/>
                        <a:buChar char="•"/>
                      </a:pPr>
                      <a:r>
                        <a:rPr lang="en-US" sz="2000" dirty="0"/>
                        <a:t>Presidential appointments for federal judgeships </a:t>
                      </a:r>
                    </a:p>
                    <a:p>
                      <a:endParaRPr lang="en-US" sz="2000" dirty="0"/>
                    </a:p>
                    <a:p>
                      <a:pPr marL="342900" indent="-342900">
                        <a:buFont typeface="Arial" panose="020B0604020202020204" pitchFamily="34" charset="0"/>
                        <a:buChar char="•"/>
                      </a:pPr>
                      <a:r>
                        <a:rPr lang="en-US" sz="2000" dirty="0"/>
                        <a:t>The manner in which a president or executive agency carries out judicial orders </a:t>
                      </a:r>
                    </a:p>
                  </a:txBody>
                  <a:tcPr/>
                </a:tc>
                <a:tc>
                  <a:txBody>
                    <a:bodyPr/>
                    <a:lstStyle/>
                    <a:p>
                      <a:pPr marL="285750" indent="-285750">
                        <a:buFont typeface="Arial" panose="020B0604020202020204" pitchFamily="34" charset="0"/>
                        <a:buChar char="•"/>
                      </a:pPr>
                      <a:r>
                        <a:rPr lang="en-US" sz="2000" dirty="0"/>
                        <a:t>The Senate Judiciary Committee reviews the president's judicial appointments. Sometimes nominees appear before the committee to answer senators questions about their experience or their views on the law.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practice of senatorial courtesy is often used with district Judge appointments, as districts are entirely within a given state. When vacancies occur, senators typically recommend judges to the White House.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Federal judges who act criminally or perhaps unethically, can be impeached and removed . Impeachment has served as Congress check on judges life terms.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Congress can write and pass new laws to clear up disputes or to better guide executive action. </a:t>
                      </a:r>
                    </a:p>
                  </a:txBody>
                  <a:tcPr/>
                </a:tc>
                <a:extLst>
                  <a:ext uri="{0D108BD9-81ED-4DB2-BD59-A6C34878D82A}">
                    <a16:rowId xmlns:a16="http://schemas.microsoft.com/office/drawing/2014/main" val="3673342437"/>
                  </a:ext>
                </a:extLst>
              </a:tr>
            </a:tbl>
          </a:graphicData>
        </a:graphic>
      </p:graphicFrame>
      <p:sp>
        <p:nvSpPr>
          <p:cNvPr id="5" name="TextBox 4">
            <a:extLst>
              <a:ext uri="{FF2B5EF4-FFF2-40B4-BE49-F238E27FC236}">
                <a16:creationId xmlns:a16="http://schemas.microsoft.com/office/drawing/2014/main" id="{83B181BB-AA7E-4485-9E26-27C33ABE8CC2}"/>
              </a:ext>
            </a:extLst>
          </p:cNvPr>
          <p:cNvSpPr txBox="1"/>
          <p:nvPr/>
        </p:nvSpPr>
        <p:spPr>
          <a:xfrm>
            <a:off x="3733800" y="0"/>
            <a:ext cx="5319213" cy="523220"/>
          </a:xfrm>
          <a:prstGeom prst="rect">
            <a:avLst/>
          </a:prstGeom>
          <a:noFill/>
        </p:spPr>
        <p:txBody>
          <a:bodyPr wrap="none" rtlCol="0">
            <a:spAutoFit/>
          </a:bodyPr>
          <a:lstStyle/>
          <a:p>
            <a:r>
              <a:rPr lang="en-US" sz="2800" b="1" dirty="0"/>
              <a:t>CHECKS ON THE JUDICIAL BRANCH</a:t>
            </a:r>
          </a:p>
        </p:txBody>
      </p:sp>
    </p:spTree>
    <p:extLst>
      <p:ext uri="{BB962C8B-B14F-4D97-AF65-F5344CB8AC3E}">
        <p14:creationId xmlns:p14="http://schemas.microsoft.com/office/powerpoint/2010/main" val="1542551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8079"/>
            <a:ext cx="8229600" cy="304800"/>
          </a:xfrm>
        </p:spPr>
        <p:txBody>
          <a:bodyPr>
            <a:normAutofit fontScale="90000"/>
          </a:bodyPr>
          <a:lstStyle/>
          <a:p>
            <a:r>
              <a:rPr lang="en-US" sz="2800" b="1" dirty="0">
                <a:solidFill>
                  <a:srgbClr val="0000FF"/>
                </a:solidFill>
              </a:rPr>
              <a:t>FREE RESPONSE QUESTION </a:t>
            </a:r>
            <a:r>
              <a:rPr lang="en-US" sz="2800" b="1" dirty="0" err="1">
                <a:solidFill>
                  <a:srgbClr val="0000FF"/>
                </a:solidFill>
              </a:rPr>
              <a:t>Quantative</a:t>
            </a:r>
            <a:r>
              <a:rPr lang="en-US" sz="2800" b="1" dirty="0">
                <a:solidFill>
                  <a:srgbClr val="0000FF"/>
                </a:solidFill>
              </a:rPr>
              <a:t> Analysis</a:t>
            </a:r>
          </a:p>
        </p:txBody>
      </p:sp>
      <p:sp>
        <p:nvSpPr>
          <p:cNvPr id="3" name="Content Placeholder 2"/>
          <p:cNvSpPr>
            <a:spLocks noGrp="1"/>
          </p:cNvSpPr>
          <p:nvPr>
            <p:ph idx="1"/>
          </p:nvPr>
        </p:nvSpPr>
        <p:spPr>
          <a:xfrm>
            <a:off x="1524000" y="2195513"/>
            <a:ext cx="10363200" cy="4343400"/>
          </a:xfrm>
        </p:spPr>
        <p:txBody>
          <a:bodyPr>
            <a:noAutofit/>
          </a:bodyPr>
          <a:lstStyle/>
          <a:p>
            <a:pPr marL="0" indent="0">
              <a:buNone/>
            </a:pPr>
            <a:r>
              <a:rPr lang="en-US" sz="2400" b="1" dirty="0">
                <a:solidFill>
                  <a:srgbClr val="0000FF"/>
                </a:solidFill>
              </a:rPr>
              <a:t>Presidents consider many factors when nominating candidates to the federal courts, and getting their nominees confirmed is often difficult. </a:t>
            </a:r>
          </a:p>
          <a:p>
            <a:pPr marL="0" indent="0">
              <a:buNone/>
            </a:pPr>
            <a:endParaRPr lang="en-US" sz="1800" b="1" dirty="0">
              <a:solidFill>
                <a:srgbClr val="0000FF"/>
              </a:solidFill>
            </a:endParaRPr>
          </a:p>
          <a:p>
            <a:pPr lvl="0">
              <a:buFont typeface="+mj-lt"/>
              <a:buAutoNum type="alphaLcParenR"/>
            </a:pPr>
            <a:r>
              <a:rPr lang="en-US" sz="1800" b="1" dirty="0">
                <a:solidFill>
                  <a:srgbClr val="0000FF"/>
                </a:solidFill>
              </a:rPr>
              <a:t>Using the chart above, describe ONE similarity between President Barack Obama’s judicial appointments and those made by President George W. Bush. </a:t>
            </a:r>
          </a:p>
          <a:p>
            <a:pPr>
              <a:buFont typeface="+mj-lt"/>
              <a:buAutoNum type="alphaLcParenR"/>
            </a:pPr>
            <a:endParaRPr lang="en-US" sz="1800" b="1" dirty="0">
              <a:solidFill>
                <a:srgbClr val="0000FF"/>
              </a:solidFill>
            </a:endParaRPr>
          </a:p>
          <a:p>
            <a:pPr lvl="0">
              <a:buFont typeface="+mj-lt"/>
              <a:buAutoNum type="alphaLcParenR"/>
            </a:pPr>
            <a:r>
              <a:rPr lang="en-US" sz="1800" b="1" dirty="0">
                <a:solidFill>
                  <a:srgbClr val="0000FF"/>
                </a:solidFill>
              </a:rPr>
              <a:t>Using the chart above, describe TWO differences between President Barack Obama’s judicial appointments and those made by President George W. Bush. </a:t>
            </a:r>
          </a:p>
          <a:p>
            <a:pPr>
              <a:buFont typeface="+mj-lt"/>
              <a:buAutoNum type="alphaLcParenR"/>
            </a:pPr>
            <a:endParaRPr lang="en-US" sz="1800" b="1" dirty="0">
              <a:solidFill>
                <a:srgbClr val="0000FF"/>
              </a:solidFill>
            </a:endParaRPr>
          </a:p>
          <a:p>
            <a:pPr lvl="0">
              <a:buFont typeface="+mj-lt"/>
              <a:buAutoNum type="alphaLcParenR"/>
            </a:pPr>
            <a:r>
              <a:rPr lang="en-US" sz="1800" b="1" dirty="0">
                <a:solidFill>
                  <a:srgbClr val="0000FF"/>
                </a:solidFill>
              </a:rPr>
              <a:t>Explain why a president’s party affiliation accounts for differences in presidential appointments to the judiciary. </a:t>
            </a:r>
          </a:p>
          <a:p>
            <a:pPr>
              <a:buFont typeface="+mj-lt"/>
              <a:buAutoNum type="alphaLcParenR"/>
            </a:pPr>
            <a:endParaRPr lang="en-US" sz="1800" b="1" dirty="0">
              <a:solidFill>
                <a:srgbClr val="0000FF"/>
              </a:solidFill>
            </a:endParaRPr>
          </a:p>
          <a:p>
            <a:pPr lvl="0">
              <a:buFont typeface="+mj-lt"/>
              <a:buAutoNum type="alphaLcParenR"/>
            </a:pPr>
            <a:r>
              <a:rPr lang="en-US" sz="1800" b="1" dirty="0">
                <a:solidFill>
                  <a:srgbClr val="0000FF"/>
                </a:solidFill>
              </a:rPr>
              <a:t>Describe one way a president can increase the chances of having judicial nominations to federal courts confirmed.</a:t>
            </a:r>
          </a:p>
          <a:p>
            <a:endParaRPr lang="en-US" sz="3600" b="1" dirty="0">
              <a:solidFill>
                <a:srgbClr val="0000FF"/>
              </a:solidFill>
            </a:endParaRP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65</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125376184"/>
              </p:ext>
            </p:extLst>
          </p:nvPr>
        </p:nvGraphicFramePr>
        <p:xfrm>
          <a:off x="761996" y="457199"/>
          <a:ext cx="10363199" cy="1689742"/>
        </p:xfrm>
        <a:graphic>
          <a:graphicData uri="http://schemas.openxmlformats.org/drawingml/2006/table">
            <a:tbl>
              <a:tblPr firstRow="1" firstCol="1" bandRow="1">
                <a:tableStyleId>{5C22544A-7EE6-4342-B048-85BDC9FD1C3A}</a:tableStyleId>
              </a:tblPr>
              <a:tblGrid>
                <a:gridCol w="2227605">
                  <a:extLst>
                    <a:ext uri="{9D8B030D-6E8A-4147-A177-3AD203B41FA5}">
                      <a16:colId xmlns:a16="http://schemas.microsoft.com/office/drawing/2014/main" val="20000"/>
                    </a:ext>
                  </a:extLst>
                </a:gridCol>
                <a:gridCol w="1378531">
                  <a:extLst>
                    <a:ext uri="{9D8B030D-6E8A-4147-A177-3AD203B41FA5}">
                      <a16:colId xmlns:a16="http://schemas.microsoft.com/office/drawing/2014/main" val="20001"/>
                    </a:ext>
                  </a:extLst>
                </a:gridCol>
                <a:gridCol w="1378531">
                  <a:extLst>
                    <a:ext uri="{9D8B030D-6E8A-4147-A177-3AD203B41FA5}">
                      <a16:colId xmlns:a16="http://schemas.microsoft.com/office/drawing/2014/main" val="20002"/>
                    </a:ext>
                  </a:extLst>
                </a:gridCol>
                <a:gridCol w="1379609">
                  <a:extLst>
                    <a:ext uri="{9D8B030D-6E8A-4147-A177-3AD203B41FA5}">
                      <a16:colId xmlns:a16="http://schemas.microsoft.com/office/drawing/2014/main" val="20003"/>
                    </a:ext>
                  </a:extLst>
                </a:gridCol>
                <a:gridCol w="1378531">
                  <a:extLst>
                    <a:ext uri="{9D8B030D-6E8A-4147-A177-3AD203B41FA5}">
                      <a16:colId xmlns:a16="http://schemas.microsoft.com/office/drawing/2014/main" val="20004"/>
                    </a:ext>
                  </a:extLst>
                </a:gridCol>
                <a:gridCol w="1378531">
                  <a:extLst>
                    <a:ext uri="{9D8B030D-6E8A-4147-A177-3AD203B41FA5}">
                      <a16:colId xmlns:a16="http://schemas.microsoft.com/office/drawing/2014/main" val="20005"/>
                    </a:ext>
                  </a:extLst>
                </a:gridCol>
                <a:gridCol w="1241861">
                  <a:extLst>
                    <a:ext uri="{9D8B030D-6E8A-4147-A177-3AD203B41FA5}">
                      <a16:colId xmlns:a16="http://schemas.microsoft.com/office/drawing/2014/main" val="20006"/>
                    </a:ext>
                  </a:extLst>
                </a:gridCol>
              </a:tblGrid>
              <a:tr h="533401">
                <a:tc gridSpan="7">
                  <a:txBody>
                    <a:bodyPr/>
                    <a:lstStyle/>
                    <a:p>
                      <a:pPr marL="0" marR="0" algn="ctr">
                        <a:spcBef>
                          <a:spcPts val="0"/>
                        </a:spcBef>
                        <a:spcAft>
                          <a:spcPts val="0"/>
                        </a:spcAft>
                      </a:pPr>
                      <a:r>
                        <a:rPr lang="en-US" sz="1800" dirty="0">
                          <a:effectLst/>
                        </a:rPr>
                        <a:t>PRESIDENTIAL APPOINTMENTS TO THE FEDERAL JUDICIARY BY SELECTED </a:t>
                      </a:r>
                      <a:endParaRPr lang="en-US" sz="2000" dirty="0">
                        <a:effectLst/>
                      </a:endParaRPr>
                    </a:p>
                    <a:p>
                      <a:pPr marL="0" marR="0" algn="ctr">
                        <a:spcBef>
                          <a:spcPts val="0"/>
                        </a:spcBef>
                        <a:spcAft>
                          <a:spcPts val="0"/>
                        </a:spcAft>
                      </a:pPr>
                      <a:r>
                        <a:rPr lang="en-US" sz="1800" dirty="0">
                          <a:effectLst/>
                        </a:rPr>
                        <a:t>DEMOGRAPHIC CHARACTERISTICS, 2000-2011 (IN PERCENT)</a:t>
                      </a:r>
                      <a:endParaRPr lang="en-US" sz="2000" dirty="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4497">
                <a:tc>
                  <a:txBody>
                    <a:bodyPr/>
                    <a:lstStyle/>
                    <a:p>
                      <a:pPr marL="0" marR="0">
                        <a:spcBef>
                          <a:spcPts val="0"/>
                        </a:spcBef>
                        <a:spcAft>
                          <a:spcPts val="0"/>
                        </a:spcAft>
                      </a:pPr>
                      <a:r>
                        <a:rPr lang="en-US" sz="1400" dirty="0">
                          <a:effectLst/>
                        </a:rPr>
                        <a:t>President</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African American</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Hispanic</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Asian American</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White</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Women</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Men</a:t>
                      </a:r>
                      <a:endParaRPr lang="en-US" sz="20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47002">
                <a:tc>
                  <a:txBody>
                    <a:bodyPr/>
                    <a:lstStyle/>
                    <a:p>
                      <a:pPr marL="0" marR="0">
                        <a:spcBef>
                          <a:spcPts val="0"/>
                        </a:spcBef>
                        <a:spcAft>
                          <a:spcPts val="0"/>
                        </a:spcAft>
                      </a:pPr>
                      <a:r>
                        <a:rPr lang="en-US" sz="1400" dirty="0">
                          <a:effectLst/>
                        </a:rPr>
                        <a:t>Barack Obama</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22%</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11%</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8%</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59%</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46%</a:t>
                      </a:r>
                      <a:endParaRPr lang="en-US" sz="20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a:effectLst/>
                        </a:rPr>
                        <a:t>54%</a:t>
                      </a:r>
                      <a:endParaRPr lang="en-US" sz="20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29603">
                <a:tc>
                  <a:txBody>
                    <a:bodyPr/>
                    <a:lstStyle/>
                    <a:p>
                      <a:pPr marL="0" marR="0">
                        <a:spcBef>
                          <a:spcPts val="0"/>
                        </a:spcBef>
                        <a:spcAft>
                          <a:spcPts val="0"/>
                        </a:spcAft>
                      </a:pPr>
                      <a:r>
                        <a:rPr lang="en-US" sz="1400" dirty="0">
                          <a:effectLst/>
                        </a:rPr>
                        <a:t>George W. Bush</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7%</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9%</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1%</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82%</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22%</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rPr>
                        <a:t>78%</a:t>
                      </a:r>
                      <a:endParaRPr lang="en-US" sz="2000" dirty="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71466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457200"/>
          </a:xfrm>
        </p:spPr>
        <p:txBody>
          <a:bodyPr>
            <a:normAutofit/>
          </a:bodyPr>
          <a:lstStyle/>
          <a:p>
            <a:r>
              <a:rPr lang="en-US" sz="2400" b="1" dirty="0">
                <a:solidFill>
                  <a:srgbClr val="008000"/>
                </a:solidFill>
              </a:rPr>
              <a:t>FREE RESPONSE RUBRIC</a:t>
            </a:r>
          </a:p>
        </p:txBody>
      </p:sp>
      <p:sp>
        <p:nvSpPr>
          <p:cNvPr id="3" name="Content Placeholder 2"/>
          <p:cNvSpPr>
            <a:spLocks noGrp="1"/>
          </p:cNvSpPr>
          <p:nvPr>
            <p:ph idx="1"/>
          </p:nvPr>
        </p:nvSpPr>
        <p:spPr>
          <a:xfrm>
            <a:off x="0" y="228600"/>
            <a:ext cx="12192000" cy="5537200"/>
          </a:xfrm>
        </p:spPr>
        <p:txBody>
          <a:bodyPr numCol="2" spcCol="182880">
            <a:noAutofit/>
          </a:bodyPr>
          <a:lstStyle/>
          <a:p>
            <a:pPr marL="0" indent="0">
              <a:buNone/>
            </a:pPr>
            <a:r>
              <a:rPr lang="en-US" sz="1600" b="1" dirty="0">
                <a:solidFill>
                  <a:srgbClr val="008000"/>
                </a:solidFill>
              </a:rPr>
              <a:t>PART (A): 1 POINT</a:t>
            </a:r>
          </a:p>
          <a:p>
            <a:pPr marL="0" indent="0">
              <a:buNone/>
            </a:pPr>
            <a:r>
              <a:rPr lang="en-US" sz="1600" b="1" dirty="0">
                <a:solidFill>
                  <a:srgbClr val="008000"/>
                </a:solidFill>
              </a:rPr>
              <a:t>One point is earned for a correct description of a similarity between President Barack Obama’s judicial appointments and those made by President George W. Bush. Possible responses include:</a:t>
            </a:r>
          </a:p>
          <a:p>
            <a:pPr lvl="0"/>
            <a:r>
              <a:rPr lang="en-US" sz="1600" b="1" dirty="0">
                <a:solidFill>
                  <a:srgbClr val="008000"/>
                </a:solidFill>
              </a:rPr>
              <a:t>In both cases more than half the appointees were white. President Obama’s appointees were 59 percent white, while President Bush’s appointees were 82 percent white. </a:t>
            </a:r>
          </a:p>
          <a:p>
            <a:pPr lvl="0"/>
            <a:r>
              <a:rPr lang="en-US" sz="1600" b="1" dirty="0">
                <a:solidFill>
                  <a:srgbClr val="008000"/>
                </a:solidFill>
              </a:rPr>
              <a:t>In both cases the number of Hispanic nominees is roughly similar, within two percentage points. </a:t>
            </a:r>
          </a:p>
          <a:p>
            <a:pPr lvl="0"/>
            <a:r>
              <a:rPr lang="en-US" sz="1600" b="1" dirty="0">
                <a:solidFill>
                  <a:srgbClr val="008000"/>
                </a:solidFill>
              </a:rPr>
              <a:t>In both cases Asian Americans were the lowest demographic nominated, both under 10 percent.</a:t>
            </a:r>
          </a:p>
          <a:p>
            <a:pPr marL="0" indent="0">
              <a:buNone/>
            </a:pPr>
            <a:r>
              <a:rPr lang="en-US" sz="1600" b="1" dirty="0">
                <a:solidFill>
                  <a:srgbClr val="008000"/>
                </a:solidFill>
              </a:rPr>
              <a:t>  </a:t>
            </a:r>
          </a:p>
          <a:p>
            <a:pPr marL="0" indent="0">
              <a:buNone/>
            </a:pPr>
            <a:endParaRPr lang="en-US" sz="1600" b="1" dirty="0">
              <a:solidFill>
                <a:srgbClr val="008000"/>
              </a:solidFill>
            </a:endParaRPr>
          </a:p>
          <a:p>
            <a:pPr marL="0" indent="0">
              <a:buNone/>
            </a:pPr>
            <a:r>
              <a:rPr lang="en-US" sz="1600" b="1" dirty="0">
                <a:solidFill>
                  <a:srgbClr val="008000"/>
                </a:solidFill>
              </a:rPr>
              <a:t>PART (B): 2 POINTS </a:t>
            </a:r>
          </a:p>
          <a:p>
            <a:pPr marL="0" indent="0">
              <a:buNone/>
            </a:pPr>
            <a:r>
              <a:rPr lang="en-US" sz="1600" b="1" dirty="0">
                <a:solidFill>
                  <a:srgbClr val="008000"/>
                </a:solidFill>
              </a:rPr>
              <a:t>One point is earned for each of two correct descriptions of a difference between President Barack Obama’s judicial appointments and those made by President George W. Bush. Possible responses include: </a:t>
            </a:r>
          </a:p>
          <a:p>
            <a:pPr lvl="0"/>
            <a:r>
              <a:rPr lang="en-US" sz="1600" b="1" dirty="0">
                <a:solidFill>
                  <a:srgbClr val="008000"/>
                </a:solidFill>
              </a:rPr>
              <a:t>Obama appointed a significantly greater percentage of women than did Bush. President Obama’s appointees were 46 percent women, while President Bush’s appointees were 22 percent women. </a:t>
            </a:r>
          </a:p>
          <a:p>
            <a:pPr lvl="0"/>
            <a:r>
              <a:rPr lang="en-US" sz="1600" b="1" dirty="0">
                <a:solidFill>
                  <a:srgbClr val="008000"/>
                </a:solidFill>
              </a:rPr>
              <a:t>Obama was more likely to appoint racial minority candidates than was Bush; for example, 22 percent of President Obama’s appointees were African American, as opposed to 7 percent of President Bush’s appointees. </a:t>
            </a:r>
          </a:p>
          <a:p>
            <a:pPr lvl="0"/>
            <a:r>
              <a:rPr lang="en-US" sz="1600" b="1" dirty="0">
                <a:solidFill>
                  <a:srgbClr val="008000"/>
                </a:solidFill>
              </a:rPr>
              <a:t>Obama appointed more than Bush in any single minority category, appointing a higher percentage of African Americans, Hispanics, and Asian Americans. </a:t>
            </a:r>
          </a:p>
          <a:p>
            <a:pPr marL="0" indent="0">
              <a:buNone/>
            </a:pPr>
            <a:r>
              <a:rPr lang="en-US" sz="1600" b="1" dirty="0">
                <a:solidFill>
                  <a:srgbClr val="008000"/>
                </a:solidFill>
              </a:rPr>
              <a:t>PART (C): 1 POINT</a:t>
            </a:r>
          </a:p>
          <a:p>
            <a:pPr marL="0" indent="0">
              <a:buNone/>
            </a:pPr>
            <a:r>
              <a:rPr lang="en-US" sz="1600" b="1" dirty="0">
                <a:solidFill>
                  <a:srgbClr val="008000"/>
                </a:solidFill>
              </a:rPr>
              <a:t>One point is earned for a correct explanation of why a president’s party affiliation accounts for differences in presidential appointments to the judiciary. Possible responses include: </a:t>
            </a:r>
          </a:p>
          <a:p>
            <a:pPr lvl="0"/>
            <a:r>
              <a:rPr lang="en-US" sz="1600" b="1" dirty="0">
                <a:solidFill>
                  <a:srgbClr val="008000"/>
                </a:solidFill>
              </a:rPr>
              <a:t>President chooses nominees with similar views who will rule in a manner consistent with the President’s policy preferences — party ID is a rough indicator. </a:t>
            </a:r>
          </a:p>
          <a:p>
            <a:pPr lvl="0"/>
            <a:r>
              <a:rPr lang="en-US" sz="1600" b="1" dirty="0">
                <a:solidFill>
                  <a:srgbClr val="008000"/>
                </a:solidFill>
              </a:rPr>
              <a:t>President chooses nominees that cater to his party’s electoral coalition, which will help his party win future elections.</a:t>
            </a:r>
          </a:p>
          <a:p>
            <a:pPr marL="0" indent="0">
              <a:buNone/>
            </a:pPr>
            <a:r>
              <a:rPr lang="en-US" sz="1600" b="1" dirty="0">
                <a:solidFill>
                  <a:srgbClr val="008000"/>
                </a:solidFill>
              </a:rPr>
              <a:t> </a:t>
            </a:r>
          </a:p>
          <a:p>
            <a:pPr marL="0" indent="0">
              <a:buNone/>
            </a:pPr>
            <a:r>
              <a:rPr lang="en-US" sz="1600" b="1" dirty="0">
                <a:solidFill>
                  <a:srgbClr val="008000"/>
                </a:solidFill>
              </a:rPr>
              <a:t> </a:t>
            </a:r>
          </a:p>
          <a:p>
            <a:pPr marL="0" indent="0">
              <a:buNone/>
            </a:pPr>
            <a:r>
              <a:rPr lang="en-US" sz="1600" b="1" dirty="0">
                <a:solidFill>
                  <a:srgbClr val="008000"/>
                </a:solidFill>
              </a:rPr>
              <a:t>PART (D): 1 POINT  </a:t>
            </a:r>
          </a:p>
          <a:p>
            <a:pPr marL="0" indent="0">
              <a:buNone/>
            </a:pPr>
            <a:r>
              <a:rPr lang="en-US" sz="1600" b="1" dirty="0">
                <a:solidFill>
                  <a:srgbClr val="008000"/>
                </a:solidFill>
              </a:rPr>
              <a:t>One point is earned for a correct description of a way that a president can increase the chances of having judicial nominations confirmed. Possible responses include: </a:t>
            </a:r>
          </a:p>
          <a:p>
            <a:pPr lvl="0"/>
            <a:r>
              <a:rPr lang="en-US" sz="1600" b="1" dirty="0">
                <a:solidFill>
                  <a:srgbClr val="008000"/>
                </a:solidFill>
              </a:rPr>
              <a:t>Consulting with the Senate/using senatorial courtesy </a:t>
            </a:r>
          </a:p>
          <a:p>
            <a:pPr lvl="0"/>
            <a:r>
              <a:rPr lang="en-US" sz="1600" b="1" dirty="0">
                <a:solidFill>
                  <a:srgbClr val="008000"/>
                </a:solidFill>
              </a:rPr>
              <a:t>Choosing a moderate </a:t>
            </a:r>
          </a:p>
          <a:p>
            <a:pPr lvl="0"/>
            <a:r>
              <a:rPr lang="en-US" sz="1600" b="1" dirty="0">
                <a:solidFill>
                  <a:srgbClr val="008000"/>
                </a:solidFill>
              </a:rPr>
              <a:t>Properly vetting candidates/selecting qualified candidates </a:t>
            </a:r>
          </a:p>
        </p:txBody>
      </p:sp>
    </p:spTree>
    <p:extLst>
      <p:ext uri="{BB962C8B-B14F-4D97-AF65-F5344CB8AC3E}">
        <p14:creationId xmlns:p14="http://schemas.microsoft.com/office/powerpoint/2010/main" val="188463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43" name="Freeform: Shape 4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1BF4E7-A84B-445C-85E9-6CC2A6284826}"/>
              </a:ext>
            </a:extLst>
          </p:cNvPr>
          <p:cNvPicPr>
            <a:picLocks noChangeAspect="1"/>
          </p:cNvPicPr>
          <p:nvPr/>
        </p:nvPicPr>
        <p:blipFill>
          <a:blip r:embed="rId2"/>
          <a:stretch>
            <a:fillRect/>
          </a:stretch>
        </p:blipFill>
        <p:spPr>
          <a:xfrm>
            <a:off x="0" y="1829450"/>
            <a:ext cx="11506200" cy="3802210"/>
          </a:xfrm>
          <a:prstGeom prst="rect">
            <a:avLst/>
          </a:prstGeom>
          <a:ln>
            <a:noFill/>
          </a:ln>
        </p:spPr>
      </p:pic>
    </p:spTree>
    <p:extLst>
      <p:ext uri="{BB962C8B-B14F-4D97-AF65-F5344CB8AC3E}">
        <p14:creationId xmlns:p14="http://schemas.microsoft.com/office/powerpoint/2010/main" val="207989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are the Levels of the Federal Court? | The Judicial Learning Center">
            <a:extLst>
              <a:ext uri="{FF2B5EF4-FFF2-40B4-BE49-F238E27FC236}">
                <a16:creationId xmlns:a16="http://schemas.microsoft.com/office/drawing/2014/main" id="{04F7A44F-4CFA-4A2F-8AE1-5F21E4E6B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976" y="-34170"/>
            <a:ext cx="9065259" cy="68921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DA0F6B-763A-4888-A7FC-AAF2E88DD5D8}"/>
              </a:ext>
            </a:extLst>
          </p:cNvPr>
          <p:cNvSpPr>
            <a:spLocks noGrp="1"/>
          </p:cNvSpPr>
          <p:nvPr>
            <p:ph type="title"/>
          </p:nvPr>
        </p:nvSpPr>
        <p:spPr>
          <a:xfrm>
            <a:off x="96435" y="42030"/>
            <a:ext cx="11999128" cy="492443"/>
          </a:xfrm>
        </p:spPr>
        <p:txBody>
          <a:bodyPr/>
          <a:lstStyle/>
          <a:p>
            <a:r>
              <a:rPr lang="en-US" dirty="0"/>
              <a:t>Federal Court System</a:t>
            </a:r>
          </a:p>
        </p:txBody>
      </p:sp>
      <p:sp>
        <p:nvSpPr>
          <p:cNvPr id="3" name="Text Placeholder 2">
            <a:extLst>
              <a:ext uri="{FF2B5EF4-FFF2-40B4-BE49-F238E27FC236}">
                <a16:creationId xmlns:a16="http://schemas.microsoft.com/office/drawing/2014/main" id="{301AA485-8B37-4545-9B10-6B561BAEC739}"/>
              </a:ext>
            </a:extLst>
          </p:cNvPr>
          <p:cNvSpPr>
            <a:spLocks noGrp="1"/>
          </p:cNvSpPr>
          <p:nvPr>
            <p:ph type="body" idx="1"/>
          </p:nvPr>
        </p:nvSpPr>
        <p:spPr>
          <a:xfrm>
            <a:off x="131085" y="523967"/>
            <a:ext cx="3097141" cy="369332"/>
          </a:xfrm>
        </p:spPr>
        <p:txBody>
          <a:bodyPr/>
          <a:lstStyle/>
          <a:p>
            <a:r>
              <a:rPr lang="en-US" sz="2400" b="1" dirty="0"/>
              <a:t>REQUIRED for AP Exam</a:t>
            </a:r>
          </a:p>
        </p:txBody>
      </p:sp>
      <p:cxnSp>
        <p:nvCxnSpPr>
          <p:cNvPr id="5" name="Straight Connector 4">
            <a:extLst>
              <a:ext uri="{FF2B5EF4-FFF2-40B4-BE49-F238E27FC236}">
                <a16:creationId xmlns:a16="http://schemas.microsoft.com/office/drawing/2014/main" id="{6ADF08D1-914F-4FE9-8858-D59101931519}"/>
              </a:ext>
            </a:extLst>
          </p:cNvPr>
          <p:cNvCxnSpPr>
            <a:cxnSpLocks/>
          </p:cNvCxnSpPr>
          <p:nvPr/>
        </p:nvCxnSpPr>
        <p:spPr>
          <a:xfrm>
            <a:off x="6235505" y="1396716"/>
            <a:ext cx="4432495" cy="51084"/>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72BB1F65-9B94-441B-8E61-C2AE9FF25333}"/>
              </a:ext>
            </a:extLst>
          </p:cNvPr>
          <p:cNvCxnSpPr>
            <a:cxnSpLocks/>
          </p:cNvCxnSpPr>
          <p:nvPr/>
        </p:nvCxnSpPr>
        <p:spPr>
          <a:xfrm>
            <a:off x="5913374" y="2743200"/>
            <a:ext cx="47546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2D0D185C-3858-401A-BDA6-A40636594CB5}"/>
              </a:ext>
            </a:extLst>
          </p:cNvPr>
          <p:cNvCxnSpPr>
            <a:cxnSpLocks/>
          </p:cNvCxnSpPr>
          <p:nvPr/>
        </p:nvCxnSpPr>
        <p:spPr>
          <a:xfrm>
            <a:off x="5181600" y="4343400"/>
            <a:ext cx="5486400"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6CB0D98F-8B74-4DC0-9DAC-6F2DDF18A148}"/>
              </a:ext>
            </a:extLst>
          </p:cNvPr>
          <p:cNvSpPr txBox="1"/>
          <p:nvPr/>
        </p:nvSpPr>
        <p:spPr>
          <a:xfrm>
            <a:off x="2810535" y="3937408"/>
            <a:ext cx="2717411" cy="461665"/>
          </a:xfrm>
          <a:prstGeom prst="rect">
            <a:avLst/>
          </a:prstGeom>
          <a:noFill/>
        </p:spPr>
        <p:txBody>
          <a:bodyPr wrap="none" rtlCol="0">
            <a:spAutoFit/>
          </a:bodyPr>
          <a:lstStyle/>
          <a:p>
            <a:r>
              <a:rPr lang="en-US" sz="2400" b="1" dirty="0"/>
              <a:t>Original Jurisdiction</a:t>
            </a:r>
          </a:p>
        </p:txBody>
      </p:sp>
      <p:sp>
        <p:nvSpPr>
          <p:cNvPr id="11" name="TextBox 10">
            <a:extLst>
              <a:ext uri="{FF2B5EF4-FFF2-40B4-BE49-F238E27FC236}">
                <a16:creationId xmlns:a16="http://schemas.microsoft.com/office/drawing/2014/main" id="{B03BF4F3-BAF2-4506-A649-6AE9F2081A81}"/>
              </a:ext>
            </a:extLst>
          </p:cNvPr>
          <p:cNvSpPr txBox="1"/>
          <p:nvPr/>
        </p:nvSpPr>
        <p:spPr>
          <a:xfrm>
            <a:off x="2273105" y="4443008"/>
            <a:ext cx="3962400" cy="1323439"/>
          </a:xfrm>
          <a:prstGeom prst="rect">
            <a:avLst/>
          </a:prstGeom>
          <a:noFill/>
        </p:spPr>
        <p:txBody>
          <a:bodyPr wrap="square">
            <a:spAutoFit/>
          </a:bodyPr>
          <a:lstStyle/>
          <a:p>
            <a:r>
              <a:rPr lang="en-US" sz="2000" dirty="0"/>
              <a:t>the authority of a court to act as the first court to hear a case, which includes the finding of facts in the case.</a:t>
            </a:r>
          </a:p>
        </p:txBody>
      </p:sp>
      <p:sp>
        <p:nvSpPr>
          <p:cNvPr id="13" name="TextBox 12">
            <a:extLst>
              <a:ext uri="{FF2B5EF4-FFF2-40B4-BE49-F238E27FC236}">
                <a16:creationId xmlns:a16="http://schemas.microsoft.com/office/drawing/2014/main" id="{B368EDE5-B2B0-4986-AF5B-17D45669578C}"/>
              </a:ext>
            </a:extLst>
          </p:cNvPr>
          <p:cNvSpPr txBox="1"/>
          <p:nvPr/>
        </p:nvSpPr>
        <p:spPr>
          <a:xfrm>
            <a:off x="2632113" y="2690226"/>
            <a:ext cx="4149687" cy="1015663"/>
          </a:xfrm>
          <a:prstGeom prst="rect">
            <a:avLst/>
          </a:prstGeom>
          <a:noFill/>
        </p:spPr>
        <p:txBody>
          <a:bodyPr wrap="square">
            <a:spAutoFit/>
          </a:bodyPr>
          <a:lstStyle/>
          <a:p>
            <a:r>
              <a:rPr lang="en-US" sz="2000" dirty="0"/>
              <a:t>the authority of a court to hear and review decisions made by lower courts in that system.</a:t>
            </a:r>
          </a:p>
        </p:txBody>
      </p:sp>
      <p:sp>
        <p:nvSpPr>
          <p:cNvPr id="14" name="TextBox 13">
            <a:extLst>
              <a:ext uri="{FF2B5EF4-FFF2-40B4-BE49-F238E27FC236}">
                <a16:creationId xmlns:a16="http://schemas.microsoft.com/office/drawing/2014/main" id="{207266C4-64C3-4FDB-9179-5F5D95BAE6CD}"/>
              </a:ext>
            </a:extLst>
          </p:cNvPr>
          <p:cNvSpPr txBox="1"/>
          <p:nvPr/>
        </p:nvSpPr>
        <p:spPr>
          <a:xfrm>
            <a:off x="2971800" y="2284405"/>
            <a:ext cx="2941574" cy="461665"/>
          </a:xfrm>
          <a:prstGeom prst="rect">
            <a:avLst/>
          </a:prstGeom>
          <a:noFill/>
        </p:spPr>
        <p:txBody>
          <a:bodyPr wrap="none" rtlCol="0">
            <a:spAutoFit/>
          </a:bodyPr>
          <a:lstStyle/>
          <a:p>
            <a:r>
              <a:rPr lang="en-US" sz="2400" b="1" dirty="0"/>
              <a:t>Appellate Jurisdiction</a:t>
            </a:r>
          </a:p>
        </p:txBody>
      </p:sp>
      <p:sp>
        <p:nvSpPr>
          <p:cNvPr id="18" name="TextBox 17">
            <a:extLst>
              <a:ext uri="{FF2B5EF4-FFF2-40B4-BE49-F238E27FC236}">
                <a16:creationId xmlns:a16="http://schemas.microsoft.com/office/drawing/2014/main" id="{823B4A10-6006-407A-AB6E-51BA7A393A33}"/>
              </a:ext>
            </a:extLst>
          </p:cNvPr>
          <p:cNvSpPr txBox="1"/>
          <p:nvPr/>
        </p:nvSpPr>
        <p:spPr>
          <a:xfrm>
            <a:off x="147034" y="1043588"/>
            <a:ext cx="2748565" cy="923330"/>
          </a:xfrm>
          <a:prstGeom prst="rect">
            <a:avLst/>
          </a:prstGeom>
          <a:noFill/>
        </p:spPr>
        <p:txBody>
          <a:bodyPr wrap="square">
            <a:spAutoFit/>
          </a:bodyPr>
          <a:lstStyle/>
          <a:p>
            <a:r>
              <a:rPr lang="en-US" b="1" dirty="0"/>
              <a:t>JURISDICTION</a:t>
            </a:r>
            <a:r>
              <a:rPr lang="en-US" dirty="0"/>
              <a:t> — the authority to hear and decide cases</a:t>
            </a:r>
          </a:p>
        </p:txBody>
      </p:sp>
      <p:sp>
        <p:nvSpPr>
          <p:cNvPr id="19" name="TextBox 18">
            <a:extLst>
              <a:ext uri="{FF2B5EF4-FFF2-40B4-BE49-F238E27FC236}">
                <a16:creationId xmlns:a16="http://schemas.microsoft.com/office/drawing/2014/main" id="{B71C68A6-7321-4AAE-AC05-93238A45E22F}"/>
              </a:ext>
            </a:extLst>
          </p:cNvPr>
          <p:cNvSpPr txBox="1"/>
          <p:nvPr/>
        </p:nvSpPr>
        <p:spPr>
          <a:xfrm>
            <a:off x="3491953" y="935051"/>
            <a:ext cx="2941574" cy="461665"/>
          </a:xfrm>
          <a:prstGeom prst="rect">
            <a:avLst/>
          </a:prstGeom>
          <a:noFill/>
        </p:spPr>
        <p:txBody>
          <a:bodyPr wrap="none" rtlCol="0">
            <a:spAutoFit/>
          </a:bodyPr>
          <a:lstStyle/>
          <a:p>
            <a:r>
              <a:rPr lang="en-US" sz="2400" b="1" dirty="0"/>
              <a:t>Appellate Jurisdiction</a:t>
            </a:r>
          </a:p>
        </p:txBody>
      </p:sp>
      <p:sp>
        <p:nvSpPr>
          <p:cNvPr id="20" name="TextBox 19">
            <a:extLst>
              <a:ext uri="{FF2B5EF4-FFF2-40B4-BE49-F238E27FC236}">
                <a16:creationId xmlns:a16="http://schemas.microsoft.com/office/drawing/2014/main" id="{450BA4ED-EFD6-4EA6-8A6C-F79DD6C633C6}"/>
              </a:ext>
            </a:extLst>
          </p:cNvPr>
          <p:cNvSpPr txBox="1"/>
          <p:nvPr/>
        </p:nvSpPr>
        <p:spPr>
          <a:xfrm>
            <a:off x="3030015" y="1399585"/>
            <a:ext cx="3741152" cy="461665"/>
          </a:xfrm>
          <a:prstGeom prst="rect">
            <a:avLst/>
          </a:prstGeom>
          <a:noFill/>
        </p:spPr>
        <p:txBody>
          <a:bodyPr wrap="none" rtlCol="0">
            <a:spAutoFit/>
          </a:bodyPr>
          <a:lstStyle/>
          <a:p>
            <a:r>
              <a:rPr lang="en-US" sz="2400" b="1" dirty="0"/>
              <a:t>Limited Original Jurisdiction</a:t>
            </a:r>
          </a:p>
        </p:txBody>
      </p:sp>
      <p:sp>
        <p:nvSpPr>
          <p:cNvPr id="4" name="TextBox 3">
            <a:extLst>
              <a:ext uri="{FF2B5EF4-FFF2-40B4-BE49-F238E27FC236}">
                <a16:creationId xmlns:a16="http://schemas.microsoft.com/office/drawing/2014/main" id="{1E3CEFC2-C482-31C4-E55F-51C0EC460512}"/>
              </a:ext>
            </a:extLst>
          </p:cNvPr>
          <p:cNvSpPr txBox="1"/>
          <p:nvPr/>
        </p:nvSpPr>
        <p:spPr>
          <a:xfrm>
            <a:off x="147034" y="2090749"/>
            <a:ext cx="1989241" cy="2308324"/>
          </a:xfrm>
          <a:prstGeom prst="rect">
            <a:avLst/>
          </a:prstGeom>
          <a:noFill/>
        </p:spPr>
        <p:txBody>
          <a:bodyPr wrap="square" rtlCol="0">
            <a:spAutoFit/>
          </a:bodyPr>
          <a:lstStyle/>
          <a:p>
            <a:r>
              <a:rPr lang="en-US" sz="2400" b="1" dirty="0">
                <a:solidFill>
                  <a:srgbClr val="FF0000"/>
                </a:solidFill>
              </a:rPr>
              <a:t>All lower courts are </a:t>
            </a:r>
          </a:p>
          <a:p>
            <a:r>
              <a:rPr lang="en-US" sz="2400" b="1" dirty="0">
                <a:solidFill>
                  <a:srgbClr val="FF0000"/>
                </a:solidFill>
              </a:rPr>
              <a:t>created by Congress as</a:t>
            </a:r>
          </a:p>
          <a:p>
            <a:r>
              <a:rPr lang="en-US" sz="2400" b="1" dirty="0">
                <a:solidFill>
                  <a:srgbClr val="FF0000"/>
                </a:solidFill>
              </a:rPr>
              <a:t>stated in the Constitution</a:t>
            </a:r>
          </a:p>
        </p:txBody>
      </p:sp>
      <p:pic>
        <p:nvPicPr>
          <p:cNvPr id="9" name="Picture 8">
            <a:extLst>
              <a:ext uri="{FF2B5EF4-FFF2-40B4-BE49-F238E27FC236}">
                <a16:creationId xmlns:a16="http://schemas.microsoft.com/office/drawing/2014/main" id="{F07427FC-1B39-B526-6672-1CC6B17918DE}"/>
              </a:ext>
            </a:extLst>
          </p:cNvPr>
          <p:cNvPicPr>
            <a:picLocks noChangeAspect="1"/>
          </p:cNvPicPr>
          <p:nvPr/>
        </p:nvPicPr>
        <p:blipFill>
          <a:blip r:embed="rId3"/>
          <a:stretch>
            <a:fillRect/>
          </a:stretch>
        </p:blipFill>
        <p:spPr>
          <a:xfrm rot="21440514">
            <a:off x="-58303" y="4420407"/>
            <a:ext cx="2277245" cy="1767861"/>
          </a:xfrm>
          <a:prstGeom prst="rect">
            <a:avLst/>
          </a:prstGeom>
        </p:spPr>
      </p:pic>
    </p:spTree>
    <p:extLst>
      <p:ext uri="{BB962C8B-B14F-4D97-AF65-F5344CB8AC3E}">
        <p14:creationId xmlns:p14="http://schemas.microsoft.com/office/powerpoint/2010/main" val="39551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lang="en-US" sz="1200" spc="-160" smtClean="0">
                <a:solidFill>
                  <a:srgbClr val="898989"/>
                </a:solidFill>
                <a:latin typeface="DejaVu Sans"/>
                <a:cs typeface="DejaVu Sans"/>
              </a:rPr>
              <a:t>8</a:t>
            </a:fld>
            <a:endParaRPr lang="en-US" sz="1200">
              <a:latin typeface="DejaVu Sans"/>
              <a:cs typeface="DejaVu Sans"/>
            </a:endParaRPr>
          </a:p>
        </p:txBody>
      </p:sp>
      <p:pic>
        <p:nvPicPr>
          <p:cNvPr id="11" name="Picture 10">
            <a:extLst>
              <a:ext uri="{FF2B5EF4-FFF2-40B4-BE49-F238E27FC236}">
                <a16:creationId xmlns:a16="http://schemas.microsoft.com/office/drawing/2014/main" id="{8E5F129F-8C2A-428F-A7B2-4C1C48DB5825}"/>
              </a:ext>
            </a:extLst>
          </p:cNvPr>
          <p:cNvPicPr>
            <a:picLocks noChangeAspect="1"/>
          </p:cNvPicPr>
          <p:nvPr/>
        </p:nvPicPr>
        <p:blipFill>
          <a:blip r:embed="rId2"/>
          <a:stretch>
            <a:fillRect/>
          </a:stretch>
        </p:blipFill>
        <p:spPr>
          <a:xfrm>
            <a:off x="72182" y="226189"/>
            <a:ext cx="10924902" cy="6631811"/>
          </a:xfrm>
          <a:prstGeom prst="rect">
            <a:avLst/>
          </a:prstGeom>
        </p:spPr>
      </p:pic>
      <p:pic>
        <p:nvPicPr>
          <p:cNvPr id="2" name="Picture 1">
            <a:extLst>
              <a:ext uri="{FF2B5EF4-FFF2-40B4-BE49-F238E27FC236}">
                <a16:creationId xmlns:a16="http://schemas.microsoft.com/office/drawing/2014/main" id="{99AAC685-1491-4E8D-9F22-947810BD8FC4}"/>
              </a:ext>
            </a:extLst>
          </p:cNvPr>
          <p:cNvPicPr>
            <a:picLocks noChangeAspect="1"/>
          </p:cNvPicPr>
          <p:nvPr/>
        </p:nvPicPr>
        <p:blipFill>
          <a:blip r:embed="rId3"/>
          <a:stretch>
            <a:fillRect/>
          </a:stretch>
        </p:blipFill>
        <p:spPr>
          <a:xfrm>
            <a:off x="-228601" y="1143000"/>
            <a:ext cx="4343401" cy="3124200"/>
          </a:xfrm>
          <a:prstGeom prst="rect">
            <a:avLst/>
          </a:prstGeom>
        </p:spPr>
      </p:pic>
      <p:sp>
        <p:nvSpPr>
          <p:cNvPr id="3" name="TextBox 2">
            <a:extLst>
              <a:ext uri="{FF2B5EF4-FFF2-40B4-BE49-F238E27FC236}">
                <a16:creationId xmlns:a16="http://schemas.microsoft.com/office/drawing/2014/main" id="{14D4BD63-59A5-482F-8EDF-5CF5E711228A}"/>
              </a:ext>
            </a:extLst>
          </p:cNvPr>
          <p:cNvSpPr txBox="1"/>
          <p:nvPr/>
        </p:nvSpPr>
        <p:spPr>
          <a:xfrm>
            <a:off x="6350" y="636369"/>
            <a:ext cx="5715000" cy="646331"/>
          </a:xfrm>
          <a:prstGeom prst="rect">
            <a:avLst/>
          </a:prstGeom>
          <a:noFill/>
        </p:spPr>
        <p:txBody>
          <a:bodyPr wrap="square" rtlCol="0">
            <a:spAutoFit/>
          </a:bodyPr>
          <a:lstStyle/>
          <a:p>
            <a:r>
              <a:rPr lang="en-US" b="1" dirty="0"/>
              <a:t>The federal court system was a copy of the system the states had already in place</a:t>
            </a:r>
          </a:p>
        </p:txBody>
      </p:sp>
      <p:sp>
        <p:nvSpPr>
          <p:cNvPr id="4" name="Right Brace 3">
            <a:extLst>
              <a:ext uri="{FF2B5EF4-FFF2-40B4-BE49-F238E27FC236}">
                <a16:creationId xmlns:a16="http://schemas.microsoft.com/office/drawing/2014/main" id="{6DA493FB-80AF-4AD9-88FF-D73322AF0CF6}"/>
              </a:ext>
            </a:extLst>
          </p:cNvPr>
          <p:cNvSpPr/>
          <p:nvPr/>
        </p:nvSpPr>
        <p:spPr>
          <a:xfrm flipH="1">
            <a:off x="3770547" y="990600"/>
            <a:ext cx="533400" cy="2914650"/>
          </a:xfrm>
          <a:prstGeom prst="rightBrace">
            <a:avLst>
              <a:gd name="adj1" fmla="val 8333"/>
              <a:gd name="adj2" fmla="val 49346"/>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4BCFF931-B085-AFCE-8DA5-221B6404EF92}"/>
              </a:ext>
            </a:extLst>
          </p:cNvPr>
          <p:cNvSpPr/>
          <p:nvPr/>
        </p:nvSpPr>
        <p:spPr>
          <a:xfrm>
            <a:off x="10567944" y="4550174"/>
            <a:ext cx="1576158" cy="461010"/>
          </a:xfrm>
          <a:prstGeom prst="rect">
            <a:avLst/>
          </a:prstGeom>
          <a:noFill/>
          <a:ln w="15875">
            <a:solidFill>
              <a:srgbClr val="007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497"/>
                </a:solidFill>
              </a:rPr>
              <a:t>Civil Court</a:t>
            </a:r>
          </a:p>
        </p:txBody>
      </p:sp>
      <p:cxnSp>
        <p:nvCxnSpPr>
          <p:cNvPr id="8" name="Straight Connector 7">
            <a:extLst>
              <a:ext uri="{FF2B5EF4-FFF2-40B4-BE49-F238E27FC236}">
                <a16:creationId xmlns:a16="http://schemas.microsoft.com/office/drawing/2014/main" id="{035226BF-FA16-AD16-58AD-41F261594165}"/>
              </a:ext>
            </a:extLst>
          </p:cNvPr>
          <p:cNvCxnSpPr/>
          <p:nvPr/>
        </p:nvCxnSpPr>
        <p:spPr>
          <a:xfrm>
            <a:off x="9906000" y="4260103"/>
            <a:ext cx="1474697" cy="0"/>
          </a:xfrm>
          <a:prstGeom prst="line">
            <a:avLst/>
          </a:prstGeom>
          <a:ln w="15875">
            <a:solidFill>
              <a:srgbClr val="00769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AC95B5-BEC7-C557-E8A0-BCDAF3BDC164}"/>
              </a:ext>
            </a:extLst>
          </p:cNvPr>
          <p:cNvCxnSpPr>
            <a:cxnSpLocks/>
          </p:cNvCxnSpPr>
          <p:nvPr/>
        </p:nvCxnSpPr>
        <p:spPr>
          <a:xfrm flipV="1">
            <a:off x="11375378" y="4267200"/>
            <a:ext cx="0" cy="282974"/>
          </a:xfrm>
          <a:prstGeom prst="line">
            <a:avLst/>
          </a:prstGeom>
          <a:ln w="15875">
            <a:solidFill>
              <a:srgbClr val="0074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93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400502"/>
          </a:xfrm>
          <a:custGeom>
            <a:avLst/>
            <a:gdLst/>
            <a:ahLst/>
            <a:cxnLst/>
            <a:rect l="l" t="t" r="r" b="b"/>
            <a:pathLst>
              <a:path w="12192000" h="762000">
                <a:moveTo>
                  <a:pt x="12191997" y="0"/>
                </a:moveTo>
                <a:lnTo>
                  <a:pt x="0" y="0"/>
                </a:lnTo>
                <a:lnTo>
                  <a:pt x="0" y="762000"/>
                </a:lnTo>
                <a:lnTo>
                  <a:pt x="12191997" y="762000"/>
                </a:lnTo>
                <a:lnTo>
                  <a:pt x="12191997"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838200" y="18347"/>
            <a:ext cx="11049000" cy="382156"/>
          </a:xfrm>
          <a:prstGeom prst="rect">
            <a:avLst/>
          </a:prstGeom>
        </p:spPr>
        <p:txBody>
          <a:bodyPr vert="horz" wrap="square" lIns="0" tIns="12700" rIns="0" bIns="0" rtlCol="0">
            <a:spAutoFit/>
          </a:bodyPr>
          <a:lstStyle/>
          <a:p>
            <a:pPr marL="12700" algn="ctr">
              <a:lnSpc>
                <a:spcPct val="100000"/>
              </a:lnSpc>
              <a:spcBef>
                <a:spcPts val="100"/>
              </a:spcBef>
            </a:pPr>
            <a:r>
              <a:rPr sz="2400" dirty="0">
                <a:solidFill>
                  <a:srgbClr val="FFFFFF"/>
                </a:solidFill>
              </a:rPr>
              <a:t>INTRODUCTION TO THE FEDERAL COURTS</a:t>
            </a:r>
            <a:endParaRPr sz="2400" dirty="0"/>
          </a:p>
        </p:txBody>
      </p:sp>
      <p:sp>
        <p:nvSpPr>
          <p:cNvPr id="6" name="object 6"/>
          <p:cNvSpPr txBox="1"/>
          <p:nvPr/>
        </p:nvSpPr>
        <p:spPr>
          <a:xfrm>
            <a:off x="11380697" y="6442065"/>
            <a:ext cx="153670" cy="211454"/>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z="1200" spc="-160" dirty="0">
                <a:solidFill>
                  <a:srgbClr val="898989"/>
                </a:solidFill>
                <a:latin typeface="DejaVu Sans"/>
                <a:cs typeface="DejaVu Sans"/>
              </a:rPr>
              <a:t>9</a:t>
            </a:fld>
            <a:endParaRPr sz="1200">
              <a:latin typeface="DejaVu Sans"/>
              <a:cs typeface="DejaVu Sans"/>
            </a:endParaRPr>
          </a:p>
        </p:txBody>
      </p:sp>
      <p:pic>
        <p:nvPicPr>
          <p:cNvPr id="4" name="Picture 3">
            <a:extLst>
              <a:ext uri="{FF2B5EF4-FFF2-40B4-BE49-F238E27FC236}">
                <a16:creationId xmlns:a16="http://schemas.microsoft.com/office/drawing/2014/main" id="{C1FDAFF3-4F50-4EDC-A08D-727FE472D69C}"/>
              </a:ext>
            </a:extLst>
          </p:cNvPr>
          <p:cNvPicPr>
            <a:picLocks noChangeAspect="1"/>
          </p:cNvPicPr>
          <p:nvPr/>
        </p:nvPicPr>
        <p:blipFill>
          <a:blip r:embed="rId2"/>
          <a:stretch>
            <a:fillRect/>
          </a:stretch>
        </p:blipFill>
        <p:spPr>
          <a:xfrm>
            <a:off x="3416626" y="392339"/>
            <a:ext cx="8772653" cy="6405819"/>
          </a:xfrm>
          <a:prstGeom prst="rect">
            <a:avLst/>
          </a:prstGeom>
        </p:spPr>
      </p:pic>
      <p:sp>
        <p:nvSpPr>
          <p:cNvPr id="5" name="TextBox 4">
            <a:extLst>
              <a:ext uri="{FF2B5EF4-FFF2-40B4-BE49-F238E27FC236}">
                <a16:creationId xmlns:a16="http://schemas.microsoft.com/office/drawing/2014/main" id="{0AE3DE57-2A1D-4AF7-9FD7-AC1B4D2CAD67}"/>
              </a:ext>
            </a:extLst>
          </p:cNvPr>
          <p:cNvSpPr txBox="1"/>
          <p:nvPr/>
        </p:nvSpPr>
        <p:spPr>
          <a:xfrm>
            <a:off x="108220" y="574440"/>
            <a:ext cx="3305685" cy="400110"/>
          </a:xfrm>
          <a:prstGeom prst="rect">
            <a:avLst/>
          </a:prstGeom>
          <a:noFill/>
        </p:spPr>
        <p:txBody>
          <a:bodyPr wrap="square" rtlCol="0">
            <a:spAutoFit/>
          </a:bodyPr>
          <a:lstStyle/>
          <a:p>
            <a:r>
              <a:rPr lang="en-US" sz="2000" b="1" dirty="0"/>
              <a:t>State of Florida Court System</a:t>
            </a:r>
          </a:p>
        </p:txBody>
      </p:sp>
    </p:spTree>
    <p:extLst>
      <p:ext uri="{BB962C8B-B14F-4D97-AF65-F5344CB8AC3E}">
        <p14:creationId xmlns:p14="http://schemas.microsoft.com/office/powerpoint/2010/main" val="3134315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7109</TotalTime>
  <Words>9312</Words>
  <Application>Microsoft Office PowerPoint</Application>
  <PresentationFormat>Widescreen</PresentationFormat>
  <Paragraphs>712</Paragraphs>
  <Slides>67</Slides>
  <Notes>1</Notes>
  <HiddenSlides>3</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67</vt:i4>
      </vt:variant>
    </vt:vector>
  </HeadingPairs>
  <TitlesOfParts>
    <vt:vector size="89" baseType="lpstr">
      <vt:lpstr>AcuminPro-BoldItalic</vt:lpstr>
      <vt:lpstr>AcuminPro-Italic</vt:lpstr>
      <vt:lpstr>AcuminPro-Regular</vt:lpstr>
      <vt:lpstr>Arial</vt:lpstr>
      <vt:lpstr>ArialMT</vt:lpstr>
      <vt:lpstr>Calibri</vt:lpstr>
      <vt:lpstr>Calibri-Bold</vt:lpstr>
      <vt:lpstr>Calibri-BoldItalic</vt:lpstr>
      <vt:lpstr>DejaVu Sans</vt:lpstr>
      <vt:lpstr>Garamond</vt:lpstr>
      <vt:lpstr>MinionPro-Bold</vt:lpstr>
      <vt:lpstr>MinionPro-Regular</vt:lpstr>
      <vt:lpstr>Nimbus Roman No9 L</vt:lpstr>
      <vt:lpstr>Nimbus Sans L</vt:lpstr>
      <vt:lpstr>Proxima Nova</vt:lpstr>
      <vt:lpstr>Roboto</vt:lpstr>
      <vt:lpstr>Times New Roman</vt:lpstr>
      <vt:lpstr>Office Theme</vt:lpstr>
      <vt:lpstr>1_Office Theme</vt:lpstr>
      <vt:lpstr>2_Office Theme</vt:lpstr>
      <vt:lpstr>3_Office Theme</vt:lpstr>
      <vt:lpstr>4_Office Theme</vt:lpstr>
      <vt:lpstr>UNIT 2 Topic 2.8-2.11</vt:lpstr>
      <vt:lpstr>PowerPoint Presentation</vt:lpstr>
      <vt:lpstr>PowerPoint Presentation</vt:lpstr>
      <vt:lpstr>2.8 INTRODUCTION TO THE FEDERAL COURTS</vt:lpstr>
      <vt:lpstr>INTRODUCTION TO THE FEDERAL COURTS</vt:lpstr>
      <vt:lpstr>INTRODUCTION TO THE FEDERAL COURTS</vt:lpstr>
      <vt:lpstr>Federal Court System</vt:lpstr>
      <vt:lpstr>PowerPoint Presentation</vt:lpstr>
      <vt:lpstr>INTRODUCTION TO THE FEDERAL COURTS</vt:lpstr>
      <vt:lpstr>INTRODUCTION TO THE FEDERAL COURTS</vt:lpstr>
      <vt:lpstr>INTRODUCTION TO THE FEDERAL COURTS</vt:lpstr>
      <vt:lpstr>PowerPoint Presentation</vt:lpstr>
      <vt:lpstr>ARTICLE III (3) – JUDICIAL BRANCH</vt:lpstr>
      <vt:lpstr>ARTICLE III (3) – JUDICIAL BRANCH</vt:lpstr>
      <vt:lpstr>The Crime of Treason</vt:lpstr>
      <vt:lpstr>STRUCTURE OF THE FEDERAL COURT SYSTEM</vt:lpstr>
      <vt:lpstr>STRUCTURE OF THE FEDERAL COURT SYSTEM</vt:lpstr>
      <vt:lpstr>Jurisdiction of the Federal Courts</vt:lpstr>
      <vt:lpstr>STRUCTURE OF THE FEDERAL COURT SYSTEM</vt:lpstr>
      <vt:lpstr>FEDERALIST #78 – THE JUDICIARY DEPARTMENT Alexander Hamilton, 1788</vt:lpstr>
      <vt:lpstr>FEDERALIST #78</vt:lpstr>
      <vt:lpstr>FEDERALIST #78</vt:lpstr>
      <vt:lpstr>FEDERAL JUDGES</vt:lpstr>
      <vt:lpstr>PowerPoint Presentation</vt:lpstr>
      <vt:lpstr>MARBURY v. MADISON (1803) – REQUIRED CASE</vt:lpstr>
      <vt:lpstr>PowerPoint Presentation</vt:lpstr>
      <vt:lpstr>MARBURY v. MADISON (1803) – REQUIRED CASE</vt:lpstr>
      <vt:lpstr>MARBURY v. MADISON (1803) – REQUIRED CASE</vt:lpstr>
      <vt:lpstr>MARBURY v. MADISON (1803) – REQUIRED CASE</vt:lpstr>
      <vt:lpstr>JUDICIAL REVIEW - MARBURY V. MADISON (1803)</vt:lpstr>
      <vt:lpstr>PowerPoint Presentation</vt:lpstr>
      <vt:lpstr>THE SUPREME COURT</vt:lpstr>
      <vt:lpstr>2.9-2.10  The Role of the Judicial Branch and The Court in Action</vt:lpstr>
      <vt:lpstr>2.9-2.10  THE DESIGN OF THE JUDICIAL BRANCH PROTECTS THE SUPREME COURT’S INDEPENDENCE AS A  BRANCH OF GOVERNMENT, AND THE EMERGENCE AND USE OF JUDICIAL REVIEW REMAINS A  POWERFUL  JUDICIAL PRACTICE.</vt:lpstr>
      <vt:lpstr>PowerPoint Presentation</vt:lpstr>
      <vt:lpstr>FACTORS THAT INFLUENCE SUPREME COURT DECISIONS- Precedent</vt:lpstr>
      <vt:lpstr>The Supreme Court’s Decisions</vt:lpstr>
      <vt:lpstr>EXPLAIN HOW JUDICIAL REVIEW IN CONJUNCTION WITH LIFE TENURE LEAD TO  DEBATE ABOUT THE LEGITIMACY OF THE SUPREME COURT’S POWER?</vt:lpstr>
      <vt:lpstr>Views on the Interpretation of the Constitution</vt:lpstr>
      <vt:lpstr>The Warren Court (1953-1969)- Activist Court</vt:lpstr>
      <vt:lpstr>HOW CASES REACHES THE SUPREME COURT</vt:lpstr>
      <vt:lpstr>THE SUPREME COURT</vt:lpstr>
      <vt:lpstr>OPINIONS and CASELOADS</vt:lpstr>
      <vt:lpstr>2.11 Checks on the Judicial Branch</vt:lpstr>
      <vt:lpstr>2.11 EXPLAIN HOW OTHER BRANCHES IN THE GOVERNMENT LIMIT THE SUPREME COURT’S POWER?</vt:lpstr>
      <vt:lpstr>2.11 EXPLAIN HOW OTHER BRANCHES IN THE GOVERNMENT LIMIT THE SUPREME COURT’S POWER?</vt:lpstr>
      <vt:lpstr>FACTORS THAT INFLUENCE SUPREME COURT DECISIONS</vt:lpstr>
      <vt:lpstr>FACTORS THAT INFLUENCE SUPREME COURT DECISIONS</vt:lpstr>
      <vt:lpstr>Is interpreting law making law?</vt:lpstr>
      <vt:lpstr>Justice John Marshall Harlan</vt:lpstr>
      <vt:lpstr>Justice John Marshall Harlan: lone dissenter on Plessy</vt:lpstr>
      <vt:lpstr>Earl Warren's Supreme Court Decisions of Significance</vt:lpstr>
      <vt:lpstr>PowerPoint Presentation</vt:lpstr>
      <vt:lpstr>FACTORS THAT INFLUENCE SUPREME COURT DECISIONS</vt:lpstr>
      <vt:lpstr>LIMITING THE SUPREME COURT’S POWER - CONGRESS</vt:lpstr>
      <vt:lpstr>FACTORS AFFECTING SELECTION OF FEDERAL JUDGES – CONGRESS POWER</vt:lpstr>
      <vt:lpstr>PowerPoint Presentation</vt:lpstr>
      <vt:lpstr>2.11 Explain how other branches in the government can limit the Supreme Court’s power.</vt:lpstr>
      <vt:lpstr>LIMITING THE SUPREME COURT’S POWER - PRESIDENT</vt:lpstr>
      <vt:lpstr>LIMITING THE SUPREME COURT’S POWER - PRESIDENT</vt:lpstr>
      <vt:lpstr>FACTORS AFFECTING SELECTION OF FEDERAL JUDGES</vt:lpstr>
      <vt:lpstr>FEDERAL ATTORNEYS </vt:lpstr>
      <vt:lpstr>PowerPoint Presentation</vt:lpstr>
      <vt:lpstr>PowerPoint Presentation</vt:lpstr>
      <vt:lpstr>FREE RESPONSE QUESTION Quantative Analysis</vt:lpstr>
      <vt:lpstr>FREE RESPONSE RUBRIC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Rodriguez, Adrian</dc:creator>
  <cp:lastModifiedBy>Rodriguez, Adrian</cp:lastModifiedBy>
  <cp:revision>206</cp:revision>
  <dcterms:created xsi:type="dcterms:W3CDTF">2020-05-29T17:11:41Z</dcterms:created>
  <dcterms:modified xsi:type="dcterms:W3CDTF">2023-10-12T18:35:25Z</dcterms:modified>
</cp:coreProperties>
</file>