
<file path=[Content_Types].xml><?xml version="1.0" encoding="utf-8"?>
<Types xmlns="http://schemas.openxmlformats.org/package/2006/content-types">
  <Default Extension="gif" ContentType="image/gif"/>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media/image3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2" r:id="rId3"/>
    <p:sldMasterId id="2147483678" r:id="rId4"/>
    <p:sldMasterId id="2147483684" r:id="rId5"/>
  </p:sldMasterIdLst>
  <p:sldIdLst>
    <p:sldId id="256" r:id="rId6"/>
    <p:sldId id="304" r:id="rId7"/>
    <p:sldId id="305" r:id="rId8"/>
    <p:sldId id="303" r:id="rId9"/>
    <p:sldId id="284" r:id="rId10"/>
    <p:sldId id="259" r:id="rId11"/>
    <p:sldId id="279" r:id="rId12"/>
    <p:sldId id="278" r:id="rId13"/>
    <p:sldId id="283" r:id="rId14"/>
    <p:sldId id="277" r:id="rId15"/>
    <p:sldId id="260" r:id="rId16"/>
    <p:sldId id="262" r:id="rId17"/>
    <p:sldId id="263" r:id="rId18"/>
    <p:sldId id="264" r:id="rId19"/>
    <p:sldId id="265" r:id="rId20"/>
    <p:sldId id="266" r:id="rId21"/>
    <p:sldId id="285" r:id="rId22"/>
    <p:sldId id="269" r:id="rId23"/>
    <p:sldId id="270" r:id="rId24"/>
    <p:sldId id="280" r:id="rId25"/>
    <p:sldId id="286" r:id="rId26"/>
    <p:sldId id="287" r:id="rId27"/>
    <p:sldId id="289" r:id="rId28"/>
    <p:sldId id="288" r:id="rId29"/>
    <p:sldId id="271" r:id="rId30"/>
    <p:sldId id="272" r:id="rId31"/>
    <p:sldId id="281" r:id="rId32"/>
    <p:sldId id="290" r:id="rId33"/>
    <p:sldId id="282" r:id="rId34"/>
    <p:sldId id="291" r:id="rId35"/>
    <p:sldId id="275" r:id="rId36"/>
    <p:sldId id="267" r:id="rId37"/>
    <p:sldId id="268" r:id="rId38"/>
    <p:sldId id="273" r:id="rId39"/>
    <p:sldId id="274" r:id="rId40"/>
    <p:sldId id="276" r:id="rId4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EE040"/>
    <a:srgbClr val="C71E31"/>
    <a:srgbClr val="EF4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3" autoAdjust="0"/>
    <p:restoredTop sz="94660"/>
  </p:normalViewPr>
  <p:slideViewPr>
    <p:cSldViewPr>
      <p:cViewPr varScale="1">
        <p:scale>
          <a:sx n="77" d="100"/>
          <a:sy n="77" d="100"/>
        </p:scale>
        <p:origin x="76" y="17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79"/>
            <a:ext cx="12192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3320287" y="243077"/>
            <a:ext cx="5551424" cy="513715"/>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12041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801446"/>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488641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685306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666236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0404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456851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801446"/>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509886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4192332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4054800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69807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110966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1231982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3088028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76792" y="2067598"/>
            <a:ext cx="7415953" cy="4790440"/>
          </a:xfrm>
          <a:custGeom>
            <a:avLst/>
            <a:gdLst/>
            <a:ahLst/>
            <a:cxnLst/>
            <a:rect l="l" t="t" r="r" b="b"/>
            <a:pathLst>
              <a:path w="5561965" h="4790440">
                <a:moveTo>
                  <a:pt x="5561406" y="0"/>
                </a:moveTo>
                <a:lnTo>
                  <a:pt x="0" y="4790401"/>
                </a:lnTo>
                <a:lnTo>
                  <a:pt x="5561406" y="4790401"/>
                </a:lnTo>
                <a:lnTo>
                  <a:pt x="5561406" y="0"/>
                </a:lnTo>
                <a:close/>
              </a:path>
            </a:pathLst>
          </a:custGeom>
          <a:solidFill>
            <a:srgbClr val="E0E0E0"/>
          </a:solidFill>
        </p:spPr>
        <p:txBody>
          <a:bodyPr wrap="square" lIns="0" tIns="0" rIns="0" bIns="0" rtlCol="0"/>
          <a:lstStyle/>
          <a:p>
            <a:endParaRPr sz="1800"/>
          </a:p>
        </p:txBody>
      </p:sp>
      <p:sp>
        <p:nvSpPr>
          <p:cNvPr id="17" name="bk object 17"/>
          <p:cNvSpPr/>
          <p:nvPr/>
        </p:nvSpPr>
        <p:spPr>
          <a:xfrm>
            <a:off x="41" y="3766007"/>
            <a:ext cx="9827260" cy="3092450"/>
          </a:xfrm>
          <a:custGeom>
            <a:avLst/>
            <a:gdLst/>
            <a:ahLst/>
            <a:cxnLst/>
            <a:rect l="l" t="t" r="r" b="b"/>
            <a:pathLst>
              <a:path w="7370445" h="3092450">
                <a:moveTo>
                  <a:pt x="0" y="0"/>
                </a:moveTo>
                <a:lnTo>
                  <a:pt x="0" y="3091992"/>
                </a:lnTo>
                <a:lnTo>
                  <a:pt x="7370401" y="3091992"/>
                </a:lnTo>
                <a:lnTo>
                  <a:pt x="0" y="0"/>
                </a:lnTo>
                <a:close/>
              </a:path>
            </a:pathLst>
          </a:custGeom>
          <a:solidFill>
            <a:srgbClr val="CFAF6D"/>
          </a:solidFill>
        </p:spPr>
        <p:txBody>
          <a:bodyPr wrap="square" lIns="0" tIns="0" rIns="0" bIns="0" rtlCol="0"/>
          <a:lstStyle/>
          <a:p>
            <a:endParaRPr sz="1800"/>
          </a:p>
        </p:txBody>
      </p:sp>
      <p:sp>
        <p:nvSpPr>
          <p:cNvPr id="18" name="bk object 18"/>
          <p:cNvSpPr/>
          <p:nvPr/>
        </p:nvSpPr>
        <p:spPr>
          <a:xfrm>
            <a:off x="0" y="12474"/>
            <a:ext cx="12192000" cy="6833057"/>
          </a:xfrm>
          <a:prstGeom prst="rect">
            <a:avLst/>
          </a:prstGeom>
          <a:blipFill>
            <a:blip r:embed="rId2" cstate="print"/>
            <a:stretch>
              <a:fillRect/>
            </a:stretch>
          </a:blipFill>
        </p:spPr>
        <p:txBody>
          <a:bodyPr wrap="square" lIns="0" tIns="0" rIns="0" bIns="0" rtlCol="0"/>
          <a:lstStyle/>
          <a:p>
            <a:endParaRPr sz="1800"/>
          </a:p>
        </p:txBody>
      </p:sp>
      <p:sp>
        <p:nvSpPr>
          <p:cNvPr id="19" name="bk object 19"/>
          <p:cNvSpPr/>
          <p:nvPr/>
        </p:nvSpPr>
        <p:spPr>
          <a:xfrm>
            <a:off x="270967" y="275005"/>
            <a:ext cx="11650133" cy="6308090"/>
          </a:xfrm>
          <a:custGeom>
            <a:avLst/>
            <a:gdLst/>
            <a:ahLst/>
            <a:cxnLst/>
            <a:rect l="l" t="t" r="r" b="b"/>
            <a:pathLst>
              <a:path w="8737600" h="6308090">
                <a:moveTo>
                  <a:pt x="0" y="0"/>
                </a:moveTo>
                <a:lnTo>
                  <a:pt x="8737498" y="0"/>
                </a:lnTo>
                <a:lnTo>
                  <a:pt x="8737498" y="6307993"/>
                </a:lnTo>
                <a:lnTo>
                  <a:pt x="0" y="6307993"/>
                </a:lnTo>
                <a:lnTo>
                  <a:pt x="0" y="0"/>
                </a:lnTo>
                <a:close/>
              </a:path>
            </a:pathLst>
          </a:custGeom>
          <a:solidFill>
            <a:srgbClr val="FFFFFF"/>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114690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1459302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93187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801446"/>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476921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755593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23704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888541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01770" y="167385"/>
            <a:ext cx="5188458"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302502" y="1345565"/>
            <a:ext cx="5383530" cy="1708785"/>
          </a:xfrm>
          <a:prstGeom prst="rect">
            <a:avLst/>
          </a:prstGeom>
        </p:spPr>
        <p:txBody>
          <a:bodyPr wrap="square" lIns="0" tIns="0" rIns="0" bIns="0">
            <a:spAutoFit/>
          </a:bodyPr>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297666" y="6464985"/>
            <a:ext cx="231775" cy="178434"/>
          </a:xfrm>
          <a:prstGeom prst="rect">
            <a:avLst/>
          </a:prstGeom>
        </p:spPr>
        <p:txBody>
          <a:bodyPr wrap="square" lIns="0" tIns="0" rIns="0" bIns="0">
            <a:spAutoFit/>
          </a:bodyPr>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7068" y="496950"/>
            <a:ext cx="1055786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714588" y="1607947"/>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14195269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7068" y="496950"/>
            <a:ext cx="1055786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714588" y="1607947"/>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2430373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7068" y="496950"/>
            <a:ext cx="1055786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714588" y="1607947"/>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12256362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49073" y="185585"/>
            <a:ext cx="10293851"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409788" y="1176020"/>
            <a:ext cx="113724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227409" y="6442064"/>
            <a:ext cx="274320" cy="184666"/>
          </a:xfrm>
          <a:prstGeom prst="rect">
            <a:avLst/>
          </a:prstGeom>
        </p:spPr>
        <p:txBody>
          <a:bodyPr wrap="square" lIns="0" tIns="0" rIns="0" bIns="0">
            <a:spAutoFit/>
          </a:bodyPr>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18420792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log.acton.org/archives/92839-explainer-what-you-should-know-about-congressional-caucuses.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heatlantic.com/magazine/archive/2018/10/james-madison-mob-rule/568351/" TargetMode="Externa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876798"/>
            <a:ext cx="12192000" cy="1981200"/>
          </a:xfrm>
          <a:custGeom>
            <a:avLst/>
            <a:gdLst/>
            <a:ahLst/>
            <a:cxnLst/>
            <a:rect l="l" t="t" r="r" b="b"/>
            <a:pathLst>
              <a:path w="12192000" h="1981200">
                <a:moveTo>
                  <a:pt x="12192000" y="0"/>
                </a:moveTo>
                <a:lnTo>
                  <a:pt x="0" y="0"/>
                </a:lnTo>
                <a:lnTo>
                  <a:pt x="0" y="1981198"/>
                </a:lnTo>
                <a:lnTo>
                  <a:pt x="12192000" y="1981198"/>
                </a:lnTo>
                <a:lnTo>
                  <a:pt x="12192000" y="0"/>
                </a:lnTo>
                <a:close/>
              </a:path>
            </a:pathLst>
          </a:custGeom>
          <a:solidFill>
            <a:srgbClr val="000000"/>
          </a:solidFill>
        </p:spPr>
        <p:txBody>
          <a:bodyPr wrap="square" lIns="0" tIns="0" rIns="0" bIns="0" rtlCol="0"/>
          <a:lstStyle/>
          <a:p>
            <a:endParaRPr/>
          </a:p>
        </p:txBody>
      </p:sp>
      <p:sp>
        <p:nvSpPr>
          <p:cNvPr id="3" name="object 3"/>
          <p:cNvSpPr txBox="1"/>
          <p:nvPr/>
        </p:nvSpPr>
        <p:spPr>
          <a:xfrm>
            <a:off x="133535" y="5989979"/>
            <a:ext cx="11924930" cy="474489"/>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00"/>
                </a:solidFill>
                <a:latin typeface="DejaVu Sans"/>
                <a:cs typeface="DejaVu Sans"/>
              </a:rPr>
              <a:t>Congress</a:t>
            </a:r>
            <a:r>
              <a:rPr lang="en-US" sz="3000" b="1" dirty="0">
                <a:solidFill>
                  <a:srgbClr val="FFFF00"/>
                </a:solidFill>
                <a:latin typeface="DejaVu Sans"/>
                <a:cs typeface="DejaVu Sans"/>
              </a:rPr>
              <a:t>: Senate &amp; House of Rep Topic 2.1</a:t>
            </a:r>
            <a:endParaRPr sz="3000" dirty="0">
              <a:latin typeface="DejaVu Sans"/>
              <a:cs typeface="DejaVu Sans"/>
            </a:endParaRPr>
          </a:p>
        </p:txBody>
      </p:sp>
      <p:sp>
        <p:nvSpPr>
          <p:cNvPr id="4" name="object 4"/>
          <p:cNvSpPr/>
          <p:nvPr/>
        </p:nvSpPr>
        <p:spPr>
          <a:xfrm>
            <a:off x="7620000" y="0"/>
            <a:ext cx="4572000" cy="4953000"/>
          </a:xfrm>
          <a:custGeom>
            <a:avLst/>
            <a:gdLst/>
            <a:ahLst/>
            <a:cxnLst/>
            <a:rect l="l" t="t" r="r" b="b"/>
            <a:pathLst>
              <a:path w="4572000" h="4953000">
                <a:moveTo>
                  <a:pt x="4572000" y="0"/>
                </a:moveTo>
                <a:lnTo>
                  <a:pt x="0" y="0"/>
                </a:lnTo>
                <a:lnTo>
                  <a:pt x="0" y="4953000"/>
                </a:lnTo>
                <a:lnTo>
                  <a:pt x="4572000" y="4953000"/>
                </a:lnTo>
                <a:lnTo>
                  <a:pt x="4572000" y="0"/>
                </a:lnTo>
                <a:close/>
              </a:path>
            </a:pathLst>
          </a:custGeom>
          <a:solidFill>
            <a:srgbClr val="000000"/>
          </a:solidFill>
        </p:spPr>
        <p:txBody>
          <a:bodyPr wrap="square" lIns="0" tIns="0" rIns="0" bIns="0" rtlCol="0"/>
          <a:lstStyle/>
          <a:p>
            <a:endParaRPr/>
          </a:p>
        </p:txBody>
      </p:sp>
      <p:sp>
        <p:nvSpPr>
          <p:cNvPr id="5" name="object 5"/>
          <p:cNvSpPr txBox="1">
            <a:spLocks noGrp="1"/>
          </p:cNvSpPr>
          <p:nvPr>
            <p:ph type="title"/>
          </p:nvPr>
        </p:nvSpPr>
        <p:spPr>
          <a:xfrm>
            <a:off x="7735410" y="0"/>
            <a:ext cx="4419600" cy="3089948"/>
          </a:xfrm>
          <a:prstGeom prst="rect">
            <a:avLst/>
          </a:prstGeom>
        </p:spPr>
        <p:txBody>
          <a:bodyPr vert="horz" wrap="square" lIns="0" tIns="12065" rIns="0" bIns="0" rtlCol="0">
            <a:spAutoFit/>
          </a:bodyPr>
          <a:lstStyle/>
          <a:p>
            <a:pPr marL="12700" algn="ctr">
              <a:lnSpc>
                <a:spcPct val="100000"/>
              </a:lnSpc>
              <a:spcBef>
                <a:spcPts val="95"/>
              </a:spcBef>
            </a:pPr>
            <a:r>
              <a:rPr sz="4000" dirty="0">
                <a:solidFill>
                  <a:srgbClr val="FFFF00"/>
                </a:solidFill>
              </a:rPr>
              <a:t>UNIT 2</a:t>
            </a:r>
            <a:r>
              <a:rPr lang="en-US" sz="4000" dirty="0">
                <a:solidFill>
                  <a:srgbClr val="FFFF00"/>
                </a:solidFill>
              </a:rPr>
              <a:t> Interactions Among Branches of Government</a:t>
            </a:r>
            <a:endParaRPr sz="4000" dirty="0"/>
          </a:p>
        </p:txBody>
      </p:sp>
      <p:sp>
        <p:nvSpPr>
          <p:cNvPr id="6" name="object 6"/>
          <p:cNvSpPr txBox="1"/>
          <p:nvPr/>
        </p:nvSpPr>
        <p:spPr>
          <a:xfrm>
            <a:off x="7733930" y="2992854"/>
            <a:ext cx="4419600" cy="1374094"/>
          </a:xfrm>
          <a:prstGeom prst="rect">
            <a:avLst/>
          </a:prstGeom>
        </p:spPr>
        <p:txBody>
          <a:bodyPr vert="horz" wrap="square" lIns="0" tIns="354965" rIns="0" bIns="0" rtlCol="0">
            <a:spAutoFit/>
          </a:bodyPr>
          <a:lstStyle/>
          <a:p>
            <a:pPr algn="ctr">
              <a:spcBef>
                <a:spcPts val="2435"/>
              </a:spcBef>
            </a:pPr>
            <a:r>
              <a:rPr lang="en-US" sz="2300" b="1" dirty="0">
                <a:solidFill>
                  <a:srgbClr val="FFFF00"/>
                </a:solidFill>
                <a:latin typeface="DejaVu Sans"/>
                <a:cs typeface="DejaVu Sans"/>
              </a:rPr>
              <a:t>AMSCO </a:t>
            </a:r>
            <a:r>
              <a:rPr lang="en-US" sz="2300" b="1" dirty="0" err="1">
                <a:solidFill>
                  <a:srgbClr val="FFFF00"/>
                </a:solidFill>
                <a:latin typeface="DejaVu Sans"/>
                <a:cs typeface="DejaVu Sans"/>
              </a:rPr>
              <a:t>Chpt</a:t>
            </a:r>
            <a:r>
              <a:rPr lang="en-US" sz="2300" b="1" dirty="0">
                <a:solidFill>
                  <a:srgbClr val="FFFF00"/>
                </a:solidFill>
                <a:latin typeface="DejaVu Sans"/>
                <a:cs typeface="DejaVu Sans"/>
              </a:rPr>
              <a:t>. 4 pg. 100-07</a:t>
            </a:r>
            <a:endParaRPr lang="en-US" sz="2300" dirty="0">
              <a:latin typeface="DejaVu Sans"/>
              <a:cs typeface="DejaVu Sans"/>
            </a:endParaRPr>
          </a:p>
          <a:p>
            <a:pPr algn="ctr">
              <a:lnSpc>
                <a:spcPct val="100000"/>
              </a:lnSpc>
              <a:spcBef>
                <a:spcPts val="2435"/>
              </a:spcBef>
            </a:pPr>
            <a:r>
              <a:rPr lang="en-US" sz="2300" b="1" dirty="0" err="1">
                <a:solidFill>
                  <a:srgbClr val="FFFF00"/>
                </a:solidFill>
                <a:latin typeface="DejaVu Sans"/>
                <a:cs typeface="DejaVu Sans"/>
              </a:rPr>
              <a:t>Wapples</a:t>
            </a:r>
            <a:r>
              <a:rPr lang="en-US" sz="2300" b="1" dirty="0">
                <a:solidFill>
                  <a:srgbClr val="FFFF00"/>
                </a:solidFill>
                <a:latin typeface="DejaVu Sans"/>
                <a:cs typeface="DejaVu Sans"/>
              </a:rPr>
              <a:t> pg.</a:t>
            </a:r>
            <a:r>
              <a:rPr sz="2300" b="1" dirty="0">
                <a:solidFill>
                  <a:srgbClr val="FFFF00"/>
                </a:solidFill>
                <a:latin typeface="DejaVu Sans"/>
                <a:cs typeface="DejaVu Sans"/>
              </a:rPr>
              <a:t> </a:t>
            </a:r>
            <a:r>
              <a:rPr lang="en-US" sz="2300" b="1" dirty="0">
                <a:solidFill>
                  <a:srgbClr val="FFFF00"/>
                </a:solidFill>
                <a:latin typeface="DejaVu Sans"/>
                <a:cs typeface="DejaVu Sans"/>
              </a:rPr>
              <a:t>190-219</a:t>
            </a:r>
          </a:p>
        </p:txBody>
      </p:sp>
      <p:sp>
        <p:nvSpPr>
          <p:cNvPr id="8" name="object 8"/>
          <p:cNvSpPr/>
          <p:nvPr/>
        </p:nvSpPr>
        <p:spPr>
          <a:xfrm>
            <a:off x="0" y="-1"/>
            <a:ext cx="7620000" cy="5571045"/>
          </a:xfrm>
          <a:prstGeom prst="rect">
            <a:avLst/>
          </a:prstGeom>
          <a:blipFill>
            <a:blip r:embed="rId2"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F0B67D96-3B58-47BD-83C2-76A5F29FEA64}"/>
              </a:ext>
            </a:extLst>
          </p:cNvPr>
          <p:cNvSpPr txBox="1"/>
          <p:nvPr/>
        </p:nvSpPr>
        <p:spPr>
          <a:xfrm>
            <a:off x="7647960" y="4387969"/>
            <a:ext cx="4419600" cy="1050929"/>
          </a:xfrm>
          <a:prstGeom prst="rect">
            <a:avLst/>
          </a:prstGeom>
        </p:spPr>
        <p:txBody>
          <a:bodyPr vert="horz" wrap="square" lIns="0" tIns="354965" rIns="0" bIns="0" rtlCol="0">
            <a:spAutoFit/>
          </a:bodyPr>
          <a:lstStyle/>
          <a:p>
            <a:pPr marL="635" algn="ctr">
              <a:lnSpc>
                <a:spcPct val="100000"/>
              </a:lnSpc>
              <a:spcBef>
                <a:spcPts val="600"/>
              </a:spcBef>
            </a:pPr>
            <a:r>
              <a:rPr lang="en-US" sz="2000" b="1" dirty="0">
                <a:solidFill>
                  <a:srgbClr val="FFFF00"/>
                </a:solidFill>
                <a:latin typeface="DejaVu Sans"/>
                <a:cs typeface="DejaVu Sans"/>
              </a:rPr>
              <a:t>Required Document:</a:t>
            </a:r>
          </a:p>
          <a:p>
            <a:pPr marL="635" algn="ctr">
              <a:lnSpc>
                <a:spcPct val="100000"/>
              </a:lnSpc>
              <a:spcBef>
                <a:spcPts val="600"/>
              </a:spcBef>
            </a:pPr>
            <a:r>
              <a:rPr lang="en-US" sz="2000" b="1" i="1" dirty="0">
                <a:solidFill>
                  <a:srgbClr val="FFFF00"/>
                </a:solidFill>
                <a:latin typeface="DejaVu Sans"/>
                <a:cs typeface="DejaVu Sans"/>
              </a:rPr>
              <a:t>The Constitution</a:t>
            </a:r>
          </a:p>
        </p:txBody>
      </p:sp>
      <p:pic>
        <p:nvPicPr>
          <p:cNvPr id="11" name="Picture 10">
            <a:extLst>
              <a:ext uri="{FF2B5EF4-FFF2-40B4-BE49-F238E27FC236}">
                <a16:creationId xmlns:a16="http://schemas.microsoft.com/office/drawing/2014/main" id="{611204B3-9830-4B7A-845F-D059A5AEF20E}"/>
              </a:ext>
            </a:extLst>
          </p:cNvPr>
          <p:cNvPicPr>
            <a:picLocks noChangeAspect="1"/>
          </p:cNvPicPr>
          <p:nvPr/>
        </p:nvPicPr>
        <p:blipFill>
          <a:blip r:embed="rId3"/>
          <a:stretch>
            <a:fillRect/>
          </a:stretch>
        </p:blipFill>
        <p:spPr>
          <a:xfrm>
            <a:off x="0" y="3963"/>
            <a:ext cx="7655001" cy="5551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80162" y="890971"/>
            <a:ext cx="4996815" cy="2996718"/>
          </a:xfrm>
          <a:prstGeom prst="rect">
            <a:avLst/>
          </a:prstGeom>
        </p:spPr>
        <p:txBody>
          <a:bodyPr vert="horz" wrap="square" lIns="0" tIns="12700" rIns="0" bIns="0" rtlCol="0">
            <a:spAutoFit/>
          </a:bodyPr>
          <a:lstStyle/>
          <a:p>
            <a:pPr marL="299085" marR="92075" indent="-287020">
              <a:lnSpc>
                <a:spcPct val="120000"/>
              </a:lnSpc>
              <a:spcBef>
                <a:spcPts val="100"/>
              </a:spcBef>
              <a:buFont typeface="DejaVu Sans"/>
              <a:buChar char="–"/>
              <a:tabLst>
                <a:tab pos="299085" algn="l"/>
                <a:tab pos="299720" algn="l"/>
              </a:tabLst>
            </a:pPr>
            <a:r>
              <a:rPr b="1" dirty="0">
                <a:latin typeface="DejaVu Sans"/>
                <a:cs typeface="DejaVu Sans"/>
              </a:rPr>
              <a:t>Members elected directly by the people</a:t>
            </a:r>
            <a:r>
              <a:rPr lang="en-US" b="1" dirty="0">
                <a:latin typeface="DejaVu Sans"/>
                <a:cs typeface="DejaVu Sans"/>
              </a:rPr>
              <a:t>.</a:t>
            </a:r>
            <a:r>
              <a:rPr b="1" dirty="0">
                <a:latin typeface="DejaVu Sans"/>
                <a:cs typeface="DejaVu Sans"/>
              </a:rPr>
              <a:t> Members are elected from smaller districts rather than on </a:t>
            </a:r>
            <a:r>
              <a:rPr b="1">
                <a:latin typeface="DejaVu Sans"/>
                <a:cs typeface="DejaVu Sans"/>
              </a:rPr>
              <a:t>an at </a:t>
            </a:r>
            <a:r>
              <a:rPr b="1" dirty="0">
                <a:latin typeface="DejaVu Sans"/>
                <a:cs typeface="DejaVu Sans"/>
              </a:rPr>
              <a:t>large basis, like the Senate</a:t>
            </a:r>
            <a:endParaRPr dirty="0">
              <a:latin typeface="DejaVu Sans"/>
              <a:cs typeface="DejaVu Sans"/>
            </a:endParaRPr>
          </a:p>
          <a:p>
            <a:pPr marL="299085" indent="-287020">
              <a:lnSpc>
                <a:spcPct val="100000"/>
              </a:lnSpc>
              <a:spcBef>
                <a:spcPts val="670"/>
              </a:spcBef>
              <a:buFont typeface="DejaVu Sans"/>
              <a:buChar char="–"/>
              <a:tabLst>
                <a:tab pos="299085" algn="l"/>
                <a:tab pos="299720" algn="l"/>
              </a:tabLst>
            </a:pPr>
            <a:r>
              <a:rPr b="1" dirty="0">
                <a:latin typeface="DejaVu Sans"/>
                <a:cs typeface="DejaVu Sans"/>
              </a:rPr>
              <a:t>Members elected for only a two-year term</a:t>
            </a:r>
            <a:endParaRPr dirty="0">
              <a:latin typeface="DejaVu Sans"/>
              <a:cs typeface="DejaVu Sans"/>
            </a:endParaRPr>
          </a:p>
          <a:p>
            <a:pPr marL="299085" indent="-287020">
              <a:lnSpc>
                <a:spcPct val="100000"/>
              </a:lnSpc>
              <a:spcBef>
                <a:spcPts val="675"/>
              </a:spcBef>
              <a:buFont typeface="DejaVu Sans"/>
              <a:buChar char="–"/>
              <a:tabLst>
                <a:tab pos="299085" algn="l"/>
                <a:tab pos="299720" algn="l"/>
              </a:tabLst>
            </a:pPr>
            <a:r>
              <a:rPr b="1" dirty="0">
                <a:latin typeface="DejaVu Sans"/>
                <a:cs typeface="DejaVu Sans"/>
              </a:rPr>
              <a:t>Entire body elected every two years</a:t>
            </a:r>
            <a:endParaRPr dirty="0">
              <a:latin typeface="DejaVu Sans"/>
              <a:cs typeface="DejaVu Sans"/>
            </a:endParaRPr>
          </a:p>
          <a:p>
            <a:pPr marL="299085" indent="-287020">
              <a:lnSpc>
                <a:spcPct val="100000"/>
              </a:lnSpc>
              <a:spcBef>
                <a:spcPts val="670"/>
              </a:spcBef>
              <a:buFont typeface="DejaVu Sans"/>
              <a:buChar char="–"/>
              <a:tabLst>
                <a:tab pos="299085" algn="l"/>
                <a:tab pos="299720" algn="l"/>
              </a:tabLst>
            </a:pPr>
            <a:r>
              <a:rPr b="1" dirty="0">
                <a:latin typeface="DejaVu Sans"/>
                <a:cs typeface="DejaVu Sans"/>
              </a:rPr>
              <a:t>Revenue bills (tax bills) </a:t>
            </a:r>
            <a:r>
              <a:rPr b="1" dirty="0">
                <a:solidFill>
                  <a:srgbClr val="FF0000"/>
                </a:solidFill>
                <a:latin typeface="DejaVu Sans"/>
                <a:cs typeface="DejaVu Sans"/>
              </a:rPr>
              <a:t>must originate</a:t>
            </a:r>
            <a:r>
              <a:rPr b="1" dirty="0">
                <a:latin typeface="DejaVu Sans"/>
                <a:cs typeface="DejaVu Sans"/>
              </a:rPr>
              <a:t> in the House</a:t>
            </a:r>
            <a:endParaRPr dirty="0">
              <a:latin typeface="DejaVu Sans"/>
              <a:cs typeface="DejaVu Sans"/>
            </a:endParaRPr>
          </a:p>
        </p:txBody>
      </p:sp>
      <p:sp>
        <p:nvSpPr>
          <p:cNvPr id="5" name="object 4"/>
          <p:cNvSpPr txBox="1"/>
          <p:nvPr/>
        </p:nvSpPr>
        <p:spPr>
          <a:xfrm>
            <a:off x="11413490" y="6477685"/>
            <a:ext cx="77470" cy="141064"/>
          </a:xfrm>
          <a:prstGeom prst="rect">
            <a:avLst/>
          </a:prstGeom>
        </p:spPr>
        <p:txBody>
          <a:bodyPr vert="horz" wrap="square" lIns="0" tIns="0" rIns="0" bIns="0" rtlCol="0">
            <a:spAutoFit/>
          </a:bodyPr>
          <a:lstStyle/>
          <a:p>
            <a:pPr>
              <a:lnSpc>
                <a:spcPts val="1140"/>
              </a:lnSpc>
            </a:pPr>
            <a:r>
              <a:rPr sz="1200" dirty="0">
                <a:solidFill>
                  <a:srgbClr val="888888"/>
                </a:solidFill>
                <a:latin typeface="DejaVu Sans"/>
                <a:cs typeface="DejaVu Sans"/>
              </a:rPr>
              <a:t>6</a:t>
            </a:r>
            <a:endParaRPr sz="1200">
              <a:latin typeface="DejaVu Sans"/>
              <a:cs typeface="DejaVu Sans"/>
            </a:endParaRPr>
          </a:p>
        </p:txBody>
      </p:sp>
      <p:sp>
        <p:nvSpPr>
          <p:cNvPr id="6" name="object 7"/>
          <p:cNvSpPr txBox="1"/>
          <p:nvPr/>
        </p:nvSpPr>
        <p:spPr>
          <a:xfrm>
            <a:off x="24063" y="-9764"/>
            <a:ext cx="6071937" cy="628377"/>
          </a:xfrm>
          <a:prstGeom prst="rect">
            <a:avLst/>
          </a:prstGeom>
        </p:spPr>
        <p:txBody>
          <a:bodyPr vert="horz" wrap="square" lIns="0" tIns="73660" rIns="0" bIns="0" rtlCol="0">
            <a:spAutoFit/>
          </a:bodyPr>
          <a:lstStyle/>
          <a:p>
            <a:pPr marL="12700">
              <a:lnSpc>
                <a:spcPct val="100000"/>
              </a:lnSpc>
              <a:spcBef>
                <a:spcPts val="580"/>
              </a:spcBef>
              <a:tabLst>
                <a:tab pos="354965" algn="l"/>
                <a:tab pos="355600" algn="l"/>
                <a:tab pos="6228715" algn="l"/>
              </a:tabLst>
            </a:pPr>
            <a:r>
              <a:rPr b="1" dirty="0">
                <a:latin typeface="DejaVu Sans"/>
                <a:cs typeface="DejaVu Sans"/>
              </a:rPr>
              <a:t>House of Rep’s was designed to be closer to the</a:t>
            </a:r>
            <a:r>
              <a:rPr lang="en-US" b="1" dirty="0">
                <a:latin typeface="DejaVu Sans"/>
                <a:cs typeface="DejaVu Sans"/>
              </a:rPr>
              <a:t> </a:t>
            </a:r>
            <a:r>
              <a:rPr b="1" dirty="0">
                <a:latin typeface="DejaVu Sans"/>
                <a:cs typeface="DejaVu Sans"/>
              </a:rPr>
              <a:t>people/</a:t>
            </a:r>
            <a:r>
              <a:rPr lang="en-US" b="1" dirty="0">
                <a:latin typeface="DejaVu Sans"/>
                <a:cs typeface="DejaVu Sans"/>
              </a:rPr>
              <a:t> </a:t>
            </a:r>
            <a:r>
              <a:rPr b="1" dirty="0">
                <a:latin typeface="DejaVu Sans"/>
                <a:cs typeface="DejaVu Sans"/>
              </a:rPr>
              <a:t>more responsive to the people:</a:t>
            </a:r>
            <a:endParaRPr dirty="0">
              <a:latin typeface="DejaVu Sans"/>
              <a:cs typeface="DejaVu Sans"/>
            </a:endParaRPr>
          </a:p>
        </p:txBody>
      </p:sp>
      <p:sp>
        <p:nvSpPr>
          <p:cNvPr id="7" name="object 8"/>
          <p:cNvSpPr txBox="1"/>
          <p:nvPr/>
        </p:nvSpPr>
        <p:spPr>
          <a:xfrm>
            <a:off x="6599405" y="-74938"/>
            <a:ext cx="5419725" cy="628377"/>
          </a:xfrm>
          <a:prstGeom prst="rect">
            <a:avLst/>
          </a:prstGeom>
        </p:spPr>
        <p:txBody>
          <a:bodyPr vert="horz" wrap="square" lIns="0" tIns="73660" rIns="0" bIns="0" rtlCol="0">
            <a:spAutoFit/>
          </a:bodyPr>
          <a:lstStyle/>
          <a:p>
            <a:pPr marL="12700">
              <a:lnSpc>
                <a:spcPct val="100000"/>
              </a:lnSpc>
              <a:spcBef>
                <a:spcPts val="580"/>
              </a:spcBef>
            </a:pPr>
            <a:r>
              <a:rPr b="1" dirty="0">
                <a:latin typeface="DejaVu Sans"/>
                <a:cs typeface="DejaVu Sans"/>
              </a:rPr>
              <a:t>Senate was designed to be more removed from the</a:t>
            </a:r>
            <a:r>
              <a:rPr lang="en-US" b="1" dirty="0">
                <a:latin typeface="DejaVu Sans"/>
                <a:cs typeface="DejaVu Sans"/>
              </a:rPr>
              <a:t> </a:t>
            </a:r>
            <a:r>
              <a:rPr b="1" dirty="0">
                <a:latin typeface="DejaVu Sans"/>
                <a:cs typeface="DejaVu Sans"/>
              </a:rPr>
              <a:t>people:</a:t>
            </a:r>
            <a:endParaRPr dirty="0">
              <a:latin typeface="DejaVu Sans"/>
              <a:cs typeface="DejaVu Sans"/>
            </a:endParaRPr>
          </a:p>
        </p:txBody>
      </p:sp>
      <p:sp>
        <p:nvSpPr>
          <p:cNvPr id="8" name="object 9"/>
          <p:cNvSpPr txBox="1"/>
          <p:nvPr/>
        </p:nvSpPr>
        <p:spPr>
          <a:xfrm>
            <a:off x="6553200" y="881268"/>
            <a:ext cx="5558638" cy="3064172"/>
          </a:xfrm>
          <a:prstGeom prst="rect">
            <a:avLst/>
          </a:prstGeom>
        </p:spPr>
        <p:txBody>
          <a:bodyPr vert="horz" wrap="square" lIns="0" tIns="12700" rIns="0" bIns="0" rtlCol="0">
            <a:spAutoFit/>
          </a:bodyPr>
          <a:lstStyle/>
          <a:p>
            <a:pPr marL="337185" marR="474980" indent="-287020">
              <a:lnSpc>
                <a:spcPct val="120000"/>
              </a:lnSpc>
              <a:spcBef>
                <a:spcPts val="100"/>
              </a:spcBef>
              <a:buFont typeface="DejaVu Sans"/>
              <a:buChar char="–"/>
              <a:tabLst>
                <a:tab pos="337185" algn="l"/>
                <a:tab pos="337820" algn="l"/>
              </a:tabLst>
            </a:pPr>
            <a:r>
              <a:rPr b="1" dirty="0">
                <a:latin typeface="DejaVu Sans"/>
                <a:cs typeface="DejaVu Sans"/>
              </a:rPr>
              <a:t>Members originally were indirectly elected by state  legislatures (until the </a:t>
            </a:r>
            <a:r>
              <a:rPr b="1" dirty="0">
                <a:solidFill>
                  <a:srgbClr val="FF0000"/>
                </a:solidFill>
                <a:latin typeface="DejaVu Sans"/>
                <a:cs typeface="DejaVu Sans"/>
              </a:rPr>
              <a:t>17</a:t>
            </a:r>
            <a:r>
              <a:rPr b="1" baseline="26455" dirty="0">
                <a:solidFill>
                  <a:srgbClr val="FF0000"/>
                </a:solidFill>
                <a:latin typeface="DejaVu Sans"/>
                <a:cs typeface="DejaVu Sans"/>
              </a:rPr>
              <a:t>th </a:t>
            </a:r>
            <a:r>
              <a:rPr b="1" dirty="0">
                <a:solidFill>
                  <a:srgbClr val="FF0000"/>
                </a:solidFill>
                <a:latin typeface="DejaVu Sans"/>
                <a:cs typeface="DejaVu Sans"/>
              </a:rPr>
              <a:t>Amendment</a:t>
            </a:r>
            <a:r>
              <a:rPr lang="en-US" b="1" dirty="0">
                <a:latin typeface="DejaVu Sans"/>
                <a:cs typeface="DejaVu Sans"/>
              </a:rPr>
              <a:t>, 1913</a:t>
            </a:r>
            <a:r>
              <a:rPr b="1" dirty="0">
                <a:latin typeface="DejaVu Sans"/>
                <a:cs typeface="DejaVu Sans"/>
              </a:rPr>
              <a:t>)</a:t>
            </a:r>
            <a:endParaRPr dirty="0">
              <a:latin typeface="DejaVu Sans"/>
              <a:cs typeface="DejaVu Sans"/>
            </a:endParaRPr>
          </a:p>
          <a:p>
            <a:pPr marL="337185" indent="-287020">
              <a:lnSpc>
                <a:spcPct val="100000"/>
              </a:lnSpc>
              <a:spcBef>
                <a:spcPts val="765"/>
              </a:spcBef>
              <a:buFont typeface="DejaVu Sans"/>
              <a:buChar char="–"/>
              <a:tabLst>
                <a:tab pos="337185" algn="l"/>
                <a:tab pos="337820" algn="l"/>
              </a:tabLst>
            </a:pPr>
            <a:r>
              <a:rPr b="1" dirty="0">
                <a:latin typeface="DejaVu Sans"/>
                <a:cs typeface="DejaVu Sans"/>
              </a:rPr>
              <a:t>Members elected on an at-large basis by the entire state</a:t>
            </a:r>
            <a:endParaRPr dirty="0">
              <a:latin typeface="DejaVu Sans"/>
              <a:cs typeface="DejaVu Sans"/>
            </a:endParaRPr>
          </a:p>
          <a:p>
            <a:pPr marL="337185" indent="-287020">
              <a:lnSpc>
                <a:spcPct val="100000"/>
              </a:lnSpc>
              <a:spcBef>
                <a:spcPts val="775"/>
              </a:spcBef>
              <a:buFont typeface="DejaVu Sans"/>
              <a:buChar char="–"/>
              <a:tabLst>
                <a:tab pos="337185" algn="l"/>
                <a:tab pos="337820" algn="l"/>
              </a:tabLst>
            </a:pPr>
            <a:r>
              <a:rPr b="1" dirty="0">
                <a:latin typeface="DejaVu Sans"/>
                <a:cs typeface="DejaVu Sans"/>
              </a:rPr>
              <a:t>Members elected for a </a:t>
            </a:r>
            <a:r>
              <a:rPr lang="en-US" b="1" dirty="0">
                <a:latin typeface="DejaVu Sans"/>
                <a:cs typeface="DejaVu Sans"/>
              </a:rPr>
              <a:t>six-year</a:t>
            </a:r>
            <a:r>
              <a:rPr b="1" dirty="0">
                <a:latin typeface="DejaVu Sans"/>
                <a:cs typeface="DejaVu Sans"/>
              </a:rPr>
              <a:t> term</a:t>
            </a:r>
            <a:endParaRPr dirty="0">
              <a:latin typeface="DejaVu Sans"/>
              <a:cs typeface="DejaVu Sans"/>
            </a:endParaRPr>
          </a:p>
          <a:p>
            <a:pPr marL="337185" marR="60960" indent="-287020">
              <a:lnSpc>
                <a:spcPct val="120000"/>
              </a:lnSpc>
              <a:spcBef>
                <a:spcPts val="380"/>
              </a:spcBef>
              <a:buFont typeface="DejaVu Sans"/>
              <a:buChar char="–"/>
              <a:tabLst>
                <a:tab pos="337185" algn="l"/>
                <a:tab pos="337820" algn="l"/>
              </a:tabLst>
            </a:pPr>
            <a:r>
              <a:rPr b="1" dirty="0">
                <a:latin typeface="DejaVu Sans"/>
                <a:cs typeface="DejaVu Sans"/>
              </a:rPr>
              <a:t>Only 1/3 of Senate is up for reelection every two years –  more stability/continuity (staggered terms)</a:t>
            </a:r>
            <a:endParaRPr dirty="0">
              <a:latin typeface="DejaVu Sans"/>
              <a:cs typeface="DejaVu Sans"/>
            </a:endParaRPr>
          </a:p>
        </p:txBody>
      </p:sp>
      <p:sp>
        <p:nvSpPr>
          <p:cNvPr id="9" name="object 10"/>
          <p:cNvSpPr/>
          <p:nvPr/>
        </p:nvSpPr>
        <p:spPr>
          <a:xfrm>
            <a:off x="0" y="4960907"/>
            <a:ext cx="12192000" cy="1897220"/>
          </a:xfrm>
          <a:custGeom>
            <a:avLst/>
            <a:gdLst/>
            <a:ahLst/>
            <a:cxnLst/>
            <a:rect l="l" t="t" r="r" b="b"/>
            <a:pathLst>
              <a:path w="12192000" h="1229995">
                <a:moveTo>
                  <a:pt x="12192000" y="0"/>
                </a:moveTo>
                <a:lnTo>
                  <a:pt x="0" y="0"/>
                </a:lnTo>
                <a:lnTo>
                  <a:pt x="0" y="1229868"/>
                </a:lnTo>
                <a:lnTo>
                  <a:pt x="12192000" y="1229868"/>
                </a:lnTo>
                <a:lnTo>
                  <a:pt x="12192000" y="0"/>
                </a:lnTo>
                <a:close/>
              </a:path>
            </a:pathLst>
          </a:custGeom>
          <a:solidFill>
            <a:srgbClr val="000000"/>
          </a:solidFill>
        </p:spPr>
        <p:txBody>
          <a:bodyPr wrap="square" lIns="0" tIns="0" rIns="0" bIns="0" rtlCol="0"/>
          <a:lstStyle/>
          <a:p>
            <a:endParaRPr/>
          </a:p>
        </p:txBody>
      </p:sp>
      <p:sp>
        <p:nvSpPr>
          <p:cNvPr id="10" name="object 11"/>
          <p:cNvSpPr txBox="1"/>
          <p:nvPr/>
        </p:nvSpPr>
        <p:spPr>
          <a:xfrm>
            <a:off x="0" y="4981763"/>
            <a:ext cx="12192000" cy="1772921"/>
          </a:xfrm>
          <a:prstGeom prst="rect">
            <a:avLst/>
          </a:prstGeom>
        </p:spPr>
        <p:txBody>
          <a:bodyPr vert="horz" wrap="square" lIns="0" tIns="79375" rIns="0" bIns="0" rtlCol="0">
            <a:spAutoFit/>
          </a:bodyPr>
          <a:lstStyle/>
          <a:p>
            <a:pPr marL="355600" indent="-342900">
              <a:lnSpc>
                <a:spcPct val="100000"/>
              </a:lnSpc>
              <a:spcBef>
                <a:spcPts val="625"/>
              </a:spcBef>
              <a:buFont typeface="DejaVu Sans"/>
              <a:buChar char="•"/>
              <a:tabLst>
                <a:tab pos="354965" algn="l"/>
                <a:tab pos="355600" algn="l"/>
              </a:tabLst>
            </a:pPr>
            <a:r>
              <a:rPr sz="2800" b="1" dirty="0">
                <a:solidFill>
                  <a:srgbClr val="FFFFFF"/>
                </a:solidFill>
                <a:latin typeface="DejaVu Sans"/>
                <a:cs typeface="DejaVu Sans"/>
              </a:rPr>
              <a:t>Consequences of a bicameral legislature</a:t>
            </a:r>
            <a:endParaRPr sz="2800" dirty="0">
              <a:latin typeface="DejaVu Sans"/>
              <a:cs typeface="DejaVu Sans"/>
            </a:endParaRPr>
          </a:p>
          <a:p>
            <a:pPr marL="756285" lvl="1" indent="-287020">
              <a:lnSpc>
                <a:spcPct val="100000"/>
              </a:lnSpc>
              <a:spcBef>
                <a:spcPts val="390"/>
              </a:spcBef>
              <a:buFont typeface="DejaVu Sans"/>
              <a:buChar char="–"/>
              <a:tabLst>
                <a:tab pos="756285" algn="l"/>
                <a:tab pos="756920" algn="l"/>
              </a:tabLst>
            </a:pPr>
            <a:r>
              <a:rPr b="1" dirty="0">
                <a:solidFill>
                  <a:srgbClr val="FFFFFF"/>
                </a:solidFill>
                <a:latin typeface="DejaVu Sans"/>
                <a:cs typeface="DejaVu Sans"/>
              </a:rPr>
              <a:t>Gridlock – designed to be slowed down</a:t>
            </a:r>
            <a:endParaRPr dirty="0">
              <a:latin typeface="DejaVu Sans"/>
              <a:cs typeface="DejaVu Sans"/>
            </a:endParaRPr>
          </a:p>
          <a:p>
            <a:pPr marL="756285" lvl="1" indent="-287020">
              <a:lnSpc>
                <a:spcPct val="100000"/>
              </a:lnSpc>
              <a:spcBef>
                <a:spcPts val="360"/>
              </a:spcBef>
              <a:buFont typeface="DejaVu Sans"/>
              <a:buChar char="–"/>
              <a:tabLst>
                <a:tab pos="756285" algn="l"/>
                <a:tab pos="756920" algn="l"/>
              </a:tabLst>
            </a:pPr>
            <a:r>
              <a:rPr b="1" dirty="0">
                <a:solidFill>
                  <a:srgbClr val="FFFFFF"/>
                </a:solidFill>
                <a:latin typeface="DejaVu Sans"/>
                <a:cs typeface="DejaVu Sans"/>
              </a:rPr>
              <a:t>Compromise between houses (especially if controlled by different parties</a:t>
            </a:r>
            <a:r>
              <a:rPr lang="en-US" b="1" dirty="0">
                <a:solidFill>
                  <a:srgbClr val="FFFFFF"/>
                </a:solidFill>
                <a:latin typeface="DejaVu Sans"/>
                <a:cs typeface="DejaVu Sans"/>
              </a:rPr>
              <a:t>-divided government</a:t>
            </a:r>
            <a:r>
              <a:rPr b="1" dirty="0">
                <a:solidFill>
                  <a:srgbClr val="FFFFFF"/>
                </a:solidFill>
                <a:latin typeface="DejaVu Sans"/>
                <a:cs typeface="DejaVu Sans"/>
              </a:rPr>
              <a:t>)</a:t>
            </a:r>
            <a:r>
              <a:rPr lang="en-US" b="1" dirty="0">
                <a:solidFill>
                  <a:srgbClr val="FFFFFF"/>
                </a:solidFill>
                <a:latin typeface="DejaVu Sans"/>
                <a:cs typeface="DejaVu Sans"/>
              </a:rPr>
              <a:t> very difficult</a:t>
            </a:r>
            <a:endParaRPr dirty="0">
              <a:latin typeface="DejaVu Sans"/>
              <a:cs typeface="DejaVu Sans"/>
            </a:endParaRPr>
          </a:p>
          <a:p>
            <a:pPr marL="756285" lvl="1" indent="-287020">
              <a:lnSpc>
                <a:spcPct val="100000"/>
              </a:lnSpc>
              <a:spcBef>
                <a:spcPts val="360"/>
              </a:spcBef>
              <a:buFont typeface="DejaVu Sans"/>
              <a:buChar char="–"/>
              <a:tabLst>
                <a:tab pos="756285" algn="l"/>
                <a:tab pos="756920" algn="l"/>
              </a:tabLst>
            </a:pPr>
            <a:r>
              <a:rPr b="1" dirty="0">
                <a:solidFill>
                  <a:srgbClr val="FFFFFF"/>
                </a:solidFill>
                <a:latin typeface="DejaVu Sans"/>
                <a:cs typeface="DejaVu Sans"/>
              </a:rPr>
              <a:t>Additional check</a:t>
            </a:r>
            <a:r>
              <a:rPr lang="en-US" b="1" dirty="0">
                <a:solidFill>
                  <a:srgbClr val="FFFFFF"/>
                </a:solidFill>
                <a:latin typeface="DejaVu Sans"/>
                <a:cs typeface="DejaVu Sans"/>
              </a:rPr>
              <a:t>s</a:t>
            </a:r>
            <a:r>
              <a:rPr b="1" dirty="0">
                <a:solidFill>
                  <a:srgbClr val="FFFFFF"/>
                </a:solidFill>
                <a:latin typeface="DejaVu Sans"/>
                <a:cs typeface="DejaVu Sans"/>
              </a:rPr>
              <a:t> and balance</a:t>
            </a:r>
            <a:r>
              <a:rPr lang="en-US" b="1" dirty="0">
                <a:solidFill>
                  <a:srgbClr val="FFFFFF"/>
                </a:solidFill>
                <a:latin typeface="DejaVu Sans"/>
                <a:cs typeface="DejaVu Sans"/>
              </a:rPr>
              <a:t>s</a:t>
            </a:r>
            <a:endParaRPr dirty="0">
              <a:latin typeface="DejaVu Sans"/>
              <a:cs typeface="DejaVu Sans"/>
            </a:endParaRPr>
          </a:p>
        </p:txBody>
      </p:sp>
      <p:pic>
        <p:nvPicPr>
          <p:cNvPr id="11" name="Picture 10"/>
          <p:cNvPicPr>
            <a:picLocks noChangeAspect="1"/>
          </p:cNvPicPr>
          <p:nvPr/>
        </p:nvPicPr>
        <p:blipFill>
          <a:blip r:embed="rId2"/>
          <a:stretch>
            <a:fillRect/>
          </a:stretch>
        </p:blipFill>
        <p:spPr>
          <a:xfrm rot="20219729">
            <a:off x="4953918" y="3245647"/>
            <a:ext cx="1722341" cy="1349797"/>
          </a:xfrm>
          <a:prstGeom prst="rect">
            <a:avLst/>
          </a:prstGeom>
        </p:spPr>
      </p:pic>
    </p:spTree>
    <p:extLst>
      <p:ext uri="{BB962C8B-B14F-4D97-AF65-F5344CB8AC3E}">
        <p14:creationId xmlns:p14="http://schemas.microsoft.com/office/powerpoint/2010/main" val="28568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541" y="0"/>
            <a:ext cx="3577766" cy="6858000"/>
            <a:chOff x="-4762" y="0"/>
            <a:chExt cx="5377180" cy="6867525"/>
          </a:xfrm>
        </p:grpSpPr>
        <p:sp>
          <p:nvSpPr>
            <p:cNvPr id="3" name="object 3"/>
            <p:cNvSpPr/>
            <p:nvPr/>
          </p:nvSpPr>
          <p:spPr>
            <a:xfrm>
              <a:off x="0" y="0"/>
              <a:ext cx="5372107"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5334000" cy="6858000"/>
            </a:xfrm>
            <a:custGeom>
              <a:avLst/>
              <a:gdLst/>
              <a:ahLst/>
              <a:cxnLst/>
              <a:rect l="l" t="t" r="r" b="b"/>
              <a:pathLst>
                <a:path w="5334000" h="6858000">
                  <a:moveTo>
                    <a:pt x="5334000" y="0"/>
                  </a:moveTo>
                  <a:lnTo>
                    <a:pt x="0" y="0"/>
                  </a:lnTo>
                  <a:lnTo>
                    <a:pt x="0" y="6858000"/>
                  </a:lnTo>
                  <a:lnTo>
                    <a:pt x="5334000" y="6858000"/>
                  </a:lnTo>
                  <a:lnTo>
                    <a:pt x="5334000" y="0"/>
                  </a:lnTo>
                  <a:close/>
                </a:path>
              </a:pathLst>
            </a:custGeom>
            <a:solidFill>
              <a:srgbClr val="E36C09"/>
            </a:solidFill>
          </p:spPr>
          <p:txBody>
            <a:bodyPr wrap="square" lIns="0" tIns="0" rIns="0" bIns="0" rtlCol="0"/>
            <a:lstStyle/>
            <a:p>
              <a:endParaRPr/>
            </a:p>
          </p:txBody>
        </p:sp>
        <p:sp>
          <p:nvSpPr>
            <p:cNvPr id="5" name="object 5"/>
            <p:cNvSpPr/>
            <p:nvPr/>
          </p:nvSpPr>
          <p:spPr>
            <a:xfrm>
              <a:off x="0" y="0"/>
              <a:ext cx="5334000" cy="6858000"/>
            </a:xfrm>
            <a:custGeom>
              <a:avLst/>
              <a:gdLst/>
              <a:ahLst/>
              <a:cxnLst/>
              <a:rect l="l" t="t" r="r" b="b"/>
              <a:pathLst>
                <a:path w="5334000" h="6858000">
                  <a:moveTo>
                    <a:pt x="0" y="6858000"/>
                  </a:moveTo>
                  <a:lnTo>
                    <a:pt x="5334000" y="6858000"/>
                  </a:lnTo>
                  <a:lnTo>
                    <a:pt x="5334000" y="0"/>
                  </a:lnTo>
                  <a:lnTo>
                    <a:pt x="0" y="0"/>
                  </a:lnTo>
                  <a:lnTo>
                    <a:pt x="0" y="6858000"/>
                  </a:lnTo>
                  <a:close/>
                </a:path>
              </a:pathLst>
            </a:custGeom>
            <a:ln w="9144">
              <a:solidFill>
                <a:srgbClr val="497DBA"/>
              </a:solidFill>
            </a:ln>
          </p:spPr>
          <p:txBody>
            <a:bodyPr wrap="square" lIns="0" tIns="0" rIns="0" bIns="0" rtlCol="0"/>
            <a:lstStyle/>
            <a:p>
              <a:endParaRPr/>
            </a:p>
          </p:txBody>
        </p:sp>
      </p:grpSp>
      <p:sp>
        <p:nvSpPr>
          <p:cNvPr id="6" name="object 6"/>
          <p:cNvSpPr txBox="1">
            <a:spLocks noGrp="1"/>
          </p:cNvSpPr>
          <p:nvPr>
            <p:ph type="title"/>
          </p:nvPr>
        </p:nvSpPr>
        <p:spPr>
          <a:xfrm>
            <a:off x="-33837" y="51697"/>
            <a:ext cx="3595061" cy="982320"/>
          </a:xfrm>
          <a:prstGeom prst="rect">
            <a:avLst/>
          </a:prstGeom>
        </p:spPr>
        <p:txBody>
          <a:bodyPr vert="horz" wrap="square" lIns="0" tIns="12700" rIns="0" bIns="0" rtlCol="0">
            <a:spAutoFit/>
          </a:bodyPr>
          <a:lstStyle/>
          <a:p>
            <a:pPr marL="12700" marR="5080" indent="22860" algn="ctr">
              <a:lnSpc>
                <a:spcPct val="100000"/>
              </a:lnSpc>
              <a:spcBef>
                <a:spcPts val="100"/>
              </a:spcBef>
            </a:pPr>
            <a:r>
              <a:rPr sz="2100" dirty="0"/>
              <a:t>OVERVIEW OF CONGRESS:  TERMS AND MEMBERSHIP</a:t>
            </a:r>
          </a:p>
        </p:txBody>
      </p:sp>
      <p:sp>
        <p:nvSpPr>
          <p:cNvPr id="7" name="object 7"/>
          <p:cNvSpPr txBox="1"/>
          <p:nvPr/>
        </p:nvSpPr>
        <p:spPr>
          <a:xfrm>
            <a:off x="3572375" y="-76200"/>
            <a:ext cx="1228226" cy="381515"/>
          </a:xfrm>
          <a:prstGeom prst="rect">
            <a:avLst/>
          </a:prstGeom>
        </p:spPr>
        <p:txBody>
          <a:bodyPr vert="horz" wrap="square" lIns="0" tIns="12065" rIns="0" bIns="0" rtlCol="0">
            <a:spAutoFit/>
          </a:bodyPr>
          <a:lstStyle/>
          <a:p>
            <a:pPr marL="12700">
              <a:lnSpc>
                <a:spcPct val="100000"/>
              </a:lnSpc>
              <a:spcBef>
                <a:spcPts val="95"/>
              </a:spcBef>
            </a:pPr>
            <a:r>
              <a:rPr sz="2400" b="1" i="1" dirty="0">
                <a:latin typeface="Nimbus Mono L"/>
                <a:cs typeface="Nimbus Mono L"/>
              </a:rPr>
              <a:t>TERMS</a:t>
            </a:r>
            <a:endParaRPr sz="2400" dirty="0">
              <a:latin typeface="Nimbus Mono L"/>
              <a:cs typeface="Nimbus Mono L"/>
            </a:endParaRPr>
          </a:p>
        </p:txBody>
      </p:sp>
      <p:sp>
        <p:nvSpPr>
          <p:cNvPr id="8" name="object 8"/>
          <p:cNvSpPr txBox="1"/>
          <p:nvPr/>
        </p:nvSpPr>
        <p:spPr>
          <a:xfrm>
            <a:off x="3527846" y="239411"/>
            <a:ext cx="8664153" cy="2601225"/>
          </a:xfrm>
          <a:prstGeom prst="rect">
            <a:avLst/>
          </a:prstGeom>
        </p:spPr>
        <p:txBody>
          <a:bodyPr vert="horz" wrap="square" lIns="0" tIns="94615" rIns="0" bIns="0" rtlCol="0">
            <a:spAutoFit/>
          </a:bodyPr>
          <a:lstStyle/>
          <a:p>
            <a:pPr marL="393700" indent="-342900" algn="just">
              <a:lnSpc>
                <a:spcPct val="100000"/>
              </a:lnSpc>
              <a:spcBef>
                <a:spcPts val="745"/>
              </a:spcBef>
              <a:buFont typeface="DejaVu Sans"/>
              <a:buChar char="•"/>
              <a:tabLst>
                <a:tab pos="393700" algn="l"/>
              </a:tabLst>
            </a:pPr>
            <a:r>
              <a:rPr b="1" dirty="0">
                <a:latin typeface="DejaVu Sans"/>
                <a:cs typeface="DejaVu Sans"/>
              </a:rPr>
              <a:t>Term of Congress lasts two years</a:t>
            </a:r>
            <a:endParaRPr dirty="0">
              <a:latin typeface="DejaVu Sans"/>
              <a:cs typeface="DejaVu Sans"/>
            </a:endParaRPr>
          </a:p>
          <a:p>
            <a:pPr marL="393700" indent="-342900" algn="just">
              <a:lnSpc>
                <a:spcPct val="100000"/>
              </a:lnSpc>
              <a:spcBef>
                <a:spcPts val="645"/>
              </a:spcBef>
              <a:buFont typeface="DejaVu Sans"/>
              <a:buChar char="•"/>
              <a:tabLst>
                <a:tab pos="393700" algn="l"/>
              </a:tabLst>
            </a:pPr>
            <a:r>
              <a:rPr b="1" dirty="0">
                <a:latin typeface="DejaVu Sans"/>
                <a:cs typeface="DejaVu Sans"/>
              </a:rPr>
              <a:t>Terms begin on Jan. 3 of every odd-numbered year</a:t>
            </a:r>
            <a:r>
              <a:rPr lang="en-US" b="1" dirty="0">
                <a:latin typeface="DejaVu Sans"/>
                <a:cs typeface="DejaVu Sans"/>
              </a:rPr>
              <a:t> and it is divided into two one year sessions.</a:t>
            </a:r>
            <a:endParaRPr dirty="0">
              <a:latin typeface="DejaVu Sans"/>
              <a:cs typeface="DejaVu Sans"/>
            </a:endParaRPr>
          </a:p>
          <a:p>
            <a:pPr marL="393700" marR="72390" indent="-342900" algn="just">
              <a:lnSpc>
                <a:spcPct val="110000"/>
              </a:lnSpc>
              <a:spcBef>
                <a:spcPts val="434"/>
              </a:spcBef>
              <a:buFont typeface="DejaVu Sans"/>
              <a:buChar char="•"/>
              <a:tabLst>
                <a:tab pos="393700" algn="l"/>
              </a:tabLst>
            </a:pPr>
            <a:r>
              <a:rPr b="1" dirty="0">
                <a:latin typeface="DejaVu Sans"/>
                <a:cs typeface="DejaVu Sans"/>
              </a:rPr>
              <a:t>Terms numbered consecutively (116</a:t>
            </a:r>
            <a:r>
              <a:rPr b="1" baseline="25462" dirty="0">
                <a:latin typeface="DejaVu Sans"/>
                <a:cs typeface="DejaVu Sans"/>
              </a:rPr>
              <a:t>th </a:t>
            </a:r>
            <a:r>
              <a:rPr b="1" dirty="0">
                <a:latin typeface="DejaVu Sans"/>
                <a:cs typeface="DejaVu Sans"/>
              </a:rPr>
              <a:t>Congress from 2019-2021,  117</a:t>
            </a:r>
            <a:r>
              <a:rPr b="1" baseline="25462" dirty="0">
                <a:latin typeface="DejaVu Sans"/>
                <a:cs typeface="DejaVu Sans"/>
              </a:rPr>
              <a:t>th </a:t>
            </a:r>
            <a:r>
              <a:rPr b="1" dirty="0">
                <a:latin typeface="DejaVu Sans"/>
                <a:cs typeface="DejaVu Sans"/>
              </a:rPr>
              <a:t>from 2021-2023)</a:t>
            </a:r>
            <a:endParaRPr dirty="0">
              <a:latin typeface="DejaVu Sans"/>
              <a:cs typeface="DejaVu Sans"/>
            </a:endParaRPr>
          </a:p>
          <a:p>
            <a:pPr marL="393700" marR="55880" indent="-342900" algn="just">
              <a:lnSpc>
                <a:spcPct val="110000"/>
              </a:lnSpc>
              <a:spcBef>
                <a:spcPts val="434"/>
              </a:spcBef>
              <a:buFont typeface="DejaVu Sans"/>
              <a:buChar char="•"/>
              <a:tabLst>
                <a:tab pos="393700" algn="l"/>
              </a:tabLst>
            </a:pPr>
            <a:r>
              <a:rPr b="1" dirty="0">
                <a:latin typeface="DejaVu Sans"/>
                <a:cs typeface="DejaVu Sans"/>
              </a:rPr>
              <a:t>Adjournment: End of a term; date must be agreed upon by both  houses. Two regular sessions per term. Periodic recesses (not to  be confused w/adjournment).</a:t>
            </a:r>
            <a:endParaRPr dirty="0">
              <a:latin typeface="DejaVu Sans"/>
              <a:cs typeface="DejaVu Sans"/>
            </a:endParaRPr>
          </a:p>
        </p:txBody>
      </p:sp>
      <p:sp>
        <p:nvSpPr>
          <p:cNvPr id="9" name="object 9"/>
          <p:cNvSpPr txBox="1"/>
          <p:nvPr/>
        </p:nvSpPr>
        <p:spPr>
          <a:xfrm>
            <a:off x="3733800" y="2839981"/>
            <a:ext cx="3577972" cy="381515"/>
          </a:xfrm>
          <a:prstGeom prst="rect">
            <a:avLst/>
          </a:prstGeom>
        </p:spPr>
        <p:txBody>
          <a:bodyPr vert="horz" wrap="square" lIns="0" tIns="12065" rIns="0" bIns="0" rtlCol="0">
            <a:spAutoFit/>
          </a:bodyPr>
          <a:lstStyle/>
          <a:p>
            <a:pPr marL="12700">
              <a:lnSpc>
                <a:spcPct val="100000"/>
              </a:lnSpc>
              <a:spcBef>
                <a:spcPts val="95"/>
              </a:spcBef>
            </a:pPr>
            <a:r>
              <a:rPr sz="2400" b="1" i="1" dirty="0">
                <a:latin typeface="Nimbus Mono L"/>
                <a:cs typeface="Nimbus Mono L"/>
              </a:rPr>
              <a:t>MEMBERSHIP</a:t>
            </a:r>
            <a:endParaRPr sz="2400" dirty="0">
              <a:latin typeface="Nimbus Mono L"/>
              <a:cs typeface="Nimbus Mono L"/>
            </a:endParaRPr>
          </a:p>
        </p:txBody>
      </p:sp>
      <p:sp>
        <p:nvSpPr>
          <p:cNvPr id="10" name="object 10"/>
          <p:cNvSpPr txBox="1"/>
          <p:nvPr/>
        </p:nvSpPr>
        <p:spPr>
          <a:xfrm>
            <a:off x="3527847" y="3196868"/>
            <a:ext cx="8664153" cy="4042132"/>
          </a:xfrm>
          <a:prstGeom prst="rect">
            <a:avLst/>
          </a:prstGeom>
        </p:spPr>
        <p:txBody>
          <a:bodyPr vert="horz" wrap="square" lIns="0" tIns="12700" rIns="0" bIns="0" rtlCol="0">
            <a:spAutoFit/>
          </a:bodyPr>
          <a:lstStyle/>
          <a:p>
            <a:pPr marL="355600" marR="129539" indent="-342900">
              <a:lnSpc>
                <a:spcPct val="120000"/>
              </a:lnSpc>
              <a:spcBef>
                <a:spcPts val="100"/>
              </a:spcBef>
              <a:buFont typeface="DejaVu Sans"/>
              <a:buChar char="•"/>
              <a:tabLst>
                <a:tab pos="354965" algn="l"/>
                <a:tab pos="355600" algn="l"/>
              </a:tabLst>
            </a:pPr>
            <a:r>
              <a:rPr sz="1750" b="1" dirty="0">
                <a:latin typeface="DejaVu Sans"/>
                <a:cs typeface="DejaVu Sans"/>
              </a:rPr>
              <a:t>Over-representation of white, male, Protestant, upper-middle  class lawyers in their 50's ---&gt; charges of </a:t>
            </a:r>
            <a:r>
              <a:rPr lang="en-US" sz="1750" b="1" dirty="0">
                <a:latin typeface="DejaVu Sans"/>
                <a:cs typeface="DejaVu Sans"/>
              </a:rPr>
              <a:t>c</a:t>
            </a:r>
            <a:r>
              <a:rPr sz="1750" b="1" dirty="0">
                <a:latin typeface="DejaVu Sans"/>
                <a:cs typeface="DejaVu Sans"/>
              </a:rPr>
              <a:t>onservative/status quo</a:t>
            </a:r>
            <a:r>
              <a:rPr lang="en-US" sz="1750" b="1" dirty="0">
                <a:latin typeface="DejaVu Sans"/>
                <a:cs typeface="DejaVu Sans"/>
              </a:rPr>
              <a:t> </a:t>
            </a:r>
            <a:r>
              <a:rPr sz="1750" b="1" dirty="0">
                <a:latin typeface="DejaVu Sans"/>
                <a:cs typeface="DejaVu Sans"/>
              </a:rPr>
              <a:t>bias.</a:t>
            </a:r>
            <a:endParaRPr sz="1750" dirty="0">
              <a:latin typeface="DejaVu Sans"/>
              <a:cs typeface="DejaVu Sans"/>
            </a:endParaRPr>
          </a:p>
          <a:p>
            <a:pPr marL="355600" indent="-342900">
              <a:lnSpc>
                <a:spcPct val="100000"/>
              </a:lnSpc>
              <a:spcBef>
                <a:spcPts val="865"/>
              </a:spcBef>
              <a:buFont typeface="DejaVu Sans"/>
              <a:buChar char="•"/>
              <a:tabLst>
                <a:tab pos="354965" algn="l"/>
                <a:tab pos="355600" algn="l"/>
              </a:tabLst>
            </a:pPr>
            <a:r>
              <a:rPr sz="1750" b="1" dirty="0">
                <a:latin typeface="DejaVu Sans"/>
                <a:cs typeface="DejaVu Sans"/>
              </a:rPr>
              <a:t>Rebuttals:</a:t>
            </a:r>
            <a:endParaRPr sz="1750" dirty="0">
              <a:latin typeface="DejaVu Sans"/>
              <a:cs typeface="DejaVu Sans"/>
            </a:endParaRPr>
          </a:p>
          <a:p>
            <a:pPr marL="756285" lvl="1" indent="-287020">
              <a:lnSpc>
                <a:spcPct val="100000"/>
              </a:lnSpc>
              <a:spcBef>
                <a:spcPts val="800"/>
              </a:spcBef>
              <a:buFont typeface="DejaVu Sans"/>
              <a:buChar char="–"/>
              <a:tabLst>
                <a:tab pos="756285" algn="l"/>
                <a:tab pos="756920" algn="l"/>
              </a:tabLst>
            </a:pPr>
            <a:r>
              <a:rPr sz="1750" b="1" dirty="0">
                <a:latin typeface="DejaVu Sans"/>
                <a:cs typeface="DejaVu Sans"/>
              </a:rPr>
              <a:t>Many more women and minorities have been elected in recent years.</a:t>
            </a:r>
            <a:endParaRPr sz="1750" dirty="0">
              <a:latin typeface="DejaVu Sans"/>
              <a:cs typeface="DejaVu Sans"/>
            </a:endParaRPr>
          </a:p>
          <a:p>
            <a:pPr marL="756285" marR="361315" lvl="1" indent="-287020">
              <a:lnSpc>
                <a:spcPct val="120000"/>
              </a:lnSpc>
              <a:spcBef>
                <a:spcPts val="385"/>
              </a:spcBef>
              <a:buFont typeface="DejaVu Sans"/>
              <a:buChar char="–"/>
              <a:tabLst>
                <a:tab pos="756285" algn="l"/>
                <a:tab pos="756920" algn="l"/>
              </a:tabLst>
            </a:pPr>
            <a:r>
              <a:rPr sz="1750" b="1" dirty="0">
                <a:latin typeface="DejaVu Sans"/>
                <a:cs typeface="DejaVu Sans"/>
              </a:rPr>
              <a:t>Perfectly possible for white, male, Protestant, upper-middle class  lawyers in their 50's to represent the poor and afflicted.</a:t>
            </a:r>
            <a:endParaRPr sz="1750" dirty="0">
              <a:latin typeface="DejaVu Sans"/>
              <a:cs typeface="DejaVu Sans"/>
            </a:endParaRPr>
          </a:p>
          <a:p>
            <a:pPr marL="756285" lvl="1" indent="-287020">
              <a:spcBef>
                <a:spcPts val="770"/>
              </a:spcBef>
              <a:buFont typeface="DejaVu Sans"/>
              <a:buChar char="–"/>
              <a:tabLst>
                <a:tab pos="756285" algn="l"/>
                <a:tab pos="756920" algn="l"/>
              </a:tabLst>
            </a:pPr>
            <a:r>
              <a:rPr sz="1750" b="1" dirty="0">
                <a:latin typeface="DejaVu Sans"/>
                <a:cs typeface="DejaVu Sans"/>
              </a:rPr>
              <a:t>In any case, the people themselves are the ones who elected</a:t>
            </a:r>
            <a:r>
              <a:rPr lang="en-US" sz="1750" b="1" dirty="0">
                <a:latin typeface="DejaVu Sans"/>
                <a:cs typeface="DejaVu Sans"/>
              </a:rPr>
              <a:t> members</a:t>
            </a:r>
            <a:endParaRPr lang="en-US" sz="1750" dirty="0">
              <a:latin typeface="DejaVu Sans"/>
              <a:cs typeface="DejaVu Sans"/>
            </a:endParaRPr>
          </a:p>
          <a:p>
            <a:pPr marL="756285" lvl="1" indent="-287020">
              <a:lnSpc>
                <a:spcPct val="100000"/>
              </a:lnSpc>
              <a:spcBef>
                <a:spcPts val="770"/>
              </a:spcBef>
              <a:buFont typeface="DejaVu Sans"/>
              <a:buChar char="–"/>
              <a:tabLst>
                <a:tab pos="756285" algn="l"/>
                <a:tab pos="756920" algn="l"/>
              </a:tabLst>
            </a:pPr>
            <a:endParaRPr sz="1750" dirty="0">
              <a:latin typeface="DejaVu Sans"/>
              <a:cs typeface="DejaVu Sans"/>
            </a:endParaRPr>
          </a:p>
        </p:txBody>
      </p:sp>
      <p:pic>
        <p:nvPicPr>
          <p:cNvPr id="1026" name="Picture 2" descr="CARTOON: Santa's disbelief | Marshall Ramsey">
            <a:extLst>
              <a:ext uri="{FF2B5EF4-FFF2-40B4-BE49-F238E27FC236}">
                <a16:creationId xmlns:a16="http://schemas.microsoft.com/office/drawing/2014/main" id="{01EA6B68-EC29-D7EB-C5DB-43EBE2DC8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527639" cy="4042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0E9A92-3970-5265-59F5-DC1FFBB6961C}"/>
              </a:ext>
            </a:extLst>
          </p:cNvPr>
          <p:cNvSpPr txBox="1"/>
          <p:nvPr/>
        </p:nvSpPr>
        <p:spPr>
          <a:xfrm>
            <a:off x="76200" y="3886200"/>
            <a:ext cx="1217898" cy="369332"/>
          </a:xfrm>
          <a:prstGeom prst="rect">
            <a:avLst/>
          </a:prstGeom>
          <a:noFill/>
        </p:spPr>
        <p:txBody>
          <a:bodyPr wrap="none" rtlCol="0">
            <a:spAutoFit/>
          </a:bodyPr>
          <a:lstStyle/>
          <a:p>
            <a:r>
              <a:rPr lang="en-US" b="1" dirty="0">
                <a:highlight>
                  <a:srgbClr val="FFFF00"/>
                </a:highlight>
              </a:rPr>
              <a:t>CONGRESS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76400"/>
            <a:ext cx="12144586" cy="4669660"/>
          </a:xfrm>
          <a:prstGeom prst="rect">
            <a:avLst/>
          </a:prstGeom>
          <a:blipFill>
            <a:blip r:embed="rId2" cstate="print"/>
            <a:stretch>
              <a:fillRect/>
            </a:stretch>
          </a:blipFill>
        </p:spPr>
        <p:txBody>
          <a:bodyPr wrap="square" lIns="0" tIns="0" rIns="0" bIns="0" rtlCol="0"/>
          <a:lstStyle/>
          <a:p>
            <a:endParaRPr/>
          </a:p>
        </p:txBody>
      </p:sp>
      <p:sp>
        <p:nvSpPr>
          <p:cNvPr id="4" name="Rectangle 3"/>
          <p:cNvSpPr/>
          <p:nvPr/>
        </p:nvSpPr>
        <p:spPr>
          <a:xfrm>
            <a:off x="0" y="0"/>
            <a:ext cx="12192000" cy="762000"/>
          </a:xfrm>
          <a:prstGeom prst="rect">
            <a:avLst/>
          </a:prstGeom>
          <a:solidFill>
            <a:srgbClr val="C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Constitutional /Formal Requirements for Membership</a:t>
            </a:r>
          </a:p>
        </p:txBody>
      </p:sp>
      <p:sp>
        <p:nvSpPr>
          <p:cNvPr id="5" name="Rectangle 4">
            <a:extLst>
              <a:ext uri="{FF2B5EF4-FFF2-40B4-BE49-F238E27FC236}">
                <a16:creationId xmlns:a16="http://schemas.microsoft.com/office/drawing/2014/main" id="{3E612DE4-7DBD-4602-9772-7FBB99A50F12}"/>
              </a:ext>
            </a:extLst>
          </p:cNvPr>
          <p:cNvSpPr/>
          <p:nvPr/>
        </p:nvSpPr>
        <p:spPr>
          <a:xfrm>
            <a:off x="0" y="831254"/>
            <a:ext cx="12192000" cy="762000"/>
          </a:xfrm>
          <a:prstGeom prst="rect">
            <a:avLst/>
          </a:prstGeom>
          <a:solidFill>
            <a:srgbClr val="C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Differences between House and Senate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491" y="1066799"/>
            <a:ext cx="5969506" cy="5791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23" y="1034913"/>
            <a:ext cx="5993465" cy="579119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12192000" cy="771525"/>
          </a:xfrm>
          <a:custGeom>
            <a:avLst/>
            <a:gdLst/>
            <a:ahLst/>
            <a:cxnLst/>
            <a:rect l="l" t="t" r="r" b="b"/>
            <a:pathLst>
              <a:path w="12192000" h="771525">
                <a:moveTo>
                  <a:pt x="12192000" y="0"/>
                </a:moveTo>
                <a:lnTo>
                  <a:pt x="0" y="0"/>
                </a:lnTo>
                <a:lnTo>
                  <a:pt x="0" y="771144"/>
                </a:lnTo>
                <a:lnTo>
                  <a:pt x="12192000" y="771144"/>
                </a:lnTo>
                <a:lnTo>
                  <a:pt x="12192000" y="0"/>
                </a:lnTo>
                <a:close/>
              </a:path>
            </a:pathLst>
          </a:custGeom>
          <a:solidFill>
            <a:srgbClr val="000000"/>
          </a:solidFill>
        </p:spPr>
        <p:txBody>
          <a:bodyPr wrap="square" lIns="0" tIns="0" rIns="0" bIns="0" rtlCol="0"/>
          <a:lstStyle/>
          <a:p>
            <a:endParaRPr/>
          </a:p>
        </p:txBody>
      </p:sp>
      <p:sp>
        <p:nvSpPr>
          <p:cNvPr id="5" name="object 5"/>
          <p:cNvSpPr txBox="1">
            <a:spLocks noGrp="1"/>
          </p:cNvSpPr>
          <p:nvPr>
            <p:ph type="title"/>
          </p:nvPr>
        </p:nvSpPr>
        <p:spPr>
          <a:xfrm>
            <a:off x="2662428" y="-510"/>
            <a:ext cx="8334628"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FFFFFF"/>
                </a:solidFill>
              </a:rPr>
              <a:t>CONGRESSIONAL SIZE</a:t>
            </a:r>
            <a:endParaRPr sz="4800" dirty="0"/>
          </a:p>
        </p:txBody>
      </p:sp>
      <p:grpSp>
        <p:nvGrpSpPr>
          <p:cNvPr id="6" name="object 6"/>
          <p:cNvGrpSpPr/>
          <p:nvPr/>
        </p:nvGrpSpPr>
        <p:grpSpPr>
          <a:xfrm>
            <a:off x="6092825" y="726604"/>
            <a:ext cx="6099175" cy="6131396"/>
            <a:chOff x="6092952" y="750979"/>
            <a:chExt cx="6099175" cy="6107528"/>
          </a:xfrm>
        </p:grpSpPr>
        <p:sp>
          <p:nvSpPr>
            <p:cNvPr id="7" name="object 7"/>
            <p:cNvSpPr/>
            <p:nvPr/>
          </p:nvSpPr>
          <p:spPr>
            <a:xfrm>
              <a:off x="6222492" y="947927"/>
              <a:ext cx="5969635" cy="5910580"/>
            </a:xfrm>
            <a:custGeom>
              <a:avLst/>
              <a:gdLst/>
              <a:ahLst/>
              <a:cxnLst/>
              <a:rect l="l" t="t" r="r" b="b"/>
              <a:pathLst>
                <a:path w="5969634" h="5910580">
                  <a:moveTo>
                    <a:pt x="5969508" y="0"/>
                  </a:moveTo>
                  <a:lnTo>
                    <a:pt x="0" y="0"/>
                  </a:lnTo>
                  <a:lnTo>
                    <a:pt x="0" y="5910072"/>
                  </a:lnTo>
                  <a:lnTo>
                    <a:pt x="5969508" y="5910072"/>
                  </a:lnTo>
                  <a:lnTo>
                    <a:pt x="5969508" y="0"/>
                  </a:lnTo>
                  <a:close/>
                </a:path>
              </a:pathLst>
            </a:custGeom>
            <a:solidFill>
              <a:srgbClr val="FFFFFF">
                <a:alpha val="79998"/>
              </a:srgbClr>
            </a:solidFill>
          </p:spPr>
          <p:txBody>
            <a:bodyPr wrap="square" lIns="0" tIns="0" rIns="0" bIns="0" rtlCol="0"/>
            <a:lstStyle/>
            <a:p>
              <a:endParaRPr/>
            </a:p>
          </p:txBody>
        </p:sp>
        <p:sp>
          <p:nvSpPr>
            <p:cNvPr id="8" name="object 8"/>
            <p:cNvSpPr/>
            <p:nvPr/>
          </p:nvSpPr>
          <p:spPr>
            <a:xfrm>
              <a:off x="6092952" y="750979"/>
              <a:ext cx="1908048" cy="917800"/>
            </a:xfrm>
            <a:prstGeom prst="rect">
              <a:avLst/>
            </a:prstGeom>
            <a:blipFill>
              <a:blip r:embed="rId4" cstate="print"/>
              <a:stretch>
                <a:fillRect/>
              </a:stretch>
            </a:blipFill>
          </p:spPr>
          <p:txBody>
            <a:bodyPr wrap="square" lIns="0" tIns="0" rIns="0" bIns="0" rtlCol="0"/>
            <a:lstStyle/>
            <a:p>
              <a:endParaRPr/>
            </a:p>
          </p:txBody>
        </p:sp>
      </p:grpSp>
      <p:sp>
        <p:nvSpPr>
          <p:cNvPr id="9" name="object 9"/>
          <p:cNvSpPr txBox="1"/>
          <p:nvPr/>
        </p:nvSpPr>
        <p:spPr>
          <a:xfrm>
            <a:off x="6500205" y="1498615"/>
            <a:ext cx="5739130" cy="5434180"/>
          </a:xfrm>
          <a:prstGeom prst="rect">
            <a:avLst/>
          </a:prstGeom>
        </p:spPr>
        <p:txBody>
          <a:bodyPr vert="horz" wrap="square" lIns="0" tIns="100965" rIns="0" bIns="0" rtlCol="0">
            <a:spAutoFit/>
          </a:bodyPr>
          <a:lstStyle/>
          <a:p>
            <a:pPr marL="355600" marR="5080" indent="-342900">
              <a:lnSpc>
                <a:spcPct val="100000"/>
              </a:lnSpc>
              <a:spcBef>
                <a:spcPts val="605"/>
              </a:spcBef>
              <a:buFont typeface="DejaVu Sans"/>
              <a:buChar char="•"/>
              <a:tabLst>
                <a:tab pos="354965" algn="l"/>
                <a:tab pos="355600" algn="l"/>
              </a:tabLst>
            </a:pPr>
            <a:r>
              <a:rPr sz="2400" b="1" dirty="0">
                <a:latin typeface="DejaVu Sans"/>
                <a:cs typeface="DejaVu Sans"/>
              </a:rPr>
              <a:t>100 members, chosen in statewide  elections (“at large”). With a smaller size,  the Senate has been a more informal body  with less need than the House for as many  strict procedures</a:t>
            </a:r>
            <a:r>
              <a:rPr lang="en-US" sz="2400" b="1" dirty="0">
                <a:latin typeface="DejaVu Sans"/>
                <a:cs typeface="DejaVu Sans"/>
              </a:rPr>
              <a:t>/rules</a:t>
            </a:r>
            <a:r>
              <a:rPr sz="2400" b="1" dirty="0">
                <a:latin typeface="DejaVu Sans"/>
                <a:cs typeface="DejaVu Sans"/>
              </a:rPr>
              <a:t>.</a:t>
            </a:r>
            <a:endParaRPr sz="2400" dirty="0">
              <a:latin typeface="DejaVu Sans"/>
              <a:cs typeface="DejaVu Sans"/>
            </a:endParaRPr>
          </a:p>
          <a:p>
            <a:pPr>
              <a:lnSpc>
                <a:spcPct val="100000"/>
              </a:lnSpc>
              <a:spcBef>
                <a:spcPts val="15"/>
              </a:spcBef>
              <a:buFont typeface="DejaVu Sans"/>
              <a:buChar char="•"/>
            </a:pPr>
            <a:endParaRPr sz="3450" dirty="0">
              <a:latin typeface="DejaVu Sans"/>
              <a:cs typeface="DejaVu Sans"/>
            </a:endParaRPr>
          </a:p>
          <a:p>
            <a:pPr marL="355600" marR="1217930" indent="-342900">
              <a:lnSpc>
                <a:spcPct val="100000"/>
              </a:lnSpc>
              <a:buFont typeface="DejaVu Sans"/>
              <a:buChar char="•"/>
              <a:tabLst>
                <a:tab pos="354965" algn="l"/>
                <a:tab pos="355600" algn="l"/>
              </a:tabLst>
            </a:pPr>
            <a:r>
              <a:rPr sz="2400" b="1" dirty="0">
                <a:latin typeface="DejaVu Sans"/>
                <a:cs typeface="DejaVu Sans"/>
              </a:rPr>
              <a:t>Two members from every state –  established in Constitution.</a:t>
            </a:r>
            <a:r>
              <a:rPr lang="en-US" sz="2400" b="1" dirty="0">
                <a:latin typeface="DejaVu Sans"/>
                <a:cs typeface="DejaVu Sans"/>
              </a:rPr>
              <a:t>  ALL states are EQUAL in the Senate</a:t>
            </a:r>
            <a:endParaRPr sz="2400" dirty="0">
              <a:latin typeface="DejaVu Sans"/>
              <a:cs typeface="DejaVu Sans"/>
            </a:endParaRPr>
          </a:p>
        </p:txBody>
      </p:sp>
      <p:grpSp>
        <p:nvGrpSpPr>
          <p:cNvPr id="10" name="object 10"/>
          <p:cNvGrpSpPr/>
          <p:nvPr/>
        </p:nvGrpSpPr>
        <p:grpSpPr>
          <a:xfrm>
            <a:off x="-12264" y="771525"/>
            <a:ext cx="6019800" cy="6086475"/>
            <a:chOff x="0" y="947418"/>
            <a:chExt cx="6019800" cy="5911089"/>
          </a:xfrm>
        </p:grpSpPr>
        <p:sp>
          <p:nvSpPr>
            <p:cNvPr id="11" name="object 11"/>
            <p:cNvSpPr/>
            <p:nvPr/>
          </p:nvSpPr>
          <p:spPr>
            <a:xfrm>
              <a:off x="0" y="947927"/>
              <a:ext cx="6019800" cy="5910580"/>
            </a:xfrm>
            <a:custGeom>
              <a:avLst/>
              <a:gdLst/>
              <a:ahLst/>
              <a:cxnLst/>
              <a:rect l="l" t="t" r="r" b="b"/>
              <a:pathLst>
                <a:path w="6019800" h="5910580">
                  <a:moveTo>
                    <a:pt x="6019800" y="0"/>
                  </a:moveTo>
                  <a:lnTo>
                    <a:pt x="0" y="0"/>
                  </a:lnTo>
                  <a:lnTo>
                    <a:pt x="0" y="5910072"/>
                  </a:lnTo>
                  <a:lnTo>
                    <a:pt x="6019800" y="5910072"/>
                  </a:lnTo>
                  <a:lnTo>
                    <a:pt x="6019800" y="0"/>
                  </a:lnTo>
                  <a:close/>
                </a:path>
              </a:pathLst>
            </a:custGeom>
            <a:solidFill>
              <a:srgbClr val="FFFFFF">
                <a:alpha val="79998"/>
              </a:srgbClr>
            </a:solidFill>
          </p:spPr>
          <p:txBody>
            <a:bodyPr wrap="square" lIns="0" tIns="0" rIns="0" bIns="0" rtlCol="0"/>
            <a:lstStyle/>
            <a:p>
              <a:endParaRPr/>
            </a:p>
          </p:txBody>
        </p:sp>
        <p:sp>
          <p:nvSpPr>
            <p:cNvPr id="12" name="object 12"/>
            <p:cNvSpPr/>
            <p:nvPr/>
          </p:nvSpPr>
          <p:spPr>
            <a:xfrm>
              <a:off x="19304" y="947418"/>
              <a:ext cx="2952496" cy="910006"/>
            </a:xfrm>
            <a:prstGeom prst="rect">
              <a:avLst/>
            </a:prstGeom>
            <a:blipFill dpi="0" rotWithShape="1">
              <a:blip r:embed="rId5" cstate="print"/>
              <a:srcRect/>
              <a:stretch>
                <a:fillRect/>
              </a:stretch>
            </a:blipFill>
          </p:spPr>
          <p:txBody>
            <a:bodyPr wrap="square" lIns="0" tIns="0" rIns="0" bIns="0" rtlCol="0"/>
            <a:lstStyle/>
            <a:p>
              <a:endParaRPr dirty="0"/>
            </a:p>
          </p:txBody>
        </p:sp>
      </p:grpSp>
      <p:sp>
        <p:nvSpPr>
          <p:cNvPr id="13" name="object 13"/>
          <p:cNvSpPr txBox="1"/>
          <p:nvPr/>
        </p:nvSpPr>
        <p:spPr>
          <a:xfrm>
            <a:off x="42354" y="1273507"/>
            <a:ext cx="6534232" cy="5641929"/>
          </a:xfrm>
          <a:prstGeom prst="rect">
            <a:avLst/>
          </a:prstGeom>
        </p:spPr>
        <p:txBody>
          <a:bodyPr vert="horz" wrap="square" lIns="0" tIns="100965" rIns="0" bIns="0" rtlCol="0">
            <a:spAutoFit/>
          </a:bodyPr>
          <a:lstStyle/>
          <a:p>
            <a:pPr marL="355600" indent="-342900">
              <a:lnSpc>
                <a:spcPct val="100000"/>
              </a:lnSpc>
              <a:spcBef>
                <a:spcPts val="605"/>
              </a:spcBef>
              <a:buFont typeface="DejaVu Sans"/>
              <a:buChar char="•"/>
              <a:tabLst>
                <a:tab pos="354965" algn="l"/>
                <a:tab pos="355600" algn="l"/>
              </a:tabLst>
            </a:pPr>
            <a:r>
              <a:rPr sz="2400" b="1" dirty="0">
                <a:latin typeface="DejaVu Sans"/>
                <a:cs typeface="DejaVu Sans"/>
              </a:rPr>
              <a:t>Determined by Congress </a:t>
            </a:r>
            <a:r>
              <a:rPr lang="en-US" sz="2400" b="1" dirty="0">
                <a:latin typeface="DejaVu Sans"/>
                <a:cs typeface="DejaVu Sans"/>
              </a:rPr>
              <a:t>–</a:t>
            </a:r>
            <a:r>
              <a:rPr sz="2400" b="1" dirty="0">
                <a:latin typeface="DejaVu Sans"/>
                <a:cs typeface="DejaVu Sans"/>
              </a:rPr>
              <a:t> 435</a:t>
            </a:r>
            <a:r>
              <a:rPr lang="en-US" sz="2400" b="1" dirty="0">
                <a:latin typeface="DejaVu Sans"/>
                <a:cs typeface="DejaVu Sans"/>
              </a:rPr>
              <a:t> members</a:t>
            </a:r>
            <a:r>
              <a:rPr sz="2400" b="1" dirty="0">
                <a:latin typeface="DejaVu Sans"/>
                <a:cs typeface="DejaVu Sans"/>
              </a:rPr>
              <a:t> since 1911.</a:t>
            </a:r>
            <a:r>
              <a:rPr lang="en-US" sz="2400" b="1" dirty="0">
                <a:latin typeface="DejaVu Sans"/>
                <a:cs typeface="DejaVu Sans"/>
              </a:rPr>
              <a:t>  </a:t>
            </a:r>
            <a:r>
              <a:rPr sz="2400" b="1" dirty="0">
                <a:latin typeface="DejaVu Sans"/>
                <a:cs typeface="DejaVu Sans"/>
              </a:rPr>
              <a:t>Can be changed by new congressional law.</a:t>
            </a:r>
            <a:endParaRPr sz="2400" dirty="0">
              <a:latin typeface="DejaVu Sans"/>
              <a:cs typeface="DejaVu Sans"/>
            </a:endParaRPr>
          </a:p>
          <a:p>
            <a:pPr>
              <a:lnSpc>
                <a:spcPct val="100000"/>
              </a:lnSpc>
              <a:spcBef>
                <a:spcPts val="15"/>
              </a:spcBef>
            </a:pPr>
            <a:endParaRPr sz="2400" dirty="0">
              <a:latin typeface="DejaVu Sans"/>
              <a:cs typeface="DejaVu Sans"/>
            </a:endParaRPr>
          </a:p>
          <a:p>
            <a:pPr marL="355600" indent="-342900">
              <a:lnSpc>
                <a:spcPct val="100000"/>
              </a:lnSpc>
              <a:spcBef>
                <a:spcPts val="5"/>
              </a:spcBef>
              <a:buFont typeface="DejaVu Sans"/>
              <a:buChar char="•"/>
              <a:tabLst>
                <a:tab pos="354965" algn="l"/>
                <a:tab pos="355600" algn="l"/>
              </a:tabLst>
            </a:pPr>
            <a:r>
              <a:rPr sz="2400" b="1" dirty="0">
                <a:latin typeface="DejaVu Sans"/>
                <a:cs typeface="DejaVu Sans"/>
              </a:rPr>
              <a:t>Members elected by districts, not states.</a:t>
            </a:r>
            <a:endParaRPr sz="2400" dirty="0">
              <a:latin typeface="DejaVu Sans"/>
              <a:cs typeface="DejaVu Sans"/>
            </a:endParaRPr>
          </a:p>
          <a:p>
            <a:pPr>
              <a:lnSpc>
                <a:spcPct val="100000"/>
              </a:lnSpc>
              <a:spcBef>
                <a:spcPts val="15"/>
              </a:spcBef>
              <a:buFont typeface="DejaVu Sans"/>
              <a:buChar char="•"/>
            </a:pPr>
            <a:endParaRPr sz="2400" dirty="0">
              <a:latin typeface="DejaVu Sans"/>
              <a:cs typeface="DejaVu Sans"/>
            </a:endParaRPr>
          </a:p>
          <a:p>
            <a:pPr marL="355600" marR="5080" indent="-342900">
              <a:lnSpc>
                <a:spcPct val="100000"/>
              </a:lnSpc>
              <a:buFont typeface="DejaVu Sans"/>
              <a:buChar char="•"/>
              <a:tabLst>
                <a:tab pos="354965" algn="l"/>
                <a:tab pos="355600" algn="l"/>
              </a:tabLst>
            </a:pPr>
            <a:r>
              <a:rPr sz="2400" b="1" dirty="0">
                <a:latin typeface="DejaVu Sans"/>
                <a:cs typeface="DejaVu Sans"/>
              </a:rPr>
              <a:t>Number of reps per state is determined by population.</a:t>
            </a:r>
            <a:endParaRPr sz="2400" dirty="0">
              <a:latin typeface="DejaVu Sans"/>
              <a:cs typeface="DejaVu Sans"/>
            </a:endParaRPr>
          </a:p>
          <a:p>
            <a:pPr>
              <a:lnSpc>
                <a:spcPct val="100000"/>
              </a:lnSpc>
              <a:spcBef>
                <a:spcPts val="20"/>
              </a:spcBef>
              <a:buFont typeface="DejaVu Sans"/>
              <a:buChar char="•"/>
            </a:pPr>
            <a:endParaRPr sz="2400" dirty="0">
              <a:latin typeface="DejaVu Sans"/>
              <a:cs typeface="DejaVu Sans"/>
            </a:endParaRPr>
          </a:p>
          <a:p>
            <a:pPr marL="355600" marR="88900" indent="-342900">
              <a:lnSpc>
                <a:spcPct val="100000"/>
              </a:lnSpc>
              <a:buFont typeface="DejaVu Sans"/>
              <a:buChar char="•"/>
              <a:tabLst>
                <a:tab pos="354965" algn="l"/>
                <a:tab pos="355600" algn="l"/>
              </a:tabLst>
            </a:pPr>
            <a:r>
              <a:rPr sz="2400" b="1" dirty="0">
                <a:latin typeface="DejaVu Sans"/>
                <a:cs typeface="DejaVu Sans"/>
              </a:rPr>
              <a:t>Demographic trends show increase in Sun  Belt state representation (e.g., 53 reps in  CA, 36 in TX), decrease in Frost Belt  representation.</a:t>
            </a:r>
            <a:endParaRPr sz="2400" dirty="0">
              <a:latin typeface="DejaVu Sans"/>
              <a:cs typeface="DejaVu Sans"/>
            </a:endParaRPr>
          </a:p>
        </p:txBody>
      </p:sp>
      <p:sp>
        <p:nvSpPr>
          <p:cNvPr id="14" name="object 14"/>
          <p:cNvSpPr txBox="1"/>
          <p:nvPr/>
        </p:nvSpPr>
        <p:spPr>
          <a:xfrm>
            <a:off x="11375390" y="6464985"/>
            <a:ext cx="153670" cy="178435"/>
          </a:xfrm>
          <a:prstGeom prst="rect">
            <a:avLst/>
          </a:prstGeom>
        </p:spPr>
        <p:txBody>
          <a:bodyPr vert="horz" wrap="square" lIns="0" tIns="0" rIns="0" bIns="0" rtlCol="0">
            <a:spAutoFit/>
          </a:bodyPr>
          <a:lstStyle/>
          <a:p>
            <a:pPr marL="38100">
              <a:lnSpc>
                <a:spcPts val="1240"/>
              </a:lnSpc>
            </a:pPr>
            <a:fld id="{81D60167-4931-47E6-BA6A-407CBD079E47}" type="slidenum">
              <a:rPr sz="1200" spc="-155" dirty="0">
                <a:solidFill>
                  <a:srgbClr val="888888"/>
                </a:solidFill>
                <a:latin typeface="DejaVu Sans"/>
                <a:cs typeface="DejaVu Sans"/>
              </a:rPr>
              <a:t>13</a:t>
            </a:fld>
            <a:endParaRPr sz="1200">
              <a:latin typeface="DejaVu Sans"/>
              <a:cs typeface="DejaVu Sans"/>
            </a:endParaRPr>
          </a:p>
        </p:txBody>
      </p:sp>
      <p:sp>
        <p:nvSpPr>
          <p:cNvPr id="15" name="TextBox 14"/>
          <p:cNvSpPr txBox="1"/>
          <p:nvPr/>
        </p:nvSpPr>
        <p:spPr>
          <a:xfrm>
            <a:off x="0" y="894909"/>
            <a:ext cx="2866490" cy="584775"/>
          </a:xfrm>
          <a:prstGeom prst="rect">
            <a:avLst/>
          </a:prstGeom>
          <a:noFill/>
        </p:spPr>
        <p:txBody>
          <a:bodyPr wrap="none" rtlCol="0">
            <a:spAutoFit/>
          </a:bodyPr>
          <a:lstStyle/>
          <a:p>
            <a:r>
              <a:rPr lang="en-US" sz="3200" b="1" i="1" dirty="0">
                <a:solidFill>
                  <a:srgbClr val="0033CC"/>
                </a:solidFill>
              </a:rPr>
              <a:t>HOUSE OF REPS</a:t>
            </a:r>
          </a:p>
        </p:txBody>
      </p:sp>
      <p:sp>
        <p:nvSpPr>
          <p:cNvPr id="16" name="TextBox 15"/>
          <p:cNvSpPr txBox="1"/>
          <p:nvPr/>
        </p:nvSpPr>
        <p:spPr>
          <a:xfrm>
            <a:off x="6314629" y="847385"/>
            <a:ext cx="1464440" cy="584775"/>
          </a:xfrm>
          <a:prstGeom prst="rect">
            <a:avLst/>
          </a:prstGeom>
          <a:noFill/>
        </p:spPr>
        <p:txBody>
          <a:bodyPr wrap="none" rtlCol="0">
            <a:spAutoFit/>
          </a:bodyPr>
          <a:lstStyle/>
          <a:p>
            <a:r>
              <a:rPr lang="en-US" sz="3200" b="1" i="1" dirty="0">
                <a:solidFill>
                  <a:srgbClr val="FF0000"/>
                </a:solidFill>
              </a:rPr>
              <a:t>SENATE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491" y="1066799"/>
            <a:ext cx="5969506" cy="5791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944" y="611526"/>
            <a:ext cx="5993465" cy="5791198"/>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859278" y="-16386"/>
            <a:ext cx="8987790"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CONGRESSIONAL TERMS OF OFFICE</a:t>
            </a:r>
            <a:endParaRPr sz="2800" dirty="0"/>
          </a:p>
        </p:txBody>
      </p:sp>
      <p:grpSp>
        <p:nvGrpSpPr>
          <p:cNvPr id="6" name="object 6"/>
          <p:cNvGrpSpPr/>
          <p:nvPr/>
        </p:nvGrpSpPr>
        <p:grpSpPr>
          <a:xfrm>
            <a:off x="5924795" y="152399"/>
            <a:ext cx="6476997" cy="6692855"/>
            <a:chOff x="6092952" y="879347"/>
            <a:chExt cx="6099175" cy="5979160"/>
          </a:xfrm>
        </p:grpSpPr>
        <p:sp>
          <p:nvSpPr>
            <p:cNvPr id="7" name="object 7"/>
            <p:cNvSpPr/>
            <p:nvPr/>
          </p:nvSpPr>
          <p:spPr>
            <a:xfrm>
              <a:off x="6222492" y="947927"/>
              <a:ext cx="5969635" cy="5910580"/>
            </a:xfrm>
            <a:custGeom>
              <a:avLst/>
              <a:gdLst/>
              <a:ahLst/>
              <a:cxnLst/>
              <a:rect l="l" t="t" r="r" b="b"/>
              <a:pathLst>
                <a:path w="5969634" h="5910580">
                  <a:moveTo>
                    <a:pt x="5969508" y="0"/>
                  </a:moveTo>
                  <a:lnTo>
                    <a:pt x="0" y="0"/>
                  </a:lnTo>
                  <a:lnTo>
                    <a:pt x="0" y="5910072"/>
                  </a:lnTo>
                  <a:lnTo>
                    <a:pt x="5969508" y="5910072"/>
                  </a:lnTo>
                  <a:lnTo>
                    <a:pt x="5969508" y="0"/>
                  </a:lnTo>
                  <a:close/>
                </a:path>
              </a:pathLst>
            </a:custGeom>
            <a:solidFill>
              <a:srgbClr val="FFFFFF">
                <a:alpha val="79998"/>
              </a:srgbClr>
            </a:solidFill>
          </p:spPr>
          <p:txBody>
            <a:bodyPr wrap="square" lIns="0" tIns="0" rIns="0" bIns="0" rtlCol="0"/>
            <a:lstStyle/>
            <a:p>
              <a:endParaRPr dirty="0"/>
            </a:p>
          </p:txBody>
        </p:sp>
        <p:sp>
          <p:nvSpPr>
            <p:cNvPr id="8" name="object 8"/>
            <p:cNvSpPr/>
            <p:nvPr/>
          </p:nvSpPr>
          <p:spPr>
            <a:xfrm>
              <a:off x="6092952" y="879347"/>
              <a:ext cx="1575816" cy="789431"/>
            </a:xfrm>
            <a:prstGeom prst="rect">
              <a:avLst/>
            </a:prstGeom>
            <a:blipFill>
              <a:blip r:embed="rId4" cstate="print"/>
              <a:stretch>
                <a:fillRect/>
              </a:stretch>
            </a:blipFill>
          </p:spPr>
          <p:txBody>
            <a:bodyPr wrap="square" lIns="0" tIns="0" rIns="0" bIns="0" rtlCol="0"/>
            <a:lstStyle/>
            <a:p>
              <a:endParaRPr/>
            </a:p>
          </p:txBody>
        </p:sp>
      </p:grpSp>
      <p:sp>
        <p:nvSpPr>
          <p:cNvPr id="9" name="object 9"/>
          <p:cNvSpPr txBox="1"/>
          <p:nvPr/>
        </p:nvSpPr>
        <p:spPr>
          <a:xfrm>
            <a:off x="6100327" y="606814"/>
            <a:ext cx="6054810" cy="1195840"/>
          </a:xfrm>
          <a:prstGeom prst="rect">
            <a:avLst/>
          </a:prstGeom>
        </p:spPr>
        <p:txBody>
          <a:bodyPr vert="horz" wrap="square" lIns="0" tIns="102235" rIns="0" bIns="0" rtlCol="0">
            <a:spAutoFit/>
          </a:bodyPr>
          <a:lstStyle/>
          <a:p>
            <a:pPr marL="355600" indent="-342900">
              <a:lnSpc>
                <a:spcPct val="100000"/>
              </a:lnSpc>
              <a:spcBef>
                <a:spcPts val="805"/>
              </a:spcBef>
              <a:buFont typeface="DejaVu Sans"/>
              <a:buChar char="•"/>
              <a:tabLst>
                <a:tab pos="354965" algn="l"/>
                <a:tab pos="355600" algn="l"/>
              </a:tabLst>
            </a:pPr>
            <a:r>
              <a:rPr sz="2200" b="1" dirty="0">
                <a:latin typeface="DejaVu Sans"/>
                <a:cs typeface="DejaVu Sans"/>
              </a:rPr>
              <a:t>Terms of office</a:t>
            </a:r>
            <a:endParaRPr sz="2200" dirty="0">
              <a:latin typeface="DejaVu Sans"/>
              <a:cs typeface="DejaVu Sans"/>
            </a:endParaRPr>
          </a:p>
          <a:p>
            <a:pPr marL="756285" marR="5080" indent="-287020">
              <a:lnSpc>
                <a:spcPct val="100000"/>
              </a:lnSpc>
              <a:spcBef>
                <a:spcPts val="605"/>
              </a:spcBef>
            </a:pPr>
            <a:r>
              <a:rPr sz="2200" dirty="0">
                <a:latin typeface="DejaVu Sans"/>
                <a:cs typeface="DejaVu Sans"/>
              </a:rPr>
              <a:t>– </a:t>
            </a:r>
            <a:r>
              <a:rPr sz="2200" b="1" dirty="0">
                <a:latin typeface="DejaVu Sans"/>
                <a:cs typeface="DejaVu Sans"/>
              </a:rPr>
              <a:t>Six years. 1/3 up for reelection every  two years.</a:t>
            </a:r>
            <a:endParaRPr sz="2200" dirty="0">
              <a:latin typeface="DejaVu Sans"/>
              <a:cs typeface="DejaVu Sans"/>
            </a:endParaRPr>
          </a:p>
        </p:txBody>
      </p:sp>
      <p:sp>
        <p:nvSpPr>
          <p:cNvPr id="10" name="object 10"/>
          <p:cNvSpPr txBox="1"/>
          <p:nvPr/>
        </p:nvSpPr>
        <p:spPr>
          <a:xfrm>
            <a:off x="6444094" y="4652988"/>
            <a:ext cx="5969505" cy="2407710"/>
          </a:xfrm>
          <a:prstGeom prst="rect">
            <a:avLst/>
          </a:prstGeom>
        </p:spPr>
        <p:txBody>
          <a:bodyPr vert="horz" wrap="square" lIns="0" tIns="12065" rIns="0" bIns="0" rtlCol="0">
            <a:spAutoFit/>
          </a:bodyPr>
          <a:lstStyle/>
          <a:p>
            <a:pPr marL="241300" marR="5080" indent="-228600">
              <a:lnSpc>
                <a:spcPct val="100000"/>
              </a:lnSpc>
              <a:spcBef>
                <a:spcPts val="95"/>
              </a:spcBef>
              <a:buFont typeface="DejaVu Sans"/>
              <a:buChar char="•"/>
              <a:tabLst>
                <a:tab pos="240665" algn="l"/>
                <a:tab pos="241300" algn="l"/>
              </a:tabLst>
            </a:pPr>
            <a:r>
              <a:rPr sz="2200" b="1" dirty="0">
                <a:latin typeface="DejaVu Sans"/>
                <a:cs typeface="DejaVu Sans"/>
              </a:rPr>
              <a:t>Only one-third of senators are elected every two years  (two-thirds of the senators remain current members).  Therefore, the Senate is a “continuous body.”</a:t>
            </a:r>
            <a:endParaRPr lang="en-US" sz="2200" b="1" dirty="0">
              <a:latin typeface="DejaVu Sans"/>
              <a:cs typeface="DejaVu Sans"/>
            </a:endParaRPr>
          </a:p>
          <a:p>
            <a:pPr marL="12700" marR="5080">
              <a:spcBef>
                <a:spcPts val="95"/>
              </a:spcBef>
              <a:tabLst>
                <a:tab pos="240665" algn="l"/>
                <a:tab pos="241300" algn="l"/>
              </a:tabLst>
            </a:pPr>
            <a:r>
              <a:rPr lang="en-US" sz="2200" dirty="0">
                <a:latin typeface="DejaVu Sans"/>
                <a:cs typeface="DejaVu Sans"/>
              </a:rPr>
              <a:t>– </a:t>
            </a:r>
            <a:r>
              <a:rPr lang="en-US" sz="2200" b="1" dirty="0">
                <a:latin typeface="DejaVu Sans"/>
                <a:cs typeface="DejaVu Sans"/>
              </a:rPr>
              <a:t>Residency in state</a:t>
            </a:r>
            <a:endParaRPr lang="en-US" sz="2200" dirty="0">
              <a:latin typeface="DejaVu Sans"/>
              <a:cs typeface="DejaVu Sans"/>
            </a:endParaRPr>
          </a:p>
          <a:p>
            <a:pPr marL="12700" marR="5080">
              <a:lnSpc>
                <a:spcPct val="100000"/>
              </a:lnSpc>
              <a:spcBef>
                <a:spcPts val="95"/>
              </a:spcBef>
              <a:tabLst>
                <a:tab pos="240665" algn="l"/>
                <a:tab pos="241300" algn="l"/>
              </a:tabLst>
            </a:pPr>
            <a:endParaRPr sz="2200" dirty="0">
              <a:latin typeface="DejaVu Sans"/>
              <a:cs typeface="DejaVu Sans"/>
            </a:endParaRPr>
          </a:p>
        </p:txBody>
      </p:sp>
      <p:grpSp>
        <p:nvGrpSpPr>
          <p:cNvPr id="14" name="object 14"/>
          <p:cNvGrpSpPr/>
          <p:nvPr/>
        </p:nvGrpSpPr>
        <p:grpSpPr>
          <a:xfrm>
            <a:off x="-1859" y="305528"/>
            <a:ext cx="6054317" cy="6171472"/>
            <a:chOff x="0" y="879347"/>
            <a:chExt cx="6019800" cy="5979160"/>
          </a:xfrm>
        </p:grpSpPr>
        <p:sp>
          <p:nvSpPr>
            <p:cNvPr id="15" name="object 15"/>
            <p:cNvSpPr/>
            <p:nvPr/>
          </p:nvSpPr>
          <p:spPr>
            <a:xfrm>
              <a:off x="0" y="947927"/>
              <a:ext cx="6019800" cy="5910580"/>
            </a:xfrm>
            <a:custGeom>
              <a:avLst/>
              <a:gdLst/>
              <a:ahLst/>
              <a:cxnLst/>
              <a:rect l="l" t="t" r="r" b="b"/>
              <a:pathLst>
                <a:path w="6019800" h="5910580">
                  <a:moveTo>
                    <a:pt x="6019800" y="0"/>
                  </a:moveTo>
                  <a:lnTo>
                    <a:pt x="0" y="0"/>
                  </a:lnTo>
                  <a:lnTo>
                    <a:pt x="0" y="5910072"/>
                  </a:lnTo>
                  <a:lnTo>
                    <a:pt x="6019800" y="5910072"/>
                  </a:lnTo>
                  <a:lnTo>
                    <a:pt x="6019800" y="0"/>
                  </a:lnTo>
                  <a:close/>
                </a:path>
              </a:pathLst>
            </a:custGeom>
            <a:solidFill>
              <a:srgbClr val="FFFFFF">
                <a:alpha val="79998"/>
              </a:srgbClr>
            </a:solidFill>
          </p:spPr>
          <p:txBody>
            <a:bodyPr wrap="square" lIns="0" tIns="0" rIns="0" bIns="0" rtlCol="0"/>
            <a:lstStyle/>
            <a:p>
              <a:endParaRPr/>
            </a:p>
          </p:txBody>
        </p:sp>
        <p:sp>
          <p:nvSpPr>
            <p:cNvPr id="16" name="object 16"/>
            <p:cNvSpPr/>
            <p:nvPr/>
          </p:nvSpPr>
          <p:spPr>
            <a:xfrm>
              <a:off x="0" y="879347"/>
              <a:ext cx="2819400" cy="789431"/>
            </a:xfrm>
            <a:prstGeom prst="rect">
              <a:avLst/>
            </a:prstGeom>
            <a:blipFill>
              <a:blip r:embed="rId5" cstate="print"/>
              <a:stretch>
                <a:fillRect/>
              </a:stretch>
            </a:blipFill>
          </p:spPr>
          <p:txBody>
            <a:bodyPr wrap="square" lIns="0" tIns="0" rIns="0" bIns="0" rtlCol="0"/>
            <a:lstStyle/>
            <a:p>
              <a:endParaRPr/>
            </a:p>
          </p:txBody>
        </p:sp>
      </p:grpSp>
      <p:sp>
        <p:nvSpPr>
          <p:cNvPr id="17" name="object 17"/>
          <p:cNvSpPr txBox="1"/>
          <p:nvPr/>
        </p:nvSpPr>
        <p:spPr>
          <a:xfrm>
            <a:off x="148728" y="381000"/>
            <a:ext cx="7776072" cy="473848"/>
          </a:xfrm>
          <a:prstGeom prst="rect">
            <a:avLst/>
          </a:prstGeom>
        </p:spPr>
        <p:txBody>
          <a:bodyPr vert="horz" wrap="square" lIns="0" tIns="12065" rIns="0" bIns="0" rtlCol="0">
            <a:spAutoFit/>
          </a:bodyPr>
          <a:lstStyle/>
          <a:p>
            <a:pPr marL="12700">
              <a:lnSpc>
                <a:spcPct val="100000"/>
              </a:lnSpc>
              <a:spcBef>
                <a:spcPts val="95"/>
              </a:spcBef>
              <a:tabLst>
                <a:tab pos="6236335" algn="l"/>
              </a:tabLst>
            </a:pPr>
            <a:r>
              <a:rPr sz="3000" b="1" i="1" dirty="0">
                <a:solidFill>
                  <a:srgbClr val="0000FF"/>
                </a:solidFill>
                <a:latin typeface="Nimbus Mono L"/>
                <a:cs typeface="Nimbus Mono L"/>
              </a:rPr>
              <a:t>HOUSE OF </a:t>
            </a:r>
            <a:r>
              <a:rPr lang="en-US" sz="3000" b="1" i="1" dirty="0">
                <a:solidFill>
                  <a:srgbClr val="0000FF"/>
                </a:solidFill>
                <a:latin typeface="Nimbus Mono L"/>
                <a:cs typeface="Nimbus Mono L"/>
              </a:rPr>
              <a:t>R</a:t>
            </a:r>
            <a:r>
              <a:rPr sz="3000" b="1" i="1" dirty="0">
                <a:solidFill>
                  <a:srgbClr val="0000FF"/>
                </a:solidFill>
                <a:latin typeface="Nimbus Mono L"/>
                <a:cs typeface="Nimbus Mono L"/>
              </a:rPr>
              <a:t>EPS	</a:t>
            </a:r>
            <a:endParaRPr sz="3000" dirty="0">
              <a:latin typeface="Nimbus Mono L"/>
              <a:cs typeface="Nimbus Mono L"/>
            </a:endParaRPr>
          </a:p>
        </p:txBody>
      </p:sp>
      <p:sp>
        <p:nvSpPr>
          <p:cNvPr id="18" name="object 18"/>
          <p:cNvSpPr txBox="1"/>
          <p:nvPr/>
        </p:nvSpPr>
        <p:spPr>
          <a:xfrm>
            <a:off x="14354" y="777158"/>
            <a:ext cx="6089212" cy="5520101"/>
          </a:xfrm>
          <a:prstGeom prst="rect">
            <a:avLst/>
          </a:prstGeom>
        </p:spPr>
        <p:txBody>
          <a:bodyPr vert="horz" wrap="square" lIns="0" tIns="102235" rIns="0" bIns="0" rtlCol="0">
            <a:spAutoFit/>
          </a:bodyPr>
          <a:lstStyle/>
          <a:p>
            <a:pPr marL="355600" indent="-342900">
              <a:lnSpc>
                <a:spcPct val="100000"/>
              </a:lnSpc>
              <a:spcBef>
                <a:spcPts val="805"/>
              </a:spcBef>
              <a:buFont typeface="DejaVu Sans"/>
              <a:buChar char="•"/>
              <a:tabLst>
                <a:tab pos="354965" algn="l"/>
                <a:tab pos="355600" algn="l"/>
              </a:tabLst>
            </a:pPr>
            <a:r>
              <a:rPr sz="2300" b="1" dirty="0">
                <a:latin typeface="DejaVu Sans"/>
                <a:cs typeface="DejaVu Sans"/>
              </a:rPr>
              <a:t>Terms of office are </a:t>
            </a:r>
            <a:r>
              <a:rPr sz="2300" b="1" u="heavy" dirty="0">
                <a:uFill>
                  <a:solidFill>
                    <a:srgbClr val="000000"/>
                  </a:solidFill>
                </a:uFill>
                <a:latin typeface="DejaVu Sans"/>
                <a:cs typeface="DejaVu Sans"/>
              </a:rPr>
              <a:t>fixed</a:t>
            </a:r>
            <a:endParaRPr sz="2300" dirty="0">
              <a:latin typeface="DejaVu Sans"/>
              <a:cs typeface="DejaVu Sans"/>
            </a:endParaRPr>
          </a:p>
          <a:p>
            <a:pPr marL="756285" marR="5080" lvl="1" indent="-287020">
              <a:lnSpc>
                <a:spcPct val="100000"/>
              </a:lnSpc>
              <a:spcBef>
                <a:spcPts val="605"/>
              </a:spcBef>
              <a:buFont typeface="DejaVu Sans"/>
              <a:buChar char="–"/>
              <a:tabLst>
                <a:tab pos="756920" algn="l"/>
              </a:tabLst>
            </a:pPr>
            <a:r>
              <a:rPr sz="2300" b="1" dirty="0">
                <a:latin typeface="DejaVu Sans"/>
                <a:cs typeface="DejaVu Sans"/>
              </a:rPr>
              <a:t>Two years. Entire body up for reelection  every two years -- A more "responsive"  (and potentially "radical") body to be  kept in check by the Senate.</a:t>
            </a:r>
            <a:endParaRPr sz="2300" dirty="0">
              <a:latin typeface="DejaVu Sans"/>
              <a:cs typeface="DejaVu Sans"/>
            </a:endParaRPr>
          </a:p>
          <a:p>
            <a:pPr marL="756285" marR="177165" lvl="1" indent="-287020">
              <a:lnSpc>
                <a:spcPct val="100000"/>
              </a:lnSpc>
              <a:spcBef>
                <a:spcPts val="580"/>
              </a:spcBef>
              <a:buFont typeface="DejaVu Sans"/>
              <a:buChar char="–"/>
              <a:tabLst>
                <a:tab pos="756920" algn="l"/>
              </a:tabLst>
            </a:pPr>
            <a:r>
              <a:rPr sz="2300" b="1" dirty="0">
                <a:latin typeface="DejaVu Sans"/>
                <a:cs typeface="DejaVu Sans"/>
              </a:rPr>
              <a:t>Term limits passed by some states, but  ruled unconstitutional by Supreme  Court (</a:t>
            </a:r>
            <a:r>
              <a:rPr sz="2300" b="1" i="1" dirty="0">
                <a:latin typeface="Nimbus Mono L"/>
                <a:cs typeface="Nimbus Mono L"/>
              </a:rPr>
              <a:t>US Term Limits </a:t>
            </a:r>
            <a:r>
              <a:rPr sz="2300" b="1" dirty="0">
                <a:latin typeface="DejaVu Sans"/>
                <a:cs typeface="DejaVu Sans"/>
              </a:rPr>
              <a:t>v. </a:t>
            </a:r>
            <a:r>
              <a:rPr sz="2300" b="1" i="1" dirty="0">
                <a:latin typeface="Nimbus Mono L"/>
                <a:cs typeface="Nimbus Mono L"/>
              </a:rPr>
              <a:t>Thornton</a:t>
            </a:r>
            <a:r>
              <a:rPr sz="2300" b="1" dirty="0">
                <a:latin typeface="DejaVu Sans"/>
                <a:cs typeface="DejaVu Sans"/>
              </a:rPr>
              <a:t>,  1995).</a:t>
            </a:r>
            <a:endParaRPr sz="2300" dirty="0">
              <a:latin typeface="DejaVu Sans"/>
              <a:cs typeface="DejaVu Sans"/>
            </a:endParaRPr>
          </a:p>
          <a:p>
            <a:pPr marL="355600" indent="-342900">
              <a:lnSpc>
                <a:spcPct val="100000"/>
              </a:lnSpc>
              <a:spcBef>
                <a:spcPts val="645"/>
              </a:spcBef>
              <a:buFont typeface="DejaVu Sans"/>
              <a:buChar char="•"/>
              <a:tabLst>
                <a:tab pos="354965" algn="l"/>
                <a:tab pos="355600" algn="l"/>
              </a:tabLst>
            </a:pPr>
            <a:r>
              <a:rPr sz="2300" b="1" dirty="0">
                <a:latin typeface="DejaVu Sans"/>
                <a:cs typeface="DejaVu Sans"/>
              </a:rPr>
              <a:t>Qualifications</a:t>
            </a:r>
            <a:endParaRPr sz="2300" dirty="0">
              <a:latin typeface="DejaVu Sans"/>
              <a:cs typeface="DejaVu Sans"/>
            </a:endParaRPr>
          </a:p>
          <a:p>
            <a:pPr marL="756285" lvl="1" indent="-287020">
              <a:lnSpc>
                <a:spcPct val="100000"/>
              </a:lnSpc>
              <a:spcBef>
                <a:spcPts val="605"/>
              </a:spcBef>
              <a:buFont typeface="DejaVu Sans"/>
              <a:buChar char="–"/>
              <a:tabLst>
                <a:tab pos="756920" algn="l"/>
              </a:tabLst>
            </a:pPr>
            <a:r>
              <a:rPr sz="2300" b="1" dirty="0">
                <a:latin typeface="DejaVu Sans"/>
                <a:cs typeface="DejaVu Sans"/>
              </a:rPr>
              <a:t>25 years of age</a:t>
            </a:r>
            <a:endParaRPr sz="2300" dirty="0">
              <a:latin typeface="DejaVu Sans"/>
              <a:cs typeface="DejaVu Sans"/>
            </a:endParaRPr>
          </a:p>
          <a:p>
            <a:pPr marL="756285" lvl="1" indent="-287020">
              <a:lnSpc>
                <a:spcPct val="100000"/>
              </a:lnSpc>
              <a:spcBef>
                <a:spcPts val="575"/>
              </a:spcBef>
              <a:buFont typeface="DejaVu Sans"/>
              <a:buChar char="–"/>
              <a:tabLst>
                <a:tab pos="756920" algn="l"/>
              </a:tabLst>
            </a:pPr>
            <a:r>
              <a:rPr sz="2300" b="1" dirty="0">
                <a:latin typeface="DejaVu Sans"/>
                <a:cs typeface="DejaVu Sans"/>
              </a:rPr>
              <a:t>Citizenship for 7 years</a:t>
            </a:r>
            <a:endParaRPr sz="2300" dirty="0">
              <a:latin typeface="DejaVu Sans"/>
              <a:cs typeface="DejaVu Sans"/>
            </a:endParaRPr>
          </a:p>
          <a:p>
            <a:pPr marL="756285" lvl="1" indent="-287020">
              <a:lnSpc>
                <a:spcPct val="100000"/>
              </a:lnSpc>
              <a:spcBef>
                <a:spcPts val="580"/>
              </a:spcBef>
              <a:buFont typeface="DejaVu Sans"/>
              <a:buChar char="–"/>
              <a:tabLst>
                <a:tab pos="756920" algn="l"/>
              </a:tabLst>
            </a:pPr>
            <a:r>
              <a:rPr sz="2300" b="1" dirty="0">
                <a:latin typeface="DejaVu Sans"/>
                <a:cs typeface="DejaVu Sans"/>
              </a:rPr>
              <a:t>Residency in state</a:t>
            </a:r>
            <a:endParaRPr sz="2300" dirty="0">
              <a:latin typeface="DejaVu Sans"/>
              <a:cs typeface="DejaVu Sans"/>
            </a:endParaRPr>
          </a:p>
        </p:txBody>
      </p:sp>
      <p:sp>
        <p:nvSpPr>
          <p:cNvPr id="19" name="Rectangle 18"/>
          <p:cNvSpPr/>
          <p:nvPr/>
        </p:nvSpPr>
        <p:spPr>
          <a:xfrm>
            <a:off x="6108746" y="283639"/>
            <a:ext cx="1406447" cy="523220"/>
          </a:xfrm>
          <a:prstGeom prst="rect">
            <a:avLst/>
          </a:prstGeom>
        </p:spPr>
        <p:txBody>
          <a:bodyPr wrap="square">
            <a:spAutoFit/>
          </a:bodyPr>
          <a:lstStyle/>
          <a:p>
            <a:r>
              <a:rPr lang="en-US" sz="2800" b="1" i="1" dirty="0">
                <a:solidFill>
                  <a:srgbClr val="FF0000"/>
                </a:solidFill>
              </a:rPr>
              <a:t>SENATE</a:t>
            </a:r>
          </a:p>
        </p:txBody>
      </p:sp>
      <p:sp>
        <p:nvSpPr>
          <p:cNvPr id="11" name="object 11"/>
          <p:cNvSpPr txBox="1"/>
          <p:nvPr/>
        </p:nvSpPr>
        <p:spPr>
          <a:xfrm>
            <a:off x="6074992" y="1786612"/>
            <a:ext cx="5586856" cy="2690480"/>
          </a:xfrm>
          <a:prstGeom prst="rect">
            <a:avLst/>
          </a:prstGeom>
        </p:spPr>
        <p:txBody>
          <a:bodyPr vert="horz" wrap="square" lIns="0" tIns="12700" rIns="0" bIns="0" rtlCol="0">
            <a:spAutoFit/>
          </a:bodyPr>
          <a:lstStyle/>
          <a:p>
            <a:pPr marL="756285" marR="5080" indent="-287020">
              <a:lnSpc>
                <a:spcPct val="100000"/>
              </a:lnSpc>
              <a:spcBef>
                <a:spcPts val="100"/>
              </a:spcBef>
              <a:buFont typeface="DejaVu Sans"/>
              <a:buChar char="–"/>
              <a:tabLst>
                <a:tab pos="756920" algn="l"/>
              </a:tabLst>
            </a:pPr>
            <a:r>
              <a:rPr sz="2200" b="1" dirty="0">
                <a:latin typeface="DejaVu Sans"/>
                <a:cs typeface="DejaVu Sans"/>
              </a:rPr>
              <a:t>Staggering of terms ensures a more  stable body</a:t>
            </a:r>
            <a:endParaRPr sz="2200" dirty="0">
              <a:latin typeface="DejaVu Sans"/>
              <a:cs typeface="DejaVu Sans"/>
            </a:endParaRPr>
          </a:p>
          <a:p>
            <a:pPr marL="756285" indent="-287020">
              <a:lnSpc>
                <a:spcPct val="100000"/>
              </a:lnSpc>
              <a:spcBef>
                <a:spcPts val="575"/>
              </a:spcBef>
              <a:buFont typeface="DejaVu Sans"/>
              <a:buChar char="–"/>
              <a:tabLst>
                <a:tab pos="756920" algn="l"/>
              </a:tabLst>
            </a:pPr>
            <a:r>
              <a:rPr sz="2200" b="1" dirty="0">
                <a:latin typeface="DejaVu Sans"/>
                <a:cs typeface="DejaVu Sans"/>
              </a:rPr>
              <a:t>No term limits allowed here, either</a:t>
            </a:r>
            <a:endParaRPr sz="2200" dirty="0">
              <a:latin typeface="DejaVu Sans"/>
              <a:cs typeface="DejaVu Sans"/>
            </a:endParaRPr>
          </a:p>
          <a:p>
            <a:pPr marL="355600" indent="-342900">
              <a:lnSpc>
                <a:spcPct val="100000"/>
              </a:lnSpc>
              <a:spcBef>
                <a:spcPts val="645"/>
              </a:spcBef>
              <a:buFont typeface="DejaVu Sans"/>
              <a:buChar char="•"/>
              <a:tabLst>
                <a:tab pos="354965" algn="l"/>
                <a:tab pos="355600" algn="l"/>
              </a:tabLst>
            </a:pPr>
            <a:r>
              <a:rPr sz="2200" b="1" dirty="0">
                <a:latin typeface="DejaVu Sans"/>
                <a:cs typeface="DejaVu Sans"/>
              </a:rPr>
              <a:t>Qualifications</a:t>
            </a:r>
            <a:endParaRPr sz="2200" dirty="0">
              <a:latin typeface="DejaVu Sans"/>
              <a:cs typeface="DejaVu Sans"/>
            </a:endParaRPr>
          </a:p>
          <a:p>
            <a:pPr marL="756285" lvl="1" indent="-287020">
              <a:lnSpc>
                <a:spcPct val="100000"/>
              </a:lnSpc>
              <a:spcBef>
                <a:spcPts val="605"/>
              </a:spcBef>
              <a:buFont typeface="DejaVu Sans"/>
              <a:buChar char="–"/>
              <a:tabLst>
                <a:tab pos="756920" algn="l"/>
              </a:tabLst>
            </a:pPr>
            <a:r>
              <a:rPr sz="2200" b="1" dirty="0">
                <a:latin typeface="DejaVu Sans"/>
                <a:cs typeface="DejaVu Sans"/>
              </a:rPr>
              <a:t>30 years of age</a:t>
            </a:r>
            <a:endParaRPr sz="2200" dirty="0">
              <a:latin typeface="DejaVu Sans"/>
              <a:cs typeface="DejaVu Sans"/>
            </a:endParaRPr>
          </a:p>
          <a:p>
            <a:pPr marL="756285" lvl="1" indent="-287020">
              <a:lnSpc>
                <a:spcPct val="100000"/>
              </a:lnSpc>
              <a:spcBef>
                <a:spcPts val="580"/>
              </a:spcBef>
              <a:buFont typeface="DejaVu Sans"/>
              <a:buChar char="–"/>
              <a:tabLst>
                <a:tab pos="756920" algn="l"/>
              </a:tabLst>
            </a:pPr>
            <a:r>
              <a:rPr sz="2200" b="1" dirty="0">
                <a:latin typeface="DejaVu Sans"/>
                <a:cs typeface="DejaVu Sans"/>
              </a:rPr>
              <a:t>Citizenship for 9 years</a:t>
            </a:r>
            <a:endParaRPr sz="2200" dirty="0">
              <a:latin typeface="DejaVu Sans"/>
              <a:cs typeface="DejaVu Sans"/>
            </a:endParaRPr>
          </a:p>
        </p:txBody>
      </p:sp>
      <p:sp>
        <p:nvSpPr>
          <p:cNvPr id="4" name="object 4"/>
          <p:cNvSpPr/>
          <p:nvPr/>
        </p:nvSpPr>
        <p:spPr>
          <a:xfrm>
            <a:off x="0" y="0"/>
            <a:ext cx="12192000" cy="369699"/>
          </a:xfrm>
          <a:custGeom>
            <a:avLst/>
            <a:gdLst/>
            <a:ahLst/>
            <a:cxnLst/>
            <a:rect l="l" t="t" r="r" b="b"/>
            <a:pathLst>
              <a:path w="12192000" h="771525">
                <a:moveTo>
                  <a:pt x="12192000" y="0"/>
                </a:moveTo>
                <a:lnTo>
                  <a:pt x="0" y="0"/>
                </a:lnTo>
                <a:lnTo>
                  <a:pt x="0" y="771144"/>
                </a:lnTo>
                <a:lnTo>
                  <a:pt x="12192000" y="771144"/>
                </a:lnTo>
                <a:lnTo>
                  <a:pt x="12192000" y="0"/>
                </a:lnTo>
                <a:close/>
              </a:path>
            </a:pathLst>
          </a:custGeom>
          <a:solidFill>
            <a:srgbClr val="000000"/>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491" y="1066799"/>
            <a:ext cx="5969506" cy="56407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335" y="1066799"/>
            <a:ext cx="5993465" cy="5791198"/>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913485" y="0"/>
            <a:ext cx="9321800"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CONGRESSIONAL RULES FOR DEBATE</a:t>
            </a:r>
            <a:endParaRPr sz="2800" dirty="0"/>
          </a:p>
        </p:txBody>
      </p:sp>
      <p:sp>
        <p:nvSpPr>
          <p:cNvPr id="7" name="object 7"/>
          <p:cNvSpPr/>
          <p:nvPr/>
        </p:nvSpPr>
        <p:spPr>
          <a:xfrm>
            <a:off x="5298478" y="-21320"/>
            <a:ext cx="8069232" cy="6861431"/>
          </a:xfrm>
          <a:custGeom>
            <a:avLst/>
            <a:gdLst/>
            <a:ahLst/>
            <a:cxnLst/>
            <a:rect l="l" t="t" r="r" b="b"/>
            <a:pathLst>
              <a:path w="5969634" h="5910580">
                <a:moveTo>
                  <a:pt x="5969508" y="0"/>
                </a:moveTo>
                <a:lnTo>
                  <a:pt x="0" y="0"/>
                </a:lnTo>
                <a:lnTo>
                  <a:pt x="0" y="5910072"/>
                </a:lnTo>
                <a:lnTo>
                  <a:pt x="5969508" y="5910072"/>
                </a:lnTo>
                <a:lnTo>
                  <a:pt x="5969508" y="0"/>
                </a:lnTo>
                <a:close/>
              </a:path>
            </a:pathLst>
          </a:custGeom>
          <a:solidFill>
            <a:srgbClr val="FFFFFF">
              <a:alpha val="79998"/>
            </a:srgbClr>
          </a:solidFill>
        </p:spPr>
        <p:txBody>
          <a:bodyPr wrap="square" lIns="0" tIns="0" rIns="0" bIns="0" rtlCol="0"/>
          <a:lstStyle/>
          <a:p>
            <a:endParaRPr/>
          </a:p>
        </p:txBody>
      </p:sp>
      <p:sp>
        <p:nvSpPr>
          <p:cNvPr id="9" name="object 9"/>
          <p:cNvSpPr txBox="1"/>
          <p:nvPr/>
        </p:nvSpPr>
        <p:spPr>
          <a:xfrm>
            <a:off x="7381671" y="1126052"/>
            <a:ext cx="4985427" cy="1182375"/>
          </a:xfrm>
          <a:prstGeom prst="rect">
            <a:avLst/>
          </a:prstGeom>
        </p:spPr>
        <p:txBody>
          <a:bodyPr vert="horz" wrap="square" lIns="0" tIns="12700" rIns="0" bIns="0" rtlCol="0">
            <a:spAutoFit/>
          </a:bodyPr>
          <a:lstStyle/>
          <a:p>
            <a:pPr marL="355600" marR="5080" indent="-342900">
              <a:lnSpc>
                <a:spcPct val="100000"/>
              </a:lnSpc>
              <a:spcBef>
                <a:spcPts val="100"/>
              </a:spcBef>
              <a:buFont typeface="DejaVu Sans"/>
              <a:buChar char="•"/>
              <a:tabLst>
                <a:tab pos="354965" algn="l"/>
                <a:tab pos="355600" algn="l"/>
              </a:tabLst>
            </a:pPr>
            <a:r>
              <a:rPr sz="1900" b="1" dirty="0">
                <a:latin typeface="DejaVu Sans"/>
                <a:cs typeface="DejaVu Sans"/>
              </a:rPr>
              <a:t>With a smaller size, the Senate has been a more informal body with less need than  the House for as many strict procedures.</a:t>
            </a:r>
            <a:endParaRPr sz="1900" dirty="0">
              <a:latin typeface="DejaVu Sans"/>
              <a:cs typeface="DejaVu Sans"/>
            </a:endParaRPr>
          </a:p>
        </p:txBody>
      </p:sp>
      <p:grpSp>
        <p:nvGrpSpPr>
          <p:cNvPr id="10" name="object 10"/>
          <p:cNvGrpSpPr/>
          <p:nvPr/>
        </p:nvGrpSpPr>
        <p:grpSpPr>
          <a:xfrm>
            <a:off x="8166" y="254142"/>
            <a:ext cx="6294335" cy="6603857"/>
            <a:chOff x="0" y="879347"/>
            <a:chExt cx="6019800" cy="5979160"/>
          </a:xfrm>
        </p:grpSpPr>
        <p:sp>
          <p:nvSpPr>
            <p:cNvPr id="11" name="object 11"/>
            <p:cNvSpPr/>
            <p:nvPr/>
          </p:nvSpPr>
          <p:spPr>
            <a:xfrm>
              <a:off x="0" y="947927"/>
              <a:ext cx="6019800" cy="5910580"/>
            </a:xfrm>
            <a:custGeom>
              <a:avLst/>
              <a:gdLst/>
              <a:ahLst/>
              <a:cxnLst/>
              <a:rect l="l" t="t" r="r" b="b"/>
              <a:pathLst>
                <a:path w="6019800" h="5910580">
                  <a:moveTo>
                    <a:pt x="6019800" y="0"/>
                  </a:moveTo>
                  <a:lnTo>
                    <a:pt x="0" y="0"/>
                  </a:lnTo>
                  <a:lnTo>
                    <a:pt x="0" y="5910072"/>
                  </a:lnTo>
                  <a:lnTo>
                    <a:pt x="6019800" y="5910072"/>
                  </a:lnTo>
                  <a:lnTo>
                    <a:pt x="6019800" y="0"/>
                  </a:lnTo>
                  <a:close/>
                </a:path>
              </a:pathLst>
            </a:custGeom>
            <a:solidFill>
              <a:srgbClr val="FFFFFF">
                <a:alpha val="79998"/>
              </a:srgbClr>
            </a:solidFill>
          </p:spPr>
          <p:txBody>
            <a:bodyPr wrap="square" lIns="0" tIns="0" rIns="0" bIns="0" rtlCol="0"/>
            <a:lstStyle/>
            <a:p>
              <a:endParaRPr/>
            </a:p>
          </p:txBody>
        </p:sp>
        <p:sp>
          <p:nvSpPr>
            <p:cNvPr id="12" name="object 12"/>
            <p:cNvSpPr/>
            <p:nvPr/>
          </p:nvSpPr>
          <p:spPr>
            <a:xfrm>
              <a:off x="0" y="879347"/>
              <a:ext cx="2662428" cy="789431"/>
            </a:xfrm>
            <a:prstGeom prst="rect">
              <a:avLst/>
            </a:prstGeom>
            <a:blipFill>
              <a:blip r:embed="rId4" cstate="print"/>
              <a:stretch>
                <a:fillRect/>
              </a:stretch>
            </a:blipFill>
          </p:spPr>
          <p:txBody>
            <a:bodyPr wrap="square" lIns="0" tIns="0" rIns="0" bIns="0" rtlCol="0"/>
            <a:lstStyle/>
            <a:p>
              <a:endParaRPr/>
            </a:p>
          </p:txBody>
        </p:sp>
      </p:grpSp>
      <p:sp>
        <p:nvSpPr>
          <p:cNvPr id="13" name="object 13"/>
          <p:cNvSpPr txBox="1"/>
          <p:nvPr/>
        </p:nvSpPr>
        <p:spPr>
          <a:xfrm>
            <a:off x="164432" y="423202"/>
            <a:ext cx="7097269" cy="443070"/>
          </a:xfrm>
          <a:prstGeom prst="rect">
            <a:avLst/>
          </a:prstGeom>
        </p:spPr>
        <p:txBody>
          <a:bodyPr vert="horz" wrap="square" lIns="0" tIns="12065" rIns="0" bIns="0" rtlCol="0">
            <a:spAutoFit/>
          </a:bodyPr>
          <a:lstStyle/>
          <a:p>
            <a:pPr marL="12700">
              <a:lnSpc>
                <a:spcPct val="100000"/>
              </a:lnSpc>
              <a:spcBef>
                <a:spcPts val="95"/>
              </a:spcBef>
              <a:tabLst>
                <a:tab pos="6236335" algn="l"/>
              </a:tabLst>
            </a:pPr>
            <a:r>
              <a:rPr sz="2800" b="1" i="1" dirty="0">
                <a:solidFill>
                  <a:srgbClr val="0000FF"/>
                </a:solidFill>
                <a:latin typeface="Nimbus Mono L"/>
                <a:cs typeface="Nimbus Mono L"/>
              </a:rPr>
              <a:t>HOUSE OF REPS	</a:t>
            </a:r>
            <a:endParaRPr sz="2800" dirty="0">
              <a:latin typeface="Nimbus Mono L"/>
              <a:cs typeface="Nimbus Mono L"/>
            </a:endParaRPr>
          </a:p>
        </p:txBody>
      </p:sp>
      <p:sp>
        <p:nvSpPr>
          <p:cNvPr id="15" name="object 15"/>
          <p:cNvSpPr txBox="1">
            <a:spLocks noGrp="1"/>
          </p:cNvSpPr>
          <p:nvPr>
            <p:ph type="sldNum" sz="quarter" idx="7"/>
          </p:nvPr>
        </p:nvSpPr>
        <p:spPr>
          <a:xfrm>
            <a:off x="11297666" y="6464985"/>
            <a:ext cx="231775" cy="153888"/>
          </a:xfrm>
          <a:prstGeom prst="rect">
            <a:avLst/>
          </a:prstGeom>
        </p:spPr>
        <p:txBody>
          <a:bodyPr vert="horz" wrap="square" lIns="0" tIns="0" rIns="0" bIns="0" rtlCol="0">
            <a:spAutoFit/>
          </a:bodyPr>
          <a:lstStyle/>
          <a:p>
            <a:pPr marL="38100">
              <a:lnSpc>
                <a:spcPts val="1240"/>
              </a:lnSpc>
            </a:pPr>
            <a:fld id="{81D60167-4931-47E6-BA6A-407CBD079E47}" type="slidenum">
              <a:rPr dirty="0"/>
              <a:t>15</a:t>
            </a:fld>
            <a:endParaRPr dirty="0"/>
          </a:p>
        </p:txBody>
      </p:sp>
      <p:sp>
        <p:nvSpPr>
          <p:cNvPr id="14" name="object 14"/>
          <p:cNvSpPr txBox="1"/>
          <p:nvPr/>
        </p:nvSpPr>
        <p:spPr>
          <a:xfrm>
            <a:off x="36514" y="839734"/>
            <a:ext cx="7050086" cy="6043962"/>
          </a:xfrm>
          <a:prstGeom prst="rect">
            <a:avLst/>
          </a:prstGeom>
        </p:spPr>
        <p:txBody>
          <a:bodyPr vert="horz" wrap="square" lIns="0" tIns="92710" rIns="0" bIns="0" rtlCol="0">
            <a:spAutoFit/>
          </a:bodyPr>
          <a:lstStyle/>
          <a:p>
            <a:pPr marL="12700">
              <a:lnSpc>
                <a:spcPct val="100000"/>
              </a:lnSpc>
              <a:spcBef>
                <a:spcPts val="730"/>
              </a:spcBef>
              <a:tabLst>
                <a:tab pos="354965" algn="l"/>
                <a:tab pos="355600" algn="l"/>
              </a:tabLst>
            </a:pPr>
            <a:r>
              <a:rPr sz="1900" b="1" dirty="0">
                <a:latin typeface="DejaVu Sans"/>
                <a:cs typeface="DejaVu Sans"/>
              </a:rPr>
              <a:t>Speaker of the House exerts great control.</a:t>
            </a:r>
            <a:r>
              <a:rPr lang="en-US" sz="1900" b="1" dirty="0">
                <a:latin typeface="DejaVu Sans"/>
                <a:cs typeface="DejaVu Sans"/>
              </a:rPr>
              <a:t> </a:t>
            </a:r>
            <a:r>
              <a:rPr sz="1900" b="1" dirty="0">
                <a:solidFill>
                  <a:srgbClr val="FF0000"/>
                </a:solidFill>
                <a:latin typeface="DejaVu Sans"/>
                <a:cs typeface="DejaVu Sans"/>
              </a:rPr>
              <a:t>The Speaker </a:t>
            </a:r>
            <a:r>
              <a:rPr sz="1900" b="1" dirty="0">
                <a:latin typeface="DejaVu Sans"/>
                <a:cs typeface="DejaVu Sans"/>
              </a:rPr>
              <a:t>is in</a:t>
            </a:r>
            <a:r>
              <a:rPr lang="en-US" sz="1900" b="1" dirty="0">
                <a:latin typeface="DejaVu Sans"/>
                <a:cs typeface="DejaVu Sans"/>
              </a:rPr>
              <a:t> </a:t>
            </a:r>
            <a:r>
              <a:rPr sz="1900" b="1" dirty="0">
                <a:latin typeface="DejaVu Sans"/>
                <a:cs typeface="DejaVu Sans"/>
              </a:rPr>
              <a:t>charge of the calendar (what bills  are debated and when that occurs) and influences  the House Rules Committee in deciding the  legislation to be considered.</a:t>
            </a:r>
            <a:endParaRPr sz="1900" dirty="0">
              <a:latin typeface="DejaVu Sans"/>
              <a:cs typeface="DejaVu Sans"/>
            </a:endParaRPr>
          </a:p>
          <a:p>
            <a:pPr marL="1155700" marR="77470" indent="-229235">
              <a:lnSpc>
                <a:spcPct val="100000"/>
              </a:lnSpc>
              <a:spcBef>
                <a:spcPts val="405"/>
              </a:spcBef>
            </a:pPr>
            <a:r>
              <a:rPr lang="en-US" sz="1900" dirty="0">
                <a:latin typeface="Nimbus Mono L"/>
                <a:cs typeface="Nimbus Mono L"/>
              </a:rPr>
              <a:t>o</a:t>
            </a:r>
            <a:r>
              <a:rPr sz="1900" dirty="0">
                <a:latin typeface="Nimbus Mono L"/>
                <a:cs typeface="Nimbus Mono L"/>
              </a:rPr>
              <a:t> </a:t>
            </a:r>
            <a:r>
              <a:rPr sz="1900" b="1" dirty="0">
                <a:latin typeface="DejaVu Sans"/>
                <a:cs typeface="DejaVu Sans"/>
              </a:rPr>
              <a:t>Because of the vast power wielded by the</a:t>
            </a:r>
            <a:r>
              <a:rPr lang="en-US" sz="1900" b="1" dirty="0">
                <a:latin typeface="DejaVu Sans"/>
                <a:cs typeface="DejaVu Sans"/>
              </a:rPr>
              <a:t> </a:t>
            </a:r>
            <a:r>
              <a:rPr sz="1900" b="1" dirty="0">
                <a:solidFill>
                  <a:srgbClr val="FF0000"/>
                </a:solidFill>
                <a:latin typeface="DejaVu Sans"/>
                <a:cs typeface="DejaVu Sans"/>
              </a:rPr>
              <a:t>Rules  Committee</a:t>
            </a:r>
            <a:r>
              <a:rPr sz="1900" b="1" dirty="0">
                <a:latin typeface="DejaVu Sans"/>
                <a:cs typeface="DejaVu Sans"/>
              </a:rPr>
              <a:t>, its ratio has traditionally been weighted in  favor of </a:t>
            </a:r>
            <a:r>
              <a:rPr sz="1900" b="1" dirty="0">
                <a:solidFill>
                  <a:srgbClr val="FF0000"/>
                </a:solidFill>
                <a:latin typeface="DejaVu Sans"/>
                <a:cs typeface="DejaVu Sans"/>
              </a:rPr>
              <a:t>the majority party</a:t>
            </a:r>
            <a:endParaRPr lang="en-US" sz="1900" dirty="0">
              <a:solidFill>
                <a:srgbClr val="FF0000"/>
              </a:solidFill>
              <a:latin typeface="DejaVu Sans"/>
              <a:cs typeface="DejaVu Sans"/>
            </a:endParaRPr>
          </a:p>
          <a:p>
            <a:pPr marL="469265" marR="21590" lvl="1">
              <a:lnSpc>
                <a:spcPct val="100000"/>
              </a:lnSpc>
              <a:spcBef>
                <a:spcPts val="409"/>
              </a:spcBef>
              <a:tabLst>
                <a:tab pos="756920" algn="l"/>
              </a:tabLst>
            </a:pPr>
            <a:r>
              <a:rPr lang="en-US" sz="1900" b="1" dirty="0">
                <a:latin typeface="DejaVu Sans"/>
                <a:cs typeface="DejaVu Sans"/>
              </a:rPr>
              <a:t>If each voting member spoke for 15 minutes, to be  followed immediately by another speaker, nearly 109  hours of time would be required. That translates into  eleven ten-hour days of non-stop speeches. Debate is  important when considering contentious issues.</a:t>
            </a:r>
            <a:endParaRPr lang="en-US" sz="1900" dirty="0">
              <a:latin typeface="DejaVu Sans"/>
              <a:cs typeface="DejaVu Sans"/>
            </a:endParaRPr>
          </a:p>
          <a:p>
            <a:pPr marL="756285" marR="5080">
              <a:lnSpc>
                <a:spcPct val="100000"/>
              </a:lnSpc>
              <a:spcBef>
                <a:spcPts val="5"/>
              </a:spcBef>
            </a:pPr>
            <a:r>
              <a:rPr sz="1900" b="1" dirty="0">
                <a:latin typeface="DejaVu Sans"/>
                <a:cs typeface="DejaVu Sans"/>
              </a:rPr>
              <a:t>Nevertheless, given the reality of our large House,  members often choose knowledgeable colleagues  who represent a point of view supported by others to  speak on their behalf.</a:t>
            </a:r>
            <a:endParaRPr sz="1900" dirty="0">
              <a:latin typeface="DejaVu Sans"/>
              <a:cs typeface="DejaVu Sans"/>
            </a:endParaRPr>
          </a:p>
        </p:txBody>
      </p:sp>
      <p:sp>
        <p:nvSpPr>
          <p:cNvPr id="4" name="object 4"/>
          <p:cNvSpPr/>
          <p:nvPr/>
        </p:nvSpPr>
        <p:spPr>
          <a:xfrm>
            <a:off x="0" y="-21320"/>
            <a:ext cx="12192000" cy="465032"/>
          </a:xfrm>
          <a:custGeom>
            <a:avLst/>
            <a:gdLst/>
            <a:ahLst/>
            <a:cxnLst/>
            <a:rect l="l" t="t" r="r" b="b"/>
            <a:pathLst>
              <a:path w="12192000" h="771525">
                <a:moveTo>
                  <a:pt x="12192000" y="0"/>
                </a:moveTo>
                <a:lnTo>
                  <a:pt x="0" y="0"/>
                </a:lnTo>
                <a:lnTo>
                  <a:pt x="0" y="771144"/>
                </a:lnTo>
                <a:lnTo>
                  <a:pt x="12192000" y="771144"/>
                </a:lnTo>
                <a:lnTo>
                  <a:pt x="12192000" y="0"/>
                </a:lnTo>
                <a:close/>
              </a:path>
            </a:pathLst>
          </a:custGeom>
          <a:solidFill>
            <a:srgbClr val="000000"/>
          </a:solidFill>
        </p:spPr>
        <p:txBody>
          <a:bodyPr wrap="square" lIns="0" tIns="0" rIns="0" bIns="0" rtlCol="0"/>
          <a:lstStyle/>
          <a:p>
            <a:endParaRPr/>
          </a:p>
        </p:txBody>
      </p:sp>
      <p:sp>
        <p:nvSpPr>
          <p:cNvPr id="17" name="Rectangle 16">
            <a:extLst>
              <a:ext uri="{FF2B5EF4-FFF2-40B4-BE49-F238E27FC236}">
                <a16:creationId xmlns:a16="http://schemas.microsoft.com/office/drawing/2014/main" id="{DBE74FEF-9085-450D-BD92-AF59A33A87DA}"/>
              </a:ext>
            </a:extLst>
          </p:cNvPr>
          <p:cNvSpPr/>
          <p:nvPr/>
        </p:nvSpPr>
        <p:spPr>
          <a:xfrm>
            <a:off x="609600" y="-41287"/>
            <a:ext cx="10138157" cy="523220"/>
          </a:xfrm>
          <a:prstGeom prst="rect">
            <a:avLst/>
          </a:prstGeom>
        </p:spPr>
        <p:txBody>
          <a:bodyPr wrap="square">
            <a:spAutoFit/>
          </a:bodyPr>
          <a:lstStyle/>
          <a:p>
            <a:pPr algn="ctr"/>
            <a:r>
              <a:rPr lang="en-US" sz="2800" b="1" dirty="0">
                <a:solidFill>
                  <a:srgbClr val="FFFFFF"/>
                </a:solidFill>
                <a:latin typeface="Calibri" panose="020F0502020204030204" pitchFamily="34" charset="0"/>
              </a:rPr>
              <a:t>CONGRESSIONAL RULES FOR DEBATE</a:t>
            </a:r>
            <a:endParaRPr lang="en-US" sz="1050" dirty="0"/>
          </a:p>
        </p:txBody>
      </p:sp>
      <p:grpSp>
        <p:nvGrpSpPr>
          <p:cNvPr id="20" name="Group 19">
            <a:extLst>
              <a:ext uri="{FF2B5EF4-FFF2-40B4-BE49-F238E27FC236}">
                <a16:creationId xmlns:a16="http://schemas.microsoft.com/office/drawing/2014/main" id="{7A94D590-229B-4AE4-8E78-E4C687048BFF}"/>
              </a:ext>
            </a:extLst>
          </p:cNvPr>
          <p:cNvGrpSpPr/>
          <p:nvPr/>
        </p:nvGrpSpPr>
        <p:grpSpPr>
          <a:xfrm>
            <a:off x="7220174" y="543578"/>
            <a:ext cx="1784554" cy="523220"/>
            <a:chOff x="7220174" y="543578"/>
            <a:chExt cx="1784554" cy="523220"/>
          </a:xfrm>
        </p:grpSpPr>
        <p:sp>
          <p:nvSpPr>
            <p:cNvPr id="16" name="TextBox 15">
              <a:extLst>
                <a:ext uri="{FF2B5EF4-FFF2-40B4-BE49-F238E27FC236}">
                  <a16:creationId xmlns:a16="http://schemas.microsoft.com/office/drawing/2014/main" id="{43E6DDE4-530D-4862-BFAC-A3CA504587B8}"/>
                </a:ext>
              </a:extLst>
            </p:cNvPr>
            <p:cNvSpPr txBox="1"/>
            <p:nvPr/>
          </p:nvSpPr>
          <p:spPr>
            <a:xfrm>
              <a:off x="7220174" y="543578"/>
              <a:ext cx="1736307" cy="523220"/>
            </a:xfrm>
            <a:prstGeom prst="rect">
              <a:avLst/>
            </a:prstGeom>
            <a:noFill/>
          </p:spPr>
          <p:txBody>
            <a:bodyPr wrap="square" rtlCol="0">
              <a:spAutoFit/>
            </a:bodyPr>
            <a:lstStyle/>
            <a:p>
              <a:r>
                <a:rPr lang="en-US" sz="2800" b="1" i="1" dirty="0">
                  <a:solidFill>
                    <a:schemeClr val="bg1">
                      <a:lumMod val="50000"/>
                    </a:schemeClr>
                  </a:solidFill>
                  <a:latin typeface="Nimbus Mono L"/>
                  <a:cs typeface="Nimbus Mono L"/>
                </a:rPr>
                <a:t>SENATE</a:t>
              </a:r>
              <a:endParaRPr lang="en-US" sz="2800" dirty="0">
                <a:solidFill>
                  <a:schemeClr val="bg1">
                    <a:lumMod val="50000"/>
                  </a:schemeClr>
                </a:solidFill>
              </a:endParaRPr>
            </a:p>
          </p:txBody>
        </p:sp>
        <p:sp>
          <p:nvSpPr>
            <p:cNvPr id="19" name="TextBox 18">
              <a:extLst>
                <a:ext uri="{FF2B5EF4-FFF2-40B4-BE49-F238E27FC236}">
                  <a16:creationId xmlns:a16="http://schemas.microsoft.com/office/drawing/2014/main" id="{176A4B57-67D4-4E87-8980-5F050E525770}"/>
                </a:ext>
              </a:extLst>
            </p:cNvPr>
            <p:cNvSpPr txBox="1"/>
            <p:nvPr/>
          </p:nvSpPr>
          <p:spPr>
            <a:xfrm>
              <a:off x="7268421" y="543578"/>
              <a:ext cx="1736307" cy="523220"/>
            </a:xfrm>
            <a:prstGeom prst="rect">
              <a:avLst/>
            </a:prstGeom>
            <a:noFill/>
          </p:spPr>
          <p:txBody>
            <a:bodyPr wrap="square" rtlCol="0">
              <a:spAutoFit/>
            </a:bodyPr>
            <a:lstStyle/>
            <a:p>
              <a:r>
                <a:rPr lang="en-US" sz="2800" b="1" i="1" dirty="0">
                  <a:solidFill>
                    <a:srgbClr val="FF0000"/>
                  </a:solidFill>
                  <a:latin typeface="Nimbus Mono L"/>
                  <a:cs typeface="Nimbus Mono L"/>
                </a:rPr>
                <a:t>SENATE</a:t>
              </a:r>
              <a:endParaRPr lang="en-US" sz="2800" dirty="0">
                <a:solidFill>
                  <a:srgbClr val="FF0000"/>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491" y="905255"/>
            <a:ext cx="5969506" cy="5952742"/>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21959"/>
            <a:ext cx="12192000" cy="6858000"/>
            <a:chOff x="0" y="0"/>
            <a:chExt cx="12192000" cy="6858000"/>
          </a:xfrm>
        </p:grpSpPr>
        <p:sp>
          <p:nvSpPr>
            <p:cNvPr id="4" name="object 4"/>
            <p:cNvSpPr/>
            <p:nvPr/>
          </p:nvSpPr>
          <p:spPr>
            <a:xfrm>
              <a:off x="21335" y="905255"/>
              <a:ext cx="5993465" cy="595274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0"/>
              <a:ext cx="12192000" cy="905510"/>
            </a:xfrm>
            <a:custGeom>
              <a:avLst/>
              <a:gdLst/>
              <a:ahLst/>
              <a:cxnLst/>
              <a:rect l="l" t="t" r="r" b="b"/>
              <a:pathLst>
                <a:path w="12192000" h="905510">
                  <a:moveTo>
                    <a:pt x="12192000" y="0"/>
                  </a:moveTo>
                  <a:lnTo>
                    <a:pt x="0" y="0"/>
                  </a:lnTo>
                  <a:lnTo>
                    <a:pt x="0" y="905255"/>
                  </a:lnTo>
                  <a:lnTo>
                    <a:pt x="12192000" y="905255"/>
                  </a:lnTo>
                  <a:lnTo>
                    <a:pt x="12192000" y="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78739" y="52673"/>
            <a:ext cx="12170665" cy="1027845"/>
          </a:xfrm>
          <a:prstGeom prst="rect">
            <a:avLst/>
          </a:prstGeom>
        </p:spPr>
        <p:txBody>
          <a:bodyPr vert="horz" wrap="square" lIns="0" tIns="12065" rIns="0" bIns="0" rtlCol="0">
            <a:spAutoFit/>
          </a:bodyPr>
          <a:lstStyle/>
          <a:p>
            <a:pPr marL="12700" algn="ctr">
              <a:spcBef>
                <a:spcPts val="95"/>
              </a:spcBef>
            </a:pPr>
            <a:r>
              <a:rPr sz="2400" dirty="0">
                <a:solidFill>
                  <a:srgbClr val="FFFFFF"/>
                </a:solidFill>
              </a:rPr>
              <a:t>How do term-length differences affect coalitions in Congress?</a:t>
            </a:r>
            <a:br>
              <a:rPr lang="en-US" sz="2400" dirty="0">
                <a:solidFill>
                  <a:srgbClr val="FFFFFF"/>
                </a:solidFill>
              </a:rPr>
            </a:br>
            <a:r>
              <a:rPr lang="en-US" sz="2400" i="1" dirty="0">
                <a:solidFill>
                  <a:srgbClr val="FFFFFF"/>
                </a:solidFill>
                <a:latin typeface="Nimbus Sans L"/>
                <a:cs typeface="Nimbus Sans L"/>
              </a:rPr>
              <a:t>Coalition: A group that works together temporarily in a partnership to achieve a common goal.</a:t>
            </a:r>
            <a:br>
              <a:rPr lang="en-US" sz="2400" dirty="0">
                <a:latin typeface="Nimbus Sans L"/>
                <a:cs typeface="Nimbus Sans L"/>
              </a:rPr>
            </a:br>
            <a:endParaRPr sz="1800" dirty="0"/>
          </a:p>
        </p:txBody>
      </p:sp>
      <p:sp>
        <p:nvSpPr>
          <p:cNvPr id="8" name="object 8"/>
          <p:cNvSpPr/>
          <p:nvPr/>
        </p:nvSpPr>
        <p:spPr>
          <a:xfrm>
            <a:off x="6093539" y="884795"/>
            <a:ext cx="6127161" cy="5953125"/>
          </a:xfrm>
          <a:custGeom>
            <a:avLst/>
            <a:gdLst/>
            <a:ahLst/>
            <a:cxnLst/>
            <a:rect l="l" t="t" r="r" b="b"/>
            <a:pathLst>
              <a:path w="5969634" h="5953125">
                <a:moveTo>
                  <a:pt x="5969508" y="0"/>
                </a:moveTo>
                <a:lnTo>
                  <a:pt x="0" y="0"/>
                </a:lnTo>
                <a:lnTo>
                  <a:pt x="0" y="5952744"/>
                </a:lnTo>
                <a:lnTo>
                  <a:pt x="5969508" y="5952744"/>
                </a:lnTo>
                <a:lnTo>
                  <a:pt x="5969508" y="0"/>
                </a:lnTo>
                <a:close/>
              </a:path>
            </a:pathLst>
          </a:custGeom>
          <a:solidFill>
            <a:srgbClr val="FFFFFF">
              <a:alpha val="79998"/>
            </a:srgbClr>
          </a:solidFill>
        </p:spPr>
        <p:txBody>
          <a:bodyPr wrap="square" lIns="0" tIns="0" rIns="0" bIns="0" rtlCol="0"/>
          <a:lstStyle/>
          <a:p>
            <a:endParaRPr/>
          </a:p>
        </p:txBody>
      </p:sp>
      <p:sp>
        <p:nvSpPr>
          <p:cNvPr id="9" name="object 9"/>
          <p:cNvSpPr/>
          <p:nvPr/>
        </p:nvSpPr>
        <p:spPr>
          <a:xfrm>
            <a:off x="6333498" y="848297"/>
            <a:ext cx="1743701" cy="926142"/>
          </a:xfrm>
          <a:prstGeom prst="rect">
            <a:avLst/>
          </a:prstGeom>
          <a:blipFill>
            <a:blip r:embed="rId4" cstate="print"/>
            <a:stretch>
              <a:fillRect/>
            </a:stretch>
          </a:blipFill>
        </p:spPr>
        <p:txBody>
          <a:bodyPr wrap="square" lIns="0" tIns="0" rIns="0" bIns="0" rtlCol="0"/>
          <a:lstStyle/>
          <a:p>
            <a:endParaRPr sz="2800"/>
          </a:p>
        </p:txBody>
      </p:sp>
      <p:sp>
        <p:nvSpPr>
          <p:cNvPr id="10" name="object 10"/>
          <p:cNvSpPr txBox="1">
            <a:spLocks noGrp="1"/>
          </p:cNvSpPr>
          <p:nvPr>
            <p:ph type="body" idx="1"/>
          </p:nvPr>
        </p:nvSpPr>
        <p:spPr>
          <a:xfrm>
            <a:off x="6462616" y="1542339"/>
            <a:ext cx="5729383" cy="2087110"/>
          </a:xfrm>
          <a:prstGeom prst="rect">
            <a:avLst/>
          </a:prstGeom>
        </p:spPr>
        <p:txBody>
          <a:bodyPr vert="horz" wrap="square" lIns="0" tIns="85725" rIns="0" bIns="0" rtlCol="0">
            <a:spAutoFit/>
          </a:bodyPr>
          <a:lstStyle/>
          <a:p>
            <a:pPr marL="355600" indent="-342900">
              <a:lnSpc>
                <a:spcPct val="100000"/>
              </a:lnSpc>
              <a:spcBef>
                <a:spcPts val="675"/>
              </a:spcBef>
              <a:buFont typeface="DejaVu Sans"/>
              <a:buChar char="•"/>
              <a:tabLst>
                <a:tab pos="354965" algn="l"/>
                <a:tab pos="355600" algn="l"/>
              </a:tabLst>
            </a:pPr>
            <a:r>
              <a:rPr dirty="0"/>
              <a:t>Six-year term</a:t>
            </a:r>
          </a:p>
          <a:p>
            <a:pPr marL="355600" indent="-342900">
              <a:lnSpc>
                <a:spcPct val="100000"/>
              </a:lnSpc>
              <a:spcBef>
                <a:spcPts val="580"/>
              </a:spcBef>
              <a:buFont typeface="DejaVu Sans"/>
              <a:buChar char="•"/>
              <a:tabLst>
                <a:tab pos="354965" algn="l"/>
                <a:tab pos="355600" algn="l"/>
              </a:tabLst>
            </a:pPr>
            <a:r>
              <a:rPr dirty="0"/>
              <a:t>Represent entire state</a:t>
            </a:r>
          </a:p>
          <a:p>
            <a:pPr marL="355600" marR="5080" indent="-342900">
              <a:lnSpc>
                <a:spcPct val="100000"/>
              </a:lnSpc>
              <a:spcBef>
                <a:spcPts val="575"/>
              </a:spcBef>
              <a:buFont typeface="DejaVu Sans"/>
              <a:buChar char="•"/>
              <a:tabLst>
                <a:tab pos="354965" algn="l"/>
                <a:tab pos="355600" algn="l"/>
              </a:tabLst>
            </a:pPr>
            <a:r>
              <a:rPr dirty="0"/>
              <a:t>Your election cycle determines how you</a:t>
            </a:r>
            <a:r>
              <a:rPr lang="en-US" dirty="0"/>
              <a:t> </a:t>
            </a:r>
            <a:r>
              <a:rPr dirty="0"/>
              <a:t>might vote on an issue. Why?</a:t>
            </a:r>
          </a:p>
        </p:txBody>
      </p:sp>
      <p:sp>
        <p:nvSpPr>
          <p:cNvPr id="12" name="object 12"/>
          <p:cNvSpPr/>
          <p:nvPr/>
        </p:nvSpPr>
        <p:spPr>
          <a:xfrm>
            <a:off x="0" y="905255"/>
            <a:ext cx="6019800" cy="5953125"/>
          </a:xfrm>
          <a:custGeom>
            <a:avLst/>
            <a:gdLst/>
            <a:ahLst/>
            <a:cxnLst/>
            <a:rect l="l" t="t" r="r" b="b"/>
            <a:pathLst>
              <a:path w="6019800" h="5953125">
                <a:moveTo>
                  <a:pt x="6019800" y="0"/>
                </a:moveTo>
                <a:lnTo>
                  <a:pt x="0" y="0"/>
                </a:lnTo>
                <a:lnTo>
                  <a:pt x="0" y="5952744"/>
                </a:lnTo>
                <a:lnTo>
                  <a:pt x="6019800" y="5952744"/>
                </a:lnTo>
                <a:lnTo>
                  <a:pt x="6019800" y="0"/>
                </a:lnTo>
                <a:close/>
              </a:path>
            </a:pathLst>
          </a:custGeom>
          <a:solidFill>
            <a:srgbClr val="FFFFFF">
              <a:alpha val="79998"/>
            </a:srgbClr>
          </a:solidFill>
        </p:spPr>
        <p:txBody>
          <a:bodyPr wrap="square" lIns="0" tIns="0" rIns="0" bIns="0" rtlCol="0"/>
          <a:lstStyle/>
          <a:p>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16</a:t>
            </a:fld>
            <a:endParaRPr spc="-155" dirty="0"/>
          </a:p>
        </p:txBody>
      </p:sp>
      <p:sp>
        <p:nvSpPr>
          <p:cNvPr id="15" name="object 15"/>
          <p:cNvSpPr txBox="1"/>
          <p:nvPr/>
        </p:nvSpPr>
        <p:spPr>
          <a:xfrm>
            <a:off x="78739" y="1345565"/>
            <a:ext cx="5617968" cy="2456442"/>
          </a:xfrm>
          <a:prstGeom prst="rect">
            <a:avLst/>
          </a:prstGeom>
        </p:spPr>
        <p:txBody>
          <a:bodyPr vert="horz" wrap="square" lIns="0" tIns="85725" rIns="0" bIns="0" rtlCol="0">
            <a:spAutoFit/>
          </a:bodyPr>
          <a:lstStyle/>
          <a:p>
            <a:pPr marL="355600" indent="-342900">
              <a:lnSpc>
                <a:spcPct val="100000"/>
              </a:lnSpc>
              <a:spcBef>
                <a:spcPts val="675"/>
              </a:spcBef>
              <a:buFont typeface="DejaVu Sans"/>
              <a:buChar char="•"/>
              <a:tabLst>
                <a:tab pos="354965" algn="l"/>
                <a:tab pos="355600" algn="l"/>
              </a:tabLst>
            </a:pPr>
            <a:r>
              <a:rPr sz="2400" b="1" dirty="0">
                <a:latin typeface="DejaVu Sans"/>
                <a:cs typeface="DejaVu Sans"/>
              </a:rPr>
              <a:t>Two-year term</a:t>
            </a:r>
            <a:endParaRPr sz="2400" dirty="0">
              <a:latin typeface="DejaVu Sans"/>
              <a:cs typeface="DejaVu Sans"/>
            </a:endParaRPr>
          </a:p>
          <a:p>
            <a:pPr marL="355600" indent="-342900">
              <a:lnSpc>
                <a:spcPct val="100000"/>
              </a:lnSpc>
              <a:spcBef>
                <a:spcPts val="580"/>
              </a:spcBef>
              <a:buFont typeface="DejaVu Sans"/>
              <a:buChar char="•"/>
              <a:tabLst>
                <a:tab pos="354965" algn="l"/>
                <a:tab pos="355600" algn="l"/>
              </a:tabLst>
            </a:pPr>
            <a:r>
              <a:rPr sz="2400" b="1" dirty="0">
                <a:latin typeface="DejaVu Sans"/>
                <a:cs typeface="DejaVu Sans"/>
              </a:rPr>
              <a:t>Represent a single district</a:t>
            </a:r>
            <a:endParaRPr sz="2400" dirty="0">
              <a:latin typeface="DejaVu Sans"/>
              <a:cs typeface="DejaVu Sans"/>
            </a:endParaRPr>
          </a:p>
          <a:p>
            <a:pPr marL="355600" marR="5080" indent="-342900">
              <a:lnSpc>
                <a:spcPct val="100000"/>
              </a:lnSpc>
              <a:spcBef>
                <a:spcPts val="575"/>
              </a:spcBef>
              <a:buFont typeface="DejaVu Sans"/>
              <a:buChar char="•"/>
              <a:tabLst>
                <a:tab pos="354965" algn="l"/>
                <a:tab pos="355600" algn="l"/>
              </a:tabLst>
            </a:pPr>
            <a:r>
              <a:rPr sz="2400" b="1" dirty="0">
                <a:latin typeface="DejaVu Sans"/>
                <a:cs typeface="DejaVu Sans"/>
              </a:rPr>
              <a:t>Doesn’t stray too far from the people.  Why?</a:t>
            </a:r>
            <a:r>
              <a:rPr lang="en-US" sz="2400" b="1" dirty="0">
                <a:latin typeface="DejaVu Sans"/>
                <a:cs typeface="DejaVu Sans"/>
              </a:rPr>
              <a:t> Because of the 2 year term.  They want to be re-elected.</a:t>
            </a:r>
            <a:endParaRPr sz="2400" dirty="0">
              <a:latin typeface="DejaVu Sans"/>
              <a:cs typeface="DejaVu Sans"/>
            </a:endParaRPr>
          </a:p>
        </p:txBody>
      </p:sp>
      <p:sp>
        <p:nvSpPr>
          <p:cNvPr id="17" name="TextBox 16"/>
          <p:cNvSpPr txBox="1"/>
          <p:nvPr/>
        </p:nvSpPr>
        <p:spPr>
          <a:xfrm>
            <a:off x="6473128" y="919176"/>
            <a:ext cx="1464440" cy="584775"/>
          </a:xfrm>
          <a:prstGeom prst="rect">
            <a:avLst/>
          </a:prstGeom>
          <a:noFill/>
        </p:spPr>
        <p:txBody>
          <a:bodyPr wrap="none" rtlCol="0">
            <a:spAutoFit/>
          </a:bodyPr>
          <a:lstStyle/>
          <a:p>
            <a:r>
              <a:rPr lang="en-US" sz="3200" b="1" i="1" dirty="0">
                <a:solidFill>
                  <a:srgbClr val="FF0000"/>
                </a:solidFill>
              </a:rPr>
              <a:t>SENATE</a:t>
            </a:r>
          </a:p>
        </p:txBody>
      </p:sp>
      <p:grpSp>
        <p:nvGrpSpPr>
          <p:cNvPr id="19" name="Group 18"/>
          <p:cNvGrpSpPr/>
          <p:nvPr/>
        </p:nvGrpSpPr>
        <p:grpSpPr>
          <a:xfrm>
            <a:off x="88452" y="753404"/>
            <a:ext cx="2976460" cy="916317"/>
            <a:chOff x="833540" y="-1453048"/>
            <a:chExt cx="2976460" cy="916317"/>
          </a:xfrm>
        </p:grpSpPr>
        <p:sp>
          <p:nvSpPr>
            <p:cNvPr id="13" name="object 13"/>
            <p:cNvSpPr/>
            <p:nvPr/>
          </p:nvSpPr>
          <p:spPr>
            <a:xfrm>
              <a:off x="838200" y="-1453048"/>
              <a:ext cx="2971800" cy="916317"/>
            </a:xfrm>
            <a:prstGeom prst="rect">
              <a:avLst/>
            </a:prstGeom>
            <a:blipFill>
              <a:blip r:embed="rId5" cstate="print"/>
              <a:stretch>
                <a:fillRect/>
              </a:stretch>
            </a:blipFill>
          </p:spPr>
          <p:txBody>
            <a:bodyPr wrap="square" lIns="0" tIns="0" rIns="0" bIns="0" rtlCol="0"/>
            <a:lstStyle/>
            <a:p>
              <a:endParaRPr/>
            </a:p>
          </p:txBody>
        </p:sp>
        <p:sp>
          <p:nvSpPr>
            <p:cNvPr id="18" name="TextBox 17"/>
            <p:cNvSpPr txBox="1"/>
            <p:nvPr/>
          </p:nvSpPr>
          <p:spPr>
            <a:xfrm>
              <a:off x="833540" y="-1317487"/>
              <a:ext cx="2866490" cy="584775"/>
            </a:xfrm>
            <a:prstGeom prst="rect">
              <a:avLst/>
            </a:prstGeom>
            <a:noFill/>
          </p:spPr>
          <p:txBody>
            <a:bodyPr wrap="none" rtlCol="0">
              <a:spAutoFit/>
            </a:bodyPr>
            <a:lstStyle/>
            <a:p>
              <a:r>
                <a:rPr lang="en-US" sz="3200" b="1" i="1" dirty="0">
                  <a:solidFill>
                    <a:srgbClr val="0033CC"/>
                  </a:solidFill>
                </a:rPr>
                <a:t>HOUSE OF REPS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33C2-DB8C-4661-8778-B5253205DAFF}"/>
              </a:ext>
            </a:extLst>
          </p:cNvPr>
          <p:cNvSpPr>
            <a:spLocks noGrp="1"/>
          </p:cNvSpPr>
          <p:nvPr>
            <p:ph type="title"/>
          </p:nvPr>
        </p:nvSpPr>
        <p:spPr>
          <a:xfrm>
            <a:off x="3048000" y="37705"/>
            <a:ext cx="5188458" cy="574040"/>
          </a:xfrm>
        </p:spPr>
        <p:txBody>
          <a:bodyPr/>
          <a:lstStyle/>
          <a:p>
            <a:r>
              <a:rPr lang="en-US" dirty="0"/>
              <a:t>What are Caucuses?</a:t>
            </a:r>
          </a:p>
        </p:txBody>
      </p:sp>
      <p:sp>
        <p:nvSpPr>
          <p:cNvPr id="3" name="Text Placeholder 2">
            <a:extLst>
              <a:ext uri="{FF2B5EF4-FFF2-40B4-BE49-F238E27FC236}">
                <a16:creationId xmlns:a16="http://schemas.microsoft.com/office/drawing/2014/main" id="{81E145F2-1C14-4465-A67C-CBBC78F1BB65}"/>
              </a:ext>
            </a:extLst>
          </p:cNvPr>
          <p:cNvSpPr>
            <a:spLocks noGrp="1"/>
          </p:cNvSpPr>
          <p:nvPr>
            <p:ph type="body" idx="1"/>
          </p:nvPr>
        </p:nvSpPr>
        <p:spPr>
          <a:xfrm>
            <a:off x="61486" y="864276"/>
            <a:ext cx="5188458" cy="3385542"/>
          </a:xfrm>
        </p:spPr>
        <p:txBody>
          <a:bodyPr/>
          <a:lstStyle/>
          <a:p>
            <a:r>
              <a:rPr lang="en-US" sz="2000" dirty="0"/>
              <a:t>Nongovernmental groups of like-minded people organized into</a:t>
            </a:r>
          </a:p>
          <a:p>
            <a:r>
              <a:rPr lang="en-US" sz="2000" dirty="0"/>
              <a:t>groups. These groups usually unite around a particular belief. Each party has a group in each house--the Democratic Caucus or the Republican Party Conference----which includes basically the entire party membership within that house.  Meant to represent the underrepresented.</a:t>
            </a:r>
          </a:p>
        </p:txBody>
      </p:sp>
      <p:sp>
        <p:nvSpPr>
          <p:cNvPr id="5" name="TextBox 4">
            <a:extLst>
              <a:ext uri="{FF2B5EF4-FFF2-40B4-BE49-F238E27FC236}">
                <a16:creationId xmlns:a16="http://schemas.microsoft.com/office/drawing/2014/main" id="{A0D6E614-03A3-48E4-9E5E-16B0FB176329}"/>
              </a:ext>
            </a:extLst>
          </p:cNvPr>
          <p:cNvSpPr txBox="1"/>
          <p:nvPr/>
        </p:nvSpPr>
        <p:spPr>
          <a:xfrm>
            <a:off x="8138" y="4454211"/>
            <a:ext cx="4876797" cy="1695336"/>
          </a:xfrm>
          <a:prstGeom prst="rect">
            <a:avLst/>
          </a:prstGeom>
          <a:noFill/>
        </p:spPr>
        <p:txBody>
          <a:bodyPr wrap="square">
            <a:spAutoFit/>
          </a:bodyPr>
          <a:lstStyle/>
          <a:p>
            <a:pPr marL="355600" marR="0" lvl="0" indent="-342900" algn="l" defTabSz="914400" rtl="0" eaLnBrk="1" fontAlgn="auto" latinLnBrk="0" hangingPunct="1">
              <a:lnSpc>
                <a:spcPct val="100000"/>
              </a:lnSpc>
              <a:spcBef>
                <a:spcPts val="1225"/>
              </a:spcBef>
              <a:spcAft>
                <a:spcPts val="0"/>
              </a:spcAft>
              <a:buClrTx/>
              <a:buSzTx/>
              <a:buFont typeface="Nimbus Sans L"/>
              <a:buChar char="•"/>
              <a:tabLst>
                <a:tab pos="354965" algn="l"/>
                <a:tab pos="355600" algn="l"/>
              </a:tabLst>
              <a:defRPr/>
            </a:pP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CONGRESSIONAL CAUCUSES</a:t>
            </a:r>
            <a:endParaRPr kumimoji="0" lang="en-US" sz="2000" b="0" i="0" u="none"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5750" algn="l" defTabSz="914400" rtl="0" eaLnBrk="1" fontAlgn="auto" latinLnBrk="0" hangingPunct="1">
              <a:lnSpc>
                <a:spcPct val="100000"/>
              </a:lnSpc>
              <a:spcBef>
                <a:spcPts val="450"/>
              </a:spcBef>
              <a:spcAft>
                <a:spcPts val="0"/>
              </a:spcAft>
              <a:buClrTx/>
              <a:buSzTx/>
              <a:buFont typeface="Nimbus Sans L"/>
              <a:buChar char="–"/>
              <a:tabLst>
                <a:tab pos="755015" algn="l"/>
                <a:tab pos="755650" algn="l"/>
              </a:tabLst>
              <a:defRPr/>
            </a:pP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e.g., Black caucus, Hispanic caucus, blue collar caucus, women's caucus</a:t>
            </a:r>
            <a:endParaRPr kumimoji="0" lang="en-US"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TextBox 6">
            <a:hlinkClick r:id="rId2"/>
            <a:extLst>
              <a:ext uri="{FF2B5EF4-FFF2-40B4-BE49-F238E27FC236}">
                <a16:creationId xmlns:a16="http://schemas.microsoft.com/office/drawing/2014/main" id="{A0CA9BF0-B748-4373-B116-5904FADA2816}"/>
              </a:ext>
            </a:extLst>
          </p:cNvPr>
          <p:cNvSpPr txBox="1"/>
          <p:nvPr/>
        </p:nvSpPr>
        <p:spPr>
          <a:xfrm>
            <a:off x="0" y="6353940"/>
            <a:ext cx="11658600" cy="338554"/>
          </a:xfrm>
          <a:prstGeom prst="rect">
            <a:avLst/>
          </a:prstGeom>
          <a:noFill/>
        </p:spPr>
        <p:txBody>
          <a:bodyPr wrap="square">
            <a:spAutoFit/>
          </a:bodyPr>
          <a:lstStyle/>
          <a:p>
            <a:r>
              <a:rPr lang="en-US" sz="1600" dirty="0">
                <a:hlinkClick r:id="rId2"/>
              </a:rPr>
              <a:t>https://blog.acton.org/archives/92839-explainer-what-you-should-know-about-congressional-caucuses.html</a:t>
            </a:r>
            <a:endParaRPr lang="en-US" sz="1600" dirty="0"/>
          </a:p>
        </p:txBody>
      </p:sp>
      <p:pic>
        <p:nvPicPr>
          <p:cNvPr id="8" name="Picture 7">
            <a:extLst>
              <a:ext uri="{FF2B5EF4-FFF2-40B4-BE49-F238E27FC236}">
                <a16:creationId xmlns:a16="http://schemas.microsoft.com/office/drawing/2014/main" id="{751318D5-22D9-4C4A-989E-45672211C60E}"/>
              </a:ext>
            </a:extLst>
          </p:cNvPr>
          <p:cNvPicPr>
            <a:picLocks noChangeAspect="1"/>
          </p:cNvPicPr>
          <p:nvPr/>
        </p:nvPicPr>
        <p:blipFill>
          <a:blip r:embed="rId3"/>
          <a:stretch>
            <a:fillRect/>
          </a:stretch>
        </p:blipFill>
        <p:spPr>
          <a:xfrm>
            <a:off x="5105400" y="741424"/>
            <a:ext cx="7086600" cy="5612516"/>
          </a:xfrm>
          <a:prstGeom prst="rect">
            <a:avLst/>
          </a:prstGeom>
        </p:spPr>
      </p:pic>
    </p:spTree>
    <p:extLst>
      <p:ext uri="{BB962C8B-B14F-4D97-AF65-F5344CB8AC3E}">
        <p14:creationId xmlns:p14="http://schemas.microsoft.com/office/powerpoint/2010/main" val="96300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7375E"/>
          </a:solidFill>
        </p:spPr>
        <p:txBody>
          <a:bodyPr wrap="square" lIns="0" tIns="0" rIns="0" bIns="0" rtlCol="0"/>
          <a:lstStyle/>
          <a:p>
            <a:endParaRPr/>
          </a:p>
        </p:txBody>
      </p:sp>
      <p:sp>
        <p:nvSpPr>
          <p:cNvPr id="4" name="object 4"/>
          <p:cNvSpPr txBox="1">
            <a:spLocks noGrp="1"/>
          </p:cNvSpPr>
          <p:nvPr>
            <p:ph type="title"/>
          </p:nvPr>
        </p:nvSpPr>
        <p:spPr>
          <a:xfrm>
            <a:off x="2852164" y="-29351"/>
            <a:ext cx="7596379" cy="382797"/>
          </a:xfrm>
          <a:prstGeom prst="rect">
            <a:avLst/>
          </a:prstGeom>
        </p:spPr>
        <p:txBody>
          <a:bodyPr vert="horz" wrap="square" lIns="0" tIns="13335" rIns="0" bIns="0" rtlCol="0">
            <a:spAutoFit/>
          </a:bodyPr>
          <a:lstStyle/>
          <a:p>
            <a:pPr marL="12700" algn="ctr">
              <a:lnSpc>
                <a:spcPct val="100000"/>
              </a:lnSpc>
              <a:spcBef>
                <a:spcPts val="105"/>
              </a:spcBef>
            </a:pPr>
            <a:r>
              <a:rPr sz="2400" dirty="0">
                <a:solidFill>
                  <a:srgbClr val="FFFFFF"/>
                </a:solidFill>
              </a:rPr>
              <a:t>POWERS OF CONGRESS</a:t>
            </a:r>
            <a:endParaRPr sz="2400" dirty="0"/>
          </a:p>
        </p:txBody>
      </p:sp>
      <p:sp>
        <p:nvSpPr>
          <p:cNvPr id="5" name="object 5"/>
          <p:cNvSpPr txBox="1"/>
          <p:nvPr/>
        </p:nvSpPr>
        <p:spPr>
          <a:xfrm>
            <a:off x="29887" y="493308"/>
            <a:ext cx="7315200" cy="6293390"/>
          </a:xfrm>
          <a:prstGeom prst="rect">
            <a:avLst/>
          </a:prstGeom>
        </p:spPr>
        <p:txBody>
          <a:bodyPr vert="horz" wrap="square" lIns="0" tIns="12065" rIns="0" bIns="0" rtlCol="0">
            <a:spAutoFit/>
          </a:bodyPr>
          <a:lstStyle/>
          <a:p>
            <a:pPr marL="355600" marR="586740" indent="-342900">
              <a:lnSpc>
                <a:spcPct val="100000"/>
              </a:lnSpc>
              <a:spcBef>
                <a:spcPts val="95"/>
              </a:spcBef>
              <a:buFont typeface="DejaVu Sans"/>
              <a:buChar char="•"/>
              <a:tabLst>
                <a:tab pos="354965" algn="l"/>
                <a:tab pos="355600" algn="l"/>
              </a:tabLst>
            </a:pPr>
            <a:r>
              <a:rPr sz="2000" b="1" dirty="0">
                <a:solidFill>
                  <a:srgbClr val="FFFFFF"/>
                </a:solidFill>
                <a:latin typeface="DejaVu Sans"/>
                <a:cs typeface="DejaVu Sans"/>
              </a:rPr>
              <a:t>EXPRESSED OR ENUMERATED POWERS -  Spelled out in the Constitution</a:t>
            </a:r>
            <a:endParaRPr sz="2000" dirty="0">
              <a:latin typeface="DejaVu Sans"/>
              <a:cs typeface="DejaVu Sans"/>
            </a:endParaRPr>
          </a:p>
          <a:p>
            <a:pPr marL="756285" lvl="1" indent="-287020">
              <a:lnSpc>
                <a:spcPct val="100000"/>
              </a:lnSpc>
              <a:spcBef>
                <a:spcPts val="110"/>
              </a:spcBef>
              <a:buFont typeface="DejaVu Sans"/>
              <a:buChar char="–"/>
              <a:tabLst>
                <a:tab pos="756285" algn="l"/>
                <a:tab pos="756920" algn="l"/>
              </a:tabLst>
            </a:pPr>
            <a:r>
              <a:rPr sz="2000" b="1" dirty="0">
                <a:solidFill>
                  <a:srgbClr val="FFFFFF"/>
                </a:solidFill>
                <a:latin typeface="DejaVu Sans"/>
                <a:cs typeface="DejaVu Sans"/>
              </a:rPr>
              <a:t>Levy taxes (revenue bills must begin in House)</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Spend money for common defense and public welfare</a:t>
            </a:r>
            <a:endParaRPr sz="2000" dirty="0">
              <a:latin typeface="DejaVu Sans"/>
              <a:cs typeface="DejaVu Sans"/>
            </a:endParaRPr>
          </a:p>
          <a:p>
            <a:pPr marL="756285" lvl="1" indent="-287020">
              <a:lnSpc>
                <a:spcPct val="100000"/>
              </a:lnSpc>
              <a:spcBef>
                <a:spcPts val="5"/>
              </a:spcBef>
              <a:buFont typeface="DejaVu Sans"/>
              <a:buChar char="–"/>
              <a:tabLst>
                <a:tab pos="756285" algn="l"/>
                <a:tab pos="756920" algn="l"/>
              </a:tabLst>
            </a:pPr>
            <a:r>
              <a:rPr sz="2000" b="1" dirty="0">
                <a:solidFill>
                  <a:srgbClr val="FFFFFF"/>
                </a:solidFill>
                <a:latin typeface="DejaVu Sans"/>
                <a:cs typeface="DejaVu Sans"/>
              </a:rPr>
              <a:t>Borrow money</a:t>
            </a:r>
            <a:endParaRPr sz="2000" dirty="0">
              <a:latin typeface="DejaVu Sans"/>
              <a:cs typeface="DejaVu Sans"/>
            </a:endParaRPr>
          </a:p>
          <a:p>
            <a:pPr marL="756285" marR="5080" lvl="1" indent="-287020">
              <a:lnSpc>
                <a:spcPct val="80000"/>
              </a:lnSpc>
              <a:spcBef>
                <a:spcPts val="430"/>
              </a:spcBef>
              <a:buFont typeface="DejaVu Sans"/>
              <a:buChar char="–"/>
              <a:tabLst>
                <a:tab pos="756285" algn="l"/>
                <a:tab pos="756920" algn="l"/>
              </a:tabLst>
            </a:pPr>
            <a:r>
              <a:rPr sz="2000" b="1" dirty="0">
                <a:solidFill>
                  <a:srgbClr val="FFFFFF"/>
                </a:solidFill>
                <a:latin typeface="DejaVu Sans"/>
                <a:cs typeface="DejaVu Sans"/>
              </a:rPr>
              <a:t>Regulate foreign, INTERSTATE, Indian commerce. This clause has  been tested frequently in the courts due to its broad  interpretation by Congress.</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Establish naturalization and bankruptcy laws</a:t>
            </a:r>
            <a:endParaRPr sz="2000" dirty="0">
              <a:latin typeface="DejaVu Sans"/>
              <a:cs typeface="DejaVu Sans"/>
            </a:endParaRPr>
          </a:p>
          <a:p>
            <a:pPr marL="756285" lvl="1" indent="-287020">
              <a:lnSpc>
                <a:spcPct val="100000"/>
              </a:lnSpc>
              <a:spcBef>
                <a:spcPts val="5"/>
              </a:spcBef>
              <a:buFont typeface="DejaVu Sans"/>
              <a:buChar char="–"/>
              <a:tabLst>
                <a:tab pos="756285" algn="l"/>
                <a:tab pos="756920" algn="l"/>
              </a:tabLst>
            </a:pPr>
            <a:r>
              <a:rPr sz="2000" b="1" dirty="0">
                <a:solidFill>
                  <a:srgbClr val="FFFFFF"/>
                </a:solidFill>
                <a:latin typeface="DejaVu Sans"/>
                <a:cs typeface="DejaVu Sans"/>
              </a:rPr>
              <a:t>Coin money</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Establish weights and measures</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Punish counterfeiters</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Establish post offices</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Grant copyrights and patents</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Create courts inferior to Supreme Court</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Define and punish piracy</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Declare war</a:t>
            </a:r>
            <a:endParaRPr sz="2000" dirty="0">
              <a:latin typeface="DejaVu Sans"/>
              <a:cs typeface="DejaVu Sans"/>
            </a:endParaRPr>
          </a:p>
          <a:p>
            <a:pPr marL="756285" lvl="1" indent="-287020">
              <a:lnSpc>
                <a:spcPct val="100000"/>
              </a:lnSpc>
              <a:buFont typeface="DejaVu Sans"/>
              <a:buChar char="–"/>
              <a:tabLst>
                <a:tab pos="756285" algn="l"/>
                <a:tab pos="756920" algn="l"/>
              </a:tabLst>
            </a:pPr>
            <a:r>
              <a:rPr sz="2000" b="1" dirty="0">
                <a:solidFill>
                  <a:srgbClr val="FFFFFF"/>
                </a:solidFill>
                <a:latin typeface="DejaVu Sans"/>
                <a:cs typeface="DejaVu Sans"/>
              </a:rPr>
              <a:t>Raise and support an army and navy</a:t>
            </a:r>
            <a:endParaRPr sz="2000" dirty="0">
              <a:latin typeface="DejaVu Sans"/>
              <a:cs typeface="DejaVu Sans"/>
            </a:endParaRPr>
          </a:p>
        </p:txBody>
      </p:sp>
      <p:sp>
        <p:nvSpPr>
          <p:cNvPr id="6" name="object 6"/>
          <p:cNvSpPr/>
          <p:nvPr/>
        </p:nvSpPr>
        <p:spPr>
          <a:xfrm>
            <a:off x="9870947" y="822960"/>
            <a:ext cx="577596" cy="789432"/>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7409006" y="525859"/>
            <a:ext cx="4782994" cy="4269759"/>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FFFFFF"/>
                </a:solidFill>
                <a:latin typeface="DejaVu Sans"/>
                <a:cs typeface="DejaVu Sans"/>
              </a:rPr>
              <a:t>IMPLIED POWERS - Powers</a:t>
            </a:r>
            <a:endParaRPr sz="2000" dirty="0">
              <a:latin typeface="DejaVu Sans"/>
              <a:cs typeface="DejaVu Sans"/>
            </a:endParaRPr>
          </a:p>
          <a:p>
            <a:pPr marL="12700" marR="278130">
              <a:lnSpc>
                <a:spcPct val="100000"/>
              </a:lnSpc>
            </a:pPr>
            <a:r>
              <a:rPr sz="2000" b="1" dirty="0">
                <a:solidFill>
                  <a:srgbClr val="FFFFFF"/>
                </a:solidFill>
                <a:latin typeface="DejaVu Sans"/>
                <a:cs typeface="DejaVu Sans"/>
              </a:rPr>
              <a:t>suggested, but not expressed,  in the Constitution</a:t>
            </a:r>
            <a:endParaRPr sz="2000" dirty="0">
              <a:latin typeface="DejaVu Sans"/>
              <a:cs typeface="DejaVu Sans"/>
            </a:endParaRPr>
          </a:p>
          <a:p>
            <a:pPr marL="355600" indent="-342900">
              <a:lnSpc>
                <a:spcPct val="100000"/>
              </a:lnSpc>
              <a:spcBef>
                <a:spcPts val="540"/>
              </a:spcBef>
              <a:buFont typeface="DejaVu Sans"/>
              <a:buChar char="•"/>
              <a:tabLst>
                <a:tab pos="354965" algn="l"/>
                <a:tab pos="355600" algn="l"/>
              </a:tabLst>
            </a:pPr>
            <a:r>
              <a:rPr sz="2000" b="1" dirty="0">
                <a:solidFill>
                  <a:srgbClr val="FFFFFF"/>
                </a:solidFill>
                <a:latin typeface="DejaVu Sans"/>
                <a:cs typeface="DejaVu Sans"/>
              </a:rPr>
              <a:t>Based upon elastic clause (necessary and</a:t>
            </a:r>
            <a:endParaRPr sz="2000" dirty="0">
              <a:latin typeface="DejaVu Sans"/>
              <a:cs typeface="DejaVu Sans"/>
            </a:endParaRPr>
          </a:p>
          <a:p>
            <a:pPr marL="355600">
              <a:lnSpc>
                <a:spcPct val="100000"/>
              </a:lnSpc>
            </a:pPr>
            <a:r>
              <a:rPr sz="2000" b="1" dirty="0">
                <a:solidFill>
                  <a:srgbClr val="FFFFFF"/>
                </a:solidFill>
                <a:latin typeface="DejaVu Sans"/>
                <a:cs typeface="DejaVu Sans"/>
              </a:rPr>
              <a:t>proper clause)</a:t>
            </a:r>
            <a:endParaRPr sz="2000" dirty="0">
              <a:latin typeface="DejaVu Sans"/>
              <a:cs typeface="DejaVu Sans"/>
            </a:endParaRPr>
          </a:p>
          <a:p>
            <a:pPr marL="355600" indent="-342900">
              <a:lnSpc>
                <a:spcPct val="100000"/>
              </a:lnSpc>
              <a:spcBef>
                <a:spcPts val="480"/>
              </a:spcBef>
              <a:buFont typeface="DejaVu Sans"/>
              <a:buChar char="•"/>
              <a:tabLst>
                <a:tab pos="354965" algn="l"/>
                <a:tab pos="355600" algn="l"/>
              </a:tabLst>
            </a:pPr>
            <a:r>
              <a:rPr sz="2000" b="1" dirty="0">
                <a:solidFill>
                  <a:srgbClr val="FFFFFF"/>
                </a:solidFill>
                <a:latin typeface="DejaVu Sans"/>
                <a:cs typeface="DejaVu Sans"/>
              </a:rPr>
              <a:t>Must come from expressed power</a:t>
            </a:r>
            <a:endParaRPr sz="2000" dirty="0">
              <a:latin typeface="DejaVu Sans"/>
              <a:cs typeface="DejaVu Sans"/>
            </a:endParaRPr>
          </a:p>
          <a:p>
            <a:pPr marL="355600" marR="201295" indent="-342900">
              <a:lnSpc>
                <a:spcPct val="100000"/>
              </a:lnSpc>
              <a:spcBef>
                <a:spcPts val="480"/>
              </a:spcBef>
              <a:buFont typeface="DejaVu Sans"/>
              <a:buChar char="•"/>
              <a:tabLst>
                <a:tab pos="354965" algn="l"/>
                <a:tab pos="355600" algn="l"/>
              </a:tabLst>
            </a:pPr>
            <a:r>
              <a:rPr sz="2000" b="1" dirty="0">
                <a:solidFill>
                  <a:srgbClr val="FFFFFF"/>
                </a:solidFill>
                <a:latin typeface="DejaVu Sans"/>
                <a:cs typeface="DejaVu Sans"/>
              </a:rPr>
              <a:t>Examples: national bank, conscription,  paper money, air force, CIA</a:t>
            </a:r>
            <a:endParaRPr sz="2000" dirty="0">
              <a:latin typeface="DejaVu Sans"/>
              <a:cs typeface="DejaVu Sans"/>
            </a:endParaRPr>
          </a:p>
          <a:p>
            <a:pPr marL="355600" indent="-342900">
              <a:lnSpc>
                <a:spcPct val="100000"/>
              </a:lnSpc>
              <a:spcBef>
                <a:spcPts val="484"/>
              </a:spcBef>
              <a:buFont typeface="DejaVu Sans"/>
              <a:buChar char="•"/>
              <a:tabLst>
                <a:tab pos="354965" algn="l"/>
                <a:tab pos="355600" algn="l"/>
              </a:tabLst>
            </a:pPr>
            <a:r>
              <a:rPr sz="2000" b="1" dirty="0">
                <a:solidFill>
                  <a:srgbClr val="FFFFFF"/>
                </a:solidFill>
                <a:latin typeface="DejaVu Sans"/>
                <a:cs typeface="DejaVu Sans"/>
              </a:rPr>
              <a:t>Strict v. loose constructionist approaches</a:t>
            </a:r>
            <a:endParaRPr sz="2000" dirty="0">
              <a:latin typeface="DejaVu Sans"/>
              <a:cs typeface="DejaVu Sans"/>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18</a:t>
            </a:fld>
            <a:endParaRPr spc="-15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 name="object 2"/>
          <p:cNvGrpSpPr/>
          <p:nvPr/>
        </p:nvGrpSpPr>
        <p:grpSpPr>
          <a:xfrm>
            <a:off x="-5080" y="0"/>
            <a:ext cx="12197080" cy="6832600"/>
            <a:chOff x="-4762" y="30480"/>
            <a:chExt cx="12197080" cy="6832600"/>
          </a:xfrm>
        </p:grpSpPr>
        <p:sp>
          <p:nvSpPr>
            <p:cNvPr id="3" name="object 3"/>
            <p:cNvSpPr/>
            <p:nvPr/>
          </p:nvSpPr>
          <p:spPr>
            <a:xfrm>
              <a:off x="0" y="864099"/>
              <a:ext cx="3848125" cy="59938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79347"/>
              <a:ext cx="3810000" cy="5979160"/>
            </a:xfrm>
            <a:custGeom>
              <a:avLst/>
              <a:gdLst/>
              <a:ahLst/>
              <a:cxnLst/>
              <a:rect l="l" t="t" r="r" b="b"/>
              <a:pathLst>
                <a:path w="3810000" h="5979159">
                  <a:moveTo>
                    <a:pt x="3810000" y="0"/>
                  </a:moveTo>
                  <a:lnTo>
                    <a:pt x="0" y="0"/>
                  </a:lnTo>
                  <a:lnTo>
                    <a:pt x="0" y="5978652"/>
                  </a:lnTo>
                  <a:lnTo>
                    <a:pt x="3810000" y="5978652"/>
                  </a:lnTo>
                  <a:lnTo>
                    <a:pt x="3810000" y="0"/>
                  </a:lnTo>
                  <a:close/>
                </a:path>
              </a:pathLst>
            </a:custGeom>
            <a:solidFill>
              <a:srgbClr val="17375E"/>
            </a:solidFill>
          </p:spPr>
          <p:txBody>
            <a:bodyPr wrap="square" lIns="0" tIns="0" rIns="0" bIns="0" rtlCol="0"/>
            <a:lstStyle/>
            <a:p>
              <a:endParaRPr/>
            </a:p>
          </p:txBody>
        </p:sp>
        <p:sp>
          <p:nvSpPr>
            <p:cNvPr id="5" name="object 5"/>
            <p:cNvSpPr/>
            <p:nvPr/>
          </p:nvSpPr>
          <p:spPr>
            <a:xfrm>
              <a:off x="0" y="879347"/>
              <a:ext cx="3810000" cy="5979160"/>
            </a:xfrm>
            <a:custGeom>
              <a:avLst/>
              <a:gdLst/>
              <a:ahLst/>
              <a:cxnLst/>
              <a:rect l="l" t="t" r="r" b="b"/>
              <a:pathLst>
                <a:path w="3810000" h="5979159">
                  <a:moveTo>
                    <a:pt x="0" y="5978652"/>
                  </a:moveTo>
                  <a:lnTo>
                    <a:pt x="3810000" y="5978652"/>
                  </a:lnTo>
                  <a:lnTo>
                    <a:pt x="3810000" y="0"/>
                  </a:lnTo>
                  <a:lnTo>
                    <a:pt x="0" y="0"/>
                  </a:lnTo>
                  <a:lnTo>
                    <a:pt x="0" y="5978652"/>
                  </a:lnTo>
                  <a:close/>
                </a:path>
              </a:pathLst>
            </a:custGeom>
            <a:ln w="9144">
              <a:solidFill>
                <a:srgbClr val="497DBA"/>
              </a:solidFill>
            </a:ln>
          </p:spPr>
          <p:txBody>
            <a:bodyPr wrap="square" lIns="0" tIns="0" rIns="0" bIns="0" rtlCol="0"/>
            <a:lstStyle/>
            <a:p>
              <a:endParaRPr/>
            </a:p>
          </p:txBody>
        </p:sp>
        <p:sp>
          <p:nvSpPr>
            <p:cNvPr id="6" name="object 6"/>
            <p:cNvSpPr/>
            <p:nvPr/>
          </p:nvSpPr>
          <p:spPr>
            <a:xfrm>
              <a:off x="0" y="30480"/>
              <a:ext cx="12192000" cy="965200"/>
            </a:xfrm>
            <a:custGeom>
              <a:avLst/>
              <a:gdLst/>
              <a:ahLst/>
              <a:cxnLst/>
              <a:rect l="l" t="t" r="r" b="b"/>
              <a:pathLst>
                <a:path w="12192000" h="965200">
                  <a:moveTo>
                    <a:pt x="12192000" y="0"/>
                  </a:moveTo>
                  <a:lnTo>
                    <a:pt x="0" y="0"/>
                  </a:lnTo>
                  <a:lnTo>
                    <a:pt x="0" y="964692"/>
                  </a:lnTo>
                  <a:lnTo>
                    <a:pt x="12192000" y="964692"/>
                  </a:lnTo>
                  <a:lnTo>
                    <a:pt x="12192000" y="0"/>
                  </a:lnTo>
                  <a:close/>
                </a:path>
              </a:pathLst>
            </a:custGeom>
            <a:solidFill>
              <a:srgbClr val="17375E"/>
            </a:solidFill>
          </p:spPr>
          <p:txBody>
            <a:bodyPr wrap="square" lIns="0" tIns="0" rIns="0" bIns="0" rtlCol="0"/>
            <a:lstStyle/>
            <a:p>
              <a:endParaRPr/>
            </a:p>
          </p:txBody>
        </p:sp>
      </p:grpSp>
      <p:sp>
        <p:nvSpPr>
          <p:cNvPr id="7" name="object 7"/>
          <p:cNvSpPr txBox="1">
            <a:spLocks noGrp="1"/>
          </p:cNvSpPr>
          <p:nvPr>
            <p:ph type="title"/>
          </p:nvPr>
        </p:nvSpPr>
        <p:spPr>
          <a:xfrm>
            <a:off x="381000" y="121048"/>
            <a:ext cx="11658600" cy="690574"/>
          </a:xfrm>
          <a:prstGeom prst="rect">
            <a:avLst/>
          </a:prstGeom>
        </p:spPr>
        <p:txBody>
          <a:bodyPr vert="horz" wrap="square" lIns="0" tIns="13335" rIns="0" bIns="0" rtlCol="0">
            <a:spAutoFit/>
          </a:bodyPr>
          <a:lstStyle/>
          <a:p>
            <a:pPr marL="12700">
              <a:lnSpc>
                <a:spcPct val="100000"/>
              </a:lnSpc>
              <a:spcBef>
                <a:spcPts val="105"/>
              </a:spcBef>
            </a:pPr>
            <a:r>
              <a:rPr sz="4400" dirty="0">
                <a:solidFill>
                  <a:srgbClr val="FFFFFF"/>
                </a:solidFill>
              </a:rPr>
              <a:t>ENUMERATED POWERS</a:t>
            </a:r>
            <a:r>
              <a:rPr lang="en-US" sz="4400" dirty="0">
                <a:solidFill>
                  <a:srgbClr val="FFFFFF"/>
                </a:solidFill>
              </a:rPr>
              <a:t>/ Listed Powers</a:t>
            </a:r>
            <a:endParaRPr sz="4400" dirty="0"/>
          </a:p>
        </p:txBody>
      </p:sp>
      <p:sp>
        <p:nvSpPr>
          <p:cNvPr id="8" name="object 8"/>
          <p:cNvSpPr txBox="1"/>
          <p:nvPr/>
        </p:nvSpPr>
        <p:spPr>
          <a:xfrm>
            <a:off x="3925265" y="1219200"/>
            <a:ext cx="8188959" cy="4948662"/>
          </a:xfrm>
          <a:prstGeom prst="rect">
            <a:avLst/>
          </a:prstGeom>
        </p:spPr>
        <p:txBody>
          <a:bodyPr vert="horz" wrap="square" lIns="0" tIns="17145" rIns="0" bIns="0" rtlCol="0">
            <a:spAutoFit/>
          </a:bodyPr>
          <a:lstStyle/>
          <a:p>
            <a:pPr marL="184785" marR="5080" indent="-172720">
              <a:lnSpc>
                <a:spcPct val="98800"/>
              </a:lnSpc>
              <a:spcBef>
                <a:spcPts val="135"/>
              </a:spcBef>
              <a:buSzPct val="110000"/>
              <a:buFont typeface="DejaVu Sans"/>
              <a:buChar char="•"/>
              <a:tabLst>
                <a:tab pos="185420" algn="l"/>
              </a:tabLst>
            </a:pPr>
            <a:r>
              <a:rPr sz="2200" b="1" dirty="0">
                <a:latin typeface="DejaVu Sans"/>
                <a:cs typeface="DejaVu Sans"/>
              </a:rPr>
              <a:t>The enumerated powers [Article I section 8] and implied powers in  the Constitution allow the creation of public policy by Congress.  Be able to describe each of the following:</a:t>
            </a:r>
            <a:endParaRPr sz="2200" dirty="0">
              <a:latin typeface="DejaVu Sans"/>
              <a:cs typeface="DejaVu Sans"/>
            </a:endParaRPr>
          </a:p>
          <a:p>
            <a:pPr marL="355600">
              <a:lnSpc>
                <a:spcPct val="100000"/>
              </a:lnSpc>
              <a:spcBef>
                <a:spcPts val="340"/>
              </a:spcBef>
            </a:pPr>
            <a:r>
              <a:rPr sz="2200" dirty="0">
                <a:latin typeface="DejaVu Sans"/>
                <a:cs typeface="DejaVu Sans"/>
              </a:rPr>
              <a:t>–</a:t>
            </a:r>
            <a:r>
              <a:rPr sz="2200" b="1" dirty="0">
                <a:latin typeface="DejaVu Sans"/>
                <a:cs typeface="DejaVu Sans"/>
              </a:rPr>
              <a:t>Passing a federal budget</a:t>
            </a:r>
            <a:endParaRPr sz="2200" dirty="0">
              <a:latin typeface="DejaVu Sans"/>
              <a:cs typeface="DejaVu Sans"/>
            </a:endParaRPr>
          </a:p>
          <a:p>
            <a:pPr marL="355600">
              <a:lnSpc>
                <a:spcPct val="100000"/>
              </a:lnSpc>
              <a:spcBef>
                <a:spcPts val="240"/>
              </a:spcBef>
            </a:pPr>
            <a:r>
              <a:rPr sz="2200" dirty="0">
                <a:latin typeface="DejaVu Sans"/>
                <a:cs typeface="DejaVu Sans"/>
              </a:rPr>
              <a:t>–</a:t>
            </a:r>
            <a:r>
              <a:rPr sz="2200" b="1" dirty="0">
                <a:latin typeface="DejaVu Sans"/>
                <a:cs typeface="DejaVu Sans"/>
              </a:rPr>
              <a:t>Raising revenue</a:t>
            </a:r>
            <a:endParaRPr sz="2200" dirty="0">
              <a:latin typeface="DejaVu Sans"/>
              <a:cs typeface="DejaVu Sans"/>
            </a:endParaRPr>
          </a:p>
          <a:p>
            <a:pPr marL="355600">
              <a:lnSpc>
                <a:spcPct val="100000"/>
              </a:lnSpc>
              <a:spcBef>
                <a:spcPts val="240"/>
              </a:spcBef>
            </a:pPr>
            <a:r>
              <a:rPr sz="2200" dirty="0">
                <a:latin typeface="DejaVu Sans"/>
                <a:cs typeface="DejaVu Sans"/>
              </a:rPr>
              <a:t>–</a:t>
            </a:r>
            <a:r>
              <a:rPr sz="2200" b="1" dirty="0">
                <a:latin typeface="DejaVu Sans"/>
                <a:cs typeface="DejaVu Sans"/>
              </a:rPr>
              <a:t>Coining money</a:t>
            </a:r>
            <a:endParaRPr sz="2200" dirty="0">
              <a:latin typeface="DejaVu Sans"/>
              <a:cs typeface="DejaVu Sans"/>
            </a:endParaRPr>
          </a:p>
          <a:p>
            <a:pPr marL="355600">
              <a:lnSpc>
                <a:spcPct val="100000"/>
              </a:lnSpc>
              <a:spcBef>
                <a:spcPts val="240"/>
              </a:spcBef>
            </a:pPr>
            <a:r>
              <a:rPr sz="2200" dirty="0">
                <a:latin typeface="DejaVu Sans"/>
                <a:cs typeface="DejaVu Sans"/>
              </a:rPr>
              <a:t>–</a:t>
            </a:r>
            <a:r>
              <a:rPr sz="2200" b="1" dirty="0">
                <a:latin typeface="DejaVu Sans"/>
                <a:cs typeface="DejaVu Sans"/>
              </a:rPr>
              <a:t>Declaring war and maintaining armed forces</a:t>
            </a:r>
            <a:endParaRPr sz="2200" dirty="0">
              <a:latin typeface="DejaVu Sans"/>
              <a:cs typeface="DejaVu Sans"/>
            </a:endParaRPr>
          </a:p>
          <a:p>
            <a:pPr>
              <a:lnSpc>
                <a:spcPct val="100000"/>
              </a:lnSpc>
              <a:spcBef>
                <a:spcPts val="5"/>
              </a:spcBef>
            </a:pPr>
            <a:endParaRPr sz="2200" dirty="0">
              <a:latin typeface="DejaVu Sans"/>
              <a:cs typeface="DejaVu Sans"/>
            </a:endParaRPr>
          </a:p>
          <a:p>
            <a:pPr marL="184785" marR="153035" indent="-172720">
              <a:lnSpc>
                <a:spcPct val="100000"/>
              </a:lnSpc>
              <a:buSzPct val="110000"/>
              <a:buFont typeface="DejaVu Sans"/>
              <a:buChar char="•"/>
              <a:tabLst>
                <a:tab pos="185420" algn="l"/>
              </a:tabLst>
            </a:pPr>
            <a:r>
              <a:rPr sz="2200" b="1" dirty="0">
                <a:latin typeface="DejaVu Sans"/>
                <a:cs typeface="DejaVu Sans"/>
              </a:rPr>
              <a:t>Enacting legislation that addresses a wide range of issues based  on the necessary and proper clause.</a:t>
            </a:r>
            <a:endParaRPr sz="2200" dirty="0">
              <a:latin typeface="DejaVu Sans"/>
              <a:cs typeface="DejaVu Sans"/>
            </a:endParaRPr>
          </a:p>
          <a:p>
            <a:pPr marL="355600">
              <a:lnSpc>
                <a:spcPct val="100000"/>
              </a:lnSpc>
              <a:spcBef>
                <a:spcPts val="280"/>
              </a:spcBef>
            </a:pPr>
            <a:r>
              <a:rPr sz="2200" dirty="0">
                <a:latin typeface="DejaVu Sans"/>
                <a:cs typeface="DejaVu Sans"/>
              </a:rPr>
              <a:t>–</a:t>
            </a:r>
            <a:r>
              <a:rPr sz="2200" b="1" dirty="0">
                <a:latin typeface="DejaVu Sans"/>
                <a:cs typeface="DejaVu Sans"/>
              </a:rPr>
              <a:t>Economic</a:t>
            </a:r>
            <a:endParaRPr sz="2200" dirty="0">
              <a:latin typeface="DejaVu Sans"/>
              <a:cs typeface="DejaVu Sans"/>
            </a:endParaRPr>
          </a:p>
          <a:p>
            <a:pPr marL="355600">
              <a:lnSpc>
                <a:spcPct val="100000"/>
              </a:lnSpc>
              <a:spcBef>
                <a:spcPts val="240"/>
              </a:spcBef>
            </a:pPr>
            <a:r>
              <a:rPr sz="2200" dirty="0">
                <a:latin typeface="DejaVu Sans"/>
                <a:cs typeface="DejaVu Sans"/>
              </a:rPr>
              <a:t>–</a:t>
            </a:r>
            <a:r>
              <a:rPr sz="2200" b="1" dirty="0">
                <a:latin typeface="DejaVu Sans"/>
                <a:cs typeface="DejaVu Sans"/>
              </a:rPr>
              <a:t>Environmental</a:t>
            </a:r>
            <a:endParaRPr sz="2200" dirty="0">
              <a:latin typeface="DejaVu Sans"/>
              <a:cs typeface="DejaVu Sans"/>
            </a:endParaRPr>
          </a:p>
          <a:p>
            <a:pPr marL="355600">
              <a:lnSpc>
                <a:spcPct val="100000"/>
              </a:lnSpc>
              <a:spcBef>
                <a:spcPts val="244"/>
              </a:spcBef>
            </a:pPr>
            <a:r>
              <a:rPr sz="2200" dirty="0">
                <a:latin typeface="DejaVu Sans"/>
                <a:cs typeface="DejaVu Sans"/>
              </a:rPr>
              <a:t>–</a:t>
            </a:r>
            <a:r>
              <a:rPr sz="2200" b="1" dirty="0">
                <a:latin typeface="DejaVu Sans"/>
                <a:cs typeface="DejaVu Sans"/>
              </a:rPr>
              <a:t>Social</a:t>
            </a:r>
            <a:endParaRPr sz="2200" dirty="0">
              <a:latin typeface="DejaVu Sans"/>
              <a:cs typeface="DejaVu Sans"/>
            </a:endParaRPr>
          </a:p>
        </p:txBody>
      </p:sp>
      <p:sp>
        <p:nvSpPr>
          <p:cNvPr id="9" name="object 9"/>
          <p:cNvSpPr/>
          <p:nvPr/>
        </p:nvSpPr>
        <p:spPr>
          <a:xfrm>
            <a:off x="0" y="2589276"/>
            <a:ext cx="3810000" cy="25527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101560" y="1143000"/>
            <a:ext cx="1955840" cy="1905000"/>
          </a:xfrm>
        </p:spPr>
        <p:txBody>
          <a:bodyPr/>
          <a:lstStyle/>
          <a:p>
            <a:r>
              <a:rPr lang="en-US" sz="2000" b="1" dirty="0"/>
              <a:t>Describe the different structures, powers, and functions of each house of Congress.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a:solidFill>
                  <a:prstClr val="white"/>
                </a:solidFill>
                <a:latin typeface="Calibri"/>
              </a:rPr>
              <a:t>TOPIC </a:t>
            </a:r>
            <a:r>
              <a:rPr lang="en-US" sz="2400" b="1">
                <a:solidFill>
                  <a:schemeClr val="bg1"/>
                </a:solidFill>
                <a:latin typeface="Calibri"/>
              </a:rPr>
              <a:t>2.1 </a:t>
            </a:r>
            <a:r>
              <a:rPr lang="en-US" sz="2400" b="1">
                <a:solidFill>
                  <a:schemeClr val="bg1"/>
                </a:solidFill>
              </a:rPr>
              <a:t>Congress</a:t>
            </a:r>
            <a:r>
              <a:rPr lang="en-US" sz="2400" b="1" dirty="0">
                <a:solidFill>
                  <a:schemeClr val="bg1"/>
                </a:solidFill>
              </a:rPr>
              <a:t>: The Senate and the House of Representatives</a:t>
            </a:r>
            <a:endParaRPr lang="en-US" sz="2400" b="1" dirty="0">
              <a:solidFill>
                <a:schemeClr val="bg1"/>
              </a:solidFill>
              <a:latin typeface="Calibri"/>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0" y="467564"/>
            <a:ext cx="12166168" cy="430887"/>
          </a:xfrm>
          <a:prstGeom prst="rect">
            <a:avLst/>
          </a:prstGeom>
          <a:noFill/>
        </p:spPr>
        <p:txBody>
          <a:bodyPr wrap="square">
            <a:spAutoFit/>
          </a:bodyPr>
          <a:lstStyle/>
          <a:p>
            <a:r>
              <a:rPr lang="en-US" sz="2200" b="1" dirty="0"/>
              <a:t>The republican ideal in the U.S. is manifested in the structure and operation of the legislative branch.</a:t>
            </a:r>
            <a:endParaRPr lang="en-US" sz="2200" b="1" dirty="0">
              <a:solidFill>
                <a:prstClr val="black"/>
              </a:solidFill>
              <a:latin typeface="Calibri"/>
            </a:endParaRPr>
          </a:p>
        </p:txBody>
      </p:sp>
      <p:sp>
        <p:nvSpPr>
          <p:cNvPr id="13" name="TextBox 12">
            <a:extLst>
              <a:ext uri="{FF2B5EF4-FFF2-40B4-BE49-F238E27FC236}">
                <a16:creationId xmlns:a16="http://schemas.microsoft.com/office/drawing/2014/main" id="{3FEA4166-9EEE-4E92-B2CB-2F8803B5312C}"/>
              </a:ext>
            </a:extLst>
          </p:cNvPr>
          <p:cNvSpPr txBox="1"/>
          <p:nvPr/>
        </p:nvSpPr>
        <p:spPr>
          <a:xfrm>
            <a:off x="2166851" y="1071119"/>
            <a:ext cx="9805460" cy="1323439"/>
          </a:xfrm>
          <a:prstGeom prst="rect">
            <a:avLst/>
          </a:prstGeom>
          <a:noFill/>
        </p:spPr>
        <p:txBody>
          <a:bodyPr wrap="square">
            <a:spAutoFit/>
          </a:bodyPr>
          <a:lstStyle/>
          <a:p>
            <a:pPr>
              <a:defRPr/>
            </a:pPr>
            <a:r>
              <a:rPr lang="en-US" sz="2000" b="1" dirty="0"/>
              <a:t>Republicanism, the democratic principle that the will of the people is reflected in government debates and decisions by their representatives, is shown in the bicameral structure of Congress. The Senate is designed to represent states equally, while the House is designed to represent the people.</a:t>
            </a:r>
            <a:endParaRPr lang="en-US" sz="2000" b="1" dirty="0">
              <a:solidFill>
                <a:prstClr val="black"/>
              </a:solidFill>
              <a:latin typeface="Calibri"/>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2133600" y="1143000"/>
            <a:ext cx="0" cy="5478933"/>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580D2D7C-C59A-E449-815F-5AC7B36069CE}"/>
              </a:ext>
            </a:extLst>
          </p:cNvPr>
          <p:cNvSpPr txBox="1"/>
          <p:nvPr/>
        </p:nvSpPr>
        <p:spPr>
          <a:xfrm>
            <a:off x="2204259" y="2413338"/>
            <a:ext cx="9677400" cy="1015663"/>
          </a:xfrm>
          <a:prstGeom prst="rect">
            <a:avLst/>
          </a:prstGeom>
          <a:noFill/>
        </p:spPr>
        <p:txBody>
          <a:bodyPr wrap="square">
            <a:spAutoFit/>
          </a:bodyPr>
          <a:lstStyle/>
          <a:p>
            <a:r>
              <a:rPr lang="en-US" sz="2000" b="1" dirty="0"/>
              <a:t>Different membership sizes influence the formality of debate in each chamber. Debate</a:t>
            </a:r>
          </a:p>
          <a:p>
            <a:r>
              <a:rPr lang="en-US" sz="2000" b="1" dirty="0"/>
              <a:t>in the House, which has 435 members, is more formal than in the Senate, with 100 members.</a:t>
            </a:r>
          </a:p>
        </p:txBody>
      </p:sp>
      <p:sp>
        <p:nvSpPr>
          <p:cNvPr id="15" name="TextBox 14">
            <a:extLst>
              <a:ext uri="{FF2B5EF4-FFF2-40B4-BE49-F238E27FC236}">
                <a16:creationId xmlns:a16="http://schemas.microsoft.com/office/drawing/2014/main" id="{B59BF6CC-C857-0130-12B4-BBDC2372CD8E}"/>
              </a:ext>
            </a:extLst>
          </p:cNvPr>
          <p:cNvSpPr txBox="1"/>
          <p:nvPr/>
        </p:nvSpPr>
        <p:spPr>
          <a:xfrm>
            <a:off x="2204259" y="3429000"/>
            <a:ext cx="9803158" cy="1015663"/>
          </a:xfrm>
          <a:prstGeom prst="rect">
            <a:avLst/>
          </a:prstGeom>
          <a:noFill/>
        </p:spPr>
        <p:txBody>
          <a:bodyPr wrap="square">
            <a:spAutoFit/>
          </a:bodyPr>
          <a:lstStyle/>
          <a:p>
            <a:r>
              <a:rPr lang="en-US" sz="2000" b="1" dirty="0"/>
              <a:t>Interactions in Congress are affected by the two-party system and term-length differences.</a:t>
            </a:r>
          </a:p>
          <a:p>
            <a:r>
              <a:rPr lang="en-US" sz="2000" b="1" dirty="0"/>
              <a:t>One-third of the Senate is elected every two years, creating a continuous legislative body.</a:t>
            </a:r>
          </a:p>
          <a:p>
            <a:r>
              <a:rPr lang="en-US" sz="2000" b="1" dirty="0"/>
              <a:t>All House members are elected every two years</a:t>
            </a:r>
          </a:p>
        </p:txBody>
      </p:sp>
      <p:sp>
        <p:nvSpPr>
          <p:cNvPr id="17" name="TextBox 16">
            <a:extLst>
              <a:ext uri="{FF2B5EF4-FFF2-40B4-BE49-F238E27FC236}">
                <a16:creationId xmlns:a16="http://schemas.microsoft.com/office/drawing/2014/main" id="{D0C4F790-023F-7755-23C3-F2F94A49F984}"/>
              </a:ext>
            </a:extLst>
          </p:cNvPr>
          <p:cNvSpPr txBox="1"/>
          <p:nvPr/>
        </p:nvSpPr>
        <p:spPr>
          <a:xfrm>
            <a:off x="2236414" y="4493420"/>
            <a:ext cx="9803157" cy="1631216"/>
          </a:xfrm>
          <a:prstGeom prst="rect">
            <a:avLst/>
          </a:prstGeom>
          <a:noFill/>
        </p:spPr>
        <p:txBody>
          <a:bodyPr wrap="square">
            <a:spAutoFit/>
          </a:bodyPr>
          <a:lstStyle/>
          <a:p>
            <a:r>
              <a:rPr lang="en-US" sz="2000" b="1" dirty="0"/>
              <a:t>The enumerated and implied powers in the Constitution allow Congress to participate in the public policy process by:</a:t>
            </a:r>
          </a:p>
          <a:p>
            <a:r>
              <a:rPr lang="en-US" sz="2000" b="1" dirty="0" err="1"/>
              <a:t>i</a:t>
            </a:r>
            <a:r>
              <a:rPr lang="en-US" sz="2000" b="1" dirty="0"/>
              <a:t>. Passing a federal budget, raising revenue by laying and collecting taxes, borrowing money, and coining money</a:t>
            </a:r>
          </a:p>
          <a:p>
            <a:r>
              <a:rPr lang="en-US" sz="2000" b="1" dirty="0"/>
              <a:t>ii. Declaring war and providing the funds necessary to maintain the armed forces</a:t>
            </a:r>
          </a:p>
        </p:txBody>
      </p:sp>
    </p:spTree>
    <p:extLst>
      <p:ext uri="{BB962C8B-B14F-4D97-AF65-F5344CB8AC3E}">
        <p14:creationId xmlns:p14="http://schemas.microsoft.com/office/powerpoint/2010/main" val="3656774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00400" y="-8022"/>
            <a:ext cx="8963526" cy="6866021"/>
          </a:xfrm>
          <a:prstGeom prst="rect">
            <a:avLst/>
          </a:prstGeom>
        </p:spPr>
      </p:pic>
      <p:sp>
        <p:nvSpPr>
          <p:cNvPr id="2" name="TextBox 1"/>
          <p:cNvSpPr txBox="1"/>
          <p:nvPr/>
        </p:nvSpPr>
        <p:spPr>
          <a:xfrm>
            <a:off x="-20715" y="17871"/>
            <a:ext cx="3400926" cy="3108543"/>
          </a:xfrm>
          <a:prstGeom prst="rect">
            <a:avLst/>
          </a:prstGeom>
          <a:noFill/>
        </p:spPr>
        <p:txBody>
          <a:bodyPr wrap="square" rtlCol="0">
            <a:spAutoFit/>
          </a:bodyPr>
          <a:lstStyle/>
          <a:p>
            <a:pPr algn="ctr"/>
            <a:r>
              <a:rPr lang="en-US" sz="2800" b="1" dirty="0"/>
              <a:t>ENUMERATED or LISTED </a:t>
            </a:r>
            <a:r>
              <a:rPr lang="en-US" sz="2800" b="1" dirty="0">
                <a:solidFill>
                  <a:srgbClr val="FF0000"/>
                </a:solidFill>
              </a:rPr>
              <a:t>Powers of Congress</a:t>
            </a:r>
          </a:p>
          <a:p>
            <a:pPr algn="ctr"/>
            <a:endParaRPr lang="en-US" sz="2800" b="1" dirty="0"/>
          </a:p>
          <a:p>
            <a:r>
              <a:rPr lang="en-US" sz="2800" b="1" dirty="0"/>
              <a:t>Sometimes referred to as the EXPRESSED POWERS</a:t>
            </a:r>
          </a:p>
        </p:txBody>
      </p:sp>
      <p:sp>
        <p:nvSpPr>
          <p:cNvPr id="10" name="Oval 9">
            <a:extLst>
              <a:ext uri="{FF2B5EF4-FFF2-40B4-BE49-F238E27FC236}">
                <a16:creationId xmlns:a16="http://schemas.microsoft.com/office/drawing/2014/main" id="{16BAE476-91E9-44C9-B983-ADD2B0291E02}"/>
              </a:ext>
            </a:extLst>
          </p:cNvPr>
          <p:cNvSpPr/>
          <p:nvPr/>
        </p:nvSpPr>
        <p:spPr>
          <a:xfrm>
            <a:off x="3726543" y="-1447800"/>
            <a:ext cx="5410200" cy="722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9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21"/>
            <a:ext cx="12192000" cy="954107"/>
          </a:xfrm>
          <a:prstGeom prst="rect">
            <a:avLst/>
          </a:prstGeom>
          <a:solidFill>
            <a:srgbClr val="AEE040"/>
          </a:solidFill>
          <a:ln>
            <a:noFill/>
          </a:ln>
        </p:spPr>
        <p:txBody>
          <a:bodyPr wrap="square" rtlCol="0">
            <a:spAutoFit/>
          </a:bodyPr>
          <a:lstStyle/>
          <a:p>
            <a:pPr algn="ctr"/>
            <a:r>
              <a:rPr lang="en-US" sz="2800" b="1" dirty="0"/>
              <a:t>Powers of Congress ENUMERATED or LISTED</a:t>
            </a:r>
          </a:p>
          <a:p>
            <a:r>
              <a:rPr lang="en-US" sz="2800" b="1" dirty="0"/>
              <a:t>Sometimes referred to as the EXPRESSED POWERS</a:t>
            </a:r>
          </a:p>
        </p:txBody>
      </p:sp>
      <p:grpSp>
        <p:nvGrpSpPr>
          <p:cNvPr id="7" name="Group 6">
            <a:extLst>
              <a:ext uri="{FF2B5EF4-FFF2-40B4-BE49-F238E27FC236}">
                <a16:creationId xmlns:a16="http://schemas.microsoft.com/office/drawing/2014/main" id="{52FDC77A-F227-4866-8E7E-6BAA7282DC2E}"/>
              </a:ext>
            </a:extLst>
          </p:cNvPr>
          <p:cNvGrpSpPr/>
          <p:nvPr/>
        </p:nvGrpSpPr>
        <p:grpSpPr>
          <a:xfrm>
            <a:off x="3124200" y="1559431"/>
            <a:ext cx="6324600" cy="1676525"/>
            <a:chOff x="4953000" y="1394729"/>
            <a:chExt cx="5029200" cy="904875"/>
          </a:xfrm>
        </p:grpSpPr>
        <p:pic>
          <p:nvPicPr>
            <p:cNvPr id="5" name="Picture 4">
              <a:extLst>
                <a:ext uri="{FF2B5EF4-FFF2-40B4-BE49-F238E27FC236}">
                  <a16:creationId xmlns:a16="http://schemas.microsoft.com/office/drawing/2014/main" id="{89736556-877A-4830-9E17-1CE3EDC08951}"/>
                </a:ext>
              </a:extLst>
            </p:cNvPr>
            <p:cNvPicPr>
              <a:picLocks noChangeAspect="1"/>
            </p:cNvPicPr>
            <p:nvPr/>
          </p:nvPicPr>
          <p:blipFill>
            <a:blip r:embed="rId4"/>
            <a:stretch>
              <a:fillRect/>
            </a:stretch>
          </p:blipFill>
          <p:spPr>
            <a:xfrm>
              <a:off x="5181600" y="1394729"/>
              <a:ext cx="4800600" cy="904875"/>
            </a:xfrm>
            <a:prstGeom prst="rect">
              <a:avLst/>
            </a:prstGeom>
          </p:spPr>
        </p:pic>
        <p:sp>
          <p:nvSpPr>
            <p:cNvPr id="6" name="TextBox 5">
              <a:extLst>
                <a:ext uri="{FF2B5EF4-FFF2-40B4-BE49-F238E27FC236}">
                  <a16:creationId xmlns:a16="http://schemas.microsoft.com/office/drawing/2014/main" id="{543645D1-2336-4F11-838D-7D44BDE38D06}"/>
                </a:ext>
              </a:extLst>
            </p:cNvPr>
            <p:cNvSpPr txBox="1"/>
            <p:nvPr/>
          </p:nvSpPr>
          <p:spPr>
            <a:xfrm>
              <a:off x="4953000" y="1501408"/>
              <a:ext cx="288333" cy="199340"/>
            </a:xfrm>
            <a:prstGeom prst="rect">
              <a:avLst/>
            </a:prstGeom>
            <a:noFill/>
          </p:spPr>
          <p:txBody>
            <a:bodyPr wrap="none" rtlCol="0">
              <a:spAutoFit/>
            </a:bodyPr>
            <a:lstStyle/>
            <a:p>
              <a:r>
                <a:rPr lang="en-US" b="1" dirty="0"/>
                <a:t>1.</a:t>
              </a:r>
            </a:p>
          </p:txBody>
        </p:sp>
        <p:sp>
          <p:nvSpPr>
            <p:cNvPr id="8" name="TextBox 7">
              <a:extLst>
                <a:ext uri="{FF2B5EF4-FFF2-40B4-BE49-F238E27FC236}">
                  <a16:creationId xmlns:a16="http://schemas.microsoft.com/office/drawing/2014/main" id="{C9BBB191-08F2-4180-A9EA-66800ACC5053}"/>
                </a:ext>
              </a:extLst>
            </p:cNvPr>
            <p:cNvSpPr txBox="1"/>
            <p:nvPr/>
          </p:nvSpPr>
          <p:spPr>
            <a:xfrm>
              <a:off x="4953000" y="1810508"/>
              <a:ext cx="288333" cy="199340"/>
            </a:xfrm>
            <a:prstGeom prst="rect">
              <a:avLst/>
            </a:prstGeom>
            <a:noFill/>
          </p:spPr>
          <p:txBody>
            <a:bodyPr wrap="none" rtlCol="0">
              <a:spAutoFit/>
            </a:bodyPr>
            <a:lstStyle/>
            <a:p>
              <a:r>
                <a:rPr lang="en-US" b="1" dirty="0"/>
                <a:t>2.</a:t>
              </a:r>
            </a:p>
          </p:txBody>
        </p:sp>
      </p:grpSp>
      <p:pic>
        <p:nvPicPr>
          <p:cNvPr id="11" name="Picture 10">
            <a:extLst>
              <a:ext uri="{FF2B5EF4-FFF2-40B4-BE49-F238E27FC236}">
                <a16:creationId xmlns:a16="http://schemas.microsoft.com/office/drawing/2014/main" id="{2F4C460D-22CC-4C63-8516-44122B4E6F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787081"/>
            <a:ext cx="2559428" cy="2950349"/>
          </a:xfrm>
          <a:prstGeom prst="rect">
            <a:avLst/>
          </a:prstGeom>
        </p:spPr>
      </p:pic>
      <p:sp>
        <p:nvSpPr>
          <p:cNvPr id="9" name="TextBox 8">
            <a:extLst>
              <a:ext uri="{FF2B5EF4-FFF2-40B4-BE49-F238E27FC236}">
                <a16:creationId xmlns:a16="http://schemas.microsoft.com/office/drawing/2014/main" id="{2AF75B35-1924-4F26-A971-2BEB00FED8FC}"/>
              </a:ext>
            </a:extLst>
          </p:cNvPr>
          <p:cNvSpPr txBox="1"/>
          <p:nvPr/>
        </p:nvSpPr>
        <p:spPr>
          <a:xfrm>
            <a:off x="385439" y="1033288"/>
            <a:ext cx="3874907" cy="523220"/>
          </a:xfrm>
          <a:prstGeom prst="rect">
            <a:avLst/>
          </a:prstGeom>
          <a:noFill/>
        </p:spPr>
        <p:txBody>
          <a:bodyPr wrap="none" rtlCol="0">
            <a:spAutoFit/>
          </a:bodyPr>
          <a:lstStyle/>
          <a:p>
            <a:r>
              <a:rPr lang="en-US" sz="2800" b="1" dirty="0"/>
              <a:t>1. POWER OF THE PURSE</a:t>
            </a:r>
          </a:p>
        </p:txBody>
      </p:sp>
      <p:sp>
        <p:nvSpPr>
          <p:cNvPr id="13" name="TextBox 12">
            <a:extLst>
              <a:ext uri="{FF2B5EF4-FFF2-40B4-BE49-F238E27FC236}">
                <a16:creationId xmlns:a16="http://schemas.microsoft.com/office/drawing/2014/main" id="{65FCEE1F-2B8C-46F2-99F1-85C79BA0851D}"/>
              </a:ext>
            </a:extLst>
          </p:cNvPr>
          <p:cNvSpPr txBox="1"/>
          <p:nvPr/>
        </p:nvSpPr>
        <p:spPr>
          <a:xfrm>
            <a:off x="3252025" y="3357283"/>
            <a:ext cx="8787575" cy="1815882"/>
          </a:xfrm>
          <a:prstGeom prst="rect">
            <a:avLst/>
          </a:prstGeom>
          <a:noFill/>
        </p:spPr>
        <p:txBody>
          <a:bodyPr wrap="square">
            <a:spAutoFit/>
          </a:bodyPr>
          <a:lstStyle/>
          <a:p>
            <a:r>
              <a:rPr lang="en-US" sz="2800" b="1" dirty="0"/>
              <a:t>Article I also provides that no money can be drawn from the treasury without the approval of Congress. Congress </a:t>
            </a:r>
            <a:r>
              <a:rPr lang="en-US" sz="2800" b="1" dirty="0">
                <a:solidFill>
                  <a:srgbClr val="FF0000"/>
                </a:solidFill>
              </a:rPr>
              <a:t>appropriates</a:t>
            </a:r>
            <a:r>
              <a:rPr lang="en-US" sz="2800" b="1" dirty="0"/>
              <a:t>, or </a:t>
            </a:r>
            <a:r>
              <a:rPr lang="en-US" sz="2800" b="1" dirty="0">
                <a:solidFill>
                  <a:srgbClr val="FF0000"/>
                </a:solidFill>
              </a:rPr>
              <a:t>allots</a:t>
            </a:r>
            <a:r>
              <a:rPr lang="en-US" sz="2800" b="1" dirty="0"/>
              <a:t>, the public money it raises through taxes.</a:t>
            </a:r>
          </a:p>
        </p:txBody>
      </p:sp>
      <p:pic>
        <p:nvPicPr>
          <p:cNvPr id="14" name="Recorded Sound">
            <a:hlinkClick r:id="" action="ppaction://media"/>
            <a:extLst>
              <a:ext uri="{FF2B5EF4-FFF2-40B4-BE49-F238E27FC236}">
                <a16:creationId xmlns:a16="http://schemas.microsoft.com/office/drawing/2014/main" id="{75614106-2C70-4220-A780-5225AD2416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4663203"/>
            <a:ext cx="609600" cy="609600"/>
          </a:xfrm>
          <a:prstGeom prst="rect">
            <a:avLst/>
          </a:prstGeom>
        </p:spPr>
      </p:pic>
    </p:spTree>
    <p:extLst>
      <p:ext uri="{BB962C8B-B14F-4D97-AF65-F5344CB8AC3E}">
        <p14:creationId xmlns:p14="http://schemas.microsoft.com/office/powerpoint/2010/main" val="2675326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21"/>
            <a:ext cx="12192000" cy="954107"/>
          </a:xfrm>
          <a:prstGeom prst="rect">
            <a:avLst/>
          </a:prstGeom>
          <a:solidFill>
            <a:srgbClr val="AEE040"/>
          </a:solidFill>
          <a:ln>
            <a:noFill/>
          </a:ln>
        </p:spPr>
        <p:txBody>
          <a:bodyPr wrap="square" rtlCol="0">
            <a:spAutoFit/>
          </a:bodyPr>
          <a:lstStyle/>
          <a:p>
            <a:pPr algn="ctr"/>
            <a:r>
              <a:rPr lang="en-US" sz="2800" b="1" dirty="0"/>
              <a:t>Powers of Congress ENUMERATED or LISTED</a:t>
            </a:r>
          </a:p>
          <a:p>
            <a:r>
              <a:rPr lang="en-US" sz="2800" b="1" dirty="0"/>
              <a:t>Regulating Commerce:  </a:t>
            </a:r>
            <a:r>
              <a:rPr lang="fr-FR" sz="2800" b="1" i="0" dirty="0">
                <a:effectLst/>
                <a:latin typeface="Open Sans ExtraBold" panose="020B0906030804020204" pitchFamily="34" charset="0"/>
                <a:ea typeface="Open Sans ExtraBold" panose="020B0906030804020204" pitchFamily="34" charset="0"/>
                <a:cs typeface="Open Sans ExtraBold" panose="020B0906030804020204" pitchFamily="34" charset="0"/>
              </a:rPr>
              <a:t>Article 1, Section 8, Clause 3 </a:t>
            </a:r>
            <a:endPar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 name="TextBox 8">
            <a:extLst>
              <a:ext uri="{FF2B5EF4-FFF2-40B4-BE49-F238E27FC236}">
                <a16:creationId xmlns:a16="http://schemas.microsoft.com/office/drawing/2014/main" id="{2AF75B35-1924-4F26-A971-2BEB00FED8FC}"/>
              </a:ext>
            </a:extLst>
          </p:cNvPr>
          <p:cNvSpPr txBox="1"/>
          <p:nvPr/>
        </p:nvSpPr>
        <p:spPr>
          <a:xfrm>
            <a:off x="228600" y="931890"/>
            <a:ext cx="3558795" cy="523220"/>
          </a:xfrm>
          <a:prstGeom prst="rect">
            <a:avLst/>
          </a:prstGeom>
          <a:noFill/>
        </p:spPr>
        <p:txBody>
          <a:bodyPr wrap="none" rtlCol="0">
            <a:spAutoFit/>
          </a:bodyPr>
          <a:lstStyle/>
          <a:p>
            <a:r>
              <a:rPr lang="en-US" sz="2800" b="1" dirty="0"/>
              <a:t>2. COMMERCE CLAUSE</a:t>
            </a:r>
          </a:p>
        </p:txBody>
      </p:sp>
      <p:pic>
        <p:nvPicPr>
          <p:cNvPr id="4" name="Picture 3">
            <a:extLst>
              <a:ext uri="{FF2B5EF4-FFF2-40B4-BE49-F238E27FC236}">
                <a16:creationId xmlns:a16="http://schemas.microsoft.com/office/drawing/2014/main" id="{D9FF6A2B-E9E1-4B4C-A004-839900196852}"/>
              </a:ext>
            </a:extLst>
          </p:cNvPr>
          <p:cNvPicPr>
            <a:picLocks noChangeAspect="1"/>
          </p:cNvPicPr>
          <p:nvPr/>
        </p:nvPicPr>
        <p:blipFill>
          <a:blip r:embed="rId2"/>
          <a:stretch>
            <a:fillRect/>
          </a:stretch>
        </p:blipFill>
        <p:spPr>
          <a:xfrm>
            <a:off x="3886200" y="1014856"/>
            <a:ext cx="6409313" cy="495356"/>
          </a:xfrm>
          <a:prstGeom prst="rect">
            <a:avLst/>
          </a:prstGeom>
        </p:spPr>
      </p:pic>
      <p:sp>
        <p:nvSpPr>
          <p:cNvPr id="15" name="TextBox 14">
            <a:extLst>
              <a:ext uri="{FF2B5EF4-FFF2-40B4-BE49-F238E27FC236}">
                <a16:creationId xmlns:a16="http://schemas.microsoft.com/office/drawing/2014/main" id="{46E40612-8344-4AF8-A773-FD08BAAFFEB5}"/>
              </a:ext>
            </a:extLst>
          </p:cNvPr>
          <p:cNvSpPr txBox="1"/>
          <p:nvPr/>
        </p:nvSpPr>
        <p:spPr>
          <a:xfrm>
            <a:off x="25153" y="1584189"/>
            <a:ext cx="11760693" cy="830997"/>
          </a:xfrm>
          <a:prstGeom prst="rect">
            <a:avLst/>
          </a:prstGeom>
          <a:noFill/>
        </p:spPr>
        <p:txBody>
          <a:bodyPr wrap="square">
            <a:spAutoFit/>
          </a:bodyPr>
          <a:lstStyle/>
          <a:p>
            <a:r>
              <a:rPr lang="en-US" sz="2400" b="1" dirty="0"/>
              <a:t>Congress also has the power "to regulate commerce among the states, with other nations, and with Indian tribes."</a:t>
            </a:r>
          </a:p>
        </p:txBody>
      </p:sp>
      <p:sp>
        <p:nvSpPr>
          <p:cNvPr id="16" name="TextBox 15">
            <a:extLst>
              <a:ext uri="{FF2B5EF4-FFF2-40B4-BE49-F238E27FC236}">
                <a16:creationId xmlns:a16="http://schemas.microsoft.com/office/drawing/2014/main" id="{0B92153F-1897-4574-9CD3-7EB33C6ABA86}"/>
              </a:ext>
            </a:extLst>
          </p:cNvPr>
          <p:cNvSpPr txBox="1"/>
          <p:nvPr/>
        </p:nvSpPr>
        <p:spPr>
          <a:xfrm>
            <a:off x="164793" y="2417463"/>
            <a:ext cx="11806561" cy="430887"/>
          </a:xfrm>
          <a:prstGeom prst="rect">
            <a:avLst/>
          </a:prstGeom>
          <a:noFill/>
        </p:spPr>
        <p:txBody>
          <a:bodyPr wrap="square">
            <a:spAutoFit/>
          </a:bodyPr>
          <a:lstStyle/>
          <a:p>
            <a:r>
              <a:rPr lang="nl-NL" sz="2200" b="1" i="1" dirty="0"/>
              <a:t>1824 Gibbons v. Ogden-solidified the power of Congress to regulate interstate commerce</a:t>
            </a:r>
          </a:p>
        </p:txBody>
      </p:sp>
      <p:sp>
        <p:nvSpPr>
          <p:cNvPr id="18" name="TextBox 17">
            <a:extLst>
              <a:ext uri="{FF2B5EF4-FFF2-40B4-BE49-F238E27FC236}">
                <a16:creationId xmlns:a16="http://schemas.microsoft.com/office/drawing/2014/main" id="{194FDA1B-FF2B-4D0E-9702-EE03D4457570}"/>
              </a:ext>
            </a:extLst>
          </p:cNvPr>
          <p:cNvSpPr txBox="1"/>
          <p:nvPr/>
        </p:nvSpPr>
        <p:spPr>
          <a:xfrm>
            <a:off x="192533" y="2760701"/>
            <a:ext cx="6589267" cy="1061829"/>
          </a:xfrm>
          <a:prstGeom prst="rect">
            <a:avLst/>
          </a:prstGeom>
          <a:noFill/>
        </p:spPr>
        <p:txBody>
          <a:bodyPr wrap="square">
            <a:spAutoFit/>
          </a:bodyPr>
          <a:lstStyle/>
          <a:p>
            <a:r>
              <a:rPr lang="en-US" sz="2100" b="1" dirty="0">
                <a:latin typeface="+mj-lt"/>
              </a:rPr>
              <a:t>1964 Civil Rights Congress's </a:t>
            </a:r>
            <a:r>
              <a:rPr lang="en-US" sz="2100" b="1" i="0" u="none" strike="noStrike" baseline="0" dirty="0">
                <a:latin typeface="+mj-lt"/>
              </a:rPr>
              <a:t>authority over commerce</a:t>
            </a:r>
          </a:p>
          <a:p>
            <a:r>
              <a:rPr lang="en-US" sz="2100" b="1" dirty="0">
                <a:solidFill>
                  <a:srgbClr val="222222"/>
                </a:solidFill>
                <a:latin typeface="+mj-lt"/>
              </a:rPr>
              <a:t>1964 </a:t>
            </a:r>
            <a:r>
              <a:rPr lang="en-US" sz="2100" b="1" i="0" dirty="0">
                <a:solidFill>
                  <a:srgbClr val="222222"/>
                </a:solidFill>
                <a:effectLst/>
                <a:latin typeface="+mj-lt"/>
              </a:rPr>
              <a:t>Heart of Atlanta Motel, Inc. </a:t>
            </a:r>
            <a:r>
              <a:rPr lang="en-US" sz="2100" b="1" i="1" dirty="0">
                <a:solidFill>
                  <a:srgbClr val="222222"/>
                </a:solidFill>
                <a:effectLst/>
                <a:latin typeface="+mj-lt"/>
              </a:rPr>
              <a:t>v.</a:t>
            </a:r>
            <a:r>
              <a:rPr lang="en-US" sz="2100" b="1" i="0" dirty="0">
                <a:solidFill>
                  <a:srgbClr val="222222"/>
                </a:solidFill>
                <a:effectLst/>
                <a:latin typeface="+mj-lt"/>
              </a:rPr>
              <a:t> United States</a:t>
            </a:r>
          </a:p>
          <a:p>
            <a:r>
              <a:rPr lang="en-US" sz="2100" b="1" i="1" dirty="0">
                <a:solidFill>
                  <a:srgbClr val="FF0000"/>
                </a:solidFill>
                <a:latin typeface="+mj-lt"/>
              </a:rPr>
              <a:t>United States v. Lopez (1990)</a:t>
            </a:r>
            <a:endParaRPr lang="en-US" sz="2100" b="1" i="1" dirty="0">
              <a:solidFill>
                <a:srgbClr val="FF0000"/>
              </a:solidFill>
              <a:effectLst/>
              <a:latin typeface="+mj-lt"/>
            </a:endParaRPr>
          </a:p>
        </p:txBody>
      </p:sp>
      <p:sp>
        <p:nvSpPr>
          <p:cNvPr id="20" name="TextBox 19">
            <a:extLst>
              <a:ext uri="{FF2B5EF4-FFF2-40B4-BE49-F238E27FC236}">
                <a16:creationId xmlns:a16="http://schemas.microsoft.com/office/drawing/2014/main" id="{56BD05F9-0250-44EC-A145-48A42CAD7174}"/>
              </a:ext>
            </a:extLst>
          </p:cNvPr>
          <p:cNvSpPr txBox="1"/>
          <p:nvPr/>
        </p:nvSpPr>
        <p:spPr>
          <a:xfrm>
            <a:off x="146132" y="3749440"/>
            <a:ext cx="8382000" cy="2893100"/>
          </a:xfrm>
          <a:prstGeom prst="rect">
            <a:avLst/>
          </a:prstGeom>
          <a:noFill/>
        </p:spPr>
        <p:txBody>
          <a:bodyPr wrap="square">
            <a:spAutoFit/>
          </a:bodyPr>
          <a:lstStyle/>
          <a:p>
            <a:r>
              <a:rPr lang="en-US" sz="2400" b="1" dirty="0"/>
              <a:t>Congress has written laws that apply to manufacturing and chemical plants to control the emissions these facilities might spew into the air.</a:t>
            </a:r>
          </a:p>
          <a:p>
            <a:r>
              <a:rPr lang="en-US" sz="2200" b="1" i="0" dirty="0">
                <a:solidFill>
                  <a:srgbClr val="FF0000"/>
                </a:solidFill>
                <a:effectLst/>
                <a:latin typeface="Roboto" panose="02000000000000000000" pitchFamily="2" charset="0"/>
              </a:rPr>
              <a:t>Clean Air Act of 1970 </a:t>
            </a:r>
            <a:r>
              <a:rPr lang="en-US" sz="2200" b="1" i="0" dirty="0">
                <a:solidFill>
                  <a:srgbClr val="202124"/>
                </a:solidFill>
                <a:effectLst/>
                <a:latin typeface="Roboto" panose="02000000000000000000" pitchFamily="2" charset="0"/>
              </a:rPr>
              <a:t>(1970 CAA) resulted in a major shift in the federal government's role in air pollution control. This legislation authorized the development of comprehensive federal and state regulations to limit emissions from both stationary (industrial) sources and mobile sources.</a:t>
            </a:r>
            <a:endParaRPr lang="en-US" sz="2200" b="1" dirty="0"/>
          </a:p>
        </p:txBody>
      </p:sp>
      <p:pic>
        <p:nvPicPr>
          <p:cNvPr id="21" name="Picture 20">
            <a:extLst>
              <a:ext uri="{FF2B5EF4-FFF2-40B4-BE49-F238E27FC236}">
                <a16:creationId xmlns:a16="http://schemas.microsoft.com/office/drawing/2014/main" id="{890276A5-A395-4C7E-BE7A-823B2C28A2AD}"/>
              </a:ext>
            </a:extLst>
          </p:cNvPr>
          <p:cNvPicPr>
            <a:picLocks noChangeAspect="1"/>
          </p:cNvPicPr>
          <p:nvPr/>
        </p:nvPicPr>
        <p:blipFill>
          <a:blip r:embed="rId3"/>
          <a:stretch>
            <a:fillRect/>
          </a:stretch>
        </p:blipFill>
        <p:spPr>
          <a:xfrm>
            <a:off x="8954800" y="3733800"/>
            <a:ext cx="2681425" cy="2676864"/>
          </a:xfrm>
          <a:prstGeom prst="rect">
            <a:avLst/>
          </a:prstGeom>
        </p:spPr>
      </p:pic>
    </p:spTree>
    <p:extLst>
      <p:ext uri="{BB962C8B-B14F-4D97-AF65-F5344CB8AC3E}">
        <p14:creationId xmlns:p14="http://schemas.microsoft.com/office/powerpoint/2010/main" val="62440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0931C9-A3BB-4EF5-905A-4EABB4E6D65F}"/>
              </a:ext>
            </a:extLst>
          </p:cNvPr>
          <p:cNvSpPr txBox="1"/>
          <p:nvPr/>
        </p:nvSpPr>
        <p:spPr>
          <a:xfrm>
            <a:off x="870797" y="4264463"/>
            <a:ext cx="8698548" cy="2123658"/>
          </a:xfrm>
          <a:prstGeom prst="rect">
            <a:avLst/>
          </a:prstGeom>
          <a:noFill/>
        </p:spPr>
        <p:txBody>
          <a:bodyPr wrap="square">
            <a:spAutoFit/>
          </a:bodyPr>
          <a:lstStyle/>
          <a:p>
            <a:pPr marL="285750" indent="-285750">
              <a:buFont typeface="Arial" panose="020B0604020202020204" pitchFamily="34" charset="0"/>
              <a:buChar char="•"/>
            </a:pPr>
            <a:r>
              <a:rPr lang="en-US" sz="2200" b="1" dirty="0"/>
              <a:t>The president is commander in chief of the Armed Forces.</a:t>
            </a:r>
          </a:p>
          <a:p>
            <a:pPr marL="285750" indent="-285750">
              <a:buFont typeface="Arial" panose="020B0604020202020204" pitchFamily="34" charset="0"/>
              <a:buChar char="•"/>
            </a:pPr>
            <a:r>
              <a:rPr lang="en-US" sz="2200" b="1" dirty="0"/>
              <a:t>The president appoints ambassadors and receives foreign ministers.</a:t>
            </a:r>
          </a:p>
          <a:p>
            <a:pPr marL="285750" indent="-285750">
              <a:buFont typeface="Arial" panose="020B0604020202020204" pitchFamily="34" charset="0"/>
              <a:buChar char="•"/>
            </a:pPr>
            <a:r>
              <a:rPr lang="en-US" sz="2200" b="1" dirty="0"/>
              <a:t>The president negotiates treaties with other nations.</a:t>
            </a:r>
          </a:p>
          <a:p>
            <a:pPr marL="285750" indent="-285750">
              <a:buFont typeface="Arial" panose="020B0604020202020204" pitchFamily="34" charset="0"/>
              <a:buChar char="•"/>
            </a:pPr>
            <a:r>
              <a:rPr lang="en-US" sz="2200" b="1" dirty="0"/>
              <a:t>The president issues executive orders that can impact foreign policy.</a:t>
            </a:r>
          </a:p>
          <a:p>
            <a:pPr marL="285750" indent="-285750">
              <a:buFont typeface="Arial" panose="020B0604020202020204" pitchFamily="34" charset="0"/>
              <a:buChar char="•"/>
            </a:pPr>
            <a:r>
              <a:rPr lang="en-US" sz="2200" b="1" dirty="0"/>
              <a:t>The president makes executive agreements with other heads of state.</a:t>
            </a:r>
          </a:p>
          <a:p>
            <a:pPr marL="285750" indent="-285750">
              <a:buFont typeface="Arial" panose="020B0604020202020204" pitchFamily="34" charset="0"/>
              <a:buChar char="•"/>
            </a:pPr>
            <a:r>
              <a:rPr lang="en-US" sz="2200" b="1" dirty="0"/>
              <a:t>The president commissions the military officers of the United States.</a:t>
            </a:r>
          </a:p>
        </p:txBody>
      </p:sp>
      <p:sp>
        <p:nvSpPr>
          <p:cNvPr id="2" name="TextBox 1"/>
          <p:cNvSpPr txBox="1"/>
          <p:nvPr/>
        </p:nvSpPr>
        <p:spPr>
          <a:xfrm>
            <a:off x="0" y="-8021"/>
            <a:ext cx="12192000" cy="954107"/>
          </a:xfrm>
          <a:prstGeom prst="rect">
            <a:avLst/>
          </a:prstGeom>
          <a:solidFill>
            <a:srgbClr val="AEE040"/>
          </a:solidFill>
          <a:ln>
            <a:noFill/>
          </a:ln>
        </p:spPr>
        <p:txBody>
          <a:bodyPr wrap="square" rtlCol="0">
            <a:spAutoFit/>
          </a:bodyPr>
          <a:lstStyle/>
          <a:p>
            <a:pPr algn="ctr"/>
            <a:r>
              <a:rPr lang="en-US" sz="2800" b="1" dirty="0"/>
              <a:t>Powers of Congress  ENUMERATED or LISTED</a:t>
            </a:r>
          </a:p>
          <a:p>
            <a:r>
              <a:rPr lang="en-US" sz="2800" b="1" dirty="0"/>
              <a:t>Foreign and Military Powers</a:t>
            </a:r>
            <a:endPar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 name="TextBox 8">
            <a:extLst>
              <a:ext uri="{FF2B5EF4-FFF2-40B4-BE49-F238E27FC236}">
                <a16:creationId xmlns:a16="http://schemas.microsoft.com/office/drawing/2014/main" id="{2AF75B35-1924-4F26-A971-2BEB00FED8FC}"/>
              </a:ext>
            </a:extLst>
          </p:cNvPr>
          <p:cNvSpPr txBox="1"/>
          <p:nvPr/>
        </p:nvSpPr>
        <p:spPr>
          <a:xfrm>
            <a:off x="385439" y="1033288"/>
            <a:ext cx="6534994" cy="523220"/>
          </a:xfrm>
          <a:prstGeom prst="rect">
            <a:avLst/>
          </a:prstGeom>
          <a:noFill/>
        </p:spPr>
        <p:txBody>
          <a:bodyPr wrap="none" rtlCol="0">
            <a:spAutoFit/>
          </a:bodyPr>
          <a:lstStyle/>
          <a:p>
            <a:r>
              <a:rPr lang="en-US" sz="2800" b="1" dirty="0"/>
              <a:t>3. Foreign and Military Powers of Congress</a:t>
            </a:r>
          </a:p>
        </p:txBody>
      </p:sp>
      <p:sp>
        <p:nvSpPr>
          <p:cNvPr id="5" name="TextBox 4">
            <a:extLst>
              <a:ext uri="{FF2B5EF4-FFF2-40B4-BE49-F238E27FC236}">
                <a16:creationId xmlns:a16="http://schemas.microsoft.com/office/drawing/2014/main" id="{6FC940C8-2246-4F07-A44B-A8494BDA174C}"/>
              </a:ext>
            </a:extLst>
          </p:cNvPr>
          <p:cNvSpPr txBox="1"/>
          <p:nvPr/>
        </p:nvSpPr>
        <p:spPr>
          <a:xfrm>
            <a:off x="841250" y="1493070"/>
            <a:ext cx="11274550" cy="2123658"/>
          </a:xfrm>
          <a:prstGeom prst="rect">
            <a:avLst/>
          </a:prstGeom>
          <a:noFill/>
        </p:spPr>
        <p:txBody>
          <a:bodyPr wrap="square">
            <a:spAutoFit/>
          </a:bodyPr>
          <a:lstStyle/>
          <a:p>
            <a:pPr marL="285750" indent="-285750">
              <a:buFont typeface="Arial" panose="020B0604020202020204" pitchFamily="34" charset="0"/>
              <a:buChar char="•"/>
            </a:pPr>
            <a:r>
              <a:rPr lang="en-US" sz="2200" b="1" dirty="0"/>
              <a:t>power to declare war.</a:t>
            </a:r>
          </a:p>
          <a:p>
            <a:pPr marL="285750" indent="-285750">
              <a:buFont typeface="Arial" panose="020B0604020202020204" pitchFamily="34" charset="0"/>
              <a:buChar char="•"/>
            </a:pPr>
            <a:r>
              <a:rPr lang="en-US" sz="2200" b="1" dirty="0">
                <a:solidFill>
                  <a:srgbClr val="FF0000"/>
                </a:solidFill>
              </a:rPr>
              <a:t>Funds (power of the purse) </a:t>
            </a:r>
            <a:r>
              <a:rPr lang="en-US" sz="2200" b="1" dirty="0"/>
              <a:t>military, foreign endeavors, and foreign aid.</a:t>
            </a:r>
          </a:p>
          <a:p>
            <a:pPr marL="285750" indent="-285750">
              <a:buFont typeface="Arial" panose="020B0604020202020204" pitchFamily="34" charset="0"/>
              <a:buChar char="•"/>
            </a:pPr>
            <a:r>
              <a:rPr lang="en-US" sz="2200" b="1" dirty="0"/>
              <a:t>The Senate must approve appointed ambassadors and high-ranking military personnel.</a:t>
            </a:r>
          </a:p>
          <a:p>
            <a:pPr marL="285750" indent="-285750">
              <a:buFont typeface="Arial" panose="020B0604020202020204" pitchFamily="34" charset="0"/>
              <a:buChar char="•"/>
            </a:pPr>
            <a:r>
              <a:rPr lang="en-US" sz="2200" b="1" dirty="0"/>
              <a:t>The Senate must ratify treaties with other nations by a two-thirds vote.</a:t>
            </a:r>
          </a:p>
          <a:p>
            <a:pPr marL="285750" indent="-285750">
              <a:buFont typeface="Arial" panose="020B0604020202020204" pitchFamily="34" charset="0"/>
              <a:buChar char="•"/>
            </a:pPr>
            <a:r>
              <a:rPr lang="en-US" sz="2200" b="1" dirty="0"/>
              <a:t>Congress has </a:t>
            </a:r>
            <a:r>
              <a:rPr lang="en-US" sz="2200" b="1" dirty="0">
                <a:solidFill>
                  <a:srgbClr val="FF0000"/>
                </a:solidFill>
              </a:rPr>
              <a:t>oversight</a:t>
            </a:r>
            <a:r>
              <a:rPr lang="en-US" sz="2200" b="1" dirty="0"/>
              <a:t> of the State and Defense Departments and relevant agencies.</a:t>
            </a:r>
          </a:p>
          <a:p>
            <a:pPr marL="285750" indent="-285750">
              <a:buFont typeface="Arial" panose="020B0604020202020204" pitchFamily="34" charset="0"/>
              <a:buChar char="•"/>
            </a:pPr>
            <a:r>
              <a:rPr lang="en-US" sz="2200" b="1" dirty="0"/>
              <a:t>Congress can </a:t>
            </a:r>
            <a:r>
              <a:rPr lang="en-US" sz="2200" b="1" dirty="0">
                <a:solidFill>
                  <a:srgbClr val="FF0000"/>
                </a:solidFill>
              </a:rPr>
              <a:t>institute</a:t>
            </a:r>
            <a:r>
              <a:rPr lang="en-US" sz="2200" b="1" dirty="0"/>
              <a:t> a mandatory military </a:t>
            </a:r>
            <a:r>
              <a:rPr lang="en-US" sz="2200" b="1" dirty="0">
                <a:solidFill>
                  <a:srgbClr val="FF0000"/>
                </a:solidFill>
              </a:rPr>
              <a:t>draft</a:t>
            </a:r>
            <a:r>
              <a:rPr lang="en-US" sz="2200" b="1" dirty="0"/>
              <a:t> (conscription) to staff the Armed Forces.</a:t>
            </a:r>
          </a:p>
        </p:txBody>
      </p:sp>
      <p:sp>
        <p:nvSpPr>
          <p:cNvPr id="11" name="Rectangle 10">
            <a:extLst>
              <a:ext uri="{FF2B5EF4-FFF2-40B4-BE49-F238E27FC236}">
                <a16:creationId xmlns:a16="http://schemas.microsoft.com/office/drawing/2014/main" id="{0A7EC1FD-012D-44E8-A00E-DDFCDA16F69B}"/>
              </a:ext>
            </a:extLst>
          </p:cNvPr>
          <p:cNvSpPr/>
          <p:nvPr/>
        </p:nvSpPr>
        <p:spPr>
          <a:xfrm>
            <a:off x="-28434" y="3627614"/>
            <a:ext cx="12230206" cy="498344"/>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The President</a:t>
            </a:r>
          </a:p>
        </p:txBody>
      </p:sp>
      <p:sp>
        <p:nvSpPr>
          <p:cNvPr id="12" name="Explosion: 8 Points 11">
            <a:extLst>
              <a:ext uri="{FF2B5EF4-FFF2-40B4-BE49-F238E27FC236}">
                <a16:creationId xmlns:a16="http://schemas.microsoft.com/office/drawing/2014/main" id="{65639B03-3C3B-4009-BD76-34BACD1DB8F5}"/>
              </a:ext>
            </a:extLst>
          </p:cNvPr>
          <p:cNvSpPr/>
          <p:nvPr/>
        </p:nvSpPr>
        <p:spPr>
          <a:xfrm rot="21048755">
            <a:off x="9683023" y="4439026"/>
            <a:ext cx="2377456" cy="23751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1973 War Powers Act</a:t>
            </a:r>
          </a:p>
        </p:txBody>
      </p:sp>
    </p:spTree>
    <p:extLst>
      <p:ext uri="{BB962C8B-B14F-4D97-AF65-F5344CB8AC3E}">
        <p14:creationId xmlns:p14="http://schemas.microsoft.com/office/powerpoint/2010/main" val="261685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21"/>
            <a:ext cx="12192000" cy="1031051"/>
          </a:xfrm>
          <a:prstGeom prst="rect">
            <a:avLst/>
          </a:prstGeom>
          <a:solidFill>
            <a:srgbClr val="AEE040"/>
          </a:solidFill>
          <a:ln>
            <a:noFill/>
          </a:ln>
        </p:spPr>
        <p:txBody>
          <a:bodyPr wrap="square" rtlCol="0">
            <a:spAutoFit/>
          </a:bodyPr>
          <a:lstStyle/>
          <a:p>
            <a:pPr algn="ctr"/>
            <a:r>
              <a:rPr lang="en-US" sz="3200" b="1" dirty="0"/>
              <a:t>Powers of Congress: The Implied Powers</a:t>
            </a:r>
          </a:p>
          <a:p>
            <a:r>
              <a:rPr lang="en-US" sz="2900" b="1" dirty="0"/>
              <a:t>Necessary and Proper Clause</a:t>
            </a:r>
          </a:p>
        </p:txBody>
      </p:sp>
      <p:sp>
        <p:nvSpPr>
          <p:cNvPr id="9" name="TextBox 8">
            <a:extLst>
              <a:ext uri="{FF2B5EF4-FFF2-40B4-BE49-F238E27FC236}">
                <a16:creationId xmlns:a16="http://schemas.microsoft.com/office/drawing/2014/main" id="{2AF75B35-1924-4F26-A971-2BEB00FED8FC}"/>
              </a:ext>
            </a:extLst>
          </p:cNvPr>
          <p:cNvSpPr txBox="1"/>
          <p:nvPr/>
        </p:nvSpPr>
        <p:spPr>
          <a:xfrm>
            <a:off x="28111" y="1066800"/>
            <a:ext cx="5458289" cy="523220"/>
          </a:xfrm>
          <a:prstGeom prst="rect">
            <a:avLst/>
          </a:prstGeom>
          <a:noFill/>
        </p:spPr>
        <p:txBody>
          <a:bodyPr wrap="square" rtlCol="0">
            <a:spAutoFit/>
          </a:bodyPr>
          <a:lstStyle/>
          <a:p>
            <a:r>
              <a:rPr lang="en-US" sz="2800" b="1" dirty="0"/>
              <a:t>4. Implied Powers </a:t>
            </a:r>
            <a:r>
              <a:rPr lang="en-US" sz="2800" b="1" dirty="0">
                <a:solidFill>
                  <a:srgbClr val="FF0000"/>
                </a:solidFill>
              </a:rPr>
              <a:t>Elastic Clause</a:t>
            </a:r>
          </a:p>
        </p:txBody>
      </p:sp>
      <p:sp>
        <p:nvSpPr>
          <p:cNvPr id="13" name="TextBox 12">
            <a:extLst>
              <a:ext uri="{FF2B5EF4-FFF2-40B4-BE49-F238E27FC236}">
                <a16:creationId xmlns:a16="http://schemas.microsoft.com/office/drawing/2014/main" id="{65FCEE1F-2B8C-46F2-99F1-85C79BA0851D}"/>
              </a:ext>
            </a:extLst>
          </p:cNvPr>
          <p:cNvSpPr txBox="1"/>
          <p:nvPr/>
        </p:nvSpPr>
        <p:spPr>
          <a:xfrm>
            <a:off x="0" y="2042206"/>
            <a:ext cx="12192000" cy="1569660"/>
          </a:xfrm>
          <a:prstGeom prst="rect">
            <a:avLst/>
          </a:prstGeom>
          <a:noFill/>
        </p:spPr>
        <p:txBody>
          <a:bodyPr wrap="square">
            <a:spAutoFit/>
          </a:bodyPr>
          <a:lstStyle/>
          <a:p>
            <a:pPr algn="l"/>
            <a:r>
              <a:rPr lang="en-US" sz="2400" b="1" i="0" u="none" strike="noStrike" baseline="0" dirty="0">
                <a:latin typeface="+mj-lt"/>
              </a:rPr>
              <a:t>At the end of the list of enumerated powers in Article I is the necessary and proper clause. It gives Congress the power "</a:t>
            </a:r>
            <a:r>
              <a:rPr lang="en-US" sz="2400" b="1" i="0" u="none" strike="noStrike" baseline="0" dirty="0">
                <a:solidFill>
                  <a:srgbClr val="FF0000"/>
                </a:solidFill>
                <a:latin typeface="+mj-lt"/>
              </a:rPr>
              <a:t>to make all Laws which shall be necessary and proper for carrying into Execution the foregoing Powers</a:t>
            </a:r>
            <a:r>
              <a:rPr lang="en-US" sz="2400" b="1" i="0" u="none" strike="noStrike" baseline="0" dirty="0">
                <a:latin typeface="+mj-lt"/>
              </a:rPr>
              <a:t>.“  Also called the </a:t>
            </a:r>
            <a:r>
              <a:rPr lang="en-US" sz="2400" b="1" i="0" u="none" strike="noStrike" baseline="0" dirty="0">
                <a:solidFill>
                  <a:srgbClr val="FF0000"/>
                </a:solidFill>
                <a:latin typeface="+mj-lt"/>
              </a:rPr>
              <a:t>elastic</a:t>
            </a:r>
            <a:r>
              <a:rPr lang="en-US" sz="2400" b="1" i="0" u="none" strike="noStrike" baseline="0" dirty="0">
                <a:latin typeface="+mj-lt"/>
              </a:rPr>
              <a:t> clause, it </a:t>
            </a:r>
            <a:r>
              <a:rPr lang="en-US" sz="2400" b="1" i="0" u="none" strike="noStrike" baseline="0" dirty="0">
                <a:solidFill>
                  <a:srgbClr val="FF0000"/>
                </a:solidFill>
                <a:latin typeface="+mj-lt"/>
              </a:rPr>
              <a:t>implies</a:t>
            </a:r>
            <a:r>
              <a:rPr lang="en-US" sz="2400" b="1" i="0" u="none" strike="noStrike" baseline="0" dirty="0">
                <a:latin typeface="+mj-lt"/>
              </a:rPr>
              <a:t> that the </a:t>
            </a:r>
            <a:r>
              <a:rPr lang="en-US" sz="2400" b="1" i="0" u="none" strike="noStrike" baseline="0" dirty="0">
                <a:solidFill>
                  <a:srgbClr val="FF0000"/>
                </a:solidFill>
                <a:latin typeface="+mj-lt"/>
              </a:rPr>
              <a:t>national legislature </a:t>
            </a:r>
            <a:r>
              <a:rPr lang="en-US" sz="2400" b="1" i="0" u="none" strike="noStrike" baseline="0" dirty="0">
                <a:latin typeface="+mj-lt"/>
              </a:rPr>
              <a:t>can make </a:t>
            </a:r>
            <a:r>
              <a:rPr lang="en-US" sz="2400" b="1" i="0" u="none" strike="noStrike" baseline="0" dirty="0">
                <a:solidFill>
                  <a:srgbClr val="FF0000"/>
                </a:solidFill>
                <a:latin typeface="+mj-lt"/>
              </a:rPr>
              <a:t>additional laws </a:t>
            </a:r>
            <a:r>
              <a:rPr lang="en-US" sz="2400" b="1" i="0" u="none" strike="noStrike" baseline="0" dirty="0">
                <a:latin typeface="+mj-lt"/>
              </a:rPr>
              <a:t>intended to take care of the items in the </a:t>
            </a:r>
            <a:r>
              <a:rPr lang="en-US" sz="2400" b="1" i="0" u="none" strike="noStrike" baseline="0" dirty="0">
                <a:solidFill>
                  <a:srgbClr val="FF0000"/>
                </a:solidFill>
                <a:latin typeface="+mj-lt"/>
              </a:rPr>
              <a:t>enumerated</a:t>
            </a:r>
            <a:r>
              <a:rPr lang="en-US" sz="2400" b="1" i="0" u="none" strike="noStrike" baseline="0" dirty="0">
                <a:latin typeface="+mj-lt"/>
              </a:rPr>
              <a:t> list.</a:t>
            </a:r>
            <a:endParaRPr lang="en-US" sz="3600" b="1" dirty="0">
              <a:latin typeface="+mj-lt"/>
            </a:endParaRPr>
          </a:p>
        </p:txBody>
      </p:sp>
      <p:pic>
        <p:nvPicPr>
          <p:cNvPr id="12" name="Picture 11">
            <a:extLst>
              <a:ext uri="{FF2B5EF4-FFF2-40B4-BE49-F238E27FC236}">
                <a16:creationId xmlns:a16="http://schemas.microsoft.com/office/drawing/2014/main" id="{61EE38A6-8678-4581-9C68-C67A31207681}"/>
              </a:ext>
            </a:extLst>
          </p:cNvPr>
          <p:cNvPicPr>
            <a:picLocks noChangeAspect="1"/>
          </p:cNvPicPr>
          <p:nvPr/>
        </p:nvPicPr>
        <p:blipFill>
          <a:blip r:embed="rId2"/>
          <a:stretch>
            <a:fillRect/>
          </a:stretch>
        </p:blipFill>
        <p:spPr>
          <a:xfrm>
            <a:off x="5029316" y="1038818"/>
            <a:ext cx="7162684" cy="859567"/>
          </a:xfrm>
          <a:prstGeom prst="rect">
            <a:avLst/>
          </a:prstGeom>
        </p:spPr>
      </p:pic>
      <p:sp>
        <p:nvSpPr>
          <p:cNvPr id="16" name="TextBox 15">
            <a:extLst>
              <a:ext uri="{FF2B5EF4-FFF2-40B4-BE49-F238E27FC236}">
                <a16:creationId xmlns:a16="http://schemas.microsoft.com/office/drawing/2014/main" id="{3B106C94-4E62-407F-9F6D-017650E35B5B}"/>
              </a:ext>
            </a:extLst>
          </p:cNvPr>
          <p:cNvSpPr txBox="1"/>
          <p:nvPr/>
        </p:nvSpPr>
        <p:spPr>
          <a:xfrm>
            <a:off x="28111" y="4096603"/>
            <a:ext cx="7363289" cy="2123658"/>
          </a:xfrm>
          <a:prstGeom prst="rect">
            <a:avLst/>
          </a:prstGeom>
          <a:noFill/>
        </p:spPr>
        <p:txBody>
          <a:bodyPr wrap="square">
            <a:spAutoFit/>
          </a:bodyPr>
          <a:lstStyle/>
          <a:p>
            <a:pPr algn="l"/>
            <a:r>
              <a:rPr lang="en-US" sz="2200" b="1" i="1" u="none" strike="noStrike" baseline="0" dirty="0">
                <a:latin typeface="+mj-lt"/>
              </a:rPr>
              <a:t>McCulloch v. Maryland </a:t>
            </a:r>
            <a:r>
              <a:rPr lang="en-US" sz="2200" b="1" i="0" u="none" strike="noStrike" baseline="0" dirty="0">
                <a:latin typeface="+mj-lt"/>
              </a:rPr>
              <a:t>in 1819 the Supreme Court ruled Congress could establish a bank. The Supreme Court ruled that the enumerated list </a:t>
            </a:r>
            <a:r>
              <a:rPr lang="en-US" sz="2200" b="1" i="0" u="none" strike="noStrike" baseline="0" dirty="0">
                <a:solidFill>
                  <a:srgbClr val="FF0000"/>
                </a:solidFill>
                <a:latin typeface="+mj-lt"/>
              </a:rPr>
              <a:t>implied</a:t>
            </a:r>
            <a:r>
              <a:rPr lang="en-US" sz="2200" b="1" i="0" u="none" strike="noStrike" baseline="0" dirty="0">
                <a:latin typeface="+mj-lt"/>
              </a:rPr>
              <a:t> that Congress could create a bank. Since then, the </a:t>
            </a:r>
            <a:r>
              <a:rPr lang="en-US" sz="2200" b="1" u="none" strike="noStrike" baseline="0" dirty="0">
                <a:solidFill>
                  <a:srgbClr val="FF0000"/>
                </a:solidFill>
                <a:latin typeface="+mj-lt"/>
              </a:rPr>
              <a:t>implied</a:t>
            </a:r>
            <a:r>
              <a:rPr lang="en-US" sz="2200" b="1" i="1" u="none" strike="noStrike" baseline="0" dirty="0">
                <a:latin typeface="+mj-lt"/>
              </a:rPr>
              <a:t> </a:t>
            </a:r>
            <a:r>
              <a:rPr lang="en-US" sz="2200" b="1" u="none" strike="noStrike" baseline="0" dirty="0">
                <a:latin typeface="+mj-lt"/>
              </a:rPr>
              <a:t>powers</a:t>
            </a:r>
            <a:r>
              <a:rPr lang="en-US" sz="2200" b="1" i="1" u="none" strike="noStrike" baseline="0" dirty="0">
                <a:latin typeface="+mj-lt"/>
              </a:rPr>
              <a:t> </a:t>
            </a:r>
            <a:r>
              <a:rPr lang="en-US" sz="2200" b="1" u="none" strike="noStrike" baseline="0" dirty="0">
                <a:latin typeface="+mj-lt"/>
              </a:rPr>
              <a:t>doctrine</a:t>
            </a:r>
            <a:r>
              <a:rPr lang="en-US" sz="2200" b="1" i="1" u="none" strike="noStrike" baseline="0" dirty="0">
                <a:latin typeface="+mj-lt"/>
              </a:rPr>
              <a:t> </a:t>
            </a:r>
            <a:r>
              <a:rPr lang="en-US" sz="2200" b="1" i="0" u="none" strike="noStrike" baseline="0" dirty="0">
                <a:latin typeface="+mj-lt"/>
              </a:rPr>
              <a:t>has given Congress authority to enact legislation addressing a </a:t>
            </a:r>
            <a:r>
              <a:rPr lang="en-US" sz="2200" b="1" i="0" u="none" strike="noStrike" baseline="0" dirty="0">
                <a:solidFill>
                  <a:srgbClr val="FF0000"/>
                </a:solidFill>
                <a:latin typeface="+mj-lt"/>
              </a:rPr>
              <a:t>wide range </a:t>
            </a:r>
            <a:r>
              <a:rPr lang="en-US" sz="2200" b="1" i="0" u="none" strike="noStrike" baseline="0" dirty="0">
                <a:latin typeface="+mj-lt"/>
              </a:rPr>
              <a:t>of issues-</a:t>
            </a:r>
            <a:r>
              <a:rPr lang="en-US" sz="2200" b="1" i="0" u="none" strike="noStrike" baseline="0" dirty="0">
                <a:solidFill>
                  <a:srgbClr val="FF0000"/>
                </a:solidFill>
                <a:latin typeface="+mj-lt"/>
              </a:rPr>
              <a:t>economic</a:t>
            </a:r>
            <a:r>
              <a:rPr lang="en-US" sz="2200" b="1" i="0" u="none" strike="noStrike" baseline="0" dirty="0">
                <a:latin typeface="+mj-lt"/>
              </a:rPr>
              <a:t>, </a:t>
            </a:r>
            <a:r>
              <a:rPr lang="en-US" sz="2200" b="1" i="0" u="none" strike="noStrike" baseline="0" dirty="0">
                <a:solidFill>
                  <a:srgbClr val="FF0000"/>
                </a:solidFill>
                <a:latin typeface="+mj-lt"/>
              </a:rPr>
              <a:t>social</a:t>
            </a:r>
            <a:r>
              <a:rPr lang="en-US" sz="2200" b="1" i="0" u="none" strike="noStrike" baseline="0" dirty="0">
                <a:latin typeface="+mj-lt"/>
              </a:rPr>
              <a:t>, and </a:t>
            </a:r>
            <a:r>
              <a:rPr lang="en-US" sz="2200" b="1" i="0" u="none" strike="noStrike" baseline="0" dirty="0">
                <a:solidFill>
                  <a:srgbClr val="FF0000"/>
                </a:solidFill>
                <a:latin typeface="+mj-lt"/>
              </a:rPr>
              <a:t>environmental</a:t>
            </a:r>
            <a:r>
              <a:rPr lang="en-US" sz="2200" b="1" i="0" u="none" strike="noStrike" baseline="0" dirty="0">
                <a:latin typeface="+mj-lt"/>
              </a:rPr>
              <a:t>.</a:t>
            </a:r>
            <a:endParaRPr lang="en-US" sz="2200" b="1" dirty="0">
              <a:latin typeface="+mj-lt"/>
            </a:endParaRPr>
          </a:p>
        </p:txBody>
      </p:sp>
      <p:pic>
        <p:nvPicPr>
          <p:cNvPr id="17" name="Picture 16">
            <a:extLst>
              <a:ext uri="{FF2B5EF4-FFF2-40B4-BE49-F238E27FC236}">
                <a16:creationId xmlns:a16="http://schemas.microsoft.com/office/drawing/2014/main" id="{8EED0DA5-422F-4A95-9554-4AAADF483CA4}"/>
              </a:ext>
            </a:extLst>
          </p:cNvPr>
          <p:cNvPicPr>
            <a:picLocks noChangeAspect="1"/>
          </p:cNvPicPr>
          <p:nvPr/>
        </p:nvPicPr>
        <p:blipFill>
          <a:blip r:embed="rId3"/>
          <a:stretch>
            <a:fillRect/>
          </a:stretch>
        </p:blipFill>
        <p:spPr>
          <a:xfrm>
            <a:off x="7820489" y="3574136"/>
            <a:ext cx="4343400" cy="3283864"/>
          </a:xfrm>
          <a:prstGeom prst="rect">
            <a:avLst/>
          </a:prstGeom>
        </p:spPr>
      </p:pic>
    </p:spTree>
    <p:extLst>
      <p:ext uri="{BB962C8B-B14F-4D97-AF65-F5344CB8AC3E}">
        <p14:creationId xmlns:p14="http://schemas.microsoft.com/office/powerpoint/2010/main" val="320702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 name="object 2"/>
          <p:cNvGrpSpPr/>
          <p:nvPr/>
        </p:nvGrpSpPr>
        <p:grpSpPr>
          <a:xfrm>
            <a:off x="6951" y="-4772"/>
            <a:ext cx="12197080" cy="6832600"/>
            <a:chOff x="-4762" y="30480"/>
            <a:chExt cx="12197080" cy="6832600"/>
          </a:xfrm>
        </p:grpSpPr>
        <p:sp>
          <p:nvSpPr>
            <p:cNvPr id="3" name="object 3"/>
            <p:cNvSpPr/>
            <p:nvPr/>
          </p:nvSpPr>
          <p:spPr>
            <a:xfrm>
              <a:off x="0" y="864099"/>
              <a:ext cx="5161795" cy="59938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879347"/>
              <a:ext cx="5123815" cy="5979160"/>
            </a:xfrm>
            <a:custGeom>
              <a:avLst/>
              <a:gdLst/>
              <a:ahLst/>
              <a:cxnLst/>
              <a:rect l="l" t="t" r="r" b="b"/>
              <a:pathLst>
                <a:path w="5123815" h="5979159">
                  <a:moveTo>
                    <a:pt x="5123688" y="0"/>
                  </a:moveTo>
                  <a:lnTo>
                    <a:pt x="0" y="0"/>
                  </a:lnTo>
                  <a:lnTo>
                    <a:pt x="0" y="5978652"/>
                  </a:lnTo>
                  <a:lnTo>
                    <a:pt x="5123688" y="5978652"/>
                  </a:lnTo>
                  <a:lnTo>
                    <a:pt x="5123688" y="0"/>
                  </a:lnTo>
                  <a:close/>
                </a:path>
              </a:pathLst>
            </a:custGeom>
            <a:solidFill>
              <a:srgbClr val="17375E"/>
            </a:solidFill>
          </p:spPr>
          <p:txBody>
            <a:bodyPr wrap="square" lIns="0" tIns="0" rIns="0" bIns="0" rtlCol="0"/>
            <a:lstStyle/>
            <a:p>
              <a:endParaRPr/>
            </a:p>
          </p:txBody>
        </p:sp>
        <p:sp>
          <p:nvSpPr>
            <p:cNvPr id="5" name="object 5"/>
            <p:cNvSpPr/>
            <p:nvPr/>
          </p:nvSpPr>
          <p:spPr>
            <a:xfrm>
              <a:off x="0" y="879347"/>
              <a:ext cx="5123815" cy="5979160"/>
            </a:xfrm>
            <a:custGeom>
              <a:avLst/>
              <a:gdLst/>
              <a:ahLst/>
              <a:cxnLst/>
              <a:rect l="l" t="t" r="r" b="b"/>
              <a:pathLst>
                <a:path w="5123815" h="5979159">
                  <a:moveTo>
                    <a:pt x="0" y="5978652"/>
                  </a:moveTo>
                  <a:lnTo>
                    <a:pt x="5123688" y="5978652"/>
                  </a:lnTo>
                  <a:lnTo>
                    <a:pt x="5123688" y="0"/>
                  </a:lnTo>
                  <a:lnTo>
                    <a:pt x="0" y="0"/>
                  </a:lnTo>
                  <a:lnTo>
                    <a:pt x="0" y="5978652"/>
                  </a:lnTo>
                  <a:close/>
                </a:path>
              </a:pathLst>
            </a:custGeom>
            <a:ln w="9144">
              <a:solidFill>
                <a:srgbClr val="497DBA"/>
              </a:solidFill>
            </a:ln>
          </p:spPr>
          <p:txBody>
            <a:bodyPr wrap="square" lIns="0" tIns="0" rIns="0" bIns="0" rtlCol="0"/>
            <a:lstStyle/>
            <a:p>
              <a:endParaRPr/>
            </a:p>
          </p:txBody>
        </p:sp>
        <p:sp>
          <p:nvSpPr>
            <p:cNvPr id="6" name="object 6"/>
            <p:cNvSpPr/>
            <p:nvPr/>
          </p:nvSpPr>
          <p:spPr>
            <a:xfrm>
              <a:off x="0" y="30480"/>
              <a:ext cx="12192000" cy="965200"/>
            </a:xfrm>
            <a:custGeom>
              <a:avLst/>
              <a:gdLst/>
              <a:ahLst/>
              <a:cxnLst/>
              <a:rect l="l" t="t" r="r" b="b"/>
              <a:pathLst>
                <a:path w="12192000" h="965200">
                  <a:moveTo>
                    <a:pt x="12192000" y="0"/>
                  </a:moveTo>
                  <a:lnTo>
                    <a:pt x="0" y="0"/>
                  </a:lnTo>
                  <a:lnTo>
                    <a:pt x="0" y="964692"/>
                  </a:lnTo>
                  <a:lnTo>
                    <a:pt x="12192000" y="964692"/>
                  </a:lnTo>
                  <a:lnTo>
                    <a:pt x="12192000" y="0"/>
                  </a:lnTo>
                  <a:close/>
                </a:path>
              </a:pathLst>
            </a:custGeom>
            <a:solidFill>
              <a:srgbClr val="17375E"/>
            </a:solidFill>
          </p:spPr>
          <p:txBody>
            <a:bodyPr wrap="square" lIns="0" tIns="0" rIns="0" bIns="0" rtlCol="0"/>
            <a:lstStyle/>
            <a:p>
              <a:endParaRPr/>
            </a:p>
          </p:txBody>
        </p:sp>
      </p:grpSp>
      <p:sp>
        <p:nvSpPr>
          <p:cNvPr id="7" name="object 7"/>
          <p:cNvSpPr txBox="1">
            <a:spLocks noGrp="1"/>
          </p:cNvSpPr>
          <p:nvPr>
            <p:ph type="title"/>
          </p:nvPr>
        </p:nvSpPr>
        <p:spPr>
          <a:xfrm>
            <a:off x="1447800" y="-4772"/>
            <a:ext cx="9968103" cy="629018"/>
          </a:xfrm>
          <a:prstGeom prst="rect">
            <a:avLst/>
          </a:prstGeom>
        </p:spPr>
        <p:txBody>
          <a:bodyPr vert="horz" wrap="square" lIns="0" tIns="13335" rIns="0" bIns="0" rtlCol="0">
            <a:spAutoFit/>
          </a:bodyPr>
          <a:lstStyle/>
          <a:p>
            <a:pPr marL="12700">
              <a:lnSpc>
                <a:spcPct val="100000"/>
              </a:lnSpc>
              <a:spcBef>
                <a:spcPts val="105"/>
              </a:spcBef>
            </a:pPr>
            <a:r>
              <a:rPr sz="4000" dirty="0">
                <a:solidFill>
                  <a:srgbClr val="FFFFFF"/>
                </a:solidFill>
              </a:rPr>
              <a:t>NECESSARY AND PROPER CLAUSE</a:t>
            </a:r>
            <a:endParaRPr sz="4000" dirty="0"/>
          </a:p>
        </p:txBody>
      </p:sp>
      <p:sp>
        <p:nvSpPr>
          <p:cNvPr id="8" name="object 8"/>
          <p:cNvSpPr txBox="1"/>
          <p:nvPr/>
        </p:nvSpPr>
        <p:spPr>
          <a:xfrm>
            <a:off x="5179566" y="1209294"/>
            <a:ext cx="7012433" cy="4567917"/>
          </a:xfrm>
          <a:prstGeom prst="rect">
            <a:avLst/>
          </a:prstGeom>
        </p:spPr>
        <p:txBody>
          <a:bodyPr vert="horz" wrap="square" lIns="0" tIns="12700" rIns="0" bIns="0" rtlCol="0">
            <a:spAutoFit/>
          </a:bodyPr>
          <a:lstStyle/>
          <a:p>
            <a:pPr marL="184785" marR="735330" indent="-172720">
              <a:lnSpc>
                <a:spcPct val="100000"/>
              </a:lnSpc>
              <a:spcBef>
                <a:spcPts val="100"/>
              </a:spcBef>
              <a:buSzPct val="61111"/>
              <a:buFont typeface="DejaVu Sans"/>
              <a:buChar char="•"/>
              <a:tabLst>
                <a:tab pos="185420" algn="l"/>
              </a:tabLst>
            </a:pPr>
            <a:r>
              <a:rPr sz="3200" b="1" dirty="0">
                <a:latin typeface="DejaVu Sans"/>
                <a:cs typeface="DejaVu Sans"/>
              </a:rPr>
              <a:t>Under Article I, Section 8 of the  Constitution</a:t>
            </a:r>
            <a:endParaRPr sz="3200" dirty="0">
              <a:latin typeface="DejaVu Sans"/>
              <a:cs typeface="DejaVu Sans"/>
            </a:endParaRPr>
          </a:p>
          <a:p>
            <a:pPr marL="584200" marR="5080" indent="-170815">
              <a:lnSpc>
                <a:spcPct val="100000"/>
              </a:lnSpc>
              <a:spcBef>
                <a:spcPts val="40"/>
              </a:spcBef>
            </a:pPr>
            <a:r>
              <a:rPr sz="2200" dirty="0">
                <a:latin typeface="DejaVu Sans"/>
                <a:cs typeface="DejaVu Sans"/>
              </a:rPr>
              <a:t>–</a:t>
            </a:r>
            <a:r>
              <a:rPr sz="2800" b="1" dirty="0">
                <a:latin typeface="DejaVu Sans"/>
                <a:cs typeface="DejaVu Sans"/>
              </a:rPr>
              <a:t>Congress has the power "to make all Laws  which shall be </a:t>
            </a:r>
            <a:r>
              <a:rPr sz="2800" b="1" dirty="0">
                <a:solidFill>
                  <a:srgbClr val="FF0000"/>
                </a:solidFill>
                <a:latin typeface="DejaVu Sans"/>
                <a:cs typeface="DejaVu Sans"/>
              </a:rPr>
              <a:t>necessary and proper</a:t>
            </a:r>
            <a:r>
              <a:rPr sz="2800" b="1" dirty="0">
                <a:latin typeface="DejaVu Sans"/>
                <a:cs typeface="DejaVu Sans"/>
              </a:rPr>
              <a:t> for  carrying into Execution the foregoing  Powers, and all other Powers vested by  this Constitution in the Government of the  United States, or any Department or  Officer thereof".</a:t>
            </a:r>
            <a:endParaRPr sz="2800" dirty="0">
              <a:latin typeface="DejaVu Sans"/>
              <a:cs typeface="DejaVu Sans"/>
            </a:endParaRPr>
          </a:p>
        </p:txBody>
      </p:sp>
      <p:sp>
        <p:nvSpPr>
          <p:cNvPr id="9" name="object 9"/>
          <p:cNvSpPr/>
          <p:nvPr/>
        </p:nvSpPr>
        <p:spPr>
          <a:xfrm>
            <a:off x="0" y="1956816"/>
            <a:ext cx="5123688" cy="3448812"/>
          </a:xfrm>
          <a:prstGeom prst="rect">
            <a:avLst/>
          </a:prstGeom>
          <a:blipFill>
            <a:blip r:embed="rId3" cstate="print"/>
            <a:stretch>
              <a:fillRect/>
            </a:stretch>
          </a:blipFill>
        </p:spPr>
        <p:txBody>
          <a:bodyPr wrap="square" lIns="0" tIns="0" rIns="0" bIns="0" rtlCol="0"/>
          <a:lstStyle/>
          <a:p>
            <a:endParaRPr/>
          </a:p>
        </p:txBody>
      </p:sp>
      <p:sp>
        <p:nvSpPr>
          <p:cNvPr id="10" name="object 7"/>
          <p:cNvSpPr txBox="1">
            <a:spLocks/>
          </p:cNvSpPr>
          <p:nvPr/>
        </p:nvSpPr>
        <p:spPr>
          <a:xfrm>
            <a:off x="152400" y="771674"/>
            <a:ext cx="4114800" cy="875240"/>
          </a:xfrm>
          <a:prstGeom prst="rect">
            <a:avLst/>
          </a:prstGeom>
        </p:spPr>
        <p:txBody>
          <a:bodyPr vert="horz" wrap="square" lIns="0" tIns="13335" rIns="0" bIns="0" rtlCol="0">
            <a:spAutoFit/>
          </a:bodyPr>
          <a:lstStyle>
            <a:lvl1pPr>
              <a:defRPr sz="3600" b="1" i="0">
                <a:solidFill>
                  <a:schemeClr val="tx1"/>
                </a:solidFill>
                <a:latin typeface="DejaVu Sans"/>
                <a:ea typeface="+mj-ea"/>
                <a:cs typeface="DejaVu Sans"/>
              </a:defRPr>
            </a:lvl1pPr>
          </a:lstStyle>
          <a:p>
            <a:pPr marL="12700" algn="ctr">
              <a:spcBef>
                <a:spcPts val="105"/>
              </a:spcBef>
            </a:pPr>
            <a:r>
              <a:rPr lang="en-US" sz="2800" kern="0" dirty="0">
                <a:solidFill>
                  <a:srgbClr val="FFFFFF"/>
                </a:solidFill>
              </a:rPr>
              <a:t>THE IMPLIED POWERS</a:t>
            </a:r>
            <a:endParaRPr lang="en-US" sz="280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1" y="761"/>
            <a:ext cx="7772400" cy="6858000"/>
          </a:xfrm>
          <a:custGeom>
            <a:avLst/>
            <a:gdLst/>
            <a:ahLst/>
            <a:cxnLst/>
            <a:rect l="l" t="t" r="r" b="b"/>
            <a:pathLst>
              <a:path w="7772400" h="6858000">
                <a:moveTo>
                  <a:pt x="7772400" y="0"/>
                </a:moveTo>
                <a:lnTo>
                  <a:pt x="0" y="0"/>
                </a:lnTo>
                <a:lnTo>
                  <a:pt x="0" y="6858000"/>
                </a:lnTo>
                <a:lnTo>
                  <a:pt x="7772400" y="6858000"/>
                </a:lnTo>
                <a:lnTo>
                  <a:pt x="7772400" y="0"/>
                </a:lnTo>
                <a:close/>
              </a:path>
            </a:pathLst>
          </a:custGeom>
          <a:solidFill>
            <a:srgbClr val="BEBEBE"/>
          </a:solidFill>
        </p:spPr>
        <p:txBody>
          <a:bodyPr wrap="square" lIns="0" tIns="0" rIns="0" bIns="0" rtlCol="0"/>
          <a:lstStyle/>
          <a:p>
            <a:endParaRPr dirty="0"/>
          </a:p>
        </p:txBody>
      </p:sp>
      <p:sp>
        <p:nvSpPr>
          <p:cNvPr id="4" name="object 4"/>
          <p:cNvSpPr/>
          <p:nvPr/>
        </p:nvSpPr>
        <p:spPr>
          <a:xfrm>
            <a:off x="7886182" y="1219200"/>
            <a:ext cx="4305817" cy="4614271"/>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64668" y="4759858"/>
            <a:ext cx="7205345" cy="1508760"/>
          </a:xfrm>
          <a:prstGeom prst="rect">
            <a:avLst/>
          </a:prstGeom>
        </p:spPr>
        <p:txBody>
          <a:bodyPr vert="horz" wrap="square" lIns="0" tIns="31750" rIns="0" bIns="0" rtlCol="0">
            <a:spAutoFit/>
          </a:bodyPr>
          <a:lstStyle/>
          <a:p>
            <a:pPr marL="12700" marR="5080">
              <a:lnSpc>
                <a:spcPct val="96000"/>
              </a:lnSpc>
              <a:spcBef>
                <a:spcPts val="250"/>
              </a:spcBef>
            </a:pPr>
            <a:r>
              <a:rPr sz="2500" b="1" i="1" dirty="0">
                <a:solidFill>
                  <a:srgbClr val="FF0000"/>
                </a:solidFill>
                <a:latin typeface="Nimbus Sans L"/>
                <a:cs typeface="Nimbus Sans L"/>
              </a:rPr>
              <a:t>The Necessary and Proper Clause allows the  national government to stretch the meaning of  the expressed powers to create laws that are  necessary and proper for the good of America.</a:t>
            </a:r>
            <a:endParaRPr sz="2500" dirty="0">
              <a:latin typeface="Nimbus Sans L"/>
              <a:cs typeface="Nimbus Sans L"/>
            </a:endParaRPr>
          </a:p>
        </p:txBody>
      </p:sp>
      <p:sp>
        <p:nvSpPr>
          <p:cNvPr id="6" name="Rectangle 5"/>
          <p:cNvSpPr/>
          <p:nvPr/>
        </p:nvSpPr>
        <p:spPr>
          <a:xfrm>
            <a:off x="761" y="1074474"/>
            <a:ext cx="3355368" cy="830997"/>
          </a:xfrm>
          <a:prstGeom prst="rect">
            <a:avLst/>
          </a:prstGeom>
        </p:spPr>
        <p:txBody>
          <a:bodyPr wrap="square">
            <a:spAutoFit/>
          </a:bodyPr>
          <a:lstStyle/>
          <a:p>
            <a:pPr algn="ctr"/>
            <a:r>
              <a:rPr lang="en-US" sz="2400" b="1" dirty="0">
                <a:solidFill>
                  <a:srgbClr val="FF0000"/>
                </a:solidFill>
                <a:latin typeface="Tahoma" panose="020B0604030504040204" pitchFamily="34" charset="0"/>
              </a:rPr>
              <a:t>EXPRESSED </a:t>
            </a:r>
          </a:p>
          <a:p>
            <a:pPr algn="ctr"/>
            <a:r>
              <a:rPr lang="en-US" sz="2400" b="1" dirty="0">
                <a:solidFill>
                  <a:srgbClr val="FF0000"/>
                </a:solidFill>
                <a:latin typeface="Tahoma" panose="020B0604030504040204" pitchFamily="34" charset="0"/>
              </a:rPr>
              <a:t>POWER</a:t>
            </a:r>
            <a:endParaRPr lang="en-US" sz="2400" b="0" i="0" u="none" strike="noStrike" baseline="0" dirty="0">
              <a:solidFill>
                <a:srgbClr val="FF0000"/>
              </a:solidFill>
              <a:latin typeface="Tahoma" panose="020B0604030504040204" pitchFamily="34" charset="0"/>
            </a:endParaRPr>
          </a:p>
        </p:txBody>
      </p:sp>
      <p:sp>
        <p:nvSpPr>
          <p:cNvPr id="7" name="TextBox 6"/>
          <p:cNvSpPr txBox="1"/>
          <p:nvPr/>
        </p:nvSpPr>
        <p:spPr>
          <a:xfrm>
            <a:off x="301860" y="2359800"/>
            <a:ext cx="3093719" cy="954107"/>
          </a:xfrm>
          <a:prstGeom prst="rect">
            <a:avLst/>
          </a:prstGeom>
          <a:noFill/>
        </p:spPr>
        <p:txBody>
          <a:bodyPr wrap="square" rtlCol="0">
            <a:spAutoFit/>
          </a:bodyPr>
          <a:lstStyle/>
          <a:p>
            <a:r>
              <a:rPr lang="en-US" sz="2800" b="1" dirty="0"/>
              <a:t>To collect taxes</a:t>
            </a:r>
            <a:r>
              <a:rPr lang="en-US" sz="2800" dirty="0"/>
              <a:t>	</a:t>
            </a:r>
          </a:p>
          <a:p>
            <a:endParaRPr lang="en-US" sz="2800" dirty="0"/>
          </a:p>
        </p:txBody>
      </p:sp>
      <p:sp>
        <p:nvSpPr>
          <p:cNvPr id="8" name="Rectangle 7"/>
          <p:cNvSpPr/>
          <p:nvPr/>
        </p:nvSpPr>
        <p:spPr>
          <a:xfrm>
            <a:off x="3749033" y="949446"/>
            <a:ext cx="3720980" cy="830997"/>
          </a:xfrm>
          <a:prstGeom prst="rect">
            <a:avLst/>
          </a:prstGeom>
        </p:spPr>
        <p:txBody>
          <a:bodyPr wrap="square">
            <a:spAutoFit/>
          </a:bodyPr>
          <a:lstStyle/>
          <a:p>
            <a:pPr algn="ctr"/>
            <a:r>
              <a:rPr lang="en-US" sz="2400" b="1" dirty="0">
                <a:solidFill>
                  <a:srgbClr val="FF0000"/>
                </a:solidFill>
                <a:latin typeface="Tahoma" panose="020B0604030504040204" pitchFamily="34" charset="0"/>
              </a:rPr>
              <a:t>IMPLIED</a:t>
            </a:r>
          </a:p>
          <a:p>
            <a:pPr algn="ctr"/>
            <a:r>
              <a:rPr lang="en-US" sz="2400" b="1" dirty="0">
                <a:solidFill>
                  <a:srgbClr val="FF0000"/>
                </a:solidFill>
                <a:latin typeface="Tahoma" panose="020B0604030504040204" pitchFamily="34" charset="0"/>
              </a:rPr>
              <a:t>POWER</a:t>
            </a:r>
            <a:endParaRPr lang="en-US" sz="2400" b="0" i="0" u="none" strike="noStrike" baseline="0" dirty="0">
              <a:solidFill>
                <a:srgbClr val="FF0000"/>
              </a:solidFill>
              <a:latin typeface="Tahoma" panose="020B0604030504040204" pitchFamily="34" charset="0"/>
            </a:endParaRPr>
          </a:p>
        </p:txBody>
      </p:sp>
      <p:cxnSp>
        <p:nvCxnSpPr>
          <p:cNvPr id="10" name="Straight Arrow Connector 9"/>
          <p:cNvCxnSpPr/>
          <p:nvPr/>
        </p:nvCxnSpPr>
        <p:spPr>
          <a:xfrm>
            <a:off x="3657600" y="2299942"/>
            <a:ext cx="685800"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44529" y="3341910"/>
            <a:ext cx="685800"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078482" y="2005857"/>
            <a:ext cx="3355368" cy="830997"/>
          </a:xfrm>
          <a:prstGeom prst="rect">
            <a:avLst/>
          </a:prstGeom>
        </p:spPr>
        <p:txBody>
          <a:bodyPr wrap="square">
            <a:spAutoFit/>
          </a:bodyPr>
          <a:lstStyle/>
          <a:p>
            <a:pPr algn="ctr"/>
            <a:r>
              <a:rPr lang="en-US" sz="2400" b="1" dirty="0">
                <a:solidFill>
                  <a:srgbClr val="FF0000"/>
                </a:solidFill>
                <a:latin typeface="Tahoma" panose="020B0604030504040204" pitchFamily="34" charset="0"/>
              </a:rPr>
              <a:t>To punish tax evaders</a:t>
            </a:r>
            <a:endParaRPr lang="en-US" sz="2400" b="0" i="0" u="none" strike="noStrike" baseline="0" dirty="0">
              <a:solidFill>
                <a:srgbClr val="FF0000"/>
              </a:solidFill>
              <a:latin typeface="Tahoma" panose="020B0604030504040204" pitchFamily="34" charset="0"/>
            </a:endParaRPr>
          </a:p>
        </p:txBody>
      </p:sp>
      <p:sp>
        <p:nvSpPr>
          <p:cNvPr id="13" name="Rectangle 12"/>
          <p:cNvSpPr/>
          <p:nvPr/>
        </p:nvSpPr>
        <p:spPr>
          <a:xfrm>
            <a:off x="4343400" y="3125520"/>
            <a:ext cx="3355368" cy="830997"/>
          </a:xfrm>
          <a:prstGeom prst="rect">
            <a:avLst/>
          </a:prstGeom>
        </p:spPr>
        <p:txBody>
          <a:bodyPr wrap="square">
            <a:spAutoFit/>
          </a:bodyPr>
          <a:lstStyle/>
          <a:p>
            <a:pPr algn="ctr"/>
            <a:r>
              <a:rPr lang="en-US" sz="2400" b="1" dirty="0">
                <a:solidFill>
                  <a:srgbClr val="FF0000"/>
                </a:solidFill>
                <a:latin typeface="Tahoma" panose="020B0604030504040204" pitchFamily="34" charset="0"/>
              </a:rPr>
              <a:t>To establish an IRS- tax collectors</a:t>
            </a:r>
            <a:endParaRPr lang="en-US" sz="2400" b="0" i="0" u="none" strike="noStrike" baseline="0" dirty="0">
              <a:solidFill>
                <a:srgbClr val="FF0000"/>
              </a:solidFill>
              <a:latin typeface="Tahom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758"/>
            <a:ext cx="9525000" cy="492443"/>
          </a:xfrm>
        </p:spPr>
        <p:txBody>
          <a:bodyPr/>
          <a:lstStyle/>
          <a:p>
            <a:pPr algn="ctr"/>
            <a:r>
              <a:rPr lang="en-US" sz="3200" dirty="0">
                <a:solidFill>
                  <a:srgbClr val="0070C0"/>
                </a:solidFill>
              </a:rPr>
              <a:t>IMPLIED POWERS or </a:t>
            </a:r>
            <a:r>
              <a:rPr lang="en-US" sz="3200" dirty="0">
                <a:solidFill>
                  <a:srgbClr val="FF0000"/>
                </a:solidFill>
                <a:latin typeface="DejaVu Sans"/>
                <a:cs typeface="DejaVu Sans"/>
              </a:rPr>
              <a:t>NECESSARY AND PROPER</a:t>
            </a:r>
            <a:r>
              <a:rPr lang="en-US" sz="3200" dirty="0">
                <a:solidFill>
                  <a:srgbClr val="0070C0"/>
                </a:solidFill>
              </a:rPr>
              <a:t> </a:t>
            </a:r>
          </a:p>
        </p:txBody>
      </p:sp>
      <p:pic>
        <p:nvPicPr>
          <p:cNvPr id="4" name="Picture 19" descr="MAG01se1104a5123.jpg                                           00000179PenyackJ HD                    B33A4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685"/>
            <a:ext cx="12064783" cy="64013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099" y="4800600"/>
            <a:ext cx="3505200" cy="1477328"/>
          </a:xfrm>
          <a:prstGeom prst="rect">
            <a:avLst/>
          </a:prstGeom>
        </p:spPr>
        <p:txBody>
          <a:bodyPr wrap="square" lIns="0" tIns="0" rIns="0" bIns="0">
            <a:spAutoFit/>
          </a:bodyPr>
          <a:lstStyle>
            <a:lvl1pPr>
              <a:defRPr sz="4000" b="1" i="0">
                <a:solidFill>
                  <a:schemeClr val="tx1"/>
                </a:solidFill>
                <a:latin typeface="Calibri"/>
                <a:ea typeface="+mj-ea"/>
                <a:cs typeface="Calibri"/>
              </a:defRPr>
            </a:lvl1pPr>
          </a:lstStyle>
          <a:p>
            <a:pPr algn="ctr"/>
            <a:r>
              <a:rPr lang="en-US" sz="3200" kern="0" dirty="0">
                <a:solidFill>
                  <a:srgbClr val="FF0000"/>
                </a:solidFill>
              </a:rPr>
              <a:t>Implied powers are derived from the expressed powers</a:t>
            </a:r>
          </a:p>
        </p:txBody>
      </p:sp>
    </p:spTree>
    <p:extLst>
      <p:ext uri="{BB962C8B-B14F-4D97-AF65-F5344CB8AC3E}">
        <p14:creationId xmlns:p14="http://schemas.microsoft.com/office/powerpoint/2010/main" val="190067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89B138-223A-4FEA-90AF-C5F297CE3F7F}"/>
              </a:ext>
            </a:extLst>
          </p:cNvPr>
          <p:cNvPicPr>
            <a:picLocks noChangeAspect="1"/>
          </p:cNvPicPr>
          <p:nvPr/>
        </p:nvPicPr>
        <p:blipFill>
          <a:blip r:embed="rId2">
            <a:alphaModFix amt="30000"/>
          </a:blip>
          <a:stretch>
            <a:fillRect/>
          </a:stretch>
        </p:blipFill>
        <p:spPr>
          <a:xfrm>
            <a:off x="0" y="-7776"/>
            <a:ext cx="12192000" cy="6858000"/>
          </a:xfrm>
          <a:prstGeom prst="rect">
            <a:avLst/>
          </a:prstGeom>
        </p:spPr>
      </p:pic>
      <p:sp>
        <p:nvSpPr>
          <p:cNvPr id="2" name="Title 1">
            <a:extLst>
              <a:ext uri="{FF2B5EF4-FFF2-40B4-BE49-F238E27FC236}">
                <a16:creationId xmlns:a16="http://schemas.microsoft.com/office/drawing/2014/main" id="{E0AF89CB-45F3-4946-9AAC-6140FD03153B}"/>
              </a:ext>
            </a:extLst>
          </p:cNvPr>
          <p:cNvSpPr>
            <a:spLocks noGrp="1"/>
          </p:cNvSpPr>
          <p:nvPr>
            <p:ph type="title"/>
          </p:nvPr>
        </p:nvSpPr>
        <p:spPr>
          <a:xfrm>
            <a:off x="1693624" y="308474"/>
            <a:ext cx="8174533" cy="492443"/>
          </a:xfrm>
        </p:spPr>
        <p:txBody>
          <a:bodyPr/>
          <a:lstStyle/>
          <a:p>
            <a:pPr algn="ctr"/>
            <a:r>
              <a:rPr lang="en-US" sz="3200" dirty="0"/>
              <a:t>Differing Powers of the House and Senate</a:t>
            </a:r>
          </a:p>
        </p:txBody>
      </p:sp>
      <p:sp>
        <p:nvSpPr>
          <p:cNvPr id="3" name="Text Placeholder 2">
            <a:extLst>
              <a:ext uri="{FF2B5EF4-FFF2-40B4-BE49-F238E27FC236}">
                <a16:creationId xmlns:a16="http://schemas.microsoft.com/office/drawing/2014/main" id="{7C99187F-2046-41C4-B9C6-30447B746645}"/>
              </a:ext>
            </a:extLst>
          </p:cNvPr>
          <p:cNvSpPr>
            <a:spLocks noGrp="1"/>
          </p:cNvSpPr>
          <p:nvPr>
            <p:ph type="body" idx="1"/>
          </p:nvPr>
        </p:nvSpPr>
        <p:spPr>
          <a:xfrm>
            <a:off x="7207030" y="861586"/>
            <a:ext cx="3552611" cy="369332"/>
          </a:xfrm>
        </p:spPr>
        <p:txBody>
          <a:bodyPr/>
          <a:lstStyle/>
          <a:p>
            <a:r>
              <a:rPr lang="en-US" sz="2400" b="1" dirty="0"/>
              <a:t>House of Representatives</a:t>
            </a:r>
          </a:p>
        </p:txBody>
      </p:sp>
      <p:sp>
        <p:nvSpPr>
          <p:cNvPr id="4" name="Text Placeholder 2">
            <a:extLst>
              <a:ext uri="{FF2B5EF4-FFF2-40B4-BE49-F238E27FC236}">
                <a16:creationId xmlns:a16="http://schemas.microsoft.com/office/drawing/2014/main" id="{9C2BDC02-E61A-4B7A-B54F-100C6E3AFBB5}"/>
              </a:ext>
            </a:extLst>
          </p:cNvPr>
          <p:cNvSpPr txBox="1">
            <a:spLocks/>
          </p:cNvSpPr>
          <p:nvPr/>
        </p:nvSpPr>
        <p:spPr>
          <a:xfrm>
            <a:off x="219289" y="711832"/>
            <a:ext cx="1143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0" dirty="0"/>
              <a:t>Senate</a:t>
            </a:r>
          </a:p>
        </p:txBody>
      </p:sp>
      <p:sp>
        <p:nvSpPr>
          <p:cNvPr id="7" name="TextBox 6">
            <a:extLst>
              <a:ext uri="{FF2B5EF4-FFF2-40B4-BE49-F238E27FC236}">
                <a16:creationId xmlns:a16="http://schemas.microsoft.com/office/drawing/2014/main" id="{F0CB0069-3C57-412E-962C-92A20E650A6E}"/>
              </a:ext>
            </a:extLst>
          </p:cNvPr>
          <p:cNvSpPr txBox="1"/>
          <p:nvPr/>
        </p:nvSpPr>
        <p:spPr>
          <a:xfrm>
            <a:off x="0" y="1057206"/>
            <a:ext cx="55626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Introduce bills- proposed laws</a:t>
            </a:r>
          </a:p>
          <a:p>
            <a:pPr marL="342900" indent="-342900">
              <a:buFont typeface="Arial" panose="020B0604020202020204" pitchFamily="34" charset="0"/>
              <a:buChar char="•"/>
            </a:pPr>
            <a:r>
              <a:rPr lang="en-US" sz="2000" dirty="0"/>
              <a:t>Provides </a:t>
            </a:r>
            <a:r>
              <a:rPr lang="en-US" sz="2000" b="1" dirty="0">
                <a:solidFill>
                  <a:srgbClr val="FF0000"/>
                </a:solidFill>
              </a:rPr>
              <a:t>advice and consent </a:t>
            </a:r>
            <a:r>
              <a:rPr lang="en-US" sz="2000" dirty="0"/>
              <a:t>on treaties and </a:t>
            </a:r>
          </a:p>
          <a:p>
            <a:r>
              <a:rPr lang="en-US" sz="2000" dirty="0"/>
              <a:t>      Presidential appointments</a:t>
            </a:r>
          </a:p>
          <a:p>
            <a:pPr marL="342900" indent="-342900">
              <a:buFont typeface="Arial" panose="020B0604020202020204" pitchFamily="34" charset="0"/>
              <a:buChar char="•"/>
            </a:pPr>
            <a:r>
              <a:rPr lang="en-US" sz="2000" dirty="0"/>
              <a:t>The Senate holds the impeachment trial</a:t>
            </a:r>
          </a:p>
          <a:p>
            <a:pPr marL="342900" indent="-342900">
              <a:buFont typeface="Arial" panose="020B0604020202020204" pitchFamily="34" charset="0"/>
              <a:buChar char="•"/>
            </a:pPr>
            <a:r>
              <a:rPr lang="en-US" sz="2000" dirty="0"/>
              <a:t>Elects VP if no one wins 270 votes in elect. College</a:t>
            </a:r>
          </a:p>
        </p:txBody>
      </p:sp>
      <p:sp>
        <p:nvSpPr>
          <p:cNvPr id="8" name="TextBox 7">
            <a:extLst>
              <a:ext uri="{FF2B5EF4-FFF2-40B4-BE49-F238E27FC236}">
                <a16:creationId xmlns:a16="http://schemas.microsoft.com/office/drawing/2014/main" id="{BFA6E15B-4285-498E-8E04-ED1F695D1B59}"/>
              </a:ext>
            </a:extLst>
          </p:cNvPr>
          <p:cNvSpPr txBox="1"/>
          <p:nvPr/>
        </p:nvSpPr>
        <p:spPr>
          <a:xfrm>
            <a:off x="7227904" y="1155318"/>
            <a:ext cx="4626010" cy="1631216"/>
          </a:xfrm>
          <a:prstGeom prst="rect">
            <a:avLst/>
          </a:prstGeom>
          <a:noFill/>
        </p:spPr>
        <p:txBody>
          <a:bodyPr wrap="none" rtlCol="0">
            <a:spAutoFit/>
          </a:bodyPr>
          <a:lstStyle/>
          <a:p>
            <a:pPr marL="342900" indent="-342900">
              <a:buFont typeface="Arial" panose="020B0604020202020204" pitchFamily="34" charset="0"/>
              <a:buChar char="•"/>
            </a:pPr>
            <a:r>
              <a:rPr lang="en-US" sz="2000" dirty="0"/>
              <a:t>Introduce bills- proposed laws</a:t>
            </a:r>
          </a:p>
          <a:p>
            <a:pPr marL="342900" indent="-342900">
              <a:buFont typeface="Arial" panose="020B0604020202020204" pitchFamily="34" charset="0"/>
              <a:buChar char="•"/>
            </a:pPr>
            <a:r>
              <a:rPr lang="en-US" sz="2000" b="1" dirty="0">
                <a:solidFill>
                  <a:srgbClr val="FF0000"/>
                </a:solidFill>
              </a:rPr>
              <a:t>Originates Revenue Bills</a:t>
            </a:r>
          </a:p>
          <a:p>
            <a:pPr marL="342900" indent="-342900">
              <a:buFont typeface="Arial" panose="020B0604020202020204" pitchFamily="34" charset="0"/>
              <a:buChar char="•"/>
            </a:pPr>
            <a:r>
              <a:rPr lang="en-US" sz="2000" dirty="0"/>
              <a:t>The House can impeach officials</a:t>
            </a:r>
          </a:p>
          <a:p>
            <a:pPr marL="342900" indent="-342900">
              <a:buFont typeface="Arial" panose="020B0604020202020204" pitchFamily="34" charset="0"/>
              <a:buChar char="•"/>
            </a:pPr>
            <a:r>
              <a:rPr lang="en-US" sz="2000" dirty="0"/>
              <a:t>Determines who will be President if no</a:t>
            </a:r>
          </a:p>
          <a:p>
            <a:r>
              <a:rPr lang="en-US" sz="2000" dirty="0"/>
              <a:t>      one wins 270 votes in Electoral College</a:t>
            </a:r>
          </a:p>
        </p:txBody>
      </p:sp>
      <p:cxnSp>
        <p:nvCxnSpPr>
          <p:cNvPr id="15" name="Straight Connector 14">
            <a:extLst>
              <a:ext uri="{FF2B5EF4-FFF2-40B4-BE49-F238E27FC236}">
                <a16:creationId xmlns:a16="http://schemas.microsoft.com/office/drawing/2014/main" id="{45486A82-591F-4EF7-AB15-4224E6368CF9}"/>
              </a:ext>
            </a:extLst>
          </p:cNvPr>
          <p:cNvCxnSpPr/>
          <p:nvPr/>
        </p:nvCxnSpPr>
        <p:spPr>
          <a:xfrm>
            <a:off x="219289" y="3007350"/>
            <a:ext cx="449579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41A34B4-29E9-45A2-B06C-4B1B9AF131B4}"/>
              </a:ext>
            </a:extLst>
          </p:cNvPr>
          <p:cNvCxnSpPr>
            <a:cxnSpLocks/>
          </p:cNvCxnSpPr>
          <p:nvPr/>
        </p:nvCxnSpPr>
        <p:spPr>
          <a:xfrm>
            <a:off x="6934200" y="2895600"/>
            <a:ext cx="5105400" cy="0"/>
          </a:xfrm>
          <a:prstGeom prst="line">
            <a:avLst/>
          </a:prstGeom>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A22B8194-285E-4BCC-A89C-499684A00BF1}"/>
              </a:ext>
            </a:extLst>
          </p:cNvPr>
          <p:cNvSpPr txBox="1"/>
          <p:nvPr/>
        </p:nvSpPr>
        <p:spPr>
          <a:xfrm>
            <a:off x="173968" y="-48873"/>
            <a:ext cx="12018031" cy="415498"/>
          </a:xfrm>
          <a:prstGeom prst="rect">
            <a:avLst/>
          </a:prstGeom>
          <a:noFill/>
        </p:spPr>
        <p:txBody>
          <a:bodyPr wrap="square">
            <a:spAutoFit/>
          </a:bodyPr>
          <a:lstStyle/>
          <a:p>
            <a:r>
              <a:rPr lang="en-US" sz="2100" b="1" dirty="0"/>
              <a:t>Describe the different structures, powers, and functions of each house of Congress </a:t>
            </a:r>
            <a:r>
              <a:rPr lang="en-US" sz="2000" b="1" i="1" dirty="0"/>
              <a:t>AMSCO pg. 100-107</a:t>
            </a:r>
            <a:r>
              <a:rPr lang="en-US" sz="2100" b="1" dirty="0"/>
              <a:t>.</a:t>
            </a:r>
          </a:p>
        </p:txBody>
      </p:sp>
      <p:sp>
        <p:nvSpPr>
          <p:cNvPr id="21" name="Title 1">
            <a:extLst>
              <a:ext uri="{FF2B5EF4-FFF2-40B4-BE49-F238E27FC236}">
                <a16:creationId xmlns:a16="http://schemas.microsoft.com/office/drawing/2014/main" id="{4F87C8E4-E45D-4CED-B196-0E35CAD36D1D}"/>
              </a:ext>
            </a:extLst>
          </p:cNvPr>
          <p:cNvSpPr txBox="1">
            <a:spLocks/>
          </p:cNvSpPr>
          <p:nvPr/>
        </p:nvSpPr>
        <p:spPr>
          <a:xfrm>
            <a:off x="1693624" y="3371282"/>
            <a:ext cx="8174533" cy="492443"/>
          </a:xfrm>
          <a:prstGeom prst="rect">
            <a:avLst/>
          </a:prstGeom>
        </p:spPr>
        <p:txBody>
          <a:bodyPr wrap="square" lIns="0" tIns="0" rIns="0" bIns="0">
            <a:spAutoFit/>
          </a:bodyPr>
          <a:lstStyle>
            <a:lvl1pPr>
              <a:defRPr sz="4000" b="1" i="0">
                <a:solidFill>
                  <a:schemeClr val="tx1"/>
                </a:solidFill>
                <a:latin typeface="Calibri"/>
                <a:ea typeface="+mj-ea"/>
                <a:cs typeface="Calibri"/>
              </a:defRPr>
            </a:lvl1pPr>
          </a:lstStyle>
          <a:p>
            <a:pPr algn="ctr"/>
            <a:r>
              <a:rPr lang="en-US" sz="3200" kern="0" dirty="0"/>
              <a:t>Differing Structures of the House and Senate</a:t>
            </a:r>
          </a:p>
        </p:txBody>
      </p:sp>
      <p:sp>
        <p:nvSpPr>
          <p:cNvPr id="22" name="TextBox 21">
            <a:extLst>
              <a:ext uri="{FF2B5EF4-FFF2-40B4-BE49-F238E27FC236}">
                <a16:creationId xmlns:a16="http://schemas.microsoft.com/office/drawing/2014/main" id="{C20D56FD-DF13-4DDB-8E50-886245213C6C}"/>
              </a:ext>
            </a:extLst>
          </p:cNvPr>
          <p:cNvSpPr txBox="1"/>
          <p:nvPr/>
        </p:nvSpPr>
        <p:spPr>
          <a:xfrm>
            <a:off x="0" y="4312635"/>
            <a:ext cx="472440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Less centralized </a:t>
            </a:r>
          </a:p>
          <a:p>
            <a:pPr marL="285750" indent="-285750">
              <a:buFont typeface="Arial" panose="020B0604020202020204" pitchFamily="34" charset="0"/>
              <a:buChar char="•"/>
            </a:pPr>
            <a:r>
              <a:rPr lang="en-US" b="1" dirty="0"/>
              <a:t>Committees do not have as much authority </a:t>
            </a:r>
          </a:p>
          <a:p>
            <a:pPr marL="285750" indent="-285750">
              <a:buFont typeface="Arial" panose="020B0604020202020204" pitchFamily="34" charset="0"/>
              <a:buChar char="•"/>
            </a:pPr>
            <a:r>
              <a:rPr lang="en-US" b="1" dirty="0"/>
              <a:t>Looser debate (filibusters allowed but limited by cloture vote)</a:t>
            </a:r>
          </a:p>
          <a:p>
            <a:pPr marL="285750" indent="-285750">
              <a:buFont typeface="Arial" panose="020B0604020202020204" pitchFamily="34" charset="0"/>
              <a:buChar char="•"/>
            </a:pPr>
            <a:r>
              <a:rPr lang="en-US" b="1" dirty="0"/>
              <a:t>Leaders less powerful except for the powerful </a:t>
            </a:r>
            <a:r>
              <a:rPr lang="en-US" b="1" dirty="0">
                <a:solidFill>
                  <a:srgbClr val="FF0000"/>
                </a:solidFill>
              </a:rPr>
              <a:t>majority</a:t>
            </a:r>
            <a:r>
              <a:rPr lang="en-US" b="1" dirty="0"/>
              <a:t> leader </a:t>
            </a:r>
          </a:p>
        </p:txBody>
      </p:sp>
      <p:sp>
        <p:nvSpPr>
          <p:cNvPr id="23" name="Text Placeholder 2">
            <a:extLst>
              <a:ext uri="{FF2B5EF4-FFF2-40B4-BE49-F238E27FC236}">
                <a16:creationId xmlns:a16="http://schemas.microsoft.com/office/drawing/2014/main" id="{426E19B4-8466-483A-8911-679E37C5F778}"/>
              </a:ext>
            </a:extLst>
          </p:cNvPr>
          <p:cNvSpPr txBox="1">
            <a:spLocks/>
          </p:cNvSpPr>
          <p:nvPr/>
        </p:nvSpPr>
        <p:spPr>
          <a:xfrm>
            <a:off x="76200" y="3877646"/>
            <a:ext cx="1143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0" dirty="0"/>
              <a:t>Senate</a:t>
            </a:r>
          </a:p>
        </p:txBody>
      </p:sp>
      <p:sp>
        <p:nvSpPr>
          <p:cNvPr id="24" name="Text Placeholder 2">
            <a:extLst>
              <a:ext uri="{FF2B5EF4-FFF2-40B4-BE49-F238E27FC236}">
                <a16:creationId xmlns:a16="http://schemas.microsoft.com/office/drawing/2014/main" id="{86A93F4F-67E3-4414-822B-36D20DBB7FF1}"/>
              </a:ext>
            </a:extLst>
          </p:cNvPr>
          <p:cNvSpPr txBox="1">
            <a:spLocks/>
          </p:cNvSpPr>
          <p:nvPr/>
        </p:nvSpPr>
        <p:spPr>
          <a:xfrm>
            <a:off x="7467602" y="3982317"/>
            <a:ext cx="3552611"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0" dirty="0"/>
              <a:t>House of Representatives</a:t>
            </a:r>
          </a:p>
        </p:txBody>
      </p:sp>
      <p:sp>
        <p:nvSpPr>
          <p:cNvPr id="25" name="TextBox 24">
            <a:extLst>
              <a:ext uri="{FF2B5EF4-FFF2-40B4-BE49-F238E27FC236}">
                <a16:creationId xmlns:a16="http://schemas.microsoft.com/office/drawing/2014/main" id="{5D238C64-480D-4D8C-B399-88098E6111F3}"/>
              </a:ext>
            </a:extLst>
          </p:cNvPr>
          <p:cNvSpPr txBox="1"/>
          <p:nvPr/>
        </p:nvSpPr>
        <p:spPr>
          <a:xfrm>
            <a:off x="6944983" y="4472987"/>
            <a:ext cx="5105400"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Centralized and hierarchical </a:t>
            </a:r>
          </a:p>
          <a:p>
            <a:pPr marL="285750" indent="-285750">
              <a:buFont typeface="Arial" panose="020B0604020202020204" pitchFamily="34" charset="0"/>
              <a:buChar char="•"/>
            </a:pPr>
            <a:r>
              <a:rPr lang="en-US" b="1" dirty="0">
                <a:solidFill>
                  <a:srgbClr val="FF0000"/>
                </a:solidFill>
              </a:rPr>
              <a:t>Rules committee </a:t>
            </a:r>
            <a:r>
              <a:rPr lang="en-US" b="1" dirty="0"/>
              <a:t>(</a:t>
            </a:r>
            <a:r>
              <a:rPr lang="en-US" b="1" dirty="0">
                <a:solidFill>
                  <a:srgbClr val="FF0000"/>
                </a:solidFill>
              </a:rPr>
              <a:t>majority party controls agenda</a:t>
            </a:r>
            <a:r>
              <a:rPr lang="en-US" b="1" dirty="0"/>
              <a:t>) </a:t>
            </a:r>
          </a:p>
          <a:p>
            <a:pPr marL="285750" indent="-285750">
              <a:buFont typeface="Arial" panose="020B0604020202020204" pitchFamily="34" charset="0"/>
              <a:buChar char="•"/>
            </a:pPr>
            <a:r>
              <a:rPr lang="en-US" b="1" dirty="0"/>
              <a:t>Limited debate time </a:t>
            </a:r>
          </a:p>
          <a:p>
            <a:pPr marL="285750" indent="-285750">
              <a:buFont typeface="Arial" panose="020B0604020202020204" pitchFamily="34" charset="0"/>
              <a:buChar char="•"/>
            </a:pPr>
            <a:r>
              <a:rPr lang="en-US" b="1" dirty="0"/>
              <a:t>Powerful speaker of the house </a:t>
            </a:r>
          </a:p>
          <a:p>
            <a:pPr marL="285750" indent="-285750">
              <a:buFont typeface="Arial" panose="020B0604020202020204" pitchFamily="34" charset="0"/>
              <a:buChar char="•"/>
            </a:pPr>
            <a:r>
              <a:rPr lang="en-US" b="1" dirty="0"/>
              <a:t>Focuses on revenue and spending (</a:t>
            </a:r>
            <a:r>
              <a:rPr lang="en-US" b="1" dirty="0">
                <a:solidFill>
                  <a:srgbClr val="FF0000"/>
                </a:solidFill>
              </a:rPr>
              <a:t>power of the purse</a:t>
            </a:r>
            <a:r>
              <a:rPr lang="en-US" b="1" dirty="0"/>
              <a:t>)</a:t>
            </a:r>
          </a:p>
        </p:txBody>
      </p:sp>
    </p:spTree>
    <p:extLst>
      <p:ext uri="{BB962C8B-B14F-4D97-AF65-F5344CB8AC3E}">
        <p14:creationId xmlns:p14="http://schemas.microsoft.com/office/powerpoint/2010/main" val="3419804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2761633" y="61538"/>
            <a:ext cx="7336155" cy="505908"/>
          </a:xfrm>
          <a:prstGeom prst="rect">
            <a:avLst/>
          </a:prstGeom>
        </p:spPr>
        <p:txBody>
          <a:bodyPr vert="horz" wrap="square" lIns="0" tIns="13335" rIns="0" bIns="0" rtlCol="0">
            <a:spAutoFit/>
          </a:bodyPr>
          <a:lstStyle/>
          <a:p>
            <a:pPr marL="12700" algn="ctr">
              <a:spcBef>
                <a:spcPts val="105"/>
              </a:spcBef>
            </a:pPr>
            <a:r>
              <a:rPr sz="3200" spc="-20" dirty="0"/>
              <a:t>POWERS </a:t>
            </a:r>
            <a:r>
              <a:rPr sz="3200" spc="-5" dirty="0"/>
              <a:t>DENIED </a:t>
            </a:r>
            <a:r>
              <a:rPr sz="3200" spc="-60" dirty="0"/>
              <a:t>TO</a:t>
            </a:r>
            <a:r>
              <a:rPr sz="3200" spc="-30" dirty="0"/>
              <a:t> </a:t>
            </a:r>
            <a:r>
              <a:rPr sz="3200" spc="-15" dirty="0"/>
              <a:t>CONGRESS</a:t>
            </a:r>
            <a:endParaRPr sz="3200" dirty="0"/>
          </a:p>
        </p:txBody>
      </p:sp>
      <p:sp>
        <p:nvSpPr>
          <p:cNvPr id="5" name="object 5"/>
          <p:cNvSpPr txBox="1"/>
          <p:nvPr/>
        </p:nvSpPr>
        <p:spPr>
          <a:xfrm>
            <a:off x="10016235" y="6464986"/>
            <a:ext cx="128270" cy="461665"/>
          </a:xfrm>
          <a:prstGeom prst="rect">
            <a:avLst/>
          </a:prstGeom>
        </p:spPr>
        <p:txBody>
          <a:bodyPr vert="horz" wrap="square" lIns="0" tIns="0" rIns="0" bIns="0" rtlCol="0">
            <a:spAutoFit/>
          </a:bodyPr>
          <a:lstStyle/>
          <a:p>
            <a:pPr marL="25400">
              <a:lnSpc>
                <a:spcPts val="1240"/>
              </a:lnSpc>
            </a:pPr>
            <a:fld id="{81D60167-4931-47E6-BA6A-407CBD079E47}" type="slidenum">
              <a:rPr sz="1200" dirty="0">
                <a:solidFill>
                  <a:srgbClr val="888888"/>
                </a:solidFill>
                <a:cs typeface="Calibri"/>
              </a:rPr>
              <a:pPr marL="25400">
                <a:lnSpc>
                  <a:spcPts val="1240"/>
                </a:lnSpc>
              </a:pPr>
              <a:t>29</a:t>
            </a:fld>
            <a:endParaRPr sz="1200">
              <a:solidFill>
                <a:prstClr val="black"/>
              </a:solidFill>
              <a:cs typeface="Calibri"/>
            </a:endParaRPr>
          </a:p>
        </p:txBody>
      </p:sp>
      <p:sp>
        <p:nvSpPr>
          <p:cNvPr id="4" name="object 4"/>
          <p:cNvSpPr txBox="1"/>
          <p:nvPr/>
        </p:nvSpPr>
        <p:spPr>
          <a:xfrm>
            <a:off x="1844403" y="865975"/>
            <a:ext cx="8836660" cy="5398273"/>
          </a:xfrm>
          <a:prstGeom prst="rect">
            <a:avLst/>
          </a:prstGeom>
        </p:spPr>
        <p:txBody>
          <a:bodyPr vert="horz" wrap="square" lIns="0" tIns="12065" rIns="0" bIns="0" rtlCol="0">
            <a:spAutoFit/>
          </a:bodyPr>
          <a:lstStyle/>
          <a:p>
            <a:pPr marL="355600" indent="-343535">
              <a:spcBef>
                <a:spcPts val="95"/>
              </a:spcBef>
              <a:buFont typeface="Arial"/>
              <a:buChar char="•"/>
              <a:tabLst>
                <a:tab pos="355600" algn="l"/>
                <a:tab pos="356235" algn="l"/>
              </a:tabLst>
            </a:pPr>
            <a:r>
              <a:rPr sz="2500" b="1" spc="-15" dirty="0">
                <a:solidFill>
                  <a:prstClr val="black"/>
                </a:solidFill>
                <a:cs typeface="Calibri"/>
              </a:rPr>
              <a:t>Passing </a:t>
            </a:r>
            <a:r>
              <a:rPr sz="2500" b="1" spc="-30" dirty="0">
                <a:solidFill>
                  <a:prstClr val="black"/>
                </a:solidFill>
                <a:cs typeface="Calibri"/>
              </a:rPr>
              <a:t>ex </a:t>
            </a:r>
            <a:r>
              <a:rPr sz="2500" b="1" spc="-15" dirty="0">
                <a:solidFill>
                  <a:prstClr val="black"/>
                </a:solidFill>
                <a:cs typeface="Calibri"/>
              </a:rPr>
              <a:t>post facto</a:t>
            </a:r>
            <a:r>
              <a:rPr sz="2500" b="1" spc="80" dirty="0">
                <a:solidFill>
                  <a:prstClr val="black"/>
                </a:solidFill>
                <a:cs typeface="Calibri"/>
              </a:rPr>
              <a:t> </a:t>
            </a:r>
            <a:r>
              <a:rPr sz="2500" b="1" spc="-15" dirty="0">
                <a:solidFill>
                  <a:prstClr val="black"/>
                </a:solidFill>
                <a:cs typeface="Calibri"/>
              </a:rPr>
              <a:t>laws</a:t>
            </a:r>
            <a:r>
              <a:rPr lang="en-US" sz="2500" spc="-15" dirty="0">
                <a:solidFill>
                  <a:prstClr val="black"/>
                </a:solidFill>
                <a:cs typeface="Calibri"/>
              </a:rPr>
              <a:t>-A law that makes an action a crime even though it was legal when it was committed or increases the penalty for a crime after it has been committed. Under the Constitution, neither the states nor Congress can pass such a law.</a:t>
            </a:r>
            <a:endParaRPr sz="2500" dirty="0">
              <a:solidFill>
                <a:prstClr val="black"/>
              </a:solidFill>
              <a:cs typeface="Calibri"/>
            </a:endParaRPr>
          </a:p>
          <a:p>
            <a:pPr>
              <a:spcBef>
                <a:spcPts val="45"/>
              </a:spcBef>
              <a:buFont typeface="Arial"/>
              <a:buChar char="•"/>
            </a:pPr>
            <a:endParaRPr sz="2500" dirty="0">
              <a:solidFill>
                <a:prstClr val="black"/>
              </a:solidFill>
              <a:latin typeface="Times New Roman"/>
              <a:cs typeface="Times New Roman"/>
            </a:endParaRPr>
          </a:p>
          <a:p>
            <a:pPr marL="355600" indent="-343535">
              <a:buFont typeface="Arial"/>
              <a:buChar char="•"/>
              <a:tabLst>
                <a:tab pos="355600" algn="l"/>
                <a:tab pos="356235" algn="l"/>
              </a:tabLst>
            </a:pPr>
            <a:r>
              <a:rPr sz="2500" b="1" spc="-15" dirty="0">
                <a:solidFill>
                  <a:prstClr val="black"/>
                </a:solidFill>
                <a:cs typeface="Calibri"/>
              </a:rPr>
              <a:t>Passing </a:t>
            </a:r>
            <a:r>
              <a:rPr sz="2500" b="1" spc="-5" dirty="0">
                <a:solidFill>
                  <a:prstClr val="black"/>
                </a:solidFill>
                <a:cs typeface="Calibri"/>
              </a:rPr>
              <a:t>bills of</a:t>
            </a:r>
            <a:r>
              <a:rPr sz="2500" b="1" spc="25" dirty="0">
                <a:solidFill>
                  <a:prstClr val="black"/>
                </a:solidFill>
                <a:cs typeface="Calibri"/>
              </a:rPr>
              <a:t> </a:t>
            </a:r>
            <a:r>
              <a:rPr sz="2500" b="1" spc="-15" dirty="0">
                <a:solidFill>
                  <a:prstClr val="black"/>
                </a:solidFill>
                <a:cs typeface="Calibri"/>
              </a:rPr>
              <a:t>attainder</a:t>
            </a:r>
            <a:r>
              <a:rPr lang="en-US" sz="2500" spc="-15" dirty="0">
                <a:solidFill>
                  <a:prstClr val="black"/>
                </a:solidFill>
                <a:cs typeface="Calibri"/>
              </a:rPr>
              <a:t>- A law that makes a person guilty of a crime without a trial. Neither Congress nor the states can enact such a law under the Constitution.</a:t>
            </a:r>
          </a:p>
          <a:p>
            <a:pPr marL="355600" indent="-343535">
              <a:buFont typeface="Arial"/>
              <a:buChar char="•"/>
              <a:tabLst>
                <a:tab pos="355600" algn="l"/>
                <a:tab pos="356235" algn="l"/>
              </a:tabLst>
            </a:pPr>
            <a:endParaRPr sz="2500" dirty="0">
              <a:solidFill>
                <a:prstClr val="black"/>
              </a:solidFill>
              <a:cs typeface="Calibri"/>
            </a:endParaRPr>
          </a:p>
          <a:p>
            <a:pPr marL="355600" marR="5080" indent="-343535">
              <a:buFont typeface="Arial"/>
              <a:buChar char="•"/>
              <a:tabLst>
                <a:tab pos="355600" algn="l"/>
                <a:tab pos="356235" algn="l"/>
              </a:tabLst>
            </a:pPr>
            <a:r>
              <a:rPr sz="2500" b="1" spc="-5" dirty="0">
                <a:solidFill>
                  <a:prstClr val="black"/>
                </a:solidFill>
                <a:cs typeface="Calibri"/>
              </a:rPr>
              <a:t>Suspending </a:t>
            </a:r>
            <a:r>
              <a:rPr sz="2500" b="1" spc="-5" dirty="0">
                <a:solidFill>
                  <a:srgbClr val="FF0000"/>
                </a:solidFill>
                <a:cs typeface="Calibri"/>
              </a:rPr>
              <a:t>habeas </a:t>
            </a:r>
            <a:r>
              <a:rPr sz="2500" b="1" spc="-10" dirty="0">
                <a:solidFill>
                  <a:srgbClr val="FF0000"/>
                </a:solidFill>
                <a:cs typeface="Calibri"/>
              </a:rPr>
              <a:t>corpus </a:t>
            </a:r>
            <a:r>
              <a:rPr sz="2500" b="1" spc="-25" dirty="0">
                <a:solidFill>
                  <a:prstClr val="black"/>
                </a:solidFill>
                <a:cs typeface="Calibri"/>
              </a:rPr>
              <a:t>except </a:t>
            </a:r>
            <a:r>
              <a:rPr sz="2500" b="1" spc="-5" dirty="0">
                <a:solidFill>
                  <a:prstClr val="black"/>
                </a:solidFill>
                <a:cs typeface="Calibri"/>
              </a:rPr>
              <a:t>in </a:t>
            </a:r>
            <a:r>
              <a:rPr sz="2500" b="1" spc="-10" dirty="0">
                <a:solidFill>
                  <a:prstClr val="black"/>
                </a:solidFill>
                <a:cs typeface="Calibri"/>
              </a:rPr>
              <a:t>cases </a:t>
            </a:r>
            <a:r>
              <a:rPr sz="2500" b="1" spc="-5" dirty="0">
                <a:solidFill>
                  <a:prstClr val="black"/>
                </a:solidFill>
                <a:cs typeface="Calibri"/>
              </a:rPr>
              <a:t>of  </a:t>
            </a:r>
            <a:r>
              <a:rPr sz="2500" b="1" spc="-15" dirty="0">
                <a:solidFill>
                  <a:prstClr val="black"/>
                </a:solidFill>
                <a:cs typeface="Calibri"/>
              </a:rPr>
              <a:t>rebellion </a:t>
            </a:r>
            <a:r>
              <a:rPr sz="2500" b="1" spc="-5" dirty="0">
                <a:solidFill>
                  <a:prstClr val="black"/>
                </a:solidFill>
                <a:cs typeface="Calibri"/>
              </a:rPr>
              <a:t>or</a:t>
            </a:r>
            <a:r>
              <a:rPr sz="2500" b="1" spc="55" dirty="0">
                <a:solidFill>
                  <a:prstClr val="black"/>
                </a:solidFill>
                <a:cs typeface="Calibri"/>
              </a:rPr>
              <a:t> </a:t>
            </a:r>
            <a:r>
              <a:rPr sz="2500" b="1" spc="-15" dirty="0">
                <a:solidFill>
                  <a:prstClr val="black"/>
                </a:solidFill>
                <a:cs typeface="Calibri"/>
              </a:rPr>
              <a:t>invasion</a:t>
            </a:r>
            <a:endParaRPr lang="en-US" sz="2500" b="1" spc="-15" dirty="0">
              <a:solidFill>
                <a:prstClr val="black"/>
              </a:solidFill>
              <a:cs typeface="Calibri"/>
            </a:endParaRPr>
          </a:p>
          <a:p>
            <a:pPr marL="355600" marR="5080" indent="-343535">
              <a:buFont typeface="Arial"/>
              <a:buChar char="•"/>
              <a:tabLst>
                <a:tab pos="355600" algn="l"/>
                <a:tab pos="356235" algn="l"/>
              </a:tabLst>
            </a:pPr>
            <a:r>
              <a:rPr lang="en-US" sz="2500" b="1" spc="-5" dirty="0">
                <a:solidFill>
                  <a:srgbClr val="FF0000"/>
                </a:solidFill>
                <a:cs typeface="Calibri"/>
              </a:rPr>
              <a:t>habeas </a:t>
            </a:r>
            <a:r>
              <a:rPr lang="en-US" sz="2500" b="1" spc="-10" dirty="0">
                <a:solidFill>
                  <a:srgbClr val="FF0000"/>
                </a:solidFill>
                <a:cs typeface="Calibri"/>
              </a:rPr>
              <a:t>corpus- </a:t>
            </a:r>
            <a:r>
              <a:rPr lang="en-US" sz="2500" spc="-10" dirty="0">
                <a:solidFill>
                  <a:prstClr val="black"/>
                </a:solidFill>
                <a:cs typeface="Calibri"/>
              </a:rPr>
              <a:t>A court order directing authorities to show cause for why a person under detention should not be released.</a:t>
            </a:r>
          </a:p>
          <a:p>
            <a:pPr marL="12065" marR="5080">
              <a:tabLst>
                <a:tab pos="355600" algn="l"/>
                <a:tab pos="356235" algn="l"/>
              </a:tabLst>
            </a:pPr>
            <a:endParaRPr sz="2500" dirty="0">
              <a:solidFill>
                <a:prstClr val="black"/>
              </a:solidFill>
              <a:cs typeface="Calibri"/>
            </a:endParaRPr>
          </a:p>
        </p:txBody>
      </p:sp>
      <p:pic>
        <p:nvPicPr>
          <p:cNvPr id="6" name="Picture 5"/>
          <p:cNvPicPr>
            <a:picLocks noChangeAspect="1"/>
          </p:cNvPicPr>
          <p:nvPr/>
        </p:nvPicPr>
        <p:blipFill>
          <a:blip r:embed="rId3"/>
          <a:stretch>
            <a:fillRect/>
          </a:stretch>
        </p:blipFill>
        <p:spPr>
          <a:xfrm rot="21149972">
            <a:off x="2048796" y="6114010"/>
            <a:ext cx="1425670" cy="501212"/>
          </a:xfrm>
          <a:prstGeom prst="rect">
            <a:avLst/>
          </a:prstGeom>
        </p:spPr>
      </p:pic>
      <p:pic>
        <p:nvPicPr>
          <p:cNvPr id="8" name="Picture 7"/>
          <p:cNvPicPr>
            <a:picLocks noChangeAspect="1"/>
          </p:cNvPicPr>
          <p:nvPr/>
        </p:nvPicPr>
        <p:blipFill>
          <a:blip r:embed="rId3"/>
          <a:stretch>
            <a:fillRect/>
          </a:stretch>
        </p:blipFill>
        <p:spPr>
          <a:xfrm rot="20418927">
            <a:off x="1878881" y="277597"/>
            <a:ext cx="1228828" cy="432010"/>
          </a:xfrm>
          <a:prstGeom prst="rect">
            <a:avLst/>
          </a:prstGeom>
        </p:spPr>
      </p:pic>
      <p:pic>
        <p:nvPicPr>
          <p:cNvPr id="9" name="Picture 8"/>
          <p:cNvPicPr>
            <a:picLocks noChangeAspect="1"/>
          </p:cNvPicPr>
          <p:nvPr/>
        </p:nvPicPr>
        <p:blipFill>
          <a:blip r:embed="rId3"/>
          <a:stretch>
            <a:fillRect/>
          </a:stretch>
        </p:blipFill>
        <p:spPr>
          <a:xfrm rot="1551165">
            <a:off x="9536028" y="307815"/>
            <a:ext cx="1138734" cy="400336"/>
          </a:xfrm>
          <a:prstGeom prst="rect">
            <a:avLst/>
          </a:prstGeom>
        </p:spPr>
      </p:pic>
      <p:pic>
        <p:nvPicPr>
          <p:cNvPr id="10" name="Picture 9"/>
          <p:cNvPicPr>
            <a:picLocks noChangeAspect="1"/>
          </p:cNvPicPr>
          <p:nvPr/>
        </p:nvPicPr>
        <p:blipFill>
          <a:blip r:embed="rId4"/>
          <a:stretch>
            <a:fillRect/>
          </a:stretch>
        </p:blipFill>
        <p:spPr>
          <a:xfrm>
            <a:off x="9094856" y="79570"/>
            <a:ext cx="538162" cy="538162"/>
          </a:xfrm>
          <a:prstGeom prst="rect">
            <a:avLst/>
          </a:prstGeom>
        </p:spPr>
      </p:pic>
      <p:pic>
        <p:nvPicPr>
          <p:cNvPr id="12" name="Picture 11"/>
          <p:cNvPicPr>
            <a:picLocks noChangeAspect="1"/>
          </p:cNvPicPr>
          <p:nvPr/>
        </p:nvPicPr>
        <p:blipFill>
          <a:blip r:embed="rId4"/>
          <a:stretch>
            <a:fillRect/>
          </a:stretch>
        </p:blipFill>
        <p:spPr>
          <a:xfrm>
            <a:off x="3200400" y="83339"/>
            <a:ext cx="538162" cy="538162"/>
          </a:xfrm>
          <a:prstGeom prst="rect">
            <a:avLst/>
          </a:prstGeom>
        </p:spPr>
      </p:pic>
      <p:pic>
        <p:nvPicPr>
          <p:cNvPr id="13" name="Picture 12"/>
          <p:cNvPicPr>
            <a:picLocks noChangeAspect="1"/>
          </p:cNvPicPr>
          <p:nvPr/>
        </p:nvPicPr>
        <p:blipFill>
          <a:blip r:embed="rId3"/>
          <a:stretch>
            <a:fillRect/>
          </a:stretch>
        </p:blipFill>
        <p:spPr>
          <a:xfrm rot="21149972">
            <a:off x="5549896" y="6051303"/>
            <a:ext cx="1425670" cy="501212"/>
          </a:xfrm>
          <a:prstGeom prst="rect">
            <a:avLst/>
          </a:prstGeom>
        </p:spPr>
      </p:pic>
      <p:pic>
        <p:nvPicPr>
          <p:cNvPr id="14" name="Picture 13"/>
          <p:cNvPicPr>
            <a:picLocks noChangeAspect="1"/>
          </p:cNvPicPr>
          <p:nvPr/>
        </p:nvPicPr>
        <p:blipFill>
          <a:blip r:embed="rId3"/>
          <a:stretch>
            <a:fillRect/>
          </a:stretch>
        </p:blipFill>
        <p:spPr>
          <a:xfrm rot="21149972">
            <a:off x="8319672" y="6099816"/>
            <a:ext cx="1425670" cy="501212"/>
          </a:xfrm>
          <a:prstGeom prst="rect">
            <a:avLst/>
          </a:prstGeom>
        </p:spPr>
      </p:pic>
    </p:spTree>
    <p:extLst>
      <p:ext uri="{BB962C8B-B14F-4D97-AF65-F5344CB8AC3E}">
        <p14:creationId xmlns:p14="http://schemas.microsoft.com/office/powerpoint/2010/main" val="277996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101560" y="1143000"/>
            <a:ext cx="1955840" cy="1905000"/>
          </a:xfrm>
        </p:spPr>
        <p:txBody>
          <a:bodyPr/>
          <a:lstStyle/>
          <a:p>
            <a:r>
              <a:rPr lang="en-US" sz="2000" b="1" dirty="0"/>
              <a:t>Describe the different structures, powers, and functions of each house of Congress.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a:solidFill>
                  <a:prstClr val="white"/>
                </a:solidFill>
                <a:latin typeface="Calibri"/>
              </a:rPr>
              <a:t>TOPIC </a:t>
            </a:r>
            <a:r>
              <a:rPr lang="en-US" sz="2400" b="1">
                <a:solidFill>
                  <a:schemeClr val="bg1"/>
                </a:solidFill>
                <a:latin typeface="Calibri"/>
              </a:rPr>
              <a:t>2.1 </a:t>
            </a:r>
            <a:r>
              <a:rPr lang="en-US" sz="2400" b="1">
                <a:solidFill>
                  <a:schemeClr val="bg1"/>
                </a:solidFill>
              </a:rPr>
              <a:t>Congress</a:t>
            </a:r>
            <a:r>
              <a:rPr lang="en-US" sz="2400" b="1" dirty="0">
                <a:solidFill>
                  <a:schemeClr val="bg1"/>
                </a:solidFill>
              </a:rPr>
              <a:t>: The Senate and the House of Representatives</a:t>
            </a:r>
            <a:endParaRPr lang="en-US" sz="2400" b="1" dirty="0">
              <a:solidFill>
                <a:schemeClr val="bg1"/>
              </a:solidFill>
              <a:latin typeface="Calibri"/>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0" y="467564"/>
            <a:ext cx="12166168" cy="430887"/>
          </a:xfrm>
          <a:prstGeom prst="rect">
            <a:avLst/>
          </a:prstGeom>
          <a:noFill/>
        </p:spPr>
        <p:txBody>
          <a:bodyPr wrap="square">
            <a:spAutoFit/>
          </a:bodyPr>
          <a:lstStyle/>
          <a:p>
            <a:r>
              <a:rPr lang="en-US" sz="2200" b="1" dirty="0"/>
              <a:t>The republican ideal in the U.S. is manifested in the structure and operation of the legislative branch.</a:t>
            </a:r>
            <a:endParaRPr lang="en-US" sz="2200" b="1" dirty="0">
              <a:solidFill>
                <a:prstClr val="black"/>
              </a:solidFill>
              <a:latin typeface="Calibri"/>
            </a:endParaRPr>
          </a:p>
        </p:txBody>
      </p:sp>
      <p:sp>
        <p:nvSpPr>
          <p:cNvPr id="13" name="TextBox 12">
            <a:extLst>
              <a:ext uri="{FF2B5EF4-FFF2-40B4-BE49-F238E27FC236}">
                <a16:creationId xmlns:a16="http://schemas.microsoft.com/office/drawing/2014/main" id="{3FEA4166-9EEE-4E92-B2CB-2F8803B5312C}"/>
              </a:ext>
            </a:extLst>
          </p:cNvPr>
          <p:cNvSpPr txBox="1"/>
          <p:nvPr/>
        </p:nvSpPr>
        <p:spPr>
          <a:xfrm>
            <a:off x="2166851" y="1071119"/>
            <a:ext cx="9805460" cy="1323439"/>
          </a:xfrm>
          <a:prstGeom prst="rect">
            <a:avLst/>
          </a:prstGeom>
          <a:noFill/>
        </p:spPr>
        <p:txBody>
          <a:bodyPr wrap="square">
            <a:spAutoFit/>
          </a:bodyPr>
          <a:lstStyle/>
          <a:p>
            <a:pPr>
              <a:defRPr/>
            </a:pPr>
            <a:r>
              <a:rPr lang="en-US" sz="2000" b="1" dirty="0"/>
              <a:t>Republicanism, the democratic principle that the will of the people is reflected in government debates and decisions by their representatives, is shown in the bicameral structure of Congress. The Senate is designed to represent states equally, while the House is designed to represent the people.</a:t>
            </a:r>
            <a:endParaRPr lang="en-US" sz="2000" b="1" dirty="0">
              <a:solidFill>
                <a:prstClr val="black"/>
              </a:solidFill>
              <a:latin typeface="Calibri"/>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2133600" y="1143000"/>
            <a:ext cx="0" cy="5478933"/>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7ECB5A8D-95FF-75BE-A171-59CFCF67FB9B}"/>
              </a:ext>
            </a:extLst>
          </p:cNvPr>
          <p:cNvSpPr txBox="1"/>
          <p:nvPr/>
        </p:nvSpPr>
        <p:spPr>
          <a:xfrm>
            <a:off x="2209801" y="2415340"/>
            <a:ext cx="9961909" cy="2246769"/>
          </a:xfrm>
          <a:prstGeom prst="rect">
            <a:avLst/>
          </a:prstGeom>
          <a:noFill/>
        </p:spPr>
        <p:txBody>
          <a:bodyPr wrap="square">
            <a:spAutoFit/>
          </a:bodyPr>
          <a:lstStyle/>
          <a:p>
            <a:r>
              <a:rPr lang="en-US" sz="2000" b="1" dirty="0"/>
              <a:t>iii. Determining the process for naturalization by which people can become citizens of</a:t>
            </a:r>
          </a:p>
          <a:p>
            <a:r>
              <a:rPr lang="en-US" sz="2000" b="1" dirty="0"/>
              <a:t>the U.S.</a:t>
            </a:r>
          </a:p>
          <a:p>
            <a:r>
              <a:rPr lang="en-US" sz="2000" b="1" dirty="0"/>
              <a:t>iv. Regulating interstate commerce</a:t>
            </a:r>
          </a:p>
          <a:p>
            <a:r>
              <a:rPr lang="en-US" sz="2000" b="1" dirty="0"/>
              <a:t>v. Creating federal courts and their jurisdictions</a:t>
            </a:r>
          </a:p>
          <a:p>
            <a:r>
              <a:rPr lang="en-US" sz="2000" b="1" dirty="0"/>
              <a:t>vi. Enacting legislation under the authority of the necessary and proper clause</a:t>
            </a:r>
          </a:p>
          <a:p>
            <a:r>
              <a:rPr lang="en-US" sz="2000" b="1" dirty="0"/>
              <a:t>vii. Conducting oversight of the executive branch, including federal agencies in the bureaucracy</a:t>
            </a:r>
          </a:p>
        </p:txBody>
      </p:sp>
      <p:sp>
        <p:nvSpPr>
          <p:cNvPr id="7" name="TextBox 6">
            <a:extLst>
              <a:ext uri="{FF2B5EF4-FFF2-40B4-BE49-F238E27FC236}">
                <a16:creationId xmlns:a16="http://schemas.microsoft.com/office/drawing/2014/main" id="{2A4DE241-A2A9-49EB-12C7-BF7418561A02}"/>
              </a:ext>
            </a:extLst>
          </p:cNvPr>
          <p:cNvSpPr txBox="1"/>
          <p:nvPr/>
        </p:nvSpPr>
        <p:spPr>
          <a:xfrm>
            <a:off x="2286000" y="5423412"/>
            <a:ext cx="6152826" cy="707886"/>
          </a:xfrm>
          <a:prstGeom prst="rect">
            <a:avLst/>
          </a:prstGeom>
          <a:noFill/>
        </p:spPr>
        <p:txBody>
          <a:bodyPr wrap="square">
            <a:spAutoFit/>
          </a:bodyPr>
          <a:lstStyle/>
          <a:p>
            <a:r>
              <a:rPr lang="en-US" sz="2000" b="1" dirty="0"/>
              <a:t>REQUIRED FOUNDATIONAL DOCUMENT</a:t>
            </a:r>
          </a:p>
          <a:p>
            <a:pPr marL="285750" indent="-285750">
              <a:buFont typeface="Arial" panose="020B0604020202020204" pitchFamily="34" charset="0"/>
              <a:buChar char="•"/>
            </a:pPr>
            <a:r>
              <a:rPr lang="en-US" sz="2000" dirty="0"/>
              <a:t>The Constitution of the United States</a:t>
            </a:r>
          </a:p>
        </p:txBody>
      </p:sp>
    </p:spTree>
    <p:extLst>
      <p:ext uri="{BB962C8B-B14F-4D97-AF65-F5344CB8AC3E}">
        <p14:creationId xmlns:p14="http://schemas.microsoft.com/office/powerpoint/2010/main" val="2566088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41B4-54F1-4DCB-B8F2-FCD27AAD616B}"/>
              </a:ext>
            </a:extLst>
          </p:cNvPr>
          <p:cNvSpPr>
            <a:spLocks noGrp="1"/>
          </p:cNvSpPr>
          <p:nvPr>
            <p:ph type="title"/>
          </p:nvPr>
        </p:nvSpPr>
        <p:spPr/>
        <p:txBody>
          <a:bodyPr/>
          <a:lstStyle/>
          <a:p>
            <a:r>
              <a:rPr lang="en-US" dirty="0"/>
              <a:t>END</a:t>
            </a:r>
          </a:p>
        </p:txBody>
      </p:sp>
      <p:sp>
        <p:nvSpPr>
          <p:cNvPr id="3" name="Text Placeholder 2">
            <a:extLst>
              <a:ext uri="{FF2B5EF4-FFF2-40B4-BE49-F238E27FC236}">
                <a16:creationId xmlns:a16="http://schemas.microsoft.com/office/drawing/2014/main" id="{5DCB5668-3B54-4682-AA4E-1F5312F5BA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1025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55" y="-20664"/>
            <a:ext cx="12196032" cy="469487"/>
          </a:xfrm>
          <a:prstGeom prst="rect">
            <a:avLst/>
          </a:prstGeom>
          <a:solidFill>
            <a:schemeClr val="tx1"/>
          </a:solidFill>
        </p:spPr>
        <p:txBody>
          <a:bodyPr vert="horz" wrap="square" lIns="0" tIns="43180" rIns="0" bIns="0" rtlCol="0">
            <a:spAutoFit/>
          </a:bodyPr>
          <a:lstStyle/>
          <a:p>
            <a:pPr marL="4184015" marR="5080" indent="-4171950" algn="ctr">
              <a:lnSpc>
                <a:spcPts val="3700"/>
              </a:lnSpc>
              <a:spcBef>
                <a:spcPts val="340"/>
              </a:spcBef>
            </a:pPr>
            <a:r>
              <a:rPr sz="2000" dirty="0">
                <a:solidFill>
                  <a:schemeClr val="bg1"/>
                </a:solidFill>
              </a:rPr>
              <a:t>Pork barrel legislation and logrolling affect the lawmaking  in both chambers</a:t>
            </a:r>
          </a:p>
        </p:txBody>
      </p:sp>
      <p:sp>
        <p:nvSpPr>
          <p:cNvPr id="3" name="object 3"/>
          <p:cNvSpPr txBox="1"/>
          <p:nvPr/>
        </p:nvSpPr>
        <p:spPr>
          <a:xfrm>
            <a:off x="10641" y="509399"/>
            <a:ext cx="6161559" cy="2031967"/>
          </a:xfrm>
          <a:prstGeom prst="rect">
            <a:avLst/>
          </a:prstGeom>
        </p:spPr>
        <p:txBody>
          <a:bodyPr vert="horz" wrap="square" lIns="0" tIns="71755" rIns="0" bIns="0" rtlCol="0">
            <a:spAutoFit/>
          </a:bodyPr>
          <a:lstStyle/>
          <a:p>
            <a:pPr marL="635" algn="ctr">
              <a:lnSpc>
                <a:spcPct val="100000"/>
              </a:lnSpc>
              <a:spcBef>
                <a:spcPts val="565"/>
              </a:spcBef>
            </a:pPr>
            <a:r>
              <a:rPr sz="2400" b="1" i="1" dirty="0">
                <a:latin typeface="Nimbus Mono L"/>
                <a:cs typeface="Nimbus Mono L"/>
              </a:rPr>
              <a:t>PORK BARREL</a:t>
            </a:r>
            <a:endParaRPr sz="2400" dirty="0">
              <a:latin typeface="Nimbus Mono L"/>
              <a:cs typeface="Nimbus Mono L"/>
            </a:endParaRPr>
          </a:p>
          <a:p>
            <a:pPr marL="12065" marR="5080" algn="ctr">
              <a:lnSpc>
                <a:spcPct val="100000"/>
              </a:lnSpc>
              <a:spcBef>
                <a:spcPts val="370"/>
              </a:spcBef>
            </a:pPr>
            <a:r>
              <a:rPr sz="2000" b="1" dirty="0">
                <a:latin typeface="DejaVu Sans"/>
                <a:cs typeface="DejaVu Sans"/>
              </a:rPr>
              <a:t>Metaphor for the appropriation of government spending for </a:t>
            </a:r>
            <a:r>
              <a:rPr sz="2000" b="1" dirty="0">
                <a:solidFill>
                  <a:srgbClr val="FF0000"/>
                </a:solidFill>
                <a:latin typeface="DejaVu Sans"/>
                <a:cs typeface="DejaVu Sans"/>
              </a:rPr>
              <a:t>localized projects  </a:t>
            </a:r>
            <a:r>
              <a:rPr sz="2000" b="1" dirty="0">
                <a:latin typeface="DejaVu Sans"/>
                <a:cs typeface="DejaVu Sans"/>
              </a:rPr>
              <a:t>secured solely or primarily to bring money to a representative's district.</a:t>
            </a:r>
            <a:r>
              <a:rPr lang="en-US" sz="2000" b="1" dirty="0">
                <a:latin typeface="DejaVu Sans"/>
                <a:cs typeface="DejaVu Sans"/>
              </a:rPr>
              <a:t> AKA </a:t>
            </a:r>
            <a:r>
              <a:rPr lang="en-US" sz="2000" b="1" dirty="0">
                <a:solidFill>
                  <a:srgbClr val="FF0000"/>
                </a:solidFill>
                <a:latin typeface="DejaVu Sans"/>
                <a:cs typeface="DejaVu Sans"/>
              </a:rPr>
              <a:t>earmarks</a:t>
            </a:r>
            <a:endParaRPr sz="2000" dirty="0">
              <a:solidFill>
                <a:srgbClr val="FF0000"/>
              </a:solidFill>
              <a:latin typeface="DejaVu Sans"/>
              <a:cs typeface="DejaVu Sans"/>
            </a:endParaRPr>
          </a:p>
        </p:txBody>
      </p:sp>
      <p:sp>
        <p:nvSpPr>
          <p:cNvPr id="4" name="object 4"/>
          <p:cNvSpPr txBox="1"/>
          <p:nvPr/>
        </p:nvSpPr>
        <p:spPr>
          <a:xfrm>
            <a:off x="6332401" y="469487"/>
            <a:ext cx="5715000" cy="1724190"/>
          </a:xfrm>
          <a:prstGeom prst="rect">
            <a:avLst/>
          </a:prstGeom>
        </p:spPr>
        <p:txBody>
          <a:bodyPr vert="horz" wrap="square" lIns="0" tIns="71755" rIns="0" bIns="0" rtlCol="0">
            <a:spAutoFit/>
          </a:bodyPr>
          <a:lstStyle/>
          <a:p>
            <a:pPr marL="4445" algn="ctr">
              <a:lnSpc>
                <a:spcPct val="100000"/>
              </a:lnSpc>
              <a:spcBef>
                <a:spcPts val="565"/>
              </a:spcBef>
            </a:pPr>
            <a:r>
              <a:rPr sz="2400" b="1" i="1" dirty="0">
                <a:latin typeface="Nimbus Mono L"/>
                <a:cs typeface="Nimbus Mono L"/>
              </a:rPr>
              <a:t>LOGROLLING</a:t>
            </a:r>
            <a:endParaRPr sz="2400" dirty="0">
              <a:latin typeface="Nimbus Mono L"/>
              <a:cs typeface="Nimbus Mono L"/>
            </a:endParaRPr>
          </a:p>
          <a:p>
            <a:pPr marL="12700" marR="5080" algn="ctr">
              <a:lnSpc>
                <a:spcPct val="100000"/>
              </a:lnSpc>
              <a:spcBef>
                <a:spcPts val="370"/>
              </a:spcBef>
            </a:pPr>
            <a:r>
              <a:rPr sz="2000" b="1" dirty="0">
                <a:latin typeface="DejaVu Sans"/>
                <a:cs typeface="DejaVu Sans"/>
              </a:rPr>
              <a:t>Arrangement in which two or more members of Congress agree in advance to  support each other's bills.</a:t>
            </a:r>
            <a:r>
              <a:rPr lang="en-US" sz="2000" b="1" dirty="0">
                <a:latin typeface="DejaVu Sans"/>
                <a:cs typeface="DejaVu Sans"/>
              </a:rPr>
              <a:t> AKA reciprocity</a:t>
            </a:r>
            <a:endParaRPr sz="2000" dirty="0">
              <a:latin typeface="DejaVu Sans"/>
              <a:cs typeface="DejaVu Sans"/>
            </a:endParaRPr>
          </a:p>
        </p:txBody>
      </p:sp>
      <p:sp>
        <p:nvSpPr>
          <p:cNvPr id="5" name="object 5"/>
          <p:cNvSpPr/>
          <p:nvPr/>
        </p:nvSpPr>
        <p:spPr>
          <a:xfrm>
            <a:off x="182673" y="2600079"/>
            <a:ext cx="5779719" cy="425792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480351" y="2376051"/>
            <a:ext cx="5567049" cy="4257921"/>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xfrm>
            <a:off x="11297666" y="6464985"/>
            <a:ext cx="231775" cy="153888"/>
          </a:xfrm>
          <a:prstGeom prst="rect">
            <a:avLst/>
          </a:prstGeom>
        </p:spPr>
        <p:txBody>
          <a:bodyPr vert="horz" wrap="square" lIns="0" tIns="0" rIns="0" bIns="0" rtlCol="0">
            <a:spAutoFit/>
          </a:bodyPr>
          <a:lstStyle/>
          <a:p>
            <a:pPr marL="38100">
              <a:lnSpc>
                <a:spcPts val="1240"/>
              </a:lnSpc>
            </a:pPr>
            <a:fld id="{81D60167-4931-47E6-BA6A-407CBD079E47}" type="slidenum">
              <a:rPr dirty="0"/>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85800" y="243077"/>
            <a:ext cx="8185911" cy="513715"/>
          </a:xfrm>
          <a:prstGeom prst="rect">
            <a:avLst/>
          </a:prstGeom>
        </p:spPr>
        <p:txBody>
          <a:bodyPr vert="horz" wrap="square" lIns="0" tIns="12700" rIns="0" bIns="0" rtlCol="0">
            <a:spAutoFit/>
          </a:bodyPr>
          <a:lstStyle/>
          <a:p>
            <a:pPr marL="13335">
              <a:lnSpc>
                <a:spcPct val="100000"/>
              </a:lnSpc>
              <a:spcBef>
                <a:spcPts val="100"/>
              </a:spcBef>
            </a:pPr>
            <a:r>
              <a:rPr spc="-180" dirty="0"/>
              <a:t>ESSENTIAL </a:t>
            </a:r>
            <a:r>
              <a:rPr spc="-170" dirty="0"/>
              <a:t>QUESTION</a:t>
            </a:r>
            <a:r>
              <a:rPr spc="-195" dirty="0"/>
              <a:t> </a:t>
            </a:r>
            <a:r>
              <a:rPr spc="-265" dirty="0"/>
              <a:t>CFU</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32</a:t>
            </a:fld>
            <a:endParaRPr spc="-155" dirty="0"/>
          </a:p>
        </p:txBody>
      </p:sp>
      <p:sp>
        <p:nvSpPr>
          <p:cNvPr id="3" name="object 3"/>
          <p:cNvSpPr txBox="1"/>
          <p:nvPr/>
        </p:nvSpPr>
        <p:spPr>
          <a:xfrm>
            <a:off x="307340" y="940053"/>
            <a:ext cx="11480800" cy="1123315"/>
          </a:xfrm>
          <a:prstGeom prst="rect">
            <a:avLst/>
          </a:prstGeom>
        </p:spPr>
        <p:txBody>
          <a:bodyPr vert="horz" wrap="square" lIns="0" tIns="12700" rIns="0" bIns="0" rtlCol="0">
            <a:spAutoFit/>
          </a:bodyPr>
          <a:lstStyle/>
          <a:p>
            <a:pPr marL="12700" marR="5080">
              <a:lnSpc>
                <a:spcPct val="100000"/>
              </a:lnSpc>
              <a:spcBef>
                <a:spcPts val="100"/>
              </a:spcBef>
              <a:tabLst>
                <a:tab pos="10971530" algn="l"/>
              </a:tabLst>
            </a:pPr>
            <a:r>
              <a:rPr sz="2400" b="1" dirty="0">
                <a:latin typeface="DejaVu Sans"/>
                <a:cs typeface="DejaVu Sans"/>
              </a:rPr>
              <a:t>Why is  the Senate seen as a more informal body when it comes to debate?</a:t>
            </a:r>
            <a:r>
              <a:rPr lang="en-US" sz="2400" b="1" dirty="0">
                <a:latin typeface="DejaVu Sans"/>
                <a:cs typeface="DejaVu Sans"/>
              </a:rPr>
              <a:t>  </a:t>
            </a:r>
            <a:r>
              <a:rPr sz="2400" b="1" dirty="0">
                <a:latin typeface="DejaVu Sans"/>
                <a:cs typeface="DejaVu Sans"/>
              </a:rPr>
              <a:t>In  other words, why does the House have more rules and formality when it comes  to debate?</a:t>
            </a:r>
            <a:endParaRPr sz="2400" dirty="0">
              <a:latin typeface="DejaVu Sans"/>
              <a:cs typeface="DejaVu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3CC33"/>
          </a:solidFill>
        </p:spPr>
        <p:txBody>
          <a:bodyPr wrap="square" lIns="0" tIns="0" rIns="0" bIns="0" rtlCol="0"/>
          <a:lstStyle/>
          <a:p>
            <a:endParaRPr/>
          </a:p>
        </p:txBody>
      </p:sp>
      <p:sp>
        <p:nvSpPr>
          <p:cNvPr id="3" name="object 3"/>
          <p:cNvSpPr txBox="1">
            <a:spLocks noGrp="1"/>
          </p:cNvSpPr>
          <p:nvPr>
            <p:ph type="title"/>
          </p:nvPr>
        </p:nvSpPr>
        <p:spPr>
          <a:xfrm>
            <a:off x="3501770" y="167385"/>
            <a:ext cx="7394830" cy="574040"/>
          </a:xfrm>
          <a:prstGeom prst="rect">
            <a:avLst/>
          </a:prstGeom>
        </p:spPr>
        <p:txBody>
          <a:bodyPr vert="horz" wrap="square" lIns="0" tIns="12700" rIns="0" bIns="0" rtlCol="0">
            <a:spAutoFit/>
          </a:bodyPr>
          <a:lstStyle/>
          <a:p>
            <a:pPr marL="13335">
              <a:lnSpc>
                <a:spcPct val="100000"/>
              </a:lnSpc>
              <a:spcBef>
                <a:spcPts val="100"/>
              </a:spcBef>
            </a:pPr>
            <a:r>
              <a:rPr dirty="0"/>
              <a:t>LEARNING OBJECTIVE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33</a:t>
            </a:fld>
            <a:endParaRPr spc="-155" dirty="0"/>
          </a:p>
        </p:txBody>
      </p:sp>
      <p:sp>
        <p:nvSpPr>
          <p:cNvPr id="4" name="object 4"/>
          <p:cNvSpPr txBox="1"/>
          <p:nvPr/>
        </p:nvSpPr>
        <p:spPr>
          <a:xfrm>
            <a:off x="154938" y="1387805"/>
            <a:ext cx="12037061" cy="2228815"/>
          </a:xfrm>
          <a:prstGeom prst="rect">
            <a:avLst/>
          </a:prstGeom>
        </p:spPr>
        <p:txBody>
          <a:bodyPr vert="horz" wrap="square" lIns="0" tIns="12700" rIns="0" bIns="0" rtlCol="0">
            <a:spAutoFit/>
          </a:bodyPr>
          <a:lstStyle/>
          <a:p>
            <a:pPr marL="469900" indent="-457200">
              <a:lnSpc>
                <a:spcPct val="100000"/>
              </a:lnSpc>
              <a:spcBef>
                <a:spcPts val="100"/>
              </a:spcBef>
              <a:buAutoNum type="arabicParenR" startAt="4"/>
              <a:tabLst>
                <a:tab pos="469900" algn="l"/>
              </a:tabLst>
            </a:pPr>
            <a:r>
              <a:rPr sz="2400" b="1" dirty="0">
                <a:latin typeface="DejaVu Sans"/>
                <a:cs typeface="DejaVu Sans"/>
              </a:rPr>
              <a:t>The enumerated and implied powers in the Constitution allow the</a:t>
            </a:r>
            <a:endParaRPr sz="2400" dirty="0">
              <a:latin typeface="DejaVu Sans"/>
              <a:cs typeface="DejaVu Sans"/>
            </a:endParaRPr>
          </a:p>
          <a:p>
            <a:pPr marL="469900">
              <a:lnSpc>
                <a:spcPct val="100000"/>
              </a:lnSpc>
              <a:spcBef>
                <a:spcPts val="5"/>
              </a:spcBef>
            </a:pPr>
            <a:r>
              <a:rPr sz="2400" b="1" dirty="0">
                <a:latin typeface="DejaVu Sans"/>
                <a:cs typeface="DejaVu Sans"/>
              </a:rPr>
              <a:t>creation of public policy by Congress, which includes:</a:t>
            </a:r>
            <a:endParaRPr sz="2400" dirty="0">
              <a:latin typeface="DejaVu Sans"/>
              <a:cs typeface="DejaVu Sans"/>
            </a:endParaRPr>
          </a:p>
          <a:p>
            <a:pPr marL="756285" lvl="1" indent="-287020">
              <a:lnSpc>
                <a:spcPct val="100000"/>
              </a:lnSpc>
              <a:buFont typeface="DejaVu Sans"/>
              <a:buChar char="•"/>
              <a:tabLst>
                <a:tab pos="756285" algn="l"/>
                <a:tab pos="756920" algn="l"/>
              </a:tabLst>
            </a:pPr>
            <a:r>
              <a:rPr sz="2400" b="1" dirty="0">
                <a:latin typeface="DejaVu Sans"/>
                <a:cs typeface="DejaVu Sans"/>
              </a:rPr>
              <a:t>Passing a federal budget, raising revenue, and coining money</a:t>
            </a:r>
            <a:endParaRPr sz="2400" dirty="0">
              <a:latin typeface="DejaVu Sans"/>
              <a:cs typeface="DejaVu Sans"/>
            </a:endParaRPr>
          </a:p>
          <a:p>
            <a:pPr marL="756285" lvl="1" indent="-287020">
              <a:lnSpc>
                <a:spcPct val="100000"/>
              </a:lnSpc>
              <a:buFont typeface="DejaVu Sans"/>
              <a:buChar char="•"/>
              <a:tabLst>
                <a:tab pos="756285" algn="l"/>
                <a:tab pos="756920" algn="l"/>
              </a:tabLst>
            </a:pPr>
            <a:r>
              <a:rPr sz="2400" b="1" dirty="0">
                <a:latin typeface="DejaVu Sans"/>
                <a:cs typeface="DejaVu Sans"/>
              </a:rPr>
              <a:t>Declaring war and maintaining the armed forces</a:t>
            </a:r>
            <a:endParaRPr sz="2400" dirty="0">
              <a:latin typeface="DejaVu Sans"/>
              <a:cs typeface="DejaVu Sans"/>
            </a:endParaRPr>
          </a:p>
          <a:p>
            <a:pPr marL="756285" marR="5080" lvl="1" indent="-287020">
              <a:lnSpc>
                <a:spcPct val="100000"/>
              </a:lnSpc>
              <a:buFont typeface="DejaVu Sans"/>
              <a:buChar char="•"/>
              <a:tabLst>
                <a:tab pos="756285" algn="l"/>
                <a:tab pos="756920" algn="l"/>
              </a:tabLst>
            </a:pPr>
            <a:r>
              <a:rPr sz="2400" b="1" dirty="0">
                <a:latin typeface="DejaVu Sans"/>
                <a:cs typeface="DejaVu Sans"/>
              </a:rPr>
              <a:t>Enacting legislation that addresses a wide range of economic,  environmental, and social issues based on the Necessary and Proper  Clause</a:t>
            </a:r>
            <a:endParaRPr sz="2400" dirty="0">
              <a:latin typeface="DejaVu Sans"/>
              <a:cs typeface="DejaVu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200400" y="228600"/>
            <a:ext cx="7423911" cy="513715"/>
          </a:xfrm>
          <a:prstGeom prst="rect">
            <a:avLst/>
          </a:prstGeom>
        </p:spPr>
        <p:txBody>
          <a:bodyPr vert="horz" wrap="square" lIns="0" tIns="12700" rIns="0" bIns="0" rtlCol="0">
            <a:spAutoFit/>
          </a:bodyPr>
          <a:lstStyle/>
          <a:p>
            <a:pPr marL="13335">
              <a:lnSpc>
                <a:spcPct val="100000"/>
              </a:lnSpc>
              <a:spcBef>
                <a:spcPts val="100"/>
              </a:spcBef>
            </a:pPr>
            <a:r>
              <a:rPr spc="-180" dirty="0"/>
              <a:t>ESSENTIAL </a:t>
            </a:r>
            <a:r>
              <a:rPr spc="-170" dirty="0"/>
              <a:t>QUESTION</a:t>
            </a:r>
            <a:r>
              <a:rPr spc="-195" dirty="0"/>
              <a:t> </a:t>
            </a:r>
            <a:r>
              <a:rPr spc="-265" dirty="0"/>
              <a:t>CFU</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34</a:t>
            </a:fld>
            <a:endParaRPr spc="-155" dirty="0"/>
          </a:p>
        </p:txBody>
      </p:sp>
      <p:sp>
        <p:nvSpPr>
          <p:cNvPr id="3" name="object 3"/>
          <p:cNvSpPr txBox="1"/>
          <p:nvPr/>
        </p:nvSpPr>
        <p:spPr>
          <a:xfrm>
            <a:off x="307340" y="940053"/>
            <a:ext cx="11130280" cy="757555"/>
          </a:xfrm>
          <a:prstGeom prst="rect">
            <a:avLst/>
          </a:prstGeom>
        </p:spPr>
        <p:txBody>
          <a:bodyPr vert="horz" wrap="square" lIns="0" tIns="12700" rIns="0" bIns="0" rtlCol="0">
            <a:spAutoFit/>
          </a:bodyPr>
          <a:lstStyle/>
          <a:p>
            <a:pPr marL="12700" marR="5080">
              <a:lnSpc>
                <a:spcPct val="100000"/>
              </a:lnSpc>
              <a:spcBef>
                <a:spcPts val="100"/>
              </a:spcBef>
            </a:pPr>
            <a:r>
              <a:rPr sz="2400" b="1" dirty="0">
                <a:latin typeface="DejaVu Sans"/>
                <a:cs typeface="DejaVu Sans"/>
              </a:rPr>
              <a:t>How has the necessary and proper clause allowed the federal government to  expand their powers?</a:t>
            </a:r>
            <a:endParaRPr sz="2400" dirty="0">
              <a:latin typeface="DejaVu Sans"/>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914400"/>
          </a:xfrm>
          <a:custGeom>
            <a:avLst/>
            <a:gdLst/>
            <a:ahLst/>
            <a:cxnLst/>
            <a:rect l="l" t="t" r="r" b="b"/>
            <a:pathLst>
              <a:path w="12192000" h="914400">
                <a:moveTo>
                  <a:pt x="12192000" y="0"/>
                </a:moveTo>
                <a:lnTo>
                  <a:pt x="0" y="0"/>
                </a:lnTo>
                <a:lnTo>
                  <a:pt x="0" y="914400"/>
                </a:lnTo>
                <a:lnTo>
                  <a:pt x="12192000" y="914400"/>
                </a:lnTo>
                <a:lnTo>
                  <a:pt x="12192000" y="0"/>
                </a:lnTo>
                <a:close/>
              </a:path>
            </a:pathLst>
          </a:custGeom>
          <a:solidFill>
            <a:srgbClr val="33CC33"/>
          </a:solidFill>
        </p:spPr>
        <p:txBody>
          <a:bodyPr wrap="square" lIns="0" tIns="0" rIns="0" bIns="0" rtlCol="0"/>
          <a:lstStyle/>
          <a:p>
            <a:endParaRPr/>
          </a:p>
        </p:txBody>
      </p:sp>
      <p:sp>
        <p:nvSpPr>
          <p:cNvPr id="3" name="object 3"/>
          <p:cNvSpPr txBox="1"/>
          <p:nvPr/>
        </p:nvSpPr>
        <p:spPr>
          <a:xfrm>
            <a:off x="3502914" y="167385"/>
            <a:ext cx="5187315" cy="574040"/>
          </a:xfrm>
          <a:prstGeom prst="rect">
            <a:avLst/>
          </a:prstGeom>
        </p:spPr>
        <p:txBody>
          <a:bodyPr vert="horz" wrap="square" lIns="0" tIns="12700" rIns="0" bIns="0" rtlCol="0">
            <a:spAutoFit/>
          </a:bodyPr>
          <a:lstStyle/>
          <a:p>
            <a:pPr marL="12700">
              <a:lnSpc>
                <a:spcPct val="100000"/>
              </a:lnSpc>
              <a:spcBef>
                <a:spcPts val="100"/>
              </a:spcBef>
            </a:pPr>
            <a:r>
              <a:rPr sz="3600" b="1" spc="-165" dirty="0">
                <a:latin typeface="DejaVu Sans"/>
                <a:cs typeface="DejaVu Sans"/>
              </a:rPr>
              <a:t>LEARNING</a:t>
            </a:r>
            <a:r>
              <a:rPr sz="3600" b="1" spc="-280" dirty="0">
                <a:latin typeface="DejaVu Sans"/>
                <a:cs typeface="DejaVu Sans"/>
              </a:rPr>
              <a:t> </a:t>
            </a:r>
            <a:r>
              <a:rPr sz="3600" b="1" spc="-120" dirty="0">
                <a:latin typeface="DejaVu Sans"/>
                <a:cs typeface="DejaVu Sans"/>
              </a:rPr>
              <a:t>OBJECTIVE</a:t>
            </a:r>
            <a:endParaRPr sz="3600">
              <a:latin typeface="DejaVu Sans"/>
              <a:cs typeface="DejaVu Sans"/>
            </a:endParaRPr>
          </a:p>
        </p:txBody>
      </p:sp>
      <p:sp>
        <p:nvSpPr>
          <p:cNvPr id="4" name="object 4"/>
          <p:cNvSpPr/>
          <p:nvPr/>
        </p:nvSpPr>
        <p:spPr>
          <a:xfrm>
            <a:off x="0" y="801370"/>
            <a:ext cx="12172315" cy="6056630"/>
          </a:xfrm>
          <a:custGeom>
            <a:avLst/>
            <a:gdLst/>
            <a:ahLst/>
            <a:cxnLst/>
            <a:rect l="l" t="t" r="r" b="b"/>
            <a:pathLst>
              <a:path w="12172315" h="6056630">
                <a:moveTo>
                  <a:pt x="12172188" y="0"/>
                </a:moveTo>
                <a:lnTo>
                  <a:pt x="0" y="0"/>
                </a:lnTo>
                <a:lnTo>
                  <a:pt x="0" y="6056376"/>
                </a:lnTo>
                <a:lnTo>
                  <a:pt x="12172188" y="6056376"/>
                </a:lnTo>
                <a:lnTo>
                  <a:pt x="12172188" y="0"/>
                </a:lnTo>
                <a:close/>
              </a:path>
            </a:pathLst>
          </a:custGeom>
          <a:solidFill>
            <a:srgbClr val="33CC33"/>
          </a:solidFill>
        </p:spPr>
        <p:txBody>
          <a:bodyPr wrap="square" lIns="0" tIns="0" rIns="0" bIns="0" rtlCol="0"/>
          <a:lstStyle/>
          <a:p>
            <a:endParaRPr/>
          </a:p>
        </p:txBody>
      </p:sp>
      <p:sp>
        <p:nvSpPr>
          <p:cNvPr id="5" name="object 5"/>
          <p:cNvSpPr txBox="1"/>
          <p:nvPr/>
        </p:nvSpPr>
        <p:spPr>
          <a:xfrm>
            <a:off x="229628" y="1163873"/>
            <a:ext cx="11713058" cy="382797"/>
          </a:xfrm>
          <a:prstGeom prst="rect">
            <a:avLst/>
          </a:prstGeom>
        </p:spPr>
        <p:txBody>
          <a:bodyPr vert="horz" wrap="square" lIns="0" tIns="13335" rIns="0" bIns="0" rtlCol="0">
            <a:spAutoFit/>
          </a:bodyPr>
          <a:lstStyle/>
          <a:p>
            <a:pPr marL="12700">
              <a:lnSpc>
                <a:spcPct val="100000"/>
              </a:lnSpc>
              <a:spcBef>
                <a:spcPts val="105"/>
              </a:spcBef>
              <a:tabLst>
                <a:tab pos="469265" algn="l"/>
              </a:tabLst>
            </a:pPr>
            <a:r>
              <a:rPr sz="2400" b="1" dirty="0">
                <a:latin typeface="DejaVu Sans"/>
                <a:cs typeface="DejaVu Sans"/>
              </a:rPr>
              <a:t>5)	Pork barrel legislation and logrolling affect the lawmaking in both chambers</a:t>
            </a:r>
            <a:endParaRPr sz="2400" dirty="0">
              <a:latin typeface="DejaVu Sans"/>
              <a:cs typeface="DejaVu Sans"/>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35</a:t>
            </a:fld>
            <a:endParaRPr spc="-15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24200" y="3151711"/>
            <a:ext cx="7083642" cy="35493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400" y="0"/>
            <a:ext cx="11703050" cy="2968120"/>
          </a:xfrm>
          <a:prstGeom prst="rect">
            <a:avLst/>
          </a:prstGeom>
        </p:spPr>
        <p:txBody>
          <a:bodyPr vert="horz" wrap="square" lIns="0" tIns="13335" rIns="0" bIns="0" rtlCol="0">
            <a:spAutoFit/>
          </a:bodyPr>
          <a:lstStyle/>
          <a:p>
            <a:pPr marL="12700" marR="5080">
              <a:lnSpc>
                <a:spcPct val="100000"/>
              </a:lnSpc>
              <a:spcBef>
                <a:spcPts val="105"/>
              </a:spcBef>
            </a:pPr>
            <a:r>
              <a:rPr sz="2400" b="1" dirty="0">
                <a:latin typeface="DejaVu Sans"/>
                <a:cs typeface="DejaVu Sans"/>
              </a:rPr>
              <a:t>Ready are you? What know you of ready? For eight hundred years have I trained Jedi. My  own counsel will I keep on who is to be trained. A Jedi must have the deepest commitment,  the most serious mind. This one a long time have I watched. All his life has he looked</a:t>
            </a:r>
            <a:endParaRPr sz="2400" dirty="0">
              <a:latin typeface="DejaVu Sans"/>
              <a:cs typeface="DejaVu Sans"/>
            </a:endParaRPr>
          </a:p>
          <a:p>
            <a:pPr marL="12700" marR="112395">
              <a:lnSpc>
                <a:spcPct val="100000"/>
              </a:lnSpc>
            </a:pPr>
            <a:r>
              <a:rPr sz="2400" b="1" dirty="0">
                <a:latin typeface="DejaVu Sans"/>
                <a:cs typeface="DejaVu Sans"/>
              </a:rPr>
              <a:t>away… to the future, to the horizon. Never his mind on where he was. Hmm? What he was  doing. Hmph. Adventure. Heh. Excitement. Heh. A Jedi craves not these things. A Jedi  craves to learn and pass the AP test. You are ready. What are the 3 most important ideas  from this lesson?</a:t>
            </a:r>
            <a:endParaRPr sz="2400" dirty="0">
              <a:latin typeface="DejaVu Sans"/>
              <a:cs typeface="DejaVu Sans"/>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36</a:t>
            </a:fld>
            <a:endParaRPr spc="-15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72342" y="2140422"/>
            <a:ext cx="2412568" cy="2403396"/>
          </a:xfrm>
        </p:spPr>
        <p:txBody>
          <a:bodyPr/>
          <a:lstStyle/>
          <a:p>
            <a:r>
              <a:rPr lang="en-US" sz="2400" b="1" dirty="0"/>
              <a:t>Describe the different structures, powers, and functions of each house of Congress.</a:t>
            </a:r>
          </a:p>
        </p:txBody>
      </p:sp>
      <p:sp>
        <p:nvSpPr>
          <p:cNvPr id="7" name="TextBox 6">
            <a:extLst>
              <a:ext uri="{FF2B5EF4-FFF2-40B4-BE49-F238E27FC236}">
                <a16:creationId xmlns:a16="http://schemas.microsoft.com/office/drawing/2014/main" id="{39547FF2-8888-4B88-988A-6B31066208F4}"/>
              </a:ext>
            </a:extLst>
          </p:cNvPr>
          <p:cNvSpPr txBox="1"/>
          <p:nvPr/>
        </p:nvSpPr>
        <p:spPr>
          <a:xfrm>
            <a:off x="2708222" y="2294151"/>
            <a:ext cx="9442555" cy="430887"/>
          </a:xfrm>
          <a:prstGeom prst="rect">
            <a:avLst/>
          </a:prstGeom>
          <a:noFill/>
        </p:spPr>
        <p:txBody>
          <a:bodyPr wrap="square">
            <a:spAutoFit/>
          </a:bodyPr>
          <a:lstStyle/>
          <a:p>
            <a:r>
              <a:rPr lang="en-US" sz="2200" b="1" dirty="0"/>
              <a:t>Different chamber sizes and constituencies influence formality of debate</a:t>
            </a:r>
            <a:endParaRPr lang="en-US" sz="2200" b="1" dirty="0">
              <a:solidFill>
                <a:prstClr val="black"/>
              </a:solidFill>
              <a:latin typeface="Calibri"/>
            </a:endParaRP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a:solidFill>
                  <a:prstClr val="white"/>
                </a:solidFill>
                <a:latin typeface="Calibri"/>
              </a:rPr>
              <a:t>TOPIC </a:t>
            </a:r>
            <a:r>
              <a:rPr lang="en-US" sz="2400" b="1">
                <a:solidFill>
                  <a:schemeClr val="bg1"/>
                </a:solidFill>
                <a:latin typeface="Calibri"/>
              </a:rPr>
              <a:t>2.1 </a:t>
            </a:r>
            <a:r>
              <a:rPr lang="en-US" sz="2400" b="1">
                <a:solidFill>
                  <a:schemeClr val="bg1"/>
                </a:solidFill>
              </a:rPr>
              <a:t>Congress</a:t>
            </a:r>
            <a:r>
              <a:rPr lang="en-US" sz="2400" b="1" dirty="0">
                <a:solidFill>
                  <a:schemeClr val="bg1"/>
                </a:solidFill>
              </a:rPr>
              <a:t>: The Senate and the House of Representatives</a:t>
            </a:r>
            <a:endParaRPr lang="en-US" sz="2400" b="1" dirty="0">
              <a:solidFill>
                <a:schemeClr val="bg1"/>
              </a:solidFill>
              <a:latin typeface="Calibri"/>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67053" y="452820"/>
            <a:ext cx="12166168" cy="830997"/>
          </a:xfrm>
          <a:prstGeom prst="rect">
            <a:avLst/>
          </a:prstGeom>
          <a:noFill/>
        </p:spPr>
        <p:txBody>
          <a:bodyPr wrap="square">
            <a:spAutoFit/>
          </a:bodyPr>
          <a:lstStyle/>
          <a:p>
            <a:r>
              <a:rPr lang="en-US" sz="2400" b="1" dirty="0"/>
              <a:t>The republican ideal in the U.S. is manifested in the structure and operation of the legislative branch.</a:t>
            </a:r>
            <a:endParaRPr lang="en-US" sz="2400" b="1" dirty="0">
              <a:solidFill>
                <a:prstClr val="black"/>
              </a:solidFill>
              <a:latin typeface="Calibri"/>
            </a:endParaRPr>
          </a:p>
        </p:txBody>
      </p:sp>
      <p:sp>
        <p:nvSpPr>
          <p:cNvPr id="13" name="TextBox 12">
            <a:extLst>
              <a:ext uri="{FF2B5EF4-FFF2-40B4-BE49-F238E27FC236}">
                <a16:creationId xmlns:a16="http://schemas.microsoft.com/office/drawing/2014/main" id="{3FEA4166-9EEE-4E92-B2CB-2F8803B5312C}"/>
              </a:ext>
            </a:extLst>
          </p:cNvPr>
          <p:cNvSpPr txBox="1"/>
          <p:nvPr/>
        </p:nvSpPr>
        <p:spPr>
          <a:xfrm>
            <a:off x="2708222" y="1329673"/>
            <a:ext cx="9524999" cy="830997"/>
          </a:xfrm>
          <a:prstGeom prst="rect">
            <a:avLst/>
          </a:prstGeom>
          <a:noFill/>
        </p:spPr>
        <p:txBody>
          <a:bodyPr wrap="square">
            <a:spAutoFit/>
          </a:bodyPr>
          <a:lstStyle/>
          <a:p>
            <a:pPr>
              <a:defRPr/>
            </a:pPr>
            <a:r>
              <a:rPr lang="en-US" sz="2400" b="1" dirty="0"/>
              <a:t>The Senate is designed to </a:t>
            </a:r>
            <a:r>
              <a:rPr lang="en-US" sz="2200" b="1" dirty="0"/>
              <a:t>represent</a:t>
            </a:r>
            <a:r>
              <a:rPr lang="en-US" sz="2400" b="1" dirty="0"/>
              <a:t> states equally, while the House is designed to represent the population.</a:t>
            </a:r>
            <a:endParaRPr lang="en-US" sz="2400" b="1" dirty="0">
              <a:solidFill>
                <a:prstClr val="black"/>
              </a:solidFill>
              <a:latin typeface="Calibri"/>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flipH="1">
            <a:off x="2554598" y="1416599"/>
            <a:ext cx="19692" cy="495300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2BE2C02F-BB36-FFCC-8879-242F68B05C0A}"/>
              </a:ext>
            </a:extLst>
          </p:cNvPr>
          <p:cNvSpPr txBox="1"/>
          <p:nvPr/>
        </p:nvSpPr>
        <p:spPr>
          <a:xfrm>
            <a:off x="2677891" y="2816750"/>
            <a:ext cx="9442554" cy="430887"/>
          </a:xfrm>
          <a:prstGeom prst="rect">
            <a:avLst/>
          </a:prstGeom>
          <a:noFill/>
        </p:spPr>
        <p:txBody>
          <a:bodyPr wrap="square">
            <a:spAutoFit/>
          </a:bodyPr>
          <a:lstStyle/>
          <a:p>
            <a:r>
              <a:rPr lang="en-US" sz="2200" b="1" dirty="0">
                <a:solidFill>
                  <a:srgbClr val="FF0000"/>
                </a:solidFill>
              </a:rPr>
              <a:t>Coalitions</a:t>
            </a:r>
            <a:r>
              <a:rPr lang="en-US" sz="2200" b="1" dirty="0"/>
              <a:t> in Congress are affected by term-length differences</a:t>
            </a:r>
          </a:p>
        </p:txBody>
      </p:sp>
      <p:sp>
        <p:nvSpPr>
          <p:cNvPr id="12" name="TextBox 11">
            <a:extLst>
              <a:ext uri="{FF2B5EF4-FFF2-40B4-BE49-F238E27FC236}">
                <a16:creationId xmlns:a16="http://schemas.microsoft.com/office/drawing/2014/main" id="{480F95A6-3649-1334-705B-3DEF7E0FDA76}"/>
              </a:ext>
            </a:extLst>
          </p:cNvPr>
          <p:cNvSpPr txBox="1"/>
          <p:nvPr/>
        </p:nvSpPr>
        <p:spPr>
          <a:xfrm>
            <a:off x="2702003" y="3339349"/>
            <a:ext cx="9339875" cy="2800767"/>
          </a:xfrm>
          <a:prstGeom prst="rect">
            <a:avLst/>
          </a:prstGeom>
          <a:noFill/>
        </p:spPr>
        <p:txBody>
          <a:bodyPr wrap="square">
            <a:spAutoFit/>
          </a:bodyPr>
          <a:lstStyle/>
          <a:p>
            <a:r>
              <a:rPr lang="en-US" sz="2200" b="1" dirty="0"/>
              <a:t>The enumerated and implied powers in the Constitution allow the creation of public policy by Congress, which includes: </a:t>
            </a:r>
          </a:p>
          <a:p>
            <a:pPr marL="342900" indent="-342900">
              <a:buFont typeface="Arial" panose="020B0604020202020204" pitchFamily="34" charset="0"/>
              <a:buChar char="•"/>
            </a:pPr>
            <a:r>
              <a:rPr lang="en-US" sz="2200" b="1" dirty="0"/>
              <a:t>Passing a federal budget, raising revenue, and coining money</a:t>
            </a:r>
          </a:p>
          <a:p>
            <a:pPr marL="342900" indent="-342900">
              <a:buFont typeface="Arial" panose="020B0604020202020204" pitchFamily="34" charset="0"/>
              <a:buChar char="•"/>
            </a:pPr>
            <a:r>
              <a:rPr lang="en-US" sz="2200" b="1" dirty="0"/>
              <a:t>Declaring war and maintaining the armed forces </a:t>
            </a:r>
          </a:p>
          <a:p>
            <a:pPr marL="342900" indent="-342900">
              <a:buFont typeface="Arial" panose="020B0604020202020204" pitchFamily="34" charset="0"/>
              <a:buChar char="•"/>
            </a:pPr>
            <a:r>
              <a:rPr lang="en-US" sz="2200" b="1" dirty="0"/>
              <a:t>Enacting legislation that addresses a wide range of economic, environmental, and social issues based on the necessary and proper clause</a:t>
            </a:r>
          </a:p>
          <a:p>
            <a:pPr marL="342900" indent="-342900">
              <a:buFont typeface="Arial" panose="020B0604020202020204" pitchFamily="34" charset="0"/>
              <a:buChar char="•"/>
            </a:pPr>
            <a:r>
              <a:rPr lang="en-US" sz="2200" b="1" dirty="0">
                <a:solidFill>
                  <a:srgbClr val="FF0000"/>
                </a:solidFill>
                <a:latin typeface="+mj-lt"/>
                <a:cs typeface="DejaVu Sans"/>
              </a:rPr>
              <a:t>Pork barrel legislation</a:t>
            </a:r>
            <a:r>
              <a:rPr lang="en-US" sz="2200" b="1" dirty="0">
                <a:latin typeface="+mj-lt"/>
                <a:cs typeface="DejaVu Sans"/>
              </a:rPr>
              <a:t> and </a:t>
            </a:r>
            <a:r>
              <a:rPr lang="en-US" sz="2200" b="1" dirty="0">
                <a:solidFill>
                  <a:srgbClr val="FF0000"/>
                </a:solidFill>
                <a:latin typeface="+mj-lt"/>
                <a:cs typeface="DejaVu Sans"/>
              </a:rPr>
              <a:t>logrolling affect </a:t>
            </a:r>
            <a:r>
              <a:rPr lang="en-US" sz="2200" b="1" dirty="0">
                <a:latin typeface="+mj-lt"/>
                <a:cs typeface="DejaVu Sans"/>
              </a:rPr>
              <a:t>the lawmaking in both chambers</a:t>
            </a:r>
            <a:endParaRPr lang="en-US" sz="2200" dirty="0">
              <a:latin typeface="+mj-lt"/>
              <a:cs typeface="DejaVu Sans"/>
            </a:endParaRPr>
          </a:p>
          <a:p>
            <a:pPr marL="342900" indent="-342900">
              <a:buFont typeface="Arial" panose="020B0604020202020204" pitchFamily="34" charset="0"/>
              <a:buChar char="•"/>
            </a:pPr>
            <a:endParaRPr lang="en-US" sz="2200" b="1" dirty="0"/>
          </a:p>
        </p:txBody>
      </p:sp>
      <p:sp>
        <p:nvSpPr>
          <p:cNvPr id="14" name="TextBox 13">
            <a:extLst>
              <a:ext uri="{FF2B5EF4-FFF2-40B4-BE49-F238E27FC236}">
                <a16:creationId xmlns:a16="http://schemas.microsoft.com/office/drawing/2014/main" id="{152A3E01-EA61-3CFB-BA3E-D76819485A3A}"/>
              </a:ext>
            </a:extLst>
          </p:cNvPr>
          <p:cNvSpPr txBox="1"/>
          <p:nvPr/>
        </p:nvSpPr>
        <p:spPr>
          <a:xfrm>
            <a:off x="2838774" y="5943600"/>
            <a:ext cx="6152826" cy="769441"/>
          </a:xfrm>
          <a:prstGeom prst="rect">
            <a:avLst/>
          </a:prstGeom>
          <a:noFill/>
        </p:spPr>
        <p:txBody>
          <a:bodyPr wrap="square">
            <a:spAutoFit/>
          </a:bodyPr>
          <a:lstStyle/>
          <a:p>
            <a:r>
              <a:rPr lang="en-US" sz="2200" b="1" dirty="0"/>
              <a:t>REQUIRED FOUNDATIONAL DOCUMENT</a:t>
            </a:r>
          </a:p>
          <a:p>
            <a:pPr marL="285750" indent="-285750">
              <a:buFont typeface="Arial" panose="020B0604020202020204" pitchFamily="34" charset="0"/>
              <a:buChar char="•"/>
            </a:pPr>
            <a:r>
              <a:rPr lang="en-US" sz="2200" dirty="0"/>
              <a:t>The Constitution of the United States</a:t>
            </a:r>
          </a:p>
        </p:txBody>
      </p:sp>
    </p:spTree>
    <p:extLst>
      <p:ext uri="{BB962C8B-B14F-4D97-AF65-F5344CB8AC3E}">
        <p14:creationId xmlns:p14="http://schemas.microsoft.com/office/powerpoint/2010/main" val="235575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155" dirty="0"/>
              <a:t>5</a:t>
            </a:fld>
            <a:endParaRPr spc="-155" dirty="0"/>
          </a:p>
        </p:txBody>
      </p:sp>
      <p:sp>
        <p:nvSpPr>
          <p:cNvPr id="3" name="object 3"/>
          <p:cNvSpPr txBox="1"/>
          <p:nvPr/>
        </p:nvSpPr>
        <p:spPr>
          <a:xfrm>
            <a:off x="176075" y="1441035"/>
            <a:ext cx="12039600" cy="997709"/>
          </a:xfrm>
          <a:prstGeom prst="rect">
            <a:avLst/>
          </a:prstGeom>
        </p:spPr>
        <p:txBody>
          <a:bodyPr vert="horz" wrap="square" lIns="0" tIns="12700" rIns="0" bIns="0" rtlCol="0">
            <a:spAutoFit/>
          </a:bodyPr>
          <a:lstStyle/>
          <a:p>
            <a:pPr marL="12700" marR="5080">
              <a:lnSpc>
                <a:spcPct val="100000"/>
              </a:lnSpc>
              <a:spcBef>
                <a:spcPts val="100"/>
              </a:spcBef>
              <a:tabLst>
                <a:tab pos="10971530" algn="l"/>
              </a:tabLst>
            </a:pPr>
            <a:r>
              <a:rPr lang="en-US" sz="3200" b="1" dirty="0"/>
              <a:t>Describe the different structures, powers, and functions of each house of Congress.</a:t>
            </a:r>
            <a:endParaRPr sz="3200" b="1" dirty="0">
              <a:latin typeface="DejaVu Sans"/>
              <a:cs typeface="DejaVu Sans"/>
            </a:endParaRPr>
          </a:p>
        </p:txBody>
      </p:sp>
      <p:sp>
        <p:nvSpPr>
          <p:cNvPr id="6" name="TextBox 5">
            <a:extLst>
              <a:ext uri="{FF2B5EF4-FFF2-40B4-BE49-F238E27FC236}">
                <a16:creationId xmlns:a16="http://schemas.microsoft.com/office/drawing/2014/main" id="{F1D70566-268E-495C-8AB4-32179E52B491}"/>
              </a:ext>
            </a:extLst>
          </p:cNvPr>
          <p:cNvSpPr txBox="1"/>
          <p:nvPr/>
        </p:nvSpPr>
        <p:spPr>
          <a:xfrm>
            <a:off x="51048" y="2895600"/>
            <a:ext cx="12039600" cy="1077218"/>
          </a:xfrm>
          <a:prstGeom prst="rect">
            <a:avLst/>
          </a:prstGeom>
          <a:noFill/>
        </p:spPr>
        <p:txBody>
          <a:bodyPr wrap="square">
            <a:spAutoFit/>
          </a:bodyPr>
          <a:lstStyle/>
          <a:p>
            <a:r>
              <a:rPr lang="en-US" sz="3200" b="1" dirty="0"/>
              <a:t>Explain how republican ideal in the U.S. is manifested in the structure and operation of the legislative branch.</a:t>
            </a:r>
          </a:p>
        </p:txBody>
      </p:sp>
      <p:sp>
        <p:nvSpPr>
          <p:cNvPr id="7" name="object 3">
            <a:extLst>
              <a:ext uri="{FF2B5EF4-FFF2-40B4-BE49-F238E27FC236}">
                <a16:creationId xmlns:a16="http://schemas.microsoft.com/office/drawing/2014/main" id="{9B5EAF5C-458B-4F42-A50E-AFE5A9B22335}"/>
              </a:ext>
            </a:extLst>
          </p:cNvPr>
          <p:cNvSpPr txBox="1"/>
          <p:nvPr/>
        </p:nvSpPr>
        <p:spPr>
          <a:xfrm>
            <a:off x="152401" y="214581"/>
            <a:ext cx="11963400" cy="566822"/>
          </a:xfrm>
          <a:prstGeom prst="rect">
            <a:avLst/>
          </a:prstGeom>
        </p:spPr>
        <p:txBody>
          <a:bodyPr vert="horz" wrap="square" lIns="0" tIns="12700" rIns="0" bIns="0" rtlCol="0">
            <a:spAutoFit/>
          </a:bodyPr>
          <a:lstStyle/>
          <a:p>
            <a:pPr marL="12700" marR="5080">
              <a:lnSpc>
                <a:spcPct val="100000"/>
              </a:lnSpc>
              <a:spcBef>
                <a:spcPts val="100"/>
              </a:spcBef>
              <a:tabLst>
                <a:tab pos="10971530" algn="l"/>
              </a:tabLst>
            </a:pPr>
            <a:r>
              <a:rPr lang="en-US" sz="3600" b="1" dirty="0">
                <a:solidFill>
                  <a:schemeClr val="bg1"/>
                </a:solidFill>
              </a:rPr>
              <a:t>2.1 Congress:  The Senate and the House of Representatives</a:t>
            </a:r>
            <a:endParaRPr sz="3600" b="1" dirty="0">
              <a:solidFill>
                <a:schemeClr val="bg1"/>
              </a:solidFill>
              <a:latin typeface="DejaVu Sans"/>
              <a:cs typeface="DejaVu Sans"/>
            </a:endParaRPr>
          </a:p>
        </p:txBody>
      </p:sp>
    </p:spTree>
    <p:extLst>
      <p:ext uri="{BB962C8B-B14F-4D97-AF65-F5344CB8AC3E}">
        <p14:creationId xmlns:p14="http://schemas.microsoft.com/office/powerpoint/2010/main" val="29028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990600"/>
            <a:chOff x="0" y="0"/>
            <a:chExt cx="12192000" cy="1226820"/>
          </a:xfrm>
        </p:grpSpPr>
        <p:sp>
          <p:nvSpPr>
            <p:cNvPr id="3" name="object 3"/>
            <p:cNvSpPr/>
            <p:nvPr/>
          </p:nvSpPr>
          <p:spPr>
            <a:xfrm>
              <a:off x="0" y="0"/>
              <a:ext cx="12192000" cy="859790"/>
            </a:xfrm>
            <a:custGeom>
              <a:avLst/>
              <a:gdLst/>
              <a:ahLst/>
              <a:cxnLst/>
              <a:rect l="l" t="t" r="r" b="b"/>
              <a:pathLst>
                <a:path w="12192000" h="859790">
                  <a:moveTo>
                    <a:pt x="12192000" y="0"/>
                  </a:moveTo>
                  <a:lnTo>
                    <a:pt x="0" y="0"/>
                  </a:lnTo>
                  <a:lnTo>
                    <a:pt x="0" y="859536"/>
                  </a:lnTo>
                  <a:lnTo>
                    <a:pt x="12192000" y="859536"/>
                  </a:lnTo>
                  <a:lnTo>
                    <a:pt x="12192000" y="0"/>
                  </a:lnTo>
                  <a:close/>
                </a:path>
              </a:pathLst>
            </a:custGeom>
            <a:solidFill>
              <a:srgbClr val="000000"/>
            </a:solidFill>
          </p:spPr>
          <p:txBody>
            <a:bodyPr wrap="square" lIns="0" tIns="0" rIns="0" bIns="0" rtlCol="0"/>
            <a:lstStyle/>
            <a:p>
              <a:endParaRPr/>
            </a:p>
          </p:txBody>
        </p:sp>
        <p:sp>
          <p:nvSpPr>
            <p:cNvPr id="4" name="object 4"/>
            <p:cNvSpPr/>
            <p:nvPr/>
          </p:nvSpPr>
          <p:spPr>
            <a:xfrm>
              <a:off x="2193035" y="0"/>
              <a:ext cx="7842504" cy="1226820"/>
            </a:xfrm>
            <a:prstGeom prst="rect">
              <a:avLst/>
            </a:prstGeom>
            <a:blipFill>
              <a:blip r:embed="rId2" cstate="print"/>
              <a:stretch>
                <a:fillRect/>
              </a:stretch>
            </a:blipFill>
          </p:spPr>
          <p:txBody>
            <a:bodyPr wrap="square" lIns="0" tIns="0" rIns="0" bIns="0" rtlCol="0"/>
            <a:lstStyle/>
            <a:p>
              <a:endParaRPr dirty="0"/>
            </a:p>
          </p:txBody>
        </p:sp>
      </p:grpSp>
      <p:sp>
        <p:nvSpPr>
          <p:cNvPr id="6" name="object 6"/>
          <p:cNvSpPr txBox="1"/>
          <p:nvPr/>
        </p:nvSpPr>
        <p:spPr>
          <a:xfrm>
            <a:off x="76200" y="2537304"/>
            <a:ext cx="11791315" cy="4552528"/>
          </a:xfrm>
          <a:prstGeom prst="rect">
            <a:avLst/>
          </a:prstGeom>
        </p:spPr>
        <p:txBody>
          <a:bodyPr vert="horz" wrap="square" lIns="0" tIns="12700" rIns="0" bIns="0" rtlCol="0">
            <a:spAutoFit/>
          </a:bodyPr>
          <a:lstStyle/>
          <a:p>
            <a:pPr marL="355600" indent="-342900">
              <a:lnSpc>
                <a:spcPct val="100000"/>
              </a:lnSpc>
              <a:spcBef>
                <a:spcPts val="100"/>
              </a:spcBef>
              <a:buFont typeface="DejaVu Sans"/>
              <a:buChar char="•"/>
              <a:tabLst>
                <a:tab pos="354965" algn="l"/>
                <a:tab pos="355600" algn="l"/>
              </a:tabLst>
            </a:pPr>
            <a:r>
              <a:rPr sz="2400" b="1" dirty="0">
                <a:latin typeface="DejaVu Sans"/>
                <a:cs typeface="DejaVu Sans"/>
              </a:rPr>
              <a:t>Fear of excessive power concentrated in single institution</a:t>
            </a:r>
            <a:endParaRPr sz="2400" dirty="0">
              <a:latin typeface="DejaVu Sans"/>
              <a:cs typeface="DejaVu Sans"/>
            </a:endParaRPr>
          </a:p>
          <a:p>
            <a:pPr marL="355600" indent="-342900">
              <a:lnSpc>
                <a:spcPct val="100000"/>
              </a:lnSpc>
              <a:buFont typeface="DejaVu Sans"/>
              <a:buChar char="•"/>
              <a:tabLst>
                <a:tab pos="354965" algn="l"/>
                <a:tab pos="355600" algn="l"/>
              </a:tabLst>
            </a:pPr>
            <a:r>
              <a:rPr sz="2400" b="1" dirty="0">
                <a:latin typeface="DejaVu Sans"/>
                <a:cs typeface="DejaVu Sans"/>
              </a:rPr>
              <a:t>Fear of mob rule by impassioned majority</a:t>
            </a:r>
            <a:endParaRPr sz="2400" dirty="0">
              <a:latin typeface="DejaVu Sans"/>
              <a:cs typeface="DejaVu Sans"/>
            </a:endParaRPr>
          </a:p>
          <a:p>
            <a:pPr marL="355600" indent="-342900">
              <a:lnSpc>
                <a:spcPct val="100000"/>
              </a:lnSpc>
              <a:buFont typeface="DejaVu Sans"/>
              <a:buChar char="•"/>
              <a:tabLst>
                <a:tab pos="354965" algn="l"/>
                <a:tab pos="355600" algn="l"/>
              </a:tabLst>
            </a:pPr>
            <a:r>
              <a:rPr sz="2400" b="1" dirty="0">
                <a:latin typeface="DejaVu Sans"/>
                <a:cs typeface="DejaVu Sans"/>
              </a:rPr>
              <a:t>Concern about manner of representation in Congress</a:t>
            </a:r>
            <a:endParaRPr sz="2400" dirty="0">
              <a:latin typeface="DejaVu Sans"/>
              <a:cs typeface="DejaVu Sans"/>
            </a:endParaRPr>
          </a:p>
          <a:p>
            <a:pPr marL="355600" indent="-342900">
              <a:buFont typeface="DejaVu Sans"/>
              <a:buChar char="•"/>
              <a:tabLst>
                <a:tab pos="354965" algn="l"/>
                <a:tab pos="355600" algn="l"/>
              </a:tabLst>
            </a:pPr>
            <a:r>
              <a:rPr sz="2400" b="1" dirty="0">
                <a:latin typeface="DejaVu Sans"/>
                <a:cs typeface="DejaVu Sans"/>
              </a:rPr>
              <a:t>Belief that Congress would be the dominant branch of government</a:t>
            </a:r>
            <a:r>
              <a:rPr lang="en-US" sz="2400" b="1" dirty="0">
                <a:latin typeface="DejaVu Sans"/>
                <a:cs typeface="DejaVu Sans"/>
              </a:rPr>
              <a:t> and its power had to be limited. But how?</a:t>
            </a:r>
            <a:endParaRPr lang="en-US" dirty="0"/>
          </a:p>
          <a:p>
            <a:pPr marL="355600" indent="-342900">
              <a:lnSpc>
                <a:spcPct val="100000"/>
              </a:lnSpc>
              <a:buFont typeface="DejaVu Sans"/>
              <a:buChar char="•"/>
              <a:tabLst>
                <a:tab pos="354965" algn="l"/>
                <a:tab pos="355600" algn="l"/>
              </a:tabLst>
            </a:pPr>
            <a:endParaRPr sz="2400" dirty="0">
              <a:latin typeface="DejaVu Sans"/>
              <a:cs typeface="DejaVu Sans"/>
            </a:endParaRPr>
          </a:p>
          <a:p>
            <a:pPr marL="355600" indent="-342900">
              <a:lnSpc>
                <a:spcPct val="100000"/>
              </a:lnSpc>
              <a:buFont typeface="DejaVu Sans"/>
              <a:buChar char="•"/>
              <a:tabLst>
                <a:tab pos="354965" algn="l"/>
                <a:tab pos="355600" algn="l"/>
              </a:tabLst>
            </a:pPr>
            <a:r>
              <a:rPr sz="2400" b="1" dirty="0">
                <a:latin typeface="DejaVu Sans"/>
                <a:cs typeface="DejaVu Sans"/>
              </a:rPr>
              <a:t>Solution: </a:t>
            </a:r>
            <a:r>
              <a:rPr sz="2400" b="1" dirty="0">
                <a:solidFill>
                  <a:srgbClr val="FF0000"/>
                </a:solidFill>
                <a:latin typeface="DejaVu Sans"/>
                <a:cs typeface="DejaVu Sans"/>
              </a:rPr>
              <a:t>bicameral</a:t>
            </a:r>
            <a:r>
              <a:rPr sz="2400" b="1" dirty="0">
                <a:latin typeface="DejaVu Sans"/>
                <a:cs typeface="DejaVu Sans"/>
              </a:rPr>
              <a:t> legislature</a:t>
            </a:r>
            <a:endParaRPr sz="2400" dirty="0">
              <a:latin typeface="DejaVu Sans"/>
              <a:cs typeface="DejaVu Sans"/>
            </a:endParaRPr>
          </a:p>
          <a:p>
            <a:pPr marL="756285" marR="5080" lvl="1" indent="-287020">
              <a:spcBef>
                <a:spcPts val="600"/>
              </a:spcBef>
              <a:buFont typeface="DejaVu Sans"/>
              <a:buChar char="–"/>
              <a:tabLst>
                <a:tab pos="756285" algn="l"/>
                <a:tab pos="756920" algn="l"/>
              </a:tabLst>
            </a:pPr>
            <a:r>
              <a:rPr sz="2000" b="1" dirty="0">
                <a:latin typeface="DejaVu Sans"/>
                <a:cs typeface="DejaVu Sans"/>
              </a:rPr>
              <a:t>Mob rule concern addressed by creation of "upper house" in which senators would be selected by state  legislatures rather than the people, and which would check the passions of the people's representatives in the  House.</a:t>
            </a:r>
            <a:endParaRPr sz="2000" dirty="0">
              <a:latin typeface="DejaVu Sans"/>
              <a:cs typeface="DejaVu Sans"/>
            </a:endParaRPr>
          </a:p>
          <a:p>
            <a:pPr marL="756285" lvl="1" indent="-287020">
              <a:spcBef>
                <a:spcPts val="600"/>
              </a:spcBef>
              <a:buFont typeface="DejaVu Sans"/>
              <a:buChar char="–"/>
              <a:tabLst>
                <a:tab pos="756285" algn="l"/>
                <a:tab pos="756920" algn="l"/>
              </a:tabLst>
            </a:pPr>
            <a:r>
              <a:rPr sz="2000" b="1" dirty="0">
                <a:latin typeface="DejaVu Sans"/>
                <a:cs typeface="DejaVu Sans"/>
              </a:rPr>
              <a:t>Representation concern settled by a Senate w/equal representation and a House with representation based</a:t>
            </a:r>
            <a:r>
              <a:rPr lang="en-US" sz="2000" b="1" dirty="0">
                <a:latin typeface="DejaVu Sans"/>
                <a:cs typeface="DejaVu Sans"/>
              </a:rPr>
              <a:t> upon population.</a:t>
            </a:r>
            <a:endParaRPr lang="en-US" sz="2000" dirty="0">
              <a:latin typeface="DejaVu Sans"/>
              <a:cs typeface="DejaVu Sans"/>
            </a:endParaRPr>
          </a:p>
          <a:p>
            <a:pPr marL="469265" lvl="1">
              <a:lnSpc>
                <a:spcPct val="100000"/>
              </a:lnSpc>
              <a:tabLst>
                <a:tab pos="756285" algn="l"/>
                <a:tab pos="756920" algn="l"/>
              </a:tabLst>
            </a:pPr>
            <a:endParaRPr sz="1900" dirty="0">
              <a:latin typeface="DejaVu Sans"/>
              <a:cs typeface="DejaVu Sans"/>
            </a:endParaRPr>
          </a:p>
        </p:txBody>
      </p:sp>
      <p:sp>
        <p:nvSpPr>
          <p:cNvPr id="8" name="object 8"/>
          <p:cNvSpPr txBox="1"/>
          <p:nvPr/>
        </p:nvSpPr>
        <p:spPr>
          <a:xfrm>
            <a:off x="11400790" y="6426809"/>
            <a:ext cx="10287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DejaVu Sans"/>
                <a:cs typeface="DejaVu Sans"/>
              </a:rPr>
              <a:t>4</a:t>
            </a:r>
            <a:endParaRPr sz="1200">
              <a:latin typeface="DejaVu Sans"/>
              <a:cs typeface="DejaVu Sans"/>
            </a:endParaRPr>
          </a:p>
        </p:txBody>
      </p:sp>
      <p:sp>
        <p:nvSpPr>
          <p:cNvPr id="9" name="object 9"/>
          <p:cNvSpPr/>
          <p:nvPr/>
        </p:nvSpPr>
        <p:spPr>
          <a:xfrm>
            <a:off x="1371600" y="762000"/>
            <a:ext cx="8503302" cy="177530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 y="1"/>
            <a:ext cx="11784724" cy="430886"/>
          </a:xfrm>
        </p:spPr>
        <p:txBody>
          <a:bodyPr/>
          <a:lstStyle/>
          <a:p>
            <a:pPr algn="ctr"/>
            <a:r>
              <a:rPr lang="en-US" sz="2800" u="sng" dirty="0"/>
              <a:t>Structure of Congress:  Bicameral Legislature</a:t>
            </a:r>
          </a:p>
        </p:txBody>
      </p:sp>
      <p:sp>
        <p:nvSpPr>
          <p:cNvPr id="5" name="Rectangle 4"/>
          <p:cNvSpPr/>
          <p:nvPr/>
        </p:nvSpPr>
        <p:spPr>
          <a:xfrm>
            <a:off x="51238" y="417917"/>
            <a:ext cx="12089523" cy="3046988"/>
          </a:xfrm>
          <a:prstGeom prst="rect">
            <a:avLst/>
          </a:prstGeom>
        </p:spPr>
        <p:txBody>
          <a:bodyPr wrap="square">
            <a:spAutoFit/>
          </a:bodyPr>
          <a:lstStyle/>
          <a:p>
            <a:r>
              <a:rPr lang="en-US" sz="2400" kern="800" dirty="0"/>
              <a:t>The story of the "senatorial saucer" is based on a supposed breakfast meeting between Thomas Jefferson and George Washington. In 1872, </a:t>
            </a:r>
            <a:r>
              <a:rPr lang="en-US" sz="2400" kern="800" dirty="0" err="1"/>
              <a:t>Moncure</a:t>
            </a:r>
            <a:r>
              <a:rPr lang="en-US" sz="2400" kern="800" dirty="0"/>
              <a:t> Daniel Conway told the story as follows: </a:t>
            </a:r>
          </a:p>
          <a:p>
            <a:r>
              <a:rPr lang="en-US" sz="2400" kern="800" dirty="0"/>
              <a:t>There is a tradition that Jefferson coming home from France, called Washington to account at the breakfast-table for having agreed to a second, and, as Jefferson thought, unnecessary legislative Chamber.</a:t>
            </a:r>
          </a:p>
          <a:p>
            <a:r>
              <a:rPr lang="en-US" sz="2400" kern="800" dirty="0"/>
              <a:t>"Why," asked Washington, "did you just now pour that coffee into your saucer, before drinking?"</a:t>
            </a:r>
          </a:p>
          <a:p>
            <a:r>
              <a:rPr lang="en-US" sz="2400" kern="800" dirty="0"/>
              <a:t>"To cool it," answered Jefferson, "my throat is not made of brass."</a:t>
            </a:r>
          </a:p>
          <a:p>
            <a:r>
              <a:rPr lang="en-US" sz="2400" kern="800" dirty="0"/>
              <a:t>"Even so," rejoined Washington, "we pour our legislation into the senatorial saucer to cool it."</a:t>
            </a:r>
          </a:p>
        </p:txBody>
      </p:sp>
      <p:pic>
        <p:nvPicPr>
          <p:cNvPr id="7" name="Picture 6"/>
          <p:cNvPicPr>
            <a:picLocks noChangeAspect="1"/>
          </p:cNvPicPr>
          <p:nvPr/>
        </p:nvPicPr>
        <p:blipFill>
          <a:blip r:embed="rId2"/>
          <a:stretch>
            <a:fillRect/>
          </a:stretch>
        </p:blipFill>
        <p:spPr>
          <a:xfrm flipH="1">
            <a:off x="984906" y="4029853"/>
            <a:ext cx="2663170" cy="2787038"/>
          </a:xfrm>
          <a:prstGeom prst="rect">
            <a:avLst/>
          </a:prstGeom>
        </p:spPr>
      </p:pic>
      <p:pic>
        <p:nvPicPr>
          <p:cNvPr id="8" name="Picture 7"/>
          <p:cNvPicPr>
            <a:picLocks noChangeAspect="1"/>
          </p:cNvPicPr>
          <p:nvPr/>
        </p:nvPicPr>
        <p:blipFill>
          <a:blip r:embed="rId3"/>
          <a:stretch>
            <a:fillRect/>
          </a:stretch>
        </p:blipFill>
        <p:spPr>
          <a:xfrm flipH="1">
            <a:off x="8543923" y="4029853"/>
            <a:ext cx="2663171" cy="26889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525" y="4274279"/>
            <a:ext cx="2857494" cy="2143121"/>
          </a:xfrm>
          <a:prstGeom prst="rect">
            <a:avLst/>
          </a:prstGeom>
        </p:spPr>
      </p:pic>
    </p:spTree>
    <p:extLst>
      <p:ext uri="{BB962C8B-B14F-4D97-AF65-F5344CB8AC3E}">
        <p14:creationId xmlns:p14="http://schemas.microsoft.com/office/powerpoint/2010/main" val="104129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5564051" y="0"/>
            <a:ext cx="6627949" cy="6858000"/>
            <a:chOff x="381000" y="22860"/>
            <a:chExt cx="8482004" cy="6925508"/>
          </a:xfrm>
          <a:solidFill>
            <a:schemeClr val="tx2">
              <a:lumMod val="40000"/>
              <a:lumOff val="60000"/>
            </a:schemeClr>
          </a:solidFill>
        </p:grpSpPr>
        <p:pic>
          <p:nvPicPr>
            <p:cNvPr id="9"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9968"/>
              <a:ext cx="8298647" cy="6248400"/>
            </a:xfrm>
            <a:prstGeom prst="rect">
              <a:avLst/>
            </a:prstGeom>
            <a:grpFill/>
          </p:spPr>
        </p:pic>
        <p:sp>
          <p:nvSpPr>
            <p:cNvPr id="10" name="Rectangle 3"/>
            <p:cNvSpPr>
              <a:spLocks noChangeArrowheads="1"/>
            </p:cNvSpPr>
            <p:nvPr/>
          </p:nvSpPr>
          <p:spPr bwMode="auto">
            <a:xfrm>
              <a:off x="1447799" y="1524000"/>
              <a:ext cx="128588" cy="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211922"/>
                  </a:solidFill>
                  <a:effectLst/>
                  <a:latin typeface="-apple-system"/>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itle 1"/>
            <p:cNvSpPr txBox="1">
              <a:spLocks/>
            </p:cNvSpPr>
            <p:nvPr/>
          </p:nvSpPr>
          <p:spPr>
            <a:xfrm>
              <a:off x="381001" y="22860"/>
              <a:ext cx="8482003" cy="683773"/>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b="1" kern="0" dirty="0"/>
                <a:t> The Congress: Bi-Cameral</a:t>
              </a:r>
            </a:p>
          </p:txBody>
        </p:sp>
        <p:sp>
          <p:nvSpPr>
            <p:cNvPr id="12" name="Title 1"/>
            <p:cNvSpPr txBox="1">
              <a:spLocks/>
            </p:cNvSpPr>
            <p:nvPr/>
          </p:nvSpPr>
          <p:spPr>
            <a:xfrm>
              <a:off x="3071810" y="3080635"/>
              <a:ext cx="5791194" cy="404979"/>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pPr algn="ctr"/>
              <a:r>
                <a:rPr lang="en-US" sz="2400" b="1" kern="0" dirty="0"/>
                <a:t>The House of Representatives</a:t>
              </a:r>
            </a:p>
          </p:txBody>
        </p:sp>
        <p:sp>
          <p:nvSpPr>
            <p:cNvPr id="13" name="Title 1"/>
            <p:cNvSpPr txBox="1">
              <a:spLocks/>
            </p:cNvSpPr>
            <p:nvPr/>
          </p:nvSpPr>
          <p:spPr>
            <a:xfrm>
              <a:off x="922639" y="1283884"/>
              <a:ext cx="2728579" cy="607470"/>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3600" b="1" kern="0" dirty="0"/>
                <a:t>The Senate</a:t>
              </a:r>
            </a:p>
          </p:txBody>
        </p:sp>
        <p:cxnSp>
          <p:nvCxnSpPr>
            <p:cNvPr id="14" name="Straight Arrow Connector 13"/>
            <p:cNvCxnSpPr/>
            <p:nvPr/>
          </p:nvCxnSpPr>
          <p:spPr>
            <a:xfrm>
              <a:off x="1752598" y="1791208"/>
              <a:ext cx="609599" cy="570992"/>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991656" y="3429000"/>
              <a:ext cx="323542" cy="921133"/>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object 2"/>
          <p:cNvSpPr txBox="1">
            <a:spLocks noGrp="1"/>
          </p:cNvSpPr>
          <p:nvPr>
            <p:ph type="title"/>
          </p:nvPr>
        </p:nvSpPr>
        <p:spPr>
          <a:xfrm>
            <a:off x="-73161" y="44266"/>
            <a:ext cx="5564050" cy="751488"/>
          </a:xfrm>
          <a:prstGeom prst="rect">
            <a:avLst/>
          </a:prstGeom>
        </p:spPr>
        <p:txBody>
          <a:bodyPr vert="horz" wrap="square" lIns="0" tIns="12700" rIns="0" bIns="0" rtlCol="0">
            <a:spAutoFit/>
          </a:bodyPr>
          <a:lstStyle/>
          <a:p>
            <a:pPr marL="12700" algn="ctr">
              <a:lnSpc>
                <a:spcPct val="100000"/>
              </a:lnSpc>
              <a:spcBef>
                <a:spcPts val="100"/>
              </a:spcBef>
            </a:pPr>
            <a:r>
              <a:rPr sz="2400" dirty="0"/>
              <a:t>BICAMERALISM = TWO-HOUSE LEGISLATURE</a:t>
            </a:r>
          </a:p>
        </p:txBody>
      </p:sp>
      <p:pic>
        <p:nvPicPr>
          <p:cNvPr id="4" name="Picture 3"/>
          <p:cNvPicPr>
            <a:picLocks noChangeAspect="1"/>
          </p:cNvPicPr>
          <p:nvPr/>
        </p:nvPicPr>
        <p:blipFill>
          <a:blip r:embed="rId3"/>
          <a:stretch>
            <a:fillRect/>
          </a:stretch>
        </p:blipFill>
        <p:spPr>
          <a:xfrm rot="20595971">
            <a:off x="5693844" y="4714293"/>
            <a:ext cx="2214452" cy="1735464"/>
          </a:xfrm>
          <a:prstGeom prst="rect">
            <a:avLst/>
          </a:prstGeom>
        </p:spPr>
      </p:pic>
      <p:grpSp>
        <p:nvGrpSpPr>
          <p:cNvPr id="16" name="Group 15"/>
          <p:cNvGrpSpPr/>
          <p:nvPr/>
        </p:nvGrpSpPr>
        <p:grpSpPr>
          <a:xfrm>
            <a:off x="-6927" y="914399"/>
            <a:ext cx="5497816" cy="6019015"/>
            <a:chOff x="-6927" y="542882"/>
            <a:chExt cx="6510647" cy="5715000"/>
          </a:xfrm>
        </p:grpSpPr>
        <p:sp>
          <p:nvSpPr>
            <p:cNvPr id="17" name="object 5"/>
            <p:cNvSpPr/>
            <p:nvPr/>
          </p:nvSpPr>
          <p:spPr>
            <a:xfrm>
              <a:off x="-6927" y="542882"/>
              <a:ext cx="6510647" cy="5715000"/>
            </a:xfrm>
            <a:custGeom>
              <a:avLst/>
              <a:gdLst/>
              <a:ahLst/>
              <a:cxnLst/>
              <a:rect l="l" t="t" r="r" b="b"/>
              <a:pathLst>
                <a:path w="12192000" h="1866900">
                  <a:moveTo>
                    <a:pt x="12192000" y="0"/>
                  </a:moveTo>
                  <a:lnTo>
                    <a:pt x="0" y="0"/>
                  </a:lnTo>
                  <a:lnTo>
                    <a:pt x="0" y="1866900"/>
                  </a:lnTo>
                  <a:lnTo>
                    <a:pt x="12192000" y="1866900"/>
                  </a:lnTo>
                  <a:lnTo>
                    <a:pt x="12192000" y="0"/>
                  </a:lnTo>
                  <a:close/>
                </a:path>
              </a:pathLst>
            </a:custGeom>
            <a:solidFill>
              <a:srgbClr val="000000"/>
            </a:solidFill>
          </p:spPr>
          <p:txBody>
            <a:bodyPr wrap="square" lIns="0" tIns="0" rIns="0" bIns="0" rtlCol="0"/>
            <a:lstStyle/>
            <a:p>
              <a:endParaRPr/>
            </a:p>
          </p:txBody>
        </p:sp>
        <p:sp>
          <p:nvSpPr>
            <p:cNvPr id="18" name="object 6"/>
            <p:cNvSpPr txBox="1"/>
            <p:nvPr/>
          </p:nvSpPr>
          <p:spPr>
            <a:xfrm>
              <a:off x="1168" y="647204"/>
              <a:ext cx="6502550" cy="5404448"/>
            </a:xfrm>
            <a:prstGeom prst="rect">
              <a:avLst/>
            </a:prstGeom>
          </p:spPr>
          <p:txBody>
            <a:bodyPr vert="horz" wrap="square" lIns="0" tIns="79375" rIns="0" bIns="0" rtlCol="0">
              <a:spAutoFit/>
            </a:bodyPr>
            <a:lstStyle/>
            <a:p>
              <a:pPr marL="355600" indent="-342900">
                <a:lnSpc>
                  <a:spcPct val="100000"/>
                </a:lnSpc>
                <a:spcBef>
                  <a:spcPts val="625"/>
                </a:spcBef>
                <a:buFont typeface="DejaVu Sans"/>
                <a:buChar char="•"/>
                <a:tabLst>
                  <a:tab pos="354965" algn="l"/>
                  <a:tab pos="355600" algn="l"/>
                </a:tabLst>
              </a:pPr>
              <a:r>
                <a:rPr sz="2800" b="1" dirty="0">
                  <a:solidFill>
                    <a:srgbClr val="FFFFFF"/>
                  </a:solidFill>
                  <a:latin typeface="DejaVu Sans"/>
                  <a:cs typeface="DejaVu Sans"/>
                </a:rPr>
                <a:t>Purpose of </a:t>
              </a:r>
              <a:r>
                <a:rPr lang="en-US" sz="2800" b="1" dirty="0">
                  <a:solidFill>
                    <a:srgbClr val="FFFFFF"/>
                  </a:solidFill>
                  <a:latin typeface="DejaVu Sans"/>
                  <a:cs typeface="DejaVu Sans"/>
                </a:rPr>
                <a:t>B</a:t>
              </a:r>
              <a:r>
                <a:rPr sz="2800" b="1" dirty="0">
                  <a:solidFill>
                    <a:srgbClr val="FFFFFF"/>
                  </a:solidFill>
                  <a:latin typeface="DejaVu Sans"/>
                  <a:cs typeface="DejaVu Sans"/>
                </a:rPr>
                <a:t>icameralism</a:t>
              </a:r>
              <a:endParaRPr sz="2800" dirty="0">
                <a:latin typeface="DejaVu Sans"/>
                <a:cs typeface="DejaVu Sans"/>
              </a:endParaRPr>
            </a:p>
            <a:p>
              <a:pPr marL="756285" lvl="1" indent="-287020">
                <a:lnSpc>
                  <a:spcPct val="100000"/>
                </a:lnSpc>
                <a:spcBef>
                  <a:spcPts val="390"/>
                </a:spcBef>
                <a:buFont typeface="DejaVu Sans"/>
                <a:buChar char="–"/>
                <a:tabLst>
                  <a:tab pos="756285" algn="l"/>
                  <a:tab pos="756920" algn="l"/>
                </a:tabLst>
              </a:pPr>
              <a:r>
                <a:rPr sz="2000" b="1" dirty="0">
                  <a:solidFill>
                    <a:srgbClr val="FFFFFF"/>
                  </a:solidFill>
                  <a:latin typeface="DejaVu Sans"/>
                  <a:cs typeface="DejaVu Sans"/>
                </a:rPr>
                <a:t>To protect against an overly powerful legislature</a:t>
              </a:r>
              <a:endParaRPr sz="2000" dirty="0">
                <a:latin typeface="DejaVu Sans"/>
                <a:cs typeface="DejaVu Sans"/>
              </a:endParaRPr>
            </a:p>
            <a:p>
              <a:pPr marL="756285" lvl="1" indent="-287020">
                <a:lnSpc>
                  <a:spcPct val="100000"/>
                </a:lnSpc>
                <a:spcBef>
                  <a:spcPts val="360"/>
                </a:spcBef>
                <a:buFont typeface="DejaVu Sans"/>
                <a:buChar char="–"/>
                <a:tabLst>
                  <a:tab pos="756285" algn="l"/>
                  <a:tab pos="756920" algn="l"/>
                </a:tabLst>
              </a:pPr>
              <a:r>
                <a:rPr sz="2000" b="1" dirty="0">
                  <a:solidFill>
                    <a:srgbClr val="FFFFFF"/>
                  </a:solidFill>
                  <a:latin typeface="DejaVu Sans"/>
                  <a:cs typeface="DejaVu Sans"/>
                </a:rPr>
                <a:t>House of Reps was expected to reflect popular will of average citizen</a:t>
              </a:r>
              <a:endParaRPr sz="2000" dirty="0">
                <a:latin typeface="DejaVu Sans"/>
                <a:cs typeface="DejaVu Sans"/>
              </a:endParaRPr>
            </a:p>
            <a:p>
              <a:pPr marL="756285" lvl="1" indent="-287020">
                <a:lnSpc>
                  <a:spcPct val="100000"/>
                </a:lnSpc>
                <a:spcBef>
                  <a:spcPts val="360"/>
                </a:spcBef>
                <a:buFont typeface="DejaVu Sans"/>
                <a:buChar char="–"/>
                <a:tabLst>
                  <a:tab pos="756285" algn="l"/>
                  <a:tab pos="756920" algn="l"/>
                </a:tabLst>
              </a:pPr>
              <a:r>
                <a:rPr sz="2000" b="1" dirty="0">
                  <a:solidFill>
                    <a:srgbClr val="FFFFFF"/>
                  </a:solidFill>
                  <a:latin typeface="DejaVu Sans"/>
                  <a:cs typeface="DejaVu Sans"/>
                </a:rPr>
                <a:t>Senate was to provide more stability, continuity, and in-depth deliberation</a:t>
              </a:r>
              <a:endParaRPr sz="2000" dirty="0">
                <a:latin typeface="DejaVu Sans"/>
                <a:cs typeface="DejaVu Sans"/>
              </a:endParaRPr>
            </a:p>
            <a:p>
              <a:pPr marL="756285" lvl="1" indent="-287020">
                <a:lnSpc>
                  <a:spcPct val="100000"/>
                </a:lnSpc>
                <a:spcBef>
                  <a:spcPts val="365"/>
                </a:spcBef>
                <a:buFont typeface="DejaVu Sans"/>
                <a:buChar char="–"/>
                <a:tabLst>
                  <a:tab pos="756285" algn="l"/>
                  <a:tab pos="756920" algn="l"/>
                </a:tabLst>
              </a:pPr>
              <a:r>
                <a:rPr sz="2000" b="1" dirty="0">
                  <a:solidFill>
                    <a:srgbClr val="FFFFFF"/>
                  </a:solidFill>
                  <a:latin typeface="DejaVu Sans"/>
                  <a:cs typeface="DejaVu Sans"/>
                </a:rPr>
                <a:t>Acts as a moderating effect on partisanship, and prevents government from steamrolling ahead and infringing on people’s rights</a:t>
              </a:r>
              <a:endParaRPr sz="2000" dirty="0">
                <a:latin typeface="DejaVu Sans"/>
                <a:cs typeface="DejaVu Sans"/>
              </a:endParaRPr>
            </a:p>
            <a:p>
              <a:pPr marL="756285" lvl="1" indent="-287020">
                <a:lnSpc>
                  <a:spcPct val="100000"/>
                </a:lnSpc>
                <a:spcBef>
                  <a:spcPts val="360"/>
                </a:spcBef>
                <a:buFont typeface="DejaVu Sans"/>
                <a:buChar char="–"/>
                <a:tabLst>
                  <a:tab pos="756285" algn="l"/>
                  <a:tab pos="756920" algn="l"/>
                </a:tabLst>
              </a:pPr>
              <a:r>
                <a:rPr sz="2000" b="1" dirty="0">
                  <a:solidFill>
                    <a:srgbClr val="FFFFFF"/>
                  </a:solidFill>
                  <a:latin typeface="DejaVu Sans"/>
                  <a:cs typeface="DejaVu Sans"/>
                </a:rPr>
                <a:t>Part of the Connecticut (Great) Compromise at the Const. Convention</a:t>
              </a:r>
              <a:endParaRPr sz="2000" dirty="0">
                <a:latin typeface="DejaVu Sans"/>
                <a:cs typeface="DejaVu Sans"/>
              </a:endParaRPr>
            </a:p>
          </p:txBody>
        </p:sp>
      </p:grpSp>
    </p:spTree>
    <p:extLst>
      <p:ext uri="{BB962C8B-B14F-4D97-AF65-F5344CB8AC3E}">
        <p14:creationId xmlns:p14="http://schemas.microsoft.com/office/powerpoint/2010/main" val="77414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385" y="102513"/>
            <a:ext cx="6483223" cy="430887"/>
          </a:xfrm>
        </p:spPr>
        <p:txBody>
          <a:bodyPr/>
          <a:lstStyle/>
          <a:p>
            <a:pPr algn="ctr"/>
            <a:r>
              <a:rPr lang="en-US" sz="2800" dirty="0"/>
              <a:t>Bicameral Legislature</a:t>
            </a:r>
          </a:p>
        </p:txBody>
      </p:sp>
      <p:sp>
        <p:nvSpPr>
          <p:cNvPr id="5" name="Rectangle 4"/>
          <p:cNvSpPr/>
          <p:nvPr/>
        </p:nvSpPr>
        <p:spPr>
          <a:xfrm>
            <a:off x="0" y="533400"/>
            <a:ext cx="12192000" cy="3477875"/>
          </a:xfrm>
          <a:prstGeom prst="rect">
            <a:avLst/>
          </a:prstGeom>
        </p:spPr>
        <p:txBody>
          <a:bodyPr wrap="square">
            <a:spAutoFit/>
          </a:bodyPr>
          <a:lstStyle/>
          <a:p>
            <a:r>
              <a:rPr lang="en-US" sz="2200" dirty="0">
                <a:latin typeface="Garamond" panose="02020404030301010803" pitchFamily="18" charset="0"/>
              </a:rPr>
              <a:t>The framers of the Constitution created the United States Senate to protect the rights of individual states and safeguard minority opinion in a system of government designed to give greater power to the national government. They modeled the Senate on governors' councils of the colonial era and on the state senates that had evolved since independence. The framers intended the Senate to be an independent body of responsible citizens who would share power with the president and the House of Representatives. James Madison, paraphrasing Edmund Randolph, explained in his notes that the Senate's role was "first to protect the people against their rulers [and] secondly to protect the people against the transient impressions into which they themselves might be led.“</a:t>
            </a:r>
          </a:p>
          <a:p>
            <a:r>
              <a:rPr lang="en-US" sz="2200" b="0" i="0" dirty="0">
                <a:solidFill>
                  <a:srgbClr val="000000"/>
                </a:solidFill>
                <a:effectLst/>
                <a:latin typeface="Garamond" panose="02020404030301010803" pitchFamily="18" charset="0"/>
              </a:rPr>
              <a:t> </a:t>
            </a:r>
            <a:r>
              <a:rPr lang="en-US" sz="2200" b="0" i="0" dirty="0">
                <a:solidFill>
                  <a:srgbClr val="000000"/>
                </a:solidFill>
                <a:effectLst/>
                <a:latin typeface="Garamond" panose="02020404030301010803" pitchFamily="18" charset="0"/>
                <a:hlinkClick r:id="rId2"/>
              </a:rPr>
              <a:t>They also built into the Constitution a series of cooling mechanisms intended to inhibit the formulation of passionate factions, to ensure that reasonable majorities would prevail.</a:t>
            </a:r>
            <a:endParaRPr lang="en-US" sz="2200" dirty="0">
              <a:latin typeface="Garamond" panose="02020404030301010803" pitchFamily="18" charset="0"/>
            </a:endParaRPr>
          </a:p>
        </p:txBody>
      </p:sp>
      <p:pic>
        <p:nvPicPr>
          <p:cNvPr id="7" name="Picture 6"/>
          <p:cNvPicPr>
            <a:picLocks noChangeAspect="1"/>
          </p:cNvPicPr>
          <p:nvPr/>
        </p:nvPicPr>
        <p:blipFill>
          <a:blip r:embed="rId3"/>
          <a:stretch>
            <a:fillRect/>
          </a:stretch>
        </p:blipFill>
        <p:spPr>
          <a:xfrm flipH="1">
            <a:off x="1013848" y="4287130"/>
            <a:ext cx="2068130" cy="2164323"/>
          </a:xfrm>
          <a:prstGeom prst="rect">
            <a:avLst/>
          </a:prstGeom>
        </p:spPr>
      </p:pic>
      <p:pic>
        <p:nvPicPr>
          <p:cNvPr id="8" name="Picture 7"/>
          <p:cNvPicPr>
            <a:picLocks noChangeAspect="1"/>
          </p:cNvPicPr>
          <p:nvPr/>
        </p:nvPicPr>
        <p:blipFill>
          <a:blip r:embed="rId4"/>
          <a:stretch>
            <a:fillRect/>
          </a:stretch>
        </p:blipFill>
        <p:spPr>
          <a:xfrm flipH="1">
            <a:off x="9110017" y="4363340"/>
            <a:ext cx="2068130" cy="208811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357" y="4458492"/>
            <a:ext cx="2657281" cy="1992961"/>
          </a:xfrm>
          <a:prstGeom prst="rect">
            <a:avLst/>
          </a:prstGeom>
        </p:spPr>
      </p:pic>
    </p:spTree>
    <p:extLst>
      <p:ext uri="{BB962C8B-B14F-4D97-AF65-F5344CB8AC3E}">
        <p14:creationId xmlns:p14="http://schemas.microsoft.com/office/powerpoint/2010/main" val="1701040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2191</TotalTime>
  <Words>3556</Words>
  <Application>Microsoft Office PowerPoint</Application>
  <PresentationFormat>Widescreen</PresentationFormat>
  <Paragraphs>316</Paragraphs>
  <Slides>36</Slides>
  <Notes>0</Notes>
  <HiddenSlides>6</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-apple-system</vt:lpstr>
      <vt:lpstr>Arial</vt:lpstr>
      <vt:lpstr>Calibri</vt:lpstr>
      <vt:lpstr>DejaVu Sans</vt:lpstr>
      <vt:lpstr>Garamond</vt:lpstr>
      <vt:lpstr>Nimbus Mono L</vt:lpstr>
      <vt:lpstr>Nimbus Sans L</vt:lpstr>
      <vt:lpstr>Open Sans ExtraBold</vt:lpstr>
      <vt:lpstr>Roboto</vt:lpstr>
      <vt:lpstr>Tahoma</vt:lpstr>
      <vt:lpstr>Times New Roman</vt:lpstr>
      <vt:lpstr>Trebuchet MS</vt:lpstr>
      <vt:lpstr>Office Theme</vt:lpstr>
      <vt:lpstr>1_Office Theme</vt:lpstr>
      <vt:lpstr>2_Office Theme</vt:lpstr>
      <vt:lpstr>3_Office Theme</vt:lpstr>
      <vt:lpstr>4_Office Theme</vt:lpstr>
      <vt:lpstr>UNIT 2 Interactions Among Branches of Government</vt:lpstr>
      <vt:lpstr>PowerPoint Presentation</vt:lpstr>
      <vt:lpstr>PowerPoint Presentation</vt:lpstr>
      <vt:lpstr>PowerPoint Presentation</vt:lpstr>
      <vt:lpstr>PowerPoint Presentation</vt:lpstr>
      <vt:lpstr>PowerPoint Presentation</vt:lpstr>
      <vt:lpstr>Structure of Congress:  Bicameral Legislature</vt:lpstr>
      <vt:lpstr>BICAMERALISM = TWO-HOUSE LEGISLATURE</vt:lpstr>
      <vt:lpstr>Bicameral Legislature</vt:lpstr>
      <vt:lpstr>PowerPoint Presentation</vt:lpstr>
      <vt:lpstr>OVERVIEW OF CONGRESS:  TERMS AND MEMBERSHIP</vt:lpstr>
      <vt:lpstr>PowerPoint Presentation</vt:lpstr>
      <vt:lpstr>CONGRESSIONAL SIZE</vt:lpstr>
      <vt:lpstr>CONGRESSIONAL TERMS OF OFFICE</vt:lpstr>
      <vt:lpstr>CONGRESSIONAL RULES FOR DEBATE</vt:lpstr>
      <vt:lpstr>How do term-length differences affect coalitions in Congress? Coalition: A group that works together temporarily in a partnership to achieve a common goal. </vt:lpstr>
      <vt:lpstr>What are Caucuses?</vt:lpstr>
      <vt:lpstr>POWERS OF CONGRESS</vt:lpstr>
      <vt:lpstr>ENUMERATED POWERS/ Listed Powers</vt:lpstr>
      <vt:lpstr>PowerPoint Presentation</vt:lpstr>
      <vt:lpstr>PowerPoint Presentation</vt:lpstr>
      <vt:lpstr>PowerPoint Presentation</vt:lpstr>
      <vt:lpstr>PowerPoint Presentation</vt:lpstr>
      <vt:lpstr>PowerPoint Presentation</vt:lpstr>
      <vt:lpstr>NECESSARY AND PROPER CLAUSE</vt:lpstr>
      <vt:lpstr>PowerPoint Presentation</vt:lpstr>
      <vt:lpstr>IMPLIED POWERS or NECESSARY AND PROPER </vt:lpstr>
      <vt:lpstr>Differing Powers of the House and Senate</vt:lpstr>
      <vt:lpstr>POWERS DENIED TO CONGRESS</vt:lpstr>
      <vt:lpstr>END</vt:lpstr>
      <vt:lpstr>Pork barrel legislation and logrolling affect the lawmaking  in both chambers</vt:lpstr>
      <vt:lpstr>ESSENTIAL QUESTION CFU</vt:lpstr>
      <vt:lpstr>LEARNING OBJECTIVE</vt:lpstr>
      <vt:lpstr>ESSENTIAL QUESTION CFU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 Perez</dc:creator>
  <cp:lastModifiedBy>Rodriguez, Adrian</cp:lastModifiedBy>
  <cp:revision>172</cp:revision>
  <dcterms:created xsi:type="dcterms:W3CDTF">2020-04-03T15:33:48Z</dcterms:created>
  <dcterms:modified xsi:type="dcterms:W3CDTF">2023-07-04T22:23:05Z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2020-03-02T00:00:00Z</vt:filetime>
  </property>
  <property fmtid="{D5CDD505-2E9C-101B-9397-08002B2CF9AE}" pid="3" name="Creator">
    <vt:lpwstr>Microsoft® PowerPoint® 2013</vt:lpwstr>
  </property>
  <property fmtid="{D5CDD505-2E9C-101B-9397-08002B2CF9AE}" pid="4" name="LastSaved">
    <vt:filetime>2020-04-03T00:00:00Z</vt:filetime>
  </property>
</Properties>
</file>