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9"/>
  </p:notesMasterIdLst>
  <p:sldIdLst>
    <p:sldId id="256" r:id="rId2"/>
    <p:sldId id="378" r:id="rId3"/>
    <p:sldId id="379" r:id="rId4"/>
    <p:sldId id="380" r:id="rId5"/>
    <p:sldId id="381" r:id="rId6"/>
    <p:sldId id="382" r:id="rId7"/>
    <p:sldId id="383" r:id="rId8"/>
    <p:sldId id="384" r:id="rId9"/>
    <p:sldId id="385" r:id="rId10"/>
    <p:sldId id="386" r:id="rId11"/>
    <p:sldId id="387" r:id="rId12"/>
    <p:sldId id="388" r:id="rId13"/>
    <p:sldId id="297" r:id="rId14"/>
    <p:sldId id="391" r:id="rId15"/>
    <p:sldId id="393" r:id="rId16"/>
    <p:sldId id="392" r:id="rId17"/>
    <p:sldId id="416" r:id="rId18"/>
    <p:sldId id="350" r:id="rId19"/>
    <p:sldId id="298" r:id="rId20"/>
    <p:sldId id="417" r:id="rId21"/>
    <p:sldId id="418" r:id="rId22"/>
    <p:sldId id="419" r:id="rId23"/>
    <p:sldId id="395" r:id="rId24"/>
    <p:sldId id="396" r:id="rId25"/>
    <p:sldId id="420" r:id="rId26"/>
    <p:sldId id="422" r:id="rId27"/>
    <p:sldId id="423" r:id="rId28"/>
    <p:sldId id="258" r:id="rId29"/>
    <p:sldId id="292" r:id="rId30"/>
    <p:sldId id="293" r:id="rId31"/>
    <p:sldId id="295" r:id="rId32"/>
    <p:sldId id="260" r:id="rId33"/>
    <p:sldId id="294" r:id="rId34"/>
    <p:sldId id="289" r:id="rId35"/>
    <p:sldId id="371" r:id="rId36"/>
    <p:sldId id="358" r:id="rId37"/>
    <p:sldId id="361" r:id="rId38"/>
    <p:sldId id="359" r:id="rId39"/>
    <p:sldId id="296" r:id="rId40"/>
    <p:sldId id="364" r:id="rId41"/>
    <p:sldId id="273" r:id="rId42"/>
    <p:sldId id="362" r:id="rId43"/>
    <p:sldId id="365" r:id="rId44"/>
    <p:sldId id="274" r:id="rId45"/>
    <p:sldId id="366" r:id="rId46"/>
    <p:sldId id="280" r:id="rId47"/>
    <p:sldId id="367" r:id="rId48"/>
    <p:sldId id="299" r:id="rId49"/>
    <p:sldId id="275" r:id="rId50"/>
    <p:sldId id="424" r:id="rId51"/>
    <p:sldId id="276" r:id="rId52"/>
    <p:sldId id="407" r:id="rId53"/>
    <p:sldId id="377" r:id="rId54"/>
    <p:sldId id="300" r:id="rId55"/>
    <p:sldId id="303" r:id="rId56"/>
    <p:sldId id="415" r:id="rId57"/>
    <p:sldId id="304" r:id="rId58"/>
    <p:sldId id="301" r:id="rId59"/>
    <p:sldId id="306" r:id="rId60"/>
    <p:sldId id="390" r:id="rId61"/>
    <p:sldId id="409" r:id="rId62"/>
    <p:sldId id="307" r:id="rId63"/>
    <p:sldId id="308" r:id="rId64"/>
    <p:sldId id="309" r:id="rId65"/>
    <p:sldId id="310" r:id="rId66"/>
    <p:sldId id="421" r:id="rId67"/>
    <p:sldId id="317" r:id="rId68"/>
    <p:sldId id="321" r:id="rId69"/>
    <p:sldId id="374" r:id="rId70"/>
    <p:sldId id="372" r:id="rId71"/>
    <p:sldId id="311" r:id="rId72"/>
    <p:sldId id="427" r:id="rId73"/>
    <p:sldId id="312" r:id="rId74"/>
    <p:sldId id="313" r:id="rId75"/>
    <p:sldId id="316" r:id="rId76"/>
    <p:sldId id="314" r:id="rId77"/>
    <p:sldId id="315" r:id="rId78"/>
    <p:sldId id="330" r:id="rId79"/>
    <p:sldId id="319" r:id="rId80"/>
    <p:sldId id="320" r:id="rId81"/>
    <p:sldId id="400" r:id="rId82"/>
    <p:sldId id="404" r:id="rId83"/>
    <p:sldId id="425" r:id="rId84"/>
    <p:sldId id="322" r:id="rId85"/>
    <p:sldId id="328" r:id="rId86"/>
    <p:sldId id="405" r:id="rId87"/>
    <p:sldId id="408" r:id="rId88"/>
    <p:sldId id="394" r:id="rId89"/>
    <p:sldId id="402" r:id="rId90"/>
    <p:sldId id="323" r:id="rId91"/>
    <p:sldId id="325" r:id="rId92"/>
    <p:sldId id="412" r:id="rId93"/>
    <p:sldId id="413" r:id="rId94"/>
    <p:sldId id="414" r:id="rId95"/>
    <p:sldId id="324" r:id="rId96"/>
    <p:sldId id="318" r:id="rId97"/>
    <p:sldId id="329" r:id="rId98"/>
    <p:sldId id="360" r:id="rId99"/>
    <p:sldId id="326" r:id="rId100"/>
    <p:sldId id="327" r:id="rId101"/>
    <p:sldId id="332" r:id="rId102"/>
    <p:sldId id="333" r:id="rId103"/>
    <p:sldId id="336" r:id="rId104"/>
    <p:sldId id="334" r:id="rId105"/>
    <p:sldId id="369" r:id="rId106"/>
    <p:sldId id="283" r:id="rId107"/>
    <p:sldId id="282" r:id="rId108"/>
    <p:sldId id="284" r:id="rId109"/>
    <p:sldId id="335" r:id="rId110"/>
    <p:sldId id="331" r:id="rId111"/>
    <p:sldId id="352" r:id="rId112"/>
    <p:sldId id="277" r:id="rId113"/>
    <p:sldId id="278" r:id="rId114"/>
    <p:sldId id="279" r:id="rId115"/>
    <p:sldId id="363" r:id="rId116"/>
    <p:sldId id="368" r:id="rId117"/>
    <p:sldId id="349" r:id="rId118"/>
    <p:sldId id="262" r:id="rId119"/>
    <p:sldId id="375" r:id="rId120"/>
    <p:sldId id="339" r:id="rId121"/>
    <p:sldId id="281" r:id="rId122"/>
    <p:sldId id="285" r:id="rId123"/>
    <p:sldId id="290" r:id="rId124"/>
    <p:sldId id="355" r:id="rId125"/>
    <p:sldId id="346" r:id="rId126"/>
    <p:sldId id="353" r:id="rId127"/>
    <p:sldId id="357" r:id="rId128"/>
    <p:sldId id="370" r:id="rId129"/>
    <p:sldId id="373" r:id="rId130"/>
    <p:sldId id="291" r:id="rId131"/>
    <p:sldId id="338" r:id="rId132"/>
    <p:sldId id="286" r:id="rId133"/>
    <p:sldId id="428" r:id="rId134"/>
    <p:sldId id="351" r:id="rId135"/>
    <p:sldId id="341" r:id="rId136"/>
    <p:sldId id="340" r:id="rId137"/>
    <p:sldId id="354" r:id="rId138"/>
    <p:sldId id="356" r:id="rId139"/>
    <p:sldId id="343" r:id="rId140"/>
    <p:sldId id="287" r:id="rId141"/>
    <p:sldId id="345" r:id="rId142"/>
    <p:sldId id="288" r:id="rId143"/>
    <p:sldId id="348" r:id="rId144"/>
    <p:sldId id="342" r:id="rId145"/>
    <p:sldId id="347" r:id="rId146"/>
    <p:sldId id="426" r:id="rId147"/>
    <p:sldId id="344" r:id="rId148"/>
  </p:sldIdLst>
  <p:sldSz cx="9144000" cy="6858000" type="screen4x3"/>
  <p:notesSz cx="6858000" cy="9144000"/>
  <p:defaultTextStyle>
    <a:defPPr>
      <a:defRPr lang="en-US"/>
    </a:defPPr>
    <a:lvl1pPr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Times New Roman" panose="02020603050405020304" pitchFamily="18" charset="0"/>
      </a:defRPr>
    </a:lvl1pPr>
    <a:lvl2pPr marL="4572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Times New Roman" panose="02020603050405020304" pitchFamily="18" charset="0"/>
      </a:defRPr>
    </a:lvl2pPr>
    <a:lvl3pPr marL="9144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Times New Roman" panose="02020603050405020304" pitchFamily="18" charset="0"/>
      </a:defRPr>
    </a:lvl3pPr>
    <a:lvl4pPr marL="13716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Times New Roman" panose="02020603050405020304" pitchFamily="18" charset="0"/>
      </a:defRPr>
    </a:lvl4pPr>
    <a:lvl5pPr marL="18288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2800" kern="1200">
        <a:solidFill>
          <a:schemeClr val="tx1"/>
        </a:solidFill>
        <a:latin typeface="Times New Roman" panose="02020603050405020304" pitchFamily="18" charset="0"/>
        <a:ea typeface="+mn-ea"/>
        <a:cs typeface="Times New Roman" panose="02020603050405020304" pitchFamily="18" charset="0"/>
      </a:defRPr>
    </a:lvl6pPr>
    <a:lvl7pPr marL="2743200" algn="l" defTabSz="914400" rtl="0" eaLnBrk="1" latinLnBrk="0" hangingPunct="1">
      <a:defRPr sz="2800" kern="1200">
        <a:solidFill>
          <a:schemeClr val="tx1"/>
        </a:solidFill>
        <a:latin typeface="Times New Roman" panose="02020603050405020304" pitchFamily="18" charset="0"/>
        <a:ea typeface="+mn-ea"/>
        <a:cs typeface="Times New Roman" panose="02020603050405020304" pitchFamily="18" charset="0"/>
      </a:defRPr>
    </a:lvl7pPr>
    <a:lvl8pPr marL="3200400" algn="l" defTabSz="914400" rtl="0" eaLnBrk="1" latinLnBrk="0" hangingPunct="1">
      <a:defRPr sz="2800" kern="1200">
        <a:solidFill>
          <a:schemeClr val="tx1"/>
        </a:solidFill>
        <a:latin typeface="Times New Roman" panose="02020603050405020304" pitchFamily="18" charset="0"/>
        <a:ea typeface="+mn-ea"/>
        <a:cs typeface="Times New Roman" panose="02020603050405020304" pitchFamily="18" charset="0"/>
      </a:defRPr>
    </a:lvl8pPr>
    <a:lvl9pPr marL="3657600" algn="l" defTabSz="914400" rtl="0" eaLnBrk="1" latinLnBrk="0" hangingPunct="1">
      <a:defRPr sz="2800" kern="1200">
        <a:solidFill>
          <a:schemeClr val="tx1"/>
        </a:solidFill>
        <a:latin typeface="Times New Roman" panose="02020603050405020304" pitchFamily="18" charset="0"/>
        <a:ea typeface="+mn-ea"/>
        <a:cs typeface="Times New Roman" panose="02020603050405020304"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driguez, Adri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02DBD"/>
    <a:srgbClr val="D84112"/>
    <a:srgbClr val="FFFFFF"/>
    <a:srgbClr val="2279BC"/>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06" autoAdjust="0"/>
    <p:restoredTop sz="90929"/>
  </p:normalViewPr>
  <p:slideViewPr>
    <p:cSldViewPr>
      <p:cViewPr varScale="1">
        <p:scale>
          <a:sx n="113" d="100"/>
          <a:sy n="113" d="100"/>
        </p:scale>
        <p:origin x="1622" y="9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commentAuthors" Target="commentAuthor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0C85D7-B755-449B-A6F7-DA7FD1B9A26E}" type="doc">
      <dgm:prSet loTypeId="urn:microsoft.com/office/officeart/2005/8/layout/process1" loCatId="process" qsTypeId="urn:microsoft.com/office/officeart/2005/8/quickstyle/simple1" qsCatId="simple" csTypeId="urn:microsoft.com/office/officeart/2005/8/colors/accent1_2" csCatId="accent1" phldr="1"/>
      <dgm:spPr/>
    </dgm:pt>
    <dgm:pt modelId="{F723577F-19CA-4387-BA19-F0D1383FB7E6}">
      <dgm:prSet phldrT="[Text]"/>
      <dgm:spPr>
        <a:solidFill>
          <a:srgbClr val="FCBCA2"/>
        </a:solidFill>
      </dgm:spPr>
      <dgm:t>
        <a:bodyPr/>
        <a:lstStyle/>
        <a:p>
          <a:r>
            <a:rPr lang="en-US" dirty="0">
              <a:solidFill>
                <a:schemeClr val="tx1"/>
              </a:solidFill>
            </a:rPr>
            <a:t>Closing of the Frontier</a:t>
          </a:r>
        </a:p>
      </dgm:t>
    </dgm:pt>
    <dgm:pt modelId="{7BF47FC0-1A35-4D0E-BB50-D87048506A01}" type="parTrans" cxnId="{A9B459AE-AD1A-4910-9140-F9408A66EABE}">
      <dgm:prSet/>
      <dgm:spPr/>
      <dgm:t>
        <a:bodyPr/>
        <a:lstStyle/>
        <a:p>
          <a:endParaRPr lang="en-US"/>
        </a:p>
      </dgm:t>
    </dgm:pt>
    <dgm:pt modelId="{E79BCBA1-DF2C-4A23-93F2-A65B7DE88506}" type="sibTrans" cxnId="{A9B459AE-AD1A-4910-9140-F9408A66EABE}">
      <dgm:prSet/>
      <dgm:spPr>
        <a:solidFill>
          <a:schemeClr val="tx1"/>
        </a:solidFill>
      </dgm:spPr>
      <dgm:t>
        <a:bodyPr/>
        <a:lstStyle/>
        <a:p>
          <a:endParaRPr lang="en-US"/>
        </a:p>
      </dgm:t>
    </dgm:pt>
    <dgm:pt modelId="{68ABC236-8C52-4180-AEB8-FE8465E79FA3}">
      <dgm:prSet phldrT="[Text]"/>
      <dgm:spPr>
        <a:solidFill>
          <a:srgbClr val="FCBCA2"/>
        </a:solidFill>
      </dgm:spPr>
      <dgm:t>
        <a:bodyPr/>
        <a:lstStyle/>
        <a:p>
          <a:r>
            <a:rPr lang="en-US" dirty="0">
              <a:solidFill>
                <a:schemeClr val="tx1"/>
              </a:solidFill>
            </a:rPr>
            <a:t>The Growth of Industry</a:t>
          </a:r>
        </a:p>
      </dgm:t>
    </dgm:pt>
    <dgm:pt modelId="{C1BB494D-2DE4-46E0-87DA-5A3EFF4E1EE4}" type="parTrans" cxnId="{E2993706-5B57-457D-91DB-97F33ED1F9AD}">
      <dgm:prSet/>
      <dgm:spPr/>
      <dgm:t>
        <a:bodyPr/>
        <a:lstStyle/>
        <a:p>
          <a:endParaRPr lang="en-US"/>
        </a:p>
      </dgm:t>
    </dgm:pt>
    <dgm:pt modelId="{153C54B9-02F6-487C-8945-76FC423CBA15}" type="sibTrans" cxnId="{E2993706-5B57-457D-91DB-97F33ED1F9AD}">
      <dgm:prSet/>
      <dgm:spPr>
        <a:solidFill>
          <a:schemeClr val="tx1"/>
        </a:solidFill>
      </dgm:spPr>
      <dgm:t>
        <a:bodyPr/>
        <a:lstStyle/>
        <a:p>
          <a:endParaRPr lang="en-US"/>
        </a:p>
      </dgm:t>
    </dgm:pt>
    <dgm:pt modelId="{8A182317-B9AD-4BC7-AC40-FD142D306BF7}">
      <dgm:prSet phldrT="[Text]"/>
      <dgm:spPr>
        <a:solidFill>
          <a:srgbClr val="FCBCA2"/>
        </a:solidFill>
      </dgm:spPr>
      <dgm:t>
        <a:bodyPr/>
        <a:lstStyle/>
        <a:p>
          <a:r>
            <a:rPr lang="en-US" dirty="0">
              <a:solidFill>
                <a:schemeClr val="tx1"/>
              </a:solidFill>
            </a:rPr>
            <a:t>Rise Of U.S. Imperialism</a:t>
          </a:r>
        </a:p>
      </dgm:t>
    </dgm:pt>
    <dgm:pt modelId="{D940D5CD-C5A9-41F3-AD28-D91467C252BF}" type="parTrans" cxnId="{966E437F-885F-45CD-AA04-7F77058ED7E7}">
      <dgm:prSet/>
      <dgm:spPr/>
      <dgm:t>
        <a:bodyPr/>
        <a:lstStyle/>
        <a:p>
          <a:endParaRPr lang="en-US"/>
        </a:p>
      </dgm:t>
    </dgm:pt>
    <dgm:pt modelId="{794D326E-D365-4BC6-B230-D92FBD2EBFCF}" type="sibTrans" cxnId="{966E437F-885F-45CD-AA04-7F77058ED7E7}">
      <dgm:prSet/>
      <dgm:spPr/>
      <dgm:t>
        <a:bodyPr/>
        <a:lstStyle/>
        <a:p>
          <a:endParaRPr lang="en-US"/>
        </a:p>
      </dgm:t>
    </dgm:pt>
    <dgm:pt modelId="{A1F64C8D-914B-49F0-8B7B-ACEAB9E77E19}" type="pres">
      <dgm:prSet presAssocID="{300C85D7-B755-449B-A6F7-DA7FD1B9A26E}" presName="Name0" presStyleCnt="0">
        <dgm:presLayoutVars>
          <dgm:dir/>
          <dgm:resizeHandles val="exact"/>
        </dgm:presLayoutVars>
      </dgm:prSet>
      <dgm:spPr/>
    </dgm:pt>
    <dgm:pt modelId="{7EB81813-D391-4AB5-8E5B-FE6F7A5061F5}" type="pres">
      <dgm:prSet presAssocID="{F723577F-19CA-4387-BA19-F0D1383FB7E6}" presName="node" presStyleLbl="node1" presStyleIdx="0" presStyleCnt="3">
        <dgm:presLayoutVars>
          <dgm:bulletEnabled val="1"/>
        </dgm:presLayoutVars>
      </dgm:prSet>
      <dgm:spPr/>
    </dgm:pt>
    <dgm:pt modelId="{C66FE2B1-65E1-4474-90D2-31EA339F651F}" type="pres">
      <dgm:prSet presAssocID="{E79BCBA1-DF2C-4A23-93F2-A65B7DE88506}" presName="sibTrans" presStyleLbl="sibTrans2D1" presStyleIdx="0" presStyleCnt="2"/>
      <dgm:spPr/>
    </dgm:pt>
    <dgm:pt modelId="{5353CD6F-148A-4CDD-A7F8-EA2CB39AB14F}" type="pres">
      <dgm:prSet presAssocID="{E79BCBA1-DF2C-4A23-93F2-A65B7DE88506}" presName="connectorText" presStyleLbl="sibTrans2D1" presStyleIdx="0" presStyleCnt="2"/>
      <dgm:spPr/>
    </dgm:pt>
    <dgm:pt modelId="{5BBFCAE3-696F-402E-AE1E-8101E716B44A}" type="pres">
      <dgm:prSet presAssocID="{68ABC236-8C52-4180-AEB8-FE8465E79FA3}" presName="node" presStyleLbl="node1" presStyleIdx="1" presStyleCnt="3">
        <dgm:presLayoutVars>
          <dgm:bulletEnabled val="1"/>
        </dgm:presLayoutVars>
      </dgm:prSet>
      <dgm:spPr/>
    </dgm:pt>
    <dgm:pt modelId="{A4109A39-98B2-41C2-B771-E94AAB308A7B}" type="pres">
      <dgm:prSet presAssocID="{153C54B9-02F6-487C-8945-76FC423CBA15}" presName="sibTrans" presStyleLbl="sibTrans2D1" presStyleIdx="1" presStyleCnt="2"/>
      <dgm:spPr/>
    </dgm:pt>
    <dgm:pt modelId="{4A8A62CB-DD53-4055-91D9-99540EAE3D73}" type="pres">
      <dgm:prSet presAssocID="{153C54B9-02F6-487C-8945-76FC423CBA15}" presName="connectorText" presStyleLbl="sibTrans2D1" presStyleIdx="1" presStyleCnt="2"/>
      <dgm:spPr/>
    </dgm:pt>
    <dgm:pt modelId="{F540CEF0-0657-4C49-8B26-26E3D78B7A6C}" type="pres">
      <dgm:prSet presAssocID="{8A182317-B9AD-4BC7-AC40-FD142D306BF7}" presName="node" presStyleLbl="node1" presStyleIdx="2" presStyleCnt="3">
        <dgm:presLayoutVars>
          <dgm:bulletEnabled val="1"/>
        </dgm:presLayoutVars>
      </dgm:prSet>
      <dgm:spPr/>
    </dgm:pt>
  </dgm:ptLst>
  <dgm:cxnLst>
    <dgm:cxn modelId="{E2993706-5B57-457D-91DB-97F33ED1F9AD}" srcId="{300C85D7-B755-449B-A6F7-DA7FD1B9A26E}" destId="{68ABC236-8C52-4180-AEB8-FE8465E79FA3}" srcOrd="1" destOrd="0" parTransId="{C1BB494D-2DE4-46E0-87DA-5A3EFF4E1EE4}" sibTransId="{153C54B9-02F6-487C-8945-76FC423CBA15}"/>
    <dgm:cxn modelId="{5A3AFE0B-13E7-46AB-B11F-EBDD55F80C8F}" type="presOf" srcId="{68ABC236-8C52-4180-AEB8-FE8465E79FA3}" destId="{5BBFCAE3-696F-402E-AE1E-8101E716B44A}" srcOrd="0" destOrd="0" presId="urn:microsoft.com/office/officeart/2005/8/layout/process1"/>
    <dgm:cxn modelId="{925F540D-C83C-4142-8084-CE2DC063991C}" type="presOf" srcId="{8A182317-B9AD-4BC7-AC40-FD142D306BF7}" destId="{F540CEF0-0657-4C49-8B26-26E3D78B7A6C}" srcOrd="0" destOrd="0" presId="urn:microsoft.com/office/officeart/2005/8/layout/process1"/>
    <dgm:cxn modelId="{9FF1820F-C1E3-425E-9438-BBBFA3DC36C9}" type="presOf" srcId="{153C54B9-02F6-487C-8945-76FC423CBA15}" destId="{4A8A62CB-DD53-4055-91D9-99540EAE3D73}" srcOrd="1" destOrd="0" presId="urn:microsoft.com/office/officeart/2005/8/layout/process1"/>
    <dgm:cxn modelId="{9F501A11-89A1-4545-8B8D-EB2176FAF16A}" type="presOf" srcId="{F723577F-19CA-4387-BA19-F0D1383FB7E6}" destId="{7EB81813-D391-4AB5-8E5B-FE6F7A5061F5}" srcOrd="0" destOrd="0" presId="urn:microsoft.com/office/officeart/2005/8/layout/process1"/>
    <dgm:cxn modelId="{1C86DF2D-FE1C-4902-A1FD-83F32FFB9639}" type="presOf" srcId="{153C54B9-02F6-487C-8945-76FC423CBA15}" destId="{A4109A39-98B2-41C2-B771-E94AAB308A7B}" srcOrd="0" destOrd="0" presId="urn:microsoft.com/office/officeart/2005/8/layout/process1"/>
    <dgm:cxn modelId="{5E70C07D-B7CC-4DC1-9BEF-C7FF9F757543}" type="presOf" srcId="{300C85D7-B755-449B-A6F7-DA7FD1B9A26E}" destId="{A1F64C8D-914B-49F0-8B7B-ACEAB9E77E19}" srcOrd="0" destOrd="0" presId="urn:microsoft.com/office/officeart/2005/8/layout/process1"/>
    <dgm:cxn modelId="{966E437F-885F-45CD-AA04-7F77058ED7E7}" srcId="{300C85D7-B755-449B-A6F7-DA7FD1B9A26E}" destId="{8A182317-B9AD-4BC7-AC40-FD142D306BF7}" srcOrd="2" destOrd="0" parTransId="{D940D5CD-C5A9-41F3-AD28-D91467C252BF}" sibTransId="{794D326E-D365-4BC6-B230-D92FBD2EBFCF}"/>
    <dgm:cxn modelId="{A9B459AE-AD1A-4910-9140-F9408A66EABE}" srcId="{300C85D7-B755-449B-A6F7-DA7FD1B9A26E}" destId="{F723577F-19CA-4387-BA19-F0D1383FB7E6}" srcOrd="0" destOrd="0" parTransId="{7BF47FC0-1A35-4D0E-BB50-D87048506A01}" sibTransId="{E79BCBA1-DF2C-4A23-93F2-A65B7DE88506}"/>
    <dgm:cxn modelId="{2CAE57B7-CB2A-4576-A4E1-E74F9D69D7FB}" type="presOf" srcId="{E79BCBA1-DF2C-4A23-93F2-A65B7DE88506}" destId="{C66FE2B1-65E1-4474-90D2-31EA339F651F}" srcOrd="0" destOrd="0" presId="urn:microsoft.com/office/officeart/2005/8/layout/process1"/>
    <dgm:cxn modelId="{FD8B7FCB-D599-4218-AF66-DFD78BF5840F}" type="presOf" srcId="{E79BCBA1-DF2C-4A23-93F2-A65B7DE88506}" destId="{5353CD6F-148A-4CDD-A7F8-EA2CB39AB14F}" srcOrd="1" destOrd="0" presId="urn:microsoft.com/office/officeart/2005/8/layout/process1"/>
    <dgm:cxn modelId="{46EDA944-8E2E-4BBE-8DE8-C7F5EF2489F7}" type="presParOf" srcId="{A1F64C8D-914B-49F0-8B7B-ACEAB9E77E19}" destId="{7EB81813-D391-4AB5-8E5B-FE6F7A5061F5}" srcOrd="0" destOrd="0" presId="urn:microsoft.com/office/officeart/2005/8/layout/process1"/>
    <dgm:cxn modelId="{0B08EECE-0D94-40F2-A2C1-04C022BF5E07}" type="presParOf" srcId="{A1F64C8D-914B-49F0-8B7B-ACEAB9E77E19}" destId="{C66FE2B1-65E1-4474-90D2-31EA339F651F}" srcOrd="1" destOrd="0" presId="urn:microsoft.com/office/officeart/2005/8/layout/process1"/>
    <dgm:cxn modelId="{BC6F96A0-42B6-4DAE-9FAA-AF94F641F058}" type="presParOf" srcId="{C66FE2B1-65E1-4474-90D2-31EA339F651F}" destId="{5353CD6F-148A-4CDD-A7F8-EA2CB39AB14F}" srcOrd="0" destOrd="0" presId="urn:microsoft.com/office/officeart/2005/8/layout/process1"/>
    <dgm:cxn modelId="{444FC85F-521C-41A6-A6BE-7FF3E7591054}" type="presParOf" srcId="{A1F64C8D-914B-49F0-8B7B-ACEAB9E77E19}" destId="{5BBFCAE3-696F-402E-AE1E-8101E716B44A}" srcOrd="2" destOrd="0" presId="urn:microsoft.com/office/officeart/2005/8/layout/process1"/>
    <dgm:cxn modelId="{3D5EF354-64BD-413E-AD12-BC6E62AFC29A}" type="presParOf" srcId="{A1F64C8D-914B-49F0-8B7B-ACEAB9E77E19}" destId="{A4109A39-98B2-41C2-B771-E94AAB308A7B}" srcOrd="3" destOrd="0" presId="urn:microsoft.com/office/officeart/2005/8/layout/process1"/>
    <dgm:cxn modelId="{9033C874-0308-4EC9-8350-533B4480D506}" type="presParOf" srcId="{A4109A39-98B2-41C2-B771-E94AAB308A7B}" destId="{4A8A62CB-DD53-4055-91D9-99540EAE3D73}" srcOrd="0" destOrd="0" presId="urn:microsoft.com/office/officeart/2005/8/layout/process1"/>
    <dgm:cxn modelId="{35B9C5FF-C28D-4B9D-967C-FECD19A46C3F}" type="presParOf" srcId="{A1F64C8D-914B-49F0-8B7B-ACEAB9E77E19}" destId="{F540CEF0-0657-4C49-8B26-26E3D78B7A6C}"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6BFF00-B17E-441E-B585-A03E5A6AE4FE}" type="doc">
      <dgm:prSet loTypeId="urn:microsoft.com/office/officeart/2005/8/layout/hChevron3" loCatId="process" qsTypeId="urn:microsoft.com/office/officeart/2005/8/quickstyle/simple1" qsCatId="simple" csTypeId="urn:microsoft.com/office/officeart/2005/8/colors/accent1_2" csCatId="accent1" phldr="1"/>
      <dgm:spPr/>
    </dgm:pt>
    <dgm:pt modelId="{C53CB09D-0BB8-4600-91D6-87EED97DF617}">
      <dgm:prSet phldrT="[Text]"/>
      <dgm:spPr/>
      <dgm:t>
        <a:bodyPr/>
        <a:lstStyle/>
        <a:p>
          <a:r>
            <a:rPr lang="en-US" dirty="0"/>
            <a:t>Imperialism</a:t>
          </a:r>
        </a:p>
      </dgm:t>
    </dgm:pt>
    <dgm:pt modelId="{4810E971-AEEC-46A4-B8AD-EE14584FCDED}" type="parTrans" cxnId="{8DBDC1A2-C761-4ABC-8E21-2980FFEC5814}">
      <dgm:prSet/>
      <dgm:spPr/>
      <dgm:t>
        <a:bodyPr/>
        <a:lstStyle/>
        <a:p>
          <a:endParaRPr lang="en-US"/>
        </a:p>
      </dgm:t>
    </dgm:pt>
    <dgm:pt modelId="{6FE56AC5-4901-4B95-BDC9-881FA87DA2B3}" type="sibTrans" cxnId="{8DBDC1A2-C761-4ABC-8E21-2980FFEC5814}">
      <dgm:prSet/>
      <dgm:spPr/>
      <dgm:t>
        <a:bodyPr/>
        <a:lstStyle/>
        <a:p>
          <a:endParaRPr lang="en-US"/>
        </a:p>
      </dgm:t>
    </dgm:pt>
    <dgm:pt modelId="{190E215A-37C2-40B8-BC08-F02EED89775F}">
      <dgm:prSet phldrT="[Text]"/>
      <dgm:spPr/>
      <dgm:t>
        <a:bodyPr/>
        <a:lstStyle/>
        <a:p>
          <a:r>
            <a:rPr lang="en-US" dirty="0"/>
            <a:t>Colonialism</a:t>
          </a:r>
        </a:p>
      </dgm:t>
    </dgm:pt>
    <dgm:pt modelId="{FDC2F018-1238-4877-91CF-AA970EED1E44}" type="parTrans" cxnId="{5C63A509-112E-4949-A330-9F1CC8B921CC}">
      <dgm:prSet/>
      <dgm:spPr/>
      <dgm:t>
        <a:bodyPr/>
        <a:lstStyle/>
        <a:p>
          <a:endParaRPr lang="en-US"/>
        </a:p>
      </dgm:t>
    </dgm:pt>
    <dgm:pt modelId="{612F2B43-E33F-4E4B-A1FD-21A738061FE6}" type="sibTrans" cxnId="{5C63A509-112E-4949-A330-9F1CC8B921CC}">
      <dgm:prSet/>
      <dgm:spPr/>
      <dgm:t>
        <a:bodyPr/>
        <a:lstStyle/>
        <a:p>
          <a:endParaRPr lang="en-US"/>
        </a:p>
      </dgm:t>
    </dgm:pt>
    <dgm:pt modelId="{EB17C1F6-558A-4B90-ADCB-6880B7EED579}">
      <dgm:prSet phldrT="[Text]"/>
      <dgm:spPr/>
      <dgm:t>
        <a:bodyPr/>
        <a:lstStyle/>
        <a:p>
          <a:r>
            <a:rPr lang="en-US" dirty="0"/>
            <a:t>Under the control of a superior power</a:t>
          </a:r>
        </a:p>
      </dgm:t>
    </dgm:pt>
    <dgm:pt modelId="{FD17C453-BF9D-4E13-AB8A-2EA8812321D9}" type="parTrans" cxnId="{7EC3CD2F-DF14-47E4-A5A4-B5896BA1BAAA}">
      <dgm:prSet/>
      <dgm:spPr/>
      <dgm:t>
        <a:bodyPr/>
        <a:lstStyle/>
        <a:p>
          <a:endParaRPr lang="en-US"/>
        </a:p>
      </dgm:t>
    </dgm:pt>
    <dgm:pt modelId="{CFD76B14-DD08-4C66-8B1A-CD26B59DDB87}" type="sibTrans" cxnId="{7EC3CD2F-DF14-47E4-A5A4-B5896BA1BAAA}">
      <dgm:prSet/>
      <dgm:spPr/>
      <dgm:t>
        <a:bodyPr/>
        <a:lstStyle/>
        <a:p>
          <a:endParaRPr lang="en-US"/>
        </a:p>
      </dgm:t>
    </dgm:pt>
    <dgm:pt modelId="{FAC6062D-4DFC-4D7A-9ABA-A49E8FD52B2D}" type="pres">
      <dgm:prSet presAssocID="{FD6BFF00-B17E-441E-B585-A03E5A6AE4FE}" presName="Name0" presStyleCnt="0">
        <dgm:presLayoutVars>
          <dgm:dir/>
          <dgm:resizeHandles val="exact"/>
        </dgm:presLayoutVars>
      </dgm:prSet>
      <dgm:spPr/>
    </dgm:pt>
    <dgm:pt modelId="{FD3F4751-652E-426E-AA8B-4AD8385C70E0}" type="pres">
      <dgm:prSet presAssocID="{C53CB09D-0BB8-4600-91D6-87EED97DF617}" presName="parTxOnly" presStyleLbl="node1" presStyleIdx="0" presStyleCnt="3">
        <dgm:presLayoutVars>
          <dgm:bulletEnabled val="1"/>
        </dgm:presLayoutVars>
      </dgm:prSet>
      <dgm:spPr/>
    </dgm:pt>
    <dgm:pt modelId="{A9AAA810-117C-48AB-991D-67793346E860}" type="pres">
      <dgm:prSet presAssocID="{6FE56AC5-4901-4B95-BDC9-881FA87DA2B3}" presName="parSpace" presStyleCnt="0"/>
      <dgm:spPr/>
    </dgm:pt>
    <dgm:pt modelId="{8C4411D4-9FC2-4428-B573-FF68D34AC15B}" type="pres">
      <dgm:prSet presAssocID="{190E215A-37C2-40B8-BC08-F02EED89775F}" presName="parTxOnly" presStyleLbl="node1" presStyleIdx="1" presStyleCnt="3">
        <dgm:presLayoutVars>
          <dgm:bulletEnabled val="1"/>
        </dgm:presLayoutVars>
      </dgm:prSet>
      <dgm:spPr/>
    </dgm:pt>
    <dgm:pt modelId="{F2F2BA83-94FA-41AC-91D2-A035ABE81A28}" type="pres">
      <dgm:prSet presAssocID="{612F2B43-E33F-4E4B-A1FD-21A738061FE6}" presName="parSpace" presStyleCnt="0"/>
      <dgm:spPr/>
    </dgm:pt>
    <dgm:pt modelId="{19DF222B-AB78-4433-B649-3B6D2F21FAC3}" type="pres">
      <dgm:prSet presAssocID="{EB17C1F6-558A-4B90-ADCB-6880B7EED579}" presName="parTxOnly" presStyleLbl="node1" presStyleIdx="2" presStyleCnt="3">
        <dgm:presLayoutVars>
          <dgm:bulletEnabled val="1"/>
        </dgm:presLayoutVars>
      </dgm:prSet>
      <dgm:spPr/>
    </dgm:pt>
  </dgm:ptLst>
  <dgm:cxnLst>
    <dgm:cxn modelId="{5C63A509-112E-4949-A330-9F1CC8B921CC}" srcId="{FD6BFF00-B17E-441E-B585-A03E5A6AE4FE}" destId="{190E215A-37C2-40B8-BC08-F02EED89775F}" srcOrd="1" destOrd="0" parTransId="{FDC2F018-1238-4877-91CF-AA970EED1E44}" sibTransId="{612F2B43-E33F-4E4B-A1FD-21A738061FE6}"/>
    <dgm:cxn modelId="{7EC3CD2F-DF14-47E4-A5A4-B5896BA1BAAA}" srcId="{FD6BFF00-B17E-441E-B585-A03E5A6AE4FE}" destId="{EB17C1F6-558A-4B90-ADCB-6880B7EED579}" srcOrd="2" destOrd="0" parTransId="{FD17C453-BF9D-4E13-AB8A-2EA8812321D9}" sibTransId="{CFD76B14-DD08-4C66-8B1A-CD26B59DDB87}"/>
    <dgm:cxn modelId="{47305730-AB1C-4363-9D48-9919DB2141BB}" type="presOf" srcId="{190E215A-37C2-40B8-BC08-F02EED89775F}" destId="{8C4411D4-9FC2-4428-B573-FF68D34AC15B}" srcOrd="0" destOrd="0" presId="urn:microsoft.com/office/officeart/2005/8/layout/hChevron3"/>
    <dgm:cxn modelId="{8DBDC1A2-C761-4ABC-8E21-2980FFEC5814}" srcId="{FD6BFF00-B17E-441E-B585-A03E5A6AE4FE}" destId="{C53CB09D-0BB8-4600-91D6-87EED97DF617}" srcOrd="0" destOrd="0" parTransId="{4810E971-AEEC-46A4-B8AD-EE14584FCDED}" sibTransId="{6FE56AC5-4901-4B95-BDC9-881FA87DA2B3}"/>
    <dgm:cxn modelId="{6F3EC9AF-7EE6-47E0-9EF4-04D8E699DD47}" type="presOf" srcId="{C53CB09D-0BB8-4600-91D6-87EED97DF617}" destId="{FD3F4751-652E-426E-AA8B-4AD8385C70E0}" srcOrd="0" destOrd="0" presId="urn:microsoft.com/office/officeart/2005/8/layout/hChevron3"/>
    <dgm:cxn modelId="{F34666B9-6B71-48FC-87F5-8A910574FAEA}" type="presOf" srcId="{EB17C1F6-558A-4B90-ADCB-6880B7EED579}" destId="{19DF222B-AB78-4433-B649-3B6D2F21FAC3}" srcOrd="0" destOrd="0" presId="urn:microsoft.com/office/officeart/2005/8/layout/hChevron3"/>
    <dgm:cxn modelId="{FFC75BDF-C333-4481-BBC7-042AAC829BA8}" type="presOf" srcId="{FD6BFF00-B17E-441E-B585-A03E5A6AE4FE}" destId="{FAC6062D-4DFC-4D7A-9ABA-A49E8FD52B2D}" srcOrd="0" destOrd="0" presId="urn:microsoft.com/office/officeart/2005/8/layout/hChevron3"/>
    <dgm:cxn modelId="{BA9B7307-7787-42B9-8533-FEF99ADCF95C}" type="presParOf" srcId="{FAC6062D-4DFC-4D7A-9ABA-A49E8FD52B2D}" destId="{FD3F4751-652E-426E-AA8B-4AD8385C70E0}" srcOrd="0" destOrd="0" presId="urn:microsoft.com/office/officeart/2005/8/layout/hChevron3"/>
    <dgm:cxn modelId="{ACE7263D-F04C-4F03-A4EC-C81C40FC0E0A}" type="presParOf" srcId="{FAC6062D-4DFC-4D7A-9ABA-A49E8FD52B2D}" destId="{A9AAA810-117C-48AB-991D-67793346E860}" srcOrd="1" destOrd="0" presId="urn:microsoft.com/office/officeart/2005/8/layout/hChevron3"/>
    <dgm:cxn modelId="{743DF4C6-5179-4484-8E76-61CF59D9DB27}" type="presParOf" srcId="{FAC6062D-4DFC-4D7A-9ABA-A49E8FD52B2D}" destId="{8C4411D4-9FC2-4428-B573-FF68D34AC15B}" srcOrd="2" destOrd="0" presId="urn:microsoft.com/office/officeart/2005/8/layout/hChevron3"/>
    <dgm:cxn modelId="{A5290B89-EB3A-4ED5-BA7D-BA063BE28FD3}" type="presParOf" srcId="{FAC6062D-4DFC-4D7A-9ABA-A49E8FD52B2D}" destId="{F2F2BA83-94FA-41AC-91D2-A035ABE81A28}" srcOrd="3" destOrd="0" presId="urn:microsoft.com/office/officeart/2005/8/layout/hChevron3"/>
    <dgm:cxn modelId="{F6BD9A26-F8EA-44F1-938B-9BD3B9308F8A}" type="presParOf" srcId="{FAC6062D-4DFC-4D7A-9ABA-A49E8FD52B2D}" destId="{19DF222B-AB78-4433-B649-3B6D2F21FAC3}"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B81813-D391-4AB5-8E5B-FE6F7A5061F5}">
      <dsp:nvSpPr>
        <dsp:cNvPr id="0" name=""/>
        <dsp:cNvSpPr/>
      </dsp:nvSpPr>
      <dsp:spPr>
        <a:xfrm>
          <a:off x="8087" y="381321"/>
          <a:ext cx="2417218" cy="1450331"/>
        </a:xfrm>
        <a:prstGeom prst="roundRect">
          <a:avLst>
            <a:gd name="adj" fmla="val 10000"/>
          </a:avLst>
        </a:prstGeom>
        <a:solidFill>
          <a:srgbClr val="FCBCA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Closing of the Frontier</a:t>
          </a:r>
        </a:p>
      </dsp:txBody>
      <dsp:txXfrm>
        <a:off x="50566" y="423800"/>
        <a:ext cx="2332260" cy="1365373"/>
      </dsp:txXfrm>
    </dsp:sp>
    <dsp:sp modelId="{C66FE2B1-65E1-4474-90D2-31EA339F651F}">
      <dsp:nvSpPr>
        <dsp:cNvPr id="0" name=""/>
        <dsp:cNvSpPr/>
      </dsp:nvSpPr>
      <dsp:spPr>
        <a:xfrm>
          <a:off x="2667027" y="806752"/>
          <a:ext cx="512450" cy="599470"/>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2667027" y="926646"/>
        <a:ext cx="358715" cy="359682"/>
      </dsp:txXfrm>
    </dsp:sp>
    <dsp:sp modelId="{5BBFCAE3-696F-402E-AE1E-8101E716B44A}">
      <dsp:nvSpPr>
        <dsp:cNvPr id="0" name=""/>
        <dsp:cNvSpPr/>
      </dsp:nvSpPr>
      <dsp:spPr>
        <a:xfrm>
          <a:off x="3392193" y="381321"/>
          <a:ext cx="2417218" cy="1450331"/>
        </a:xfrm>
        <a:prstGeom prst="roundRect">
          <a:avLst>
            <a:gd name="adj" fmla="val 10000"/>
          </a:avLst>
        </a:prstGeom>
        <a:solidFill>
          <a:srgbClr val="FCBCA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The Growth of Industry</a:t>
          </a:r>
        </a:p>
      </dsp:txBody>
      <dsp:txXfrm>
        <a:off x="3434672" y="423800"/>
        <a:ext cx="2332260" cy="1365373"/>
      </dsp:txXfrm>
    </dsp:sp>
    <dsp:sp modelId="{A4109A39-98B2-41C2-B771-E94AAB308A7B}">
      <dsp:nvSpPr>
        <dsp:cNvPr id="0" name=""/>
        <dsp:cNvSpPr/>
      </dsp:nvSpPr>
      <dsp:spPr>
        <a:xfrm>
          <a:off x="6051134" y="806752"/>
          <a:ext cx="512450" cy="599470"/>
        </a:xfrm>
        <a:prstGeom prst="rightArrow">
          <a:avLst>
            <a:gd name="adj1" fmla="val 60000"/>
            <a:gd name="adj2" fmla="val 50000"/>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6051134" y="926646"/>
        <a:ext cx="358715" cy="359682"/>
      </dsp:txXfrm>
    </dsp:sp>
    <dsp:sp modelId="{F540CEF0-0657-4C49-8B26-26E3D78B7A6C}">
      <dsp:nvSpPr>
        <dsp:cNvPr id="0" name=""/>
        <dsp:cNvSpPr/>
      </dsp:nvSpPr>
      <dsp:spPr>
        <a:xfrm>
          <a:off x="6776299" y="381321"/>
          <a:ext cx="2417218" cy="1450331"/>
        </a:xfrm>
        <a:prstGeom prst="roundRect">
          <a:avLst>
            <a:gd name="adj" fmla="val 10000"/>
          </a:avLst>
        </a:prstGeom>
        <a:solidFill>
          <a:srgbClr val="FCBCA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chemeClr val="tx1"/>
              </a:solidFill>
            </a:rPr>
            <a:t>Rise Of U.S. Imperialism</a:t>
          </a:r>
        </a:p>
      </dsp:txBody>
      <dsp:txXfrm>
        <a:off x="6818778" y="423800"/>
        <a:ext cx="2332260" cy="13653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3F4751-652E-426E-AA8B-4AD8385C70E0}">
      <dsp:nvSpPr>
        <dsp:cNvPr id="0" name=""/>
        <dsp:cNvSpPr/>
      </dsp:nvSpPr>
      <dsp:spPr>
        <a:xfrm>
          <a:off x="3951" y="413846"/>
          <a:ext cx="3455268" cy="1382107"/>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33338" bIns="66675" numCol="1" spcCol="1270" anchor="ctr" anchorCtr="0">
          <a:noAutofit/>
        </a:bodyPr>
        <a:lstStyle/>
        <a:p>
          <a:pPr marL="0" lvl="0" indent="0" algn="ctr" defTabSz="1111250">
            <a:lnSpc>
              <a:spcPct val="90000"/>
            </a:lnSpc>
            <a:spcBef>
              <a:spcPct val="0"/>
            </a:spcBef>
            <a:spcAft>
              <a:spcPct val="35000"/>
            </a:spcAft>
            <a:buNone/>
          </a:pPr>
          <a:r>
            <a:rPr lang="en-US" sz="2500" kern="1200" dirty="0"/>
            <a:t>Imperialism</a:t>
          </a:r>
        </a:p>
      </dsp:txBody>
      <dsp:txXfrm>
        <a:off x="3951" y="413846"/>
        <a:ext cx="3109741" cy="1382107"/>
      </dsp:txXfrm>
    </dsp:sp>
    <dsp:sp modelId="{8C4411D4-9FC2-4428-B573-FF68D34AC15B}">
      <dsp:nvSpPr>
        <dsp:cNvPr id="0" name=""/>
        <dsp:cNvSpPr/>
      </dsp:nvSpPr>
      <dsp:spPr>
        <a:xfrm>
          <a:off x="2768165" y="413846"/>
          <a:ext cx="3455268" cy="138210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66675" rIns="33338" bIns="66675" numCol="1" spcCol="1270" anchor="ctr" anchorCtr="0">
          <a:noAutofit/>
        </a:bodyPr>
        <a:lstStyle/>
        <a:p>
          <a:pPr marL="0" lvl="0" indent="0" algn="ctr" defTabSz="1111250">
            <a:lnSpc>
              <a:spcPct val="90000"/>
            </a:lnSpc>
            <a:spcBef>
              <a:spcPct val="0"/>
            </a:spcBef>
            <a:spcAft>
              <a:spcPct val="35000"/>
            </a:spcAft>
            <a:buNone/>
          </a:pPr>
          <a:r>
            <a:rPr lang="en-US" sz="2500" kern="1200" dirty="0"/>
            <a:t>Colonialism</a:t>
          </a:r>
        </a:p>
      </dsp:txBody>
      <dsp:txXfrm>
        <a:off x="3459219" y="413846"/>
        <a:ext cx="2073161" cy="1382107"/>
      </dsp:txXfrm>
    </dsp:sp>
    <dsp:sp modelId="{19DF222B-AB78-4433-B649-3B6D2F21FAC3}">
      <dsp:nvSpPr>
        <dsp:cNvPr id="0" name=""/>
        <dsp:cNvSpPr/>
      </dsp:nvSpPr>
      <dsp:spPr>
        <a:xfrm>
          <a:off x="5532380" y="413846"/>
          <a:ext cx="3455268" cy="1382107"/>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66675" rIns="33338" bIns="66675" numCol="1" spcCol="1270" anchor="ctr" anchorCtr="0">
          <a:noAutofit/>
        </a:bodyPr>
        <a:lstStyle/>
        <a:p>
          <a:pPr marL="0" lvl="0" indent="0" algn="ctr" defTabSz="1111250">
            <a:lnSpc>
              <a:spcPct val="90000"/>
            </a:lnSpc>
            <a:spcBef>
              <a:spcPct val="0"/>
            </a:spcBef>
            <a:spcAft>
              <a:spcPct val="35000"/>
            </a:spcAft>
            <a:buNone/>
          </a:pPr>
          <a:r>
            <a:rPr lang="en-US" sz="2500" kern="1200" dirty="0"/>
            <a:t>Under the control of a superior power</a:t>
          </a:r>
        </a:p>
      </dsp:txBody>
      <dsp:txXfrm>
        <a:off x="6223434" y="413846"/>
        <a:ext cx="2073161" cy="138210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9E4E7C-1C70-10BF-8DDE-F6D23620675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FE99CCF2-664F-0A37-2DAD-AD429ED8C29A}"/>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45C5EBC9-F294-4CA1-A0C8-D522B715BE15}" type="datetimeFigureOut">
              <a:rPr lang="en-US"/>
              <a:pPr>
                <a:defRPr/>
              </a:pPr>
              <a:t>5/5/2023</a:t>
            </a:fld>
            <a:endParaRPr lang="en-US"/>
          </a:p>
        </p:txBody>
      </p:sp>
      <p:sp>
        <p:nvSpPr>
          <p:cNvPr id="4" name="Slide Image Placeholder 3">
            <a:extLst>
              <a:ext uri="{FF2B5EF4-FFF2-40B4-BE49-F238E27FC236}">
                <a16:creationId xmlns:a16="http://schemas.microsoft.com/office/drawing/2014/main" id="{43CF74D9-839D-DBC7-6C32-4797DD97FAA5}"/>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6A7AD3DF-ADB6-DA03-8E32-AC46D48DAB95}"/>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EEA29AE1-364F-0280-CC06-B98E71E2852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5E675C8F-F873-DBC9-5263-83A93B85DA00}"/>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D5738D97-E6F1-4E96-B9F6-D1635D05C76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41902860-4609-8A47-45A3-08C2046518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FC066D9A-56B1-0DAB-318F-12AC3BA12A5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80000"/>
              </a:lnSpc>
              <a:spcBef>
                <a:spcPct val="0"/>
              </a:spcBef>
            </a:pPr>
            <a:endParaRPr lang="en-US" altLang="en-US"/>
          </a:p>
        </p:txBody>
      </p:sp>
      <p:sp>
        <p:nvSpPr>
          <p:cNvPr id="6148" name="Slide Number Placeholder 3">
            <a:extLst>
              <a:ext uri="{FF2B5EF4-FFF2-40B4-BE49-F238E27FC236}">
                <a16:creationId xmlns:a16="http://schemas.microsoft.com/office/drawing/2014/main" id="{F3E1F4E3-AD6C-9D79-2F7E-ECDC6144D8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cs typeface="Times New Roman" panose="02020603050405020304" pitchFamily="18" charset="0"/>
              </a:defRPr>
            </a:lvl1pPr>
            <a:lvl2pPr marL="742950" indent="-285750">
              <a:defRPr sz="2800">
                <a:solidFill>
                  <a:schemeClr val="tx1"/>
                </a:solidFill>
                <a:latin typeface="Times New Roman" panose="02020603050405020304" pitchFamily="18" charset="0"/>
                <a:cs typeface="Times New Roman" panose="02020603050405020304" pitchFamily="18" charset="0"/>
              </a:defRPr>
            </a:lvl2pPr>
            <a:lvl3pPr marL="1143000" indent="-228600">
              <a:defRPr sz="2800">
                <a:solidFill>
                  <a:schemeClr val="tx1"/>
                </a:solidFill>
                <a:latin typeface="Times New Roman" panose="02020603050405020304" pitchFamily="18" charset="0"/>
                <a:cs typeface="Times New Roman" panose="02020603050405020304" pitchFamily="18" charset="0"/>
              </a:defRPr>
            </a:lvl3pPr>
            <a:lvl4pPr marL="1600200" indent="-228600">
              <a:defRPr sz="2800">
                <a:solidFill>
                  <a:schemeClr val="tx1"/>
                </a:solidFill>
                <a:latin typeface="Times New Roman" panose="02020603050405020304" pitchFamily="18" charset="0"/>
                <a:cs typeface="Times New Roman" panose="02020603050405020304" pitchFamily="18" charset="0"/>
              </a:defRPr>
            </a:lvl4pPr>
            <a:lvl5pPr marL="2057400" indent="-228600">
              <a:defRPr sz="2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9pPr>
          </a:lstStyle>
          <a:p>
            <a:fld id="{66B00BAE-2AA9-4573-B494-955255CE8BE9}" type="slidenum">
              <a:rPr lang="en-US" altLang="en-US" sz="1200" smtClean="0"/>
              <a:pPr/>
              <a:t>13</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B1192EF9-1391-1C06-0555-1CD7BE5F21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984A4B10-765E-E17A-F38F-2EA0D3E3F8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This is another option for an Overview slides using transitions.</a:t>
            </a:r>
          </a:p>
          <a:p>
            <a:pPr eaLnBrk="1" hangingPunct="1">
              <a:spcBef>
                <a:spcPct val="0"/>
              </a:spcBef>
            </a:pPr>
            <a:endParaRPr lang="en-US" altLang="en-US"/>
          </a:p>
        </p:txBody>
      </p:sp>
      <p:sp>
        <p:nvSpPr>
          <p:cNvPr id="9220" name="Slide Number Placeholder 3">
            <a:extLst>
              <a:ext uri="{FF2B5EF4-FFF2-40B4-BE49-F238E27FC236}">
                <a16:creationId xmlns:a16="http://schemas.microsoft.com/office/drawing/2014/main" id="{A62AEF53-326B-933A-48D0-D4FDB9BB56C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cs typeface="Times New Roman" panose="02020603050405020304" pitchFamily="18" charset="0"/>
              </a:defRPr>
            </a:lvl1pPr>
            <a:lvl2pPr marL="742950" indent="-285750">
              <a:defRPr sz="2800">
                <a:solidFill>
                  <a:schemeClr val="tx1"/>
                </a:solidFill>
                <a:latin typeface="Times New Roman" panose="02020603050405020304" pitchFamily="18" charset="0"/>
                <a:cs typeface="Times New Roman" panose="02020603050405020304" pitchFamily="18" charset="0"/>
              </a:defRPr>
            </a:lvl2pPr>
            <a:lvl3pPr marL="1143000" indent="-228600">
              <a:defRPr sz="2800">
                <a:solidFill>
                  <a:schemeClr val="tx1"/>
                </a:solidFill>
                <a:latin typeface="Times New Roman" panose="02020603050405020304" pitchFamily="18" charset="0"/>
                <a:cs typeface="Times New Roman" panose="02020603050405020304" pitchFamily="18" charset="0"/>
              </a:defRPr>
            </a:lvl3pPr>
            <a:lvl4pPr marL="1600200" indent="-228600">
              <a:defRPr sz="2800">
                <a:solidFill>
                  <a:schemeClr val="tx1"/>
                </a:solidFill>
                <a:latin typeface="Times New Roman" panose="02020603050405020304" pitchFamily="18" charset="0"/>
                <a:cs typeface="Times New Roman" panose="02020603050405020304" pitchFamily="18" charset="0"/>
              </a:defRPr>
            </a:lvl4pPr>
            <a:lvl5pPr marL="2057400" indent="-228600">
              <a:defRPr sz="2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9pPr>
          </a:lstStyle>
          <a:p>
            <a:fld id="{8A8FBC06-01EB-4328-8997-0FCF898D28F7}" type="slidenum">
              <a:rPr lang="en-US" altLang="en-US" sz="1200" smtClean="0"/>
              <a:pPr/>
              <a:t>19</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641CFF2B-B692-1036-03DB-BA82667575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C599D704-53AF-FDE8-2E16-9AEC46F249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March 30, 1867</a:t>
            </a:r>
          </a:p>
          <a:p>
            <a:pPr eaLnBrk="1" hangingPunct="1">
              <a:spcBef>
                <a:spcPct val="0"/>
              </a:spcBef>
            </a:pPr>
            <a:br>
              <a:rPr lang="en-US" altLang="en-US"/>
            </a:br>
            <a:endParaRPr lang="en-US" altLang="en-US"/>
          </a:p>
        </p:txBody>
      </p:sp>
      <p:sp>
        <p:nvSpPr>
          <p:cNvPr id="26628" name="Slide Number Placeholder 3">
            <a:extLst>
              <a:ext uri="{FF2B5EF4-FFF2-40B4-BE49-F238E27FC236}">
                <a16:creationId xmlns:a16="http://schemas.microsoft.com/office/drawing/2014/main" id="{8127B45F-58F4-2194-5688-1BD37C0151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cs typeface="Times New Roman" panose="02020603050405020304" pitchFamily="18" charset="0"/>
              </a:defRPr>
            </a:lvl1pPr>
            <a:lvl2pPr marL="742950" indent="-285750">
              <a:defRPr sz="2800">
                <a:solidFill>
                  <a:schemeClr val="tx1"/>
                </a:solidFill>
                <a:latin typeface="Times New Roman" panose="02020603050405020304" pitchFamily="18" charset="0"/>
                <a:cs typeface="Times New Roman" panose="02020603050405020304" pitchFamily="18" charset="0"/>
              </a:defRPr>
            </a:lvl2pPr>
            <a:lvl3pPr marL="1143000" indent="-228600">
              <a:defRPr sz="2800">
                <a:solidFill>
                  <a:schemeClr val="tx1"/>
                </a:solidFill>
                <a:latin typeface="Times New Roman" panose="02020603050405020304" pitchFamily="18" charset="0"/>
                <a:cs typeface="Times New Roman" panose="02020603050405020304" pitchFamily="18" charset="0"/>
              </a:defRPr>
            </a:lvl3pPr>
            <a:lvl4pPr marL="1600200" indent="-228600">
              <a:defRPr sz="2800">
                <a:solidFill>
                  <a:schemeClr val="tx1"/>
                </a:solidFill>
                <a:latin typeface="Times New Roman" panose="02020603050405020304" pitchFamily="18" charset="0"/>
                <a:cs typeface="Times New Roman" panose="02020603050405020304" pitchFamily="18" charset="0"/>
              </a:defRPr>
            </a:lvl4pPr>
            <a:lvl5pPr marL="2057400" indent="-228600">
              <a:defRPr sz="2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9pPr>
          </a:lstStyle>
          <a:p>
            <a:fld id="{6F0AD96A-CB8C-4834-AC99-FAEAB590AEEB}" type="slidenum">
              <a:rPr lang="en-US" altLang="en-US" sz="1200" smtClean="0"/>
              <a:pPr/>
              <a:t>20</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5B4F0AFF-C7D1-8C96-8E04-46ACBA1B4D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15341CBA-5D1B-DE1C-878C-DA83D86264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a:t>March 30, 1867</a:t>
            </a:r>
          </a:p>
          <a:p>
            <a:pPr eaLnBrk="1" hangingPunct="1">
              <a:spcBef>
                <a:spcPct val="0"/>
              </a:spcBef>
            </a:pPr>
            <a:br>
              <a:rPr lang="en-US" altLang="en-US"/>
            </a:br>
            <a:r>
              <a:rPr lang="en-US" altLang="en-US"/>
              <a:t>Alaska, originally knows as “Seward's folly” became a state in 1959, and later proved to be a land rich in timber, minerals and also oil. </a:t>
            </a:r>
          </a:p>
          <a:p>
            <a:endParaRPr lang="en-US" altLang="en-US"/>
          </a:p>
        </p:txBody>
      </p:sp>
      <p:sp>
        <p:nvSpPr>
          <p:cNvPr id="28676" name="Slide Number Placeholder 3">
            <a:extLst>
              <a:ext uri="{FF2B5EF4-FFF2-40B4-BE49-F238E27FC236}">
                <a16:creationId xmlns:a16="http://schemas.microsoft.com/office/drawing/2014/main" id="{C2FD46CD-3103-A13D-CECA-6CAFB8DE808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cs typeface="Times New Roman" panose="02020603050405020304" pitchFamily="18" charset="0"/>
              </a:defRPr>
            </a:lvl1pPr>
            <a:lvl2pPr marL="742950" indent="-285750">
              <a:defRPr sz="2800">
                <a:solidFill>
                  <a:schemeClr val="tx1"/>
                </a:solidFill>
                <a:latin typeface="Times New Roman" panose="02020603050405020304" pitchFamily="18" charset="0"/>
                <a:cs typeface="Times New Roman" panose="02020603050405020304" pitchFamily="18" charset="0"/>
              </a:defRPr>
            </a:lvl2pPr>
            <a:lvl3pPr marL="1143000" indent="-228600">
              <a:defRPr sz="2800">
                <a:solidFill>
                  <a:schemeClr val="tx1"/>
                </a:solidFill>
                <a:latin typeface="Times New Roman" panose="02020603050405020304" pitchFamily="18" charset="0"/>
                <a:cs typeface="Times New Roman" panose="02020603050405020304" pitchFamily="18" charset="0"/>
              </a:defRPr>
            </a:lvl3pPr>
            <a:lvl4pPr marL="1600200" indent="-228600">
              <a:defRPr sz="2800">
                <a:solidFill>
                  <a:schemeClr val="tx1"/>
                </a:solidFill>
                <a:latin typeface="Times New Roman" panose="02020603050405020304" pitchFamily="18" charset="0"/>
                <a:cs typeface="Times New Roman" panose="02020603050405020304" pitchFamily="18" charset="0"/>
              </a:defRPr>
            </a:lvl4pPr>
            <a:lvl5pPr marL="2057400" indent="-228600">
              <a:defRPr sz="2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9pPr>
          </a:lstStyle>
          <a:p>
            <a:fld id="{8FE24459-20AC-4B50-8C11-16FC861A913D}" type="slidenum">
              <a:rPr lang="en-US" altLang="en-US" sz="1200" smtClean="0"/>
              <a:pPr/>
              <a:t>21</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D0D22F88-22ED-2E67-F715-49248B78FE8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71306664-1EC9-4D3F-FDE3-4A81A6A5818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5300" name="Slide Number Placeholder 3">
            <a:extLst>
              <a:ext uri="{FF2B5EF4-FFF2-40B4-BE49-F238E27FC236}">
                <a16:creationId xmlns:a16="http://schemas.microsoft.com/office/drawing/2014/main" id="{1416E6C4-CF6E-DEA8-0C5D-20DDC77358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cs typeface="Times New Roman" panose="02020603050405020304" pitchFamily="18" charset="0"/>
              </a:defRPr>
            </a:lvl1pPr>
            <a:lvl2pPr marL="742950" indent="-285750">
              <a:defRPr sz="2800">
                <a:solidFill>
                  <a:schemeClr val="tx1"/>
                </a:solidFill>
                <a:latin typeface="Times New Roman" panose="02020603050405020304" pitchFamily="18" charset="0"/>
                <a:cs typeface="Times New Roman" panose="02020603050405020304" pitchFamily="18" charset="0"/>
              </a:defRPr>
            </a:lvl2pPr>
            <a:lvl3pPr marL="1143000" indent="-228600">
              <a:defRPr sz="2800">
                <a:solidFill>
                  <a:schemeClr val="tx1"/>
                </a:solidFill>
                <a:latin typeface="Times New Roman" panose="02020603050405020304" pitchFamily="18" charset="0"/>
                <a:cs typeface="Times New Roman" panose="02020603050405020304" pitchFamily="18" charset="0"/>
              </a:defRPr>
            </a:lvl3pPr>
            <a:lvl4pPr marL="1600200" indent="-228600">
              <a:defRPr sz="2800">
                <a:solidFill>
                  <a:schemeClr val="tx1"/>
                </a:solidFill>
                <a:latin typeface="Times New Roman" panose="02020603050405020304" pitchFamily="18" charset="0"/>
                <a:cs typeface="Times New Roman" panose="02020603050405020304" pitchFamily="18" charset="0"/>
              </a:defRPr>
            </a:lvl4pPr>
            <a:lvl5pPr marL="2057400" indent="-228600">
              <a:defRPr sz="2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9pPr>
          </a:lstStyle>
          <a:p>
            <a:fld id="{C7E54F54-BADE-45B4-BB16-B2DD7A320250}" type="slidenum">
              <a:rPr lang="en-US" altLang="en-US" sz="1200" smtClean="0"/>
              <a:pPr/>
              <a:t>74</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F960EC0-DB68-F308-55BB-E2026B1D049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03C5AB9-3316-387F-2516-45D44147FB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AD205A9-ABB4-903C-D01C-98564C41C023}"/>
              </a:ext>
            </a:extLst>
          </p:cNvPr>
          <p:cNvSpPr>
            <a:spLocks noGrp="1" noChangeArrowheads="1"/>
          </p:cNvSpPr>
          <p:nvPr>
            <p:ph type="sldNum" sz="quarter" idx="12"/>
          </p:nvPr>
        </p:nvSpPr>
        <p:spPr>
          <a:ln/>
        </p:spPr>
        <p:txBody>
          <a:bodyPr/>
          <a:lstStyle>
            <a:lvl1pPr>
              <a:defRPr/>
            </a:lvl1pPr>
          </a:lstStyle>
          <a:p>
            <a:pPr>
              <a:defRPr/>
            </a:pPr>
            <a:fld id="{7C136420-6ABA-4DA9-AB6B-C3CEE3634484}" type="slidenum">
              <a:rPr lang="en-US" altLang="en-US"/>
              <a:pPr>
                <a:defRPr/>
              </a:pPr>
              <a:t>‹#›</a:t>
            </a:fld>
            <a:endParaRPr lang="en-US" altLang="en-US"/>
          </a:p>
        </p:txBody>
      </p:sp>
    </p:spTree>
    <p:extLst>
      <p:ext uri="{BB962C8B-B14F-4D97-AF65-F5344CB8AC3E}">
        <p14:creationId xmlns:p14="http://schemas.microsoft.com/office/powerpoint/2010/main" val="2110335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7BBBBF9-FDCA-A83E-007E-8CF82F62849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7C1C402-07C9-FCB6-07D1-8200590B3B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D508A78-E498-A7EC-7916-570CFF1A840B}"/>
              </a:ext>
            </a:extLst>
          </p:cNvPr>
          <p:cNvSpPr>
            <a:spLocks noGrp="1" noChangeArrowheads="1"/>
          </p:cNvSpPr>
          <p:nvPr>
            <p:ph type="sldNum" sz="quarter" idx="12"/>
          </p:nvPr>
        </p:nvSpPr>
        <p:spPr>
          <a:ln/>
        </p:spPr>
        <p:txBody>
          <a:bodyPr/>
          <a:lstStyle>
            <a:lvl1pPr>
              <a:defRPr/>
            </a:lvl1pPr>
          </a:lstStyle>
          <a:p>
            <a:pPr>
              <a:defRPr/>
            </a:pPr>
            <a:fld id="{3DFA8D64-F2A0-4952-9908-D15AE46F79DA}" type="slidenum">
              <a:rPr lang="en-US" altLang="en-US"/>
              <a:pPr>
                <a:defRPr/>
              </a:pPr>
              <a:t>‹#›</a:t>
            </a:fld>
            <a:endParaRPr lang="en-US" altLang="en-US"/>
          </a:p>
        </p:txBody>
      </p:sp>
    </p:spTree>
    <p:extLst>
      <p:ext uri="{BB962C8B-B14F-4D97-AF65-F5344CB8AC3E}">
        <p14:creationId xmlns:p14="http://schemas.microsoft.com/office/powerpoint/2010/main" val="1658273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EAA4DCA-7018-E56B-B434-B5A85EA91D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CD7754-85D7-D6E6-77DA-BFF1515497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325BEC6-A627-3F2E-324D-6513AB67F4F0}"/>
              </a:ext>
            </a:extLst>
          </p:cNvPr>
          <p:cNvSpPr>
            <a:spLocks noGrp="1" noChangeArrowheads="1"/>
          </p:cNvSpPr>
          <p:nvPr>
            <p:ph type="sldNum" sz="quarter" idx="12"/>
          </p:nvPr>
        </p:nvSpPr>
        <p:spPr>
          <a:ln/>
        </p:spPr>
        <p:txBody>
          <a:bodyPr/>
          <a:lstStyle>
            <a:lvl1pPr>
              <a:defRPr/>
            </a:lvl1pPr>
          </a:lstStyle>
          <a:p>
            <a:pPr>
              <a:defRPr/>
            </a:pPr>
            <a:fld id="{7EE6F02F-93B8-4F1A-AACE-3B1FC6B82FBC}" type="slidenum">
              <a:rPr lang="en-US" altLang="en-US"/>
              <a:pPr>
                <a:defRPr/>
              </a:pPr>
              <a:t>‹#›</a:t>
            </a:fld>
            <a:endParaRPr lang="en-US" altLang="en-US"/>
          </a:p>
        </p:txBody>
      </p:sp>
    </p:spTree>
    <p:extLst>
      <p:ext uri="{BB962C8B-B14F-4D97-AF65-F5344CB8AC3E}">
        <p14:creationId xmlns:p14="http://schemas.microsoft.com/office/powerpoint/2010/main" val="2548033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a:extLst>
              <a:ext uri="{FF2B5EF4-FFF2-40B4-BE49-F238E27FC236}">
                <a16:creationId xmlns:a16="http://schemas.microsoft.com/office/drawing/2014/main" id="{A9B82BD5-AD26-1A72-66CB-AA2F51432BC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CE33F46-02EB-4ADC-5CC3-E8CB9ECB6D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21AD95C-1771-64F5-448E-BC9C770C663D}"/>
              </a:ext>
            </a:extLst>
          </p:cNvPr>
          <p:cNvSpPr>
            <a:spLocks noGrp="1" noChangeArrowheads="1"/>
          </p:cNvSpPr>
          <p:nvPr>
            <p:ph type="sldNum" sz="quarter" idx="12"/>
          </p:nvPr>
        </p:nvSpPr>
        <p:spPr>
          <a:ln/>
        </p:spPr>
        <p:txBody>
          <a:bodyPr/>
          <a:lstStyle>
            <a:lvl1pPr>
              <a:defRPr/>
            </a:lvl1pPr>
          </a:lstStyle>
          <a:p>
            <a:pPr>
              <a:defRPr/>
            </a:pPr>
            <a:fld id="{3D58F64B-5D04-4CFF-AEA7-CA06800E74C1}" type="slidenum">
              <a:rPr lang="en-US" altLang="en-US"/>
              <a:pPr>
                <a:defRPr/>
              </a:pPr>
              <a:t>‹#›</a:t>
            </a:fld>
            <a:endParaRPr lang="en-US" altLang="en-US"/>
          </a:p>
        </p:txBody>
      </p:sp>
    </p:spTree>
    <p:extLst>
      <p:ext uri="{BB962C8B-B14F-4D97-AF65-F5344CB8AC3E}">
        <p14:creationId xmlns:p14="http://schemas.microsoft.com/office/powerpoint/2010/main" val="4287277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ackground Only">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DD390868-D326-AF36-7E2D-EB0795000A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2863" y="0"/>
            <a:ext cx="9101137"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3">
            <a:extLst>
              <a:ext uri="{FF2B5EF4-FFF2-40B4-BE49-F238E27FC236}">
                <a16:creationId xmlns:a16="http://schemas.microsoft.com/office/drawing/2014/main" id="{D7F86B6A-22C3-F79F-2460-5D03AA34D4C4}"/>
              </a:ext>
            </a:extLst>
          </p:cNvPr>
          <p:cNvSpPr>
            <a:spLocks noGrp="1"/>
          </p:cNvSpPr>
          <p:nvPr>
            <p:ph type="dt" sz="half" idx="10"/>
          </p:nvPr>
        </p:nvSpPr>
        <p:spPr>
          <a:xfrm>
            <a:off x="762000" y="6356350"/>
            <a:ext cx="2133600" cy="365125"/>
          </a:xfrm>
        </p:spPr>
        <p:txBody>
          <a:bodyPr/>
          <a:lstStyle>
            <a:lvl1pPr>
              <a:defRPr/>
            </a:lvl1pPr>
          </a:lstStyle>
          <a:p>
            <a:pPr>
              <a:defRPr/>
            </a:pPr>
            <a:fld id="{05A83F76-4CEA-417B-B66B-C43D9F4BF70B}" type="datetimeFigureOut">
              <a:rPr lang="en-US"/>
              <a:pPr>
                <a:defRPr/>
              </a:pPr>
              <a:t>5/5/2023</a:t>
            </a:fld>
            <a:endParaRPr lang="en-US" dirty="0"/>
          </a:p>
        </p:txBody>
      </p:sp>
      <p:sp>
        <p:nvSpPr>
          <p:cNvPr id="4" name="Footer Placeholder 4">
            <a:extLst>
              <a:ext uri="{FF2B5EF4-FFF2-40B4-BE49-F238E27FC236}">
                <a16:creationId xmlns:a16="http://schemas.microsoft.com/office/drawing/2014/main" id="{374F9D9A-031A-6E8D-25AB-B50D16A982A2}"/>
              </a:ext>
            </a:extLst>
          </p:cNvPr>
          <p:cNvSpPr>
            <a:spLocks noGrp="1"/>
          </p:cNvSpPr>
          <p:nvPr>
            <p:ph type="ftr" sz="quarter" idx="11"/>
          </p:nvPr>
        </p:nvSpPr>
        <p:spPr>
          <a:xfrm>
            <a:off x="3352800" y="6356350"/>
            <a:ext cx="2895600" cy="365125"/>
          </a:xfrm>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03BF2D0B-1153-1362-D475-578D6E2E71EC}"/>
              </a:ext>
            </a:extLst>
          </p:cNvPr>
          <p:cNvSpPr>
            <a:spLocks noGrp="1"/>
          </p:cNvSpPr>
          <p:nvPr>
            <p:ph type="sldNum" sz="quarter" idx="12"/>
          </p:nvPr>
        </p:nvSpPr>
        <p:spPr>
          <a:xfrm>
            <a:off x="6705600" y="6356350"/>
            <a:ext cx="2133600" cy="365125"/>
          </a:xfrm>
        </p:spPr>
        <p:txBody>
          <a:bodyPr/>
          <a:lstStyle>
            <a:lvl1pPr>
              <a:defRPr/>
            </a:lvl1pPr>
          </a:lstStyle>
          <a:p>
            <a:pPr>
              <a:defRPr/>
            </a:pPr>
            <a:fld id="{933D53A7-4BC3-49FB-A04F-93510508D495}" type="slidenum">
              <a:rPr lang="en-US" altLang="en-US"/>
              <a:pPr>
                <a:defRPr/>
              </a:pPr>
              <a:t>‹#›</a:t>
            </a:fld>
            <a:endParaRPr lang="en-US" altLang="en-US"/>
          </a:p>
        </p:txBody>
      </p:sp>
    </p:spTree>
    <p:extLst>
      <p:ext uri="{BB962C8B-B14F-4D97-AF65-F5344CB8AC3E}">
        <p14:creationId xmlns:p14="http://schemas.microsoft.com/office/powerpoint/2010/main" val="3540067948"/>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39D18A-9DFD-6DEA-8570-50FFBF4C748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7F993DA-C7F6-C016-2837-F471965E96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7AC2D1D-8A18-5B34-EE4A-F840451725EB}"/>
              </a:ext>
            </a:extLst>
          </p:cNvPr>
          <p:cNvSpPr>
            <a:spLocks noGrp="1" noChangeArrowheads="1"/>
          </p:cNvSpPr>
          <p:nvPr>
            <p:ph type="sldNum" sz="quarter" idx="12"/>
          </p:nvPr>
        </p:nvSpPr>
        <p:spPr>
          <a:ln/>
        </p:spPr>
        <p:txBody>
          <a:bodyPr/>
          <a:lstStyle>
            <a:lvl1pPr>
              <a:defRPr/>
            </a:lvl1pPr>
          </a:lstStyle>
          <a:p>
            <a:pPr>
              <a:defRPr/>
            </a:pPr>
            <a:fld id="{C37B56C8-CCCD-42BE-8BCD-FFA80ED979AC}" type="slidenum">
              <a:rPr lang="en-US" altLang="en-US"/>
              <a:pPr>
                <a:defRPr/>
              </a:pPr>
              <a:t>‹#›</a:t>
            </a:fld>
            <a:endParaRPr lang="en-US" altLang="en-US"/>
          </a:p>
        </p:txBody>
      </p:sp>
    </p:spTree>
    <p:extLst>
      <p:ext uri="{BB962C8B-B14F-4D97-AF65-F5344CB8AC3E}">
        <p14:creationId xmlns:p14="http://schemas.microsoft.com/office/powerpoint/2010/main" val="2132185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471826C-D144-27F8-F559-7A026EA2F39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8D8A94-F4B4-1F95-762E-23D20A7231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66E1DDA-C62B-A6E4-284E-AB50E1AE324D}"/>
              </a:ext>
            </a:extLst>
          </p:cNvPr>
          <p:cNvSpPr>
            <a:spLocks noGrp="1" noChangeArrowheads="1"/>
          </p:cNvSpPr>
          <p:nvPr>
            <p:ph type="sldNum" sz="quarter" idx="12"/>
          </p:nvPr>
        </p:nvSpPr>
        <p:spPr>
          <a:ln/>
        </p:spPr>
        <p:txBody>
          <a:bodyPr/>
          <a:lstStyle>
            <a:lvl1pPr>
              <a:defRPr/>
            </a:lvl1pPr>
          </a:lstStyle>
          <a:p>
            <a:pPr>
              <a:defRPr/>
            </a:pPr>
            <a:fld id="{BF29282D-B058-4372-AFC8-81713C996DED}" type="slidenum">
              <a:rPr lang="en-US" altLang="en-US"/>
              <a:pPr>
                <a:defRPr/>
              </a:pPr>
              <a:t>‹#›</a:t>
            </a:fld>
            <a:endParaRPr lang="en-US" altLang="en-US"/>
          </a:p>
        </p:txBody>
      </p:sp>
    </p:spTree>
    <p:extLst>
      <p:ext uri="{BB962C8B-B14F-4D97-AF65-F5344CB8AC3E}">
        <p14:creationId xmlns:p14="http://schemas.microsoft.com/office/powerpoint/2010/main" val="94847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A8C7E93-5602-039D-114F-7D9526B6344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3E9DD4D-4657-CBF9-BCA5-D1A2E34324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6503BAD-46DA-D5AF-AD46-F586F90586BA}"/>
              </a:ext>
            </a:extLst>
          </p:cNvPr>
          <p:cNvSpPr>
            <a:spLocks noGrp="1" noChangeArrowheads="1"/>
          </p:cNvSpPr>
          <p:nvPr>
            <p:ph type="sldNum" sz="quarter" idx="12"/>
          </p:nvPr>
        </p:nvSpPr>
        <p:spPr>
          <a:ln/>
        </p:spPr>
        <p:txBody>
          <a:bodyPr/>
          <a:lstStyle>
            <a:lvl1pPr>
              <a:defRPr/>
            </a:lvl1pPr>
          </a:lstStyle>
          <a:p>
            <a:pPr>
              <a:defRPr/>
            </a:pPr>
            <a:fld id="{B6E8E7B1-1904-442A-9907-3DC4AC0C64AD}" type="slidenum">
              <a:rPr lang="en-US" altLang="en-US"/>
              <a:pPr>
                <a:defRPr/>
              </a:pPr>
              <a:t>‹#›</a:t>
            </a:fld>
            <a:endParaRPr lang="en-US" altLang="en-US"/>
          </a:p>
        </p:txBody>
      </p:sp>
    </p:spTree>
    <p:extLst>
      <p:ext uri="{BB962C8B-B14F-4D97-AF65-F5344CB8AC3E}">
        <p14:creationId xmlns:p14="http://schemas.microsoft.com/office/powerpoint/2010/main" val="2373667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5774505-73F1-A2E8-F6EB-4F82E29F250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906A14F-11DD-7F55-5010-DBA950DF5C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BDE0CF4-EF16-7059-73B1-1DF99998CFC6}"/>
              </a:ext>
            </a:extLst>
          </p:cNvPr>
          <p:cNvSpPr>
            <a:spLocks noGrp="1" noChangeArrowheads="1"/>
          </p:cNvSpPr>
          <p:nvPr>
            <p:ph type="sldNum" sz="quarter" idx="12"/>
          </p:nvPr>
        </p:nvSpPr>
        <p:spPr>
          <a:ln/>
        </p:spPr>
        <p:txBody>
          <a:bodyPr/>
          <a:lstStyle>
            <a:lvl1pPr>
              <a:defRPr/>
            </a:lvl1pPr>
          </a:lstStyle>
          <a:p>
            <a:pPr>
              <a:defRPr/>
            </a:pPr>
            <a:fld id="{F64EC53A-1AB2-430A-94C3-E6C4C508F617}" type="slidenum">
              <a:rPr lang="en-US" altLang="en-US"/>
              <a:pPr>
                <a:defRPr/>
              </a:pPr>
              <a:t>‹#›</a:t>
            </a:fld>
            <a:endParaRPr lang="en-US" altLang="en-US"/>
          </a:p>
        </p:txBody>
      </p:sp>
    </p:spTree>
    <p:extLst>
      <p:ext uri="{BB962C8B-B14F-4D97-AF65-F5344CB8AC3E}">
        <p14:creationId xmlns:p14="http://schemas.microsoft.com/office/powerpoint/2010/main" val="1737867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6A1D1E1-4BEE-1B94-DBCA-D4DF4EC0CA6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F4DF1C9-3504-09E7-E378-183D3BD658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15625F2-114E-CDFC-3020-E79CD8C3ECBB}"/>
              </a:ext>
            </a:extLst>
          </p:cNvPr>
          <p:cNvSpPr>
            <a:spLocks noGrp="1" noChangeArrowheads="1"/>
          </p:cNvSpPr>
          <p:nvPr>
            <p:ph type="sldNum" sz="quarter" idx="12"/>
          </p:nvPr>
        </p:nvSpPr>
        <p:spPr>
          <a:ln/>
        </p:spPr>
        <p:txBody>
          <a:bodyPr/>
          <a:lstStyle>
            <a:lvl1pPr>
              <a:defRPr/>
            </a:lvl1pPr>
          </a:lstStyle>
          <a:p>
            <a:pPr>
              <a:defRPr/>
            </a:pPr>
            <a:fld id="{FD6B6809-6158-4A73-9CC7-03B7A6DD8AFC}" type="slidenum">
              <a:rPr lang="en-US" altLang="en-US"/>
              <a:pPr>
                <a:defRPr/>
              </a:pPr>
              <a:t>‹#›</a:t>
            </a:fld>
            <a:endParaRPr lang="en-US" altLang="en-US"/>
          </a:p>
        </p:txBody>
      </p:sp>
    </p:spTree>
    <p:extLst>
      <p:ext uri="{BB962C8B-B14F-4D97-AF65-F5344CB8AC3E}">
        <p14:creationId xmlns:p14="http://schemas.microsoft.com/office/powerpoint/2010/main" val="1887272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BB3EEEC-88C7-5661-CFDB-7F6E6E7AD60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A7D49A6-FFB0-0E09-A9EC-8243063B85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A4A4D42-BC6B-D44F-3EBF-D9AD1C584723}"/>
              </a:ext>
            </a:extLst>
          </p:cNvPr>
          <p:cNvSpPr>
            <a:spLocks noGrp="1" noChangeArrowheads="1"/>
          </p:cNvSpPr>
          <p:nvPr>
            <p:ph type="sldNum" sz="quarter" idx="12"/>
          </p:nvPr>
        </p:nvSpPr>
        <p:spPr>
          <a:ln/>
        </p:spPr>
        <p:txBody>
          <a:bodyPr/>
          <a:lstStyle>
            <a:lvl1pPr>
              <a:defRPr/>
            </a:lvl1pPr>
          </a:lstStyle>
          <a:p>
            <a:pPr>
              <a:defRPr/>
            </a:pPr>
            <a:fld id="{10DAC6E3-551A-4312-872C-3E79D8306FF4}" type="slidenum">
              <a:rPr lang="en-US" altLang="en-US"/>
              <a:pPr>
                <a:defRPr/>
              </a:pPr>
              <a:t>‹#›</a:t>
            </a:fld>
            <a:endParaRPr lang="en-US" altLang="en-US"/>
          </a:p>
        </p:txBody>
      </p:sp>
    </p:spTree>
    <p:extLst>
      <p:ext uri="{BB962C8B-B14F-4D97-AF65-F5344CB8AC3E}">
        <p14:creationId xmlns:p14="http://schemas.microsoft.com/office/powerpoint/2010/main" val="1135994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C746908-1DF8-66E7-27C2-663C2DC0DC4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9CB0AE4-C9B0-63C5-F655-C3E56CF5FD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5C450C6-C68C-18B1-0068-177D6599E03C}"/>
              </a:ext>
            </a:extLst>
          </p:cNvPr>
          <p:cNvSpPr>
            <a:spLocks noGrp="1" noChangeArrowheads="1"/>
          </p:cNvSpPr>
          <p:nvPr>
            <p:ph type="sldNum" sz="quarter" idx="12"/>
          </p:nvPr>
        </p:nvSpPr>
        <p:spPr>
          <a:ln/>
        </p:spPr>
        <p:txBody>
          <a:bodyPr/>
          <a:lstStyle>
            <a:lvl1pPr>
              <a:defRPr/>
            </a:lvl1pPr>
          </a:lstStyle>
          <a:p>
            <a:pPr>
              <a:defRPr/>
            </a:pPr>
            <a:fld id="{CC5C3327-C03A-4B7A-B187-B47516021A71}" type="slidenum">
              <a:rPr lang="en-US" altLang="en-US"/>
              <a:pPr>
                <a:defRPr/>
              </a:pPr>
              <a:t>‹#›</a:t>
            </a:fld>
            <a:endParaRPr lang="en-US" altLang="en-US"/>
          </a:p>
        </p:txBody>
      </p:sp>
    </p:spTree>
    <p:extLst>
      <p:ext uri="{BB962C8B-B14F-4D97-AF65-F5344CB8AC3E}">
        <p14:creationId xmlns:p14="http://schemas.microsoft.com/office/powerpoint/2010/main" val="2792963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CB40DDE-222D-6CAD-80ED-18B7D0BB432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DADA35D-A9E4-E8C6-EAC0-0288DD831F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B757DE1-D15C-12CC-4197-5129109E9EE8}"/>
              </a:ext>
            </a:extLst>
          </p:cNvPr>
          <p:cNvSpPr>
            <a:spLocks noGrp="1" noChangeArrowheads="1"/>
          </p:cNvSpPr>
          <p:nvPr>
            <p:ph type="sldNum" sz="quarter" idx="12"/>
          </p:nvPr>
        </p:nvSpPr>
        <p:spPr>
          <a:ln/>
        </p:spPr>
        <p:txBody>
          <a:bodyPr/>
          <a:lstStyle>
            <a:lvl1pPr>
              <a:defRPr/>
            </a:lvl1pPr>
          </a:lstStyle>
          <a:p>
            <a:pPr>
              <a:defRPr/>
            </a:pPr>
            <a:fld id="{C77716BF-8D8B-4794-9A53-E63E01967618}" type="slidenum">
              <a:rPr lang="en-US" altLang="en-US"/>
              <a:pPr>
                <a:defRPr/>
              </a:pPr>
              <a:t>‹#›</a:t>
            </a:fld>
            <a:endParaRPr lang="en-US" altLang="en-US"/>
          </a:p>
        </p:txBody>
      </p:sp>
    </p:spTree>
    <p:extLst>
      <p:ext uri="{BB962C8B-B14F-4D97-AF65-F5344CB8AC3E}">
        <p14:creationId xmlns:p14="http://schemas.microsoft.com/office/powerpoint/2010/main" val="2511260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D975E37-8988-DDD5-D264-28DCD99FEACC}"/>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7056112-B242-925E-1A17-11D6E21E934F}"/>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00A6106-559E-35D3-0754-A6F72F5F01A0}"/>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spcBef>
                <a:spcPct val="0"/>
              </a:spcBef>
              <a:buFontTx/>
              <a:buNone/>
              <a:defRPr sz="1400"/>
            </a:lvl1pPr>
          </a:lstStyle>
          <a:p>
            <a:pPr>
              <a:defRPr/>
            </a:pPr>
            <a:endParaRPr lang="en-US"/>
          </a:p>
        </p:txBody>
      </p:sp>
      <p:sp>
        <p:nvSpPr>
          <p:cNvPr id="1029" name="Rectangle 5">
            <a:extLst>
              <a:ext uri="{FF2B5EF4-FFF2-40B4-BE49-F238E27FC236}">
                <a16:creationId xmlns:a16="http://schemas.microsoft.com/office/drawing/2014/main" id="{49EDB4D5-FACC-F0FC-BF56-5494FEA4FCAB}"/>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spcBef>
                <a:spcPct val="0"/>
              </a:spcBef>
              <a:buFontTx/>
              <a:buNone/>
              <a:defRPr sz="1400"/>
            </a:lvl1pPr>
          </a:lstStyle>
          <a:p>
            <a:pPr>
              <a:defRPr/>
            </a:pPr>
            <a:endParaRPr lang="en-US"/>
          </a:p>
        </p:txBody>
      </p:sp>
      <p:sp>
        <p:nvSpPr>
          <p:cNvPr id="1030" name="Rectangle 6">
            <a:extLst>
              <a:ext uri="{FF2B5EF4-FFF2-40B4-BE49-F238E27FC236}">
                <a16:creationId xmlns:a16="http://schemas.microsoft.com/office/drawing/2014/main" id="{8B8BCE5B-7259-E282-A597-E5CB24527261}"/>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C0B7B6A-AAE9-4368-AD84-756E76F5E1A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475"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 id="2147484486" r:id="rId12"/>
    <p:sldLayoutId id="214748448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12.xml"/><Relationship Id="rId5" Type="http://schemas.openxmlformats.org/officeDocument/2006/relationships/image" Target="../media/image166.png"/><Relationship Id="rId4" Type="http://schemas.openxmlformats.org/officeDocument/2006/relationships/image" Target="../media/image165.png"/></Relationships>
</file>

<file path=ppt/slides/_rels/slide10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png"/><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jpeg"/><Relationship Id="rId1" Type="http://schemas.openxmlformats.org/officeDocument/2006/relationships/slideLayout" Target="../slideLayouts/slideLayout12.xml"/><Relationship Id="rId4" Type="http://schemas.openxmlformats.org/officeDocument/2006/relationships/image" Target="../media/image174.jpeg"/></Relationships>
</file>

<file path=ppt/slides/_rels/slide10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12.xml"/><Relationship Id="rId5" Type="http://schemas.openxmlformats.org/officeDocument/2006/relationships/image" Target="../media/image178.png"/><Relationship Id="rId4" Type="http://schemas.openxmlformats.org/officeDocument/2006/relationships/image" Target="../media/image177.png"/></Relationships>
</file>

<file path=ppt/slides/_rels/slide10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12.xml"/><Relationship Id="rId4" Type="http://schemas.openxmlformats.org/officeDocument/2006/relationships/image" Target="../media/image181.png"/></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03.pn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12.xml"/><Relationship Id="rId6" Type="http://schemas.openxmlformats.org/officeDocument/2006/relationships/image" Target="../media/image195.png"/><Relationship Id="rId5" Type="http://schemas.openxmlformats.org/officeDocument/2006/relationships/hyperlink" Target="https://www.youtube.com/watch?v=AcwbMmUWHGw&amp;list=PLKLPv4qrwpDfvOsY30zhrdoQe8LMbq-BD&amp;index=5" TargetMode="External"/><Relationship Id="rId4" Type="http://schemas.openxmlformats.org/officeDocument/2006/relationships/image" Target="../media/image194.png"/></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jpeg"/><Relationship Id="rId1" Type="http://schemas.openxmlformats.org/officeDocument/2006/relationships/slideLayout" Target="../slideLayouts/slideLayout12.xml"/><Relationship Id="rId4" Type="http://schemas.openxmlformats.org/officeDocument/2006/relationships/image" Target="../media/image199.jpeg"/></Relationships>
</file>

<file path=ppt/slides/_rels/slide1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00.jpeg"/><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emf"/><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slideLayout" Target="../slideLayouts/slideLayout12.xml"/><Relationship Id="rId1" Type="http://schemas.openxmlformats.org/officeDocument/2006/relationships/video" Target="https://www.youtube.com/embed/2S3w1h_Pd_8" TargetMode="External"/><Relationship Id="rId4" Type="http://schemas.openxmlformats.org/officeDocument/2006/relationships/image" Target="../media/image10.png"/></Relationships>
</file>

<file path=ppt/slides/_rels/slide129.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3.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12.xml"/><Relationship Id="rId6" Type="http://schemas.openxmlformats.org/officeDocument/2006/relationships/image" Target="../media/image215.png"/><Relationship Id="rId5" Type="http://schemas.openxmlformats.org/officeDocument/2006/relationships/image" Target="../media/image214.jpeg"/><Relationship Id="rId4" Type="http://schemas.openxmlformats.org/officeDocument/2006/relationships/image" Target="../media/image213.png"/></Relationships>
</file>

<file path=ppt/slides/_rels/slide131.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jpeg"/><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12.xml"/><Relationship Id="rId5" Type="http://schemas.openxmlformats.org/officeDocument/2006/relationships/image" Target="../media/image227.png"/><Relationship Id="rId4" Type="http://schemas.openxmlformats.org/officeDocument/2006/relationships/image" Target="../media/image226.png"/></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png"/><Relationship Id="rId1" Type="http://schemas.openxmlformats.org/officeDocument/2006/relationships/slideLayout" Target="../slideLayouts/slideLayout12.xml"/><Relationship Id="rId4" Type="http://schemas.openxmlformats.org/officeDocument/2006/relationships/image" Target="../media/image230.jpeg"/></Relationships>
</file>

<file path=ppt/slides/_rels/slide141.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image" Target="../media/image233.jpeg"/><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12.xml"/><Relationship Id="rId5" Type="http://schemas.openxmlformats.org/officeDocument/2006/relationships/image" Target="../media/image242.png"/><Relationship Id="rId4" Type="http://schemas.openxmlformats.org/officeDocument/2006/relationships/image" Target="../media/image241.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Layout" Target="../diagrams/layout1.xml"/><Relationship Id="rId7"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3.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upload.wikimedia.org/wikipedia/commons/2/20/Alaska_Purchase_%28hi-res%29.jpg"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 Id="rId5" Type="http://schemas.openxmlformats.org/officeDocument/2006/relationships/image" Target="../media/image6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12.xml"/><Relationship Id="rId4" Type="http://schemas.openxmlformats.org/officeDocument/2006/relationships/image" Target="../media/image63.jpeg"/></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12.xml"/><Relationship Id="rId1" Type="http://schemas.openxmlformats.org/officeDocument/2006/relationships/video" Target="https://www.youtube.com/embed/-csV05z-PtQ?feature=oembed"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6.png"/><Relationship Id="rId1" Type="http://schemas.openxmlformats.org/officeDocument/2006/relationships/slideLayout" Target="../slideLayouts/slideLayout12.xml"/><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12.xml"/><Relationship Id="rId4" Type="http://schemas.openxmlformats.org/officeDocument/2006/relationships/image" Target="../media/image73.jpeg"/></Relationships>
</file>

<file path=ppt/slides/_rels/slide4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2.xml"/><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12.xml"/><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emf"/><Relationship Id="rId1" Type="http://schemas.openxmlformats.org/officeDocument/2006/relationships/slideLayout" Target="../slideLayouts/slideLayout1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4" Type="http://schemas.openxmlformats.org/officeDocument/2006/relationships/image" Target="../media/image108.jpeg"/></Relationships>
</file>

<file path=ppt/slides/_rels/slide6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slideLayout" Target="../slideLayouts/slideLayout7.xml"/><Relationship Id="rId1" Type="http://schemas.openxmlformats.org/officeDocument/2006/relationships/video" Target="https://www.youtube.com/embed/D56u1ssnDSo" TargetMode="External"/><Relationship Id="rId4" Type="http://schemas.openxmlformats.org/officeDocument/2006/relationships/image" Target="../media/image110.png"/></Relationships>
</file>

<file path=ppt/slides/_rels/slide6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2.xml"/><Relationship Id="rId4" Type="http://schemas.openxmlformats.org/officeDocument/2006/relationships/image" Target="../media/image113.png"/></Relationships>
</file>

<file path=ppt/slides/_rels/slide6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2.xml"/><Relationship Id="rId4" Type="http://schemas.openxmlformats.org/officeDocument/2006/relationships/image" Target="../media/image120.png"/></Relationships>
</file>

<file path=ppt/slides/_rels/slide67.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123.gif"/><Relationship Id="rId2" Type="http://schemas.openxmlformats.org/officeDocument/2006/relationships/image" Target="../media/image122.png"/><Relationship Id="rId1" Type="http://schemas.openxmlformats.org/officeDocument/2006/relationships/slideLayout" Target="../slideLayouts/slideLayout12.xml"/><Relationship Id="rId4" Type="http://schemas.openxmlformats.org/officeDocument/2006/relationships/image" Target="../media/image124.gi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27.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2.xml"/><Relationship Id="rId4" Type="http://schemas.openxmlformats.org/officeDocument/2006/relationships/image" Target="../media/image132.emf"/></Relationships>
</file>

<file path=ppt/slides/_rels/slide76.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34.emf"/><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35.pn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7.xml"/><Relationship Id="rId4" Type="http://schemas.openxmlformats.org/officeDocument/2006/relationships/image" Target="../media/image138.jpeg"/></Relationships>
</file>

<file path=ppt/slides/_rels/slide8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40.jpeg"/><Relationship Id="rId1" Type="http://schemas.openxmlformats.org/officeDocument/2006/relationships/slideLayout" Target="../slideLayouts/slideLayout12.xml"/><Relationship Id="rId5" Type="http://schemas.openxmlformats.org/officeDocument/2006/relationships/image" Target="../media/image142.png"/><Relationship Id="rId4" Type="http://schemas.openxmlformats.org/officeDocument/2006/relationships/image" Target="../media/image141.png"/></Relationships>
</file>

<file path=ppt/slides/_rels/slide8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 Id="rId5" Type="http://schemas.openxmlformats.org/officeDocument/2006/relationships/image" Target="../media/image150.jpeg"/><Relationship Id="rId4" Type="http://schemas.openxmlformats.org/officeDocument/2006/relationships/image" Target="../media/image149.png"/></Relationships>
</file>

<file path=ppt/slides/_rels/slide8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hyperlink" Target="//upload.wikimedia.org/wikipedia/commons/9/9a/Fil-American_War_Feb_04%2C1899.jpg"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video" Target="https://www.youtube.com/embed/uLzirtRXtcM?feature=oembed" TargetMode="External"/><Relationship Id="rId4" Type="http://schemas.openxmlformats.org/officeDocument/2006/relationships/image" Target="../media/image20.jpeg"/></Relationships>
</file>

<file path=ppt/slides/_rels/slide90.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9">
            <a:extLst>
              <a:ext uri="{FF2B5EF4-FFF2-40B4-BE49-F238E27FC236}">
                <a16:creationId xmlns:a16="http://schemas.microsoft.com/office/drawing/2014/main" id="{8A1C6D2A-2F6A-2F5A-7B14-89721ACA60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65388"/>
            <a:ext cx="2935288" cy="215741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099" name="Picture 13">
            <a:extLst>
              <a:ext uri="{FF2B5EF4-FFF2-40B4-BE49-F238E27FC236}">
                <a16:creationId xmlns:a16="http://schemas.microsoft.com/office/drawing/2014/main" id="{FC0FBC2E-DE04-B860-6D88-D77E9BA82A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4556125"/>
            <a:ext cx="324008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11">
            <a:extLst>
              <a:ext uri="{FF2B5EF4-FFF2-40B4-BE49-F238E27FC236}">
                <a16:creationId xmlns:a16="http://schemas.microsoft.com/office/drawing/2014/main" id="{6D04F143-04D3-A490-145A-1AE640B019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0"/>
            <a:ext cx="3208338" cy="246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4">
            <a:extLst>
              <a:ext uri="{FF2B5EF4-FFF2-40B4-BE49-F238E27FC236}">
                <a16:creationId xmlns:a16="http://schemas.microsoft.com/office/drawing/2014/main" id="{EECCD278-E57F-703F-E955-8F4B1A2D6C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8" y="0"/>
            <a:ext cx="2195512" cy="24606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102" name="Picture 7">
            <a:extLst>
              <a:ext uri="{FF2B5EF4-FFF2-40B4-BE49-F238E27FC236}">
                <a16:creationId xmlns:a16="http://schemas.microsoft.com/office/drawing/2014/main" id="{1AA647B0-6CB5-8AE8-CC6C-5BC26DB299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6800" y="2347913"/>
            <a:ext cx="3048000" cy="220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8">
            <a:extLst>
              <a:ext uri="{FF2B5EF4-FFF2-40B4-BE49-F238E27FC236}">
                <a16:creationId xmlns:a16="http://schemas.microsoft.com/office/drawing/2014/main" id="{511A9A8F-2AC8-BC48-A026-9113171141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9800" y="0"/>
            <a:ext cx="3771900"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2">
            <a:extLst>
              <a:ext uri="{FF2B5EF4-FFF2-40B4-BE49-F238E27FC236}">
                <a16:creationId xmlns:a16="http://schemas.microsoft.com/office/drawing/2014/main" id="{E6A6562D-2C86-D2DD-CFEF-1907551E56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77138" y="4419600"/>
            <a:ext cx="1579562"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6">
            <a:extLst>
              <a:ext uri="{FF2B5EF4-FFF2-40B4-BE49-F238E27FC236}">
                <a16:creationId xmlns:a16="http://schemas.microsoft.com/office/drawing/2014/main" id="{E0C1929B-D0E8-0FA9-C484-8277560557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t="20895"/>
          <a:stretch>
            <a:fillRect/>
          </a:stretch>
        </p:blipFill>
        <p:spPr bwMode="auto">
          <a:xfrm>
            <a:off x="3203575" y="4400550"/>
            <a:ext cx="4344988" cy="2455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93D3258D-B625-20E7-6BD6-9C7ABE69D826}"/>
              </a:ext>
            </a:extLst>
          </p:cNvPr>
          <p:cNvSpPr/>
          <p:nvPr/>
        </p:nvSpPr>
        <p:spPr>
          <a:xfrm>
            <a:off x="2985793" y="1867068"/>
            <a:ext cx="3161007" cy="2640723"/>
          </a:xfrm>
          <a:prstGeom prst="rect">
            <a:avLst/>
          </a:prstGeom>
          <a:gradFill>
            <a:gsLst>
              <a:gs pos="0">
                <a:srgbClr val="E6DCAC">
                  <a:lumMod val="22000"/>
                  <a:lumOff val="78000"/>
                </a:srgbClr>
              </a:gs>
              <a:gs pos="12000">
                <a:srgbClr val="E6D78A"/>
              </a:gs>
              <a:gs pos="30000">
                <a:srgbClr val="C7AC4C"/>
              </a:gs>
              <a:gs pos="45000">
                <a:srgbClr val="E6D78A"/>
              </a:gs>
              <a:gs pos="77000">
                <a:srgbClr val="C7AC4C"/>
              </a:gs>
              <a:gs pos="100000">
                <a:srgbClr val="E6DCAC"/>
              </a:gs>
            </a:gsLst>
            <a:lin ang="5400000" scaled="0"/>
          </a:gradFill>
          <a:ln w="38100">
            <a:solidFill>
              <a:schemeClr val="tx1"/>
            </a:solidFill>
          </a:ln>
        </p:spPr>
        <p:txBody>
          <a:bodyPr>
            <a:spAutoFit/>
          </a:bodyPr>
          <a:lstStyle/>
          <a:p>
            <a:pPr algn="ctr" eaLnBrk="1" hangingPunct="1">
              <a:spcBef>
                <a:spcPct val="20000"/>
              </a:spcBef>
              <a:defRPr/>
            </a:pPr>
            <a:r>
              <a:rPr lang="en-US" sz="4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America Builds an Empire</a:t>
            </a:r>
          </a:p>
          <a:p>
            <a:pPr algn="ctr" eaLnBrk="1" hangingPunct="1">
              <a:spcBef>
                <a:spcPct val="20000"/>
              </a:spcBef>
              <a:defRPr/>
            </a:pPr>
            <a:r>
              <a:rPr lang="en-US" b="1" dirty="0" err="1"/>
              <a:t>Chpt</a:t>
            </a:r>
            <a:r>
              <a:rPr lang="en-US" b="1" dirty="0"/>
              <a:t>. 8</a:t>
            </a:r>
            <a:endParaRPr lang="en-US" sz="4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pic>
        <p:nvPicPr>
          <p:cNvPr id="2" name="Picture 1">
            <a:extLst>
              <a:ext uri="{FF2B5EF4-FFF2-40B4-BE49-F238E27FC236}">
                <a16:creationId xmlns:a16="http://schemas.microsoft.com/office/drawing/2014/main" id="{27EDF330-2157-0B49-C734-C1CA62667D5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73825" y="4379913"/>
            <a:ext cx="1103313"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E0542914-53A9-3F4A-980F-60B242C33EAC}"/>
              </a:ext>
            </a:extLst>
          </p:cNvPr>
          <p:cNvSpPr>
            <a:spLocks noGrp="1" noChangeArrowheads="1"/>
          </p:cNvSpPr>
          <p:nvPr>
            <p:ph type="title"/>
          </p:nvPr>
        </p:nvSpPr>
        <p:spPr>
          <a:xfrm>
            <a:off x="457200" y="0"/>
            <a:ext cx="8229600" cy="838200"/>
          </a:xfrm>
        </p:spPr>
        <p:txBody>
          <a:bodyPr/>
          <a:lstStyle/>
          <a:p>
            <a:pPr eaLnBrk="1" hangingPunct="1"/>
            <a:r>
              <a:rPr lang="en-US" altLang="en-US" sz="2400" b="1"/>
              <a:t>James Monroe – 5</a:t>
            </a:r>
            <a:r>
              <a:rPr lang="en-US" altLang="en-US" sz="2400" b="1" baseline="30000"/>
              <a:t>th</a:t>
            </a:r>
            <a:r>
              <a:rPr lang="en-US" altLang="en-US" sz="2400" b="1"/>
              <a:t> President (1817-1825)</a:t>
            </a:r>
            <a:r>
              <a:rPr lang="en-US" altLang="en-US" sz="2400" b="1" u="sng"/>
              <a:t> </a:t>
            </a:r>
            <a:br>
              <a:rPr lang="en-US" altLang="en-US" sz="2400" b="1" u="sng"/>
            </a:br>
            <a:r>
              <a:rPr lang="en-US" altLang="en-US" sz="2400" b="1" u="sng"/>
              <a:t>Monroe Doctrine (1823)</a:t>
            </a:r>
          </a:p>
        </p:txBody>
      </p:sp>
      <p:sp>
        <p:nvSpPr>
          <p:cNvPr id="82947" name="Rectangle 3">
            <a:extLst>
              <a:ext uri="{FF2B5EF4-FFF2-40B4-BE49-F238E27FC236}">
                <a16:creationId xmlns:a16="http://schemas.microsoft.com/office/drawing/2014/main" id="{1B93E0D4-D788-C76C-A67D-6ABF44576645}"/>
              </a:ext>
            </a:extLst>
          </p:cNvPr>
          <p:cNvSpPr>
            <a:spLocks noGrp="1" noChangeArrowheads="1"/>
          </p:cNvSpPr>
          <p:nvPr>
            <p:ph type="body" idx="1"/>
          </p:nvPr>
        </p:nvSpPr>
        <p:spPr>
          <a:xfrm>
            <a:off x="457200" y="990600"/>
            <a:ext cx="8229600" cy="2286000"/>
          </a:xfrm>
          <a:noFill/>
          <a:ln w="38100">
            <a:solidFill>
              <a:schemeClr val="tx1"/>
            </a:solidFill>
            <a:miter lim="800000"/>
            <a:headEnd/>
            <a:tailEnd/>
          </a:ln>
        </p:spPr>
        <p:txBody>
          <a:bodyPr/>
          <a:lstStyle/>
          <a:p>
            <a:pPr eaLnBrk="1" hangingPunct="1">
              <a:lnSpc>
                <a:spcPct val="90000"/>
              </a:lnSpc>
            </a:pPr>
            <a:r>
              <a:rPr lang="en-US" altLang="en-US" sz="2000" b="1" u="sng"/>
              <a:t>Background</a:t>
            </a:r>
            <a:r>
              <a:rPr lang="en-US" altLang="en-US" sz="2000" b="1"/>
              <a:t> &gt; The European alliance of France, Russia, Prussia (Germany) and Austria was considering an attempt to reclaim as colonies Latin American states that recently gained their independence with a war with their former Mother Country: Spain.</a:t>
            </a:r>
          </a:p>
          <a:p>
            <a:pPr eaLnBrk="1" hangingPunct="1">
              <a:lnSpc>
                <a:spcPct val="90000"/>
              </a:lnSpc>
            </a:pPr>
            <a:r>
              <a:rPr lang="en-US" altLang="en-US" sz="2000" b="1"/>
              <a:t>With strong advice from Secretary of State John Quincy Adams, President Monroe addressed Congress with a statement of foreign policy that came to be known as the Monroe Doctrine </a:t>
            </a:r>
          </a:p>
        </p:txBody>
      </p:sp>
      <p:sp>
        <p:nvSpPr>
          <p:cNvPr id="82948" name="Rectangle 4">
            <a:extLst>
              <a:ext uri="{FF2B5EF4-FFF2-40B4-BE49-F238E27FC236}">
                <a16:creationId xmlns:a16="http://schemas.microsoft.com/office/drawing/2014/main" id="{A5739CDA-5697-1126-0603-EB497EADC268}"/>
              </a:ext>
            </a:extLst>
          </p:cNvPr>
          <p:cNvSpPr>
            <a:spLocks noChangeArrowheads="1"/>
          </p:cNvSpPr>
          <p:nvPr/>
        </p:nvSpPr>
        <p:spPr bwMode="auto">
          <a:xfrm>
            <a:off x="457200" y="3505200"/>
            <a:ext cx="8229600" cy="32004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609600" indent="-6096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buFontTx/>
              <a:buNone/>
            </a:pPr>
            <a:r>
              <a:rPr lang="en-US" altLang="en-US" sz="1800" b="1" u="sng"/>
              <a:t>Declarations of the Monroe Doctrine:</a:t>
            </a:r>
          </a:p>
          <a:p>
            <a:pPr eaLnBrk="1" hangingPunct="1">
              <a:buFontTx/>
              <a:buNone/>
            </a:pPr>
            <a:r>
              <a:rPr lang="en-US" altLang="en-US" sz="1800" b="1">
                <a:solidFill>
                  <a:srgbClr val="FF0000"/>
                </a:solidFill>
              </a:rPr>
              <a:t>UK agreed to the Monroe Doctrine</a:t>
            </a:r>
          </a:p>
          <a:p>
            <a:pPr eaLnBrk="1" hangingPunct="1">
              <a:buFontTx/>
              <a:buNone/>
            </a:pPr>
            <a:r>
              <a:rPr lang="en-US" altLang="en-US" sz="1800" b="1"/>
              <a:t>1) The American continent was no longer open to colonization by European nations.</a:t>
            </a:r>
          </a:p>
          <a:p>
            <a:pPr eaLnBrk="1" hangingPunct="1">
              <a:buFontTx/>
              <a:buNone/>
            </a:pPr>
            <a:endParaRPr lang="en-US" altLang="en-US" sz="1800" b="1"/>
          </a:p>
          <a:p>
            <a:pPr eaLnBrk="1" hangingPunct="1">
              <a:buFontTx/>
              <a:buNone/>
            </a:pPr>
            <a:r>
              <a:rPr lang="en-US" altLang="en-US" sz="1800" b="1"/>
              <a:t>2) The United States would not interfere in European affairs.</a:t>
            </a:r>
          </a:p>
          <a:p>
            <a:pPr eaLnBrk="1" hangingPunct="1">
              <a:buFontTx/>
              <a:buNone/>
            </a:pPr>
            <a:endParaRPr lang="en-US" altLang="en-US" sz="1800" b="1"/>
          </a:p>
          <a:p>
            <a:pPr eaLnBrk="1" hangingPunct="1">
              <a:buFontTx/>
              <a:buNone/>
            </a:pPr>
            <a:r>
              <a:rPr lang="en-US" altLang="en-US" sz="1800" b="1"/>
              <a:t>3) An act of intervention by a European power in the affairs of a country in the Western Hemisphere would be considered an act against the United States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829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829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829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autoUpdateAnimBg="0"/>
      <p:bldP spid="82948" grpId="0" animBg="1"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a:extLst>
              <a:ext uri="{FF2B5EF4-FFF2-40B4-BE49-F238E27FC236}">
                <a16:creationId xmlns:a16="http://schemas.microsoft.com/office/drawing/2014/main" id="{27560A84-0A0C-25F9-043A-5D57443CB038}"/>
              </a:ext>
            </a:extLst>
          </p:cNvPr>
          <p:cNvSpPr>
            <a:spLocks noGrp="1" noChangeArrowheads="1"/>
          </p:cNvSpPr>
          <p:nvPr>
            <p:ph type="title"/>
          </p:nvPr>
        </p:nvSpPr>
        <p:spPr>
          <a:xfrm>
            <a:off x="1066800" y="6350"/>
            <a:ext cx="6019800" cy="396875"/>
          </a:xfrm>
        </p:spPr>
        <p:txBody>
          <a:bodyPr/>
          <a:lstStyle/>
          <a:p>
            <a:r>
              <a:rPr lang="en-US" altLang="en-US" sz="2800" b="1"/>
              <a:t>The American Colonial Empire</a:t>
            </a:r>
          </a:p>
        </p:txBody>
      </p:sp>
      <p:sp>
        <p:nvSpPr>
          <p:cNvPr id="72707" name="Text Placeholder 2">
            <a:extLst>
              <a:ext uri="{FF2B5EF4-FFF2-40B4-BE49-F238E27FC236}">
                <a16:creationId xmlns:a16="http://schemas.microsoft.com/office/drawing/2014/main" id="{FF975A53-7A90-CD06-CE37-EB00C180997A}"/>
              </a:ext>
            </a:extLst>
          </p:cNvPr>
          <p:cNvSpPr>
            <a:spLocks noGrp="1" noChangeArrowheads="1"/>
          </p:cNvSpPr>
          <p:nvPr>
            <p:ph type="body" sz="half" idx="1"/>
          </p:nvPr>
        </p:nvSpPr>
        <p:spPr>
          <a:xfrm>
            <a:off x="117475" y="403225"/>
            <a:ext cx="4800600" cy="365125"/>
          </a:xfrm>
        </p:spPr>
        <p:txBody>
          <a:bodyPr/>
          <a:lstStyle/>
          <a:p>
            <a:pPr marL="0" indent="0">
              <a:buFontTx/>
              <a:buNone/>
            </a:pPr>
            <a:r>
              <a:rPr lang="en-US" altLang="en-US" sz="2400" b="1"/>
              <a:t>Possessions in the Pacific</a:t>
            </a:r>
          </a:p>
        </p:txBody>
      </p:sp>
      <p:sp>
        <p:nvSpPr>
          <p:cNvPr id="6" name="Text Placeholder 2">
            <a:extLst>
              <a:ext uri="{FF2B5EF4-FFF2-40B4-BE49-F238E27FC236}">
                <a16:creationId xmlns:a16="http://schemas.microsoft.com/office/drawing/2014/main" id="{D721CFDC-ED48-9546-707A-4B30A0F03AA5}"/>
              </a:ext>
            </a:extLst>
          </p:cNvPr>
          <p:cNvSpPr txBox="1">
            <a:spLocks/>
          </p:cNvSpPr>
          <p:nvPr/>
        </p:nvSpPr>
        <p:spPr bwMode="auto">
          <a:xfrm>
            <a:off x="234950" y="792163"/>
            <a:ext cx="2514600" cy="533400"/>
          </a:xfrm>
          <a:prstGeom prst="rect">
            <a:avLst/>
          </a:prstGeom>
          <a:noFill/>
          <a:ln>
            <a:noFill/>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FontTx/>
              <a:buNone/>
              <a:defRPr/>
            </a:pPr>
            <a:r>
              <a:rPr lang="en-US" sz="2200" b="1" kern="0" dirty="0"/>
              <a:t>Hawaii</a:t>
            </a:r>
          </a:p>
        </p:txBody>
      </p:sp>
      <p:pic>
        <p:nvPicPr>
          <p:cNvPr id="72709" name="Picture 1">
            <a:extLst>
              <a:ext uri="{FF2B5EF4-FFF2-40B4-BE49-F238E27FC236}">
                <a16:creationId xmlns:a16="http://schemas.microsoft.com/office/drawing/2014/main" id="{29E19A19-311F-6C36-BF8A-BFE2611A36C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401638"/>
            <a:ext cx="4953000" cy="363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TextBox 33">
            <a:extLst>
              <a:ext uri="{FF2B5EF4-FFF2-40B4-BE49-F238E27FC236}">
                <a16:creationId xmlns:a16="http://schemas.microsoft.com/office/drawing/2014/main" id="{4CEECD6C-A39E-1F6D-88AA-3460498E3AE8}"/>
              </a:ext>
            </a:extLst>
          </p:cNvPr>
          <p:cNvSpPr txBox="1">
            <a:spLocks noChangeArrowheads="1"/>
          </p:cNvSpPr>
          <p:nvPr/>
        </p:nvSpPr>
        <p:spPr bwMode="auto">
          <a:xfrm>
            <a:off x="6350" y="1058863"/>
            <a:ext cx="5486400"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1900"/>
              <a:t>Hawaii is an archipelago (a chain of islands) in the Pacific Ocean.  It provided a coaling station on trips</a:t>
            </a:r>
          </a:p>
          <a:p>
            <a:pPr>
              <a:spcBef>
                <a:spcPct val="0"/>
              </a:spcBef>
              <a:buFontTx/>
              <a:buNone/>
            </a:pPr>
            <a:r>
              <a:rPr lang="en-US" altLang="en-US" sz="1900"/>
              <a:t>From USA to East Asia.</a:t>
            </a:r>
          </a:p>
          <a:p>
            <a:pPr>
              <a:spcBef>
                <a:spcPct val="0"/>
              </a:spcBef>
              <a:buFontTx/>
              <a:buNone/>
            </a:pPr>
            <a:endParaRPr lang="en-US" altLang="en-US" sz="1900"/>
          </a:p>
          <a:p>
            <a:pPr>
              <a:spcBef>
                <a:spcPct val="0"/>
              </a:spcBef>
              <a:buFontTx/>
              <a:buNone/>
            </a:pPr>
            <a:r>
              <a:rPr lang="en-US" altLang="en-US" sz="1900"/>
              <a:t>1820s American traders came to Hawaii to exploit the islands’ sandalwood, which was much valued in China at the time. </a:t>
            </a:r>
          </a:p>
          <a:p>
            <a:pPr>
              <a:spcBef>
                <a:spcPct val="0"/>
              </a:spcBef>
              <a:buFontTx/>
              <a:buNone/>
            </a:pPr>
            <a:r>
              <a:rPr lang="en-US" altLang="en-US" sz="1900"/>
              <a:t>1830s, the sugar industry was introduced to Hawaii and by the 1850s it had become well established.</a:t>
            </a:r>
          </a:p>
          <a:p>
            <a:pPr>
              <a:spcBef>
                <a:spcPct val="0"/>
              </a:spcBef>
              <a:buFontTx/>
              <a:buNone/>
            </a:pPr>
            <a:endParaRPr lang="en-US" altLang="en-US" sz="1900"/>
          </a:p>
          <a:p>
            <a:pPr>
              <a:spcBef>
                <a:spcPct val="0"/>
              </a:spcBef>
              <a:buFontTx/>
              <a:buNone/>
            </a:pPr>
            <a:r>
              <a:rPr lang="en-US" altLang="en-US" sz="1900"/>
              <a:t>American missionaries and planters brought about great changes in Hawaiian political, cultural, economic, and religious life, and in </a:t>
            </a:r>
          </a:p>
          <a:p>
            <a:pPr>
              <a:spcBef>
                <a:spcPct val="0"/>
              </a:spcBef>
              <a:buFontTx/>
              <a:buNone/>
            </a:pPr>
            <a:r>
              <a:rPr lang="en-US" altLang="en-US" sz="1900"/>
              <a:t>1840 a constitutional monarchy was established, stripping the Hawaiian monarch of much of his authority. </a:t>
            </a:r>
          </a:p>
          <a:p>
            <a:pPr>
              <a:spcBef>
                <a:spcPct val="0"/>
              </a:spcBef>
              <a:buFontTx/>
              <a:buNone/>
            </a:pPr>
            <a:endParaRPr lang="en-US" altLang="en-US" sz="1900"/>
          </a:p>
          <a:p>
            <a:pPr>
              <a:spcBef>
                <a:spcPct val="0"/>
              </a:spcBef>
              <a:buFontTx/>
              <a:buNone/>
            </a:pPr>
            <a:r>
              <a:rPr lang="en-US" altLang="en-US" sz="1900"/>
              <a:t>Four years later, Sanford B. Dole was born in Honolulu, Hawaii, to American parents.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3730" name="Title 1">
            <a:extLst>
              <a:ext uri="{FF2B5EF4-FFF2-40B4-BE49-F238E27FC236}">
                <a16:creationId xmlns:a16="http://schemas.microsoft.com/office/drawing/2014/main" id="{B60B3FD1-4F7B-1CA4-E38D-D14848A06ED9}"/>
              </a:ext>
            </a:extLst>
          </p:cNvPr>
          <p:cNvSpPr>
            <a:spLocks noGrp="1" noChangeArrowheads="1"/>
          </p:cNvSpPr>
          <p:nvPr>
            <p:ph type="title"/>
          </p:nvPr>
        </p:nvSpPr>
        <p:spPr>
          <a:xfrm>
            <a:off x="1066800" y="0"/>
            <a:ext cx="6019800" cy="398463"/>
          </a:xfrm>
        </p:spPr>
        <p:txBody>
          <a:bodyPr/>
          <a:lstStyle/>
          <a:p>
            <a:r>
              <a:rPr lang="en-US" altLang="en-US" sz="2800" b="1"/>
              <a:t>The American Colonial Empire</a:t>
            </a:r>
          </a:p>
        </p:txBody>
      </p:sp>
      <p:sp>
        <p:nvSpPr>
          <p:cNvPr id="73731" name="Text Placeholder 2">
            <a:extLst>
              <a:ext uri="{FF2B5EF4-FFF2-40B4-BE49-F238E27FC236}">
                <a16:creationId xmlns:a16="http://schemas.microsoft.com/office/drawing/2014/main" id="{95DDDD55-3037-793F-0F37-F0E74B4E0429}"/>
              </a:ext>
            </a:extLst>
          </p:cNvPr>
          <p:cNvSpPr>
            <a:spLocks noGrp="1" noChangeArrowheads="1"/>
          </p:cNvSpPr>
          <p:nvPr>
            <p:ph type="body" sz="half" idx="1"/>
          </p:nvPr>
        </p:nvSpPr>
        <p:spPr>
          <a:xfrm>
            <a:off x="153988" y="398463"/>
            <a:ext cx="4800600" cy="533400"/>
          </a:xfrm>
        </p:spPr>
        <p:txBody>
          <a:bodyPr/>
          <a:lstStyle/>
          <a:p>
            <a:pPr marL="0" indent="0">
              <a:buFontTx/>
              <a:buNone/>
            </a:pPr>
            <a:r>
              <a:rPr lang="en-US" altLang="en-US" sz="2400" b="1"/>
              <a:t>Possessions in the Pacific</a:t>
            </a:r>
          </a:p>
        </p:txBody>
      </p:sp>
      <p:sp>
        <p:nvSpPr>
          <p:cNvPr id="6" name="Text Placeholder 2">
            <a:extLst>
              <a:ext uri="{FF2B5EF4-FFF2-40B4-BE49-F238E27FC236}">
                <a16:creationId xmlns:a16="http://schemas.microsoft.com/office/drawing/2014/main" id="{E1053943-53E8-210B-2224-5C526CC396E0}"/>
              </a:ext>
            </a:extLst>
          </p:cNvPr>
          <p:cNvSpPr txBox="1">
            <a:spLocks/>
          </p:cNvSpPr>
          <p:nvPr/>
        </p:nvSpPr>
        <p:spPr bwMode="auto">
          <a:xfrm>
            <a:off x="153988" y="776288"/>
            <a:ext cx="2514600" cy="290512"/>
          </a:xfrm>
          <a:prstGeom prst="rect">
            <a:avLst/>
          </a:prstGeom>
          <a:noFill/>
          <a:ln>
            <a:noFill/>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FontTx/>
              <a:buNone/>
              <a:defRPr/>
            </a:pPr>
            <a:r>
              <a:rPr lang="en-US" sz="2000" b="1" kern="0" dirty="0"/>
              <a:t>Hawaii</a:t>
            </a:r>
          </a:p>
        </p:txBody>
      </p:sp>
      <p:sp>
        <p:nvSpPr>
          <p:cNvPr id="73733" name="TextBox 33">
            <a:extLst>
              <a:ext uri="{FF2B5EF4-FFF2-40B4-BE49-F238E27FC236}">
                <a16:creationId xmlns:a16="http://schemas.microsoft.com/office/drawing/2014/main" id="{ECAE61B0-6AEC-0737-3AB1-85E5112F5DD2}"/>
              </a:ext>
            </a:extLst>
          </p:cNvPr>
          <p:cNvSpPr txBox="1">
            <a:spLocks noChangeArrowheads="1"/>
          </p:cNvSpPr>
          <p:nvPr/>
        </p:nvSpPr>
        <p:spPr bwMode="auto">
          <a:xfrm>
            <a:off x="0" y="1152525"/>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1900"/>
              <a:t>Hawaii entered into a number of political and economic treaties with the United States</a:t>
            </a:r>
          </a:p>
          <a:p>
            <a:pPr>
              <a:spcBef>
                <a:spcPct val="0"/>
              </a:spcBef>
              <a:buFontTx/>
              <a:buNone/>
            </a:pPr>
            <a:endParaRPr lang="en-US" altLang="en-US" sz="1900"/>
          </a:p>
          <a:p>
            <a:pPr>
              <a:spcBef>
                <a:spcPct val="0"/>
              </a:spcBef>
              <a:buFontTx/>
              <a:buNone/>
            </a:pPr>
            <a:r>
              <a:rPr lang="en-US" altLang="en-US" sz="1900"/>
              <a:t>1887 a U.S. naval base was established at Pearl Harbor.  Sugar exports to the United States expanded </a:t>
            </a:r>
          </a:p>
          <a:p>
            <a:pPr>
              <a:spcBef>
                <a:spcPct val="0"/>
              </a:spcBef>
              <a:buFontTx/>
              <a:buNone/>
            </a:pPr>
            <a:endParaRPr lang="en-US" altLang="en-US" sz="1900"/>
          </a:p>
          <a:p>
            <a:pPr>
              <a:spcBef>
                <a:spcPct val="0"/>
              </a:spcBef>
              <a:buFontTx/>
              <a:buNone/>
            </a:pPr>
            <a:r>
              <a:rPr lang="en-US" altLang="en-US" sz="1900"/>
              <a:t>U.S. investors and American sugar planters on the islands broadened their domination over Hawaiian affairs. </a:t>
            </a:r>
          </a:p>
          <a:p>
            <a:pPr>
              <a:spcBef>
                <a:spcPct val="0"/>
              </a:spcBef>
              <a:buFontTx/>
              <a:buNone/>
            </a:pPr>
            <a:endParaRPr lang="en-US" altLang="en-US" sz="1900"/>
          </a:p>
          <a:p>
            <a:pPr>
              <a:spcBef>
                <a:spcPct val="0"/>
              </a:spcBef>
              <a:buFontTx/>
              <a:buNone/>
            </a:pPr>
            <a:r>
              <a:rPr lang="en-US" altLang="en-US" sz="1900"/>
              <a:t>1891 </a:t>
            </a:r>
            <a:r>
              <a:rPr lang="en-US" altLang="en-US" sz="1900" b="1"/>
              <a:t>Liliuokalani</a:t>
            </a:r>
            <a:r>
              <a:rPr lang="en-US" altLang="en-US" sz="1900"/>
              <a:t>, the sister of the late King Kalakaua, ascended to the throne, refusing to recognize the constitution of 1887 and replacing it with a constitution increasing her personal authority.</a:t>
            </a:r>
          </a:p>
          <a:p>
            <a:pPr>
              <a:spcBef>
                <a:spcPct val="0"/>
              </a:spcBef>
              <a:buFontTx/>
              <a:buNone/>
            </a:pPr>
            <a:endParaRPr lang="en-US" altLang="en-US" sz="1900"/>
          </a:p>
          <a:p>
            <a:pPr>
              <a:spcBef>
                <a:spcPct val="0"/>
              </a:spcBef>
              <a:buFontTx/>
              <a:buNone/>
            </a:pPr>
            <a:r>
              <a:rPr lang="en-US" altLang="en-US" sz="1900"/>
              <a:t>In January 1893, a revolutionary “Committee of Safety,” organized by </a:t>
            </a:r>
            <a:r>
              <a:rPr lang="en-US" altLang="en-US" sz="1900" b="1"/>
              <a:t>Sanford B. Dole</a:t>
            </a:r>
            <a:r>
              <a:rPr lang="en-US" altLang="en-US" sz="1900"/>
              <a:t>, staged a coup against Queen Liliuokalani with the tacit support of the United States. </a:t>
            </a:r>
          </a:p>
          <a:p>
            <a:pPr>
              <a:spcBef>
                <a:spcPct val="0"/>
              </a:spcBef>
              <a:buFontTx/>
              <a:buNone/>
            </a:pPr>
            <a:endParaRPr lang="en-US" altLang="en-US" sz="1900"/>
          </a:p>
          <a:p>
            <a:pPr>
              <a:spcBef>
                <a:spcPct val="0"/>
              </a:spcBef>
              <a:buFontTx/>
              <a:buNone/>
            </a:pPr>
            <a:r>
              <a:rPr lang="en-US" altLang="en-US" sz="1900"/>
              <a:t>February 1, Minister John Stevens recognized Dole’s new government on his own authority and proclaimed Hawaii a U.S. </a:t>
            </a:r>
            <a:r>
              <a:rPr lang="en-US" altLang="en-US" sz="1900" b="1"/>
              <a:t>protectorate</a:t>
            </a:r>
            <a:r>
              <a:rPr lang="en-US" altLang="en-US" sz="1900"/>
              <a:t>. </a:t>
            </a:r>
          </a:p>
          <a:p>
            <a:pPr>
              <a:spcBef>
                <a:spcPct val="0"/>
              </a:spcBef>
              <a:buFontTx/>
              <a:buNone/>
            </a:pPr>
            <a:r>
              <a:rPr lang="en-US" altLang="en-US" sz="1900"/>
              <a:t>Dole submitted a treaty of annexation to the U.S. Senate, but most Democrats opposed it, especially after it was revealed that most Hawaiians did not want annexation.</a:t>
            </a:r>
          </a:p>
          <a:p>
            <a:pPr>
              <a:spcBef>
                <a:spcPct val="0"/>
              </a:spcBef>
              <a:buFontTx/>
              <a:buNone/>
            </a:pPr>
            <a:endParaRPr lang="en-US" altLang="en-US" sz="1900"/>
          </a:p>
          <a:p>
            <a:pPr>
              <a:spcBef>
                <a:spcPct val="0"/>
              </a:spcBef>
              <a:buFontTx/>
              <a:buNone/>
            </a:pPr>
            <a:endParaRPr lang="en-US" altLang="en-US" sz="200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A1670196-2165-B6F2-FB10-BA3B6F8E8676}"/>
              </a:ext>
            </a:extLst>
          </p:cNvPr>
          <p:cNvSpPr>
            <a:spLocks noGrp="1" noChangeArrowheads="1"/>
          </p:cNvSpPr>
          <p:nvPr>
            <p:ph type="title"/>
          </p:nvPr>
        </p:nvSpPr>
        <p:spPr>
          <a:xfrm>
            <a:off x="1066800" y="6350"/>
            <a:ext cx="6019800" cy="457200"/>
          </a:xfrm>
        </p:spPr>
        <p:txBody>
          <a:bodyPr/>
          <a:lstStyle/>
          <a:p>
            <a:r>
              <a:rPr lang="en-US" altLang="en-US" sz="3200" b="1"/>
              <a:t>The American Colonial Empire</a:t>
            </a:r>
          </a:p>
        </p:txBody>
      </p:sp>
      <p:sp>
        <p:nvSpPr>
          <p:cNvPr id="51203" name="Text Placeholder 2">
            <a:extLst>
              <a:ext uri="{FF2B5EF4-FFF2-40B4-BE49-F238E27FC236}">
                <a16:creationId xmlns:a16="http://schemas.microsoft.com/office/drawing/2014/main" id="{AA2797F7-FE8A-6CF7-2A94-272D14BFE126}"/>
              </a:ext>
            </a:extLst>
          </p:cNvPr>
          <p:cNvSpPr>
            <a:spLocks noGrp="1" noChangeArrowheads="1"/>
          </p:cNvSpPr>
          <p:nvPr>
            <p:ph type="body" sz="half" idx="1"/>
          </p:nvPr>
        </p:nvSpPr>
        <p:spPr>
          <a:xfrm>
            <a:off x="153988" y="398463"/>
            <a:ext cx="4800600" cy="533400"/>
          </a:xfrm>
        </p:spPr>
        <p:txBody>
          <a:bodyPr/>
          <a:lstStyle/>
          <a:p>
            <a:pPr marL="0" indent="0">
              <a:buFontTx/>
              <a:buNone/>
            </a:pPr>
            <a:r>
              <a:rPr lang="en-US" altLang="en-US" sz="2800" b="1"/>
              <a:t>Possessions in the Pacific</a:t>
            </a:r>
          </a:p>
        </p:txBody>
      </p:sp>
      <p:sp>
        <p:nvSpPr>
          <p:cNvPr id="6" name="Text Placeholder 2">
            <a:extLst>
              <a:ext uri="{FF2B5EF4-FFF2-40B4-BE49-F238E27FC236}">
                <a16:creationId xmlns:a16="http://schemas.microsoft.com/office/drawing/2014/main" id="{5A147044-0EE2-1D89-9299-B861C8A04CD7}"/>
              </a:ext>
            </a:extLst>
          </p:cNvPr>
          <p:cNvSpPr txBox="1">
            <a:spLocks/>
          </p:cNvSpPr>
          <p:nvPr/>
        </p:nvSpPr>
        <p:spPr bwMode="auto">
          <a:xfrm>
            <a:off x="153988" y="855663"/>
            <a:ext cx="2514600" cy="533400"/>
          </a:xfrm>
          <a:prstGeom prst="rect">
            <a:avLst/>
          </a:prstGeom>
          <a:noFill/>
          <a:ln>
            <a:noFill/>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FontTx/>
              <a:buNone/>
              <a:defRPr/>
            </a:pPr>
            <a:r>
              <a:rPr lang="en-US" sz="2400" b="1" kern="0" dirty="0"/>
              <a:t>Hawaii</a:t>
            </a:r>
          </a:p>
        </p:txBody>
      </p:sp>
      <p:sp>
        <p:nvSpPr>
          <p:cNvPr id="51205" name="TextBox 33">
            <a:extLst>
              <a:ext uri="{FF2B5EF4-FFF2-40B4-BE49-F238E27FC236}">
                <a16:creationId xmlns:a16="http://schemas.microsoft.com/office/drawing/2014/main" id="{467C7086-0B86-DC5B-E20C-923999CF337B}"/>
              </a:ext>
            </a:extLst>
          </p:cNvPr>
          <p:cNvSpPr txBox="1">
            <a:spLocks noChangeArrowheads="1"/>
          </p:cNvSpPr>
          <p:nvPr/>
        </p:nvSpPr>
        <p:spPr bwMode="auto">
          <a:xfrm>
            <a:off x="0" y="1152525"/>
            <a:ext cx="60198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000"/>
              <a:t>President Grover Cleveland sent a new U.S. minister to Hawaii to restore Queen Liliuokalani to the throne under the 1887 constitution</a:t>
            </a:r>
          </a:p>
          <a:p>
            <a:pPr>
              <a:spcBef>
                <a:spcPct val="0"/>
              </a:spcBef>
              <a:buFontTx/>
              <a:buNone/>
            </a:pPr>
            <a:endParaRPr lang="en-US" altLang="en-US" sz="2000"/>
          </a:p>
          <a:p>
            <a:pPr>
              <a:spcBef>
                <a:spcPct val="0"/>
              </a:spcBef>
              <a:buFontTx/>
              <a:buNone/>
            </a:pPr>
            <a:r>
              <a:rPr lang="en-US" altLang="en-US" sz="2000"/>
              <a:t>Dole refused to step aside and instead proclaimed the independent Republic of Hawaii. </a:t>
            </a:r>
          </a:p>
          <a:p>
            <a:pPr>
              <a:spcBef>
                <a:spcPct val="0"/>
              </a:spcBef>
              <a:buFontTx/>
              <a:buNone/>
            </a:pPr>
            <a:endParaRPr lang="en-US" altLang="en-US" sz="2000"/>
          </a:p>
          <a:p>
            <a:pPr>
              <a:spcBef>
                <a:spcPct val="0"/>
              </a:spcBef>
              <a:buFontTx/>
              <a:buNone/>
            </a:pPr>
            <a:r>
              <a:rPr lang="en-US" altLang="en-US" sz="2000"/>
              <a:t>Cleveland was unwilling to overthrow the government by force, and his successor, President William McKinley, negotiated a treaty with the Republic of Hawaii in 1897.</a:t>
            </a:r>
          </a:p>
          <a:p>
            <a:pPr>
              <a:spcBef>
                <a:spcPct val="0"/>
              </a:spcBef>
              <a:buFontTx/>
              <a:buNone/>
            </a:pPr>
            <a:endParaRPr lang="en-US" altLang="en-US" sz="2000"/>
          </a:p>
          <a:p>
            <a:pPr>
              <a:spcBef>
                <a:spcPct val="0"/>
              </a:spcBef>
              <a:buFontTx/>
              <a:buNone/>
            </a:pPr>
            <a:r>
              <a:rPr lang="en-US" altLang="en-US" sz="2000"/>
              <a:t>In 1898, the Spanish-American War broke out, and the strategic use of the naval base at Pearl Harbor during the war convinced Congress to approve formal annexation. Two years later, Hawaii was organized into a formal U.S. </a:t>
            </a:r>
            <a:r>
              <a:rPr lang="en-US" altLang="en-US" sz="2000" b="1"/>
              <a:t>territory</a:t>
            </a:r>
            <a:r>
              <a:rPr lang="en-US" altLang="en-US" sz="2000"/>
              <a:t> and in </a:t>
            </a:r>
            <a:r>
              <a:rPr lang="en-US" altLang="en-US" sz="2000" b="1"/>
              <a:t>1959 entered the United States as the 50th state</a:t>
            </a:r>
            <a:r>
              <a:rPr lang="en-US" altLang="en-US" sz="2000"/>
              <a:t>.</a:t>
            </a:r>
          </a:p>
          <a:p>
            <a:pPr>
              <a:spcBef>
                <a:spcPct val="0"/>
              </a:spcBef>
              <a:buFontTx/>
              <a:buNone/>
            </a:pPr>
            <a:endParaRPr lang="en-US" altLang="en-US" sz="2000"/>
          </a:p>
        </p:txBody>
      </p:sp>
      <p:pic>
        <p:nvPicPr>
          <p:cNvPr id="51206" name="Picture 1">
            <a:extLst>
              <a:ext uri="{FF2B5EF4-FFF2-40B4-BE49-F238E27FC236}">
                <a16:creationId xmlns:a16="http://schemas.microsoft.com/office/drawing/2014/main" id="{C8F001F4-85EC-7BFC-77FC-5CE81C017D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00900" y="630238"/>
            <a:ext cx="1938338" cy="223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2">
            <a:extLst>
              <a:ext uri="{FF2B5EF4-FFF2-40B4-BE49-F238E27FC236}">
                <a16:creationId xmlns:a16="http://schemas.microsoft.com/office/drawing/2014/main" id="{261D3AAC-3617-41F7-D692-9FD4BF35871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34163" y="2740025"/>
            <a:ext cx="25050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209" name="Straight Arrow Connector 6">
            <a:extLst>
              <a:ext uri="{FF2B5EF4-FFF2-40B4-BE49-F238E27FC236}">
                <a16:creationId xmlns:a16="http://schemas.microsoft.com/office/drawing/2014/main" id="{BA1F983B-761F-CA12-E18D-A70495329D88}"/>
              </a:ext>
            </a:extLst>
          </p:cNvPr>
          <p:cNvCxnSpPr>
            <a:cxnSpLocks/>
            <a:endCxn id="74766" idx="3"/>
          </p:cNvCxnSpPr>
          <p:nvPr/>
        </p:nvCxnSpPr>
        <p:spPr bwMode="auto">
          <a:xfrm flipV="1">
            <a:off x="7221538" y="1911350"/>
            <a:ext cx="214312" cy="1192213"/>
          </a:xfrm>
          <a:prstGeom prst="straightConnector1">
            <a:avLst/>
          </a:prstGeom>
          <a:noFill/>
          <a:ln w="222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 name="Group 1">
            <a:extLst>
              <a:ext uri="{FF2B5EF4-FFF2-40B4-BE49-F238E27FC236}">
                <a16:creationId xmlns:a16="http://schemas.microsoft.com/office/drawing/2014/main" id="{22742DBE-066A-2D3F-A156-C47A490D02E0}"/>
              </a:ext>
            </a:extLst>
          </p:cNvPr>
          <p:cNvGrpSpPr>
            <a:grpSpLocks/>
          </p:cNvGrpSpPr>
          <p:nvPr/>
        </p:nvGrpSpPr>
        <p:grpSpPr bwMode="auto">
          <a:xfrm>
            <a:off x="6124575" y="1581150"/>
            <a:ext cx="1538288" cy="996950"/>
            <a:chOff x="6123983" y="1581150"/>
            <a:chExt cx="1538880" cy="997370"/>
          </a:xfrm>
        </p:grpSpPr>
        <p:sp>
          <p:nvSpPr>
            <p:cNvPr id="74765" name="TextBox 3">
              <a:extLst>
                <a:ext uri="{FF2B5EF4-FFF2-40B4-BE49-F238E27FC236}">
                  <a16:creationId xmlns:a16="http://schemas.microsoft.com/office/drawing/2014/main" id="{E343CF20-05E2-E648-E4F8-C161C56A8B19}"/>
                </a:ext>
              </a:extLst>
            </p:cNvPr>
            <p:cNvSpPr txBox="1">
              <a:spLocks noChangeArrowheads="1"/>
            </p:cNvSpPr>
            <p:nvPr/>
          </p:nvSpPr>
          <p:spPr bwMode="auto">
            <a:xfrm rot="-2512076">
              <a:off x="6123983" y="2055300"/>
              <a:ext cx="14029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b="1"/>
                <a:t>Cousins</a:t>
              </a:r>
            </a:p>
          </p:txBody>
        </p:sp>
        <p:sp>
          <p:nvSpPr>
            <p:cNvPr id="74766" name="Isosceles Triangle 7">
              <a:extLst>
                <a:ext uri="{FF2B5EF4-FFF2-40B4-BE49-F238E27FC236}">
                  <a16:creationId xmlns:a16="http://schemas.microsoft.com/office/drawing/2014/main" id="{7AA14A32-8CF2-7596-0D51-143C49CB222F}"/>
                </a:ext>
              </a:extLst>
            </p:cNvPr>
            <p:cNvSpPr>
              <a:spLocks noChangeArrowheads="1"/>
            </p:cNvSpPr>
            <p:nvPr/>
          </p:nvSpPr>
          <p:spPr bwMode="auto">
            <a:xfrm rot="805620">
              <a:off x="7285038" y="1581150"/>
              <a:ext cx="377825" cy="334963"/>
            </a:xfrm>
            <a:prstGeom prst="triangle">
              <a:avLst>
                <a:gd name="adj" fmla="val 50000"/>
              </a:avLst>
            </a:prstGeom>
            <a:noFill/>
            <a:ln w="3492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grpSp>
      <p:pic>
        <p:nvPicPr>
          <p:cNvPr id="51211" name="Picture 9">
            <a:extLst>
              <a:ext uri="{FF2B5EF4-FFF2-40B4-BE49-F238E27FC236}">
                <a16:creationId xmlns:a16="http://schemas.microsoft.com/office/drawing/2014/main" id="{C26AC6A6-F2D0-8F26-7D2B-0A0F4652F05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08825" y="2865438"/>
            <a:ext cx="976313"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2" name="Picture 12">
            <a:extLst>
              <a:ext uri="{FF2B5EF4-FFF2-40B4-BE49-F238E27FC236}">
                <a16:creationId xmlns:a16="http://schemas.microsoft.com/office/drawing/2014/main" id="{CF389CE0-C8CD-85D3-0923-C2DD697AC0B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88200" y="4540250"/>
            <a:ext cx="1946275"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3" name="Rectangle 13">
            <a:extLst>
              <a:ext uri="{FF2B5EF4-FFF2-40B4-BE49-F238E27FC236}">
                <a16:creationId xmlns:a16="http://schemas.microsoft.com/office/drawing/2014/main" id="{699998CA-A70E-2E32-03B1-C2011D012108}"/>
              </a:ext>
            </a:extLst>
          </p:cNvPr>
          <p:cNvSpPr>
            <a:spLocks noChangeArrowheads="1"/>
          </p:cNvSpPr>
          <p:nvPr/>
        </p:nvSpPr>
        <p:spPr bwMode="auto">
          <a:xfrm>
            <a:off x="7021513" y="6457950"/>
            <a:ext cx="2298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000"/>
              <a:t>Queen Liliuokalani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fade">
                                      <p:cBhvr>
                                        <p:cTn id="7" dur="1000"/>
                                        <p:tgtEl>
                                          <p:spTgt spid="51202"/>
                                        </p:tgtEl>
                                      </p:cBhvr>
                                    </p:animEffect>
                                    <p:anim calcmode="lin" valueType="num">
                                      <p:cBhvr>
                                        <p:cTn id="8" dur="1000" fill="hold"/>
                                        <p:tgtEl>
                                          <p:spTgt spid="51202"/>
                                        </p:tgtEl>
                                        <p:attrNameLst>
                                          <p:attrName>ppt_x</p:attrName>
                                        </p:attrNameLst>
                                      </p:cBhvr>
                                      <p:tavLst>
                                        <p:tav tm="0">
                                          <p:val>
                                            <p:strVal val="#ppt_x"/>
                                          </p:val>
                                        </p:tav>
                                        <p:tav tm="100000">
                                          <p:val>
                                            <p:strVal val="#ppt_x"/>
                                          </p:val>
                                        </p:tav>
                                      </p:tavLst>
                                    </p:anim>
                                    <p:anim calcmode="lin" valueType="num">
                                      <p:cBhvr>
                                        <p:cTn id="9" dur="1000" fill="hold"/>
                                        <p:tgtEl>
                                          <p:spTgt spid="5120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1203">
                                            <p:txEl>
                                              <p:pRg st="0" end="0"/>
                                            </p:txEl>
                                          </p:spTgt>
                                        </p:tgtEl>
                                        <p:attrNameLst>
                                          <p:attrName>style.visibility</p:attrName>
                                        </p:attrNameLst>
                                      </p:cBhvr>
                                      <p:to>
                                        <p:strVal val="visible"/>
                                      </p:to>
                                    </p:set>
                                    <p:animEffect transition="in" filter="fade">
                                      <p:cBhvr>
                                        <p:cTn id="14" dur="1000"/>
                                        <p:tgtEl>
                                          <p:spTgt spid="51203">
                                            <p:txEl>
                                              <p:pRg st="0" end="0"/>
                                            </p:txEl>
                                          </p:spTgt>
                                        </p:tgtEl>
                                      </p:cBhvr>
                                    </p:animEffect>
                                    <p:anim calcmode="lin" valueType="num">
                                      <p:cBhvr>
                                        <p:cTn id="15" dur="1000" fill="hold"/>
                                        <p:tgtEl>
                                          <p:spTgt spid="5120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120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1" presetClass="entr" presetSubtype="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20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nodeType="clickEffect">
                                  <p:stCondLst>
                                    <p:cond delay="0"/>
                                  </p:stCondLst>
                                  <p:childTnLst>
                                    <p:set>
                                      <p:cBhvr>
                                        <p:cTn id="25" dur="1" fill="hold">
                                          <p:stCondLst>
                                            <p:cond delay="0"/>
                                          </p:stCondLst>
                                        </p:cTn>
                                        <p:tgtEl>
                                          <p:spTgt spid="51205"/>
                                        </p:tgtEl>
                                        <p:attrNameLst>
                                          <p:attrName>style.visibility</p:attrName>
                                        </p:attrNameLst>
                                      </p:cBhvr>
                                      <p:to>
                                        <p:strVal val="visible"/>
                                      </p:to>
                                    </p:set>
                                    <p:animEffect transition="in" filter="fade">
                                      <p:cBhvr>
                                        <p:cTn id="26" dur="1000"/>
                                        <p:tgtEl>
                                          <p:spTgt spid="51205"/>
                                        </p:tgtEl>
                                      </p:cBhvr>
                                    </p:animEffect>
                                    <p:anim calcmode="lin" valueType="num">
                                      <p:cBhvr>
                                        <p:cTn id="27" dur="1000" fill="hold"/>
                                        <p:tgtEl>
                                          <p:spTgt spid="51205"/>
                                        </p:tgtEl>
                                        <p:attrNameLst>
                                          <p:attrName>ppt_x</p:attrName>
                                        </p:attrNameLst>
                                      </p:cBhvr>
                                      <p:tavLst>
                                        <p:tav tm="0">
                                          <p:val>
                                            <p:strVal val="#ppt_x"/>
                                          </p:val>
                                        </p:tav>
                                        <p:tav tm="100000">
                                          <p:val>
                                            <p:strVal val="#ppt_x"/>
                                          </p:val>
                                        </p:tav>
                                      </p:tavLst>
                                    </p:anim>
                                    <p:anim calcmode="lin" valueType="num">
                                      <p:cBhvr>
                                        <p:cTn id="28" dur="1000" fill="hold"/>
                                        <p:tgtEl>
                                          <p:spTgt spid="51205"/>
                                        </p:tgtEl>
                                        <p:attrNameLst>
                                          <p:attrName>ppt_y</p:attrName>
                                        </p:attrNameLst>
                                      </p:cBhvr>
                                      <p:tavLst>
                                        <p:tav tm="0">
                                          <p:val>
                                            <p:strVal val="#ppt_y+.1"/>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6" presetClass="entr" presetSubtype="16" fill="hold" nodeType="clickEffect">
                                  <p:stCondLst>
                                    <p:cond delay="0"/>
                                  </p:stCondLst>
                                  <p:childTnLst>
                                    <p:set>
                                      <p:cBhvr>
                                        <p:cTn id="32" dur="1" fill="hold">
                                          <p:stCondLst>
                                            <p:cond delay="0"/>
                                          </p:stCondLst>
                                        </p:cTn>
                                        <p:tgtEl>
                                          <p:spTgt spid="51206"/>
                                        </p:tgtEl>
                                        <p:attrNameLst>
                                          <p:attrName>style.visibility</p:attrName>
                                        </p:attrNameLst>
                                      </p:cBhvr>
                                      <p:to>
                                        <p:strVal val="visible"/>
                                      </p:to>
                                    </p:set>
                                    <p:animEffect transition="in" filter="circle(in)">
                                      <p:cBhvr>
                                        <p:cTn id="33" dur="2000"/>
                                        <p:tgtEl>
                                          <p:spTgt spid="51206"/>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4" fill="hold" nodeType="clickEffect">
                                  <p:stCondLst>
                                    <p:cond delay="0"/>
                                  </p:stCondLst>
                                  <p:childTnLst>
                                    <p:set>
                                      <p:cBhvr>
                                        <p:cTn id="37" dur="1" fill="hold">
                                          <p:stCondLst>
                                            <p:cond delay="0"/>
                                          </p:stCondLst>
                                        </p:cTn>
                                        <p:tgtEl>
                                          <p:spTgt spid="51207"/>
                                        </p:tgtEl>
                                        <p:attrNameLst>
                                          <p:attrName>style.visibility</p:attrName>
                                        </p:attrNameLst>
                                      </p:cBhvr>
                                      <p:to>
                                        <p:strVal val="visible"/>
                                      </p:to>
                                    </p:set>
                                    <p:animEffect transition="in" filter="wipe(down)">
                                      <p:cBhvr>
                                        <p:cTn id="38" dur="500"/>
                                        <p:tgtEl>
                                          <p:spTgt spid="51207"/>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1" presetClass="entr" presetSubtype="1" fill="hold" nodeType="clickEffect">
                                  <p:stCondLst>
                                    <p:cond delay="0"/>
                                  </p:stCondLst>
                                  <p:childTnLst>
                                    <p:set>
                                      <p:cBhvr>
                                        <p:cTn id="42" dur="1" fill="hold">
                                          <p:stCondLst>
                                            <p:cond delay="0"/>
                                          </p:stCondLst>
                                        </p:cTn>
                                        <p:tgtEl>
                                          <p:spTgt spid="51211"/>
                                        </p:tgtEl>
                                        <p:attrNameLst>
                                          <p:attrName>style.visibility</p:attrName>
                                        </p:attrNameLst>
                                      </p:cBhvr>
                                      <p:to>
                                        <p:strVal val="visible"/>
                                      </p:to>
                                    </p:set>
                                    <p:animEffect transition="in" filter="wheel(1)">
                                      <p:cBhvr>
                                        <p:cTn id="43" dur="2000"/>
                                        <p:tgtEl>
                                          <p:spTgt spid="51211"/>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1" presetClass="entr" presetSubtype="1"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heel(1)">
                                      <p:cBhvr>
                                        <p:cTn id="48" dur="2000"/>
                                        <p:tgtEl>
                                          <p:spTgt spid="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6" presetClass="entr" presetSubtype="16" fill="hold" nodeType="clickEffect">
                                  <p:stCondLst>
                                    <p:cond delay="0"/>
                                  </p:stCondLst>
                                  <p:childTnLst>
                                    <p:set>
                                      <p:cBhvr>
                                        <p:cTn id="52" dur="1" fill="hold">
                                          <p:stCondLst>
                                            <p:cond delay="0"/>
                                          </p:stCondLst>
                                        </p:cTn>
                                        <p:tgtEl>
                                          <p:spTgt spid="51212"/>
                                        </p:tgtEl>
                                        <p:attrNameLst>
                                          <p:attrName>style.visibility</p:attrName>
                                        </p:attrNameLst>
                                      </p:cBhvr>
                                      <p:to>
                                        <p:strVal val="visible"/>
                                      </p:to>
                                    </p:set>
                                    <p:animEffect transition="in" filter="circle(in)">
                                      <p:cBhvr>
                                        <p:cTn id="53" dur="2000"/>
                                        <p:tgtEl>
                                          <p:spTgt spid="51212"/>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31" presetClass="entr" presetSubtype="0" fill="hold" nodeType="clickEffect">
                                  <p:stCondLst>
                                    <p:cond delay="0"/>
                                  </p:stCondLst>
                                  <p:childTnLst>
                                    <p:set>
                                      <p:cBhvr>
                                        <p:cTn id="57" dur="1" fill="hold">
                                          <p:stCondLst>
                                            <p:cond delay="0"/>
                                          </p:stCondLst>
                                        </p:cTn>
                                        <p:tgtEl>
                                          <p:spTgt spid="51213"/>
                                        </p:tgtEl>
                                        <p:attrNameLst>
                                          <p:attrName>style.visibility</p:attrName>
                                        </p:attrNameLst>
                                      </p:cBhvr>
                                      <p:to>
                                        <p:strVal val="visible"/>
                                      </p:to>
                                    </p:set>
                                    <p:anim calcmode="lin" valueType="num">
                                      <p:cBhvr>
                                        <p:cTn id="58" dur="1000" fill="hold"/>
                                        <p:tgtEl>
                                          <p:spTgt spid="51213"/>
                                        </p:tgtEl>
                                        <p:attrNameLst>
                                          <p:attrName>ppt_w</p:attrName>
                                        </p:attrNameLst>
                                      </p:cBhvr>
                                      <p:tavLst>
                                        <p:tav tm="0">
                                          <p:val>
                                            <p:fltVal val="0"/>
                                          </p:val>
                                        </p:tav>
                                        <p:tav tm="100000">
                                          <p:val>
                                            <p:strVal val="#ppt_w"/>
                                          </p:val>
                                        </p:tav>
                                      </p:tavLst>
                                    </p:anim>
                                    <p:anim calcmode="lin" valueType="num">
                                      <p:cBhvr>
                                        <p:cTn id="59" dur="1000" fill="hold"/>
                                        <p:tgtEl>
                                          <p:spTgt spid="51213"/>
                                        </p:tgtEl>
                                        <p:attrNameLst>
                                          <p:attrName>ppt_h</p:attrName>
                                        </p:attrNameLst>
                                      </p:cBhvr>
                                      <p:tavLst>
                                        <p:tav tm="0">
                                          <p:val>
                                            <p:fltVal val="0"/>
                                          </p:val>
                                        </p:tav>
                                        <p:tav tm="100000">
                                          <p:val>
                                            <p:strVal val="#ppt_h"/>
                                          </p:val>
                                        </p:tav>
                                      </p:tavLst>
                                    </p:anim>
                                    <p:anim calcmode="lin" valueType="num">
                                      <p:cBhvr>
                                        <p:cTn id="60" dur="1000" fill="hold"/>
                                        <p:tgtEl>
                                          <p:spTgt spid="51213"/>
                                        </p:tgtEl>
                                        <p:attrNameLst>
                                          <p:attrName>style.rotation</p:attrName>
                                        </p:attrNameLst>
                                      </p:cBhvr>
                                      <p:tavLst>
                                        <p:tav tm="0">
                                          <p:val>
                                            <p:fltVal val="90"/>
                                          </p:val>
                                        </p:tav>
                                        <p:tav tm="100000">
                                          <p:val>
                                            <p:fltVal val="0"/>
                                          </p:val>
                                        </p:tav>
                                      </p:tavLst>
                                    </p:anim>
                                    <p:animEffect transition="in" filter="fade">
                                      <p:cBhvr>
                                        <p:cTn id="61" dur="1000"/>
                                        <p:tgtEl>
                                          <p:spTgt spid="51213"/>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4" fill="hold" nodeType="clickEffect">
                                  <p:stCondLst>
                                    <p:cond delay="0"/>
                                  </p:stCondLst>
                                  <p:childTnLst>
                                    <p:set>
                                      <p:cBhvr>
                                        <p:cTn id="65" dur="1" fill="hold">
                                          <p:stCondLst>
                                            <p:cond delay="0"/>
                                          </p:stCondLst>
                                        </p:cTn>
                                        <p:tgtEl>
                                          <p:spTgt spid="51209"/>
                                        </p:tgtEl>
                                        <p:attrNameLst>
                                          <p:attrName>style.visibility</p:attrName>
                                        </p:attrNameLst>
                                      </p:cBhvr>
                                      <p:to>
                                        <p:strVal val="visible"/>
                                      </p:to>
                                    </p:set>
                                    <p:animEffect transition="in" filter="wipe(down)">
                                      <p:cBhvr>
                                        <p:cTn id="66" dur="500"/>
                                        <p:tgtEl>
                                          <p:spTgt spid="51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p:bldP spid="51203" grpId="0" build="p"/>
      <p:bldP spid="6" grpId="0"/>
      <p:bldP spid="51205" grpId="0"/>
      <p:bldP spid="5121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a:extLst>
              <a:ext uri="{FF2B5EF4-FFF2-40B4-BE49-F238E27FC236}">
                <a16:creationId xmlns:a16="http://schemas.microsoft.com/office/drawing/2014/main" id="{18138911-6B99-7802-4D1E-9F6E4D3720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779" name="Title 1">
            <a:extLst>
              <a:ext uri="{FF2B5EF4-FFF2-40B4-BE49-F238E27FC236}">
                <a16:creationId xmlns:a16="http://schemas.microsoft.com/office/drawing/2014/main" id="{B02CA7CF-D426-938F-18EB-9DF3E982CA56}"/>
              </a:ext>
            </a:extLst>
          </p:cNvPr>
          <p:cNvSpPr>
            <a:spLocks noGrp="1" noChangeArrowheads="1"/>
          </p:cNvSpPr>
          <p:nvPr>
            <p:ph type="title"/>
          </p:nvPr>
        </p:nvSpPr>
        <p:spPr>
          <a:xfrm>
            <a:off x="-12700" y="7938"/>
            <a:ext cx="4343400" cy="457200"/>
          </a:xfrm>
        </p:spPr>
        <p:txBody>
          <a:bodyPr/>
          <a:lstStyle/>
          <a:p>
            <a:r>
              <a:rPr lang="en-US" altLang="en-US" sz="2800" b="1"/>
              <a:t>Another Shotgun Wedding</a:t>
            </a:r>
          </a:p>
        </p:txBody>
      </p:sp>
      <p:sp>
        <p:nvSpPr>
          <p:cNvPr id="75780" name="Rectangle 4">
            <a:extLst>
              <a:ext uri="{FF2B5EF4-FFF2-40B4-BE49-F238E27FC236}">
                <a16:creationId xmlns:a16="http://schemas.microsoft.com/office/drawing/2014/main" id="{E7BDA1C1-EA38-02E4-2223-5FEE51BEA2F4}"/>
              </a:ext>
            </a:extLst>
          </p:cNvPr>
          <p:cNvSpPr>
            <a:spLocks noChangeArrowheads="1"/>
          </p:cNvSpPr>
          <p:nvPr/>
        </p:nvSpPr>
        <p:spPr bwMode="auto">
          <a:xfrm>
            <a:off x="-12700" y="457200"/>
            <a:ext cx="4572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400"/>
              <a:t>Shotgun wedding between Uncle Sam and a young woman labeled "Hawaii"; a former Confederate general labeled "Sen. Morgan" with a "</a:t>
            </a:r>
            <a:r>
              <a:rPr lang="en-US" altLang="en-US" sz="2400" b="1"/>
              <a:t>Jingo</a:t>
            </a:r>
            <a:r>
              <a:rPr lang="en-US" altLang="en-US" sz="2400"/>
              <a:t>" feather in his hat, stands behind them, holding a shotgun labeled "</a:t>
            </a:r>
            <a:r>
              <a:rPr lang="en-US" altLang="en-US" sz="2400" b="1"/>
              <a:t>Bluster</a:t>
            </a:r>
            <a:r>
              <a:rPr lang="en-US" altLang="en-US" sz="2400"/>
              <a:t>", as a minister labeled "</a:t>
            </a:r>
            <a:r>
              <a:rPr lang="en-US" altLang="en-US" sz="2400" b="1"/>
              <a:t>McKinley</a:t>
            </a:r>
            <a:r>
              <a:rPr lang="en-US" altLang="en-US" sz="2400"/>
              <a:t>" reads from the "Annexation Policy."</a:t>
            </a:r>
          </a:p>
        </p:txBody>
      </p:sp>
      <p:sp>
        <p:nvSpPr>
          <p:cNvPr id="75781" name="Rectangle 5">
            <a:extLst>
              <a:ext uri="{FF2B5EF4-FFF2-40B4-BE49-F238E27FC236}">
                <a16:creationId xmlns:a16="http://schemas.microsoft.com/office/drawing/2014/main" id="{C177CA28-DB0B-0D1A-00DF-F8F09C3B7A0C}"/>
              </a:ext>
            </a:extLst>
          </p:cNvPr>
          <p:cNvSpPr>
            <a:spLocks noChangeArrowheads="1"/>
          </p:cNvSpPr>
          <p:nvPr/>
        </p:nvSpPr>
        <p:spPr bwMode="auto">
          <a:xfrm>
            <a:off x="0" y="3868738"/>
            <a:ext cx="45720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000"/>
              <a:t>Shotgun says </a:t>
            </a:r>
            <a:r>
              <a:rPr lang="en-US" altLang="en-US" sz="2000" b="1"/>
              <a:t>bluster</a:t>
            </a:r>
            <a:r>
              <a:rPr lang="en-US" altLang="en-US" sz="2000"/>
              <a:t>. If you say that someone is blustering, you mean that they are speaking aggressively but without authority, often because they are angry or offended.</a:t>
            </a:r>
          </a:p>
          <a:p>
            <a:pPr>
              <a:spcBef>
                <a:spcPct val="0"/>
              </a:spcBef>
              <a:buFontTx/>
              <a:buNone/>
            </a:pPr>
            <a:r>
              <a:rPr lang="en-US" altLang="en-US" sz="2000" b="1">
                <a:solidFill>
                  <a:srgbClr val="FF0000"/>
                </a:solidFill>
              </a:rPr>
              <a:t>Jingo(ism)-</a:t>
            </a:r>
            <a:r>
              <a:rPr lang="en-US" altLang="en-US" sz="2000"/>
              <a:t>extreme patriotism, especially in the form of aggressive or warlike foreign policy.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a:extLst>
              <a:ext uri="{FF2B5EF4-FFF2-40B4-BE49-F238E27FC236}">
                <a16:creationId xmlns:a16="http://schemas.microsoft.com/office/drawing/2014/main" id="{3548893D-36EC-0DEB-3B71-1F16E94E143F}"/>
              </a:ext>
            </a:extLst>
          </p:cNvPr>
          <p:cNvSpPr>
            <a:spLocks noGrp="1" noChangeArrowheads="1"/>
          </p:cNvSpPr>
          <p:nvPr>
            <p:ph type="title"/>
          </p:nvPr>
        </p:nvSpPr>
        <p:spPr>
          <a:xfrm>
            <a:off x="1066800" y="6350"/>
            <a:ext cx="6019800" cy="457200"/>
          </a:xfrm>
        </p:spPr>
        <p:txBody>
          <a:bodyPr/>
          <a:lstStyle/>
          <a:p>
            <a:r>
              <a:rPr lang="en-US" altLang="en-US" sz="3200" b="1"/>
              <a:t>The American Colonial Empire</a:t>
            </a:r>
          </a:p>
        </p:txBody>
      </p:sp>
      <p:sp>
        <p:nvSpPr>
          <p:cNvPr id="76803" name="Text Placeholder 2">
            <a:extLst>
              <a:ext uri="{FF2B5EF4-FFF2-40B4-BE49-F238E27FC236}">
                <a16:creationId xmlns:a16="http://schemas.microsoft.com/office/drawing/2014/main" id="{20C0FA8D-47F4-EFE7-881D-797A6611A4EA}"/>
              </a:ext>
            </a:extLst>
          </p:cNvPr>
          <p:cNvSpPr>
            <a:spLocks noGrp="1" noChangeArrowheads="1"/>
          </p:cNvSpPr>
          <p:nvPr>
            <p:ph type="body" sz="half" idx="1"/>
          </p:nvPr>
        </p:nvSpPr>
        <p:spPr>
          <a:xfrm>
            <a:off x="87313" y="363538"/>
            <a:ext cx="4800600" cy="533400"/>
          </a:xfrm>
        </p:spPr>
        <p:txBody>
          <a:bodyPr/>
          <a:lstStyle/>
          <a:p>
            <a:pPr marL="0" indent="0">
              <a:buFontTx/>
              <a:buNone/>
            </a:pPr>
            <a:r>
              <a:rPr lang="en-US" altLang="en-US" sz="2600" b="1"/>
              <a:t>Other Possessions in the Pacific</a:t>
            </a:r>
          </a:p>
        </p:txBody>
      </p:sp>
      <p:sp>
        <p:nvSpPr>
          <p:cNvPr id="6" name="Text Placeholder 2">
            <a:extLst>
              <a:ext uri="{FF2B5EF4-FFF2-40B4-BE49-F238E27FC236}">
                <a16:creationId xmlns:a16="http://schemas.microsoft.com/office/drawing/2014/main" id="{B0814CAC-A3F8-0EBA-7009-8207376BA59E}"/>
              </a:ext>
            </a:extLst>
          </p:cNvPr>
          <p:cNvSpPr txBox="1">
            <a:spLocks/>
          </p:cNvSpPr>
          <p:nvPr/>
        </p:nvSpPr>
        <p:spPr bwMode="auto">
          <a:xfrm>
            <a:off x="4681538" y="398463"/>
            <a:ext cx="3956050" cy="533400"/>
          </a:xfrm>
          <a:prstGeom prst="rect">
            <a:avLst/>
          </a:prstGeom>
          <a:noFill/>
          <a:ln>
            <a:noFill/>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FontTx/>
              <a:buNone/>
              <a:defRPr/>
            </a:pPr>
            <a:r>
              <a:rPr lang="en-US" sz="2400" b="1" kern="0" dirty="0">
                <a:solidFill>
                  <a:srgbClr val="0070C0"/>
                </a:solidFill>
              </a:rPr>
              <a:t>Guam, Samoa, and Midway</a:t>
            </a:r>
          </a:p>
        </p:txBody>
      </p:sp>
      <p:grpSp>
        <p:nvGrpSpPr>
          <p:cNvPr id="76805" name="Group 2">
            <a:extLst>
              <a:ext uri="{FF2B5EF4-FFF2-40B4-BE49-F238E27FC236}">
                <a16:creationId xmlns:a16="http://schemas.microsoft.com/office/drawing/2014/main" id="{29EF76D0-4F80-2F21-8582-B0B60A64A63B}"/>
              </a:ext>
            </a:extLst>
          </p:cNvPr>
          <p:cNvGrpSpPr>
            <a:grpSpLocks/>
          </p:cNvGrpSpPr>
          <p:nvPr/>
        </p:nvGrpSpPr>
        <p:grpSpPr bwMode="auto">
          <a:xfrm>
            <a:off x="109538" y="2119313"/>
            <a:ext cx="6075362" cy="4378325"/>
            <a:chOff x="109538" y="2118519"/>
            <a:chExt cx="6074822" cy="4379912"/>
          </a:xfrm>
        </p:grpSpPr>
        <p:sp>
          <p:nvSpPr>
            <p:cNvPr id="16" name="Text Placeholder 2">
              <a:extLst>
                <a:ext uri="{FF2B5EF4-FFF2-40B4-BE49-F238E27FC236}">
                  <a16:creationId xmlns:a16="http://schemas.microsoft.com/office/drawing/2014/main" id="{0056F831-A830-FF0D-0A9B-A72778B5D7F8}"/>
                </a:ext>
              </a:extLst>
            </p:cNvPr>
            <p:cNvSpPr txBox="1">
              <a:spLocks/>
            </p:cNvSpPr>
            <p:nvPr/>
          </p:nvSpPr>
          <p:spPr bwMode="auto">
            <a:xfrm>
              <a:off x="150809" y="2118519"/>
              <a:ext cx="3569970" cy="4379912"/>
            </a:xfrm>
            <a:prstGeom prst="rect">
              <a:avLst/>
            </a:prstGeom>
            <a:noFill/>
            <a:ln>
              <a:noFill/>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FontTx/>
                <a:buNone/>
                <a:defRPr/>
              </a:pPr>
              <a:r>
                <a:rPr lang="en-US" sz="2400" kern="0" dirty="0"/>
                <a:t>These islands provided valuable </a:t>
              </a:r>
              <a:r>
                <a:rPr lang="en-US" sz="2400" b="1" kern="0" dirty="0">
                  <a:solidFill>
                    <a:srgbClr val="FF0000"/>
                  </a:solidFill>
                </a:rPr>
                <a:t>coaling stations </a:t>
              </a:r>
              <a:r>
                <a:rPr lang="en-US" sz="2400" kern="0" dirty="0"/>
                <a:t>for US ships sailing to Asia where they could provide, fresh water, food and other supplies</a:t>
              </a:r>
            </a:p>
            <a:p>
              <a:pPr marL="0" indent="0">
                <a:buFontTx/>
                <a:buNone/>
                <a:defRPr/>
              </a:pPr>
              <a:r>
                <a:rPr lang="en-US" sz="2400" kern="0" dirty="0"/>
                <a:t>  Guam</a:t>
              </a:r>
            </a:p>
            <a:p>
              <a:pPr marL="0" indent="0">
                <a:buFontTx/>
                <a:buNone/>
                <a:defRPr/>
              </a:pPr>
              <a:r>
                <a:rPr lang="en-US" sz="2400" kern="0" dirty="0"/>
                <a:t>  Midway</a:t>
              </a:r>
            </a:p>
            <a:p>
              <a:pPr marL="0" indent="0">
                <a:buFontTx/>
                <a:buNone/>
                <a:defRPr/>
              </a:pPr>
              <a:r>
                <a:rPr lang="en-US" sz="2400" kern="0" dirty="0"/>
                <a:t>   Hawaii</a:t>
              </a:r>
            </a:p>
            <a:p>
              <a:pPr marL="0" indent="0">
                <a:buFontTx/>
                <a:buNone/>
                <a:defRPr/>
              </a:pPr>
              <a:r>
                <a:rPr lang="en-US" sz="2400" kern="0" dirty="0"/>
                <a:t>  American Samoa</a:t>
              </a:r>
            </a:p>
          </p:txBody>
        </p:sp>
        <p:sp>
          <p:nvSpPr>
            <p:cNvPr id="76817" name="Oval 25">
              <a:extLst>
                <a:ext uri="{FF2B5EF4-FFF2-40B4-BE49-F238E27FC236}">
                  <a16:creationId xmlns:a16="http://schemas.microsoft.com/office/drawing/2014/main" id="{D932FC05-008B-1894-FD74-AE00F643F189}"/>
                </a:ext>
              </a:extLst>
            </p:cNvPr>
            <p:cNvSpPr>
              <a:spLocks noChangeArrowheads="1"/>
            </p:cNvSpPr>
            <p:nvPr/>
          </p:nvSpPr>
          <p:spPr bwMode="auto">
            <a:xfrm>
              <a:off x="136525" y="4513263"/>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sp>
          <p:nvSpPr>
            <p:cNvPr id="27" name="Oval 26">
              <a:extLst>
                <a:ext uri="{FF2B5EF4-FFF2-40B4-BE49-F238E27FC236}">
                  <a16:creationId xmlns:a16="http://schemas.microsoft.com/office/drawing/2014/main" id="{F5ED3C88-7762-E2CA-0E0F-ABF4B8CC6380}"/>
                </a:ext>
              </a:extLst>
            </p:cNvPr>
            <p:cNvSpPr/>
            <p:nvPr/>
          </p:nvSpPr>
          <p:spPr bwMode="auto">
            <a:xfrm>
              <a:off x="136523" y="4943705"/>
              <a:ext cx="152386" cy="152455"/>
            </a:xfrm>
            <a:prstGeom prst="ellipse">
              <a:avLst/>
            </a:prstGeom>
            <a:solidFill>
              <a:schemeClr val="accent4">
                <a:lumMod val="95000"/>
                <a:lumOff val="5000"/>
              </a:schemeClr>
            </a:solidFill>
            <a:ln>
              <a:noFill/>
            </a:ln>
            <a:effectLst/>
          </p:spPr>
          <p:txBody>
            <a:bodyPr/>
            <a:lstStyle/>
            <a:p>
              <a:pPr marL="342900" indent="-342900" eaLnBrk="1" hangingPunct="1">
                <a:spcBef>
                  <a:spcPct val="20000"/>
                </a:spcBef>
                <a:buFontTx/>
                <a:buChar char="•"/>
                <a:defRPr/>
              </a:pPr>
              <a:endParaRPr lang="en-US"/>
            </a:p>
          </p:txBody>
        </p:sp>
        <p:sp>
          <p:nvSpPr>
            <p:cNvPr id="76819" name="Oval 27">
              <a:extLst>
                <a:ext uri="{FF2B5EF4-FFF2-40B4-BE49-F238E27FC236}">
                  <a16:creationId xmlns:a16="http://schemas.microsoft.com/office/drawing/2014/main" id="{6FB22D44-8858-87C5-F938-7A3608266DAC}"/>
                </a:ext>
              </a:extLst>
            </p:cNvPr>
            <p:cNvSpPr>
              <a:spLocks noChangeArrowheads="1"/>
            </p:cNvSpPr>
            <p:nvPr/>
          </p:nvSpPr>
          <p:spPr bwMode="auto">
            <a:xfrm>
              <a:off x="109538" y="5362575"/>
              <a:ext cx="152400" cy="152400"/>
            </a:xfrm>
            <a:prstGeom prst="ellipse">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sp>
          <p:nvSpPr>
            <p:cNvPr id="76820" name="Oval 28">
              <a:extLst>
                <a:ext uri="{FF2B5EF4-FFF2-40B4-BE49-F238E27FC236}">
                  <a16:creationId xmlns:a16="http://schemas.microsoft.com/office/drawing/2014/main" id="{CA62700C-0CA7-FDBF-31D2-88D26235DCCD}"/>
                </a:ext>
              </a:extLst>
            </p:cNvPr>
            <p:cNvSpPr>
              <a:spLocks noChangeArrowheads="1"/>
            </p:cNvSpPr>
            <p:nvPr/>
          </p:nvSpPr>
          <p:spPr bwMode="auto">
            <a:xfrm>
              <a:off x="6031960" y="4157899"/>
              <a:ext cx="152400" cy="152400"/>
            </a:xfrm>
            <a:prstGeom prst="ellipse">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solidFill>
                  <a:srgbClr val="00B050"/>
                </a:solidFill>
              </a:endParaRPr>
            </a:p>
          </p:txBody>
        </p:sp>
        <p:sp>
          <p:nvSpPr>
            <p:cNvPr id="76821" name="Oval 28">
              <a:extLst>
                <a:ext uri="{FF2B5EF4-FFF2-40B4-BE49-F238E27FC236}">
                  <a16:creationId xmlns:a16="http://schemas.microsoft.com/office/drawing/2014/main" id="{717C2A10-3FA3-145B-B1CE-4C03293AE9E9}"/>
                </a:ext>
              </a:extLst>
            </p:cNvPr>
            <p:cNvSpPr>
              <a:spLocks noChangeArrowheads="1"/>
            </p:cNvSpPr>
            <p:nvPr/>
          </p:nvSpPr>
          <p:spPr bwMode="auto">
            <a:xfrm>
              <a:off x="133282" y="5854303"/>
              <a:ext cx="152400" cy="152400"/>
            </a:xfrm>
            <a:prstGeom prst="ellipse">
              <a:avLst/>
            </a:pr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solidFill>
                  <a:srgbClr val="00B050"/>
                </a:solidFill>
              </a:endParaRPr>
            </a:p>
          </p:txBody>
        </p:sp>
      </p:grpSp>
      <p:pic>
        <p:nvPicPr>
          <p:cNvPr id="76806" name="Picture 3">
            <a:extLst>
              <a:ext uri="{FF2B5EF4-FFF2-40B4-BE49-F238E27FC236}">
                <a16:creationId xmlns:a16="http://schemas.microsoft.com/office/drawing/2014/main" id="{335D6445-B4FE-914E-89C4-CC098A00F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7563" y="4435475"/>
            <a:ext cx="10128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24B0F756-1A89-4DB8-CC09-7CDF17DDE568}"/>
              </a:ext>
            </a:extLst>
          </p:cNvPr>
          <p:cNvGrpSpPr>
            <a:grpSpLocks/>
          </p:cNvGrpSpPr>
          <p:nvPr/>
        </p:nvGrpSpPr>
        <p:grpSpPr bwMode="auto">
          <a:xfrm>
            <a:off x="4157663" y="1447800"/>
            <a:ext cx="5002212" cy="3751263"/>
            <a:chOff x="4158035" y="1448593"/>
            <a:chExt cx="5002212" cy="3751263"/>
          </a:xfrm>
        </p:grpSpPr>
        <p:pic>
          <p:nvPicPr>
            <p:cNvPr id="76808" name="Picture 4">
              <a:extLst>
                <a:ext uri="{FF2B5EF4-FFF2-40B4-BE49-F238E27FC236}">
                  <a16:creationId xmlns:a16="http://schemas.microsoft.com/office/drawing/2014/main" id="{D5F0776F-9069-B89E-981D-7C06B654D2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58035" y="1448593"/>
              <a:ext cx="5002212" cy="375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9" name="Oval 8">
              <a:extLst>
                <a:ext uri="{FF2B5EF4-FFF2-40B4-BE49-F238E27FC236}">
                  <a16:creationId xmlns:a16="http://schemas.microsoft.com/office/drawing/2014/main" id="{51519DE4-DC63-66D6-8880-572656BDADD3}"/>
                </a:ext>
              </a:extLst>
            </p:cNvPr>
            <p:cNvSpPr>
              <a:spLocks noChangeArrowheads="1"/>
            </p:cNvSpPr>
            <p:nvPr/>
          </p:nvSpPr>
          <p:spPr bwMode="auto">
            <a:xfrm>
              <a:off x="4867275" y="3155950"/>
              <a:ext cx="609600" cy="533400"/>
            </a:xfrm>
            <a:prstGeom prst="ellipse">
              <a:avLst/>
            </a:prstGeom>
            <a:noFill/>
            <a:ln w="2222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sp>
          <p:nvSpPr>
            <p:cNvPr id="76810" name="Oval 17">
              <a:extLst>
                <a:ext uri="{FF2B5EF4-FFF2-40B4-BE49-F238E27FC236}">
                  <a16:creationId xmlns:a16="http://schemas.microsoft.com/office/drawing/2014/main" id="{0EDBC8B7-2848-550D-686A-C5D773D51314}"/>
                </a:ext>
              </a:extLst>
            </p:cNvPr>
            <p:cNvSpPr>
              <a:spLocks noChangeArrowheads="1"/>
            </p:cNvSpPr>
            <p:nvPr/>
          </p:nvSpPr>
          <p:spPr bwMode="auto">
            <a:xfrm>
              <a:off x="5791200" y="2894013"/>
              <a:ext cx="533400" cy="430212"/>
            </a:xfrm>
            <a:prstGeom prst="ellipse">
              <a:avLst/>
            </a:prstGeom>
            <a:noFill/>
            <a:ln w="2222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sp>
          <p:nvSpPr>
            <p:cNvPr id="76811" name="Oval 18">
              <a:extLst>
                <a:ext uri="{FF2B5EF4-FFF2-40B4-BE49-F238E27FC236}">
                  <a16:creationId xmlns:a16="http://schemas.microsoft.com/office/drawing/2014/main" id="{93A28947-207A-E95B-820D-C6099BC24141}"/>
                </a:ext>
              </a:extLst>
            </p:cNvPr>
            <p:cNvSpPr>
              <a:spLocks noChangeArrowheads="1"/>
            </p:cNvSpPr>
            <p:nvPr/>
          </p:nvSpPr>
          <p:spPr bwMode="auto">
            <a:xfrm>
              <a:off x="5943600" y="4191000"/>
              <a:ext cx="609600" cy="533400"/>
            </a:xfrm>
            <a:prstGeom prst="ellipse">
              <a:avLst/>
            </a:prstGeom>
            <a:noFill/>
            <a:ln w="2222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sp>
          <p:nvSpPr>
            <p:cNvPr id="76812" name="Oval 10">
              <a:extLst>
                <a:ext uri="{FF2B5EF4-FFF2-40B4-BE49-F238E27FC236}">
                  <a16:creationId xmlns:a16="http://schemas.microsoft.com/office/drawing/2014/main" id="{99172617-5A8F-1075-C471-0C9C705930A4}"/>
                </a:ext>
              </a:extLst>
            </p:cNvPr>
            <p:cNvSpPr>
              <a:spLocks noChangeArrowheads="1"/>
            </p:cNvSpPr>
            <p:nvPr/>
          </p:nvSpPr>
          <p:spPr bwMode="auto">
            <a:xfrm>
              <a:off x="6399213" y="3387725"/>
              <a:ext cx="152400" cy="152400"/>
            </a:xfrm>
            <a:prstGeom prst="ellipse">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sp>
          <p:nvSpPr>
            <p:cNvPr id="76813" name="Oval 21">
              <a:extLst>
                <a:ext uri="{FF2B5EF4-FFF2-40B4-BE49-F238E27FC236}">
                  <a16:creationId xmlns:a16="http://schemas.microsoft.com/office/drawing/2014/main" id="{F33F60CF-76E1-828F-1EA0-A686BF60C991}"/>
                </a:ext>
              </a:extLst>
            </p:cNvPr>
            <p:cNvSpPr>
              <a:spLocks noChangeArrowheads="1"/>
            </p:cNvSpPr>
            <p:nvPr/>
          </p:nvSpPr>
          <p:spPr bwMode="auto">
            <a:xfrm>
              <a:off x="5018088" y="3463925"/>
              <a:ext cx="152400" cy="1524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sp>
          <p:nvSpPr>
            <p:cNvPr id="76814" name="Oval 22">
              <a:extLst>
                <a:ext uri="{FF2B5EF4-FFF2-40B4-BE49-F238E27FC236}">
                  <a16:creationId xmlns:a16="http://schemas.microsoft.com/office/drawing/2014/main" id="{C8B3E57C-9456-93E5-C2A1-61D9C02AD941}"/>
                </a:ext>
              </a:extLst>
            </p:cNvPr>
            <p:cNvSpPr>
              <a:spLocks noChangeArrowheads="1"/>
            </p:cNvSpPr>
            <p:nvPr/>
          </p:nvSpPr>
          <p:spPr bwMode="auto">
            <a:xfrm>
              <a:off x="6019800" y="4156075"/>
              <a:ext cx="152400" cy="152400"/>
            </a:xfrm>
            <a:prstGeom prst="ellipse">
              <a:avLst/>
            </a:prstGeom>
            <a:solidFill>
              <a:srgbClr val="D8411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sp>
          <p:nvSpPr>
            <p:cNvPr id="25" name="Oval 24">
              <a:extLst>
                <a:ext uri="{FF2B5EF4-FFF2-40B4-BE49-F238E27FC236}">
                  <a16:creationId xmlns:a16="http://schemas.microsoft.com/office/drawing/2014/main" id="{BB141B02-9275-56B0-D391-992042F95484}"/>
                </a:ext>
              </a:extLst>
            </p:cNvPr>
            <p:cNvSpPr/>
            <p:nvPr/>
          </p:nvSpPr>
          <p:spPr bwMode="auto">
            <a:xfrm>
              <a:off x="5943972" y="3131343"/>
              <a:ext cx="152400" cy="152400"/>
            </a:xfrm>
            <a:prstGeom prst="ellipse">
              <a:avLst/>
            </a:prstGeom>
            <a:solidFill>
              <a:schemeClr val="accent4">
                <a:lumMod val="95000"/>
                <a:lumOff val="5000"/>
              </a:schemeClr>
            </a:solidFill>
            <a:ln>
              <a:noFill/>
            </a:ln>
            <a:effectLst/>
          </p:spPr>
          <p:txBody>
            <a:bodyPr/>
            <a:lstStyle/>
            <a:p>
              <a:pPr marL="342900" indent="-342900" eaLnBrk="1" hangingPunct="1">
                <a:spcBef>
                  <a:spcPct val="20000"/>
                </a:spcBef>
                <a:buFontTx/>
                <a:buChar char="•"/>
                <a:defRPr/>
              </a:pP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902 0.05463 L -0.25313 0.0287 " pathEditMode="relative" rAng="0" ptsTypes="AA">
                                      <p:cBhvr>
                                        <p:cTn id="6" dur="2000" fill="hold"/>
                                        <p:tgtEl>
                                          <p:spTgt spid="2"/>
                                        </p:tgtEl>
                                        <p:attrNameLst>
                                          <p:attrName>ppt_x</p:attrName>
                                          <p:attrName>ppt_y</p:attrName>
                                        </p:attrNameLst>
                                      </p:cBhvr>
                                      <p:rCtr x="-12205" y="-1296"/>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mph" presetSubtype="0" fill="hold" nodeType="clickEffect">
                                  <p:stCondLst>
                                    <p:cond delay="0"/>
                                  </p:stCondLst>
                                  <p:childTnLst>
                                    <p:animScale>
                                      <p:cBhvr>
                                        <p:cTn id="10"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47EF49CD-7575-A2B5-C571-A4320033DBEE}"/>
              </a:ext>
            </a:extLst>
          </p:cNvPr>
          <p:cNvSpPr>
            <a:spLocks noGrp="1" noChangeArrowheads="1"/>
          </p:cNvSpPr>
          <p:nvPr>
            <p:ph type="title"/>
          </p:nvPr>
        </p:nvSpPr>
        <p:spPr>
          <a:xfrm>
            <a:off x="609600" y="76200"/>
            <a:ext cx="7772400" cy="457200"/>
          </a:xfrm>
        </p:spPr>
        <p:txBody>
          <a:bodyPr/>
          <a:lstStyle/>
          <a:p>
            <a:r>
              <a:rPr lang="en-US" altLang="en-US" sz="3200" b="1"/>
              <a:t>An EOC Moment</a:t>
            </a:r>
          </a:p>
        </p:txBody>
      </p:sp>
      <p:sp>
        <p:nvSpPr>
          <p:cNvPr id="5" name="Rectangle 4">
            <a:extLst>
              <a:ext uri="{FF2B5EF4-FFF2-40B4-BE49-F238E27FC236}">
                <a16:creationId xmlns:a16="http://schemas.microsoft.com/office/drawing/2014/main" id="{7C374255-18EB-FF3B-170A-4167C4127E64}"/>
              </a:ext>
            </a:extLst>
          </p:cNvPr>
          <p:cNvSpPr/>
          <p:nvPr/>
        </p:nvSpPr>
        <p:spPr>
          <a:xfrm>
            <a:off x="266700" y="1600200"/>
            <a:ext cx="8610600" cy="2678113"/>
          </a:xfrm>
          <a:prstGeom prst="rect">
            <a:avLst/>
          </a:prstGeom>
        </p:spPr>
        <p:txBody>
          <a:bodyPr>
            <a:spAutoFit/>
          </a:bodyPr>
          <a:lstStyle/>
          <a:p>
            <a:pPr>
              <a:defRPr/>
            </a:pPr>
            <a:r>
              <a:rPr lang="en-US" sz="2400" dirty="0"/>
              <a:t>In the late 1800s, the major goal of United States policy in both the annexation of Hawaii and the acquisition of the Philippines was to</a:t>
            </a:r>
          </a:p>
          <a:p>
            <a:pPr>
              <a:defRPr/>
            </a:pPr>
            <a:r>
              <a:rPr lang="en-US" sz="2400" dirty="0"/>
              <a:t> </a:t>
            </a:r>
          </a:p>
          <a:p>
            <a:pPr marL="514350" indent="-514350">
              <a:buFontTx/>
              <a:buAutoNum type="arabicParenBoth"/>
              <a:defRPr/>
            </a:pPr>
            <a:r>
              <a:rPr lang="en-US" sz="2400" dirty="0"/>
              <a:t>obtain coaling stations and seaports for United States ships </a:t>
            </a:r>
          </a:p>
          <a:p>
            <a:pPr marL="514350" indent="-514350">
              <a:buFontTx/>
              <a:buAutoNum type="arabicParenBoth"/>
              <a:defRPr/>
            </a:pPr>
            <a:r>
              <a:rPr lang="en-US" sz="2400" dirty="0"/>
              <a:t>expand United States fishing rights in international waters </a:t>
            </a:r>
          </a:p>
          <a:p>
            <a:pPr marL="514350" indent="-514350">
              <a:buFontTx/>
              <a:buAutoNum type="arabicParenBoth"/>
              <a:defRPr/>
            </a:pPr>
            <a:r>
              <a:rPr lang="en-US" sz="2400" dirty="0"/>
              <a:t>limit the spread of Japanese influence </a:t>
            </a:r>
          </a:p>
          <a:p>
            <a:pPr marL="514350" indent="-514350">
              <a:buFontTx/>
              <a:buAutoNum type="arabicParenBoth"/>
              <a:defRPr/>
            </a:pPr>
            <a:r>
              <a:rPr lang="en-US" sz="2400" dirty="0"/>
              <a:t> protect the area around the Panama Canal</a:t>
            </a:r>
          </a:p>
        </p:txBody>
      </p:sp>
      <p:sp>
        <p:nvSpPr>
          <p:cNvPr id="6" name="Oval 5">
            <a:extLst>
              <a:ext uri="{FF2B5EF4-FFF2-40B4-BE49-F238E27FC236}">
                <a16:creationId xmlns:a16="http://schemas.microsoft.com/office/drawing/2014/main" id="{BF18C6EC-34B5-EB16-F138-9AC939445C43}"/>
              </a:ext>
            </a:extLst>
          </p:cNvPr>
          <p:cNvSpPr>
            <a:spLocks noChangeArrowheads="1"/>
          </p:cNvSpPr>
          <p:nvPr/>
        </p:nvSpPr>
        <p:spPr bwMode="auto">
          <a:xfrm>
            <a:off x="330200" y="2736850"/>
            <a:ext cx="406400" cy="404813"/>
          </a:xfrm>
          <a:prstGeom prst="ellipse">
            <a:avLst/>
          </a:prstGeom>
          <a:noFill/>
          <a:ln w="2857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A51F697F-5220-70A8-DD0B-3CB224F030FA}"/>
              </a:ext>
            </a:extLst>
          </p:cNvPr>
          <p:cNvSpPr>
            <a:spLocks noGrp="1" noChangeArrowheads="1"/>
          </p:cNvSpPr>
          <p:nvPr>
            <p:ph type="title"/>
          </p:nvPr>
        </p:nvSpPr>
        <p:spPr>
          <a:xfrm>
            <a:off x="276225" y="36513"/>
            <a:ext cx="7543800" cy="762000"/>
          </a:xfrm>
        </p:spPr>
        <p:txBody>
          <a:bodyPr/>
          <a:lstStyle/>
          <a:p>
            <a:pPr eaLnBrk="1" hangingPunct="1"/>
            <a:r>
              <a:rPr lang="en-US" altLang="en-US" b="1"/>
              <a:t>USA and Puerto Rico</a:t>
            </a:r>
          </a:p>
        </p:txBody>
      </p:sp>
      <p:sp>
        <p:nvSpPr>
          <p:cNvPr id="14339" name="Rectangle 3">
            <a:extLst>
              <a:ext uri="{FF2B5EF4-FFF2-40B4-BE49-F238E27FC236}">
                <a16:creationId xmlns:a16="http://schemas.microsoft.com/office/drawing/2014/main" id="{F2768446-32E6-1221-8094-FB4ADDBF3498}"/>
              </a:ext>
            </a:extLst>
          </p:cNvPr>
          <p:cNvSpPr>
            <a:spLocks noGrp="1" noChangeArrowheads="1"/>
          </p:cNvSpPr>
          <p:nvPr>
            <p:ph type="body" sz="half" idx="1"/>
          </p:nvPr>
        </p:nvSpPr>
        <p:spPr>
          <a:xfrm>
            <a:off x="0" y="838200"/>
            <a:ext cx="6553200" cy="5867400"/>
          </a:xfrm>
        </p:spPr>
        <p:txBody>
          <a:bodyPr/>
          <a:lstStyle/>
          <a:p>
            <a:pPr eaLnBrk="1" hangingPunct="1"/>
            <a:r>
              <a:rPr lang="en-US" altLang="en-US" sz="2400" b="1">
                <a:solidFill>
                  <a:srgbClr val="FF0000"/>
                </a:solidFill>
              </a:rPr>
              <a:t>Puerto Rico </a:t>
            </a:r>
            <a:r>
              <a:rPr lang="en-US" altLang="en-US" sz="2400"/>
              <a:t>is a small island nation in the Caribbean Sea.</a:t>
            </a:r>
          </a:p>
          <a:p>
            <a:pPr eaLnBrk="1" hangingPunct="1"/>
            <a:r>
              <a:rPr lang="en-US" altLang="en-US" sz="2400"/>
              <a:t>The U.S. set up a government for Puerto Rico that was selected by the U.S. President and approved by our Congress.</a:t>
            </a:r>
          </a:p>
          <a:p>
            <a:pPr eaLnBrk="1" hangingPunct="1"/>
            <a:r>
              <a:rPr lang="en-US" altLang="en-US" sz="2400"/>
              <a:t>Puerto Rico is considered a territory of the U.S. and its people have U.S. citizenship.</a:t>
            </a:r>
          </a:p>
          <a:p>
            <a:pPr eaLnBrk="1" hangingPunct="1"/>
            <a:r>
              <a:rPr lang="en-US" altLang="en-US" sz="2400"/>
              <a:t>Puerto Ricans control their own internal affairs, but:</a:t>
            </a:r>
          </a:p>
          <a:p>
            <a:pPr lvl="1" eaLnBrk="1" hangingPunct="1">
              <a:buFont typeface="Arial" panose="020B0604020202020204" pitchFamily="34" charset="0"/>
              <a:buChar char="•"/>
            </a:pPr>
            <a:r>
              <a:rPr lang="en-US" altLang="en-US" sz="2400"/>
              <a:t>Its citizens lack voting representation in the   U.S. Congress, because it is not a state.</a:t>
            </a:r>
          </a:p>
          <a:p>
            <a:pPr lvl="1" eaLnBrk="1" hangingPunct="1">
              <a:buFont typeface="Arial" panose="020B0604020202020204" pitchFamily="34" charset="0"/>
              <a:buChar char="•"/>
            </a:pPr>
            <a:r>
              <a:rPr lang="en-US" altLang="en-US" sz="2400"/>
              <a:t>Its  citizens are not eligible to vote in national presidential elections. It is not a state and it has no electoral college votes.</a:t>
            </a:r>
          </a:p>
        </p:txBody>
      </p:sp>
      <p:pic>
        <p:nvPicPr>
          <p:cNvPr id="18438" name="Picture 6">
            <a:extLst>
              <a:ext uri="{FF2B5EF4-FFF2-40B4-BE49-F238E27FC236}">
                <a16:creationId xmlns:a16="http://schemas.microsoft.com/office/drawing/2014/main" id="{5F6A9434-E6C0-D56D-B3D1-1D5BF7811A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1488" y="5183188"/>
            <a:ext cx="2286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a:extLst>
              <a:ext uri="{FF2B5EF4-FFF2-40B4-BE49-F238E27FC236}">
                <a16:creationId xmlns:a16="http://schemas.microsoft.com/office/drawing/2014/main" id="{E81F3A9A-F8D5-EF27-F46E-7110DEA83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844675"/>
            <a:ext cx="1800225" cy="11874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wipe(left)">
                                      <p:cBhvr>
                                        <p:cTn id="7" dur="500"/>
                                        <p:tgtEl>
                                          <p:spTgt spid="14339"/>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4339">
                                            <p:txEl>
                                              <p:pRg st="0" end="0"/>
                                            </p:txEl>
                                          </p:spTgt>
                                        </p:tgtEl>
                                        <p:attrNameLst>
                                          <p:attrName>style.visibility</p:attrName>
                                        </p:attrNameLst>
                                      </p:cBhvr>
                                      <p:to>
                                        <p:strVal val="visible"/>
                                      </p:to>
                                    </p:set>
                                    <p:animEffect transition="in" filter="wipe(left)">
                                      <p:cBhvr>
                                        <p:cTn id="11" dur="500"/>
                                        <p:tgtEl>
                                          <p:spTgt spid="14339">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mph" presetSubtype="0" fill="hold" nodeType="clickEffect">
                                  <p:stCondLst>
                                    <p:cond delay="0"/>
                                  </p:stCondLst>
                                  <p:childTnLst>
                                    <p:animScale>
                                      <p:cBhvr>
                                        <p:cTn id="15" dur="2000" fill="hold"/>
                                        <p:tgtEl>
                                          <p:spTgt spid="18436"/>
                                        </p:tgtEl>
                                      </p:cBhvr>
                                      <p:by x="400000" y="400000"/>
                                    </p:animScale>
                                  </p:childTnLst>
                                </p:cTn>
                              </p:par>
                              <p:par>
                                <p:cTn id="16" presetID="35" presetClass="path" presetSubtype="0" accel="50000" decel="50000" fill="hold" nodeType="withEffect">
                                  <p:stCondLst>
                                    <p:cond delay="0"/>
                                  </p:stCondLst>
                                  <p:childTnLst>
                                    <p:animMotion origin="layout" path="M -8.33333E-7 4.44444E-6 L -0.43663 0.27731 " pathEditMode="relative" rAng="0" ptsTypes="AA">
                                      <p:cBhvr>
                                        <p:cTn id="17" dur="2000" fill="hold"/>
                                        <p:tgtEl>
                                          <p:spTgt spid="18436"/>
                                        </p:tgtEl>
                                        <p:attrNameLst>
                                          <p:attrName>ppt_x</p:attrName>
                                          <p:attrName>ppt_y</p:attrName>
                                        </p:attrNameLst>
                                      </p:cBhvr>
                                      <p:rCtr x="-21840" y="13866"/>
                                    </p:animMotion>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mph" presetSubtype="0" fill="hold" nodeType="clickEffect">
                                  <p:stCondLst>
                                    <p:cond delay="0"/>
                                  </p:stCondLst>
                                  <p:childTnLst>
                                    <p:animScale>
                                      <p:cBhvr>
                                        <p:cTn id="21" dur="2000" fill="hold"/>
                                        <p:tgtEl>
                                          <p:spTgt spid="18436"/>
                                        </p:tgtEl>
                                      </p:cBhvr>
                                      <p:by x="50000" y="50000"/>
                                    </p:animScale>
                                  </p:childTnLst>
                                </p:cTn>
                              </p:par>
                              <p:par>
                                <p:cTn id="22" presetID="63" presetClass="path" presetSubtype="0" accel="50000" decel="50000" fill="hold" nodeType="withEffect">
                                  <p:stCondLst>
                                    <p:cond delay="0"/>
                                  </p:stCondLst>
                                  <p:childTnLst>
                                    <p:animMotion origin="layout" path="M -0.27604 0.22338 L 0.07552 0.01111 " pathEditMode="relative" rAng="0" ptsTypes="AA">
                                      <p:cBhvr>
                                        <p:cTn id="23" dur="2000" fill="hold"/>
                                        <p:tgtEl>
                                          <p:spTgt spid="18436"/>
                                        </p:tgtEl>
                                        <p:attrNameLst>
                                          <p:attrName>ppt_x</p:attrName>
                                          <p:attrName>ppt_y</p:attrName>
                                        </p:attrNameLst>
                                      </p:cBhvr>
                                      <p:rCtr x="17569" y="-10625"/>
                                    </p:animMotion>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14339">
                                            <p:txEl>
                                              <p:pRg st="1" end="1"/>
                                            </p:txEl>
                                          </p:spTgt>
                                        </p:tgtEl>
                                        <p:attrNameLst>
                                          <p:attrName>style.visibility</p:attrName>
                                        </p:attrNameLst>
                                      </p:cBhvr>
                                      <p:to>
                                        <p:strVal val="visible"/>
                                      </p:to>
                                    </p:set>
                                    <p:animEffect transition="in" filter="wipe(left)">
                                      <p:cBhvr>
                                        <p:cTn id="28" dur="500"/>
                                        <p:tgtEl>
                                          <p:spTgt spid="14339">
                                            <p:txEl>
                                              <p:pRg st="1" end="1"/>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nodeType="clickEffect">
                                  <p:stCondLst>
                                    <p:cond delay="0"/>
                                  </p:stCondLst>
                                  <p:childTnLst>
                                    <p:set>
                                      <p:cBhvr>
                                        <p:cTn id="32" dur="1" fill="hold">
                                          <p:stCondLst>
                                            <p:cond delay="0"/>
                                          </p:stCondLst>
                                        </p:cTn>
                                        <p:tgtEl>
                                          <p:spTgt spid="14339">
                                            <p:txEl>
                                              <p:pRg st="2" end="2"/>
                                            </p:txEl>
                                          </p:spTgt>
                                        </p:tgtEl>
                                        <p:attrNameLst>
                                          <p:attrName>style.visibility</p:attrName>
                                        </p:attrNameLst>
                                      </p:cBhvr>
                                      <p:to>
                                        <p:strVal val="visible"/>
                                      </p:to>
                                    </p:set>
                                    <p:animEffect transition="in" filter="wipe(left)">
                                      <p:cBhvr>
                                        <p:cTn id="33" dur="500"/>
                                        <p:tgtEl>
                                          <p:spTgt spid="14339">
                                            <p:txEl>
                                              <p:pRg st="2" end="2"/>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14339">
                                            <p:txEl>
                                              <p:pRg st="3" end="3"/>
                                            </p:txEl>
                                          </p:spTgt>
                                        </p:tgtEl>
                                        <p:attrNameLst>
                                          <p:attrName>style.visibility</p:attrName>
                                        </p:attrNameLst>
                                      </p:cBhvr>
                                      <p:to>
                                        <p:strVal val="visible"/>
                                      </p:to>
                                    </p:set>
                                    <p:animEffect transition="in" filter="wipe(left)">
                                      <p:cBhvr>
                                        <p:cTn id="38" dur="500"/>
                                        <p:tgtEl>
                                          <p:spTgt spid="14339">
                                            <p:txEl>
                                              <p:pRg st="3" end="3"/>
                                            </p:txEl>
                                          </p:spTgt>
                                        </p:tgtEl>
                                      </p:cBhvr>
                                    </p:animEffect>
                                  </p:childTnLst>
                                </p:cTn>
                              </p:par>
                              <p:par>
                                <p:cTn id="39" presetID="22" presetClass="entr" presetSubtype="4" fill="hold" nodeType="withEffect">
                                  <p:stCondLst>
                                    <p:cond delay="0"/>
                                  </p:stCondLst>
                                  <p:childTnLst>
                                    <p:set>
                                      <p:cBhvr>
                                        <p:cTn id="40" dur="1" fill="hold">
                                          <p:stCondLst>
                                            <p:cond delay="0"/>
                                          </p:stCondLst>
                                        </p:cTn>
                                        <p:tgtEl>
                                          <p:spTgt spid="18438"/>
                                        </p:tgtEl>
                                        <p:attrNameLst>
                                          <p:attrName>style.visibility</p:attrName>
                                        </p:attrNameLst>
                                      </p:cBhvr>
                                      <p:to>
                                        <p:strVal val="visible"/>
                                      </p:to>
                                    </p:set>
                                    <p:animEffect transition="in" filter="wipe(down)">
                                      <p:cBhvr>
                                        <p:cTn id="41" dur="500"/>
                                        <p:tgtEl>
                                          <p:spTgt spid="1843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nodeType="clickEffect">
                                  <p:stCondLst>
                                    <p:cond delay="0"/>
                                  </p:stCondLst>
                                  <p:childTnLst>
                                    <p:set>
                                      <p:cBhvr>
                                        <p:cTn id="45" dur="1" fill="hold">
                                          <p:stCondLst>
                                            <p:cond delay="0"/>
                                          </p:stCondLst>
                                        </p:cTn>
                                        <p:tgtEl>
                                          <p:spTgt spid="14339">
                                            <p:txEl>
                                              <p:pRg st="4" end="4"/>
                                            </p:txEl>
                                          </p:spTgt>
                                        </p:tgtEl>
                                        <p:attrNameLst>
                                          <p:attrName>style.visibility</p:attrName>
                                        </p:attrNameLst>
                                      </p:cBhvr>
                                      <p:to>
                                        <p:strVal val="visible"/>
                                      </p:to>
                                    </p:set>
                                    <p:animEffect transition="in" filter="wipe(left)">
                                      <p:cBhvr>
                                        <p:cTn id="46" dur="500"/>
                                        <p:tgtEl>
                                          <p:spTgt spid="14339">
                                            <p:txEl>
                                              <p:pRg st="4" end="4"/>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nodeType="clickEffect">
                                  <p:stCondLst>
                                    <p:cond delay="0"/>
                                  </p:stCondLst>
                                  <p:childTnLst>
                                    <p:set>
                                      <p:cBhvr>
                                        <p:cTn id="50" dur="1" fill="hold">
                                          <p:stCondLst>
                                            <p:cond delay="0"/>
                                          </p:stCondLst>
                                        </p:cTn>
                                        <p:tgtEl>
                                          <p:spTgt spid="14339">
                                            <p:txEl>
                                              <p:pRg st="5" end="5"/>
                                            </p:txEl>
                                          </p:spTgt>
                                        </p:tgtEl>
                                        <p:attrNameLst>
                                          <p:attrName>style.visibility</p:attrName>
                                        </p:attrNameLst>
                                      </p:cBhvr>
                                      <p:to>
                                        <p:strVal val="visible"/>
                                      </p:to>
                                    </p:set>
                                    <p:animEffect transition="in" filter="wipe(left)">
                                      <p:cBhvr>
                                        <p:cTn id="51" dur="500"/>
                                        <p:tgtEl>
                                          <p:spTgt spid="143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42643693-3B04-A0CC-DB48-D96354230AB2}"/>
              </a:ext>
            </a:extLst>
          </p:cNvPr>
          <p:cNvSpPr>
            <a:spLocks noGrp="1" noChangeArrowheads="1"/>
          </p:cNvSpPr>
          <p:nvPr>
            <p:ph type="title"/>
          </p:nvPr>
        </p:nvSpPr>
        <p:spPr>
          <a:xfrm>
            <a:off x="609600" y="42863"/>
            <a:ext cx="7543800" cy="762000"/>
          </a:xfrm>
        </p:spPr>
        <p:txBody>
          <a:bodyPr/>
          <a:lstStyle/>
          <a:p>
            <a:pPr eaLnBrk="1" hangingPunct="1"/>
            <a:r>
              <a:rPr lang="en-US" altLang="en-US" b="1"/>
              <a:t>America in the Caribbean</a:t>
            </a:r>
          </a:p>
        </p:txBody>
      </p:sp>
      <p:sp>
        <p:nvSpPr>
          <p:cNvPr id="14339" name="Rectangle 3">
            <a:extLst>
              <a:ext uri="{FF2B5EF4-FFF2-40B4-BE49-F238E27FC236}">
                <a16:creationId xmlns:a16="http://schemas.microsoft.com/office/drawing/2014/main" id="{480B8C4A-E333-C660-B7CB-B1D1A73D2524}"/>
              </a:ext>
            </a:extLst>
          </p:cNvPr>
          <p:cNvSpPr>
            <a:spLocks noGrp="1" noChangeArrowheads="1"/>
          </p:cNvSpPr>
          <p:nvPr>
            <p:ph type="body" sz="half" idx="1"/>
          </p:nvPr>
        </p:nvSpPr>
        <p:spPr>
          <a:xfrm>
            <a:off x="0" y="914400"/>
            <a:ext cx="6477000" cy="5715000"/>
          </a:xfrm>
        </p:spPr>
        <p:txBody>
          <a:bodyPr/>
          <a:lstStyle/>
          <a:p>
            <a:pPr eaLnBrk="1" hangingPunct="1"/>
            <a:r>
              <a:rPr lang="en-US" altLang="en-US" sz="2600"/>
              <a:t>The Spanish-American War gave the U.S.A. direct control of </a:t>
            </a:r>
            <a:r>
              <a:rPr lang="en-US" altLang="en-US" sz="2600" u="sng"/>
              <a:t>Puerto Rico</a:t>
            </a:r>
            <a:r>
              <a:rPr lang="en-US" altLang="en-US" sz="2600"/>
              <a:t> and indirect control of </a:t>
            </a:r>
            <a:r>
              <a:rPr lang="en-US" altLang="en-US" sz="2600" u="sng"/>
              <a:t>Cuba</a:t>
            </a:r>
            <a:r>
              <a:rPr lang="en-US" altLang="en-US" sz="2600"/>
              <a:t> in the Caribbean Sea.</a:t>
            </a:r>
          </a:p>
          <a:p>
            <a:pPr eaLnBrk="1" hangingPunct="1"/>
            <a:r>
              <a:rPr lang="en-US" altLang="en-US" sz="2600"/>
              <a:t>There were several reason why the U.S. was interested in maintaining an interest in the region:</a:t>
            </a:r>
          </a:p>
          <a:p>
            <a:pPr lvl="1" eaLnBrk="1" hangingPunct="1"/>
            <a:r>
              <a:rPr lang="en-US" altLang="en-US" sz="2200" b="1"/>
              <a:t>Hemispheric Security </a:t>
            </a:r>
            <a:r>
              <a:rPr lang="en-US" altLang="en-US" sz="2200"/>
              <a:t>– U.S. wanted to keep European powers out of the region.</a:t>
            </a:r>
          </a:p>
          <a:p>
            <a:pPr lvl="1" eaLnBrk="1" hangingPunct="1"/>
            <a:r>
              <a:rPr lang="en-US" altLang="en-US" sz="2200" b="1"/>
              <a:t>Economic Interests </a:t>
            </a:r>
            <a:r>
              <a:rPr lang="en-US" altLang="en-US" sz="2200"/>
              <a:t>– Caribbean was an important supplier of agricultural products, like Sugar, and was a market for American made products.</a:t>
            </a:r>
          </a:p>
          <a:p>
            <a:pPr lvl="1" eaLnBrk="1" hangingPunct="1"/>
            <a:r>
              <a:rPr lang="en-US" altLang="en-US" sz="2200" b="1"/>
              <a:t>Need for a Canal </a:t>
            </a:r>
            <a:r>
              <a:rPr lang="en-US" altLang="en-US" sz="2200"/>
              <a:t>– The Spanish-American War had shown the need for a more direct route between the Atlantic and Pacific oceans.</a:t>
            </a:r>
          </a:p>
        </p:txBody>
      </p:sp>
      <p:pic>
        <p:nvPicPr>
          <p:cNvPr id="16388" name="Picture 4">
            <a:extLst>
              <a:ext uri="{FF2B5EF4-FFF2-40B4-BE49-F238E27FC236}">
                <a16:creationId xmlns:a16="http://schemas.microsoft.com/office/drawing/2014/main" id="{2B2AE0A7-47E3-CE9A-6322-B2B8F83299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6038" y="4994275"/>
            <a:ext cx="2633662" cy="16764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391" name="Picture 7">
            <a:extLst>
              <a:ext uri="{FF2B5EF4-FFF2-40B4-BE49-F238E27FC236}">
                <a16:creationId xmlns:a16="http://schemas.microsoft.com/office/drawing/2014/main" id="{09321DEF-0268-32EA-499E-342B02118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5075" y="3124200"/>
            <a:ext cx="2714625"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2" name="Picture 8">
            <a:extLst>
              <a:ext uri="{FF2B5EF4-FFF2-40B4-BE49-F238E27FC236}">
                <a16:creationId xmlns:a16="http://schemas.microsoft.com/office/drawing/2014/main" id="{FA3FEB56-B666-EAAA-9DD3-3EAFD3046A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716" t="6255" r="11874" b="9300"/>
          <a:stretch>
            <a:fillRect/>
          </a:stretch>
        </p:blipFill>
        <p:spPr bwMode="auto">
          <a:xfrm>
            <a:off x="6396038" y="815975"/>
            <a:ext cx="2633662" cy="2155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wipe(left)">
                                      <p:cBhvr>
                                        <p:cTn id="7" dur="500"/>
                                        <p:tgtEl>
                                          <p:spTgt spid="14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4339">
                                            <p:txEl>
                                              <p:pRg st="1" end="1"/>
                                            </p:txEl>
                                          </p:spTgt>
                                        </p:tgtEl>
                                        <p:attrNameLst>
                                          <p:attrName>style.visibility</p:attrName>
                                        </p:attrNameLst>
                                      </p:cBhvr>
                                      <p:to>
                                        <p:strVal val="visible"/>
                                      </p:to>
                                    </p:set>
                                    <p:animEffect transition="in" filter="wipe(left)">
                                      <p:cBhvr>
                                        <p:cTn id="12" dur="500"/>
                                        <p:tgtEl>
                                          <p:spTgt spid="1433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animEffect transition="in" filter="wipe(up)">
                                      <p:cBhvr>
                                        <p:cTn id="17" dur="500"/>
                                        <p:tgtEl>
                                          <p:spTgt spid="14339">
                                            <p:txEl>
                                              <p:pRg st="2" end="2"/>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16392"/>
                                        </p:tgtEl>
                                        <p:attrNameLst>
                                          <p:attrName>style.visibility</p:attrName>
                                        </p:attrNameLst>
                                      </p:cBhvr>
                                      <p:to>
                                        <p:strVal val="visible"/>
                                      </p:to>
                                    </p:set>
                                    <p:animEffect transition="in" filter="circle(in)">
                                      <p:cBhvr>
                                        <p:cTn id="20" dur="2000"/>
                                        <p:tgtEl>
                                          <p:spTgt spid="1639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nodeType="clickEffect">
                                  <p:stCondLst>
                                    <p:cond delay="0"/>
                                  </p:stCondLst>
                                  <p:childTnLst>
                                    <p:set>
                                      <p:cBhvr>
                                        <p:cTn id="24" dur="1" fill="hold">
                                          <p:stCondLst>
                                            <p:cond delay="0"/>
                                          </p:stCondLst>
                                        </p:cTn>
                                        <p:tgtEl>
                                          <p:spTgt spid="14339">
                                            <p:txEl>
                                              <p:pRg st="3" end="3"/>
                                            </p:txEl>
                                          </p:spTgt>
                                        </p:tgtEl>
                                        <p:attrNameLst>
                                          <p:attrName>style.visibility</p:attrName>
                                        </p:attrNameLst>
                                      </p:cBhvr>
                                      <p:to>
                                        <p:strVal val="visible"/>
                                      </p:to>
                                    </p:set>
                                    <p:animEffect transition="in" filter="wipe(up)">
                                      <p:cBhvr>
                                        <p:cTn id="25" dur="500"/>
                                        <p:tgtEl>
                                          <p:spTgt spid="14339">
                                            <p:txEl>
                                              <p:pRg st="3" end="3"/>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16391"/>
                                        </p:tgtEl>
                                        <p:attrNameLst>
                                          <p:attrName>style.visibility</p:attrName>
                                        </p:attrNameLst>
                                      </p:cBhvr>
                                      <p:to>
                                        <p:strVal val="visible"/>
                                      </p:to>
                                    </p:set>
                                    <p:animEffect transition="in" filter="circle(in)">
                                      <p:cBhvr>
                                        <p:cTn id="28" dur="2000"/>
                                        <p:tgtEl>
                                          <p:spTgt spid="16391"/>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14339">
                                            <p:txEl>
                                              <p:pRg st="4" end="4"/>
                                            </p:txEl>
                                          </p:spTgt>
                                        </p:tgtEl>
                                        <p:attrNameLst>
                                          <p:attrName>style.visibility</p:attrName>
                                        </p:attrNameLst>
                                      </p:cBhvr>
                                      <p:to>
                                        <p:strVal val="visible"/>
                                      </p:to>
                                    </p:set>
                                    <p:animEffect transition="in" filter="wipe(up)">
                                      <p:cBhvr>
                                        <p:cTn id="33" dur="500"/>
                                        <p:tgtEl>
                                          <p:spTgt spid="14339">
                                            <p:txEl>
                                              <p:pRg st="4" end="4"/>
                                            </p:txEl>
                                          </p:spTgt>
                                        </p:tgtEl>
                                      </p:cBhvr>
                                    </p:animEffect>
                                  </p:childTnLst>
                                </p:cTn>
                              </p:par>
                              <p:par>
                                <p:cTn id="34" presetID="6" presetClass="entr" presetSubtype="16" fill="hold" nodeType="withEffect">
                                  <p:stCondLst>
                                    <p:cond delay="0"/>
                                  </p:stCondLst>
                                  <p:childTnLst>
                                    <p:set>
                                      <p:cBhvr>
                                        <p:cTn id="35" dur="1" fill="hold">
                                          <p:stCondLst>
                                            <p:cond delay="0"/>
                                          </p:stCondLst>
                                        </p:cTn>
                                        <p:tgtEl>
                                          <p:spTgt spid="16388"/>
                                        </p:tgtEl>
                                        <p:attrNameLst>
                                          <p:attrName>style.visibility</p:attrName>
                                        </p:attrNameLst>
                                      </p:cBhvr>
                                      <p:to>
                                        <p:strVal val="visible"/>
                                      </p:to>
                                    </p:set>
                                    <p:animEffect transition="in" filter="circle(in)">
                                      <p:cBhvr>
                                        <p:cTn id="36" dur="20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379BD38C-3BE4-3A8D-00E4-C64259B35800}"/>
              </a:ext>
            </a:extLst>
          </p:cNvPr>
          <p:cNvSpPr>
            <a:spLocks noGrp="1" noChangeArrowheads="1"/>
          </p:cNvSpPr>
          <p:nvPr>
            <p:ph type="title"/>
          </p:nvPr>
        </p:nvSpPr>
        <p:spPr>
          <a:xfrm>
            <a:off x="457200" y="47625"/>
            <a:ext cx="4495800" cy="762000"/>
          </a:xfrm>
        </p:spPr>
        <p:txBody>
          <a:bodyPr/>
          <a:lstStyle/>
          <a:p>
            <a:pPr eaLnBrk="1" hangingPunct="1"/>
            <a:r>
              <a:rPr lang="en-US" altLang="en-US" b="1"/>
              <a:t>USA and Cuba</a:t>
            </a:r>
          </a:p>
        </p:txBody>
      </p:sp>
      <p:sp>
        <p:nvSpPr>
          <p:cNvPr id="14339" name="Rectangle 3">
            <a:extLst>
              <a:ext uri="{FF2B5EF4-FFF2-40B4-BE49-F238E27FC236}">
                <a16:creationId xmlns:a16="http://schemas.microsoft.com/office/drawing/2014/main" id="{45751CBA-B9E5-95A3-EAB9-3252DA7B5A88}"/>
              </a:ext>
            </a:extLst>
          </p:cNvPr>
          <p:cNvSpPr>
            <a:spLocks noGrp="1" noChangeArrowheads="1"/>
          </p:cNvSpPr>
          <p:nvPr>
            <p:ph type="body" sz="half" idx="1"/>
          </p:nvPr>
        </p:nvSpPr>
        <p:spPr>
          <a:xfrm>
            <a:off x="0" y="687388"/>
            <a:ext cx="6781800" cy="5614987"/>
          </a:xfrm>
        </p:spPr>
        <p:txBody>
          <a:bodyPr/>
          <a:lstStyle/>
          <a:p>
            <a:pPr eaLnBrk="1" hangingPunct="1"/>
            <a:r>
              <a:rPr lang="en-US" altLang="en-US" sz="2600"/>
              <a:t>Cuba is the largest island in the Caribbean Sea.</a:t>
            </a:r>
          </a:p>
          <a:p>
            <a:pPr eaLnBrk="1" hangingPunct="1"/>
            <a:r>
              <a:rPr lang="en-US" altLang="en-US" sz="2600"/>
              <a:t>Even before the Spanish-American War the U.S. Congress had voted not to annex Cuba.</a:t>
            </a:r>
          </a:p>
          <a:p>
            <a:pPr eaLnBrk="1" hangingPunct="1"/>
            <a:r>
              <a:rPr lang="en-US" altLang="en-US" sz="2600"/>
              <a:t>Cuba did become a </a:t>
            </a:r>
            <a:r>
              <a:rPr lang="en-US" altLang="en-US" sz="2600" b="1">
                <a:solidFill>
                  <a:srgbClr val="FF0000"/>
                </a:solidFill>
              </a:rPr>
              <a:t>protectorate</a:t>
            </a:r>
            <a:r>
              <a:rPr lang="en-US" altLang="en-US" sz="2600"/>
              <a:t> under American control after the war.</a:t>
            </a:r>
          </a:p>
          <a:p>
            <a:pPr eaLnBrk="1" hangingPunct="1"/>
            <a:r>
              <a:rPr lang="en-US" altLang="en-US" sz="2600"/>
              <a:t>U.S. Armed Forces remained in Cuba, and American businesses began to invest great sums of money in Cuba. (i.e. the Mafia)</a:t>
            </a:r>
          </a:p>
          <a:p>
            <a:pPr eaLnBrk="1" hangingPunct="1"/>
            <a:r>
              <a:rPr lang="en-US" altLang="en-US" sz="2600">
                <a:solidFill>
                  <a:srgbClr val="FF0000"/>
                </a:solidFill>
              </a:rPr>
              <a:t>The </a:t>
            </a:r>
            <a:r>
              <a:rPr lang="en-US" altLang="en-US" sz="2600" b="1">
                <a:solidFill>
                  <a:srgbClr val="FF0000"/>
                </a:solidFill>
              </a:rPr>
              <a:t>Platt Amendment </a:t>
            </a:r>
            <a:r>
              <a:rPr lang="en-US" altLang="en-US" sz="2600">
                <a:solidFill>
                  <a:srgbClr val="FF0000"/>
                </a:solidFill>
              </a:rPr>
              <a:t>gave the U.S. the right to intervene in Cuba’s business whenever it wanted to.</a:t>
            </a:r>
          </a:p>
          <a:p>
            <a:pPr eaLnBrk="1" hangingPunct="1"/>
            <a:r>
              <a:rPr lang="en-US" altLang="en-US" sz="2600"/>
              <a:t>The Platt Amendment was repealed in 1930.        </a:t>
            </a:r>
          </a:p>
          <a:p>
            <a:pPr eaLnBrk="1" hangingPunct="1"/>
            <a:r>
              <a:rPr lang="en-US" altLang="en-US" sz="2600"/>
              <a:t>                          fever eradicated from Cuba.</a:t>
            </a:r>
          </a:p>
        </p:txBody>
      </p:sp>
      <p:pic>
        <p:nvPicPr>
          <p:cNvPr id="19465" name="Picture 9">
            <a:extLst>
              <a:ext uri="{FF2B5EF4-FFF2-40B4-BE49-F238E27FC236}">
                <a16:creationId xmlns:a16="http://schemas.microsoft.com/office/drawing/2014/main" id="{13605446-FB01-8446-A721-4CC76DB208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5035550"/>
            <a:ext cx="249555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11">
            <a:extLst>
              <a:ext uri="{FF2B5EF4-FFF2-40B4-BE49-F238E27FC236}">
                <a16:creationId xmlns:a16="http://schemas.microsoft.com/office/drawing/2014/main" id="{F3CCD001-86D8-2785-7B86-8A9B269BA4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3525" y="3276600"/>
            <a:ext cx="2447925"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1">
            <a:extLst>
              <a:ext uri="{FF2B5EF4-FFF2-40B4-BE49-F238E27FC236}">
                <a16:creationId xmlns:a16="http://schemas.microsoft.com/office/drawing/2014/main" id="{87EE1463-AD46-BA8B-9278-88A0B77D097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94475" y="76200"/>
            <a:ext cx="2430463"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1710B61-252E-0751-071A-1EA50998D986}"/>
              </a:ext>
            </a:extLst>
          </p:cNvPr>
          <p:cNvSpPr/>
          <p:nvPr/>
        </p:nvSpPr>
        <p:spPr>
          <a:xfrm>
            <a:off x="430306" y="5883964"/>
            <a:ext cx="1855694" cy="923330"/>
          </a:xfrm>
          <a:prstGeom prst="rect">
            <a:avLst/>
          </a:prstGeom>
          <a:solidFill>
            <a:srgbClr val="FFFF00"/>
          </a:solidFill>
        </p:spPr>
        <p:txBody>
          <a:bodyPr>
            <a:spAutoFit/>
          </a:bodyPr>
          <a:lstStyle/>
          <a:p>
            <a:pPr algn="ctr">
              <a:defRPr/>
            </a:pPr>
            <a:r>
              <a:rPr lang="en-US" altLang="en-US" sz="3600" b="1" dirty="0">
                <a:ln w="6600">
                  <a:solidFill>
                    <a:schemeClr val="accent2"/>
                  </a:solidFill>
                  <a:prstDash val="solid"/>
                </a:ln>
                <a:solidFill>
                  <a:srgbClr val="FFFFFF"/>
                </a:solidFill>
                <a:effectLst>
                  <a:outerShdw dist="38100" dir="2700000" algn="tl" rotWithShape="0">
                    <a:schemeClr val="accent2"/>
                  </a:outerShdw>
                </a:effectLst>
              </a:rPr>
              <a:t>Yellow</a:t>
            </a:r>
            <a:r>
              <a:rPr lang="en-US" altLang="en-US" sz="5400" b="1" dirty="0">
                <a:ln w="6600">
                  <a:solidFill>
                    <a:schemeClr val="accent2"/>
                  </a:solidFill>
                  <a:prstDash val="solid"/>
                </a:ln>
                <a:solidFill>
                  <a:srgbClr val="FFFFFF"/>
                </a:solidFill>
                <a:effectLst>
                  <a:outerShdw dist="38100" dir="2700000" algn="tl" rotWithShape="0">
                    <a:schemeClr val="accent2"/>
                  </a:outerShdw>
                </a:effectLst>
              </a:rPr>
              <a:t> </a:t>
            </a:r>
            <a:endParaRPr lang="en-US" sz="54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60426" name="Picture 10" descr="Image result for cuba and florida">
            <a:extLst>
              <a:ext uri="{FF2B5EF4-FFF2-40B4-BE49-F238E27FC236}">
                <a16:creationId xmlns:a16="http://schemas.microsoft.com/office/drawing/2014/main" id="{F569E4CB-BF68-FDEF-439B-E00C8447BC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038" y="76200"/>
            <a:ext cx="6176962"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wipe(left)">
                                      <p:cBhvr>
                                        <p:cTn id="7" dur="500"/>
                                        <p:tgtEl>
                                          <p:spTgt spid="143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19467"/>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nodeType="afterEffect">
                                  <p:stCondLst>
                                    <p:cond delay="0"/>
                                  </p:stCondLst>
                                  <p:childTnLst>
                                    <p:set>
                                      <p:cBhvr>
                                        <p:cTn id="14" dur="1" fill="hold">
                                          <p:stCondLst>
                                            <p:cond delay="499"/>
                                          </p:stCondLst>
                                        </p:cTn>
                                        <p:tgtEl>
                                          <p:spTgt spid="1946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1" presetClass="entr" presetSubtype="0" fill="hold" nodeType="clickEffect">
                                  <p:stCondLst>
                                    <p:cond delay="0"/>
                                  </p:stCondLst>
                                  <p:childTnLst>
                                    <p:set>
                                      <p:cBhvr>
                                        <p:cTn id="18" dur="1" fill="hold">
                                          <p:stCondLst>
                                            <p:cond delay="0"/>
                                          </p:stCondLst>
                                        </p:cTn>
                                        <p:tgtEl>
                                          <p:spTgt spid="60426"/>
                                        </p:tgtEl>
                                        <p:attrNameLst>
                                          <p:attrName>style.visibility</p:attrName>
                                        </p:attrNameLst>
                                      </p:cBhvr>
                                      <p:to>
                                        <p:strVal val="visible"/>
                                      </p:to>
                                    </p:set>
                                    <p:anim calcmode="lin" valueType="num">
                                      <p:cBhvr>
                                        <p:cTn id="19" dur="1000" fill="hold"/>
                                        <p:tgtEl>
                                          <p:spTgt spid="60426"/>
                                        </p:tgtEl>
                                        <p:attrNameLst>
                                          <p:attrName>ppt_w</p:attrName>
                                        </p:attrNameLst>
                                      </p:cBhvr>
                                      <p:tavLst>
                                        <p:tav tm="0">
                                          <p:val>
                                            <p:fltVal val="0"/>
                                          </p:val>
                                        </p:tav>
                                        <p:tav tm="100000">
                                          <p:val>
                                            <p:strVal val="#ppt_w"/>
                                          </p:val>
                                        </p:tav>
                                      </p:tavLst>
                                    </p:anim>
                                    <p:anim calcmode="lin" valueType="num">
                                      <p:cBhvr>
                                        <p:cTn id="20" dur="1000" fill="hold"/>
                                        <p:tgtEl>
                                          <p:spTgt spid="60426"/>
                                        </p:tgtEl>
                                        <p:attrNameLst>
                                          <p:attrName>ppt_h</p:attrName>
                                        </p:attrNameLst>
                                      </p:cBhvr>
                                      <p:tavLst>
                                        <p:tav tm="0">
                                          <p:val>
                                            <p:fltVal val="0"/>
                                          </p:val>
                                        </p:tav>
                                        <p:tav tm="100000">
                                          <p:val>
                                            <p:strVal val="#ppt_h"/>
                                          </p:val>
                                        </p:tav>
                                      </p:tavLst>
                                    </p:anim>
                                    <p:anim calcmode="lin" valueType="num">
                                      <p:cBhvr>
                                        <p:cTn id="21" dur="1000" fill="hold"/>
                                        <p:tgtEl>
                                          <p:spTgt spid="60426"/>
                                        </p:tgtEl>
                                        <p:attrNameLst>
                                          <p:attrName>style.rotation</p:attrName>
                                        </p:attrNameLst>
                                      </p:cBhvr>
                                      <p:tavLst>
                                        <p:tav tm="0">
                                          <p:val>
                                            <p:fltVal val="90"/>
                                          </p:val>
                                        </p:tav>
                                        <p:tav tm="100000">
                                          <p:val>
                                            <p:fltVal val="0"/>
                                          </p:val>
                                        </p:tav>
                                      </p:tavLst>
                                    </p:anim>
                                    <p:animEffect transition="in" filter="fade">
                                      <p:cBhvr>
                                        <p:cTn id="22" dur="1000"/>
                                        <p:tgtEl>
                                          <p:spTgt spid="604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1" presetClass="exit" presetSubtype="0" fill="hold" nodeType="clickEffect">
                                  <p:stCondLst>
                                    <p:cond delay="0"/>
                                  </p:stCondLst>
                                  <p:childTnLst>
                                    <p:anim calcmode="lin" valueType="num">
                                      <p:cBhvr>
                                        <p:cTn id="26" dur="1000"/>
                                        <p:tgtEl>
                                          <p:spTgt spid="60426"/>
                                        </p:tgtEl>
                                        <p:attrNameLst>
                                          <p:attrName>ppt_w</p:attrName>
                                        </p:attrNameLst>
                                      </p:cBhvr>
                                      <p:tavLst>
                                        <p:tav tm="0">
                                          <p:val>
                                            <p:strVal val="ppt_w"/>
                                          </p:val>
                                        </p:tav>
                                        <p:tav tm="100000">
                                          <p:val>
                                            <p:fltVal val="0"/>
                                          </p:val>
                                        </p:tav>
                                      </p:tavLst>
                                    </p:anim>
                                    <p:anim calcmode="lin" valueType="num">
                                      <p:cBhvr>
                                        <p:cTn id="27" dur="1000"/>
                                        <p:tgtEl>
                                          <p:spTgt spid="60426"/>
                                        </p:tgtEl>
                                        <p:attrNameLst>
                                          <p:attrName>ppt_h</p:attrName>
                                        </p:attrNameLst>
                                      </p:cBhvr>
                                      <p:tavLst>
                                        <p:tav tm="0">
                                          <p:val>
                                            <p:strVal val="ppt_h"/>
                                          </p:val>
                                        </p:tav>
                                        <p:tav tm="100000">
                                          <p:val>
                                            <p:fltVal val="0"/>
                                          </p:val>
                                        </p:tav>
                                      </p:tavLst>
                                    </p:anim>
                                    <p:anim calcmode="lin" valueType="num">
                                      <p:cBhvr>
                                        <p:cTn id="28" dur="1000"/>
                                        <p:tgtEl>
                                          <p:spTgt spid="60426"/>
                                        </p:tgtEl>
                                        <p:attrNameLst>
                                          <p:attrName>style.rotation</p:attrName>
                                        </p:attrNameLst>
                                      </p:cBhvr>
                                      <p:tavLst>
                                        <p:tav tm="0">
                                          <p:val>
                                            <p:fltVal val="0"/>
                                          </p:val>
                                        </p:tav>
                                        <p:tav tm="100000">
                                          <p:val>
                                            <p:fltVal val="90"/>
                                          </p:val>
                                        </p:tav>
                                      </p:tavLst>
                                    </p:anim>
                                    <p:animEffect transition="out" filter="fade">
                                      <p:cBhvr>
                                        <p:cTn id="29" dur="1000"/>
                                        <p:tgtEl>
                                          <p:spTgt spid="60426"/>
                                        </p:tgtEl>
                                      </p:cBhvr>
                                    </p:animEffect>
                                    <p:set>
                                      <p:cBhvr>
                                        <p:cTn id="30" dur="1" fill="hold">
                                          <p:stCondLst>
                                            <p:cond delay="999"/>
                                          </p:stCondLst>
                                        </p:cTn>
                                        <p:tgtEl>
                                          <p:spTgt spid="604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B56F9034-AF1C-218D-59DB-709F91AD513B}"/>
              </a:ext>
            </a:extLst>
          </p:cNvPr>
          <p:cNvSpPr>
            <a:spLocks noGrp="1" noChangeArrowheads="1"/>
          </p:cNvSpPr>
          <p:nvPr>
            <p:ph type="title"/>
          </p:nvPr>
        </p:nvSpPr>
        <p:spPr>
          <a:xfrm>
            <a:off x="1524000" y="0"/>
            <a:ext cx="5943600" cy="381000"/>
          </a:xfrm>
        </p:spPr>
        <p:txBody>
          <a:bodyPr/>
          <a:lstStyle/>
          <a:p>
            <a:r>
              <a:rPr lang="en-US" altLang="en-US" sz="2400" b="1"/>
              <a:t>New Interests in the Caribbean</a:t>
            </a:r>
          </a:p>
        </p:txBody>
      </p:sp>
      <p:sp>
        <p:nvSpPr>
          <p:cNvPr id="81923" name="Text Placeholder 2">
            <a:extLst>
              <a:ext uri="{FF2B5EF4-FFF2-40B4-BE49-F238E27FC236}">
                <a16:creationId xmlns:a16="http://schemas.microsoft.com/office/drawing/2014/main" id="{0B9DF35B-ED28-328F-3C6C-ED20A6BBCE2B}"/>
              </a:ext>
            </a:extLst>
          </p:cNvPr>
          <p:cNvSpPr>
            <a:spLocks noGrp="1" noChangeArrowheads="1"/>
          </p:cNvSpPr>
          <p:nvPr>
            <p:ph type="body" sz="half" idx="1"/>
          </p:nvPr>
        </p:nvSpPr>
        <p:spPr>
          <a:xfrm>
            <a:off x="201613" y="347663"/>
            <a:ext cx="6143625" cy="2319337"/>
          </a:xfrm>
        </p:spPr>
        <p:txBody>
          <a:bodyPr/>
          <a:lstStyle/>
          <a:p>
            <a:pPr marL="0" indent="0">
              <a:buFontTx/>
              <a:buNone/>
            </a:pPr>
            <a:r>
              <a:rPr lang="en-US" altLang="en-US" sz="2200" b="1"/>
              <a:t>Virgin Islands, US Territories</a:t>
            </a:r>
          </a:p>
          <a:p>
            <a:pPr marL="0" indent="0">
              <a:buFontTx/>
              <a:buNone/>
            </a:pPr>
            <a:r>
              <a:rPr lang="en-US" altLang="en-US" sz="2100"/>
              <a:t>The islands remained under Danish rule until </a:t>
            </a:r>
            <a:r>
              <a:rPr lang="en-US" altLang="en-US" sz="2100" b="1"/>
              <a:t>1917</a:t>
            </a:r>
            <a:r>
              <a:rPr lang="en-US" altLang="en-US" sz="2100"/>
              <a:t>, when the United States purchased them for $25 million in gold in an effort to improve military positioning during critical times of World War I. St. Croix, St. Thomas and St. John became the US Virgin Islands.</a:t>
            </a:r>
            <a:endParaRPr lang="en-US" altLang="en-US" sz="2100" b="1"/>
          </a:p>
        </p:txBody>
      </p:sp>
      <p:pic>
        <p:nvPicPr>
          <p:cNvPr id="81924" name="Picture 1">
            <a:extLst>
              <a:ext uri="{FF2B5EF4-FFF2-40B4-BE49-F238E27FC236}">
                <a16:creationId xmlns:a16="http://schemas.microsoft.com/office/drawing/2014/main" id="{81C7B1BD-7D7E-C458-66CA-D56B0B69A6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73800" y="347663"/>
            <a:ext cx="26320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Rectangle 2">
            <a:extLst>
              <a:ext uri="{FF2B5EF4-FFF2-40B4-BE49-F238E27FC236}">
                <a16:creationId xmlns:a16="http://schemas.microsoft.com/office/drawing/2014/main" id="{C8FFBF53-BB5E-DE48-E21D-D2CD475D2B3E}"/>
              </a:ext>
            </a:extLst>
          </p:cNvPr>
          <p:cNvSpPr>
            <a:spLocks noChangeArrowheads="1"/>
          </p:cNvSpPr>
          <p:nvPr/>
        </p:nvSpPr>
        <p:spPr bwMode="auto">
          <a:xfrm>
            <a:off x="6345238" y="1828800"/>
            <a:ext cx="24907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1600" i="1"/>
              <a:t>United States Virgin Islands</a:t>
            </a:r>
          </a:p>
        </p:txBody>
      </p:sp>
      <p:pic>
        <p:nvPicPr>
          <p:cNvPr id="81926" name="Picture 3">
            <a:extLst>
              <a:ext uri="{FF2B5EF4-FFF2-40B4-BE49-F238E27FC236}">
                <a16:creationId xmlns:a16="http://schemas.microsoft.com/office/drawing/2014/main" id="{F8B75D9C-CC81-8AEC-891E-F3BCAA8B7B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9188" y="2430463"/>
            <a:ext cx="5578475" cy="442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Picture 4">
            <a:extLst>
              <a:ext uri="{FF2B5EF4-FFF2-40B4-BE49-F238E27FC236}">
                <a16:creationId xmlns:a16="http://schemas.microsoft.com/office/drawing/2014/main" id="{FDD0AC30-E0B0-B744-2A98-990313A0299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524125"/>
            <a:ext cx="323850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1900s_monroe_doctrine">
            <a:extLst>
              <a:ext uri="{FF2B5EF4-FFF2-40B4-BE49-F238E27FC236}">
                <a16:creationId xmlns:a16="http://schemas.microsoft.com/office/drawing/2014/main" id="{FA088D6C-38D4-F644-21D3-2456D5DE4B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4166" b="1150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a:extLst>
              <a:ext uri="{FF2B5EF4-FFF2-40B4-BE49-F238E27FC236}">
                <a16:creationId xmlns:a16="http://schemas.microsoft.com/office/drawing/2014/main" id="{A87C8A61-249B-CA81-89C5-3710DBC219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0163"/>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TextBox 5">
            <a:extLst>
              <a:ext uri="{FF2B5EF4-FFF2-40B4-BE49-F238E27FC236}">
                <a16:creationId xmlns:a16="http://schemas.microsoft.com/office/drawing/2014/main" id="{DAEC73B1-0402-CEE4-C7BF-C1F678821321}"/>
              </a:ext>
            </a:extLst>
          </p:cNvPr>
          <p:cNvSpPr txBox="1">
            <a:spLocks noChangeArrowheads="1"/>
          </p:cNvSpPr>
          <p:nvPr/>
        </p:nvSpPr>
        <p:spPr bwMode="auto">
          <a:xfrm>
            <a:off x="4572000" y="5791200"/>
            <a:ext cx="2784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b="1">
                <a:solidFill>
                  <a:srgbClr val="FFFF00"/>
                </a:solidFill>
              </a:rPr>
              <a:t>US Trade Routes</a:t>
            </a:r>
          </a:p>
        </p:txBody>
      </p:sp>
      <p:cxnSp>
        <p:nvCxnSpPr>
          <p:cNvPr id="82948" name="Straight Connector 2">
            <a:extLst>
              <a:ext uri="{FF2B5EF4-FFF2-40B4-BE49-F238E27FC236}">
                <a16:creationId xmlns:a16="http://schemas.microsoft.com/office/drawing/2014/main" id="{EA5A6834-59F7-6B02-561F-A89068E0253B}"/>
              </a:ext>
            </a:extLst>
          </p:cNvPr>
          <p:cNvCxnSpPr>
            <a:cxnSpLocks noChangeShapeType="1"/>
          </p:cNvCxnSpPr>
          <p:nvPr/>
        </p:nvCxnSpPr>
        <p:spPr bwMode="auto">
          <a:xfrm>
            <a:off x="5562600" y="2819400"/>
            <a:ext cx="914400" cy="9144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 name="Picture 5">
            <a:extLst>
              <a:ext uri="{FF2B5EF4-FFF2-40B4-BE49-F238E27FC236}">
                <a16:creationId xmlns:a16="http://schemas.microsoft.com/office/drawing/2014/main" id="{8744F789-79D6-A5E2-5793-5158735FBDD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7938" y="2644775"/>
            <a:ext cx="7207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750"/>
                                  </p:stCondLst>
                                  <p:childTnLst>
                                    <p:animMotion origin="layout" path="M 0.00504 0.00833 L -0.12743 0.11759 L -0.42066 -0.00417 L -0.50243 0.01342 " pathEditMode="relative" ptsTypes="AAAA">
                                      <p:cBhvr>
                                        <p:cTn id="6" dur="525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a:extLst>
              <a:ext uri="{FF2B5EF4-FFF2-40B4-BE49-F238E27FC236}">
                <a16:creationId xmlns:a16="http://schemas.microsoft.com/office/drawing/2014/main" id="{B9A88914-9D49-8166-467E-C2ADBA4DF7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881221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TextBox 1">
            <a:extLst>
              <a:ext uri="{FF2B5EF4-FFF2-40B4-BE49-F238E27FC236}">
                <a16:creationId xmlns:a16="http://schemas.microsoft.com/office/drawing/2014/main" id="{B7657E70-707F-0FC9-5A0E-4B0A4D742C0D}"/>
              </a:ext>
            </a:extLst>
          </p:cNvPr>
          <p:cNvSpPr txBox="1">
            <a:spLocks noChangeArrowheads="1"/>
          </p:cNvSpPr>
          <p:nvPr/>
        </p:nvSpPr>
        <p:spPr bwMode="auto">
          <a:xfrm>
            <a:off x="3690938" y="512763"/>
            <a:ext cx="18875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a:solidFill>
                  <a:srgbClr val="FF0000"/>
                </a:solidFill>
              </a:rPr>
              <a:t>Puerto Rico</a:t>
            </a:r>
          </a:p>
        </p:txBody>
      </p:sp>
      <p:cxnSp>
        <p:nvCxnSpPr>
          <p:cNvPr id="83972" name="Straight Arrow Connector 3">
            <a:extLst>
              <a:ext uri="{FF2B5EF4-FFF2-40B4-BE49-F238E27FC236}">
                <a16:creationId xmlns:a16="http://schemas.microsoft.com/office/drawing/2014/main" id="{E2B0E3BE-DA17-6BBC-BB0A-B2C8112B87EA}"/>
              </a:ext>
            </a:extLst>
          </p:cNvPr>
          <p:cNvCxnSpPr>
            <a:cxnSpLocks/>
          </p:cNvCxnSpPr>
          <p:nvPr/>
        </p:nvCxnSpPr>
        <p:spPr bwMode="auto">
          <a:xfrm flipV="1">
            <a:off x="3286125" y="973138"/>
            <a:ext cx="1108075" cy="2165350"/>
          </a:xfrm>
          <a:prstGeom prst="straightConnector1">
            <a:avLst/>
          </a:prstGeom>
          <a:noFill/>
          <a:ln w="317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973" name="TextBox 10">
            <a:extLst>
              <a:ext uri="{FF2B5EF4-FFF2-40B4-BE49-F238E27FC236}">
                <a16:creationId xmlns:a16="http://schemas.microsoft.com/office/drawing/2014/main" id="{51F81F57-CAF8-77B1-DCD8-0C634E2420A1}"/>
              </a:ext>
            </a:extLst>
          </p:cNvPr>
          <p:cNvSpPr txBox="1">
            <a:spLocks noChangeArrowheads="1"/>
          </p:cNvSpPr>
          <p:nvPr/>
        </p:nvSpPr>
        <p:spPr bwMode="auto">
          <a:xfrm>
            <a:off x="2293938" y="490538"/>
            <a:ext cx="9413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a:solidFill>
                  <a:srgbClr val="FF0000"/>
                </a:solidFill>
              </a:rPr>
              <a:t>Cuba</a:t>
            </a:r>
          </a:p>
        </p:txBody>
      </p:sp>
      <p:cxnSp>
        <p:nvCxnSpPr>
          <p:cNvPr id="83974" name="Straight Arrow Connector 11">
            <a:extLst>
              <a:ext uri="{FF2B5EF4-FFF2-40B4-BE49-F238E27FC236}">
                <a16:creationId xmlns:a16="http://schemas.microsoft.com/office/drawing/2014/main" id="{4B825D27-4A20-824F-7340-4F808896091E}"/>
              </a:ext>
            </a:extLst>
          </p:cNvPr>
          <p:cNvCxnSpPr>
            <a:cxnSpLocks/>
          </p:cNvCxnSpPr>
          <p:nvPr/>
        </p:nvCxnSpPr>
        <p:spPr bwMode="auto">
          <a:xfrm flipH="1" flipV="1">
            <a:off x="2592388" y="955675"/>
            <a:ext cx="407987" cy="2105025"/>
          </a:xfrm>
          <a:prstGeom prst="straightConnector1">
            <a:avLst/>
          </a:prstGeom>
          <a:noFill/>
          <a:ln w="317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975" name="TextBox 16">
            <a:extLst>
              <a:ext uri="{FF2B5EF4-FFF2-40B4-BE49-F238E27FC236}">
                <a16:creationId xmlns:a16="http://schemas.microsoft.com/office/drawing/2014/main" id="{EC86CDB9-A6CA-5F20-35E4-4711CDB6AAF3}"/>
              </a:ext>
            </a:extLst>
          </p:cNvPr>
          <p:cNvSpPr txBox="1">
            <a:spLocks noChangeArrowheads="1"/>
          </p:cNvSpPr>
          <p:nvPr/>
        </p:nvSpPr>
        <p:spPr bwMode="auto">
          <a:xfrm>
            <a:off x="254000" y="433388"/>
            <a:ext cx="12192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a:solidFill>
                  <a:srgbClr val="FF0000"/>
                </a:solidFill>
              </a:rPr>
              <a:t>Hawaii</a:t>
            </a:r>
          </a:p>
        </p:txBody>
      </p:sp>
      <p:cxnSp>
        <p:nvCxnSpPr>
          <p:cNvPr id="83976" name="Straight Arrow Connector 17">
            <a:extLst>
              <a:ext uri="{FF2B5EF4-FFF2-40B4-BE49-F238E27FC236}">
                <a16:creationId xmlns:a16="http://schemas.microsoft.com/office/drawing/2014/main" id="{2764A5E1-BDC8-04A1-44F4-1B4E69C10098}"/>
              </a:ext>
            </a:extLst>
          </p:cNvPr>
          <p:cNvCxnSpPr>
            <a:cxnSpLocks/>
          </p:cNvCxnSpPr>
          <p:nvPr/>
        </p:nvCxnSpPr>
        <p:spPr bwMode="auto">
          <a:xfrm flipH="1" flipV="1">
            <a:off x="685800" y="838200"/>
            <a:ext cx="787400" cy="2230438"/>
          </a:xfrm>
          <a:prstGeom prst="straightConnector1">
            <a:avLst/>
          </a:prstGeom>
          <a:noFill/>
          <a:ln w="317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3977" name="TextBox 19">
            <a:extLst>
              <a:ext uri="{FF2B5EF4-FFF2-40B4-BE49-F238E27FC236}">
                <a16:creationId xmlns:a16="http://schemas.microsoft.com/office/drawing/2014/main" id="{32D57E78-7145-D877-6E4F-ACA49E45A42C}"/>
              </a:ext>
            </a:extLst>
          </p:cNvPr>
          <p:cNvSpPr txBox="1">
            <a:spLocks noChangeArrowheads="1"/>
          </p:cNvSpPr>
          <p:nvPr/>
        </p:nvSpPr>
        <p:spPr bwMode="auto">
          <a:xfrm>
            <a:off x="6604000" y="515938"/>
            <a:ext cx="17986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a:solidFill>
                  <a:srgbClr val="FF0000"/>
                </a:solidFill>
              </a:rPr>
              <a:t>Philippines</a:t>
            </a:r>
          </a:p>
        </p:txBody>
      </p:sp>
      <p:cxnSp>
        <p:nvCxnSpPr>
          <p:cNvPr id="83978" name="Straight Arrow Connector 20">
            <a:extLst>
              <a:ext uri="{FF2B5EF4-FFF2-40B4-BE49-F238E27FC236}">
                <a16:creationId xmlns:a16="http://schemas.microsoft.com/office/drawing/2014/main" id="{C5F281EB-9C88-25FD-0756-3A1346160E11}"/>
              </a:ext>
            </a:extLst>
          </p:cNvPr>
          <p:cNvCxnSpPr>
            <a:cxnSpLocks/>
          </p:cNvCxnSpPr>
          <p:nvPr/>
        </p:nvCxnSpPr>
        <p:spPr bwMode="auto">
          <a:xfrm flipV="1">
            <a:off x="7162800" y="1012825"/>
            <a:ext cx="838200" cy="2236788"/>
          </a:xfrm>
          <a:prstGeom prst="straightConnector1">
            <a:avLst/>
          </a:prstGeom>
          <a:noFill/>
          <a:ln w="317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2" name="Oval 21">
            <a:extLst>
              <a:ext uri="{FF2B5EF4-FFF2-40B4-BE49-F238E27FC236}">
                <a16:creationId xmlns:a16="http://schemas.microsoft.com/office/drawing/2014/main" id="{B5EE0F9F-6DEB-2518-3D74-852805EFCAFC}"/>
              </a:ext>
            </a:extLst>
          </p:cNvPr>
          <p:cNvSpPr/>
          <p:nvPr/>
        </p:nvSpPr>
        <p:spPr bwMode="auto">
          <a:xfrm>
            <a:off x="4429125" y="2568575"/>
            <a:ext cx="285750" cy="228600"/>
          </a:xfrm>
          <a:prstGeom prst="ellipse">
            <a:avLst/>
          </a:prstGeom>
          <a:noFill/>
          <a:ln w="31750" cap="flat" cmpd="sng" algn="ctr">
            <a:solidFill>
              <a:schemeClr val="accent6">
                <a:lumMod val="75000"/>
              </a:schemeClr>
            </a:solidFill>
            <a:prstDash val="solid"/>
            <a:round/>
            <a:headEnd type="none" w="med" len="med"/>
            <a:tailEnd type="none" w="med" len="med"/>
          </a:ln>
          <a:effectLst/>
        </p:spPr>
        <p:txBody>
          <a:bodyPr/>
          <a:lstStyle/>
          <a:p>
            <a:pPr marL="342900" indent="-342900" eaLnBrk="1" hangingPunct="1">
              <a:spcBef>
                <a:spcPct val="20000"/>
              </a:spcBef>
              <a:buFontTx/>
              <a:buChar char="•"/>
              <a:defRPr/>
            </a:pPr>
            <a:endParaRPr lang="en-US"/>
          </a:p>
        </p:txBody>
      </p:sp>
      <p:cxnSp>
        <p:nvCxnSpPr>
          <p:cNvPr id="24" name="Straight Arrow Connector 23">
            <a:extLst>
              <a:ext uri="{FF2B5EF4-FFF2-40B4-BE49-F238E27FC236}">
                <a16:creationId xmlns:a16="http://schemas.microsoft.com/office/drawing/2014/main" id="{DDEB135E-B5F3-AF01-9496-DF42F4AAEE35}"/>
              </a:ext>
            </a:extLst>
          </p:cNvPr>
          <p:cNvCxnSpPr>
            <a:cxnSpLocks/>
          </p:cNvCxnSpPr>
          <p:nvPr/>
        </p:nvCxnSpPr>
        <p:spPr bwMode="auto">
          <a:xfrm flipV="1">
            <a:off x="4703763" y="490538"/>
            <a:ext cx="1108075" cy="2165350"/>
          </a:xfrm>
          <a:prstGeom prst="straightConnector1">
            <a:avLst/>
          </a:prstGeom>
          <a:noFill/>
          <a:ln w="31750" cap="flat" cmpd="sng" algn="ctr">
            <a:solidFill>
              <a:schemeClr val="accent2">
                <a:lumMod val="75000"/>
              </a:schemeClr>
            </a:solidFill>
            <a:prstDash val="solid"/>
            <a:round/>
            <a:headEnd type="none" w="med" len="med"/>
            <a:tailEnd type="none" w="med" len="med"/>
          </a:ln>
          <a:effectLst/>
        </p:spPr>
      </p:cxnSp>
      <p:sp>
        <p:nvSpPr>
          <p:cNvPr id="25" name="TextBox 24">
            <a:extLst>
              <a:ext uri="{FF2B5EF4-FFF2-40B4-BE49-F238E27FC236}">
                <a16:creationId xmlns:a16="http://schemas.microsoft.com/office/drawing/2014/main" id="{E0EF20BF-3C93-86C1-A934-1C013E91CFC3}"/>
              </a:ext>
            </a:extLst>
          </p:cNvPr>
          <p:cNvSpPr txBox="1"/>
          <p:nvPr/>
        </p:nvSpPr>
        <p:spPr>
          <a:xfrm>
            <a:off x="5257800" y="76200"/>
            <a:ext cx="1001713" cy="522288"/>
          </a:xfrm>
          <a:prstGeom prst="rect">
            <a:avLst/>
          </a:prstGeom>
          <a:noFill/>
        </p:spPr>
        <p:txBody>
          <a:bodyPr wrap="none">
            <a:spAutoFit/>
          </a:bodyPr>
          <a:lstStyle/>
          <a:p>
            <a:pPr>
              <a:defRPr/>
            </a:pPr>
            <a:r>
              <a:rPr lang="en-US" dirty="0">
                <a:solidFill>
                  <a:schemeClr val="accent6">
                    <a:lumMod val="75000"/>
                  </a:schemeClr>
                </a:solidFill>
              </a:rPr>
              <a:t>Spain</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37D431A2-896D-6CA9-702B-5CBAC969EA3E}"/>
              </a:ext>
            </a:extLst>
          </p:cNvPr>
          <p:cNvSpPr>
            <a:spLocks noGrp="1" noChangeArrowheads="1"/>
          </p:cNvSpPr>
          <p:nvPr>
            <p:ph type="title"/>
          </p:nvPr>
        </p:nvSpPr>
        <p:spPr>
          <a:xfrm>
            <a:off x="685800" y="20638"/>
            <a:ext cx="7772400" cy="422275"/>
          </a:xfrm>
        </p:spPr>
        <p:txBody>
          <a:bodyPr/>
          <a:lstStyle/>
          <a:p>
            <a:pPr eaLnBrk="1" hangingPunct="1"/>
            <a:r>
              <a:rPr lang="en-US" altLang="en-US" sz="2800" b="1"/>
              <a:t>American Foreign Policy, 1898-1914</a:t>
            </a:r>
          </a:p>
        </p:txBody>
      </p:sp>
      <p:sp>
        <p:nvSpPr>
          <p:cNvPr id="84995" name="Rectangle 3">
            <a:extLst>
              <a:ext uri="{FF2B5EF4-FFF2-40B4-BE49-F238E27FC236}">
                <a16:creationId xmlns:a16="http://schemas.microsoft.com/office/drawing/2014/main" id="{2F172D66-F1D0-8B18-1189-230E80BBB551}"/>
              </a:ext>
            </a:extLst>
          </p:cNvPr>
          <p:cNvSpPr>
            <a:spLocks noGrp="1" noChangeArrowheads="1"/>
          </p:cNvSpPr>
          <p:nvPr>
            <p:ph type="body" sz="half" idx="1"/>
          </p:nvPr>
        </p:nvSpPr>
        <p:spPr>
          <a:xfrm>
            <a:off x="190500" y="530225"/>
            <a:ext cx="8763000" cy="3276600"/>
          </a:xfrm>
        </p:spPr>
        <p:txBody>
          <a:bodyPr/>
          <a:lstStyle/>
          <a:p>
            <a:pPr eaLnBrk="1" hangingPunct="1"/>
            <a:r>
              <a:rPr lang="en-US" altLang="en-US" sz="2800"/>
              <a:t>Geography had placed the USA in a great place for trading with East Asia.</a:t>
            </a:r>
          </a:p>
          <a:p>
            <a:pPr eaLnBrk="1" hangingPunct="1"/>
            <a:r>
              <a:rPr lang="en-US" altLang="en-US" sz="2800"/>
              <a:t>After 1898, the treaty ending the Spanish-American War gave new lands (Guam, Philippines, Samoa, Midway, Hawaii) to the USA, we now had a greater influence in the Pacific Ocean.</a:t>
            </a:r>
          </a:p>
          <a:p>
            <a:pPr eaLnBrk="1" hangingPunct="1"/>
            <a:r>
              <a:rPr lang="en-US" altLang="en-US" sz="2800"/>
              <a:t>Gave USA an opportunity to trade with Japan, China and the Dutch East Indies (Indonesia).</a:t>
            </a:r>
          </a:p>
        </p:txBody>
      </p:sp>
      <p:pic>
        <p:nvPicPr>
          <p:cNvPr id="84996" name="Picture 5">
            <a:extLst>
              <a:ext uri="{FF2B5EF4-FFF2-40B4-BE49-F238E27FC236}">
                <a16:creationId xmlns:a16="http://schemas.microsoft.com/office/drawing/2014/main" id="{6F9E0B11-906B-0F07-25AF-12212BF737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5263" y="4152900"/>
            <a:ext cx="3792537"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4997" name="Straight Arrow Connector 6">
            <a:extLst>
              <a:ext uri="{FF2B5EF4-FFF2-40B4-BE49-F238E27FC236}">
                <a16:creationId xmlns:a16="http://schemas.microsoft.com/office/drawing/2014/main" id="{CC248A79-5AFF-6B3A-86DF-E5C4A35E2478}"/>
              </a:ext>
            </a:extLst>
          </p:cNvPr>
          <p:cNvCxnSpPr>
            <a:cxnSpLocks noChangeShapeType="1"/>
          </p:cNvCxnSpPr>
          <p:nvPr/>
        </p:nvCxnSpPr>
        <p:spPr bwMode="auto">
          <a:xfrm>
            <a:off x="2286000" y="5791200"/>
            <a:ext cx="914400" cy="914400"/>
          </a:xfrm>
          <a:prstGeom prst="straightConnector1">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ight Arrow 11">
            <a:extLst>
              <a:ext uri="{FF2B5EF4-FFF2-40B4-BE49-F238E27FC236}">
                <a16:creationId xmlns:a16="http://schemas.microsoft.com/office/drawing/2014/main" id="{6B2F4E5B-D09B-CD95-7DF5-0E8BB728DCA6}"/>
              </a:ext>
            </a:extLst>
          </p:cNvPr>
          <p:cNvSpPr>
            <a:spLocks noChangeArrowheads="1"/>
          </p:cNvSpPr>
          <p:nvPr/>
        </p:nvSpPr>
        <p:spPr bwMode="auto">
          <a:xfrm>
            <a:off x="2971800" y="5389563"/>
            <a:ext cx="914400" cy="608012"/>
          </a:xfrm>
          <a:prstGeom prst="rightArrow">
            <a:avLst>
              <a:gd name="adj1" fmla="val 50000"/>
              <a:gd name="adj2" fmla="val 50075"/>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buFontTx/>
              <a:buNone/>
            </a:pPr>
            <a:r>
              <a:rPr lang="en-US" altLang="en-US" sz="1400" b="1">
                <a:solidFill>
                  <a:schemeClr val="bg1"/>
                </a:solidFill>
              </a:rPr>
              <a:t>Gua</a:t>
            </a:r>
            <a:r>
              <a:rPr lang="en-US" altLang="en-US" sz="1400">
                <a:solidFill>
                  <a:schemeClr val="bg1"/>
                </a:solidFill>
              </a:rPr>
              <a:t>m</a:t>
            </a:r>
          </a:p>
        </p:txBody>
      </p:sp>
      <p:sp>
        <p:nvSpPr>
          <p:cNvPr id="13" name="Right Arrow 12">
            <a:extLst>
              <a:ext uri="{FF2B5EF4-FFF2-40B4-BE49-F238E27FC236}">
                <a16:creationId xmlns:a16="http://schemas.microsoft.com/office/drawing/2014/main" id="{F8AE66F9-D7A9-8878-E7A7-049A8177B4D6}"/>
              </a:ext>
            </a:extLst>
          </p:cNvPr>
          <p:cNvSpPr>
            <a:spLocks noChangeArrowheads="1"/>
          </p:cNvSpPr>
          <p:nvPr/>
        </p:nvSpPr>
        <p:spPr bwMode="auto">
          <a:xfrm>
            <a:off x="1741488" y="4835525"/>
            <a:ext cx="1447800" cy="609600"/>
          </a:xfrm>
          <a:prstGeom prst="rightArrow">
            <a:avLst>
              <a:gd name="adj1" fmla="val 50000"/>
              <a:gd name="adj2" fmla="val 49952"/>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buFontTx/>
              <a:buNone/>
            </a:pPr>
            <a:r>
              <a:rPr lang="en-US" altLang="en-US" sz="1400" b="1">
                <a:solidFill>
                  <a:schemeClr val="bg1"/>
                </a:solidFill>
              </a:rPr>
              <a:t>Philippines</a:t>
            </a:r>
          </a:p>
        </p:txBody>
      </p:sp>
      <p:sp>
        <p:nvSpPr>
          <p:cNvPr id="9" name="Left Arrow 8">
            <a:extLst>
              <a:ext uri="{FF2B5EF4-FFF2-40B4-BE49-F238E27FC236}">
                <a16:creationId xmlns:a16="http://schemas.microsoft.com/office/drawing/2014/main" id="{61D94AE2-EC88-638B-DD75-FD492C88847D}"/>
              </a:ext>
            </a:extLst>
          </p:cNvPr>
          <p:cNvSpPr>
            <a:spLocks noChangeArrowheads="1"/>
          </p:cNvSpPr>
          <p:nvPr/>
        </p:nvSpPr>
        <p:spPr bwMode="auto">
          <a:xfrm>
            <a:off x="6324600" y="4495800"/>
            <a:ext cx="2133600" cy="644525"/>
          </a:xfrm>
          <a:prstGeom prst="leftArrow">
            <a:avLst>
              <a:gd name="adj1" fmla="val 50000"/>
              <a:gd name="adj2" fmla="val 49992"/>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buFontTx/>
              <a:buNone/>
            </a:pPr>
            <a:r>
              <a:rPr lang="en-US" altLang="en-US" sz="1400" b="1">
                <a:solidFill>
                  <a:schemeClr val="bg1"/>
                </a:solidFill>
              </a:rPr>
              <a:t>Cuba &amp; Puerto Rico</a:t>
            </a:r>
          </a:p>
        </p:txBody>
      </p:sp>
      <p:sp>
        <p:nvSpPr>
          <p:cNvPr id="15" name="Left Arrow 14">
            <a:extLst>
              <a:ext uri="{FF2B5EF4-FFF2-40B4-BE49-F238E27FC236}">
                <a16:creationId xmlns:a16="http://schemas.microsoft.com/office/drawing/2014/main" id="{24F7666A-094E-A3FE-CBDA-87FC2EE7FBB7}"/>
              </a:ext>
            </a:extLst>
          </p:cNvPr>
          <p:cNvSpPr>
            <a:spLocks noChangeArrowheads="1"/>
          </p:cNvSpPr>
          <p:nvPr/>
        </p:nvSpPr>
        <p:spPr bwMode="auto">
          <a:xfrm rot="-1199611">
            <a:off x="5348288" y="4243388"/>
            <a:ext cx="1066800" cy="644525"/>
          </a:xfrm>
          <a:prstGeom prst="leftArrow">
            <a:avLst>
              <a:gd name="adj1" fmla="val 50000"/>
              <a:gd name="adj2" fmla="val 49992"/>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buFontTx/>
              <a:buNone/>
            </a:pPr>
            <a:r>
              <a:rPr lang="en-US" altLang="en-US" sz="1400" b="1">
                <a:solidFill>
                  <a:schemeClr val="bg1"/>
                </a:solidFill>
              </a:rPr>
              <a:t>Hawaii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2"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1+#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2"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1+#ppt_w/2"/>
                                          </p:val>
                                        </p:tav>
                                        <p:tav tm="100000">
                                          <p:val>
                                            <p:strVal val="#ppt_x"/>
                                          </p:val>
                                        </p:tav>
                                      </p:tavLst>
                                    </p:anim>
                                    <p:anim calcmode="lin" valueType="num">
                                      <p:cBhvr additive="base">
                                        <p:cTn id="2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9" grpId="0" animBg="1"/>
      <p:bldP spid="15"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5144DC05-527B-A43B-0D5A-818ED11CD4D6}"/>
              </a:ext>
            </a:extLst>
          </p:cNvPr>
          <p:cNvSpPr>
            <a:spLocks noGrp="1" noChangeArrowheads="1"/>
          </p:cNvSpPr>
          <p:nvPr>
            <p:ph type="title"/>
          </p:nvPr>
        </p:nvSpPr>
        <p:spPr>
          <a:xfrm>
            <a:off x="685800" y="28575"/>
            <a:ext cx="7772400" cy="762000"/>
          </a:xfrm>
        </p:spPr>
        <p:txBody>
          <a:bodyPr/>
          <a:lstStyle/>
          <a:p>
            <a:pPr eaLnBrk="1" hangingPunct="1"/>
            <a:r>
              <a:rPr lang="en-US" altLang="en-US" b="1"/>
              <a:t>America and China</a:t>
            </a:r>
          </a:p>
        </p:txBody>
      </p:sp>
      <p:sp>
        <p:nvSpPr>
          <p:cNvPr id="12291" name="Rectangle 3">
            <a:extLst>
              <a:ext uri="{FF2B5EF4-FFF2-40B4-BE49-F238E27FC236}">
                <a16:creationId xmlns:a16="http://schemas.microsoft.com/office/drawing/2014/main" id="{EA73936B-9EBF-9023-CAF1-B6A8E3ABA035}"/>
              </a:ext>
            </a:extLst>
          </p:cNvPr>
          <p:cNvSpPr>
            <a:spLocks noGrp="1" noChangeArrowheads="1"/>
          </p:cNvSpPr>
          <p:nvPr>
            <p:ph type="body" sz="half" idx="1"/>
          </p:nvPr>
        </p:nvSpPr>
        <p:spPr>
          <a:xfrm>
            <a:off x="0" y="990600"/>
            <a:ext cx="5334000" cy="5638800"/>
          </a:xfrm>
        </p:spPr>
        <p:txBody>
          <a:bodyPr/>
          <a:lstStyle/>
          <a:p>
            <a:pPr eaLnBrk="1" hangingPunct="1"/>
            <a:r>
              <a:rPr lang="en-US" altLang="en-US" sz="2600"/>
              <a:t>By the 1850s, European nations already had ‘</a:t>
            </a:r>
            <a:r>
              <a:rPr lang="en-US" altLang="en-US" sz="2600" b="1">
                <a:solidFill>
                  <a:srgbClr val="0070C0"/>
                </a:solidFill>
              </a:rPr>
              <a:t>spheres of influence</a:t>
            </a:r>
            <a:r>
              <a:rPr lang="en-US" altLang="en-US" sz="2600"/>
              <a:t>’ in China. </a:t>
            </a:r>
          </a:p>
          <a:p>
            <a:pPr eaLnBrk="1" hangingPunct="1"/>
            <a:r>
              <a:rPr lang="en-US" altLang="en-US" sz="2600">
                <a:solidFill>
                  <a:srgbClr val="0070C0"/>
                </a:solidFill>
              </a:rPr>
              <a:t>Spheres of Influence were areas where a nation enjoyed special privileges within another nation.</a:t>
            </a:r>
          </a:p>
          <a:p>
            <a:pPr eaLnBrk="1" hangingPunct="1"/>
            <a:r>
              <a:rPr lang="en-US" altLang="en-US" sz="2600"/>
              <a:t>The USA didn’t have a sphere of influence in China and U.S. Secretary of State John Hay was worried that it might soon lose all ability to trade with China.</a:t>
            </a:r>
          </a:p>
          <a:p>
            <a:pPr eaLnBrk="1" hangingPunct="1"/>
            <a:r>
              <a:rPr lang="en-US" altLang="en-US" sz="2600"/>
              <a:t>Sec. John Hay saw China as a great market for U.S. products.</a:t>
            </a:r>
          </a:p>
        </p:txBody>
      </p:sp>
      <p:pic>
        <p:nvPicPr>
          <p:cNvPr id="12292" name="Picture 4">
            <a:extLst>
              <a:ext uri="{FF2B5EF4-FFF2-40B4-BE49-F238E27FC236}">
                <a16:creationId xmlns:a16="http://schemas.microsoft.com/office/drawing/2014/main" id="{C61AC66B-1E91-02E2-5E32-6A0AA11FF1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7638" y="914400"/>
            <a:ext cx="37909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a:extLst>
              <a:ext uri="{FF2B5EF4-FFF2-40B4-BE49-F238E27FC236}">
                <a16:creationId xmlns:a16="http://schemas.microsoft.com/office/drawing/2014/main" id="{781425B4-D623-7BED-DA65-E3C5C0502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4438650"/>
            <a:ext cx="19050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ular Callout 2">
            <a:extLst>
              <a:ext uri="{FF2B5EF4-FFF2-40B4-BE49-F238E27FC236}">
                <a16:creationId xmlns:a16="http://schemas.microsoft.com/office/drawing/2014/main" id="{F6C8DB2F-7DEE-BAD2-F154-67903DC53C09}"/>
              </a:ext>
            </a:extLst>
          </p:cNvPr>
          <p:cNvSpPr>
            <a:spLocks noChangeArrowheads="1"/>
          </p:cNvSpPr>
          <p:nvPr/>
        </p:nvSpPr>
        <p:spPr bwMode="auto">
          <a:xfrm>
            <a:off x="5562600" y="4438650"/>
            <a:ext cx="1295400" cy="1504950"/>
          </a:xfrm>
          <a:prstGeom prst="wedgeRoundRectCallout">
            <a:avLst>
              <a:gd name="adj1" fmla="val 85389"/>
              <a:gd name="adj2" fmla="val 21991"/>
              <a:gd name="adj3" fmla="val 16667"/>
            </a:avLst>
          </a:prstGeom>
          <a:noFill/>
          <a:ln w="254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buFontTx/>
              <a:buNone/>
            </a:pPr>
            <a:r>
              <a:rPr lang="en-US" altLang="en-US" sz="1600"/>
              <a:t>The USA needs to continue  trade with China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wipe(up)">
                                      <p:cBhvr>
                                        <p:cTn id="7" dur="500"/>
                                        <p:tgtEl>
                                          <p:spTgt spid="12291">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12291">
                                            <p:txEl>
                                              <p:pRg st="1" end="1"/>
                                            </p:txEl>
                                          </p:spTgt>
                                        </p:tgtEl>
                                        <p:attrNameLst>
                                          <p:attrName>style.visibility</p:attrName>
                                        </p:attrNameLst>
                                      </p:cBhvr>
                                      <p:to>
                                        <p:strVal val="visible"/>
                                      </p:to>
                                    </p:set>
                                    <p:animEffect transition="in" filter="wipe(up)">
                                      <p:cBhvr>
                                        <p:cTn id="10" dur="500"/>
                                        <p:tgtEl>
                                          <p:spTgt spid="12291">
                                            <p:txEl>
                                              <p:pRg st="1" end="1"/>
                                            </p:txEl>
                                          </p:spTgt>
                                        </p:tgtEl>
                                      </p:cBhvr>
                                    </p:animEffect>
                                  </p:childTnLst>
                                </p:cTn>
                              </p:par>
                              <p:par>
                                <p:cTn id="11" presetID="47" presetClass="entr" presetSubtype="0" fill="hold" nodeType="withEffect">
                                  <p:stCondLst>
                                    <p:cond delay="0"/>
                                  </p:stCondLst>
                                  <p:childTnLst>
                                    <p:set>
                                      <p:cBhvr>
                                        <p:cTn id="12" dur="1" fill="hold">
                                          <p:stCondLst>
                                            <p:cond delay="0"/>
                                          </p:stCondLst>
                                        </p:cTn>
                                        <p:tgtEl>
                                          <p:spTgt spid="12292"/>
                                        </p:tgtEl>
                                        <p:attrNameLst>
                                          <p:attrName>style.visibility</p:attrName>
                                        </p:attrNameLst>
                                      </p:cBhvr>
                                      <p:to>
                                        <p:strVal val="visible"/>
                                      </p:to>
                                    </p:set>
                                    <p:animEffect transition="in" filter="fade">
                                      <p:cBhvr>
                                        <p:cTn id="13" dur="1000"/>
                                        <p:tgtEl>
                                          <p:spTgt spid="12292"/>
                                        </p:tgtEl>
                                      </p:cBhvr>
                                    </p:animEffect>
                                    <p:anim calcmode="lin" valueType="num">
                                      <p:cBhvr>
                                        <p:cTn id="14" dur="1000" fill="hold"/>
                                        <p:tgtEl>
                                          <p:spTgt spid="12292"/>
                                        </p:tgtEl>
                                        <p:attrNameLst>
                                          <p:attrName>ppt_x</p:attrName>
                                        </p:attrNameLst>
                                      </p:cBhvr>
                                      <p:tavLst>
                                        <p:tav tm="0">
                                          <p:val>
                                            <p:strVal val="#ppt_x"/>
                                          </p:val>
                                        </p:tav>
                                        <p:tav tm="100000">
                                          <p:val>
                                            <p:strVal val="#ppt_x"/>
                                          </p:val>
                                        </p:tav>
                                      </p:tavLst>
                                    </p:anim>
                                    <p:anim calcmode="lin" valueType="num">
                                      <p:cBhvr>
                                        <p:cTn id="15" dur="1000" fill="hold"/>
                                        <p:tgtEl>
                                          <p:spTgt spid="12292"/>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12291">
                                            <p:txEl>
                                              <p:pRg st="2" end="2"/>
                                            </p:txEl>
                                          </p:spTgt>
                                        </p:tgtEl>
                                        <p:attrNameLst>
                                          <p:attrName>style.visibility</p:attrName>
                                        </p:attrNameLst>
                                      </p:cBhvr>
                                      <p:to>
                                        <p:strVal val="visible"/>
                                      </p:to>
                                    </p:set>
                                    <p:animEffect transition="in" filter="wipe(left)">
                                      <p:cBhvr>
                                        <p:cTn id="20" dur="500"/>
                                        <p:tgtEl>
                                          <p:spTgt spid="12291">
                                            <p:txEl>
                                              <p:pRg st="2" end="2"/>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12291">
                                            <p:txEl>
                                              <p:pRg st="3" end="3"/>
                                            </p:txEl>
                                          </p:spTgt>
                                        </p:tgtEl>
                                        <p:attrNameLst>
                                          <p:attrName>style.visibility</p:attrName>
                                        </p:attrNameLst>
                                      </p:cBhvr>
                                      <p:to>
                                        <p:strVal val="visible"/>
                                      </p:to>
                                    </p:set>
                                    <p:animEffect transition="in" filter="wipe(left)">
                                      <p:cBhvr>
                                        <p:cTn id="23" dur="500"/>
                                        <p:tgtEl>
                                          <p:spTgt spid="12291">
                                            <p:txEl>
                                              <p:pRg st="3" end="3"/>
                                            </p:txEl>
                                          </p:spTgt>
                                        </p:tgtEl>
                                      </p:cBhvr>
                                    </p:animEffect>
                                  </p:childTnLst>
                                </p:cTn>
                              </p:par>
                              <p:par>
                                <p:cTn id="24" presetID="42" presetClass="entr" presetSubtype="0" fill="hold" nodeType="withEffect">
                                  <p:stCondLst>
                                    <p:cond delay="0"/>
                                  </p:stCondLst>
                                  <p:childTnLst>
                                    <p:set>
                                      <p:cBhvr>
                                        <p:cTn id="25" dur="1" fill="hold">
                                          <p:stCondLst>
                                            <p:cond delay="0"/>
                                          </p:stCondLst>
                                        </p:cTn>
                                        <p:tgtEl>
                                          <p:spTgt spid="12294"/>
                                        </p:tgtEl>
                                        <p:attrNameLst>
                                          <p:attrName>style.visibility</p:attrName>
                                        </p:attrNameLst>
                                      </p:cBhvr>
                                      <p:to>
                                        <p:strVal val="visible"/>
                                      </p:to>
                                    </p:set>
                                    <p:animEffect transition="in" filter="fade">
                                      <p:cBhvr>
                                        <p:cTn id="26" dur="1000"/>
                                        <p:tgtEl>
                                          <p:spTgt spid="12294"/>
                                        </p:tgtEl>
                                      </p:cBhvr>
                                    </p:animEffect>
                                    <p:anim calcmode="lin" valueType="num">
                                      <p:cBhvr>
                                        <p:cTn id="27" dur="1000" fill="hold"/>
                                        <p:tgtEl>
                                          <p:spTgt spid="12294"/>
                                        </p:tgtEl>
                                        <p:attrNameLst>
                                          <p:attrName>ppt_x</p:attrName>
                                        </p:attrNameLst>
                                      </p:cBhvr>
                                      <p:tavLst>
                                        <p:tav tm="0">
                                          <p:val>
                                            <p:strVal val="#ppt_x"/>
                                          </p:val>
                                        </p:tav>
                                        <p:tav tm="100000">
                                          <p:val>
                                            <p:strVal val="#ppt_x"/>
                                          </p:val>
                                        </p:tav>
                                      </p:tavLst>
                                    </p:anim>
                                    <p:anim calcmode="lin" valueType="num">
                                      <p:cBhvr>
                                        <p:cTn id="28" dur="1000" fill="hold"/>
                                        <p:tgtEl>
                                          <p:spTgt spid="12294"/>
                                        </p:tgtEl>
                                        <p:attrNameLst>
                                          <p:attrName>ppt_y</p:attrName>
                                        </p:attrNameLst>
                                      </p:cBhvr>
                                      <p:tavLst>
                                        <p:tav tm="0">
                                          <p:val>
                                            <p:strVal val="#ppt_y+.1"/>
                                          </p:val>
                                        </p:tav>
                                        <p:tav tm="100000">
                                          <p:val>
                                            <p:strVal val="#ppt_y"/>
                                          </p:val>
                                        </p:tav>
                                      </p:tavLst>
                                    </p:anim>
                                  </p:childTnLst>
                                </p:cTn>
                              </p:par>
                            </p:childTnLst>
                          </p:cTn>
                        </p:par>
                        <p:par>
                          <p:cTn id="29" fill="hold" nodeType="afterGroup">
                            <p:stCondLst>
                              <p:cond delay="1000"/>
                            </p:stCondLst>
                            <p:childTnLst>
                              <p:par>
                                <p:cTn id="30" presetID="26" presetClass="entr" presetSubtype="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80">
                                          <p:stCondLst>
                                            <p:cond delay="0"/>
                                          </p:stCondLst>
                                        </p:cTn>
                                        <p:tgtEl>
                                          <p:spTgt spid="3"/>
                                        </p:tgtEl>
                                      </p:cBhvr>
                                    </p:animEffect>
                                    <p:anim calcmode="lin" valueType="num">
                                      <p:cBhvr>
                                        <p:cTn id="3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8" dur="26">
                                          <p:stCondLst>
                                            <p:cond delay="650"/>
                                          </p:stCondLst>
                                        </p:cTn>
                                        <p:tgtEl>
                                          <p:spTgt spid="3"/>
                                        </p:tgtEl>
                                      </p:cBhvr>
                                      <p:to x="100000" y="60000"/>
                                    </p:animScale>
                                    <p:animScale>
                                      <p:cBhvr>
                                        <p:cTn id="39" dur="166" decel="50000">
                                          <p:stCondLst>
                                            <p:cond delay="676"/>
                                          </p:stCondLst>
                                        </p:cTn>
                                        <p:tgtEl>
                                          <p:spTgt spid="3"/>
                                        </p:tgtEl>
                                      </p:cBhvr>
                                      <p:to x="100000" y="100000"/>
                                    </p:animScale>
                                    <p:animScale>
                                      <p:cBhvr>
                                        <p:cTn id="40" dur="26">
                                          <p:stCondLst>
                                            <p:cond delay="1312"/>
                                          </p:stCondLst>
                                        </p:cTn>
                                        <p:tgtEl>
                                          <p:spTgt spid="3"/>
                                        </p:tgtEl>
                                      </p:cBhvr>
                                      <p:to x="100000" y="80000"/>
                                    </p:animScale>
                                    <p:animScale>
                                      <p:cBhvr>
                                        <p:cTn id="41" dur="166" decel="50000">
                                          <p:stCondLst>
                                            <p:cond delay="1338"/>
                                          </p:stCondLst>
                                        </p:cTn>
                                        <p:tgtEl>
                                          <p:spTgt spid="3"/>
                                        </p:tgtEl>
                                      </p:cBhvr>
                                      <p:to x="100000" y="100000"/>
                                    </p:animScale>
                                    <p:animScale>
                                      <p:cBhvr>
                                        <p:cTn id="42" dur="26">
                                          <p:stCondLst>
                                            <p:cond delay="1642"/>
                                          </p:stCondLst>
                                        </p:cTn>
                                        <p:tgtEl>
                                          <p:spTgt spid="3"/>
                                        </p:tgtEl>
                                      </p:cBhvr>
                                      <p:to x="100000" y="90000"/>
                                    </p:animScale>
                                    <p:animScale>
                                      <p:cBhvr>
                                        <p:cTn id="43" dur="166" decel="50000">
                                          <p:stCondLst>
                                            <p:cond delay="1668"/>
                                          </p:stCondLst>
                                        </p:cTn>
                                        <p:tgtEl>
                                          <p:spTgt spid="3"/>
                                        </p:tgtEl>
                                      </p:cBhvr>
                                      <p:to x="100000" y="100000"/>
                                    </p:animScale>
                                    <p:animScale>
                                      <p:cBhvr>
                                        <p:cTn id="44" dur="26">
                                          <p:stCondLst>
                                            <p:cond delay="1808"/>
                                          </p:stCondLst>
                                        </p:cTn>
                                        <p:tgtEl>
                                          <p:spTgt spid="3"/>
                                        </p:tgtEl>
                                      </p:cBhvr>
                                      <p:to x="100000" y="95000"/>
                                    </p:animScale>
                                    <p:animScale>
                                      <p:cBhvr>
                                        <p:cTn id="45"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733CF7C0-6927-2857-0D7B-36F45D336E92}"/>
              </a:ext>
            </a:extLst>
          </p:cNvPr>
          <p:cNvSpPr>
            <a:spLocks noGrp="1" noChangeArrowheads="1"/>
          </p:cNvSpPr>
          <p:nvPr>
            <p:ph type="title"/>
          </p:nvPr>
        </p:nvSpPr>
        <p:spPr>
          <a:xfrm>
            <a:off x="762000" y="76200"/>
            <a:ext cx="7772400" cy="457200"/>
          </a:xfrm>
        </p:spPr>
        <p:txBody>
          <a:bodyPr/>
          <a:lstStyle/>
          <a:p>
            <a:pPr eaLnBrk="1" hangingPunct="1"/>
            <a:r>
              <a:rPr lang="en-US" altLang="en-US" b="1"/>
              <a:t>America and China</a:t>
            </a:r>
          </a:p>
        </p:txBody>
      </p:sp>
      <p:sp>
        <p:nvSpPr>
          <p:cNvPr id="14339" name="Rectangle 3">
            <a:extLst>
              <a:ext uri="{FF2B5EF4-FFF2-40B4-BE49-F238E27FC236}">
                <a16:creationId xmlns:a16="http://schemas.microsoft.com/office/drawing/2014/main" id="{E0FE8E90-75D5-05A2-9769-7BA6C032B5A3}"/>
              </a:ext>
            </a:extLst>
          </p:cNvPr>
          <p:cNvSpPr>
            <a:spLocks noGrp="1" noChangeArrowheads="1"/>
          </p:cNvSpPr>
          <p:nvPr>
            <p:ph type="body" sz="half" idx="1"/>
          </p:nvPr>
        </p:nvSpPr>
        <p:spPr>
          <a:xfrm>
            <a:off x="92075" y="838200"/>
            <a:ext cx="8839200" cy="2435225"/>
          </a:xfrm>
        </p:spPr>
        <p:txBody>
          <a:bodyPr/>
          <a:lstStyle/>
          <a:p>
            <a:pPr eaLnBrk="1" hangingPunct="1"/>
            <a:r>
              <a:rPr lang="en-US" altLang="en-US" sz="2800"/>
              <a:t>To keep China’s markets open to the USA, Sec. John Hay announced the “</a:t>
            </a:r>
            <a:r>
              <a:rPr lang="en-US" altLang="en-US" sz="2800" b="1">
                <a:solidFill>
                  <a:srgbClr val="0070C0"/>
                </a:solidFill>
              </a:rPr>
              <a:t>Open Door Policy</a:t>
            </a:r>
            <a:r>
              <a:rPr lang="en-US" altLang="en-US" sz="2800"/>
              <a:t>” in 1899. </a:t>
            </a:r>
          </a:p>
          <a:p>
            <a:pPr eaLnBrk="1" hangingPunct="1"/>
            <a:r>
              <a:rPr lang="en-US" altLang="en-US" sz="2800"/>
              <a:t>This policy would give an equal right to all nations to trade in China, not just those with a </a:t>
            </a:r>
            <a:r>
              <a:rPr lang="en-US" altLang="en-US" sz="2800" b="1"/>
              <a:t>sphere of influence</a:t>
            </a:r>
            <a:r>
              <a:rPr lang="en-US" altLang="en-US" sz="2800"/>
              <a:t>.</a:t>
            </a:r>
          </a:p>
        </p:txBody>
      </p:sp>
      <p:pic>
        <p:nvPicPr>
          <p:cNvPr id="13316" name="Picture 4">
            <a:extLst>
              <a:ext uri="{FF2B5EF4-FFF2-40B4-BE49-F238E27FC236}">
                <a16:creationId xmlns:a16="http://schemas.microsoft.com/office/drawing/2014/main" id="{6C743D0C-73C7-2758-6BE8-A16BF48591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 y="3254375"/>
            <a:ext cx="4191000" cy="35083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17" name="Picture 5">
            <a:extLst>
              <a:ext uri="{FF2B5EF4-FFF2-40B4-BE49-F238E27FC236}">
                <a16:creationId xmlns:a16="http://schemas.microsoft.com/office/drawing/2014/main" id="{4FE0CE05-1EF2-8A0F-C9E9-3FC8C103ED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0238" y="3273425"/>
            <a:ext cx="4700587" cy="35242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additive="base">
                                        <p:cTn id="7" dur="500" fill="hold"/>
                                        <p:tgtEl>
                                          <p:spTgt spid="14338"/>
                                        </p:tgtEl>
                                        <p:attrNameLst>
                                          <p:attrName>ppt_x</p:attrName>
                                        </p:attrNameLst>
                                      </p:cBhvr>
                                      <p:tavLst>
                                        <p:tav tm="0">
                                          <p:val>
                                            <p:strVal val="0-#ppt_w/2"/>
                                          </p:val>
                                        </p:tav>
                                        <p:tav tm="100000">
                                          <p:val>
                                            <p:strVal val="#ppt_x"/>
                                          </p:val>
                                        </p:tav>
                                      </p:tavLst>
                                    </p:anim>
                                    <p:anim calcmode="lin" valueType="num">
                                      <p:cBhvr additive="base">
                                        <p:cTn id="8" dur="500" fill="hold"/>
                                        <p:tgtEl>
                                          <p:spTgt spid="1433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1000"/>
                                  </p:stCondLst>
                                  <p:childTnLst>
                                    <p:set>
                                      <p:cBhvr>
                                        <p:cTn id="11" dur="1" fill="hold">
                                          <p:stCondLst>
                                            <p:cond delay="0"/>
                                          </p:stCondLst>
                                        </p:cTn>
                                        <p:tgtEl>
                                          <p:spTgt spid="14339">
                                            <p:txEl>
                                              <p:pRg st="0" end="0"/>
                                            </p:txEl>
                                          </p:spTgt>
                                        </p:tgtEl>
                                        <p:attrNameLst>
                                          <p:attrName>style.visibility</p:attrName>
                                        </p:attrNameLst>
                                      </p:cBhvr>
                                      <p:to>
                                        <p:strVal val="visible"/>
                                      </p:to>
                                    </p:set>
                                    <p:animEffect transition="in" filter="wipe(left)">
                                      <p:cBhvr>
                                        <p:cTn id="12" dur="2000"/>
                                        <p:tgtEl>
                                          <p:spTgt spid="14339">
                                            <p:txEl>
                                              <p:pRg st="0" end="0"/>
                                            </p:txEl>
                                          </p:spTgt>
                                        </p:tgtEl>
                                      </p:cBhvr>
                                    </p:animEffect>
                                  </p:childTnLst>
                                </p:cTn>
                              </p:par>
                            </p:childTnLst>
                          </p:cTn>
                        </p:par>
                        <p:par>
                          <p:cTn id="13" fill="hold" nodeType="afterGroup">
                            <p:stCondLst>
                              <p:cond delay="3500"/>
                            </p:stCondLst>
                            <p:childTnLst>
                              <p:par>
                                <p:cTn id="14" presetID="22" presetClass="entr" presetSubtype="8" fill="hold" nodeType="afterEffect">
                                  <p:stCondLst>
                                    <p:cond delay="1000"/>
                                  </p:stCondLst>
                                  <p:childTnLst>
                                    <p:set>
                                      <p:cBhvr>
                                        <p:cTn id="15" dur="1" fill="hold">
                                          <p:stCondLst>
                                            <p:cond delay="0"/>
                                          </p:stCondLst>
                                        </p:cTn>
                                        <p:tgtEl>
                                          <p:spTgt spid="14339">
                                            <p:txEl>
                                              <p:pRg st="1" end="1"/>
                                            </p:txEl>
                                          </p:spTgt>
                                        </p:tgtEl>
                                        <p:attrNameLst>
                                          <p:attrName>style.visibility</p:attrName>
                                        </p:attrNameLst>
                                      </p:cBhvr>
                                      <p:to>
                                        <p:strVal val="visible"/>
                                      </p:to>
                                    </p:set>
                                    <p:animEffect transition="in" filter="wipe(left)">
                                      <p:cBhvr>
                                        <p:cTn id="16" dur="2000"/>
                                        <p:tgtEl>
                                          <p:spTgt spid="14339">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3316"/>
                                        </p:tgtEl>
                                        <p:attrNameLst>
                                          <p:attrName>style.visibility</p:attrName>
                                        </p:attrNameLst>
                                      </p:cBhvr>
                                      <p:to>
                                        <p:strVal val="visible"/>
                                      </p:to>
                                    </p:set>
                                    <p:animEffect transition="in" filter="fade">
                                      <p:cBhvr>
                                        <p:cTn id="21" dur="1000"/>
                                        <p:tgtEl>
                                          <p:spTgt spid="13316"/>
                                        </p:tgtEl>
                                      </p:cBhvr>
                                    </p:animEffect>
                                    <p:anim calcmode="lin" valueType="num">
                                      <p:cBhvr>
                                        <p:cTn id="22" dur="1000" fill="hold"/>
                                        <p:tgtEl>
                                          <p:spTgt spid="13316"/>
                                        </p:tgtEl>
                                        <p:attrNameLst>
                                          <p:attrName>ppt_x</p:attrName>
                                        </p:attrNameLst>
                                      </p:cBhvr>
                                      <p:tavLst>
                                        <p:tav tm="0">
                                          <p:val>
                                            <p:strVal val="#ppt_x"/>
                                          </p:val>
                                        </p:tav>
                                        <p:tav tm="100000">
                                          <p:val>
                                            <p:strVal val="#ppt_x"/>
                                          </p:val>
                                        </p:tav>
                                      </p:tavLst>
                                    </p:anim>
                                    <p:anim calcmode="lin" valueType="num">
                                      <p:cBhvr>
                                        <p:cTn id="23" dur="1000" fill="hold"/>
                                        <p:tgtEl>
                                          <p:spTgt spid="13316"/>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13317"/>
                                        </p:tgtEl>
                                        <p:attrNameLst>
                                          <p:attrName>style.visibility</p:attrName>
                                        </p:attrNameLst>
                                      </p:cBhvr>
                                      <p:to>
                                        <p:strVal val="visible"/>
                                      </p:to>
                                    </p:set>
                                    <p:animEffect transition="in" filter="fade">
                                      <p:cBhvr>
                                        <p:cTn id="28" dur="1000"/>
                                        <p:tgtEl>
                                          <p:spTgt spid="13317"/>
                                        </p:tgtEl>
                                      </p:cBhvr>
                                    </p:animEffect>
                                    <p:anim calcmode="lin" valueType="num">
                                      <p:cBhvr>
                                        <p:cTn id="29" dur="1000" fill="hold"/>
                                        <p:tgtEl>
                                          <p:spTgt spid="13317"/>
                                        </p:tgtEl>
                                        <p:attrNameLst>
                                          <p:attrName>ppt_x</p:attrName>
                                        </p:attrNameLst>
                                      </p:cBhvr>
                                      <p:tavLst>
                                        <p:tav tm="0">
                                          <p:val>
                                            <p:strVal val="#ppt_x"/>
                                          </p:val>
                                        </p:tav>
                                        <p:tav tm="100000">
                                          <p:val>
                                            <p:strVal val="#ppt_x"/>
                                          </p:val>
                                        </p:tav>
                                      </p:tavLst>
                                    </p:anim>
                                    <p:anim calcmode="lin" valueType="num">
                                      <p:cBhvr>
                                        <p:cTn id="30" dur="1000" fill="hold"/>
                                        <p:tgtEl>
                                          <p:spTgt spid="133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8CB89067-8BC7-571D-E7BD-9D9FDAAC7094}"/>
              </a:ext>
            </a:extLst>
          </p:cNvPr>
          <p:cNvSpPr>
            <a:spLocks noGrp="1" noChangeArrowheads="1"/>
          </p:cNvSpPr>
          <p:nvPr>
            <p:ph type="title"/>
          </p:nvPr>
        </p:nvSpPr>
        <p:spPr/>
        <p:txBody>
          <a:bodyPr/>
          <a:lstStyle/>
          <a:p>
            <a:endParaRPr lang="en-US" altLang="en-US"/>
          </a:p>
        </p:txBody>
      </p:sp>
      <p:sp>
        <p:nvSpPr>
          <p:cNvPr id="88067" name="Text Placeholder 2">
            <a:extLst>
              <a:ext uri="{FF2B5EF4-FFF2-40B4-BE49-F238E27FC236}">
                <a16:creationId xmlns:a16="http://schemas.microsoft.com/office/drawing/2014/main" id="{1EAB8A6C-CEAA-F948-8F6C-6E02E0D0F606}"/>
              </a:ext>
            </a:extLst>
          </p:cNvPr>
          <p:cNvSpPr>
            <a:spLocks noGrp="1" noChangeArrowheads="1"/>
          </p:cNvSpPr>
          <p:nvPr>
            <p:ph type="body" sz="half" idx="1"/>
          </p:nvPr>
        </p:nvSpPr>
        <p:spPr/>
        <p:txBody>
          <a:bodyPr/>
          <a:lstStyle/>
          <a:p>
            <a:endParaRPr lang="en-US" altLang="en-US"/>
          </a:p>
        </p:txBody>
      </p:sp>
      <p:sp>
        <p:nvSpPr>
          <p:cNvPr id="88068" name="Online Image Placeholder 3">
            <a:extLst>
              <a:ext uri="{FF2B5EF4-FFF2-40B4-BE49-F238E27FC236}">
                <a16:creationId xmlns:a16="http://schemas.microsoft.com/office/drawing/2014/main" id="{8E787561-BBB8-0F3A-95A0-AA18C4A04423}"/>
              </a:ext>
            </a:extLst>
          </p:cNvPr>
          <p:cNvSpPr>
            <a:spLocks noGrp="1" noChangeArrowheads="1" noTextEdit="1"/>
          </p:cNvSpPr>
          <p:nvPr>
            <p:ph type="clipArt" sz="half" idx="2"/>
          </p:nvPr>
        </p:nvSpPr>
        <p:spPr/>
      </p:sp>
      <p:pic>
        <p:nvPicPr>
          <p:cNvPr id="88069" name="Picture 2" descr="Image result for imperialism cartoon usa">
            <a:extLst>
              <a:ext uri="{FF2B5EF4-FFF2-40B4-BE49-F238E27FC236}">
                <a16:creationId xmlns:a16="http://schemas.microsoft.com/office/drawing/2014/main" id="{12EB2438-3BD6-15CA-3D3A-0BBB210C96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3" y="0"/>
            <a:ext cx="8537575"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a:extLst>
              <a:ext uri="{FF2B5EF4-FFF2-40B4-BE49-F238E27FC236}">
                <a16:creationId xmlns:a16="http://schemas.microsoft.com/office/drawing/2014/main" id="{4B71E7A8-697E-D846-9640-6474FC9141D6}"/>
              </a:ext>
            </a:extLst>
          </p:cNvPr>
          <p:cNvSpPr>
            <a:spLocks noGrp="1" noChangeArrowheads="1"/>
          </p:cNvSpPr>
          <p:nvPr>
            <p:ph type="title"/>
          </p:nvPr>
        </p:nvSpPr>
        <p:spPr>
          <a:xfrm>
            <a:off x="685800" y="38100"/>
            <a:ext cx="7772400" cy="723900"/>
          </a:xfrm>
        </p:spPr>
        <p:txBody>
          <a:bodyPr/>
          <a:lstStyle/>
          <a:p>
            <a:r>
              <a:rPr lang="en-US" altLang="en-US"/>
              <a:t>Open Door Policy USA China</a:t>
            </a:r>
          </a:p>
        </p:txBody>
      </p:sp>
      <p:sp>
        <p:nvSpPr>
          <p:cNvPr id="3" name="Text Placeholder 2">
            <a:extLst>
              <a:ext uri="{FF2B5EF4-FFF2-40B4-BE49-F238E27FC236}">
                <a16:creationId xmlns:a16="http://schemas.microsoft.com/office/drawing/2014/main" id="{4F1A14CA-4C53-3DD8-02FE-02A456082118}"/>
              </a:ext>
            </a:extLst>
          </p:cNvPr>
          <p:cNvSpPr>
            <a:spLocks noGrp="1"/>
          </p:cNvSpPr>
          <p:nvPr>
            <p:ph type="body" sz="half" idx="1"/>
          </p:nvPr>
        </p:nvSpPr>
        <p:spPr>
          <a:xfrm>
            <a:off x="4495800" y="914400"/>
            <a:ext cx="4419600" cy="5524500"/>
          </a:xfrm>
        </p:spPr>
        <p:txBody>
          <a:bodyPr/>
          <a:lstStyle/>
          <a:p>
            <a:pPr marL="0" indent="0">
              <a:buFontTx/>
              <a:buNone/>
              <a:defRPr/>
            </a:pPr>
            <a:r>
              <a:rPr lang="en-US" sz="3000" dirty="0"/>
              <a:t>Cartoon Open </a:t>
            </a:r>
            <a:r>
              <a:rPr lang="en-US" sz="3000"/>
              <a:t>Door 1900 </a:t>
            </a:r>
            <a:r>
              <a:rPr lang="en-US" sz="3000" dirty="0"/>
              <a:t>Cartoon depicting Uncle Sam propping The Open Door Policy with China with the brick of US army and navy prestige as the colonial powers of France and Russia look on China</a:t>
            </a:r>
          </a:p>
          <a:p>
            <a:pPr>
              <a:defRPr/>
            </a:pPr>
            <a:endParaRPr lang="en-US" dirty="0"/>
          </a:p>
        </p:txBody>
      </p:sp>
      <p:pic>
        <p:nvPicPr>
          <p:cNvPr id="89092" name="Picture 4">
            <a:extLst>
              <a:ext uri="{FF2B5EF4-FFF2-40B4-BE49-F238E27FC236}">
                <a16:creationId xmlns:a16="http://schemas.microsoft.com/office/drawing/2014/main" id="{384475F3-A647-90DD-160F-742DB5FF57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4114800" cy="565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F4D21813-1F9E-218D-BF8A-B2438EBB3F2D}"/>
              </a:ext>
            </a:extLst>
          </p:cNvPr>
          <p:cNvSpPr>
            <a:spLocks noChangeArrowheads="1"/>
          </p:cNvSpPr>
          <p:nvPr/>
        </p:nvSpPr>
        <p:spPr bwMode="auto">
          <a:xfrm>
            <a:off x="4343400" y="2667000"/>
            <a:ext cx="4419600" cy="1050925"/>
          </a:xfrm>
          <a:prstGeom prst="ellipse">
            <a:avLst/>
          </a:prstGeom>
          <a:noFill/>
          <a:ln w="6032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sp>
        <p:nvSpPr>
          <p:cNvPr id="7" name="Oval 6">
            <a:extLst>
              <a:ext uri="{FF2B5EF4-FFF2-40B4-BE49-F238E27FC236}">
                <a16:creationId xmlns:a16="http://schemas.microsoft.com/office/drawing/2014/main" id="{D002EE2C-9E74-BBF1-0A3D-E23F59DA4753}"/>
              </a:ext>
            </a:extLst>
          </p:cNvPr>
          <p:cNvSpPr>
            <a:spLocks noChangeArrowheads="1"/>
          </p:cNvSpPr>
          <p:nvPr/>
        </p:nvSpPr>
        <p:spPr bwMode="auto">
          <a:xfrm>
            <a:off x="2301875" y="4876800"/>
            <a:ext cx="914400" cy="838200"/>
          </a:xfrm>
          <a:prstGeom prst="ellipse">
            <a:avLst/>
          </a:prstGeom>
          <a:noFill/>
          <a:ln w="6032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5C12CB94-D353-EB64-258F-54E18128F3F0}"/>
              </a:ext>
            </a:extLst>
          </p:cNvPr>
          <p:cNvSpPr>
            <a:spLocks noGrp="1" noChangeArrowheads="1"/>
          </p:cNvSpPr>
          <p:nvPr>
            <p:ph type="title"/>
          </p:nvPr>
        </p:nvSpPr>
        <p:spPr>
          <a:xfrm>
            <a:off x="2286000" y="9525"/>
            <a:ext cx="4343400" cy="457200"/>
          </a:xfrm>
        </p:spPr>
        <p:txBody>
          <a:bodyPr/>
          <a:lstStyle/>
          <a:p>
            <a:r>
              <a:rPr lang="en-US" altLang="en-US" sz="2800" b="1"/>
              <a:t>An EOC Moment</a:t>
            </a:r>
          </a:p>
        </p:txBody>
      </p:sp>
      <p:pic>
        <p:nvPicPr>
          <p:cNvPr id="90115" name="Picture 4">
            <a:extLst>
              <a:ext uri="{FF2B5EF4-FFF2-40B4-BE49-F238E27FC236}">
                <a16:creationId xmlns:a16="http://schemas.microsoft.com/office/drawing/2014/main" id="{1D4C3C0D-D103-307A-4B50-0077096C95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19200"/>
            <a:ext cx="84153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2F2CB834-0BC3-0A6F-EFD1-82EE20A45934}"/>
              </a:ext>
            </a:extLst>
          </p:cNvPr>
          <p:cNvSpPr>
            <a:spLocks noChangeArrowheads="1"/>
          </p:cNvSpPr>
          <p:nvPr/>
        </p:nvSpPr>
        <p:spPr bwMode="auto">
          <a:xfrm>
            <a:off x="685800" y="4419600"/>
            <a:ext cx="304800" cy="304800"/>
          </a:xfrm>
          <a:prstGeom prst="ellipse">
            <a:avLst/>
          </a:prstGeom>
          <a:noFill/>
          <a:ln w="2857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a:extLst>
              <a:ext uri="{FF2B5EF4-FFF2-40B4-BE49-F238E27FC236}">
                <a16:creationId xmlns:a16="http://schemas.microsoft.com/office/drawing/2014/main" id="{CC2A8D5C-B438-67FF-FCE7-7D4505445DD7}"/>
              </a:ext>
            </a:extLst>
          </p:cNvPr>
          <p:cNvSpPr>
            <a:spLocks noGrp="1" noChangeArrowheads="1"/>
          </p:cNvSpPr>
          <p:nvPr>
            <p:ph type="title"/>
          </p:nvPr>
        </p:nvSpPr>
        <p:spPr>
          <a:xfrm>
            <a:off x="569913" y="152400"/>
            <a:ext cx="4894262" cy="762000"/>
          </a:xfrm>
        </p:spPr>
        <p:txBody>
          <a:bodyPr/>
          <a:lstStyle/>
          <a:p>
            <a:pPr eaLnBrk="1" hangingPunct="1"/>
            <a:r>
              <a:rPr lang="en-US" altLang="en-US" b="1"/>
              <a:t>America and China</a:t>
            </a:r>
          </a:p>
        </p:txBody>
      </p:sp>
      <p:sp>
        <p:nvSpPr>
          <p:cNvPr id="15365" name="Rectangle 3">
            <a:extLst>
              <a:ext uri="{FF2B5EF4-FFF2-40B4-BE49-F238E27FC236}">
                <a16:creationId xmlns:a16="http://schemas.microsoft.com/office/drawing/2014/main" id="{9D5B8CCC-B6A5-FA72-F10A-2123C7586CA2}"/>
              </a:ext>
            </a:extLst>
          </p:cNvPr>
          <p:cNvSpPr>
            <a:spLocks noGrp="1" noChangeArrowheads="1"/>
          </p:cNvSpPr>
          <p:nvPr>
            <p:ph type="body" sz="half" idx="1"/>
          </p:nvPr>
        </p:nvSpPr>
        <p:spPr>
          <a:xfrm>
            <a:off x="76200" y="990600"/>
            <a:ext cx="5334000" cy="5638800"/>
          </a:xfrm>
        </p:spPr>
        <p:txBody>
          <a:bodyPr/>
          <a:lstStyle/>
          <a:p>
            <a:pPr eaLnBrk="1" hangingPunct="1"/>
            <a:r>
              <a:rPr lang="en-US" altLang="en-US" sz="2800"/>
              <a:t>In 1900, the </a:t>
            </a:r>
            <a:r>
              <a:rPr lang="en-US" altLang="en-US" sz="2800" b="1">
                <a:solidFill>
                  <a:srgbClr val="FF0000"/>
                </a:solidFill>
              </a:rPr>
              <a:t>Boxers</a:t>
            </a:r>
            <a:r>
              <a:rPr lang="en-US" altLang="en-US" sz="2800"/>
              <a:t>, Chinese who </a:t>
            </a:r>
            <a:r>
              <a:rPr lang="en-US" altLang="en-US" sz="2800">
                <a:solidFill>
                  <a:srgbClr val="FF0000"/>
                </a:solidFill>
              </a:rPr>
              <a:t>opposed the influence of Western nations</a:t>
            </a:r>
            <a:r>
              <a:rPr lang="en-US" altLang="en-US" sz="2800"/>
              <a:t> rebelled, and began killing foreigners living in China.</a:t>
            </a:r>
          </a:p>
          <a:p>
            <a:pPr eaLnBrk="1" hangingPunct="1"/>
            <a:r>
              <a:rPr lang="en-US" altLang="en-US" sz="2800"/>
              <a:t>The </a:t>
            </a:r>
            <a:r>
              <a:rPr lang="en-US" altLang="en-US" sz="2800" b="1">
                <a:solidFill>
                  <a:srgbClr val="FF0000"/>
                </a:solidFill>
              </a:rPr>
              <a:t>Boxer Rebellion </a:t>
            </a:r>
            <a:r>
              <a:rPr lang="en-US" altLang="en-US" sz="2800"/>
              <a:t>was crushed by the USA and other western nations who wished to keep </a:t>
            </a:r>
            <a:r>
              <a:rPr lang="en-US" altLang="en-US" sz="2800" b="1">
                <a:solidFill>
                  <a:srgbClr val="FF0000"/>
                </a:solidFill>
              </a:rPr>
              <a:t>China open for trade</a:t>
            </a:r>
            <a:r>
              <a:rPr lang="en-US" altLang="en-US" sz="2800"/>
              <a:t>.</a:t>
            </a:r>
          </a:p>
          <a:p>
            <a:pPr eaLnBrk="1" hangingPunct="1"/>
            <a:r>
              <a:rPr lang="en-US" altLang="en-US" sz="2800"/>
              <a:t>Sec. John Hay said the USA would oppose anyone attempting to use the Rebellion to break up China.</a:t>
            </a:r>
          </a:p>
        </p:txBody>
      </p:sp>
      <p:pic>
        <p:nvPicPr>
          <p:cNvPr id="2" name="Picture 5">
            <a:extLst>
              <a:ext uri="{FF2B5EF4-FFF2-40B4-BE49-F238E27FC236}">
                <a16:creationId xmlns:a16="http://schemas.microsoft.com/office/drawing/2014/main" id="{2BE542C8-8664-93D1-2478-604E9628BF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0838" y="1066800"/>
            <a:ext cx="3409950" cy="47244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5364"/>
                                        </p:tgtEl>
                                        <p:attrNameLst>
                                          <p:attrName>style.visibility</p:attrName>
                                        </p:attrNameLst>
                                      </p:cBhvr>
                                      <p:to>
                                        <p:strVal val="visible"/>
                                      </p:to>
                                    </p:set>
                                    <p:anim calcmode="lin" valueType="num">
                                      <p:cBhvr additive="base">
                                        <p:cTn id="7" dur="500" fill="hold"/>
                                        <p:tgtEl>
                                          <p:spTgt spid="15364"/>
                                        </p:tgtEl>
                                        <p:attrNameLst>
                                          <p:attrName>ppt_x</p:attrName>
                                        </p:attrNameLst>
                                      </p:cBhvr>
                                      <p:tavLst>
                                        <p:tav tm="0">
                                          <p:val>
                                            <p:strVal val="0-#ppt_w/2"/>
                                          </p:val>
                                        </p:tav>
                                        <p:tav tm="100000">
                                          <p:val>
                                            <p:strVal val="#ppt_x"/>
                                          </p:val>
                                        </p:tav>
                                      </p:tavLst>
                                    </p:anim>
                                    <p:anim calcmode="lin" valueType="num">
                                      <p:cBhvr additive="base">
                                        <p:cTn id="8" dur="500" fill="hold"/>
                                        <p:tgtEl>
                                          <p:spTgt spid="1536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15365">
                                            <p:txEl>
                                              <p:pRg st="0" end="0"/>
                                            </p:txEl>
                                          </p:spTgt>
                                        </p:tgtEl>
                                        <p:attrNameLst>
                                          <p:attrName>style.visibility</p:attrName>
                                        </p:attrNameLst>
                                      </p:cBhvr>
                                      <p:to>
                                        <p:strVal val="visible"/>
                                      </p:to>
                                    </p:set>
                                    <p:animEffect transition="in" filter="wipe(left)">
                                      <p:cBhvr>
                                        <p:cTn id="12" dur="2000"/>
                                        <p:tgtEl>
                                          <p:spTgt spid="15365">
                                            <p:txEl>
                                              <p:pRg st="0" end="0"/>
                                            </p:txEl>
                                          </p:spTgt>
                                        </p:tgtEl>
                                      </p:cBhvr>
                                    </p:animEffect>
                                  </p:childTnLst>
                                </p:cTn>
                              </p:par>
                            </p:childTnLst>
                          </p:cTn>
                        </p:par>
                        <p:par>
                          <p:cTn id="13" fill="hold" nodeType="afterGroup">
                            <p:stCondLst>
                              <p:cond delay="2500"/>
                            </p:stCondLst>
                            <p:childTnLst>
                              <p:par>
                                <p:cTn id="14" presetID="22" presetClass="entr" presetSubtype="8" fill="hold" nodeType="afterEffect">
                                  <p:stCondLst>
                                    <p:cond delay="1500"/>
                                  </p:stCondLst>
                                  <p:childTnLst>
                                    <p:set>
                                      <p:cBhvr>
                                        <p:cTn id="15" dur="1" fill="hold">
                                          <p:stCondLst>
                                            <p:cond delay="0"/>
                                          </p:stCondLst>
                                        </p:cTn>
                                        <p:tgtEl>
                                          <p:spTgt spid="15365">
                                            <p:txEl>
                                              <p:pRg st="1" end="1"/>
                                            </p:txEl>
                                          </p:spTgt>
                                        </p:tgtEl>
                                        <p:attrNameLst>
                                          <p:attrName>style.visibility</p:attrName>
                                        </p:attrNameLst>
                                      </p:cBhvr>
                                      <p:to>
                                        <p:strVal val="visible"/>
                                      </p:to>
                                    </p:set>
                                    <p:animEffect transition="in" filter="wipe(left)">
                                      <p:cBhvr>
                                        <p:cTn id="16" dur="2000"/>
                                        <p:tgtEl>
                                          <p:spTgt spid="15365">
                                            <p:txEl>
                                              <p:pRg st="1" end="1"/>
                                            </p:txEl>
                                          </p:spTgt>
                                        </p:tgtEl>
                                      </p:cBhvr>
                                    </p:animEffect>
                                  </p:childTnLst>
                                </p:cTn>
                              </p:par>
                            </p:childTnLst>
                          </p:cTn>
                        </p:par>
                        <p:par>
                          <p:cTn id="17" fill="hold" nodeType="afterGroup">
                            <p:stCondLst>
                              <p:cond delay="6000"/>
                            </p:stCondLst>
                            <p:childTnLst>
                              <p:par>
                                <p:cTn id="18" presetID="22" presetClass="entr" presetSubtype="8" fill="hold" nodeType="afterEffect">
                                  <p:stCondLst>
                                    <p:cond delay="1500"/>
                                  </p:stCondLst>
                                  <p:childTnLst>
                                    <p:set>
                                      <p:cBhvr>
                                        <p:cTn id="19" dur="1" fill="hold">
                                          <p:stCondLst>
                                            <p:cond delay="0"/>
                                          </p:stCondLst>
                                        </p:cTn>
                                        <p:tgtEl>
                                          <p:spTgt spid="15365">
                                            <p:txEl>
                                              <p:pRg st="2" end="2"/>
                                            </p:txEl>
                                          </p:spTgt>
                                        </p:tgtEl>
                                        <p:attrNameLst>
                                          <p:attrName>style.visibility</p:attrName>
                                        </p:attrNameLst>
                                      </p:cBhvr>
                                      <p:to>
                                        <p:strVal val="visible"/>
                                      </p:to>
                                    </p:set>
                                    <p:animEffect transition="in" filter="wipe(left)">
                                      <p:cBhvr>
                                        <p:cTn id="20" dur="2000"/>
                                        <p:tgtEl>
                                          <p:spTgt spid="15365">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16"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ox(in)">
                                      <p:cBhvr>
                                        <p:cTn id="2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9">
            <a:extLst>
              <a:ext uri="{FF2B5EF4-FFF2-40B4-BE49-F238E27FC236}">
                <a16:creationId xmlns:a16="http://schemas.microsoft.com/office/drawing/2014/main" id="{709BA81C-A357-750F-8309-D861E48759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0" y="2957513"/>
            <a:ext cx="3563938"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7">
            <a:extLst>
              <a:ext uri="{FF2B5EF4-FFF2-40B4-BE49-F238E27FC236}">
                <a16:creationId xmlns:a16="http://schemas.microsoft.com/office/drawing/2014/main" id="{3E6DF00D-02BC-626B-63DD-D0E68D64A6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52400"/>
            <a:ext cx="3527425"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2">
            <a:extLst>
              <a:ext uri="{FF2B5EF4-FFF2-40B4-BE49-F238E27FC236}">
                <a16:creationId xmlns:a16="http://schemas.microsoft.com/office/drawing/2014/main" id="{15F76643-FF06-6FF9-A3BB-7A9C6BD2C070}"/>
              </a:ext>
            </a:extLst>
          </p:cNvPr>
          <p:cNvSpPr>
            <a:spLocks noGrp="1" noChangeArrowheads="1"/>
          </p:cNvSpPr>
          <p:nvPr>
            <p:ph type="title"/>
          </p:nvPr>
        </p:nvSpPr>
        <p:spPr>
          <a:xfrm>
            <a:off x="96838" y="76200"/>
            <a:ext cx="4894262" cy="762000"/>
          </a:xfrm>
        </p:spPr>
        <p:txBody>
          <a:bodyPr/>
          <a:lstStyle/>
          <a:p>
            <a:pPr eaLnBrk="1" hangingPunct="1"/>
            <a:r>
              <a:rPr lang="en-US" altLang="en-US" b="1"/>
              <a:t>America and China</a:t>
            </a:r>
          </a:p>
        </p:txBody>
      </p:sp>
      <p:sp>
        <p:nvSpPr>
          <p:cNvPr id="15365" name="Rectangle 3">
            <a:extLst>
              <a:ext uri="{FF2B5EF4-FFF2-40B4-BE49-F238E27FC236}">
                <a16:creationId xmlns:a16="http://schemas.microsoft.com/office/drawing/2014/main" id="{8236819F-F6F6-BCFA-60BC-B109C57794E8}"/>
              </a:ext>
            </a:extLst>
          </p:cNvPr>
          <p:cNvSpPr>
            <a:spLocks noGrp="1" noChangeArrowheads="1"/>
          </p:cNvSpPr>
          <p:nvPr>
            <p:ph type="body" sz="half" idx="1"/>
          </p:nvPr>
        </p:nvSpPr>
        <p:spPr>
          <a:xfrm>
            <a:off x="76200" y="990600"/>
            <a:ext cx="5334000" cy="5638800"/>
          </a:xfrm>
        </p:spPr>
        <p:txBody>
          <a:bodyPr/>
          <a:lstStyle/>
          <a:p>
            <a:pPr eaLnBrk="1" hangingPunct="1"/>
            <a:r>
              <a:rPr lang="en-US" altLang="en-US" sz="2800"/>
              <a:t>In 1900, the </a:t>
            </a:r>
            <a:r>
              <a:rPr lang="en-US" altLang="en-US" sz="2800" b="1">
                <a:solidFill>
                  <a:srgbClr val="FF0000"/>
                </a:solidFill>
              </a:rPr>
              <a:t>Boxers</a:t>
            </a:r>
            <a:r>
              <a:rPr lang="en-US" altLang="en-US" sz="2800"/>
              <a:t>, Chinese who </a:t>
            </a:r>
            <a:r>
              <a:rPr lang="en-US" altLang="en-US" sz="2800">
                <a:solidFill>
                  <a:srgbClr val="FF0000"/>
                </a:solidFill>
              </a:rPr>
              <a:t>opposed the influence of Western nations</a:t>
            </a:r>
            <a:r>
              <a:rPr lang="en-US" altLang="en-US" sz="2800"/>
              <a:t> rebelled, and began killing foreigners living in China.</a:t>
            </a:r>
          </a:p>
          <a:p>
            <a:pPr eaLnBrk="1" hangingPunct="1"/>
            <a:r>
              <a:rPr lang="en-US" altLang="en-US" sz="2800"/>
              <a:t>The </a:t>
            </a:r>
            <a:r>
              <a:rPr lang="en-US" altLang="en-US" sz="2800" b="1">
                <a:solidFill>
                  <a:srgbClr val="FF0000"/>
                </a:solidFill>
              </a:rPr>
              <a:t>Boxer Rebellion </a:t>
            </a:r>
            <a:r>
              <a:rPr lang="en-US" altLang="en-US" sz="2800"/>
              <a:t>was crushed by the USA and other western nations who wished to keep </a:t>
            </a:r>
            <a:r>
              <a:rPr lang="en-US" altLang="en-US" sz="2800" b="1">
                <a:solidFill>
                  <a:srgbClr val="FF0000"/>
                </a:solidFill>
              </a:rPr>
              <a:t>China open for trade</a:t>
            </a:r>
            <a:r>
              <a:rPr lang="en-US" altLang="en-US" sz="2800"/>
              <a:t>.</a:t>
            </a:r>
          </a:p>
          <a:p>
            <a:pPr eaLnBrk="1" hangingPunct="1"/>
            <a:r>
              <a:rPr lang="en-US" altLang="en-US" sz="2800"/>
              <a:t>Sec. John Hay said the USA would oppose anyone attempting to use the Rebellion to break up China.</a:t>
            </a:r>
          </a:p>
        </p:txBody>
      </p:sp>
      <p:pic>
        <p:nvPicPr>
          <p:cNvPr id="92166" name="Picture 7">
            <a:extLst>
              <a:ext uri="{FF2B5EF4-FFF2-40B4-BE49-F238E27FC236}">
                <a16:creationId xmlns:a16="http://schemas.microsoft.com/office/drawing/2014/main" id="{D639B017-87D6-809C-3E33-DCDDAB6671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5257800"/>
            <a:ext cx="1785938"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7" name="Picture 2" descr="YouTube | Youtube logo, Youtube logo png, New instagram logo">
            <a:hlinkClick r:id="rId5"/>
            <a:extLst>
              <a:ext uri="{FF2B5EF4-FFF2-40B4-BE49-F238E27FC236}">
                <a16:creationId xmlns:a16="http://schemas.microsoft.com/office/drawing/2014/main" id="{AD783995-E030-A176-4770-F1E77DC0F0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50292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5364"/>
                                        </p:tgtEl>
                                        <p:attrNameLst>
                                          <p:attrName>style.visibility</p:attrName>
                                        </p:attrNameLst>
                                      </p:cBhvr>
                                      <p:to>
                                        <p:strVal val="visible"/>
                                      </p:to>
                                    </p:set>
                                    <p:anim calcmode="lin" valueType="num">
                                      <p:cBhvr additive="base">
                                        <p:cTn id="7" dur="500" fill="hold"/>
                                        <p:tgtEl>
                                          <p:spTgt spid="15364"/>
                                        </p:tgtEl>
                                        <p:attrNameLst>
                                          <p:attrName>ppt_x</p:attrName>
                                        </p:attrNameLst>
                                      </p:cBhvr>
                                      <p:tavLst>
                                        <p:tav tm="0">
                                          <p:val>
                                            <p:strVal val="0-#ppt_w/2"/>
                                          </p:val>
                                        </p:tav>
                                        <p:tav tm="100000">
                                          <p:val>
                                            <p:strVal val="#ppt_x"/>
                                          </p:val>
                                        </p:tav>
                                      </p:tavLst>
                                    </p:anim>
                                    <p:anim calcmode="lin" valueType="num">
                                      <p:cBhvr additive="base">
                                        <p:cTn id="8" dur="500" fill="hold"/>
                                        <p:tgtEl>
                                          <p:spTgt spid="1536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15365">
                                            <p:txEl>
                                              <p:pRg st="0" end="0"/>
                                            </p:txEl>
                                          </p:spTgt>
                                        </p:tgtEl>
                                        <p:attrNameLst>
                                          <p:attrName>style.visibility</p:attrName>
                                        </p:attrNameLst>
                                      </p:cBhvr>
                                      <p:to>
                                        <p:strVal val="visible"/>
                                      </p:to>
                                    </p:set>
                                    <p:animEffect transition="in" filter="wipe(left)">
                                      <p:cBhvr>
                                        <p:cTn id="12" dur="2000"/>
                                        <p:tgtEl>
                                          <p:spTgt spid="15365">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15363"/>
                                        </p:tgtEl>
                                        <p:attrNameLst>
                                          <p:attrName>style.visibility</p:attrName>
                                        </p:attrNameLst>
                                      </p:cBhvr>
                                      <p:to>
                                        <p:strVal val="visible"/>
                                      </p:to>
                                    </p:set>
                                    <p:animEffect transition="in" filter="circle(in)">
                                      <p:cBhvr>
                                        <p:cTn id="15" dur="2000"/>
                                        <p:tgtEl>
                                          <p:spTgt spid="15363"/>
                                        </p:tgtEl>
                                      </p:cBhvr>
                                    </p:animEffect>
                                  </p:childTnLst>
                                </p:cTn>
                              </p:par>
                            </p:childTnLst>
                          </p:cTn>
                        </p:par>
                        <p:par>
                          <p:cTn id="16" fill="hold" nodeType="afterGroup">
                            <p:stCondLst>
                              <p:cond delay="2500"/>
                            </p:stCondLst>
                            <p:childTnLst>
                              <p:par>
                                <p:cTn id="17" presetID="6" presetClass="entr" presetSubtype="16" fill="hold" nodeType="afterEffect">
                                  <p:stCondLst>
                                    <p:cond delay="0"/>
                                  </p:stCondLst>
                                  <p:childTnLst>
                                    <p:set>
                                      <p:cBhvr>
                                        <p:cTn id="18" dur="1" fill="hold">
                                          <p:stCondLst>
                                            <p:cond delay="0"/>
                                          </p:stCondLst>
                                        </p:cTn>
                                        <p:tgtEl>
                                          <p:spTgt spid="15362"/>
                                        </p:tgtEl>
                                        <p:attrNameLst>
                                          <p:attrName>style.visibility</p:attrName>
                                        </p:attrNameLst>
                                      </p:cBhvr>
                                      <p:to>
                                        <p:strVal val="visible"/>
                                      </p:to>
                                    </p:set>
                                    <p:animEffect transition="in" filter="circle(in)">
                                      <p:cBhvr>
                                        <p:cTn id="19" dur="2000"/>
                                        <p:tgtEl>
                                          <p:spTgt spid="15362"/>
                                        </p:tgtEl>
                                      </p:cBhvr>
                                    </p:animEffect>
                                  </p:childTnLst>
                                </p:cTn>
                              </p:par>
                            </p:childTnLst>
                          </p:cTn>
                        </p:par>
                        <p:par>
                          <p:cTn id="20" fill="hold" nodeType="afterGroup">
                            <p:stCondLst>
                              <p:cond delay="4500"/>
                            </p:stCondLst>
                            <p:childTnLst>
                              <p:par>
                                <p:cTn id="21" presetID="22" presetClass="entr" presetSubtype="8" fill="hold" nodeType="afterEffect">
                                  <p:stCondLst>
                                    <p:cond delay="1500"/>
                                  </p:stCondLst>
                                  <p:childTnLst>
                                    <p:set>
                                      <p:cBhvr>
                                        <p:cTn id="22" dur="1" fill="hold">
                                          <p:stCondLst>
                                            <p:cond delay="0"/>
                                          </p:stCondLst>
                                        </p:cTn>
                                        <p:tgtEl>
                                          <p:spTgt spid="15365">
                                            <p:txEl>
                                              <p:pRg st="1" end="1"/>
                                            </p:txEl>
                                          </p:spTgt>
                                        </p:tgtEl>
                                        <p:attrNameLst>
                                          <p:attrName>style.visibility</p:attrName>
                                        </p:attrNameLst>
                                      </p:cBhvr>
                                      <p:to>
                                        <p:strVal val="visible"/>
                                      </p:to>
                                    </p:set>
                                    <p:animEffect transition="in" filter="wipe(left)">
                                      <p:cBhvr>
                                        <p:cTn id="23" dur="2000"/>
                                        <p:tgtEl>
                                          <p:spTgt spid="15365">
                                            <p:txEl>
                                              <p:pRg st="1" end="1"/>
                                            </p:txEl>
                                          </p:spTgt>
                                        </p:tgtEl>
                                      </p:cBhvr>
                                    </p:animEffect>
                                  </p:childTnLst>
                                </p:cTn>
                              </p:par>
                            </p:childTnLst>
                          </p:cTn>
                        </p:par>
                        <p:par>
                          <p:cTn id="24" fill="hold" nodeType="afterGroup">
                            <p:stCondLst>
                              <p:cond delay="8000"/>
                            </p:stCondLst>
                            <p:childTnLst>
                              <p:par>
                                <p:cTn id="25" presetID="22" presetClass="entr" presetSubtype="8" fill="hold" nodeType="afterEffect">
                                  <p:stCondLst>
                                    <p:cond delay="1500"/>
                                  </p:stCondLst>
                                  <p:childTnLst>
                                    <p:set>
                                      <p:cBhvr>
                                        <p:cTn id="26" dur="1" fill="hold">
                                          <p:stCondLst>
                                            <p:cond delay="0"/>
                                          </p:stCondLst>
                                        </p:cTn>
                                        <p:tgtEl>
                                          <p:spTgt spid="15365">
                                            <p:txEl>
                                              <p:pRg st="2" end="2"/>
                                            </p:txEl>
                                          </p:spTgt>
                                        </p:tgtEl>
                                        <p:attrNameLst>
                                          <p:attrName>style.visibility</p:attrName>
                                        </p:attrNameLst>
                                      </p:cBhvr>
                                      <p:to>
                                        <p:strVal val="visible"/>
                                      </p:to>
                                    </p:set>
                                    <p:animEffect transition="in" filter="wipe(left)">
                                      <p:cBhvr>
                                        <p:cTn id="27" dur="2000"/>
                                        <p:tgtEl>
                                          <p:spTgt spid="1536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026" descr="DIVI230">
            <a:extLst>
              <a:ext uri="{FF2B5EF4-FFF2-40B4-BE49-F238E27FC236}">
                <a16:creationId xmlns:a16="http://schemas.microsoft.com/office/drawing/2014/main" id="{0531E45B-FCD1-8ADC-7C4A-FD46492C5F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1032">
            <a:extLst>
              <a:ext uri="{FF2B5EF4-FFF2-40B4-BE49-F238E27FC236}">
                <a16:creationId xmlns:a16="http://schemas.microsoft.com/office/drawing/2014/main" id="{0EDB9156-8C48-405C-B129-5785CBA8FB87}"/>
              </a:ext>
            </a:extLst>
          </p:cNvPr>
          <p:cNvSpPr txBox="1">
            <a:spLocks noChangeArrowheads="1"/>
          </p:cNvSpPr>
          <p:nvPr/>
        </p:nvSpPr>
        <p:spPr bwMode="auto">
          <a:xfrm>
            <a:off x="76200" y="579120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4800" b="1" dirty="0">
                <a:latin typeface="Century Gothic" panose="020B0502020202020204" pitchFamily="34" charset="0"/>
              </a:rPr>
              <a:t>Manifest Destiny</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235A3CFF-9215-E9F2-53DF-E2FA2CB34110}"/>
              </a:ext>
            </a:extLst>
          </p:cNvPr>
          <p:cNvSpPr>
            <a:spLocks noGrp="1" noChangeArrowheads="1"/>
          </p:cNvSpPr>
          <p:nvPr>
            <p:ph type="title"/>
          </p:nvPr>
        </p:nvSpPr>
        <p:spPr>
          <a:xfrm>
            <a:off x="762000" y="14288"/>
            <a:ext cx="7772400" cy="533400"/>
          </a:xfrm>
        </p:spPr>
        <p:txBody>
          <a:bodyPr/>
          <a:lstStyle/>
          <a:p>
            <a:r>
              <a:rPr lang="en-US" altLang="en-US" sz="2400" b="1" dirty="0"/>
              <a:t>The Real Trouble Will Come with the Wake, 1900 Puck</a:t>
            </a:r>
          </a:p>
        </p:txBody>
      </p:sp>
      <p:pic>
        <p:nvPicPr>
          <p:cNvPr id="93187" name="Picture 4">
            <a:extLst>
              <a:ext uri="{FF2B5EF4-FFF2-40B4-BE49-F238E27FC236}">
                <a16:creationId xmlns:a16="http://schemas.microsoft.com/office/drawing/2014/main" id="{C2AC3DE0-5D65-4308-C499-2CAE6F4126B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25763" y="798513"/>
            <a:ext cx="6218237"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Box 5">
            <a:extLst>
              <a:ext uri="{FF2B5EF4-FFF2-40B4-BE49-F238E27FC236}">
                <a16:creationId xmlns:a16="http://schemas.microsoft.com/office/drawing/2014/main" id="{3CDFD560-32C4-EECE-1344-B3854754507B}"/>
              </a:ext>
            </a:extLst>
          </p:cNvPr>
          <p:cNvSpPr txBox="1">
            <a:spLocks noChangeArrowheads="1"/>
          </p:cNvSpPr>
          <p:nvPr/>
        </p:nvSpPr>
        <p:spPr bwMode="auto">
          <a:xfrm>
            <a:off x="0" y="762000"/>
            <a:ext cx="31242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a:t>Japan, Russia, France, Germany, Austria-Hungary, Great Britain and Italy. The American eagle is observing the proceedings from his vantage point top left.</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3479DAA8-31B5-7623-EAB1-98D4823E439C}"/>
              </a:ext>
            </a:extLst>
          </p:cNvPr>
          <p:cNvSpPr>
            <a:spLocks noGrp="1" noChangeArrowheads="1"/>
          </p:cNvSpPr>
          <p:nvPr>
            <p:ph type="title"/>
          </p:nvPr>
        </p:nvSpPr>
        <p:spPr>
          <a:xfrm>
            <a:off x="1143000" y="0"/>
            <a:ext cx="4953000" cy="609600"/>
          </a:xfrm>
        </p:spPr>
        <p:txBody>
          <a:bodyPr/>
          <a:lstStyle/>
          <a:p>
            <a:pPr eaLnBrk="1" hangingPunct="1"/>
            <a:r>
              <a:rPr lang="en-US" altLang="en-US" b="1"/>
              <a:t>Opening of Japan</a:t>
            </a:r>
          </a:p>
        </p:txBody>
      </p:sp>
      <p:sp>
        <p:nvSpPr>
          <p:cNvPr id="14339" name="Rectangle 3">
            <a:extLst>
              <a:ext uri="{FF2B5EF4-FFF2-40B4-BE49-F238E27FC236}">
                <a16:creationId xmlns:a16="http://schemas.microsoft.com/office/drawing/2014/main" id="{383CE574-2102-272F-7408-3E32046AB34E}"/>
              </a:ext>
            </a:extLst>
          </p:cNvPr>
          <p:cNvSpPr>
            <a:spLocks noGrp="1" noChangeArrowheads="1"/>
          </p:cNvSpPr>
          <p:nvPr>
            <p:ph type="body" sz="half" idx="1"/>
          </p:nvPr>
        </p:nvSpPr>
        <p:spPr>
          <a:xfrm>
            <a:off x="0" y="762000"/>
            <a:ext cx="6781800" cy="5638800"/>
          </a:xfrm>
        </p:spPr>
        <p:txBody>
          <a:bodyPr/>
          <a:lstStyle/>
          <a:p>
            <a:pPr eaLnBrk="1" hangingPunct="1"/>
            <a:r>
              <a:rPr lang="en-US" altLang="en-US" sz="2600"/>
              <a:t>Japan had long been an isolationist nation and avoided Western influences.</a:t>
            </a:r>
          </a:p>
          <a:p>
            <a:pPr eaLnBrk="1" hangingPunct="1"/>
            <a:r>
              <a:rPr lang="en-US" altLang="en-US" sz="2600"/>
              <a:t>In 1853, American </a:t>
            </a:r>
            <a:r>
              <a:rPr lang="en-US" altLang="en-US" sz="2600">
                <a:solidFill>
                  <a:srgbClr val="0070C0"/>
                </a:solidFill>
              </a:rPr>
              <a:t>Commodore</a:t>
            </a:r>
            <a:r>
              <a:rPr lang="en-US" altLang="en-US" sz="2600"/>
              <a:t> </a:t>
            </a:r>
            <a:r>
              <a:rPr lang="en-US" altLang="en-US" sz="2600" b="1">
                <a:solidFill>
                  <a:srgbClr val="0070C0"/>
                </a:solidFill>
              </a:rPr>
              <a:t>Matthew Perry </a:t>
            </a:r>
            <a:r>
              <a:rPr lang="en-US" altLang="en-US" sz="2600"/>
              <a:t>landed in Japan to </a:t>
            </a:r>
            <a:r>
              <a:rPr lang="en-US" altLang="en-US" sz="2600">
                <a:solidFill>
                  <a:srgbClr val="0070C0"/>
                </a:solidFill>
              </a:rPr>
              <a:t>open trade </a:t>
            </a:r>
            <a:r>
              <a:rPr lang="en-US" altLang="en-US" sz="2600"/>
              <a:t>relations.</a:t>
            </a:r>
          </a:p>
          <a:p>
            <a:pPr eaLnBrk="1" hangingPunct="1"/>
            <a:r>
              <a:rPr lang="en-US" altLang="en-US" sz="2600"/>
              <a:t>By 1890s, Japan had adopted many Western ways and became Asia’s 1</a:t>
            </a:r>
            <a:r>
              <a:rPr lang="en-US" altLang="en-US" sz="2600" baseline="30000"/>
              <a:t>st</a:t>
            </a:r>
            <a:r>
              <a:rPr lang="en-US" altLang="en-US" sz="2600"/>
              <a:t> industrial power.</a:t>
            </a:r>
          </a:p>
          <a:p>
            <a:pPr eaLnBrk="1" hangingPunct="1"/>
            <a:r>
              <a:rPr lang="en-US" altLang="en-US" sz="2600"/>
              <a:t>Japan soon became an imperialist nation after defeating both China (1894-95) and Russia (1904-1905) in war.</a:t>
            </a:r>
          </a:p>
          <a:p>
            <a:pPr eaLnBrk="1" hangingPunct="1"/>
            <a:r>
              <a:rPr lang="en-US" altLang="en-US" sz="2600">
                <a:solidFill>
                  <a:srgbClr val="FF0000"/>
                </a:solidFill>
              </a:rPr>
              <a:t>Pres. Teddy Roosevelt earned the Nobel Peace Prize for negotiating peace between these nations at the ‘Treaty of Portsmouth’. Russo-Japanese War 1904-1905</a:t>
            </a:r>
          </a:p>
        </p:txBody>
      </p:sp>
      <p:pic>
        <p:nvPicPr>
          <p:cNvPr id="39940" name="Picture 4">
            <a:extLst>
              <a:ext uri="{FF2B5EF4-FFF2-40B4-BE49-F238E27FC236}">
                <a16:creationId xmlns:a16="http://schemas.microsoft.com/office/drawing/2014/main" id="{0BBFAE63-8F8B-1789-C4F8-DF0B9A5694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0988" y="4384675"/>
            <a:ext cx="2379662"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8" name="Picture 2">
            <a:extLst>
              <a:ext uri="{FF2B5EF4-FFF2-40B4-BE49-F238E27FC236}">
                <a16:creationId xmlns:a16="http://schemas.microsoft.com/office/drawing/2014/main" id="{1EA51741-3DE5-1B6E-BBF7-0F72314586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28600"/>
            <a:ext cx="1454150"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6">
            <a:extLst>
              <a:ext uri="{FF2B5EF4-FFF2-40B4-BE49-F238E27FC236}">
                <a16:creationId xmlns:a16="http://schemas.microsoft.com/office/drawing/2014/main" id="{8596D0F1-4813-4129-564B-3D347B0814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46" r="51123"/>
          <a:stretch>
            <a:fillRect/>
          </a:stretch>
        </p:blipFill>
        <p:spPr bwMode="auto">
          <a:xfrm>
            <a:off x="6630988" y="2286000"/>
            <a:ext cx="2284412"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wipe(left)">
                                      <p:cBhvr>
                                        <p:cTn id="7" dur="500"/>
                                        <p:tgtEl>
                                          <p:spTgt spid="14339">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1500"/>
                                  </p:stCondLst>
                                  <p:childTnLst>
                                    <p:set>
                                      <p:cBhvr>
                                        <p:cTn id="10" dur="1" fill="hold">
                                          <p:stCondLst>
                                            <p:cond delay="0"/>
                                          </p:stCondLst>
                                        </p:cTn>
                                        <p:tgtEl>
                                          <p:spTgt spid="14339">
                                            <p:txEl>
                                              <p:pRg st="1" end="1"/>
                                            </p:txEl>
                                          </p:spTgt>
                                        </p:tgtEl>
                                        <p:attrNameLst>
                                          <p:attrName>style.visibility</p:attrName>
                                        </p:attrNameLst>
                                      </p:cBhvr>
                                      <p:to>
                                        <p:strVal val="visible"/>
                                      </p:to>
                                    </p:set>
                                    <p:animEffect transition="in" filter="wipe(left)">
                                      <p:cBhvr>
                                        <p:cTn id="11" dur="1000"/>
                                        <p:tgtEl>
                                          <p:spTgt spid="14339">
                                            <p:txEl>
                                              <p:pRg st="1" end="1"/>
                                            </p:txEl>
                                          </p:spTgt>
                                        </p:tgtEl>
                                      </p:cBhvr>
                                    </p:animEffect>
                                  </p:childTnLst>
                                </p:cTn>
                              </p:par>
                              <p:par>
                                <p:cTn id="12" presetID="2" presetClass="entr" presetSubtype="1" fill="hold" nodeType="withEffect">
                                  <p:stCondLst>
                                    <p:cond delay="1500"/>
                                  </p:stCondLst>
                                  <p:childTnLst>
                                    <p:set>
                                      <p:cBhvr>
                                        <p:cTn id="13" dur="1" fill="hold">
                                          <p:stCondLst>
                                            <p:cond delay="0"/>
                                          </p:stCondLst>
                                        </p:cTn>
                                        <p:tgtEl>
                                          <p:spTgt spid="39938"/>
                                        </p:tgtEl>
                                        <p:attrNameLst>
                                          <p:attrName>style.visibility</p:attrName>
                                        </p:attrNameLst>
                                      </p:cBhvr>
                                      <p:to>
                                        <p:strVal val="visible"/>
                                      </p:to>
                                    </p:set>
                                    <p:anim calcmode="lin" valueType="num">
                                      <p:cBhvr additive="base">
                                        <p:cTn id="14" dur="500" fill="hold"/>
                                        <p:tgtEl>
                                          <p:spTgt spid="39938"/>
                                        </p:tgtEl>
                                        <p:attrNameLst>
                                          <p:attrName>ppt_x</p:attrName>
                                        </p:attrNameLst>
                                      </p:cBhvr>
                                      <p:tavLst>
                                        <p:tav tm="0">
                                          <p:val>
                                            <p:strVal val="#ppt_x"/>
                                          </p:val>
                                        </p:tav>
                                        <p:tav tm="100000">
                                          <p:val>
                                            <p:strVal val="#ppt_x"/>
                                          </p:val>
                                        </p:tav>
                                      </p:tavLst>
                                    </p:anim>
                                    <p:anim calcmode="lin" valueType="num">
                                      <p:cBhvr additive="base">
                                        <p:cTn id="15" dur="500" fill="hold"/>
                                        <p:tgtEl>
                                          <p:spTgt spid="39938"/>
                                        </p:tgtEl>
                                        <p:attrNameLst>
                                          <p:attrName>ppt_y</p:attrName>
                                        </p:attrNameLst>
                                      </p:cBhvr>
                                      <p:tavLst>
                                        <p:tav tm="0">
                                          <p:val>
                                            <p:strVal val="0-#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14339">
                                            <p:txEl>
                                              <p:pRg st="2" end="2"/>
                                            </p:txEl>
                                          </p:spTgt>
                                        </p:tgtEl>
                                        <p:attrNameLst>
                                          <p:attrName>style.visibility</p:attrName>
                                        </p:attrNameLst>
                                      </p:cBhvr>
                                      <p:to>
                                        <p:strVal val="visible"/>
                                      </p:to>
                                    </p:set>
                                    <p:animEffect transition="in" filter="wipe(left)">
                                      <p:cBhvr>
                                        <p:cTn id="20" dur="500"/>
                                        <p:tgtEl>
                                          <p:spTgt spid="14339">
                                            <p:txEl>
                                              <p:pRg st="2" end="2"/>
                                            </p:txEl>
                                          </p:spTgt>
                                        </p:tgtEl>
                                      </p:cBhvr>
                                    </p:animEffect>
                                  </p:childTnLst>
                                </p:cTn>
                              </p:par>
                            </p:childTnLst>
                          </p:cTn>
                        </p:par>
                        <p:par>
                          <p:cTn id="21" fill="hold" nodeType="afterGroup">
                            <p:stCondLst>
                              <p:cond delay="500"/>
                            </p:stCondLst>
                            <p:childTnLst>
                              <p:par>
                                <p:cTn id="22" presetID="22" presetClass="entr" presetSubtype="8" fill="hold" nodeType="afterEffect">
                                  <p:stCondLst>
                                    <p:cond delay="1500"/>
                                  </p:stCondLst>
                                  <p:childTnLst>
                                    <p:set>
                                      <p:cBhvr>
                                        <p:cTn id="23" dur="1" fill="hold">
                                          <p:stCondLst>
                                            <p:cond delay="0"/>
                                          </p:stCondLst>
                                        </p:cTn>
                                        <p:tgtEl>
                                          <p:spTgt spid="14339">
                                            <p:txEl>
                                              <p:pRg st="3" end="3"/>
                                            </p:txEl>
                                          </p:spTgt>
                                        </p:tgtEl>
                                        <p:attrNameLst>
                                          <p:attrName>style.visibility</p:attrName>
                                        </p:attrNameLst>
                                      </p:cBhvr>
                                      <p:to>
                                        <p:strVal val="visible"/>
                                      </p:to>
                                    </p:set>
                                    <p:animEffect transition="in" filter="wipe(left)">
                                      <p:cBhvr>
                                        <p:cTn id="24" dur="1000"/>
                                        <p:tgtEl>
                                          <p:spTgt spid="14339">
                                            <p:txEl>
                                              <p:pRg st="3" end="3"/>
                                            </p:txEl>
                                          </p:spTgt>
                                        </p:tgtEl>
                                      </p:cBhvr>
                                    </p:animEffect>
                                  </p:childTnLst>
                                </p:cTn>
                              </p:par>
                              <p:par>
                                <p:cTn id="25" presetID="2" presetClass="entr" presetSubtype="2" fill="hold" nodeType="withEffect">
                                  <p:stCondLst>
                                    <p:cond delay="0"/>
                                  </p:stCondLst>
                                  <p:childTnLst>
                                    <p:set>
                                      <p:cBhvr>
                                        <p:cTn id="26" dur="1" fill="hold">
                                          <p:stCondLst>
                                            <p:cond delay="0"/>
                                          </p:stCondLst>
                                        </p:cTn>
                                        <p:tgtEl>
                                          <p:spTgt spid="39942"/>
                                        </p:tgtEl>
                                        <p:attrNameLst>
                                          <p:attrName>style.visibility</p:attrName>
                                        </p:attrNameLst>
                                      </p:cBhvr>
                                      <p:to>
                                        <p:strVal val="visible"/>
                                      </p:to>
                                    </p:set>
                                    <p:anim calcmode="lin" valueType="num">
                                      <p:cBhvr additive="base">
                                        <p:cTn id="27" dur="500" fill="hold"/>
                                        <p:tgtEl>
                                          <p:spTgt spid="39942"/>
                                        </p:tgtEl>
                                        <p:attrNameLst>
                                          <p:attrName>ppt_x</p:attrName>
                                        </p:attrNameLst>
                                      </p:cBhvr>
                                      <p:tavLst>
                                        <p:tav tm="0">
                                          <p:val>
                                            <p:strVal val="1+#ppt_w/2"/>
                                          </p:val>
                                        </p:tav>
                                        <p:tav tm="100000">
                                          <p:val>
                                            <p:strVal val="#ppt_x"/>
                                          </p:val>
                                        </p:tav>
                                      </p:tavLst>
                                    </p:anim>
                                    <p:anim calcmode="lin" valueType="num">
                                      <p:cBhvr additive="base">
                                        <p:cTn id="28" dur="500" fill="hold"/>
                                        <p:tgtEl>
                                          <p:spTgt spid="39942"/>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nodeType="clickEffect">
                                  <p:stCondLst>
                                    <p:cond delay="0"/>
                                  </p:stCondLst>
                                  <p:childTnLst>
                                    <p:set>
                                      <p:cBhvr>
                                        <p:cTn id="32" dur="1" fill="hold">
                                          <p:stCondLst>
                                            <p:cond delay="0"/>
                                          </p:stCondLst>
                                        </p:cTn>
                                        <p:tgtEl>
                                          <p:spTgt spid="14339">
                                            <p:txEl>
                                              <p:pRg st="4" end="4"/>
                                            </p:txEl>
                                          </p:spTgt>
                                        </p:tgtEl>
                                        <p:attrNameLst>
                                          <p:attrName>style.visibility</p:attrName>
                                        </p:attrNameLst>
                                      </p:cBhvr>
                                      <p:to>
                                        <p:strVal val="visible"/>
                                      </p:to>
                                    </p:set>
                                    <p:animEffect transition="in" filter="wipe(left)">
                                      <p:cBhvr>
                                        <p:cTn id="33" dur="500"/>
                                        <p:tgtEl>
                                          <p:spTgt spid="14339">
                                            <p:txEl>
                                              <p:pRg st="4" end="4"/>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0" presetClass="path" presetSubtype="0" accel="50000" decel="50000" fill="hold" nodeType="clickEffect">
                                  <p:stCondLst>
                                    <p:cond delay="0"/>
                                  </p:stCondLst>
                                  <p:childTnLst>
                                    <p:animMotion origin="layout" path="M -0.02327 -0.04837 L -0.46059 -0.2824 L -0.46163 -0.28379 L -0.47431 -0.2993 " pathEditMode="relative" ptsTypes="AAAA">
                                      <p:cBhvr>
                                        <p:cTn id="37" dur="2000" fill="hold"/>
                                        <p:tgtEl>
                                          <p:spTgt spid="39940"/>
                                        </p:tgtEl>
                                        <p:attrNameLst>
                                          <p:attrName>ppt_x</p:attrName>
                                          <p:attrName>ppt_y</p:attrName>
                                        </p:attrNameLst>
                                      </p:cBhvr>
                                    </p:animMotion>
                                  </p:childTnLst>
                                </p:cTn>
                              </p:par>
                            </p:childTnLst>
                          </p:cTn>
                        </p:par>
                      </p:childTnLst>
                    </p:cTn>
                  </p:par>
                  <p:par>
                    <p:cTn id="38" fill="hold" nodeType="clickPar">
                      <p:stCondLst>
                        <p:cond delay="indefinite"/>
                      </p:stCondLst>
                      <p:childTnLst>
                        <p:par>
                          <p:cTn id="39" fill="hold" nodeType="withGroup">
                            <p:stCondLst>
                              <p:cond delay="0"/>
                            </p:stCondLst>
                            <p:childTnLst>
                              <p:par>
                                <p:cTn id="40" presetID="6" presetClass="emph" presetSubtype="0" fill="hold" nodeType="clickEffect">
                                  <p:stCondLst>
                                    <p:cond delay="0"/>
                                  </p:stCondLst>
                                  <p:childTnLst>
                                    <p:animScale>
                                      <p:cBhvr>
                                        <p:cTn id="41" dur="2000" fill="hold"/>
                                        <p:tgtEl>
                                          <p:spTgt spid="3994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962B87B3-D561-E83E-6C0B-DD11C54328F3}"/>
              </a:ext>
            </a:extLst>
          </p:cNvPr>
          <p:cNvSpPr>
            <a:spLocks noGrp="1" noChangeArrowheads="1"/>
          </p:cNvSpPr>
          <p:nvPr>
            <p:ph type="title"/>
          </p:nvPr>
        </p:nvSpPr>
        <p:spPr>
          <a:xfrm>
            <a:off x="685800" y="0"/>
            <a:ext cx="7543800" cy="411163"/>
          </a:xfrm>
        </p:spPr>
        <p:txBody>
          <a:bodyPr/>
          <a:lstStyle/>
          <a:p>
            <a:pPr eaLnBrk="1" hangingPunct="1"/>
            <a:r>
              <a:rPr lang="en-US" altLang="en-US" sz="3200" b="1"/>
              <a:t>The USA and Latin America</a:t>
            </a:r>
          </a:p>
        </p:txBody>
      </p:sp>
      <p:sp>
        <p:nvSpPr>
          <p:cNvPr id="14339" name="Rectangle 3">
            <a:extLst>
              <a:ext uri="{FF2B5EF4-FFF2-40B4-BE49-F238E27FC236}">
                <a16:creationId xmlns:a16="http://schemas.microsoft.com/office/drawing/2014/main" id="{2CE27570-6F13-9C53-BDF6-A7A9CE276067}"/>
              </a:ext>
            </a:extLst>
          </p:cNvPr>
          <p:cNvSpPr>
            <a:spLocks noGrp="1" noChangeArrowheads="1"/>
          </p:cNvSpPr>
          <p:nvPr>
            <p:ph type="body" sz="half" idx="1"/>
          </p:nvPr>
        </p:nvSpPr>
        <p:spPr>
          <a:xfrm>
            <a:off x="0" y="990600"/>
            <a:ext cx="5715000" cy="5486400"/>
          </a:xfrm>
        </p:spPr>
        <p:txBody>
          <a:bodyPr/>
          <a:lstStyle/>
          <a:p>
            <a:pPr eaLnBrk="1" hangingPunct="1"/>
            <a:r>
              <a:rPr lang="en-US" altLang="en-US" sz="2800"/>
              <a:t>During the Spanish-American War, U.S. warships had to sail 16,000 miles around the tip of South America to get from one ocean to the other.</a:t>
            </a:r>
          </a:p>
          <a:p>
            <a:pPr eaLnBrk="1" hangingPunct="1"/>
            <a:r>
              <a:rPr lang="en-US" altLang="en-US" sz="2800"/>
              <a:t>Panama, is the narrowest point in Central America and the logical place to build a canal. (man made river) </a:t>
            </a:r>
          </a:p>
          <a:p>
            <a:pPr eaLnBrk="1" hangingPunct="1"/>
            <a:r>
              <a:rPr lang="en-US" altLang="en-US" sz="2800"/>
              <a:t>At the time, Panama was a part of Columbia, which had refused to allow the U.S. to build the canal.</a:t>
            </a:r>
          </a:p>
          <a:p>
            <a:pPr eaLnBrk="1" hangingPunct="1"/>
            <a:endParaRPr lang="en-US" altLang="en-US" sz="2600"/>
          </a:p>
        </p:txBody>
      </p:sp>
      <p:pic>
        <p:nvPicPr>
          <p:cNvPr id="20484" name="Picture 5">
            <a:extLst>
              <a:ext uri="{FF2B5EF4-FFF2-40B4-BE49-F238E27FC236}">
                <a16:creationId xmlns:a16="http://schemas.microsoft.com/office/drawing/2014/main" id="{1C96CEB8-1568-8D4B-2B32-2CF982599C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4200" y="838200"/>
            <a:ext cx="333375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6">
            <a:extLst>
              <a:ext uri="{FF2B5EF4-FFF2-40B4-BE49-F238E27FC236}">
                <a16:creationId xmlns:a16="http://schemas.microsoft.com/office/drawing/2014/main" id="{9F10209D-FF45-028D-DD29-F177C620ED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0538" y="4405313"/>
            <a:ext cx="3402012" cy="21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5FCF5F89-DFDA-8B00-78DF-9927CEC8C40F}"/>
              </a:ext>
            </a:extLst>
          </p:cNvPr>
          <p:cNvSpPr txBox="1">
            <a:spLocks noChangeArrowheads="1"/>
          </p:cNvSpPr>
          <p:nvPr/>
        </p:nvSpPr>
        <p:spPr bwMode="auto">
          <a:xfrm>
            <a:off x="152400" y="554038"/>
            <a:ext cx="3581400" cy="409575"/>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a:lstStyle>
          <a:p>
            <a:pPr algn="l" eaLnBrk="1" hangingPunct="1">
              <a:defRPr/>
            </a:pPr>
            <a:r>
              <a:rPr lang="en-US" altLang="en-US" sz="2800" b="1" kern="0" dirty="0"/>
              <a:t>The Panama Canal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additive="base">
                                        <p:cTn id="7" dur="500" fill="hold"/>
                                        <p:tgtEl>
                                          <p:spTgt spid="20482"/>
                                        </p:tgtEl>
                                        <p:attrNameLst>
                                          <p:attrName>ppt_x</p:attrName>
                                        </p:attrNameLst>
                                      </p:cBhvr>
                                      <p:tavLst>
                                        <p:tav tm="0">
                                          <p:val>
                                            <p:strVal val="#ppt_x"/>
                                          </p:val>
                                        </p:tav>
                                        <p:tav tm="100000">
                                          <p:val>
                                            <p:strVal val="#ppt_x"/>
                                          </p:val>
                                        </p:tav>
                                      </p:tavLst>
                                    </p:anim>
                                    <p:anim calcmode="lin" valueType="num">
                                      <p:cBhvr additive="base">
                                        <p:cTn id="8" dur="500" fill="hold"/>
                                        <p:tgtEl>
                                          <p:spTgt spid="2048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1500"/>
                                  </p:stCondLst>
                                  <p:childTnLst>
                                    <p:set>
                                      <p:cBhvr>
                                        <p:cTn id="11" dur="1" fill="hold">
                                          <p:stCondLst>
                                            <p:cond delay="0"/>
                                          </p:stCondLst>
                                        </p:cTn>
                                        <p:tgtEl>
                                          <p:spTgt spid="14339">
                                            <p:txEl>
                                              <p:pRg st="0" end="0"/>
                                            </p:txEl>
                                          </p:spTgt>
                                        </p:tgtEl>
                                        <p:attrNameLst>
                                          <p:attrName>style.visibility</p:attrName>
                                        </p:attrNameLst>
                                      </p:cBhvr>
                                      <p:to>
                                        <p:strVal val="visible"/>
                                      </p:to>
                                    </p:set>
                                    <p:animEffect transition="in" filter="wipe(left)">
                                      <p:cBhvr>
                                        <p:cTn id="12" dur="2000"/>
                                        <p:tgtEl>
                                          <p:spTgt spid="14339">
                                            <p:txEl>
                                              <p:pRg st="0" end="0"/>
                                            </p:txEl>
                                          </p:spTgt>
                                        </p:tgtEl>
                                      </p:cBhvr>
                                    </p:animEffect>
                                  </p:childTnLst>
                                </p:cTn>
                              </p:par>
                              <p:par>
                                <p:cTn id="13" presetID="21" presetClass="entr" presetSubtype="4" fill="hold" nodeType="withEffect">
                                  <p:stCondLst>
                                    <p:cond delay="0"/>
                                  </p:stCondLst>
                                  <p:childTnLst>
                                    <p:set>
                                      <p:cBhvr>
                                        <p:cTn id="14" dur="1" fill="hold">
                                          <p:stCondLst>
                                            <p:cond delay="0"/>
                                          </p:stCondLst>
                                        </p:cTn>
                                        <p:tgtEl>
                                          <p:spTgt spid="20484"/>
                                        </p:tgtEl>
                                        <p:attrNameLst>
                                          <p:attrName>style.visibility</p:attrName>
                                        </p:attrNameLst>
                                      </p:cBhvr>
                                      <p:to>
                                        <p:strVal val="visible"/>
                                      </p:to>
                                    </p:set>
                                    <p:animEffect transition="in" filter="wheel(4)">
                                      <p:cBhvr>
                                        <p:cTn id="15" dur="2000"/>
                                        <p:tgtEl>
                                          <p:spTgt spid="20484"/>
                                        </p:tgtEl>
                                      </p:cBhvr>
                                    </p:animEffect>
                                  </p:childTnLst>
                                </p:cTn>
                              </p:par>
                            </p:childTnLst>
                          </p:cTn>
                        </p:par>
                        <p:par>
                          <p:cTn id="16" fill="hold" nodeType="afterGroup">
                            <p:stCondLst>
                              <p:cond delay="4000"/>
                            </p:stCondLst>
                            <p:childTnLst>
                              <p:par>
                                <p:cTn id="17" presetID="22" presetClass="entr" presetSubtype="8" fill="hold" nodeType="afterEffect">
                                  <p:stCondLst>
                                    <p:cond delay="1500"/>
                                  </p:stCondLst>
                                  <p:childTnLst>
                                    <p:set>
                                      <p:cBhvr>
                                        <p:cTn id="18" dur="1" fill="hold">
                                          <p:stCondLst>
                                            <p:cond delay="0"/>
                                          </p:stCondLst>
                                        </p:cTn>
                                        <p:tgtEl>
                                          <p:spTgt spid="14339">
                                            <p:txEl>
                                              <p:pRg st="1" end="1"/>
                                            </p:txEl>
                                          </p:spTgt>
                                        </p:tgtEl>
                                        <p:attrNameLst>
                                          <p:attrName>style.visibility</p:attrName>
                                        </p:attrNameLst>
                                      </p:cBhvr>
                                      <p:to>
                                        <p:strVal val="visible"/>
                                      </p:to>
                                    </p:set>
                                    <p:animEffect transition="in" filter="wipe(left)">
                                      <p:cBhvr>
                                        <p:cTn id="19" dur="2000"/>
                                        <p:tgtEl>
                                          <p:spTgt spid="14339">
                                            <p:txEl>
                                              <p:pRg st="1" end="1"/>
                                            </p:txEl>
                                          </p:spTgt>
                                        </p:tgtEl>
                                      </p:cBhvr>
                                    </p:animEffect>
                                  </p:childTnLst>
                                </p:cTn>
                              </p:par>
                            </p:childTnLst>
                          </p:cTn>
                        </p:par>
                        <p:par>
                          <p:cTn id="20" fill="hold" nodeType="afterGroup">
                            <p:stCondLst>
                              <p:cond delay="7500"/>
                            </p:stCondLst>
                            <p:childTnLst>
                              <p:par>
                                <p:cTn id="21" presetID="22" presetClass="entr" presetSubtype="8" fill="hold" nodeType="afterEffect">
                                  <p:stCondLst>
                                    <p:cond delay="1500"/>
                                  </p:stCondLst>
                                  <p:childTnLst>
                                    <p:set>
                                      <p:cBhvr>
                                        <p:cTn id="22" dur="1" fill="hold">
                                          <p:stCondLst>
                                            <p:cond delay="0"/>
                                          </p:stCondLst>
                                        </p:cTn>
                                        <p:tgtEl>
                                          <p:spTgt spid="14339">
                                            <p:txEl>
                                              <p:pRg st="2" end="2"/>
                                            </p:txEl>
                                          </p:spTgt>
                                        </p:tgtEl>
                                        <p:attrNameLst>
                                          <p:attrName>style.visibility</p:attrName>
                                        </p:attrNameLst>
                                      </p:cBhvr>
                                      <p:to>
                                        <p:strVal val="visible"/>
                                      </p:to>
                                    </p:set>
                                    <p:animEffect transition="in" filter="wipe(left)">
                                      <p:cBhvr>
                                        <p:cTn id="23" dur="2000"/>
                                        <p:tgtEl>
                                          <p:spTgt spid="14339">
                                            <p:txEl>
                                              <p:pRg st="2" end="2"/>
                                            </p:txEl>
                                          </p:spTgt>
                                        </p:tgtEl>
                                      </p:cBhvr>
                                    </p:animEffect>
                                  </p:childTnLst>
                                </p:cTn>
                              </p:par>
                              <p:par>
                                <p:cTn id="24" presetID="4" presetClass="entr" presetSubtype="32" fill="hold" nodeType="withEffect">
                                  <p:stCondLst>
                                    <p:cond delay="1500"/>
                                  </p:stCondLst>
                                  <p:childTnLst>
                                    <p:set>
                                      <p:cBhvr>
                                        <p:cTn id="25" dur="1" fill="hold">
                                          <p:stCondLst>
                                            <p:cond delay="0"/>
                                          </p:stCondLst>
                                        </p:cTn>
                                        <p:tgtEl>
                                          <p:spTgt spid="20485"/>
                                        </p:tgtEl>
                                        <p:attrNameLst>
                                          <p:attrName>style.visibility</p:attrName>
                                        </p:attrNameLst>
                                      </p:cBhvr>
                                      <p:to>
                                        <p:strVal val="visible"/>
                                      </p:to>
                                    </p:set>
                                    <p:animEffect transition="in" filter="box(out)">
                                      <p:cBhvr>
                                        <p:cTn id="26" dur="2000"/>
                                        <p:tgtEl>
                                          <p:spTgt spid="20485"/>
                                        </p:tgtEl>
                                      </p:cBhvr>
                                    </p:animEffect>
                                  </p:childTnLst>
                                </p:cTn>
                              </p:par>
                            </p:childTnLst>
                          </p:cTn>
                        </p:par>
                        <p:par>
                          <p:cTn id="27" fill="hold" nodeType="afterGroup">
                            <p:stCondLst>
                              <p:cond delay="11000"/>
                            </p:stCondLst>
                            <p:childTnLst>
                              <p:par>
                                <p:cTn id="28" presetID="2" presetClass="entr" presetSubtype="1"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6" grpId="0"/>
    </p:bld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26E4C3DC-D387-1368-B90E-24F93691DB27}"/>
              </a:ext>
            </a:extLst>
          </p:cNvPr>
          <p:cNvSpPr txBox="1">
            <a:spLocks noChangeArrowheads="1"/>
          </p:cNvSpPr>
          <p:nvPr/>
        </p:nvSpPr>
        <p:spPr bwMode="auto">
          <a:xfrm>
            <a:off x="0" y="838200"/>
            <a:ext cx="57150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2800"/>
              <a:t>At the time, Panama was a part of </a:t>
            </a:r>
            <a:r>
              <a:rPr lang="en-US" altLang="en-US" sz="2800" b="1"/>
              <a:t>Columbia</a:t>
            </a:r>
            <a:r>
              <a:rPr lang="en-US" altLang="en-US" sz="2800"/>
              <a:t>, which had refused to allow the U.S. to build the canal.</a:t>
            </a:r>
          </a:p>
          <a:p>
            <a:pPr eaLnBrk="1" hangingPunct="1"/>
            <a:r>
              <a:rPr lang="en-US" altLang="en-US" sz="2800"/>
              <a:t>Pres. Roosevelt offered the Panamanians </a:t>
            </a:r>
            <a:r>
              <a:rPr lang="en-US" altLang="en-US" sz="2800" b="1"/>
              <a:t>independence</a:t>
            </a:r>
            <a:r>
              <a:rPr lang="en-US" altLang="en-US" sz="2800"/>
              <a:t> if they would allow the canal to pass through the </a:t>
            </a:r>
            <a:r>
              <a:rPr lang="en-US" altLang="en-US" sz="2800" b="1"/>
              <a:t>Panama Canal Zone</a:t>
            </a:r>
            <a:r>
              <a:rPr lang="en-US" altLang="en-US" sz="2800"/>
              <a:t>.</a:t>
            </a:r>
          </a:p>
          <a:p>
            <a:pPr eaLnBrk="1" hangingPunct="1"/>
            <a:r>
              <a:rPr lang="en-US" altLang="en-US" sz="2800"/>
              <a:t>Panama agreed, Pres. Roosevelt sent warships to defend the rebels from Colombia and a deal was struck to start building the Panama Canal.</a:t>
            </a:r>
          </a:p>
        </p:txBody>
      </p:sp>
      <p:pic>
        <p:nvPicPr>
          <p:cNvPr id="21508" name="Picture 2">
            <a:extLst>
              <a:ext uri="{FF2B5EF4-FFF2-40B4-BE49-F238E27FC236}">
                <a16:creationId xmlns:a16="http://schemas.microsoft.com/office/drawing/2014/main" id="{C48C6936-2A18-2B37-3CB7-CB7B1DAE1F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8150" y="896938"/>
            <a:ext cx="3479800" cy="26098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509" name="Picture 6">
            <a:extLst>
              <a:ext uri="{FF2B5EF4-FFF2-40B4-BE49-F238E27FC236}">
                <a16:creationId xmlns:a16="http://schemas.microsoft.com/office/drawing/2014/main" id="{3CAD613F-2902-AD26-17EC-786A5903F4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1813" y="3771900"/>
            <a:ext cx="3294062" cy="28956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4218CA9A-536C-7116-9B09-78F8DCAE2983}"/>
              </a:ext>
            </a:extLst>
          </p:cNvPr>
          <p:cNvSpPr txBox="1">
            <a:spLocks noChangeArrowheads="1"/>
          </p:cNvSpPr>
          <p:nvPr/>
        </p:nvSpPr>
        <p:spPr bwMode="auto">
          <a:xfrm>
            <a:off x="914400" y="0"/>
            <a:ext cx="7543800" cy="411163"/>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a:lstStyle>
          <a:p>
            <a:pPr eaLnBrk="1" hangingPunct="1">
              <a:defRPr/>
            </a:pPr>
            <a:r>
              <a:rPr lang="en-US" altLang="en-US" sz="3200" b="1" kern="0"/>
              <a:t>The USA and Latin America</a:t>
            </a:r>
            <a:endParaRPr lang="en-US" altLang="en-US" sz="3200" b="1" kern="0" dirty="0"/>
          </a:p>
        </p:txBody>
      </p:sp>
      <p:sp>
        <p:nvSpPr>
          <p:cNvPr id="9" name="Rectangle 2">
            <a:extLst>
              <a:ext uri="{FF2B5EF4-FFF2-40B4-BE49-F238E27FC236}">
                <a16:creationId xmlns:a16="http://schemas.microsoft.com/office/drawing/2014/main" id="{F87C6533-F05E-FF73-3745-4DB9F105381C}"/>
              </a:ext>
            </a:extLst>
          </p:cNvPr>
          <p:cNvSpPr txBox="1">
            <a:spLocks noChangeArrowheads="1"/>
          </p:cNvSpPr>
          <p:nvPr/>
        </p:nvSpPr>
        <p:spPr bwMode="auto">
          <a:xfrm>
            <a:off x="152400" y="449263"/>
            <a:ext cx="3581400" cy="409575"/>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a:lstStyle>
          <a:p>
            <a:pPr algn="l" eaLnBrk="1" hangingPunct="1">
              <a:defRPr/>
            </a:pPr>
            <a:r>
              <a:rPr lang="en-US" altLang="en-US" sz="2800" b="1" kern="0" dirty="0"/>
              <a:t>The Panama Canal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1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2000"/>
                                        <p:tgtEl>
                                          <p:spTgt spid="5">
                                            <p:txEl>
                                              <p:pRg st="0" end="0"/>
                                            </p:txEl>
                                          </p:spTgt>
                                        </p:tgtEl>
                                      </p:cBhvr>
                                    </p:animEffect>
                                  </p:childTnLst>
                                </p:cTn>
                              </p:par>
                            </p:childTnLst>
                          </p:cTn>
                        </p:par>
                        <p:par>
                          <p:cTn id="8" fill="hold" nodeType="afterGroup">
                            <p:stCondLst>
                              <p:cond delay="3500"/>
                            </p:stCondLst>
                            <p:childTnLst>
                              <p:par>
                                <p:cTn id="9" presetID="22" presetClass="entr" presetSubtype="8" fill="hold" nodeType="afterEffect">
                                  <p:stCondLst>
                                    <p:cond delay="150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2000"/>
                                        <p:tgtEl>
                                          <p:spTgt spid="5">
                                            <p:txEl>
                                              <p:pRg st="1" end="1"/>
                                            </p:txEl>
                                          </p:spTgt>
                                        </p:tgtEl>
                                      </p:cBhvr>
                                    </p:animEffect>
                                  </p:childTnLst>
                                </p:cTn>
                              </p:par>
                              <p:par>
                                <p:cTn id="12" presetID="8" presetClass="entr" presetSubtype="32" fill="hold" nodeType="withEffect">
                                  <p:stCondLst>
                                    <p:cond delay="1500"/>
                                  </p:stCondLst>
                                  <p:childTnLst>
                                    <p:set>
                                      <p:cBhvr>
                                        <p:cTn id="13" dur="1" fill="hold">
                                          <p:stCondLst>
                                            <p:cond delay="0"/>
                                          </p:stCondLst>
                                        </p:cTn>
                                        <p:tgtEl>
                                          <p:spTgt spid="21508"/>
                                        </p:tgtEl>
                                        <p:attrNameLst>
                                          <p:attrName>style.visibility</p:attrName>
                                        </p:attrNameLst>
                                      </p:cBhvr>
                                      <p:to>
                                        <p:strVal val="visible"/>
                                      </p:to>
                                    </p:set>
                                    <p:animEffect transition="in" filter="diamond(out)">
                                      <p:cBhvr>
                                        <p:cTn id="14" dur="2000"/>
                                        <p:tgtEl>
                                          <p:spTgt spid="2150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wipe(left)">
                                      <p:cBhvr>
                                        <p:cTn id="19" dur="2000"/>
                                        <p:tgtEl>
                                          <p:spTgt spid="5">
                                            <p:txEl>
                                              <p:pRg st="2" end="2"/>
                                            </p:txEl>
                                          </p:spTgt>
                                        </p:tgtEl>
                                      </p:cBhvr>
                                    </p:animEffect>
                                  </p:childTnLst>
                                </p:cTn>
                              </p:par>
                              <p:par>
                                <p:cTn id="20" presetID="6" presetClass="entr" presetSubtype="16" fill="hold" nodeType="withEffect">
                                  <p:stCondLst>
                                    <p:cond delay="1500"/>
                                  </p:stCondLst>
                                  <p:childTnLst>
                                    <p:set>
                                      <p:cBhvr>
                                        <p:cTn id="21" dur="1" fill="hold">
                                          <p:stCondLst>
                                            <p:cond delay="0"/>
                                          </p:stCondLst>
                                        </p:cTn>
                                        <p:tgtEl>
                                          <p:spTgt spid="21509"/>
                                        </p:tgtEl>
                                        <p:attrNameLst>
                                          <p:attrName>style.visibility</p:attrName>
                                        </p:attrNameLst>
                                      </p:cBhvr>
                                      <p:to>
                                        <p:strVal val="visible"/>
                                      </p:to>
                                    </p:set>
                                    <p:animEffect transition="in" filter="circle(in)">
                                      <p:cBhvr>
                                        <p:cTn id="22" dur="2000"/>
                                        <p:tgtEl>
                                          <p:spTgt spid="2150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mph" presetSubtype="0" fill="hold" nodeType="clickEffect">
                                  <p:stCondLst>
                                    <p:cond delay="0"/>
                                  </p:stCondLst>
                                  <p:childTnLst>
                                    <p:animScale>
                                      <p:cBhvr>
                                        <p:cTn id="26" dur="2000" fill="hold"/>
                                        <p:tgtEl>
                                          <p:spTgt spid="21508"/>
                                        </p:tgtEl>
                                      </p:cBhvr>
                                      <p:by x="150000" y="150000"/>
                                    </p:animScale>
                                  </p:childTnLst>
                                </p:cTn>
                              </p:par>
                              <p:par>
                                <p:cTn id="27" presetID="35" presetClass="path" presetSubtype="0" accel="50000" decel="50000" fill="hold" nodeType="withEffect">
                                  <p:stCondLst>
                                    <p:cond delay="0"/>
                                  </p:stCondLst>
                                  <p:childTnLst>
                                    <p:animMotion origin="layout" path="M 0 -4.81481E-6 L -0.46042 0.06783 " pathEditMode="relative" rAng="0" ptsTypes="AA">
                                      <p:cBhvr>
                                        <p:cTn id="28" dur="2000" fill="hold"/>
                                        <p:tgtEl>
                                          <p:spTgt spid="21508"/>
                                        </p:tgtEl>
                                        <p:attrNameLst>
                                          <p:attrName>ppt_x</p:attrName>
                                          <p:attrName>ppt_y</p:attrName>
                                        </p:attrNameLst>
                                      </p:cBhvr>
                                      <p:rCtr x="-23021" y="3380"/>
                                    </p:animMotion>
                                  </p:childTnLst>
                                </p:cTn>
                              </p:par>
                            </p:childTnLst>
                          </p:cTn>
                        </p:par>
                      </p:childTnLst>
                    </p:cTn>
                  </p:par>
                  <p:par>
                    <p:cTn id="29" fill="hold" nodeType="clickPar">
                      <p:stCondLst>
                        <p:cond delay="indefinite"/>
                      </p:stCondLst>
                      <p:childTnLst>
                        <p:par>
                          <p:cTn id="30" fill="hold" nodeType="withGroup">
                            <p:stCondLst>
                              <p:cond delay="0"/>
                            </p:stCondLst>
                            <p:childTnLst>
                              <p:par>
                                <p:cTn id="31" presetID="6" presetClass="emph" presetSubtype="0" fill="hold" nodeType="clickEffect">
                                  <p:stCondLst>
                                    <p:cond delay="0"/>
                                  </p:stCondLst>
                                  <p:childTnLst>
                                    <p:animScale>
                                      <p:cBhvr>
                                        <p:cTn id="32" dur="2000" fill="hold"/>
                                        <p:tgtEl>
                                          <p:spTgt spid="21509"/>
                                        </p:tgtEl>
                                      </p:cBhvr>
                                      <p:by x="150000" y="150000"/>
                                    </p:animScale>
                                  </p:childTnLst>
                                </p:cTn>
                              </p:par>
                              <p:par>
                                <p:cTn id="33" presetID="35" presetClass="path" presetSubtype="0" accel="50000" decel="50000" fill="hold" nodeType="withEffect">
                                  <p:stCondLst>
                                    <p:cond delay="0"/>
                                  </p:stCondLst>
                                  <p:childTnLst>
                                    <p:animMotion origin="layout" path="M 0 -1.11111E-6 L -0.29375 -0.18333 " pathEditMode="relative" rAng="0" ptsTypes="AA">
                                      <p:cBhvr>
                                        <p:cTn id="34" dur="2000" fill="hold"/>
                                        <p:tgtEl>
                                          <p:spTgt spid="21509"/>
                                        </p:tgtEl>
                                        <p:attrNameLst>
                                          <p:attrName>ppt_x</p:attrName>
                                          <p:attrName>ppt_y</p:attrName>
                                        </p:attrNameLst>
                                      </p:cBhvr>
                                      <p:rCtr x="-14687" y="-9167"/>
                                    </p:animMotion>
                                  </p:childTnLst>
                                </p:cTn>
                              </p:par>
                            </p:childTnLst>
                          </p:cTn>
                        </p:par>
                        <p:par>
                          <p:cTn id="35" fill="hold" nodeType="afterGroup">
                            <p:stCondLst>
                              <p:cond delay="2000"/>
                            </p:stCondLst>
                            <p:childTnLst>
                              <p:par>
                                <p:cTn id="36" presetID="2" presetClass="entr" presetSubtype="1"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0-#ppt_h/2"/>
                                          </p:val>
                                        </p:tav>
                                        <p:tav tm="100000">
                                          <p:val>
                                            <p:strVal val="#ppt_y"/>
                                          </p:val>
                                        </p:tav>
                                      </p:tavLst>
                                    </p:anim>
                                  </p:childTnLst>
                                </p:cTn>
                              </p:par>
                            </p:childTnLst>
                          </p:cTn>
                        </p:par>
                        <p:par>
                          <p:cTn id="40" fill="hold" nodeType="afterGroup">
                            <p:stCondLst>
                              <p:cond delay="2500"/>
                            </p:stCondLst>
                            <p:childTnLst>
                              <p:par>
                                <p:cTn id="41" presetID="2" presetClass="entr" presetSubtype="1"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4">
            <a:extLst>
              <a:ext uri="{FF2B5EF4-FFF2-40B4-BE49-F238E27FC236}">
                <a16:creationId xmlns:a16="http://schemas.microsoft.com/office/drawing/2014/main" id="{4038792A-D2B3-5A4E-83E8-F76BC33692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13" y="1143000"/>
            <a:ext cx="9091612"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8E13B494-FA50-F28F-64A2-EF8E1E74E4A3}"/>
              </a:ext>
            </a:extLst>
          </p:cNvPr>
          <p:cNvGrpSpPr>
            <a:grpSpLocks/>
          </p:cNvGrpSpPr>
          <p:nvPr/>
        </p:nvGrpSpPr>
        <p:grpSpPr bwMode="auto">
          <a:xfrm>
            <a:off x="112713" y="-1371600"/>
            <a:ext cx="8996362" cy="11120438"/>
            <a:chOff x="0" y="-1761779"/>
            <a:chExt cx="8537990" cy="11120773"/>
          </a:xfrm>
        </p:grpSpPr>
        <p:pic>
          <p:nvPicPr>
            <p:cNvPr id="97284" name="Picture 5">
              <a:extLst>
                <a:ext uri="{FF2B5EF4-FFF2-40B4-BE49-F238E27FC236}">
                  <a16:creationId xmlns:a16="http://schemas.microsoft.com/office/drawing/2014/main" id="{65D475D5-C6D1-1D4A-B8B7-59AB49774D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1779"/>
              <a:ext cx="8537990" cy="11120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TextBox 6">
              <a:extLst>
                <a:ext uri="{FF2B5EF4-FFF2-40B4-BE49-F238E27FC236}">
                  <a16:creationId xmlns:a16="http://schemas.microsoft.com/office/drawing/2014/main" id="{1DC575C8-8BFC-8976-51D8-B082FF567A6A}"/>
                </a:ext>
              </a:extLst>
            </p:cNvPr>
            <p:cNvSpPr txBox="1">
              <a:spLocks noChangeArrowheads="1"/>
            </p:cNvSpPr>
            <p:nvPr/>
          </p:nvSpPr>
          <p:spPr bwMode="auto">
            <a:xfrm rot="-763247">
              <a:off x="5482710" y="3977361"/>
              <a:ext cx="16818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b="1">
                  <a:solidFill>
                    <a:srgbClr val="FF0000"/>
                  </a:solidFill>
                </a:rPr>
                <a:t>Colombia</a:t>
              </a:r>
            </a:p>
          </p:txBody>
        </p:sp>
        <p:sp>
          <p:nvSpPr>
            <p:cNvPr id="97286" name="Oval 7">
              <a:extLst>
                <a:ext uri="{FF2B5EF4-FFF2-40B4-BE49-F238E27FC236}">
                  <a16:creationId xmlns:a16="http://schemas.microsoft.com/office/drawing/2014/main" id="{7F1FF6EA-36F5-222B-7CB9-38357B8EB5C9}"/>
                </a:ext>
              </a:extLst>
            </p:cNvPr>
            <p:cNvSpPr>
              <a:spLocks noChangeArrowheads="1"/>
            </p:cNvSpPr>
            <p:nvPr/>
          </p:nvSpPr>
          <p:spPr bwMode="auto">
            <a:xfrm>
              <a:off x="5064447" y="3962400"/>
              <a:ext cx="533400" cy="457200"/>
            </a:xfrm>
            <a:prstGeom prst="ellipse">
              <a:avLst/>
            </a:prstGeom>
            <a:noFill/>
            <a:ln w="60325" algn="ctr">
              <a:solidFill>
                <a:srgbClr val="602DBD"/>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sp>
          <p:nvSpPr>
            <p:cNvPr id="97287" name="TextBox 8">
              <a:extLst>
                <a:ext uri="{FF2B5EF4-FFF2-40B4-BE49-F238E27FC236}">
                  <a16:creationId xmlns:a16="http://schemas.microsoft.com/office/drawing/2014/main" id="{F7947DF8-BF7A-945B-0C38-53693C9E15A3}"/>
                </a:ext>
              </a:extLst>
            </p:cNvPr>
            <p:cNvSpPr txBox="1">
              <a:spLocks noChangeArrowheads="1"/>
            </p:cNvSpPr>
            <p:nvPr/>
          </p:nvSpPr>
          <p:spPr bwMode="auto">
            <a:xfrm rot="-763247">
              <a:off x="3662422" y="4157989"/>
              <a:ext cx="14430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b="1">
                  <a:solidFill>
                    <a:srgbClr val="602DBD"/>
                  </a:solidFill>
                </a:rPr>
                <a:t>Panama</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xit" presetSubtype="0" fill="hold" nodeType="clickEffect">
                                  <p:stCondLst>
                                    <p:cond delay="0"/>
                                  </p:stCondLst>
                                  <p:childTnLst>
                                    <p:anim calcmode="lin" valueType="num">
                                      <p:cBhvr>
                                        <p:cTn id="6" dur="1000"/>
                                        <p:tgtEl>
                                          <p:spTgt spid="10"/>
                                        </p:tgtEl>
                                        <p:attrNameLst>
                                          <p:attrName>ppt_w</p:attrName>
                                        </p:attrNameLst>
                                      </p:cBhvr>
                                      <p:tavLst>
                                        <p:tav tm="0">
                                          <p:val>
                                            <p:strVal val="ppt_w"/>
                                          </p:val>
                                        </p:tav>
                                        <p:tav tm="100000">
                                          <p:val>
                                            <p:fltVal val="0"/>
                                          </p:val>
                                        </p:tav>
                                      </p:tavLst>
                                    </p:anim>
                                    <p:anim calcmode="lin" valueType="num">
                                      <p:cBhvr>
                                        <p:cTn id="7" dur="1000"/>
                                        <p:tgtEl>
                                          <p:spTgt spid="10"/>
                                        </p:tgtEl>
                                        <p:attrNameLst>
                                          <p:attrName>ppt_h</p:attrName>
                                        </p:attrNameLst>
                                      </p:cBhvr>
                                      <p:tavLst>
                                        <p:tav tm="0">
                                          <p:val>
                                            <p:strVal val="ppt_h"/>
                                          </p:val>
                                        </p:tav>
                                        <p:tav tm="100000">
                                          <p:val>
                                            <p:fltVal val="0"/>
                                          </p:val>
                                        </p:tav>
                                      </p:tavLst>
                                    </p:anim>
                                    <p:anim calcmode="lin" valueType="num">
                                      <p:cBhvr>
                                        <p:cTn id="8" dur="1000"/>
                                        <p:tgtEl>
                                          <p:spTgt spid="10"/>
                                        </p:tgtEl>
                                        <p:attrNameLst>
                                          <p:attrName>style.rotation</p:attrName>
                                        </p:attrNameLst>
                                      </p:cBhvr>
                                      <p:tavLst>
                                        <p:tav tm="0">
                                          <p:val>
                                            <p:fltVal val="0"/>
                                          </p:val>
                                        </p:tav>
                                        <p:tav tm="100000">
                                          <p:val>
                                            <p:fltVal val="90"/>
                                          </p:val>
                                        </p:tav>
                                      </p:tavLst>
                                    </p:anim>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4">
            <a:extLst>
              <a:ext uri="{FF2B5EF4-FFF2-40B4-BE49-F238E27FC236}">
                <a16:creationId xmlns:a16="http://schemas.microsoft.com/office/drawing/2014/main" id="{AB6A3D17-2D3C-4937-6A33-A9E6863C83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82663"/>
            <a:ext cx="8329613" cy="564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ext Placeholder 2">
            <a:extLst>
              <a:ext uri="{FF2B5EF4-FFF2-40B4-BE49-F238E27FC236}">
                <a16:creationId xmlns:a16="http://schemas.microsoft.com/office/drawing/2014/main" id="{8E9A9EC9-FF46-4B3E-85C9-174602009DB3}"/>
              </a:ext>
            </a:extLst>
          </p:cNvPr>
          <p:cNvSpPr>
            <a:spLocks noGrp="1" noChangeArrowheads="1"/>
          </p:cNvSpPr>
          <p:nvPr>
            <p:ph type="body" sz="half" idx="1"/>
          </p:nvPr>
        </p:nvSpPr>
        <p:spPr>
          <a:xfrm>
            <a:off x="304800" y="25400"/>
            <a:ext cx="8743950" cy="533400"/>
          </a:xfrm>
        </p:spPr>
        <p:txBody>
          <a:bodyPr/>
          <a:lstStyle/>
          <a:p>
            <a:pPr marL="0" indent="0">
              <a:buFontTx/>
              <a:buNone/>
            </a:pPr>
            <a:r>
              <a:rPr lang="en-US" altLang="en-US" sz="2800" b="1"/>
              <a:t>The News Reaches Bogota, 1903  The New York Herald</a:t>
            </a:r>
          </a:p>
        </p:txBody>
      </p:sp>
      <p:sp>
        <p:nvSpPr>
          <p:cNvPr id="98308" name="TextBox 1">
            <a:extLst>
              <a:ext uri="{FF2B5EF4-FFF2-40B4-BE49-F238E27FC236}">
                <a16:creationId xmlns:a16="http://schemas.microsoft.com/office/drawing/2014/main" id="{FA249B6B-751C-8C9F-599F-DA739B4C0661}"/>
              </a:ext>
            </a:extLst>
          </p:cNvPr>
          <p:cNvSpPr txBox="1">
            <a:spLocks noChangeArrowheads="1"/>
          </p:cNvSpPr>
          <p:nvPr/>
        </p:nvSpPr>
        <p:spPr bwMode="auto">
          <a:xfrm>
            <a:off x="304800" y="520700"/>
            <a:ext cx="3646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400"/>
              <a:t>Answer question 10 pg. 162</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4">
            <a:extLst>
              <a:ext uri="{FF2B5EF4-FFF2-40B4-BE49-F238E27FC236}">
                <a16:creationId xmlns:a16="http://schemas.microsoft.com/office/drawing/2014/main" id="{FE488C3D-F527-5820-ACDB-1D44B6FE39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0"/>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Picture 5">
            <a:extLst>
              <a:ext uri="{FF2B5EF4-FFF2-40B4-BE49-F238E27FC236}">
                <a16:creationId xmlns:a16="http://schemas.microsoft.com/office/drawing/2014/main" id="{72700DCC-9342-F718-191B-91058BF0B8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 y="4724400"/>
            <a:ext cx="884872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B3BC4577-8435-E463-E5F0-AD1934A3E441}"/>
              </a:ext>
            </a:extLst>
          </p:cNvPr>
          <p:cNvSpPr>
            <a:spLocks noChangeArrowheads="1"/>
          </p:cNvSpPr>
          <p:nvPr/>
        </p:nvSpPr>
        <p:spPr bwMode="auto">
          <a:xfrm>
            <a:off x="342900" y="5157788"/>
            <a:ext cx="381000" cy="381000"/>
          </a:xfrm>
          <a:prstGeom prst="ellipse">
            <a:avLst/>
          </a:prstGeom>
          <a:noFill/>
          <a:ln w="317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4">
            <a:extLst>
              <a:ext uri="{FF2B5EF4-FFF2-40B4-BE49-F238E27FC236}">
                <a16:creationId xmlns:a16="http://schemas.microsoft.com/office/drawing/2014/main" id="{5DD1F707-DCEA-FE6B-F9D1-B2C21F53C7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1838" y="304800"/>
            <a:ext cx="5872162"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Rectangle 5">
            <a:extLst>
              <a:ext uri="{FF2B5EF4-FFF2-40B4-BE49-F238E27FC236}">
                <a16:creationId xmlns:a16="http://schemas.microsoft.com/office/drawing/2014/main" id="{284FF375-026A-B2BE-4976-828A171AAA32}"/>
              </a:ext>
            </a:extLst>
          </p:cNvPr>
          <p:cNvSpPr>
            <a:spLocks noChangeArrowheads="1"/>
          </p:cNvSpPr>
          <p:nvPr/>
        </p:nvSpPr>
        <p:spPr bwMode="auto">
          <a:xfrm>
            <a:off x="0" y="152400"/>
            <a:ext cx="3505200" cy="5632450"/>
          </a:xfrm>
          <a:prstGeom prst="rect">
            <a:avLst/>
          </a:prstGeom>
          <a:noFill/>
          <a:ln>
            <a:noFill/>
          </a:ln>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defRPr/>
            </a:pPr>
            <a:r>
              <a:rPr lang="en-US" altLang="en-US" sz="1800" dirty="0"/>
              <a:t>*The cartoon illustrates the actions of President Theodore Roosevelt in</a:t>
            </a:r>
          </a:p>
          <a:p>
            <a:pPr>
              <a:spcBef>
                <a:spcPct val="0"/>
              </a:spcBef>
              <a:buFontTx/>
              <a:buNone/>
              <a:defRPr/>
            </a:pPr>
            <a:r>
              <a:rPr lang="en-US" altLang="en-US" sz="1800" dirty="0"/>
              <a:t>(1) securing the land to build the Panama Canal</a:t>
            </a:r>
          </a:p>
          <a:p>
            <a:pPr>
              <a:spcBef>
                <a:spcPct val="0"/>
              </a:spcBef>
              <a:buFontTx/>
              <a:buNone/>
              <a:defRPr/>
            </a:pPr>
            <a:r>
              <a:rPr lang="en-US" altLang="en-US" sz="1800" dirty="0"/>
              <a:t>(2) leading troops in the Spanish-American War</a:t>
            </a:r>
          </a:p>
          <a:p>
            <a:pPr>
              <a:spcBef>
                <a:spcPct val="0"/>
              </a:spcBef>
              <a:buFontTx/>
              <a:buNone/>
              <a:defRPr/>
            </a:pPr>
            <a:r>
              <a:rPr lang="en-US" altLang="en-US" sz="1800" dirty="0"/>
              <a:t>(3) ending the war between Russia and Japan</a:t>
            </a:r>
          </a:p>
          <a:p>
            <a:pPr>
              <a:spcBef>
                <a:spcPct val="0"/>
              </a:spcBef>
              <a:buFontTx/>
              <a:buNone/>
              <a:defRPr/>
            </a:pPr>
            <a:r>
              <a:rPr lang="en-US" altLang="en-US" sz="1800" dirty="0"/>
              <a:t>(4) improving diplomatic relations with Latin American nations</a:t>
            </a:r>
          </a:p>
          <a:p>
            <a:pPr>
              <a:spcBef>
                <a:spcPct val="0"/>
              </a:spcBef>
              <a:buFontTx/>
              <a:buNone/>
              <a:defRPr/>
            </a:pPr>
            <a:endParaRPr lang="en-US" altLang="en-US" sz="1800" dirty="0"/>
          </a:p>
          <a:p>
            <a:pPr>
              <a:spcBef>
                <a:spcPct val="0"/>
              </a:spcBef>
              <a:buFontTx/>
              <a:buNone/>
              <a:defRPr/>
            </a:pPr>
            <a:r>
              <a:rPr lang="en-US" altLang="en-US" sz="1800" dirty="0"/>
              <a:t>* Critics of the actions shown in this cartoon claimed President Theodore Roosevelt was</a:t>
            </a:r>
          </a:p>
          <a:p>
            <a:pPr marL="342900" indent="-342900">
              <a:spcBef>
                <a:spcPct val="0"/>
              </a:spcBef>
              <a:buFontTx/>
              <a:buAutoNum type="arabicParenBoth"/>
              <a:defRPr/>
            </a:pPr>
            <a:r>
              <a:rPr lang="en-US" altLang="en-US" sz="1800" dirty="0"/>
              <a:t>causing environmental damage </a:t>
            </a:r>
          </a:p>
          <a:p>
            <a:pPr marL="342900" indent="-342900">
              <a:spcBef>
                <a:spcPct val="0"/>
              </a:spcBef>
              <a:buFontTx/>
              <a:buAutoNum type="arabicParenBoth"/>
              <a:defRPr/>
            </a:pPr>
            <a:r>
              <a:rPr lang="en-US" altLang="en-US" sz="1800" dirty="0"/>
              <a:t>following a policy of imperialism</a:t>
            </a:r>
          </a:p>
          <a:p>
            <a:pPr>
              <a:spcBef>
                <a:spcPct val="0"/>
              </a:spcBef>
              <a:buFontTx/>
              <a:buNone/>
              <a:defRPr/>
            </a:pPr>
            <a:r>
              <a:rPr lang="en-US" altLang="en-US" sz="1800" dirty="0"/>
              <a:t>(3) requiring massive tax increases </a:t>
            </a:r>
          </a:p>
          <a:p>
            <a:pPr>
              <a:spcBef>
                <a:spcPct val="0"/>
              </a:spcBef>
              <a:buFontTx/>
              <a:buNone/>
              <a:defRPr/>
            </a:pPr>
            <a:r>
              <a:rPr lang="en-US" altLang="en-US" sz="1800" dirty="0"/>
              <a:t>(4) producing major trade deficits with China</a:t>
            </a:r>
          </a:p>
        </p:txBody>
      </p:sp>
      <p:sp>
        <p:nvSpPr>
          <p:cNvPr id="4" name="Oval 3">
            <a:extLst>
              <a:ext uri="{FF2B5EF4-FFF2-40B4-BE49-F238E27FC236}">
                <a16:creationId xmlns:a16="http://schemas.microsoft.com/office/drawing/2014/main" id="{527D0D4D-6DDB-F38E-5A18-E53764418A1F}"/>
              </a:ext>
            </a:extLst>
          </p:cNvPr>
          <p:cNvSpPr>
            <a:spLocks noChangeArrowheads="1"/>
          </p:cNvSpPr>
          <p:nvPr/>
        </p:nvSpPr>
        <p:spPr bwMode="auto">
          <a:xfrm>
            <a:off x="0" y="685800"/>
            <a:ext cx="381000" cy="381000"/>
          </a:xfrm>
          <a:prstGeom prst="ellipse">
            <a:avLst/>
          </a:prstGeom>
          <a:noFill/>
          <a:ln w="444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sp>
        <p:nvSpPr>
          <p:cNvPr id="7" name="Oval 6">
            <a:extLst>
              <a:ext uri="{FF2B5EF4-FFF2-40B4-BE49-F238E27FC236}">
                <a16:creationId xmlns:a16="http://schemas.microsoft.com/office/drawing/2014/main" id="{557D614C-EF7F-5FAD-37BE-4042AC07136F}"/>
              </a:ext>
            </a:extLst>
          </p:cNvPr>
          <p:cNvSpPr>
            <a:spLocks noChangeArrowheads="1"/>
          </p:cNvSpPr>
          <p:nvPr/>
        </p:nvSpPr>
        <p:spPr bwMode="auto">
          <a:xfrm>
            <a:off x="12700" y="4343400"/>
            <a:ext cx="381000" cy="381000"/>
          </a:xfrm>
          <a:prstGeom prst="ellipse">
            <a:avLst/>
          </a:prstGeom>
          <a:noFill/>
          <a:ln w="444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E647D243-6B3F-7C81-B7B2-FE89185711E2}"/>
              </a:ext>
            </a:extLst>
          </p:cNvPr>
          <p:cNvSpPr>
            <a:spLocks noGrp="1" noChangeArrowheads="1"/>
          </p:cNvSpPr>
          <p:nvPr>
            <p:ph type="title"/>
          </p:nvPr>
        </p:nvSpPr>
        <p:spPr>
          <a:xfrm>
            <a:off x="457200" y="76200"/>
            <a:ext cx="7772400" cy="571500"/>
          </a:xfrm>
        </p:spPr>
        <p:txBody>
          <a:bodyPr/>
          <a:lstStyle/>
          <a:p>
            <a:r>
              <a:rPr lang="en-US" altLang="en-US" sz="3200" b="1"/>
              <a:t>Building the Panama Canal</a:t>
            </a:r>
          </a:p>
        </p:txBody>
      </p:sp>
      <p:pic>
        <p:nvPicPr>
          <p:cNvPr id="5" name="2S3w1h_Pd_8">
            <a:hlinkClick r:id="" action="ppaction://media"/>
            <a:extLst>
              <a:ext uri="{FF2B5EF4-FFF2-40B4-BE49-F238E27FC236}">
                <a16:creationId xmlns:a16="http://schemas.microsoft.com/office/drawing/2014/main" id="{D4E2A006-CFED-A3ED-2FAD-E12C214AF5F4}"/>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52400" y="990600"/>
            <a:ext cx="883920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A165FD3-5702-0F0B-E009-64942F21CA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00" y="76200"/>
            <a:ext cx="71913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a:extLst>
              <a:ext uri="{FF2B5EF4-FFF2-40B4-BE49-F238E27FC236}">
                <a16:creationId xmlns:a16="http://schemas.microsoft.com/office/drawing/2014/main" id="{CBF676B9-4F3F-69F4-771F-7499474E00F9}"/>
              </a:ext>
            </a:extLst>
          </p:cNvPr>
          <p:cNvSpPr>
            <a:spLocks noGrp="1" noChangeArrowheads="1"/>
          </p:cNvSpPr>
          <p:nvPr>
            <p:ph type="title"/>
          </p:nvPr>
        </p:nvSpPr>
        <p:spPr/>
        <p:txBody>
          <a:bodyPr/>
          <a:lstStyle/>
          <a:p>
            <a:endParaRPr lang="en-US" altLang="en-US"/>
          </a:p>
        </p:txBody>
      </p:sp>
      <p:sp>
        <p:nvSpPr>
          <p:cNvPr id="102403" name="Text Placeholder 2">
            <a:extLst>
              <a:ext uri="{FF2B5EF4-FFF2-40B4-BE49-F238E27FC236}">
                <a16:creationId xmlns:a16="http://schemas.microsoft.com/office/drawing/2014/main" id="{5D376D82-ED43-A69D-95AC-DB531DBBC501}"/>
              </a:ext>
            </a:extLst>
          </p:cNvPr>
          <p:cNvSpPr>
            <a:spLocks noGrp="1" noChangeArrowheads="1"/>
          </p:cNvSpPr>
          <p:nvPr>
            <p:ph type="body" sz="half" idx="1"/>
          </p:nvPr>
        </p:nvSpPr>
        <p:spPr/>
        <p:txBody>
          <a:bodyPr/>
          <a:lstStyle/>
          <a:p>
            <a:endParaRPr lang="en-US" altLang="en-US"/>
          </a:p>
        </p:txBody>
      </p:sp>
      <p:sp>
        <p:nvSpPr>
          <p:cNvPr id="102404" name="Online Image Placeholder 3">
            <a:extLst>
              <a:ext uri="{FF2B5EF4-FFF2-40B4-BE49-F238E27FC236}">
                <a16:creationId xmlns:a16="http://schemas.microsoft.com/office/drawing/2014/main" id="{54EF3DFE-4757-AF66-BF6F-6B5895851F5E}"/>
              </a:ext>
            </a:extLst>
          </p:cNvPr>
          <p:cNvSpPr>
            <a:spLocks noGrp="1" noChangeArrowheads="1" noTextEdit="1"/>
          </p:cNvSpPr>
          <p:nvPr>
            <p:ph type="clipArt" sz="half" idx="2"/>
          </p:nvPr>
        </p:nvSpPr>
        <p:spPr/>
      </p:sp>
      <p:pic>
        <p:nvPicPr>
          <p:cNvPr id="102405" name="Picture 4">
            <a:extLst>
              <a:ext uri="{FF2B5EF4-FFF2-40B4-BE49-F238E27FC236}">
                <a16:creationId xmlns:a16="http://schemas.microsoft.com/office/drawing/2014/main" id="{B5243BC4-5883-C0F9-A6B2-8DC1259B4A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263" y="19050"/>
            <a:ext cx="8143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01FBF60A-956E-2555-7719-385EA085529C}"/>
              </a:ext>
            </a:extLst>
          </p:cNvPr>
          <p:cNvSpPr>
            <a:spLocks noGrp="1" noChangeArrowheads="1"/>
          </p:cNvSpPr>
          <p:nvPr>
            <p:ph type="title"/>
            <p:custDataLst>
              <p:tags r:id="rId2"/>
            </p:custDataLst>
          </p:nvPr>
        </p:nvSpPr>
        <p:spPr>
          <a:xfrm>
            <a:off x="685800" y="93663"/>
            <a:ext cx="7772400" cy="685800"/>
          </a:xfrm>
        </p:spPr>
        <p:txBody>
          <a:bodyPr/>
          <a:lstStyle/>
          <a:p>
            <a:r>
              <a:rPr lang="en-US" altLang="en-US" sz="3600" b="1"/>
              <a:t>Forms of Imperialism </a:t>
            </a:r>
          </a:p>
        </p:txBody>
      </p:sp>
      <p:sp>
        <p:nvSpPr>
          <p:cNvPr id="5123" name="Content Placeholder 4">
            <a:extLst>
              <a:ext uri="{FF2B5EF4-FFF2-40B4-BE49-F238E27FC236}">
                <a16:creationId xmlns:a16="http://schemas.microsoft.com/office/drawing/2014/main" id="{45BC5A28-C714-F00F-9F65-64FC98595539}"/>
              </a:ext>
            </a:extLst>
          </p:cNvPr>
          <p:cNvSpPr>
            <a:spLocks noGrp="1" noChangeArrowheads="1"/>
          </p:cNvSpPr>
          <p:nvPr>
            <p:ph idx="1"/>
            <p:custDataLst>
              <p:tags r:id="rId3"/>
            </p:custDataLst>
          </p:nvPr>
        </p:nvSpPr>
        <p:spPr>
          <a:xfrm>
            <a:off x="381000" y="806450"/>
            <a:ext cx="8610600" cy="3733800"/>
          </a:xfrm>
        </p:spPr>
        <p:txBody>
          <a:bodyPr/>
          <a:lstStyle/>
          <a:p>
            <a:r>
              <a:rPr lang="en-US" altLang="en-US" sz="2800" b="1"/>
              <a:t>IMPERIALISM</a:t>
            </a:r>
            <a:r>
              <a:rPr lang="en-US" altLang="en-US" sz="2800"/>
              <a:t> - economic and political domination of a strong nation over weaker ones</a:t>
            </a:r>
          </a:p>
          <a:p>
            <a:r>
              <a:rPr lang="en-US" altLang="en-US" sz="2800"/>
              <a:t>Leads to </a:t>
            </a:r>
            <a:r>
              <a:rPr lang="en-US" altLang="en-US" sz="2800" b="1"/>
              <a:t>COLONILISM</a:t>
            </a:r>
            <a:r>
              <a:rPr lang="en-US" altLang="en-US" sz="2800"/>
              <a:t>-the policy or practice of acquiring full or partial political control over another country, occupying it with settlers, and exploiting it economically for its natural resources</a:t>
            </a:r>
          </a:p>
          <a:p>
            <a:r>
              <a:rPr lang="en-US" altLang="en-US" sz="2800" b="1"/>
              <a:t>Protectorate</a:t>
            </a:r>
            <a:r>
              <a:rPr lang="en-US" altLang="en-US" sz="2800"/>
              <a:t>-a country that is technically independent but is actually under the control of another country</a:t>
            </a:r>
          </a:p>
        </p:txBody>
      </p:sp>
      <p:pic>
        <p:nvPicPr>
          <p:cNvPr id="5124" name="Picture 1">
            <a:extLst>
              <a:ext uri="{FF2B5EF4-FFF2-40B4-BE49-F238E27FC236}">
                <a16:creationId xmlns:a16="http://schemas.microsoft.com/office/drawing/2014/main" id="{127043FB-8511-D462-405B-EC0D8E8B88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4564063"/>
            <a:ext cx="306387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0182" name="Picture 6">
            <a:extLst>
              <a:ext uri="{FF2B5EF4-FFF2-40B4-BE49-F238E27FC236}">
                <a16:creationId xmlns:a16="http://schemas.microsoft.com/office/drawing/2014/main" id="{DA91781D-E7D3-76D7-BFE8-51766BA303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4870450"/>
            <a:ext cx="3027363" cy="18176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48CE4492-1FDF-0539-44F3-7DC0830EE9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25413"/>
            <a:ext cx="2257425" cy="25304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0184" name="Picture 8">
            <a:extLst>
              <a:ext uri="{FF2B5EF4-FFF2-40B4-BE49-F238E27FC236}">
                <a16:creationId xmlns:a16="http://schemas.microsoft.com/office/drawing/2014/main" id="{96AAEAFB-B678-E852-AC65-10CDAB01D6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838200"/>
            <a:ext cx="1011238"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2">
            <a:extLst>
              <a:ext uri="{FF2B5EF4-FFF2-40B4-BE49-F238E27FC236}">
                <a16:creationId xmlns:a16="http://schemas.microsoft.com/office/drawing/2014/main" id="{9C07DDB6-0023-1D4D-F4C1-0214648D5F39}"/>
              </a:ext>
            </a:extLst>
          </p:cNvPr>
          <p:cNvSpPr>
            <a:spLocks noGrp="1" noChangeArrowheads="1"/>
          </p:cNvSpPr>
          <p:nvPr>
            <p:ph type="title"/>
          </p:nvPr>
        </p:nvSpPr>
        <p:spPr>
          <a:xfrm>
            <a:off x="282575" y="38100"/>
            <a:ext cx="6477000" cy="471488"/>
          </a:xfrm>
        </p:spPr>
        <p:txBody>
          <a:bodyPr/>
          <a:lstStyle/>
          <a:p>
            <a:pPr eaLnBrk="1" hangingPunct="1"/>
            <a:r>
              <a:rPr lang="en-US" altLang="en-US" sz="2800"/>
              <a:t>Challenges of Building the Panama Canal</a:t>
            </a:r>
          </a:p>
        </p:txBody>
      </p:sp>
      <p:sp>
        <p:nvSpPr>
          <p:cNvPr id="5" name="Rectangle 3">
            <a:extLst>
              <a:ext uri="{FF2B5EF4-FFF2-40B4-BE49-F238E27FC236}">
                <a16:creationId xmlns:a16="http://schemas.microsoft.com/office/drawing/2014/main" id="{70FCCCD7-8205-3C63-6374-66D1D8DCA952}"/>
              </a:ext>
            </a:extLst>
          </p:cNvPr>
          <p:cNvSpPr txBox="1">
            <a:spLocks noChangeArrowheads="1"/>
          </p:cNvSpPr>
          <p:nvPr/>
        </p:nvSpPr>
        <p:spPr bwMode="auto">
          <a:xfrm>
            <a:off x="76200" y="1017588"/>
            <a:ext cx="5918200" cy="536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2600"/>
              <a:t>Pres. Roosevelt immediately ordered construction of the canal to begin.</a:t>
            </a:r>
          </a:p>
          <a:p>
            <a:pPr eaLnBrk="1" hangingPunct="1"/>
            <a:r>
              <a:rPr lang="en-US" altLang="en-US" sz="2600"/>
              <a:t>But there were obstacles:</a:t>
            </a:r>
          </a:p>
          <a:p>
            <a:pPr lvl="1" eaLnBrk="1" hangingPunct="1"/>
            <a:r>
              <a:rPr lang="en-US" altLang="en-US" sz="2000" b="1"/>
              <a:t>51 miles of jungle at varying land elevations</a:t>
            </a:r>
          </a:p>
          <a:p>
            <a:pPr lvl="1" eaLnBrk="1" hangingPunct="1"/>
            <a:r>
              <a:rPr lang="en-US" altLang="en-US" sz="2000" b="1"/>
              <a:t>Swamps</a:t>
            </a:r>
          </a:p>
          <a:p>
            <a:pPr lvl="1" eaLnBrk="1" hangingPunct="1"/>
            <a:r>
              <a:rPr lang="en-US" altLang="en-US" sz="2000" b="1"/>
              <a:t>Over 10 years to finish @ cost of $400 million </a:t>
            </a:r>
          </a:p>
          <a:p>
            <a:pPr lvl="1" eaLnBrk="1" hangingPunct="1"/>
            <a:r>
              <a:rPr lang="en-US" altLang="en-US" sz="2000" b="1"/>
              <a:t>Frequent rains caused mudslides</a:t>
            </a:r>
          </a:p>
          <a:p>
            <a:pPr lvl="1" eaLnBrk="1" hangingPunct="1"/>
            <a:r>
              <a:rPr lang="en-US" altLang="en-US" sz="2000" b="1"/>
              <a:t>Mosquitoes spread </a:t>
            </a:r>
            <a:r>
              <a:rPr lang="en-US" altLang="en-US" sz="2000" b="1">
                <a:solidFill>
                  <a:srgbClr val="FF0000"/>
                </a:solidFill>
              </a:rPr>
              <a:t>yellow</a:t>
            </a:r>
            <a:r>
              <a:rPr lang="en-US" altLang="en-US" sz="2000" b="1"/>
              <a:t> fever, malaria</a:t>
            </a:r>
          </a:p>
          <a:p>
            <a:pPr lvl="1" eaLnBrk="1" hangingPunct="1"/>
            <a:r>
              <a:rPr lang="en-US" altLang="en-US" sz="2000" b="1"/>
              <a:t>Thousands of lives were lost</a:t>
            </a:r>
          </a:p>
          <a:p>
            <a:pPr eaLnBrk="1" hangingPunct="1"/>
            <a:r>
              <a:rPr lang="en-US" altLang="en-US" sz="2600">
                <a:solidFill>
                  <a:srgbClr val="FF0000"/>
                </a:solidFill>
              </a:rPr>
              <a:t>Dr. Walter Reed along with Cuban Dr. Carlos Finlay </a:t>
            </a:r>
            <a:r>
              <a:rPr lang="en-US" altLang="en-US" sz="2600"/>
              <a:t>discovered </a:t>
            </a:r>
            <a:r>
              <a:rPr lang="en-US" altLang="en-US" sz="2600">
                <a:solidFill>
                  <a:srgbClr val="FF0000"/>
                </a:solidFill>
              </a:rPr>
              <a:t>mosquitoes</a:t>
            </a:r>
            <a:r>
              <a:rPr lang="en-US" altLang="en-US" sz="2600"/>
              <a:t> caused the </a:t>
            </a:r>
            <a:r>
              <a:rPr lang="en-US" altLang="en-US" sz="2600">
                <a:solidFill>
                  <a:srgbClr val="FF0000"/>
                </a:solidFill>
              </a:rPr>
              <a:t>yellow fever.</a:t>
            </a:r>
          </a:p>
          <a:p>
            <a:pPr eaLnBrk="1" hangingPunct="1"/>
            <a:r>
              <a:rPr lang="en-US" altLang="en-US" sz="2600"/>
              <a:t>Dr. Gorgas sprayed oil on all water to prevent more mosquitoes from breeding.</a:t>
            </a:r>
          </a:p>
        </p:txBody>
      </p:sp>
      <p:pic>
        <p:nvPicPr>
          <p:cNvPr id="50178" name="Picture 2">
            <a:extLst>
              <a:ext uri="{FF2B5EF4-FFF2-40B4-BE49-F238E27FC236}">
                <a16:creationId xmlns:a16="http://schemas.microsoft.com/office/drawing/2014/main" id="{7FF28AD2-0F25-9A00-A161-F63BD6E6AD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2868613"/>
            <a:ext cx="2257425" cy="177958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8">
            <a:extLst>
              <a:ext uri="{FF2B5EF4-FFF2-40B4-BE49-F238E27FC236}">
                <a16:creationId xmlns:a16="http://schemas.microsoft.com/office/drawing/2014/main" id="{37B98908-CCBB-7DC1-89A7-474FD7CB36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8775" y="1752600"/>
            <a:ext cx="1011238"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a:extLst>
              <a:ext uri="{FF2B5EF4-FFF2-40B4-BE49-F238E27FC236}">
                <a16:creationId xmlns:a16="http://schemas.microsoft.com/office/drawing/2014/main" id="{315EB490-3548-E910-7D77-240327EE3B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417513"/>
            <a:ext cx="9461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a:extLst>
              <a:ext uri="{FF2B5EF4-FFF2-40B4-BE49-F238E27FC236}">
                <a16:creationId xmlns:a16="http://schemas.microsoft.com/office/drawing/2014/main" id="{C3841EFF-5FE4-6021-0EF1-EB832DC8C5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2263" y="3698875"/>
            <a:ext cx="1011237"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22533"/>
                                        </p:tgtEl>
                                        <p:attrNameLst>
                                          <p:attrName>style.visibility</p:attrName>
                                        </p:attrNameLst>
                                      </p:cBhvr>
                                      <p:to>
                                        <p:strVal val="visible"/>
                                      </p:to>
                                    </p:set>
                                    <p:anim calcmode="lin" valueType="num">
                                      <p:cBhvr additive="base">
                                        <p:cTn id="7" dur="500" fill="hold"/>
                                        <p:tgtEl>
                                          <p:spTgt spid="22533"/>
                                        </p:tgtEl>
                                        <p:attrNameLst>
                                          <p:attrName>ppt_x</p:attrName>
                                        </p:attrNameLst>
                                      </p:cBhvr>
                                      <p:tavLst>
                                        <p:tav tm="0">
                                          <p:val>
                                            <p:strVal val="#ppt_x"/>
                                          </p:val>
                                        </p:tav>
                                        <p:tav tm="100000">
                                          <p:val>
                                            <p:strVal val="#ppt_x"/>
                                          </p:val>
                                        </p:tav>
                                      </p:tavLst>
                                    </p:anim>
                                    <p:anim calcmode="lin" valueType="num">
                                      <p:cBhvr additive="base">
                                        <p:cTn id="8" dur="500" fill="hold"/>
                                        <p:tgtEl>
                                          <p:spTgt spid="22533"/>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2" presetClass="entr" presetSubtype="1" fill="hold" nodeType="after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left)">
                                      <p:cBhvr>
                                        <p:cTn id="20" dur="500"/>
                                        <p:tgtEl>
                                          <p:spTgt spid="5">
                                            <p:txEl>
                                              <p:pRg st="1" end="1"/>
                                            </p:txEl>
                                          </p:spTgt>
                                        </p:tgtEl>
                                      </p:cBhvr>
                                    </p:animEffect>
                                  </p:childTnLst>
                                </p:cTn>
                              </p:par>
                            </p:childTnLst>
                          </p:cTn>
                        </p:par>
                        <p:par>
                          <p:cTn id="21" fill="hold" nodeType="afterGroup">
                            <p:stCondLst>
                              <p:cond delay="500"/>
                            </p:stCondLst>
                            <p:childTnLst>
                              <p:par>
                                <p:cTn id="22" presetID="22" presetClass="entr" presetSubtype="4" fill="hold" nodeType="afterEffect">
                                  <p:stCondLst>
                                    <p:cond delay="0"/>
                                  </p:stCondLst>
                                  <p:childTnLst>
                                    <p:set>
                                      <p:cBhvr>
                                        <p:cTn id="23" dur="1" fill="hold">
                                          <p:stCondLst>
                                            <p:cond delay="0"/>
                                          </p:stCondLst>
                                        </p:cTn>
                                        <p:tgtEl>
                                          <p:spTgt spid="50178"/>
                                        </p:tgtEl>
                                        <p:attrNameLst>
                                          <p:attrName>style.visibility</p:attrName>
                                        </p:attrNameLst>
                                      </p:cBhvr>
                                      <p:to>
                                        <p:strVal val="visible"/>
                                      </p:to>
                                    </p:set>
                                    <p:animEffect transition="in" filter="wipe(down)">
                                      <p:cBhvr>
                                        <p:cTn id="24" dur="500"/>
                                        <p:tgtEl>
                                          <p:spTgt spid="50178"/>
                                        </p:tgtEl>
                                      </p:cBhvr>
                                    </p:animEffect>
                                  </p:childTnLst>
                                </p:cTn>
                              </p:par>
                            </p:childTnLst>
                          </p:cTn>
                        </p:par>
                        <p:par>
                          <p:cTn id="25" fill="hold" nodeType="afterGroup">
                            <p:stCondLst>
                              <p:cond delay="1000"/>
                            </p:stCondLst>
                            <p:childTnLst>
                              <p:par>
                                <p:cTn id="26" presetID="22" presetClass="entr" presetSubtype="8" fill="hold" nodeType="after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wipe(left)">
                                      <p:cBhvr>
                                        <p:cTn id="28" dur="500"/>
                                        <p:tgtEl>
                                          <p:spTgt spid="5">
                                            <p:txEl>
                                              <p:pRg st="2" end="2"/>
                                            </p:txEl>
                                          </p:spTgt>
                                        </p:tgtEl>
                                      </p:cBhvr>
                                    </p:animEffect>
                                  </p:childTnLst>
                                </p:cTn>
                              </p:par>
                            </p:childTnLst>
                          </p:cTn>
                        </p:par>
                        <p:par>
                          <p:cTn id="29" fill="hold" nodeType="afterGroup">
                            <p:stCondLst>
                              <p:cond delay="1500"/>
                            </p:stCondLst>
                            <p:childTnLst>
                              <p:par>
                                <p:cTn id="30" presetID="22" presetClass="entr" presetSubtype="8" fill="hold" nodeType="after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wipe(left)">
                                      <p:cBhvr>
                                        <p:cTn id="32" dur="500"/>
                                        <p:tgtEl>
                                          <p:spTgt spid="5">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wipe(left)">
                                      <p:cBhvr>
                                        <p:cTn id="37" dur="500"/>
                                        <p:tgtEl>
                                          <p:spTgt spid="5">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wipe(left)">
                                      <p:cBhvr>
                                        <p:cTn id="42" dur="500"/>
                                        <p:tgtEl>
                                          <p:spTgt spid="5">
                                            <p:txEl>
                                              <p:pRg st="5" end="5"/>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wipe(left)">
                                      <p:cBhvr>
                                        <p:cTn id="47" dur="500"/>
                                        <p:tgtEl>
                                          <p:spTgt spid="5">
                                            <p:txEl>
                                              <p:pRg st="6" end="6"/>
                                            </p:txEl>
                                          </p:spTgt>
                                        </p:tgtEl>
                                      </p:cBhvr>
                                    </p:animEffect>
                                  </p:childTnLst>
                                </p:cTn>
                              </p:par>
                              <p:par>
                                <p:cTn id="48" presetID="15" presetClass="entr" presetSubtype="0" fill="hold" nodeType="withEffect">
                                  <p:stCondLst>
                                    <p:cond delay="0"/>
                                  </p:stCondLst>
                                  <p:childTnLst>
                                    <p:set>
                                      <p:cBhvr>
                                        <p:cTn id="49" dur="1" fill="hold">
                                          <p:stCondLst>
                                            <p:cond delay="0"/>
                                          </p:stCondLst>
                                        </p:cTn>
                                        <p:tgtEl>
                                          <p:spTgt spid="50184"/>
                                        </p:tgtEl>
                                        <p:attrNameLst>
                                          <p:attrName>style.visibility</p:attrName>
                                        </p:attrNameLst>
                                      </p:cBhvr>
                                      <p:to>
                                        <p:strVal val="visible"/>
                                      </p:to>
                                    </p:set>
                                    <p:anim calcmode="lin" valueType="num">
                                      <p:cBhvr>
                                        <p:cTn id="50" dur="1000" fill="hold"/>
                                        <p:tgtEl>
                                          <p:spTgt spid="50184"/>
                                        </p:tgtEl>
                                        <p:attrNameLst>
                                          <p:attrName>ppt_w</p:attrName>
                                        </p:attrNameLst>
                                      </p:cBhvr>
                                      <p:tavLst>
                                        <p:tav tm="0">
                                          <p:val>
                                            <p:fltVal val="0"/>
                                          </p:val>
                                        </p:tav>
                                        <p:tav tm="100000">
                                          <p:val>
                                            <p:strVal val="#ppt_w"/>
                                          </p:val>
                                        </p:tav>
                                      </p:tavLst>
                                    </p:anim>
                                    <p:anim calcmode="lin" valueType="num">
                                      <p:cBhvr>
                                        <p:cTn id="51" dur="1000" fill="hold"/>
                                        <p:tgtEl>
                                          <p:spTgt spid="50184"/>
                                        </p:tgtEl>
                                        <p:attrNameLst>
                                          <p:attrName>ppt_h</p:attrName>
                                        </p:attrNameLst>
                                      </p:cBhvr>
                                      <p:tavLst>
                                        <p:tav tm="0">
                                          <p:val>
                                            <p:fltVal val="0"/>
                                          </p:val>
                                        </p:tav>
                                        <p:tav tm="100000">
                                          <p:val>
                                            <p:strVal val="#ppt_h"/>
                                          </p:val>
                                        </p:tav>
                                      </p:tavLst>
                                    </p:anim>
                                    <p:anim calcmode="lin" valueType="num">
                                      <p:cBhvr>
                                        <p:cTn id="52" dur="1000" fill="hold"/>
                                        <p:tgtEl>
                                          <p:spTgt spid="50184"/>
                                        </p:tgtEl>
                                        <p:attrNameLst>
                                          <p:attrName>ppt_x</p:attrName>
                                        </p:attrNameLst>
                                      </p:cBhvr>
                                      <p:tavLst>
                                        <p:tav tm="0" fmla="#ppt_x+(cos(-2*pi*(1-$))*-#ppt_x-sin(-2*pi*(1-$))*(1-#ppt_y))*(1-$)">
                                          <p:val>
                                            <p:fltVal val="0"/>
                                          </p:val>
                                        </p:tav>
                                        <p:tav tm="100000">
                                          <p:val>
                                            <p:fltVal val="1"/>
                                          </p:val>
                                        </p:tav>
                                      </p:tavLst>
                                    </p:anim>
                                    <p:anim calcmode="lin" valueType="num">
                                      <p:cBhvr>
                                        <p:cTn id="53" dur="1000" fill="hold"/>
                                        <p:tgtEl>
                                          <p:spTgt spid="50184"/>
                                        </p:tgtEl>
                                        <p:attrNameLst>
                                          <p:attrName>ppt_y</p:attrName>
                                        </p:attrNameLst>
                                      </p:cBhvr>
                                      <p:tavLst>
                                        <p:tav tm="0" fmla="#ppt_y+(sin(-2*pi*(1-$))*-#ppt_x+cos(-2*pi*(1-$))*(1-#ppt_y))*(1-$)">
                                          <p:val>
                                            <p:fltVal val="0"/>
                                          </p:val>
                                        </p:tav>
                                        <p:tav tm="100000">
                                          <p:val>
                                            <p:fltVal val="1"/>
                                          </p:val>
                                        </p:tav>
                                      </p:tavLst>
                                    </p:anim>
                                  </p:childTnLst>
                                </p:cTn>
                              </p:par>
                            </p:childTnLst>
                          </p:cTn>
                        </p:par>
                        <p:par>
                          <p:cTn id="54" fill="hold" nodeType="afterGroup">
                            <p:stCondLst>
                              <p:cond delay="1000"/>
                            </p:stCondLst>
                            <p:childTnLst>
                              <p:par>
                                <p:cTn id="55" presetID="15" presetClass="entr" presetSubtype="0" fill="hold" nodeType="after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1000" fill="hold"/>
                                        <p:tgtEl>
                                          <p:spTgt spid="10"/>
                                        </p:tgtEl>
                                        <p:attrNameLst>
                                          <p:attrName>ppt_w</p:attrName>
                                        </p:attrNameLst>
                                      </p:cBhvr>
                                      <p:tavLst>
                                        <p:tav tm="0">
                                          <p:val>
                                            <p:fltVal val="0"/>
                                          </p:val>
                                        </p:tav>
                                        <p:tav tm="100000">
                                          <p:val>
                                            <p:strVal val="#ppt_w"/>
                                          </p:val>
                                        </p:tav>
                                      </p:tavLst>
                                    </p:anim>
                                    <p:anim calcmode="lin" valueType="num">
                                      <p:cBhvr>
                                        <p:cTn id="58" dur="1000" fill="hold"/>
                                        <p:tgtEl>
                                          <p:spTgt spid="10"/>
                                        </p:tgtEl>
                                        <p:attrNameLst>
                                          <p:attrName>ppt_h</p:attrName>
                                        </p:attrNameLst>
                                      </p:cBhvr>
                                      <p:tavLst>
                                        <p:tav tm="0">
                                          <p:val>
                                            <p:fltVal val="0"/>
                                          </p:val>
                                        </p:tav>
                                        <p:tav tm="100000">
                                          <p:val>
                                            <p:strVal val="#ppt_h"/>
                                          </p:val>
                                        </p:tav>
                                      </p:tavLst>
                                    </p:anim>
                                    <p:anim calcmode="lin" valueType="num">
                                      <p:cBhvr>
                                        <p:cTn id="59"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61" fill="hold" nodeType="afterGroup">
                            <p:stCondLst>
                              <p:cond delay="2000"/>
                            </p:stCondLst>
                            <p:childTnLst>
                              <p:par>
                                <p:cTn id="62" presetID="15" presetClass="entr" presetSubtype="0" fill="hold" nodeType="after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p:cTn id="64" dur="1000" fill="hold"/>
                                        <p:tgtEl>
                                          <p:spTgt spid="11"/>
                                        </p:tgtEl>
                                        <p:attrNameLst>
                                          <p:attrName>ppt_w</p:attrName>
                                        </p:attrNameLst>
                                      </p:cBhvr>
                                      <p:tavLst>
                                        <p:tav tm="0">
                                          <p:val>
                                            <p:fltVal val="0"/>
                                          </p:val>
                                        </p:tav>
                                        <p:tav tm="100000">
                                          <p:val>
                                            <p:strVal val="#ppt_w"/>
                                          </p:val>
                                        </p:tav>
                                      </p:tavLst>
                                    </p:anim>
                                    <p:anim calcmode="lin" valueType="num">
                                      <p:cBhvr>
                                        <p:cTn id="65" dur="1000" fill="hold"/>
                                        <p:tgtEl>
                                          <p:spTgt spid="11"/>
                                        </p:tgtEl>
                                        <p:attrNameLst>
                                          <p:attrName>ppt_h</p:attrName>
                                        </p:attrNameLst>
                                      </p:cBhvr>
                                      <p:tavLst>
                                        <p:tav tm="0">
                                          <p:val>
                                            <p:fltVal val="0"/>
                                          </p:val>
                                        </p:tav>
                                        <p:tav tm="100000">
                                          <p:val>
                                            <p:strVal val="#ppt_h"/>
                                          </p:val>
                                        </p:tav>
                                      </p:tavLst>
                                    </p:anim>
                                    <p:anim calcmode="lin" valueType="num">
                                      <p:cBhvr>
                                        <p:cTn id="66"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67"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68" fill="hold" nodeType="afterGroup">
                            <p:stCondLst>
                              <p:cond delay="3000"/>
                            </p:stCondLst>
                            <p:childTnLst>
                              <p:par>
                                <p:cTn id="69" presetID="15" presetClass="entr" presetSubtype="0" fill="hold" nodeType="after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1000" fill="hold"/>
                                        <p:tgtEl>
                                          <p:spTgt spid="12"/>
                                        </p:tgtEl>
                                        <p:attrNameLst>
                                          <p:attrName>ppt_w</p:attrName>
                                        </p:attrNameLst>
                                      </p:cBhvr>
                                      <p:tavLst>
                                        <p:tav tm="0">
                                          <p:val>
                                            <p:fltVal val="0"/>
                                          </p:val>
                                        </p:tav>
                                        <p:tav tm="100000">
                                          <p:val>
                                            <p:strVal val="#ppt_w"/>
                                          </p:val>
                                        </p:tav>
                                      </p:tavLst>
                                    </p:anim>
                                    <p:anim calcmode="lin" valueType="num">
                                      <p:cBhvr>
                                        <p:cTn id="72" dur="1000" fill="hold"/>
                                        <p:tgtEl>
                                          <p:spTgt spid="12"/>
                                        </p:tgtEl>
                                        <p:attrNameLst>
                                          <p:attrName>ppt_h</p:attrName>
                                        </p:attrNameLst>
                                      </p:cBhvr>
                                      <p:tavLst>
                                        <p:tav tm="0">
                                          <p:val>
                                            <p:fltVal val="0"/>
                                          </p:val>
                                        </p:tav>
                                        <p:tav tm="100000">
                                          <p:val>
                                            <p:strVal val="#ppt_h"/>
                                          </p:val>
                                        </p:tav>
                                      </p:tavLst>
                                    </p:anim>
                                    <p:anim calcmode="lin" valueType="num">
                                      <p:cBhvr>
                                        <p:cTn id="73"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2" presetClass="entr" presetSubtype="8" fill="hold" nodeType="clickEffect">
                                  <p:stCondLst>
                                    <p:cond delay="0"/>
                                  </p:stCondLst>
                                  <p:childTnLst>
                                    <p:set>
                                      <p:cBhvr>
                                        <p:cTn id="78" dur="1" fill="hold">
                                          <p:stCondLst>
                                            <p:cond delay="0"/>
                                          </p:stCondLst>
                                        </p:cTn>
                                        <p:tgtEl>
                                          <p:spTgt spid="5">
                                            <p:txEl>
                                              <p:pRg st="7" end="7"/>
                                            </p:txEl>
                                          </p:spTgt>
                                        </p:tgtEl>
                                        <p:attrNameLst>
                                          <p:attrName>style.visibility</p:attrName>
                                        </p:attrNameLst>
                                      </p:cBhvr>
                                      <p:to>
                                        <p:strVal val="visible"/>
                                      </p:to>
                                    </p:set>
                                    <p:animEffect transition="in" filter="wipe(left)">
                                      <p:cBhvr>
                                        <p:cTn id="79" dur="500"/>
                                        <p:tgtEl>
                                          <p:spTgt spid="5">
                                            <p:txEl>
                                              <p:pRg st="7" end="7"/>
                                            </p:txEl>
                                          </p:spTgt>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22" presetClass="entr" presetSubtype="8" fill="hold" nodeType="clickEffect">
                                  <p:stCondLst>
                                    <p:cond delay="0"/>
                                  </p:stCondLst>
                                  <p:childTnLst>
                                    <p:set>
                                      <p:cBhvr>
                                        <p:cTn id="83" dur="1" fill="hold">
                                          <p:stCondLst>
                                            <p:cond delay="0"/>
                                          </p:stCondLst>
                                        </p:cTn>
                                        <p:tgtEl>
                                          <p:spTgt spid="5">
                                            <p:txEl>
                                              <p:pRg st="8" end="8"/>
                                            </p:txEl>
                                          </p:spTgt>
                                        </p:tgtEl>
                                        <p:attrNameLst>
                                          <p:attrName>style.visibility</p:attrName>
                                        </p:attrNameLst>
                                      </p:cBhvr>
                                      <p:to>
                                        <p:strVal val="visible"/>
                                      </p:to>
                                    </p:set>
                                    <p:animEffect transition="in" filter="wipe(left)">
                                      <p:cBhvr>
                                        <p:cTn id="84" dur="500"/>
                                        <p:tgtEl>
                                          <p:spTgt spid="5">
                                            <p:txEl>
                                              <p:pRg st="8" end="8"/>
                                            </p:txEl>
                                          </p:spTgt>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8" fill="hold" nodeType="clickEffect">
                                  <p:stCondLst>
                                    <p:cond delay="0"/>
                                  </p:stCondLst>
                                  <p:childTnLst>
                                    <p:set>
                                      <p:cBhvr>
                                        <p:cTn id="88" dur="1" fill="hold">
                                          <p:stCondLst>
                                            <p:cond delay="0"/>
                                          </p:stCondLst>
                                        </p:cTn>
                                        <p:tgtEl>
                                          <p:spTgt spid="5">
                                            <p:txEl>
                                              <p:pRg st="9" end="9"/>
                                            </p:txEl>
                                          </p:spTgt>
                                        </p:tgtEl>
                                        <p:attrNameLst>
                                          <p:attrName>style.visibility</p:attrName>
                                        </p:attrNameLst>
                                      </p:cBhvr>
                                      <p:to>
                                        <p:strVal val="visible"/>
                                      </p:to>
                                    </p:set>
                                    <p:animEffect transition="in" filter="wipe(left)">
                                      <p:cBhvr>
                                        <p:cTn id="89" dur="500"/>
                                        <p:tgtEl>
                                          <p:spTgt spid="5">
                                            <p:txEl>
                                              <p:pRg st="9" end="9"/>
                                            </p:txEl>
                                          </p:spTgt>
                                        </p:tgtEl>
                                      </p:cBhvr>
                                    </p:animEffect>
                                  </p:childTnLst>
                                </p:cTn>
                              </p:par>
                              <p:par>
                                <p:cTn id="90" presetID="22" presetClass="entr" presetSubtype="4" fill="hold" nodeType="withEffect">
                                  <p:stCondLst>
                                    <p:cond delay="0"/>
                                  </p:stCondLst>
                                  <p:childTnLst>
                                    <p:set>
                                      <p:cBhvr>
                                        <p:cTn id="91" dur="1" fill="hold">
                                          <p:stCondLst>
                                            <p:cond delay="0"/>
                                          </p:stCondLst>
                                        </p:cTn>
                                        <p:tgtEl>
                                          <p:spTgt spid="50182"/>
                                        </p:tgtEl>
                                        <p:attrNameLst>
                                          <p:attrName>style.visibility</p:attrName>
                                        </p:attrNameLst>
                                      </p:cBhvr>
                                      <p:to>
                                        <p:strVal val="visible"/>
                                      </p:to>
                                    </p:set>
                                    <p:animEffect transition="in" filter="wipe(down)">
                                      <p:cBhvr>
                                        <p:cTn id="92" dur="500"/>
                                        <p:tgtEl>
                                          <p:spTgt spid="50182"/>
                                        </p:tgtEl>
                                      </p:cBhvr>
                                    </p:animEffect>
                                  </p:childTnLst>
                                </p:cTn>
                              </p:par>
                            </p:childTnLst>
                          </p:cTn>
                        </p:par>
                        <p:par>
                          <p:cTn id="93" fill="hold" nodeType="afterGroup">
                            <p:stCondLst>
                              <p:cond delay="500"/>
                            </p:stCondLst>
                            <p:childTnLst>
                              <p:par>
                                <p:cTn id="94" presetID="37" presetClass="exit" presetSubtype="0" fill="hold" nodeType="afterEffect">
                                  <p:stCondLst>
                                    <p:cond delay="0"/>
                                  </p:stCondLst>
                                  <p:childTnLst>
                                    <p:animEffect transition="out" filter="fade">
                                      <p:cBhvr>
                                        <p:cTn id="95" dur="1000"/>
                                        <p:tgtEl>
                                          <p:spTgt spid="50184"/>
                                        </p:tgtEl>
                                      </p:cBhvr>
                                    </p:animEffect>
                                    <p:anim calcmode="lin" valueType="num">
                                      <p:cBhvr>
                                        <p:cTn id="96" dur="1000"/>
                                        <p:tgtEl>
                                          <p:spTgt spid="50184"/>
                                        </p:tgtEl>
                                        <p:attrNameLst>
                                          <p:attrName>ppt_x</p:attrName>
                                        </p:attrNameLst>
                                      </p:cBhvr>
                                      <p:tavLst>
                                        <p:tav tm="0">
                                          <p:val>
                                            <p:strVal val="ppt_x"/>
                                          </p:val>
                                        </p:tav>
                                        <p:tav tm="100000">
                                          <p:val>
                                            <p:strVal val="ppt_x"/>
                                          </p:val>
                                        </p:tav>
                                      </p:tavLst>
                                    </p:anim>
                                    <p:anim calcmode="lin" valueType="num">
                                      <p:cBhvr>
                                        <p:cTn id="97" dur="100" decel="100000"/>
                                        <p:tgtEl>
                                          <p:spTgt spid="50184"/>
                                        </p:tgtEl>
                                        <p:attrNameLst>
                                          <p:attrName>ppt_y</p:attrName>
                                        </p:attrNameLst>
                                      </p:cBhvr>
                                      <p:tavLst>
                                        <p:tav tm="0">
                                          <p:val>
                                            <p:strVal val="ppt_y"/>
                                          </p:val>
                                        </p:tav>
                                        <p:tav tm="100000">
                                          <p:val>
                                            <p:strVal val="ppt_y-.03"/>
                                          </p:val>
                                        </p:tav>
                                      </p:tavLst>
                                    </p:anim>
                                    <p:anim calcmode="lin" valueType="num">
                                      <p:cBhvr>
                                        <p:cTn id="98" dur="900" accel="100000">
                                          <p:stCondLst>
                                            <p:cond delay="100"/>
                                          </p:stCondLst>
                                        </p:cTn>
                                        <p:tgtEl>
                                          <p:spTgt spid="50184"/>
                                        </p:tgtEl>
                                        <p:attrNameLst>
                                          <p:attrName>ppt_y</p:attrName>
                                        </p:attrNameLst>
                                      </p:cBhvr>
                                      <p:tavLst>
                                        <p:tav tm="0">
                                          <p:val>
                                            <p:strVal val="ppt_y"/>
                                          </p:val>
                                        </p:tav>
                                        <p:tav tm="100000">
                                          <p:val>
                                            <p:strVal val="ppt_y+1"/>
                                          </p:val>
                                        </p:tav>
                                      </p:tavLst>
                                    </p:anim>
                                    <p:set>
                                      <p:cBhvr>
                                        <p:cTn id="99" dur="1" fill="hold">
                                          <p:stCondLst>
                                            <p:cond delay="999"/>
                                          </p:stCondLst>
                                        </p:cTn>
                                        <p:tgtEl>
                                          <p:spTgt spid="50184"/>
                                        </p:tgtEl>
                                        <p:attrNameLst>
                                          <p:attrName>style.visibility</p:attrName>
                                        </p:attrNameLst>
                                      </p:cBhvr>
                                      <p:to>
                                        <p:strVal val="hidden"/>
                                      </p:to>
                                    </p:set>
                                  </p:childTnLst>
                                </p:cTn>
                              </p:par>
                            </p:childTnLst>
                          </p:cTn>
                        </p:par>
                        <p:par>
                          <p:cTn id="100" fill="hold" nodeType="afterGroup">
                            <p:stCondLst>
                              <p:cond delay="1500"/>
                            </p:stCondLst>
                            <p:childTnLst>
                              <p:par>
                                <p:cTn id="101" presetID="37" presetClass="exit" presetSubtype="0" fill="hold" nodeType="afterEffect">
                                  <p:stCondLst>
                                    <p:cond delay="0"/>
                                  </p:stCondLst>
                                  <p:childTnLst>
                                    <p:animEffect transition="out" filter="fade">
                                      <p:cBhvr>
                                        <p:cTn id="102" dur="1000"/>
                                        <p:tgtEl>
                                          <p:spTgt spid="10"/>
                                        </p:tgtEl>
                                      </p:cBhvr>
                                    </p:animEffect>
                                    <p:anim calcmode="lin" valueType="num">
                                      <p:cBhvr>
                                        <p:cTn id="103" dur="1000"/>
                                        <p:tgtEl>
                                          <p:spTgt spid="10"/>
                                        </p:tgtEl>
                                        <p:attrNameLst>
                                          <p:attrName>ppt_x</p:attrName>
                                        </p:attrNameLst>
                                      </p:cBhvr>
                                      <p:tavLst>
                                        <p:tav tm="0">
                                          <p:val>
                                            <p:strVal val="ppt_x"/>
                                          </p:val>
                                        </p:tav>
                                        <p:tav tm="100000">
                                          <p:val>
                                            <p:strVal val="ppt_x"/>
                                          </p:val>
                                        </p:tav>
                                      </p:tavLst>
                                    </p:anim>
                                    <p:anim calcmode="lin" valueType="num">
                                      <p:cBhvr>
                                        <p:cTn id="104" dur="100" decel="100000"/>
                                        <p:tgtEl>
                                          <p:spTgt spid="10"/>
                                        </p:tgtEl>
                                        <p:attrNameLst>
                                          <p:attrName>ppt_y</p:attrName>
                                        </p:attrNameLst>
                                      </p:cBhvr>
                                      <p:tavLst>
                                        <p:tav tm="0">
                                          <p:val>
                                            <p:strVal val="ppt_y"/>
                                          </p:val>
                                        </p:tav>
                                        <p:tav tm="100000">
                                          <p:val>
                                            <p:strVal val="ppt_y-.03"/>
                                          </p:val>
                                        </p:tav>
                                      </p:tavLst>
                                    </p:anim>
                                    <p:anim calcmode="lin" valueType="num">
                                      <p:cBhvr>
                                        <p:cTn id="105" dur="900" accel="100000">
                                          <p:stCondLst>
                                            <p:cond delay="100"/>
                                          </p:stCondLst>
                                        </p:cTn>
                                        <p:tgtEl>
                                          <p:spTgt spid="10"/>
                                        </p:tgtEl>
                                        <p:attrNameLst>
                                          <p:attrName>ppt_y</p:attrName>
                                        </p:attrNameLst>
                                      </p:cBhvr>
                                      <p:tavLst>
                                        <p:tav tm="0">
                                          <p:val>
                                            <p:strVal val="ppt_y"/>
                                          </p:val>
                                        </p:tav>
                                        <p:tav tm="100000">
                                          <p:val>
                                            <p:strVal val="ppt_y+1"/>
                                          </p:val>
                                        </p:tav>
                                      </p:tavLst>
                                    </p:anim>
                                    <p:set>
                                      <p:cBhvr>
                                        <p:cTn id="106" dur="1" fill="hold">
                                          <p:stCondLst>
                                            <p:cond delay="999"/>
                                          </p:stCondLst>
                                        </p:cTn>
                                        <p:tgtEl>
                                          <p:spTgt spid="10"/>
                                        </p:tgtEl>
                                        <p:attrNameLst>
                                          <p:attrName>style.visibility</p:attrName>
                                        </p:attrNameLst>
                                      </p:cBhvr>
                                      <p:to>
                                        <p:strVal val="hidden"/>
                                      </p:to>
                                    </p:set>
                                  </p:childTnLst>
                                </p:cTn>
                              </p:par>
                            </p:childTnLst>
                          </p:cTn>
                        </p:par>
                        <p:par>
                          <p:cTn id="107" fill="hold" nodeType="afterGroup">
                            <p:stCondLst>
                              <p:cond delay="2500"/>
                            </p:stCondLst>
                            <p:childTnLst>
                              <p:par>
                                <p:cTn id="108" presetID="37" presetClass="exit" presetSubtype="0" fill="hold" nodeType="afterEffect">
                                  <p:stCondLst>
                                    <p:cond delay="0"/>
                                  </p:stCondLst>
                                  <p:childTnLst>
                                    <p:animEffect transition="out" filter="fade">
                                      <p:cBhvr>
                                        <p:cTn id="109" dur="1000"/>
                                        <p:tgtEl>
                                          <p:spTgt spid="11"/>
                                        </p:tgtEl>
                                      </p:cBhvr>
                                    </p:animEffect>
                                    <p:anim calcmode="lin" valueType="num">
                                      <p:cBhvr>
                                        <p:cTn id="110" dur="1000"/>
                                        <p:tgtEl>
                                          <p:spTgt spid="11"/>
                                        </p:tgtEl>
                                        <p:attrNameLst>
                                          <p:attrName>ppt_x</p:attrName>
                                        </p:attrNameLst>
                                      </p:cBhvr>
                                      <p:tavLst>
                                        <p:tav tm="0">
                                          <p:val>
                                            <p:strVal val="ppt_x"/>
                                          </p:val>
                                        </p:tav>
                                        <p:tav tm="100000">
                                          <p:val>
                                            <p:strVal val="ppt_x"/>
                                          </p:val>
                                        </p:tav>
                                      </p:tavLst>
                                    </p:anim>
                                    <p:anim calcmode="lin" valueType="num">
                                      <p:cBhvr>
                                        <p:cTn id="111" dur="100" decel="100000"/>
                                        <p:tgtEl>
                                          <p:spTgt spid="11"/>
                                        </p:tgtEl>
                                        <p:attrNameLst>
                                          <p:attrName>ppt_y</p:attrName>
                                        </p:attrNameLst>
                                      </p:cBhvr>
                                      <p:tavLst>
                                        <p:tav tm="0">
                                          <p:val>
                                            <p:strVal val="ppt_y"/>
                                          </p:val>
                                        </p:tav>
                                        <p:tav tm="100000">
                                          <p:val>
                                            <p:strVal val="ppt_y-.03"/>
                                          </p:val>
                                        </p:tav>
                                      </p:tavLst>
                                    </p:anim>
                                    <p:anim calcmode="lin" valueType="num">
                                      <p:cBhvr>
                                        <p:cTn id="112" dur="900" accel="100000">
                                          <p:stCondLst>
                                            <p:cond delay="100"/>
                                          </p:stCondLst>
                                        </p:cTn>
                                        <p:tgtEl>
                                          <p:spTgt spid="11"/>
                                        </p:tgtEl>
                                        <p:attrNameLst>
                                          <p:attrName>ppt_y</p:attrName>
                                        </p:attrNameLst>
                                      </p:cBhvr>
                                      <p:tavLst>
                                        <p:tav tm="0">
                                          <p:val>
                                            <p:strVal val="ppt_y"/>
                                          </p:val>
                                        </p:tav>
                                        <p:tav tm="100000">
                                          <p:val>
                                            <p:strVal val="ppt_y+1"/>
                                          </p:val>
                                        </p:tav>
                                      </p:tavLst>
                                    </p:anim>
                                    <p:set>
                                      <p:cBhvr>
                                        <p:cTn id="113" dur="1" fill="hold">
                                          <p:stCondLst>
                                            <p:cond delay="999"/>
                                          </p:stCondLst>
                                        </p:cTn>
                                        <p:tgtEl>
                                          <p:spTgt spid="11"/>
                                        </p:tgtEl>
                                        <p:attrNameLst>
                                          <p:attrName>style.visibility</p:attrName>
                                        </p:attrNameLst>
                                      </p:cBhvr>
                                      <p:to>
                                        <p:strVal val="hidden"/>
                                      </p:to>
                                    </p:set>
                                  </p:childTnLst>
                                </p:cTn>
                              </p:par>
                            </p:childTnLst>
                          </p:cTn>
                        </p:par>
                        <p:par>
                          <p:cTn id="114" fill="hold" nodeType="afterGroup">
                            <p:stCondLst>
                              <p:cond delay="3500"/>
                            </p:stCondLst>
                            <p:childTnLst>
                              <p:par>
                                <p:cTn id="115" presetID="37" presetClass="exit" presetSubtype="0" fill="hold" nodeType="afterEffect">
                                  <p:stCondLst>
                                    <p:cond delay="0"/>
                                  </p:stCondLst>
                                  <p:childTnLst>
                                    <p:animEffect transition="out" filter="fade">
                                      <p:cBhvr>
                                        <p:cTn id="116" dur="1000"/>
                                        <p:tgtEl>
                                          <p:spTgt spid="12"/>
                                        </p:tgtEl>
                                      </p:cBhvr>
                                    </p:animEffect>
                                    <p:anim calcmode="lin" valueType="num">
                                      <p:cBhvr>
                                        <p:cTn id="117" dur="1000"/>
                                        <p:tgtEl>
                                          <p:spTgt spid="12"/>
                                        </p:tgtEl>
                                        <p:attrNameLst>
                                          <p:attrName>ppt_x</p:attrName>
                                        </p:attrNameLst>
                                      </p:cBhvr>
                                      <p:tavLst>
                                        <p:tav tm="0">
                                          <p:val>
                                            <p:strVal val="ppt_x"/>
                                          </p:val>
                                        </p:tav>
                                        <p:tav tm="100000">
                                          <p:val>
                                            <p:strVal val="ppt_x"/>
                                          </p:val>
                                        </p:tav>
                                      </p:tavLst>
                                    </p:anim>
                                    <p:anim calcmode="lin" valueType="num">
                                      <p:cBhvr>
                                        <p:cTn id="118" dur="100" decel="100000"/>
                                        <p:tgtEl>
                                          <p:spTgt spid="12"/>
                                        </p:tgtEl>
                                        <p:attrNameLst>
                                          <p:attrName>ppt_y</p:attrName>
                                        </p:attrNameLst>
                                      </p:cBhvr>
                                      <p:tavLst>
                                        <p:tav tm="0">
                                          <p:val>
                                            <p:strVal val="ppt_y"/>
                                          </p:val>
                                        </p:tav>
                                        <p:tav tm="100000">
                                          <p:val>
                                            <p:strVal val="ppt_y-.03"/>
                                          </p:val>
                                        </p:tav>
                                      </p:tavLst>
                                    </p:anim>
                                    <p:anim calcmode="lin" valueType="num">
                                      <p:cBhvr>
                                        <p:cTn id="119" dur="900" accel="100000">
                                          <p:stCondLst>
                                            <p:cond delay="100"/>
                                          </p:stCondLst>
                                        </p:cTn>
                                        <p:tgtEl>
                                          <p:spTgt spid="12"/>
                                        </p:tgtEl>
                                        <p:attrNameLst>
                                          <p:attrName>ppt_y</p:attrName>
                                        </p:attrNameLst>
                                      </p:cBhvr>
                                      <p:tavLst>
                                        <p:tav tm="0">
                                          <p:val>
                                            <p:strVal val="ppt_y"/>
                                          </p:val>
                                        </p:tav>
                                        <p:tav tm="100000">
                                          <p:val>
                                            <p:strVal val="ppt_y+1"/>
                                          </p:val>
                                        </p:tav>
                                      </p:tavLst>
                                    </p:anim>
                                    <p:set>
                                      <p:cBhvr>
                                        <p:cTn id="120"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Placeholder 2">
            <a:extLst>
              <a:ext uri="{FF2B5EF4-FFF2-40B4-BE49-F238E27FC236}">
                <a16:creationId xmlns:a16="http://schemas.microsoft.com/office/drawing/2014/main" id="{E1410EF2-ABE9-7F31-BFC7-6A059D36F124}"/>
              </a:ext>
            </a:extLst>
          </p:cNvPr>
          <p:cNvSpPr>
            <a:spLocks noGrp="1" noChangeArrowheads="1"/>
          </p:cNvSpPr>
          <p:nvPr>
            <p:ph type="body" sz="half" idx="1"/>
          </p:nvPr>
        </p:nvSpPr>
        <p:spPr>
          <a:xfrm>
            <a:off x="76200" y="76200"/>
            <a:ext cx="5638800" cy="4419600"/>
          </a:xfrm>
        </p:spPr>
        <p:txBody>
          <a:bodyPr/>
          <a:lstStyle/>
          <a:p>
            <a:r>
              <a:rPr lang="en-US" altLang="en-US" sz="1800"/>
              <a:t>After Roosevelt’s visit to the Panama Canal Zone in 1906 the media portrayal of the work on the canal changed dramatically. Prior to the visit, the canal work was shown in a negative light, with emphasis put on the high death rate due to disease and the lack of progress being made. After the visit the canal work was pictured as heroic, manly work. Roosevelt was called “the man who can make the dirt fly”, which was the inspiration for this cartoon’s title.</a:t>
            </a:r>
          </a:p>
          <a:p>
            <a:endParaRPr lang="en-US" altLang="en-US" sz="1800"/>
          </a:p>
          <a:p>
            <a:r>
              <a:rPr lang="en-US" altLang="en-US" sz="1800"/>
              <a:t>This cartoon has Roosevelt shoveling those who slowed down the canal work’s progress and those who criticized the canal out of the way. He is drawn as a strong, manly figure who is getting work done. Early criticism of the canal had made a point of pointing out the slow progress that was being made on the canal. Roosevelt’s trip changed this perception, as he seemed to speed the work up and get everything working. Those who had earlier criticized the canal work were now seen as unpatriotic and as hindering progress. Their popularity greatly decreased, while that of the canal, the workers, and Roosevelt all increased.</a:t>
            </a:r>
          </a:p>
          <a:p>
            <a:endParaRPr lang="en-US" altLang="en-US"/>
          </a:p>
          <a:p>
            <a:endParaRPr lang="en-US" altLang="en-US"/>
          </a:p>
        </p:txBody>
      </p:sp>
      <p:pic>
        <p:nvPicPr>
          <p:cNvPr id="104451" name="Picture 4">
            <a:extLst>
              <a:ext uri="{FF2B5EF4-FFF2-40B4-BE49-F238E27FC236}">
                <a16:creationId xmlns:a16="http://schemas.microsoft.com/office/drawing/2014/main" id="{180F7041-C676-1E34-8F27-964AE90957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734050" y="457200"/>
            <a:ext cx="3268663"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69A703CE-4B5C-CB30-21F0-AC0A36D5401D}"/>
              </a:ext>
            </a:extLst>
          </p:cNvPr>
          <p:cNvSpPr>
            <a:spLocks noGrp="1" noChangeArrowheads="1"/>
          </p:cNvSpPr>
          <p:nvPr>
            <p:ph type="title"/>
          </p:nvPr>
        </p:nvSpPr>
        <p:spPr>
          <a:xfrm>
            <a:off x="228600" y="76200"/>
            <a:ext cx="8686800" cy="495300"/>
          </a:xfrm>
        </p:spPr>
        <p:txBody>
          <a:bodyPr/>
          <a:lstStyle/>
          <a:p>
            <a:pPr eaLnBrk="1" hangingPunct="1"/>
            <a:r>
              <a:rPr lang="en-US" altLang="en-US" sz="3600" b="1"/>
              <a:t>The Caribbean as an American Lake</a:t>
            </a:r>
          </a:p>
        </p:txBody>
      </p:sp>
      <p:sp>
        <p:nvSpPr>
          <p:cNvPr id="14339" name="Rectangle 3">
            <a:extLst>
              <a:ext uri="{FF2B5EF4-FFF2-40B4-BE49-F238E27FC236}">
                <a16:creationId xmlns:a16="http://schemas.microsoft.com/office/drawing/2014/main" id="{469441CD-B9F3-6068-E103-0F8ACC12457A}"/>
              </a:ext>
            </a:extLst>
          </p:cNvPr>
          <p:cNvSpPr>
            <a:spLocks noGrp="1" noChangeArrowheads="1"/>
          </p:cNvSpPr>
          <p:nvPr>
            <p:ph type="body" sz="half" idx="1"/>
          </p:nvPr>
        </p:nvSpPr>
        <p:spPr>
          <a:xfrm>
            <a:off x="20638" y="819150"/>
            <a:ext cx="6096000" cy="6019800"/>
          </a:xfrm>
        </p:spPr>
        <p:txBody>
          <a:bodyPr/>
          <a:lstStyle/>
          <a:p>
            <a:pPr eaLnBrk="1" hangingPunct="1"/>
            <a:r>
              <a:rPr lang="en-US" altLang="en-US" sz="2400" dirty="0"/>
              <a:t>The </a:t>
            </a:r>
            <a:r>
              <a:rPr lang="en-US" altLang="en-US" sz="2400" b="1" dirty="0">
                <a:solidFill>
                  <a:srgbClr val="FF0000"/>
                </a:solidFill>
              </a:rPr>
              <a:t>Monroe Doctrine </a:t>
            </a:r>
            <a:r>
              <a:rPr lang="en-US" altLang="en-US" sz="2400" dirty="0"/>
              <a:t>(1823) prevented European nations from establishing new colonies in the </a:t>
            </a:r>
            <a:r>
              <a:rPr lang="en-US" altLang="en-US" sz="2400" b="1" dirty="0">
                <a:solidFill>
                  <a:srgbClr val="FF0000"/>
                </a:solidFill>
              </a:rPr>
              <a:t>Western Hemisphere</a:t>
            </a:r>
            <a:r>
              <a:rPr lang="en-US" altLang="en-US" sz="2400" dirty="0"/>
              <a:t>.</a:t>
            </a:r>
          </a:p>
          <a:p>
            <a:pPr eaLnBrk="1" hangingPunct="1"/>
            <a:r>
              <a:rPr lang="en-US" altLang="en-US" sz="2400" dirty="0"/>
              <a:t>Pres. Roosevelt repeated this warning with his “</a:t>
            </a:r>
            <a:r>
              <a:rPr lang="en-US" altLang="en-US" sz="2400" b="1" dirty="0">
                <a:solidFill>
                  <a:srgbClr val="FF0000"/>
                </a:solidFill>
              </a:rPr>
              <a:t>Roosevelt Corollary</a:t>
            </a:r>
            <a:r>
              <a:rPr lang="en-US" altLang="en-US" sz="2400" dirty="0"/>
              <a:t>” </a:t>
            </a:r>
            <a:r>
              <a:rPr lang="en-US" altLang="en-US" sz="2400" dirty="0">
                <a:solidFill>
                  <a:srgbClr val="FF0000"/>
                </a:solidFill>
              </a:rPr>
              <a:t>warning Europe to stay away</a:t>
            </a:r>
            <a:r>
              <a:rPr lang="en-US" altLang="en-US" sz="2400" dirty="0"/>
              <a:t>.</a:t>
            </a:r>
          </a:p>
          <a:p>
            <a:pPr eaLnBrk="1" hangingPunct="1"/>
            <a:r>
              <a:rPr lang="en-US" altLang="en-US" sz="2400" dirty="0"/>
              <a:t>The </a:t>
            </a:r>
            <a:r>
              <a:rPr lang="en-US" altLang="en-US" sz="2400" b="1" dirty="0"/>
              <a:t>Roosevelt Corollary </a:t>
            </a:r>
            <a:r>
              <a:rPr lang="en-US" altLang="en-US" sz="2400" dirty="0"/>
              <a:t>became known as the “</a:t>
            </a:r>
            <a:r>
              <a:rPr lang="en-US" altLang="en-US" sz="2400" b="1" dirty="0">
                <a:solidFill>
                  <a:srgbClr val="FF0000"/>
                </a:solidFill>
              </a:rPr>
              <a:t>Big Stick Policy</a:t>
            </a:r>
            <a:r>
              <a:rPr lang="en-US" altLang="en-US" sz="2400" dirty="0"/>
              <a:t>”.  This policy was deeply resented by Latin America.</a:t>
            </a:r>
          </a:p>
          <a:p>
            <a:pPr eaLnBrk="1" hangingPunct="1"/>
            <a:r>
              <a:rPr lang="en-US" altLang="en-US" sz="2400" dirty="0"/>
              <a:t>Teddy Roosevelt often boasted he would “</a:t>
            </a:r>
            <a:r>
              <a:rPr lang="en-US" altLang="en-US" sz="2400" b="1" dirty="0">
                <a:solidFill>
                  <a:srgbClr val="FF0000"/>
                </a:solidFill>
              </a:rPr>
              <a:t>walk softly but carry a big stick</a:t>
            </a:r>
            <a:r>
              <a:rPr lang="en-US" altLang="en-US" sz="2400" dirty="0"/>
              <a:t>”.</a:t>
            </a:r>
          </a:p>
          <a:p>
            <a:pPr eaLnBrk="1" hangingPunct="1"/>
            <a:r>
              <a:rPr lang="en-US" altLang="en-US" sz="2400" dirty="0">
                <a:solidFill>
                  <a:srgbClr val="FF0000"/>
                </a:solidFill>
              </a:rPr>
              <a:t>America would control the Caribbean area as Roosevelt sent U.S. troops to Central America to defend U.S. interests and keep </a:t>
            </a:r>
            <a:r>
              <a:rPr lang="en-US" altLang="en-US" sz="2400" b="1" dirty="0">
                <a:solidFill>
                  <a:srgbClr val="7030A0"/>
                </a:solidFill>
              </a:rPr>
              <a:t>Europe OUT</a:t>
            </a:r>
            <a:r>
              <a:rPr lang="en-US" altLang="en-US" sz="2400" dirty="0">
                <a:solidFill>
                  <a:srgbClr val="FF0000"/>
                </a:solidFill>
              </a:rPr>
              <a:t>. </a:t>
            </a:r>
          </a:p>
        </p:txBody>
      </p:sp>
      <p:pic>
        <p:nvPicPr>
          <p:cNvPr id="23556" name="Picture 4">
            <a:extLst>
              <a:ext uri="{FF2B5EF4-FFF2-40B4-BE49-F238E27FC236}">
                <a16:creationId xmlns:a16="http://schemas.microsoft.com/office/drawing/2014/main" id="{0C219D1B-EAE8-1DD2-CECA-8C015CE326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114800"/>
            <a:ext cx="2895600" cy="23129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557" name="Picture 5">
            <a:extLst>
              <a:ext uri="{FF2B5EF4-FFF2-40B4-BE49-F238E27FC236}">
                <a16:creationId xmlns:a16="http://schemas.microsoft.com/office/drawing/2014/main" id="{B64394CD-2F6E-8CF8-BC11-EF9E5B01A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504" t="658" r="8510" b="20346"/>
          <a:stretch>
            <a:fillRect/>
          </a:stretch>
        </p:blipFill>
        <p:spPr bwMode="auto">
          <a:xfrm>
            <a:off x="6132513" y="1001713"/>
            <a:ext cx="2859087" cy="211931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49C294B-6283-2472-E787-FCD72B9F8A67}"/>
              </a:ext>
            </a:extLst>
          </p:cNvPr>
          <p:cNvSpPr txBox="1">
            <a:spLocks noChangeArrowheads="1"/>
          </p:cNvSpPr>
          <p:nvPr/>
        </p:nvSpPr>
        <p:spPr bwMode="auto">
          <a:xfrm>
            <a:off x="6132513" y="3121025"/>
            <a:ext cx="28590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buFontTx/>
              <a:buNone/>
            </a:pPr>
            <a:r>
              <a:rPr lang="en-US" altLang="en-US" sz="1600" b="1">
                <a:solidFill>
                  <a:srgbClr val="FF0000"/>
                </a:solidFill>
              </a:rPr>
              <a:t>The USA became the </a:t>
            </a:r>
            <a:r>
              <a:rPr lang="en-US" altLang="en-US" sz="1600" b="1" u="sng">
                <a:solidFill>
                  <a:srgbClr val="FF0000"/>
                </a:solidFill>
              </a:rPr>
              <a:t>police</a:t>
            </a:r>
            <a:r>
              <a:rPr lang="en-US" altLang="en-US" sz="1600" b="1">
                <a:solidFill>
                  <a:srgbClr val="FF0000"/>
                </a:solidFill>
              </a:rPr>
              <a:t> for the Western Hemisphere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additive="base">
                                        <p:cTn id="7" dur="500" fill="hold"/>
                                        <p:tgtEl>
                                          <p:spTgt spid="23554"/>
                                        </p:tgtEl>
                                        <p:attrNameLst>
                                          <p:attrName>ppt_x</p:attrName>
                                        </p:attrNameLst>
                                      </p:cBhvr>
                                      <p:tavLst>
                                        <p:tav tm="0">
                                          <p:val>
                                            <p:strVal val="0-#ppt_w/2"/>
                                          </p:val>
                                        </p:tav>
                                        <p:tav tm="100000">
                                          <p:val>
                                            <p:strVal val="#ppt_x"/>
                                          </p:val>
                                        </p:tav>
                                      </p:tavLst>
                                    </p:anim>
                                    <p:anim calcmode="lin" valueType="num">
                                      <p:cBhvr additive="base">
                                        <p:cTn id="8" dur="500" fill="hold"/>
                                        <p:tgtEl>
                                          <p:spTgt spid="2355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14339">
                                            <p:txEl>
                                              <p:pRg st="0" end="0"/>
                                            </p:txEl>
                                          </p:spTgt>
                                        </p:tgtEl>
                                        <p:attrNameLst>
                                          <p:attrName>style.visibility</p:attrName>
                                        </p:attrNameLst>
                                      </p:cBhvr>
                                      <p:to>
                                        <p:strVal val="visible"/>
                                      </p:to>
                                    </p:set>
                                    <p:animEffect transition="in" filter="wipe(left)">
                                      <p:cBhvr>
                                        <p:cTn id="12" dur="500"/>
                                        <p:tgtEl>
                                          <p:spTgt spid="14339">
                                            <p:txEl>
                                              <p:pRg st="0" end="0"/>
                                            </p:txEl>
                                          </p:spTgt>
                                        </p:tgtEl>
                                      </p:cBhvr>
                                    </p:animEffect>
                                  </p:childTnLst>
                                </p:cTn>
                              </p:par>
                            </p:childTnLst>
                          </p:cTn>
                        </p:par>
                        <p:par>
                          <p:cTn id="13" fill="hold" nodeType="afterGroup">
                            <p:stCondLst>
                              <p:cond delay="1000"/>
                            </p:stCondLst>
                            <p:childTnLst>
                              <p:par>
                                <p:cTn id="14" presetID="22" presetClass="entr" presetSubtype="8" fill="hold" nodeType="afterEffect">
                                  <p:stCondLst>
                                    <p:cond delay="2000"/>
                                  </p:stCondLst>
                                  <p:childTnLst>
                                    <p:set>
                                      <p:cBhvr>
                                        <p:cTn id="15" dur="1" fill="hold">
                                          <p:stCondLst>
                                            <p:cond delay="0"/>
                                          </p:stCondLst>
                                        </p:cTn>
                                        <p:tgtEl>
                                          <p:spTgt spid="14339">
                                            <p:txEl>
                                              <p:pRg st="1" end="1"/>
                                            </p:txEl>
                                          </p:spTgt>
                                        </p:tgtEl>
                                        <p:attrNameLst>
                                          <p:attrName>style.visibility</p:attrName>
                                        </p:attrNameLst>
                                      </p:cBhvr>
                                      <p:to>
                                        <p:strVal val="visible"/>
                                      </p:to>
                                    </p:set>
                                    <p:animEffect transition="in" filter="wipe(left)">
                                      <p:cBhvr>
                                        <p:cTn id="16" dur="1000"/>
                                        <p:tgtEl>
                                          <p:spTgt spid="14339">
                                            <p:txEl>
                                              <p:pRg st="1" end="1"/>
                                            </p:txEl>
                                          </p:spTgt>
                                        </p:tgtEl>
                                      </p:cBhvr>
                                    </p:animEffect>
                                  </p:childTnLst>
                                </p:cTn>
                              </p:par>
                              <p:par>
                                <p:cTn id="17" presetID="22" presetClass="entr" presetSubtype="1" fill="hold" nodeType="with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up)">
                                      <p:cBhvr>
                                        <p:cTn id="19" dur="500"/>
                                        <p:tgtEl>
                                          <p:spTgt spid="2">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mph" presetSubtype="0" fill="hold" nodeType="clickEffect">
                                  <p:stCondLst>
                                    <p:cond delay="0"/>
                                  </p:stCondLst>
                                  <p:childTnLst>
                                    <p:animScale>
                                      <p:cBhvr>
                                        <p:cTn id="23" dur="2000" fill="hold"/>
                                        <p:tgtEl>
                                          <p:spTgt spid="23557"/>
                                        </p:tgtEl>
                                      </p:cBhvr>
                                      <p:by x="150000" y="150000"/>
                                    </p:animScale>
                                  </p:childTnLst>
                                </p:cTn>
                              </p:par>
                              <p:par>
                                <p:cTn id="24" presetID="35" presetClass="path" presetSubtype="0" accel="50000" decel="50000" fill="hold" nodeType="withEffect">
                                  <p:stCondLst>
                                    <p:cond delay="0"/>
                                  </p:stCondLst>
                                  <p:childTnLst>
                                    <p:animMotion origin="layout" path="M 2.77778E-7 4.39306E-6 L -0.41024 0.06612 " pathEditMode="relative" rAng="0" ptsTypes="AA">
                                      <p:cBhvr>
                                        <p:cTn id="25" dur="2000" fill="hold"/>
                                        <p:tgtEl>
                                          <p:spTgt spid="23557"/>
                                        </p:tgtEl>
                                        <p:attrNameLst>
                                          <p:attrName>ppt_x</p:attrName>
                                          <p:attrName>ppt_y</p:attrName>
                                        </p:attrNameLst>
                                      </p:cBhvr>
                                      <p:rCtr x="-20521" y="3306"/>
                                    </p:animMotion>
                                  </p:childTnLst>
                                </p:cTn>
                              </p:par>
                            </p:childTnLst>
                          </p:cTn>
                        </p:par>
                      </p:childTnLst>
                    </p:cTn>
                  </p:par>
                  <p:par>
                    <p:cTn id="26" fill="hold" nodeType="clickPar">
                      <p:stCondLst>
                        <p:cond delay="indefinite"/>
                      </p:stCondLst>
                      <p:childTnLst>
                        <p:par>
                          <p:cTn id="27" fill="hold" nodeType="withGroup">
                            <p:stCondLst>
                              <p:cond delay="0"/>
                            </p:stCondLst>
                            <p:childTnLst>
                              <p:par>
                                <p:cTn id="28" presetID="6" presetClass="emph" presetSubtype="0" fill="hold" nodeType="clickEffect">
                                  <p:stCondLst>
                                    <p:cond delay="0"/>
                                  </p:stCondLst>
                                  <p:childTnLst>
                                    <p:animScale>
                                      <p:cBhvr>
                                        <p:cTn id="29" dur="2000" fill="hold"/>
                                        <p:tgtEl>
                                          <p:spTgt spid="23557"/>
                                        </p:tgtEl>
                                      </p:cBhvr>
                                      <p:by x="50000" y="50000"/>
                                    </p:animScale>
                                  </p:childTnLst>
                                </p:cTn>
                              </p:par>
                              <p:par>
                                <p:cTn id="30" presetID="63" presetClass="path" presetSubtype="0" accel="50000" decel="50000" fill="hold" nodeType="withEffect">
                                  <p:stCondLst>
                                    <p:cond delay="0"/>
                                  </p:stCondLst>
                                  <p:childTnLst>
                                    <p:animMotion origin="layout" path="M -0.41024 0.06612 L -0.00191 0.01063 " pathEditMode="relative" rAng="0" ptsTypes="AA">
                                      <p:cBhvr>
                                        <p:cTn id="31" dur="2000" fill="hold"/>
                                        <p:tgtEl>
                                          <p:spTgt spid="23557"/>
                                        </p:tgtEl>
                                        <p:attrNameLst>
                                          <p:attrName>ppt_x</p:attrName>
                                          <p:attrName>ppt_y</p:attrName>
                                        </p:attrNameLst>
                                      </p:cBhvr>
                                      <p:rCtr x="20417" y="-2775"/>
                                    </p:animMotion>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14339">
                                            <p:txEl>
                                              <p:pRg st="2" end="2"/>
                                            </p:txEl>
                                          </p:spTgt>
                                        </p:tgtEl>
                                        <p:attrNameLst>
                                          <p:attrName>style.visibility</p:attrName>
                                        </p:attrNameLst>
                                      </p:cBhvr>
                                      <p:to>
                                        <p:strVal val="visible"/>
                                      </p:to>
                                    </p:set>
                                    <p:animEffect transition="in" filter="wipe(left)">
                                      <p:cBhvr>
                                        <p:cTn id="36" dur="1000"/>
                                        <p:tgtEl>
                                          <p:spTgt spid="14339">
                                            <p:txEl>
                                              <p:pRg st="2" end="2"/>
                                            </p:txEl>
                                          </p:spTgt>
                                        </p:tgtEl>
                                      </p:cBhvr>
                                    </p:animEffect>
                                  </p:childTnLst>
                                </p:cTn>
                              </p:par>
                            </p:childTnLst>
                          </p:cTn>
                        </p:par>
                        <p:par>
                          <p:cTn id="37" fill="hold" nodeType="afterGroup">
                            <p:stCondLst>
                              <p:cond delay="1000"/>
                            </p:stCondLst>
                            <p:childTnLst>
                              <p:par>
                                <p:cTn id="38" presetID="22" presetClass="entr" presetSubtype="8" fill="hold" nodeType="afterEffect">
                                  <p:stCondLst>
                                    <p:cond delay="2000"/>
                                  </p:stCondLst>
                                  <p:childTnLst>
                                    <p:set>
                                      <p:cBhvr>
                                        <p:cTn id="39" dur="1" fill="hold">
                                          <p:stCondLst>
                                            <p:cond delay="0"/>
                                          </p:stCondLst>
                                        </p:cTn>
                                        <p:tgtEl>
                                          <p:spTgt spid="14339">
                                            <p:txEl>
                                              <p:pRg st="3" end="3"/>
                                            </p:txEl>
                                          </p:spTgt>
                                        </p:tgtEl>
                                        <p:attrNameLst>
                                          <p:attrName>style.visibility</p:attrName>
                                        </p:attrNameLst>
                                      </p:cBhvr>
                                      <p:to>
                                        <p:strVal val="visible"/>
                                      </p:to>
                                    </p:set>
                                    <p:animEffect transition="in" filter="wipe(left)">
                                      <p:cBhvr>
                                        <p:cTn id="40" dur="1000"/>
                                        <p:tgtEl>
                                          <p:spTgt spid="14339">
                                            <p:txEl>
                                              <p:pRg st="3" end="3"/>
                                            </p:txEl>
                                          </p:spTgt>
                                        </p:tgtEl>
                                      </p:cBhvr>
                                    </p:animEffect>
                                  </p:childTnLst>
                                </p:cTn>
                              </p:par>
                            </p:childTnLst>
                          </p:cTn>
                        </p:par>
                        <p:par>
                          <p:cTn id="41" fill="hold" nodeType="afterGroup">
                            <p:stCondLst>
                              <p:cond delay="4000"/>
                            </p:stCondLst>
                            <p:childTnLst>
                              <p:par>
                                <p:cTn id="42" presetID="22" presetClass="entr" presetSubtype="8" fill="hold" nodeType="afterEffect">
                                  <p:stCondLst>
                                    <p:cond delay="2000"/>
                                  </p:stCondLst>
                                  <p:childTnLst>
                                    <p:set>
                                      <p:cBhvr>
                                        <p:cTn id="43" dur="1" fill="hold">
                                          <p:stCondLst>
                                            <p:cond delay="0"/>
                                          </p:stCondLst>
                                        </p:cTn>
                                        <p:tgtEl>
                                          <p:spTgt spid="14339">
                                            <p:txEl>
                                              <p:pRg st="4" end="4"/>
                                            </p:txEl>
                                          </p:spTgt>
                                        </p:tgtEl>
                                        <p:attrNameLst>
                                          <p:attrName>style.visibility</p:attrName>
                                        </p:attrNameLst>
                                      </p:cBhvr>
                                      <p:to>
                                        <p:strVal val="visible"/>
                                      </p:to>
                                    </p:set>
                                    <p:animEffect transition="in" filter="wipe(left)">
                                      <p:cBhvr>
                                        <p:cTn id="44" dur="1000"/>
                                        <p:tgtEl>
                                          <p:spTgt spid="14339">
                                            <p:txEl>
                                              <p:pRg st="4" end="4"/>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6" presetClass="emph" presetSubtype="0" fill="hold" nodeType="clickEffect">
                                  <p:stCondLst>
                                    <p:cond delay="0"/>
                                  </p:stCondLst>
                                  <p:childTnLst>
                                    <p:animScale>
                                      <p:cBhvr>
                                        <p:cTn id="48" dur="2000" fill="hold"/>
                                        <p:tgtEl>
                                          <p:spTgt spid="23556"/>
                                        </p:tgtEl>
                                      </p:cBhvr>
                                      <p:by x="150000" y="150000"/>
                                    </p:animScale>
                                  </p:childTnLst>
                                </p:cTn>
                              </p:par>
                              <p:par>
                                <p:cTn id="49" presetID="35" presetClass="path" presetSubtype="0" accel="50000" decel="50000" fill="hold" nodeType="withEffect">
                                  <p:stCondLst>
                                    <p:cond delay="0"/>
                                  </p:stCondLst>
                                  <p:childTnLst>
                                    <p:animMotion origin="layout" path="M -3.33333E-6 -1.79191E-6 L -0.45 -0.3348 " pathEditMode="relative" rAng="0" ptsTypes="AA">
                                      <p:cBhvr>
                                        <p:cTn id="50" dur="2000" fill="hold"/>
                                        <p:tgtEl>
                                          <p:spTgt spid="23556"/>
                                        </p:tgtEl>
                                        <p:attrNameLst>
                                          <p:attrName>ppt_x</p:attrName>
                                          <p:attrName>ppt_y</p:attrName>
                                        </p:attrNameLst>
                                      </p:cBhvr>
                                      <p:rCtr x="-22500" y="-16740"/>
                                    </p:animMotion>
                                  </p:childTnLst>
                                </p:cTn>
                              </p:par>
                            </p:childTnLst>
                          </p:cTn>
                        </p:par>
                      </p:childTnLst>
                    </p:cTn>
                  </p:par>
                  <p:par>
                    <p:cTn id="51" fill="hold" nodeType="clickPar">
                      <p:stCondLst>
                        <p:cond delay="indefinite"/>
                      </p:stCondLst>
                      <p:childTnLst>
                        <p:par>
                          <p:cTn id="52" fill="hold" nodeType="withGroup">
                            <p:stCondLst>
                              <p:cond delay="0"/>
                            </p:stCondLst>
                            <p:childTnLst>
                              <p:par>
                                <p:cTn id="53" presetID="6" presetClass="emph" presetSubtype="0" fill="hold" nodeType="clickEffect">
                                  <p:stCondLst>
                                    <p:cond delay="0"/>
                                  </p:stCondLst>
                                  <p:childTnLst>
                                    <p:animScale>
                                      <p:cBhvr>
                                        <p:cTn id="54" dur="2000" fill="hold"/>
                                        <p:tgtEl>
                                          <p:spTgt spid="23556"/>
                                        </p:tgtEl>
                                      </p:cBhvr>
                                      <p:by x="50000" y="50000"/>
                                    </p:animScale>
                                  </p:childTnLst>
                                </p:cTn>
                              </p:par>
                              <p:par>
                                <p:cTn id="55" presetID="63" presetClass="path" presetSubtype="0" accel="50000" decel="50000" fill="hold" nodeType="withEffect">
                                  <p:stCondLst>
                                    <p:cond delay="0"/>
                                  </p:stCondLst>
                                  <p:childTnLst>
                                    <p:animMotion origin="layout" path="M -0.40833 -0.40139 L 0.00833 -0.01295 " pathEditMode="relative" rAng="0" ptsTypes="AA">
                                      <p:cBhvr>
                                        <p:cTn id="56" dur="2000" fill="hold"/>
                                        <p:tgtEl>
                                          <p:spTgt spid="23556"/>
                                        </p:tgtEl>
                                        <p:attrNameLst>
                                          <p:attrName>ppt_x</p:attrName>
                                          <p:attrName>ppt_y</p:attrName>
                                        </p:attrNameLst>
                                      </p:cBhvr>
                                      <p:rCtr x="20833" y="194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E0B95-5768-5CCC-C30F-749841F89F30}"/>
              </a:ext>
            </a:extLst>
          </p:cNvPr>
          <p:cNvSpPr>
            <a:spLocks noGrp="1"/>
          </p:cNvSpPr>
          <p:nvPr>
            <p:ph type="title"/>
          </p:nvPr>
        </p:nvSpPr>
        <p:spPr>
          <a:xfrm>
            <a:off x="10160" y="55880"/>
            <a:ext cx="4191000" cy="1143000"/>
          </a:xfrm>
        </p:spPr>
        <p:txBody>
          <a:bodyPr/>
          <a:lstStyle/>
          <a:p>
            <a:r>
              <a:rPr lang="en-US" altLang="en-US" sz="3200" b="1" dirty="0">
                <a:solidFill>
                  <a:schemeClr val="tx1"/>
                </a:solidFill>
              </a:rPr>
              <a:t>Roosevelt Corollary to the Monroe Doctrine</a:t>
            </a:r>
            <a:endParaRPr lang="en-US" sz="3200" dirty="0">
              <a:solidFill>
                <a:schemeClr val="tx1"/>
              </a:solidFill>
            </a:endParaRPr>
          </a:p>
        </p:txBody>
      </p:sp>
      <p:sp>
        <p:nvSpPr>
          <p:cNvPr id="3" name="Text Placeholder 2">
            <a:extLst>
              <a:ext uri="{FF2B5EF4-FFF2-40B4-BE49-F238E27FC236}">
                <a16:creationId xmlns:a16="http://schemas.microsoft.com/office/drawing/2014/main" id="{B508B4B3-00F3-C7B1-B6D2-8B9B3302D889}"/>
              </a:ext>
            </a:extLst>
          </p:cNvPr>
          <p:cNvSpPr>
            <a:spLocks noGrp="1"/>
          </p:cNvSpPr>
          <p:nvPr>
            <p:ph type="body" sz="half" idx="1"/>
          </p:nvPr>
        </p:nvSpPr>
        <p:spPr>
          <a:xfrm>
            <a:off x="10160" y="1524000"/>
            <a:ext cx="4333240" cy="4114800"/>
          </a:xfrm>
        </p:spPr>
        <p:txBody>
          <a:bodyPr/>
          <a:lstStyle/>
          <a:p>
            <a:pPr marL="0" indent="0">
              <a:buNone/>
            </a:pPr>
            <a:r>
              <a:rPr lang="en-US" sz="2100" dirty="0"/>
              <a:t>US was concerned about vulnerable Latin American and Caribbean countries becoming vulnerable to European intervention, TR declared that the Monroe Doctrine (1823) gave the US the right to intervene in domestic affairs of Latin American countries to maintain stability in the region and to protect the Western Hemisphere from European colonization.</a:t>
            </a:r>
          </a:p>
        </p:txBody>
      </p:sp>
      <p:sp>
        <p:nvSpPr>
          <p:cNvPr id="4" name="Online Image Placeholder 3">
            <a:extLst>
              <a:ext uri="{FF2B5EF4-FFF2-40B4-BE49-F238E27FC236}">
                <a16:creationId xmlns:a16="http://schemas.microsoft.com/office/drawing/2014/main" id="{0E0E46CE-581E-F935-9C31-B3C7F5FBB034}"/>
              </a:ext>
            </a:extLst>
          </p:cNvPr>
          <p:cNvSpPr>
            <a:spLocks noGrp="1"/>
          </p:cNvSpPr>
          <p:nvPr>
            <p:ph type="clipArt" sz="half" idx="2"/>
          </p:nvPr>
        </p:nvSpPr>
        <p:spPr/>
      </p:sp>
      <p:pic>
        <p:nvPicPr>
          <p:cNvPr id="7" name="Picture 6">
            <a:extLst>
              <a:ext uri="{FF2B5EF4-FFF2-40B4-BE49-F238E27FC236}">
                <a16:creationId xmlns:a16="http://schemas.microsoft.com/office/drawing/2014/main" id="{A476F2D8-D5B4-BB32-BFF2-4A73332955CB}"/>
              </a:ext>
            </a:extLst>
          </p:cNvPr>
          <p:cNvPicPr>
            <a:picLocks noChangeAspect="1"/>
          </p:cNvPicPr>
          <p:nvPr/>
        </p:nvPicPr>
        <p:blipFill>
          <a:blip r:embed="rId2"/>
          <a:stretch>
            <a:fillRect/>
          </a:stretch>
        </p:blipFill>
        <p:spPr>
          <a:xfrm>
            <a:off x="4437671" y="-10160"/>
            <a:ext cx="4706329" cy="6858000"/>
          </a:xfrm>
          <a:prstGeom prst="rect">
            <a:avLst/>
          </a:prstGeom>
        </p:spPr>
      </p:pic>
    </p:spTree>
    <p:extLst>
      <p:ext uri="{BB962C8B-B14F-4D97-AF65-F5344CB8AC3E}">
        <p14:creationId xmlns:p14="http://schemas.microsoft.com/office/powerpoint/2010/main" val="5877940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Placeholder 2">
            <a:extLst>
              <a:ext uri="{FF2B5EF4-FFF2-40B4-BE49-F238E27FC236}">
                <a16:creationId xmlns:a16="http://schemas.microsoft.com/office/drawing/2014/main" id="{61A77B1F-5BD1-2E3D-0C47-3AD963C36C73}"/>
              </a:ext>
            </a:extLst>
          </p:cNvPr>
          <p:cNvSpPr>
            <a:spLocks noGrp="1" noChangeArrowheads="1"/>
          </p:cNvSpPr>
          <p:nvPr>
            <p:ph type="body" sz="half" idx="1"/>
          </p:nvPr>
        </p:nvSpPr>
        <p:spPr>
          <a:xfrm>
            <a:off x="261938" y="1066800"/>
            <a:ext cx="2819400" cy="4114800"/>
          </a:xfrm>
        </p:spPr>
        <p:txBody>
          <a:bodyPr/>
          <a:lstStyle/>
          <a:p>
            <a:pPr marL="0" indent="0">
              <a:buFontTx/>
              <a:buNone/>
            </a:pPr>
            <a:r>
              <a:rPr lang="en-US" altLang="en-US" sz="2200"/>
              <a:t>'The </a:t>
            </a:r>
            <a:r>
              <a:rPr lang="en-US" altLang="en-US" sz="2200" b="1"/>
              <a:t>Big Stick in the Caribbean Sea</a:t>
            </a:r>
            <a:r>
              <a:rPr lang="en-US" altLang="en-US" sz="2200"/>
              <a:t>.' President Theodore Roosevelt enforcing his concept of the Monroe Doctrine by having a U.S. naval flotilla steam from one </a:t>
            </a:r>
            <a:r>
              <a:rPr lang="en-US" altLang="en-US" sz="2200" b="1"/>
              <a:t>Caribbean</a:t>
            </a:r>
            <a:r>
              <a:rPr lang="en-US" altLang="en-US" sz="2200"/>
              <a:t> port to another. Cartoon, 1904, by W.A. Rogers.</a:t>
            </a:r>
          </a:p>
        </p:txBody>
      </p:sp>
      <p:pic>
        <p:nvPicPr>
          <p:cNvPr id="106499" name="Picture 4">
            <a:extLst>
              <a:ext uri="{FF2B5EF4-FFF2-40B4-BE49-F238E27FC236}">
                <a16:creationId xmlns:a16="http://schemas.microsoft.com/office/drawing/2014/main" id="{F47821EF-7599-3C67-8454-354C88C776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0700" y="1066800"/>
            <a:ext cx="600392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BF2DA1B3-215F-24BA-9D1B-BD5F897570F2}"/>
              </a:ext>
            </a:extLst>
          </p:cNvPr>
          <p:cNvSpPr>
            <a:spLocks noGrp="1" noChangeArrowheads="1"/>
          </p:cNvSpPr>
          <p:nvPr>
            <p:ph type="title"/>
          </p:nvPr>
        </p:nvSpPr>
        <p:spPr>
          <a:xfrm>
            <a:off x="228600" y="76200"/>
            <a:ext cx="8686800" cy="685800"/>
          </a:xfrm>
        </p:spPr>
        <p:txBody>
          <a:bodyPr/>
          <a:lstStyle/>
          <a:p>
            <a:pPr eaLnBrk="1" hangingPunct="1"/>
            <a:r>
              <a:rPr lang="en-US" altLang="en-US"/>
              <a:t>The Caribbean as an American Lake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a:extLst>
              <a:ext uri="{FF2B5EF4-FFF2-40B4-BE49-F238E27FC236}">
                <a16:creationId xmlns:a16="http://schemas.microsoft.com/office/drawing/2014/main" id="{3DAD6BD5-7318-7F82-7CB4-2D43BA2563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0"/>
            <a:ext cx="611822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TextBox 5">
            <a:extLst>
              <a:ext uri="{FF2B5EF4-FFF2-40B4-BE49-F238E27FC236}">
                <a16:creationId xmlns:a16="http://schemas.microsoft.com/office/drawing/2014/main" id="{F9A7C890-09DF-6149-5D7F-404E38181F54}"/>
              </a:ext>
            </a:extLst>
          </p:cNvPr>
          <p:cNvSpPr txBox="1">
            <a:spLocks noChangeArrowheads="1"/>
          </p:cNvSpPr>
          <p:nvPr/>
        </p:nvSpPr>
        <p:spPr bwMode="auto">
          <a:xfrm>
            <a:off x="2438400" y="0"/>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b="1" dirty="0"/>
              <a:t>The Worlds Constable</a:t>
            </a:r>
          </a:p>
        </p:txBody>
      </p:sp>
      <p:sp>
        <p:nvSpPr>
          <p:cNvPr id="107524" name="TextBox 6">
            <a:extLst>
              <a:ext uri="{FF2B5EF4-FFF2-40B4-BE49-F238E27FC236}">
                <a16:creationId xmlns:a16="http://schemas.microsoft.com/office/drawing/2014/main" id="{CE5FC66E-F746-8CE9-3E12-C437E127C6E8}"/>
              </a:ext>
            </a:extLst>
          </p:cNvPr>
          <p:cNvSpPr txBox="1">
            <a:spLocks noChangeArrowheads="1"/>
          </p:cNvSpPr>
          <p:nvPr/>
        </p:nvSpPr>
        <p:spPr bwMode="auto">
          <a:xfrm>
            <a:off x="1" y="152400"/>
            <a:ext cx="3352800"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400" dirty="0"/>
              <a:t>TR as the </a:t>
            </a:r>
          </a:p>
          <a:p>
            <a:pPr>
              <a:spcBef>
                <a:spcPct val="0"/>
              </a:spcBef>
              <a:buFontTx/>
              <a:buNone/>
            </a:pPr>
            <a:r>
              <a:rPr lang="en-US" altLang="en-US" sz="2400" dirty="0"/>
              <a:t>Policeman, keeping</a:t>
            </a:r>
          </a:p>
          <a:p>
            <a:pPr>
              <a:spcBef>
                <a:spcPct val="0"/>
              </a:spcBef>
              <a:buFontTx/>
              <a:buNone/>
            </a:pPr>
            <a:r>
              <a:rPr lang="en-US" altLang="en-US" sz="2400" dirty="0"/>
              <a:t>order in the </a:t>
            </a:r>
          </a:p>
          <a:p>
            <a:pPr>
              <a:spcBef>
                <a:spcPct val="0"/>
              </a:spcBef>
              <a:buFontTx/>
              <a:buNone/>
            </a:pPr>
            <a:r>
              <a:rPr lang="en-US" altLang="en-US" sz="2400" dirty="0"/>
              <a:t>western hemisphere</a:t>
            </a:r>
          </a:p>
          <a:p>
            <a:pPr>
              <a:spcBef>
                <a:spcPct val="0"/>
              </a:spcBef>
              <a:buFontTx/>
              <a:buNone/>
            </a:pPr>
            <a:endParaRPr lang="en-US" altLang="en-US" sz="2400" dirty="0"/>
          </a:p>
          <a:p>
            <a:pPr>
              <a:spcBef>
                <a:spcPct val="0"/>
              </a:spcBef>
              <a:buFontTx/>
              <a:buNone/>
            </a:pPr>
            <a:r>
              <a:rPr lang="en-US" altLang="en-US" sz="2400" dirty="0"/>
              <a:t>On the one side</a:t>
            </a:r>
          </a:p>
          <a:p>
            <a:pPr>
              <a:spcBef>
                <a:spcPct val="0"/>
              </a:spcBef>
              <a:buFontTx/>
              <a:buNone/>
            </a:pPr>
            <a:r>
              <a:rPr lang="en-US" altLang="en-US" sz="2400" dirty="0"/>
              <a:t>you have the</a:t>
            </a:r>
          </a:p>
          <a:p>
            <a:pPr>
              <a:spcBef>
                <a:spcPct val="0"/>
              </a:spcBef>
              <a:buFontTx/>
              <a:buNone/>
            </a:pPr>
            <a:r>
              <a:rPr lang="en-US" altLang="en-US" sz="2400" b="1" dirty="0">
                <a:solidFill>
                  <a:srgbClr val="FF0000"/>
                </a:solidFill>
              </a:rPr>
              <a:t>Europeans</a:t>
            </a:r>
            <a:r>
              <a:rPr lang="en-US" altLang="en-US" sz="2400" dirty="0"/>
              <a:t> </a:t>
            </a:r>
          </a:p>
          <a:p>
            <a:pPr>
              <a:spcBef>
                <a:spcPct val="0"/>
              </a:spcBef>
              <a:buFontTx/>
              <a:buNone/>
            </a:pPr>
            <a:r>
              <a:rPr lang="en-US" altLang="en-US" sz="2400" dirty="0"/>
              <a:t>Clamoring to </a:t>
            </a:r>
          </a:p>
          <a:p>
            <a:pPr>
              <a:spcBef>
                <a:spcPct val="0"/>
              </a:spcBef>
              <a:buFontTx/>
              <a:buNone/>
            </a:pPr>
            <a:r>
              <a:rPr lang="en-US" altLang="en-US" sz="2400" dirty="0"/>
              <a:t>settle their </a:t>
            </a:r>
          </a:p>
          <a:p>
            <a:pPr>
              <a:spcBef>
                <a:spcPct val="0"/>
              </a:spcBef>
              <a:buFontTx/>
              <a:buNone/>
            </a:pPr>
            <a:r>
              <a:rPr lang="en-US" altLang="en-US" sz="2400" dirty="0"/>
              <a:t>Claims with </a:t>
            </a:r>
          </a:p>
          <a:p>
            <a:pPr>
              <a:spcBef>
                <a:spcPct val="0"/>
              </a:spcBef>
              <a:buFontTx/>
              <a:buNone/>
            </a:pPr>
            <a:r>
              <a:rPr lang="en-US" altLang="en-US" sz="2400" dirty="0"/>
              <a:t>the Latin Americans</a:t>
            </a:r>
          </a:p>
          <a:p>
            <a:pPr>
              <a:spcBef>
                <a:spcPct val="0"/>
              </a:spcBef>
              <a:buFontTx/>
              <a:buNone/>
            </a:pPr>
            <a:r>
              <a:rPr lang="en-US" altLang="en-US" sz="2400" dirty="0"/>
              <a:t>TR is in the middle </a:t>
            </a:r>
          </a:p>
          <a:p>
            <a:pPr>
              <a:spcBef>
                <a:spcPct val="0"/>
              </a:spcBef>
              <a:buFontTx/>
              <a:buNone/>
            </a:pPr>
            <a:r>
              <a:rPr lang="en-US" altLang="en-US" sz="2400" dirty="0"/>
              <a:t>making sure they </a:t>
            </a:r>
            <a:r>
              <a:rPr lang="en-US" altLang="en-US" sz="2400" b="1" dirty="0">
                <a:solidFill>
                  <a:srgbClr val="FF0000"/>
                </a:solidFill>
              </a:rPr>
              <a:t>do not</a:t>
            </a:r>
          </a:p>
          <a:p>
            <a:pPr>
              <a:spcBef>
                <a:spcPct val="0"/>
              </a:spcBef>
              <a:buFontTx/>
              <a:buNone/>
            </a:pPr>
            <a:r>
              <a:rPr lang="en-US" altLang="en-US" sz="2400" dirty="0"/>
              <a:t>interfere in Latin</a:t>
            </a:r>
          </a:p>
          <a:p>
            <a:pPr>
              <a:spcBef>
                <a:spcPct val="0"/>
              </a:spcBef>
              <a:buFontTx/>
              <a:buNone/>
            </a:pPr>
            <a:r>
              <a:rPr lang="en-US" altLang="en-US" sz="2400" dirty="0"/>
              <a:t>America.  The US would</a:t>
            </a:r>
          </a:p>
        </p:txBody>
      </p:sp>
      <p:sp>
        <p:nvSpPr>
          <p:cNvPr id="107525" name="TextBox 7">
            <a:extLst>
              <a:ext uri="{FF2B5EF4-FFF2-40B4-BE49-F238E27FC236}">
                <a16:creationId xmlns:a16="http://schemas.microsoft.com/office/drawing/2014/main" id="{2F924503-9B38-D020-9852-7BEC93BF09E6}"/>
              </a:ext>
            </a:extLst>
          </p:cNvPr>
          <p:cNvSpPr txBox="1">
            <a:spLocks noChangeArrowheads="1"/>
          </p:cNvSpPr>
          <p:nvPr/>
        </p:nvSpPr>
        <p:spPr bwMode="auto">
          <a:xfrm>
            <a:off x="3627438" y="5765800"/>
            <a:ext cx="3810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a:t>would settle the disputes.</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4">
            <a:extLst>
              <a:ext uri="{FF2B5EF4-FFF2-40B4-BE49-F238E27FC236}">
                <a16:creationId xmlns:a16="http://schemas.microsoft.com/office/drawing/2014/main" id="{38DF09CA-0D3B-88AF-E22B-19627ABBDC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0"/>
            <a:ext cx="5943600"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Rectangle 5">
            <a:extLst>
              <a:ext uri="{FF2B5EF4-FFF2-40B4-BE49-F238E27FC236}">
                <a16:creationId xmlns:a16="http://schemas.microsoft.com/office/drawing/2014/main" id="{3DD78FC6-65EA-24DA-A0F0-8C757884DC64}"/>
              </a:ext>
            </a:extLst>
          </p:cNvPr>
          <p:cNvSpPr>
            <a:spLocks noChangeArrowheads="1"/>
          </p:cNvSpPr>
          <p:nvPr/>
        </p:nvSpPr>
        <p:spPr bwMode="auto">
          <a:xfrm>
            <a:off x="0" y="304800"/>
            <a:ext cx="3200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400"/>
              <a:t>ROOSEVELT CARTOON, 1904. 'The Big Stick in the Caribbean Sea.' President Theodore Roosevelt enforcing his concept of the Monroe Doctrine by having a U.S. naval flotilla steam from one Caribbean port to another. Cartoon, 1904, by W.A. Rogers.</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5">
            <a:extLst>
              <a:ext uri="{FF2B5EF4-FFF2-40B4-BE49-F238E27FC236}">
                <a16:creationId xmlns:a16="http://schemas.microsoft.com/office/drawing/2014/main" id="{79F011C6-44B6-D402-B8CF-D340BF228C68}"/>
              </a:ext>
            </a:extLst>
          </p:cNvPr>
          <p:cNvSpPr>
            <a:spLocks noChangeArrowheads="1"/>
          </p:cNvSpPr>
          <p:nvPr/>
        </p:nvSpPr>
        <p:spPr bwMode="auto">
          <a:xfrm>
            <a:off x="33338" y="76200"/>
            <a:ext cx="3471862"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000"/>
              <a:t>Which United States foreign policy is the subject of this 1904 cartoon?</a:t>
            </a:r>
          </a:p>
          <a:p>
            <a:pPr>
              <a:spcBef>
                <a:spcPct val="0"/>
              </a:spcBef>
              <a:buFontTx/>
              <a:buNone/>
            </a:pPr>
            <a:r>
              <a:rPr lang="en-US" altLang="en-US" sz="2000"/>
              <a:t>(1) imperialism (3) isolationism</a:t>
            </a:r>
          </a:p>
          <a:p>
            <a:pPr>
              <a:spcBef>
                <a:spcPct val="0"/>
              </a:spcBef>
              <a:buFontTx/>
              <a:buNone/>
            </a:pPr>
            <a:r>
              <a:rPr lang="en-US" altLang="en-US" sz="2000"/>
              <a:t>(2) neutrality     (4) containment </a:t>
            </a:r>
          </a:p>
          <a:p>
            <a:pPr>
              <a:spcBef>
                <a:spcPct val="0"/>
              </a:spcBef>
              <a:buFontTx/>
              <a:buNone/>
            </a:pPr>
            <a:endParaRPr lang="en-US" altLang="en-US" sz="2000"/>
          </a:p>
          <a:p>
            <a:pPr>
              <a:spcBef>
                <a:spcPct val="0"/>
              </a:spcBef>
              <a:buFontTx/>
              <a:buNone/>
            </a:pPr>
            <a:r>
              <a:rPr lang="en-US" altLang="en-US" sz="2000"/>
              <a:t>The cartoonist is expressing concerns about the ability of the United States to</a:t>
            </a:r>
          </a:p>
          <a:p>
            <a:pPr>
              <a:spcBef>
                <a:spcPct val="0"/>
              </a:spcBef>
              <a:buFontTx/>
              <a:buNone/>
            </a:pPr>
            <a:r>
              <a:rPr lang="en-US" altLang="en-US" sz="2000"/>
              <a:t>(1) accept citizens from foreign countries</a:t>
            </a:r>
          </a:p>
          <a:p>
            <a:pPr>
              <a:spcBef>
                <a:spcPct val="0"/>
              </a:spcBef>
              <a:buFontTx/>
              <a:buNone/>
            </a:pPr>
            <a:r>
              <a:rPr lang="en-US" altLang="en-US" sz="2000"/>
              <a:t>(2) control territories spread out over vast distances</a:t>
            </a:r>
          </a:p>
          <a:p>
            <a:pPr>
              <a:spcBef>
                <a:spcPct val="0"/>
              </a:spcBef>
              <a:buFontTx/>
              <a:buNone/>
            </a:pPr>
            <a:r>
              <a:rPr lang="en-US" altLang="en-US" sz="2000"/>
              <a:t>(3) support human rights around the world</a:t>
            </a:r>
          </a:p>
          <a:p>
            <a:pPr>
              <a:spcBef>
                <a:spcPct val="0"/>
              </a:spcBef>
              <a:buFontTx/>
              <a:buNone/>
            </a:pPr>
            <a:r>
              <a:rPr lang="en-US" altLang="en-US" sz="2000"/>
              <a:t>(4) maintain a trade surplus with new trading partners</a:t>
            </a:r>
          </a:p>
        </p:txBody>
      </p:sp>
      <p:sp>
        <p:nvSpPr>
          <p:cNvPr id="2" name="Oval 1">
            <a:extLst>
              <a:ext uri="{FF2B5EF4-FFF2-40B4-BE49-F238E27FC236}">
                <a16:creationId xmlns:a16="http://schemas.microsoft.com/office/drawing/2014/main" id="{87BD835D-D49E-4284-F543-A9E5C8021182}"/>
              </a:ext>
            </a:extLst>
          </p:cNvPr>
          <p:cNvSpPr>
            <a:spLocks noChangeArrowheads="1"/>
          </p:cNvSpPr>
          <p:nvPr/>
        </p:nvSpPr>
        <p:spPr bwMode="auto">
          <a:xfrm>
            <a:off x="79375" y="1008063"/>
            <a:ext cx="350838" cy="381000"/>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sp>
        <p:nvSpPr>
          <p:cNvPr id="5" name="Oval 4">
            <a:extLst>
              <a:ext uri="{FF2B5EF4-FFF2-40B4-BE49-F238E27FC236}">
                <a16:creationId xmlns:a16="http://schemas.microsoft.com/office/drawing/2014/main" id="{C7F6B27F-6B1D-62E1-F560-E1D80F127220}"/>
              </a:ext>
            </a:extLst>
          </p:cNvPr>
          <p:cNvSpPr>
            <a:spLocks noChangeArrowheads="1"/>
          </p:cNvSpPr>
          <p:nvPr/>
        </p:nvSpPr>
        <p:spPr bwMode="auto">
          <a:xfrm>
            <a:off x="79375" y="3465513"/>
            <a:ext cx="350838" cy="381000"/>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pic>
        <p:nvPicPr>
          <p:cNvPr id="109573" name="Picture 2">
            <a:extLst>
              <a:ext uri="{FF2B5EF4-FFF2-40B4-BE49-F238E27FC236}">
                <a16:creationId xmlns:a16="http://schemas.microsoft.com/office/drawing/2014/main" id="{B9276671-CEE9-B977-BCE8-FF678F1E9E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0"/>
            <a:ext cx="58674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4">
            <a:extLst>
              <a:ext uri="{FF2B5EF4-FFF2-40B4-BE49-F238E27FC236}">
                <a16:creationId xmlns:a16="http://schemas.microsoft.com/office/drawing/2014/main" id="{8F328FDB-44CF-CDF2-C887-53B04563C8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0638"/>
            <a:ext cx="7239000" cy="48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0E5E2E8B-64C4-93F6-EE6D-8203B0EEFA0B}"/>
              </a:ext>
            </a:extLst>
          </p:cNvPr>
          <p:cNvSpPr/>
          <p:nvPr/>
        </p:nvSpPr>
        <p:spPr>
          <a:xfrm>
            <a:off x="0" y="4953000"/>
            <a:ext cx="5638800" cy="1477963"/>
          </a:xfrm>
          <a:prstGeom prst="rect">
            <a:avLst/>
          </a:prstGeom>
        </p:spPr>
        <p:txBody>
          <a:bodyPr>
            <a:spAutoFit/>
          </a:bodyPr>
          <a:lstStyle/>
          <a:p>
            <a:pPr>
              <a:defRPr/>
            </a:pPr>
            <a:r>
              <a:rPr lang="en-US" sz="1800" dirty="0"/>
              <a:t> Which title would be the most accurate for this map? </a:t>
            </a:r>
          </a:p>
          <a:p>
            <a:pPr marL="342900" indent="-342900">
              <a:buFontTx/>
              <a:buAutoNum type="arabicParenBoth"/>
              <a:defRPr/>
            </a:pPr>
            <a:r>
              <a:rPr lang="en-US" sz="1800" dirty="0"/>
              <a:t>Ending Colonization in Latin America </a:t>
            </a:r>
          </a:p>
          <a:p>
            <a:pPr marL="342900" indent="-342900">
              <a:buFontTx/>
              <a:buAutoNum type="arabicParenBoth"/>
              <a:defRPr/>
            </a:pPr>
            <a:r>
              <a:rPr lang="en-US" sz="1800" dirty="0"/>
              <a:t>Promoting Trade with Latin America </a:t>
            </a:r>
          </a:p>
          <a:p>
            <a:pPr>
              <a:defRPr/>
            </a:pPr>
            <a:r>
              <a:rPr lang="en-US" sz="1800" dirty="0"/>
              <a:t>(3) Humanitarian Aid in the Western Hemisphere </a:t>
            </a:r>
          </a:p>
          <a:p>
            <a:pPr>
              <a:defRPr/>
            </a:pPr>
            <a:r>
              <a:rPr lang="en-US" sz="1800" dirty="0"/>
              <a:t>(4) United States Intervention in the Caribbean Area </a:t>
            </a:r>
          </a:p>
        </p:txBody>
      </p:sp>
      <p:sp>
        <p:nvSpPr>
          <p:cNvPr id="11" name="Oval 10">
            <a:extLst>
              <a:ext uri="{FF2B5EF4-FFF2-40B4-BE49-F238E27FC236}">
                <a16:creationId xmlns:a16="http://schemas.microsoft.com/office/drawing/2014/main" id="{094A31F7-6288-CB0E-3872-C5DA7DAC42D9}"/>
              </a:ext>
            </a:extLst>
          </p:cNvPr>
          <p:cNvSpPr>
            <a:spLocks noChangeArrowheads="1"/>
          </p:cNvSpPr>
          <p:nvPr/>
        </p:nvSpPr>
        <p:spPr bwMode="auto">
          <a:xfrm>
            <a:off x="20638" y="6056313"/>
            <a:ext cx="415925" cy="381000"/>
          </a:xfrm>
          <a:prstGeom prst="ellipse">
            <a:avLst/>
          </a:prstGeom>
          <a:noFill/>
          <a:ln w="3492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sp>
        <p:nvSpPr>
          <p:cNvPr id="10" name="Rectangle 9">
            <a:extLst>
              <a:ext uri="{FF2B5EF4-FFF2-40B4-BE49-F238E27FC236}">
                <a16:creationId xmlns:a16="http://schemas.microsoft.com/office/drawing/2014/main" id="{B3413C29-2CB6-A8B9-9BFE-D667C223C7BB}"/>
              </a:ext>
            </a:extLst>
          </p:cNvPr>
          <p:cNvSpPr/>
          <p:nvPr/>
        </p:nvSpPr>
        <p:spPr bwMode="auto">
          <a:xfrm>
            <a:off x="9153525" y="4648200"/>
            <a:ext cx="6858000" cy="2209800"/>
          </a:xfrm>
          <a:prstGeom prst="rect">
            <a:avLst/>
          </a:prstGeom>
          <a:solidFill>
            <a:schemeClr val="accent1">
              <a:lumMod val="20000"/>
              <a:lumOff val="80000"/>
            </a:schemeClr>
          </a:solidFill>
          <a:ln>
            <a:noFill/>
          </a:ln>
          <a:effectLst/>
        </p:spPr>
        <p:txBody>
          <a:bodyPr/>
          <a:lstStyle/>
          <a:p>
            <a:pPr>
              <a:defRPr/>
            </a:pPr>
            <a:r>
              <a:rPr lang="en-US" sz="2000" dirty="0">
                <a:solidFill>
                  <a:srgbClr val="000000"/>
                </a:solidFill>
              </a:rPr>
              <a:t> The United States government justified most of the actions shown on the map by citing the </a:t>
            </a:r>
          </a:p>
          <a:p>
            <a:pPr marL="457200" indent="-457200">
              <a:buFontTx/>
              <a:buAutoNum type="arabicParenBoth"/>
              <a:defRPr/>
            </a:pPr>
            <a:r>
              <a:rPr lang="en-US" sz="2000" dirty="0">
                <a:solidFill>
                  <a:srgbClr val="000000"/>
                </a:solidFill>
              </a:rPr>
              <a:t>terms of the Roosevelt corollary to the Monroe Doctrine </a:t>
            </a:r>
          </a:p>
          <a:p>
            <a:pPr>
              <a:defRPr/>
            </a:pPr>
            <a:r>
              <a:rPr lang="en-US" sz="2000" dirty="0">
                <a:solidFill>
                  <a:srgbClr val="000000"/>
                </a:solidFill>
              </a:rPr>
              <a:t>(2)   threats from Germany after World War I </a:t>
            </a:r>
          </a:p>
          <a:p>
            <a:pPr>
              <a:defRPr/>
            </a:pPr>
            <a:r>
              <a:rPr lang="en-US" sz="2000" dirty="0">
                <a:solidFill>
                  <a:srgbClr val="000000"/>
                </a:solidFill>
              </a:rPr>
              <a:t>(3)   desire to stop illegal immigration from Latin America </a:t>
            </a:r>
          </a:p>
          <a:p>
            <a:pPr>
              <a:defRPr/>
            </a:pPr>
            <a:r>
              <a:rPr lang="en-US" sz="2000" dirty="0">
                <a:solidFill>
                  <a:srgbClr val="000000"/>
                </a:solidFill>
              </a:rPr>
              <a:t>(4)   need to protect Latin America from the threat of communism</a:t>
            </a:r>
          </a:p>
        </p:txBody>
      </p:sp>
      <p:sp>
        <p:nvSpPr>
          <p:cNvPr id="7" name="Oval 6">
            <a:extLst>
              <a:ext uri="{FF2B5EF4-FFF2-40B4-BE49-F238E27FC236}">
                <a16:creationId xmlns:a16="http://schemas.microsoft.com/office/drawing/2014/main" id="{F0A1A00B-D362-8DD1-0630-1CA4D5106CA6}"/>
              </a:ext>
            </a:extLst>
          </p:cNvPr>
          <p:cNvSpPr>
            <a:spLocks noChangeArrowheads="1"/>
          </p:cNvSpPr>
          <p:nvPr/>
        </p:nvSpPr>
        <p:spPr bwMode="auto">
          <a:xfrm>
            <a:off x="20638" y="5281613"/>
            <a:ext cx="415925" cy="381000"/>
          </a:xfrm>
          <a:prstGeom prst="ellipse">
            <a:avLst/>
          </a:prstGeom>
          <a:noFill/>
          <a:ln w="3492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0" presetClass="path" presetSubtype="0" accel="50000" decel="50000" fill="hold" nodeType="clickEffect">
                                  <p:stCondLst>
                                    <p:cond delay="0"/>
                                  </p:stCondLst>
                                  <p:childTnLst>
                                    <p:animMotion origin="layout" path="M -0.32864 0.00139 L -1.00416 0.00926 " pathEditMode="relative" rAng="0" ptsTypes="AA">
                                      <p:cBhvr>
                                        <p:cTn id="13" dur="2000" fill="hold"/>
                                        <p:tgtEl>
                                          <p:spTgt spid="10"/>
                                        </p:tgtEl>
                                        <p:attrNameLst>
                                          <p:attrName>ppt_x</p:attrName>
                                          <p:attrName>ppt_y</p:attrName>
                                        </p:attrNameLst>
                                      </p:cBhvr>
                                      <p:rCtr x="-33785" y="394"/>
                                    </p:animMotion>
                                  </p:childTnLst>
                                </p:cTn>
                              </p:par>
                            </p:childTnLst>
                          </p:cTn>
                        </p:par>
                      </p:childTnLst>
                    </p:cTn>
                  </p:par>
                  <p:par>
                    <p:cTn id="14" fill="hold" nodeType="clickPar">
                      <p:stCondLst>
                        <p:cond delay="indefinite"/>
                      </p:stCondLst>
                      <p:childTnLst>
                        <p:par>
                          <p:cTn id="15" fill="hold" nodeType="withGroup">
                            <p:stCondLst>
                              <p:cond delay="0"/>
                            </p:stCondLst>
                            <p:childTnLst>
                              <p:par>
                                <p:cTn id="16" presetID="31" presetClass="exit" presetSubtype="0" fill="hold" nodeType="clickEffect">
                                  <p:stCondLst>
                                    <p:cond delay="0"/>
                                  </p:stCondLst>
                                  <p:childTnLst>
                                    <p:anim calcmode="lin" valueType="num">
                                      <p:cBhvr>
                                        <p:cTn id="17" dur="1000"/>
                                        <p:tgtEl>
                                          <p:spTgt spid="10"/>
                                        </p:tgtEl>
                                        <p:attrNameLst>
                                          <p:attrName>ppt_w</p:attrName>
                                        </p:attrNameLst>
                                      </p:cBhvr>
                                      <p:tavLst>
                                        <p:tav tm="0">
                                          <p:val>
                                            <p:strVal val="ppt_w"/>
                                          </p:val>
                                        </p:tav>
                                        <p:tav tm="100000">
                                          <p:val>
                                            <p:fltVal val="0"/>
                                          </p:val>
                                        </p:tav>
                                      </p:tavLst>
                                    </p:anim>
                                    <p:anim calcmode="lin" valueType="num">
                                      <p:cBhvr>
                                        <p:cTn id="18" dur="1000"/>
                                        <p:tgtEl>
                                          <p:spTgt spid="10"/>
                                        </p:tgtEl>
                                        <p:attrNameLst>
                                          <p:attrName>ppt_h</p:attrName>
                                        </p:attrNameLst>
                                      </p:cBhvr>
                                      <p:tavLst>
                                        <p:tav tm="0">
                                          <p:val>
                                            <p:strVal val="ppt_h"/>
                                          </p:val>
                                        </p:tav>
                                        <p:tav tm="100000">
                                          <p:val>
                                            <p:fltVal val="0"/>
                                          </p:val>
                                        </p:tav>
                                      </p:tavLst>
                                    </p:anim>
                                    <p:anim calcmode="lin" valueType="num">
                                      <p:cBhvr>
                                        <p:cTn id="19" dur="1000"/>
                                        <p:tgtEl>
                                          <p:spTgt spid="10"/>
                                        </p:tgtEl>
                                        <p:attrNameLst>
                                          <p:attrName>style.rotation</p:attrName>
                                        </p:attrNameLst>
                                      </p:cBhvr>
                                      <p:tavLst>
                                        <p:tav tm="0">
                                          <p:val>
                                            <p:fltVal val="0"/>
                                          </p:val>
                                        </p:tav>
                                        <p:tav tm="100000">
                                          <p:val>
                                            <p:fltVal val="90"/>
                                          </p:val>
                                        </p:tav>
                                      </p:tavLst>
                                    </p:anim>
                                    <p:animEffect transition="out" filter="fade">
                                      <p:cBhvr>
                                        <p:cTn id="20" dur="1000"/>
                                        <p:tgtEl>
                                          <p:spTgt spid="10"/>
                                        </p:tgtEl>
                                      </p:cBhvr>
                                    </p:animEffect>
                                    <p:set>
                                      <p:cBhvr>
                                        <p:cTn id="21" dur="1" fill="hold">
                                          <p:stCondLst>
                                            <p:cond delay="999"/>
                                          </p:stCondLst>
                                        </p:cTn>
                                        <p:tgtEl>
                                          <p:spTgt spid="10"/>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0" grpId="1" animBg="1"/>
      <p:bldP spid="7"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38847-352A-BB6E-79FF-AABED53798B6}"/>
              </a:ext>
            </a:extLst>
          </p:cNvPr>
          <p:cNvSpPr>
            <a:spLocks noGrp="1" noChangeArrowheads="1"/>
          </p:cNvSpPr>
          <p:nvPr>
            <p:ph type="title"/>
          </p:nvPr>
        </p:nvSpPr>
        <p:spPr>
          <a:xfrm>
            <a:off x="381000" y="3175"/>
            <a:ext cx="7772400" cy="609600"/>
          </a:xfrm>
        </p:spPr>
        <p:txBody>
          <a:bodyPr/>
          <a:lstStyle/>
          <a:p>
            <a:r>
              <a:rPr lang="en-US" altLang="en-US" sz="2800" b="1"/>
              <a:t>William Howard Taft and </a:t>
            </a:r>
            <a:r>
              <a:rPr lang="en-US" altLang="en-US" sz="2800" b="1" i="1" u="sng"/>
              <a:t>Dollar Diplomacy</a:t>
            </a:r>
          </a:p>
        </p:txBody>
      </p:sp>
      <p:pic>
        <p:nvPicPr>
          <p:cNvPr id="6" name="Picture 5">
            <a:extLst>
              <a:ext uri="{FF2B5EF4-FFF2-40B4-BE49-F238E27FC236}">
                <a16:creationId xmlns:a16="http://schemas.microsoft.com/office/drawing/2014/main" id="{70DE00C6-3813-C036-6690-42B195CD12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9213" y="1554163"/>
            <a:ext cx="3025775" cy="302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56F4759-DF7E-1C23-FA80-9E2C925779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37250" y="584200"/>
            <a:ext cx="3086100" cy="399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7">
            <a:extLst>
              <a:ext uri="{FF2B5EF4-FFF2-40B4-BE49-F238E27FC236}">
                <a16:creationId xmlns:a16="http://schemas.microsoft.com/office/drawing/2014/main" id="{38140238-A3F6-8BE2-84BA-15CA54A4A66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36200" y="5181600"/>
            <a:ext cx="37211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95C9207E-0E15-99CF-ADAD-12C2A6A8A315}"/>
              </a:ext>
            </a:extLst>
          </p:cNvPr>
          <p:cNvSpPr>
            <a:spLocks noGrp="1" noChangeArrowheads="1"/>
          </p:cNvSpPr>
          <p:nvPr>
            <p:ph type="body" sz="half" idx="1"/>
          </p:nvPr>
        </p:nvSpPr>
        <p:spPr>
          <a:xfrm>
            <a:off x="152400" y="720725"/>
            <a:ext cx="5359400" cy="1220788"/>
          </a:xfrm>
        </p:spPr>
        <p:txBody>
          <a:bodyPr/>
          <a:lstStyle/>
          <a:p>
            <a:r>
              <a:rPr lang="en-US" altLang="en-US" sz="2400"/>
              <a:t>The use of US investments to promote US foreign policy objectives</a:t>
            </a:r>
          </a:p>
        </p:txBody>
      </p:sp>
      <p:sp>
        <p:nvSpPr>
          <p:cNvPr id="4" name="Rectangle 3">
            <a:extLst>
              <a:ext uri="{FF2B5EF4-FFF2-40B4-BE49-F238E27FC236}">
                <a16:creationId xmlns:a16="http://schemas.microsoft.com/office/drawing/2014/main" id="{4BA14433-A420-1E67-0A66-EDBBBAB2091F}"/>
              </a:ext>
            </a:extLst>
          </p:cNvPr>
          <p:cNvSpPr>
            <a:spLocks noChangeArrowheads="1"/>
          </p:cNvSpPr>
          <p:nvPr/>
        </p:nvSpPr>
        <p:spPr bwMode="auto">
          <a:xfrm>
            <a:off x="0" y="4583113"/>
            <a:ext cx="91440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a:t>Foreign policy created under President Taft that had the U.S. exchanging financial support ($) for the right to "help" countries make decisions about trade and other commercial ventures. </a:t>
            </a:r>
            <a:r>
              <a:rPr lang="en-US" altLang="en-US" sz="2800" b="1">
                <a:solidFill>
                  <a:srgbClr val="FF0000"/>
                </a:solidFill>
              </a:rPr>
              <a:t>Basically it was exchanging money for political influence in Latin America and the Caribbean.</a:t>
            </a:r>
          </a:p>
        </p:txBody>
      </p:sp>
      <p:pic>
        <p:nvPicPr>
          <p:cNvPr id="77831" name="Picture 8">
            <a:extLst>
              <a:ext uri="{FF2B5EF4-FFF2-40B4-BE49-F238E27FC236}">
                <a16:creationId xmlns:a16="http://schemas.microsoft.com/office/drawing/2014/main" id="{E5A53230-182D-2D3F-292D-284F2CA3823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40875" y="417513"/>
            <a:ext cx="583247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fade">
                                      <p:cBhvr>
                                        <p:cTn id="29" dur="1000"/>
                                        <p:tgtEl>
                                          <p:spTgt spid="3">
                                            <p:txEl>
                                              <p:pRg st="0" end="0"/>
                                            </p:txEl>
                                          </p:spTgt>
                                        </p:tgtEl>
                                      </p:cBhvr>
                                    </p:animEffect>
                                    <p:anim calcmode="lin" valueType="num">
                                      <p:cBhvr>
                                        <p:cTn id="3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42"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nodeType="clickEffect">
                                  <p:stCondLst>
                                    <p:cond delay="0"/>
                                  </p:stCondLst>
                                  <p:childTnLst>
                                    <p:set>
                                      <p:cBhvr>
                                        <p:cTn id="42" dur="1" fill="hold">
                                          <p:stCondLst>
                                            <p:cond delay="0"/>
                                          </p:stCondLst>
                                        </p:cTn>
                                        <p:tgtEl>
                                          <p:spTgt spid="77831"/>
                                        </p:tgtEl>
                                        <p:attrNameLst>
                                          <p:attrName>style.visibility</p:attrName>
                                        </p:attrNameLst>
                                      </p:cBhvr>
                                      <p:to>
                                        <p:strVal val="visible"/>
                                      </p:to>
                                    </p:set>
                                    <p:animEffect transition="in" filter="circle(in)">
                                      <p:cBhvr>
                                        <p:cTn id="43" dur="2000"/>
                                        <p:tgtEl>
                                          <p:spTgt spid="77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3">
            <a:extLst>
              <a:ext uri="{FF2B5EF4-FFF2-40B4-BE49-F238E27FC236}">
                <a16:creationId xmlns:a16="http://schemas.microsoft.com/office/drawing/2014/main" id="{F8469B8B-FF17-9603-62B0-8EA666BFD871}"/>
              </a:ext>
            </a:extLst>
          </p:cNvPr>
          <p:cNvSpPr txBox="1">
            <a:spLocks noChangeArrowheads="1"/>
          </p:cNvSpPr>
          <p:nvPr/>
        </p:nvSpPr>
        <p:spPr bwMode="auto">
          <a:xfrm>
            <a:off x="77788" y="4343400"/>
            <a:ext cx="88534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2400">
                <a:solidFill>
                  <a:schemeClr val="tx2"/>
                </a:solidFill>
              </a:rPr>
              <a:t>This was seen as the fulfillment of the westward expansions started under the banner of "manifest destiny". </a:t>
            </a:r>
          </a:p>
        </p:txBody>
      </p:sp>
      <p:sp>
        <p:nvSpPr>
          <p:cNvPr id="7" name="Rectangle 2">
            <a:extLst>
              <a:ext uri="{FF2B5EF4-FFF2-40B4-BE49-F238E27FC236}">
                <a16:creationId xmlns:a16="http://schemas.microsoft.com/office/drawing/2014/main" id="{97561988-31C4-F247-A227-C6AF5476B03E}"/>
              </a:ext>
            </a:extLst>
          </p:cNvPr>
          <p:cNvSpPr txBox="1">
            <a:spLocks noChangeArrowheads="1"/>
          </p:cNvSpPr>
          <p:nvPr/>
        </p:nvSpPr>
        <p:spPr>
          <a:xfrm>
            <a:off x="0" y="0"/>
            <a:ext cx="9144000" cy="685800"/>
          </a:xfrm>
          <a:prstGeom prst="rect">
            <a:avLst/>
          </a:prstGeom>
        </p:spPr>
        <p:txBody>
          <a:bodyPr/>
          <a:lstStyle/>
          <a:p>
            <a:pPr algn="ctr">
              <a:defRPr/>
            </a:pPr>
            <a:r>
              <a:rPr lang="en-US" b="1" u="sng" kern="0" dirty="0">
                <a:solidFill>
                  <a:schemeClr val="tx2"/>
                </a:solidFill>
                <a:latin typeface="+mj-lt"/>
                <a:ea typeface="+mj-ea"/>
                <a:cs typeface="+mj-cs"/>
              </a:rPr>
              <a:t>The Frontier Thesis (1893) </a:t>
            </a:r>
            <a:endParaRPr lang="en-US" b="1" kern="0" dirty="0">
              <a:solidFill>
                <a:schemeClr val="tx2"/>
              </a:solidFill>
              <a:latin typeface="+mj-lt"/>
              <a:ea typeface="+mj-ea"/>
              <a:cs typeface="+mj-cs"/>
            </a:endParaRPr>
          </a:p>
        </p:txBody>
      </p:sp>
      <p:sp>
        <p:nvSpPr>
          <p:cNvPr id="16388" name="Rectangle 1">
            <a:extLst>
              <a:ext uri="{FF2B5EF4-FFF2-40B4-BE49-F238E27FC236}">
                <a16:creationId xmlns:a16="http://schemas.microsoft.com/office/drawing/2014/main" id="{040E3C53-0AA7-0BAB-D1E9-3AB0E24BD92A}"/>
              </a:ext>
            </a:extLst>
          </p:cNvPr>
          <p:cNvSpPr>
            <a:spLocks noChangeArrowheads="1"/>
          </p:cNvSpPr>
          <p:nvPr/>
        </p:nvSpPr>
        <p:spPr bwMode="auto">
          <a:xfrm>
            <a:off x="76200" y="512763"/>
            <a:ext cx="6934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b="1" dirty="0"/>
              <a:t>Frederick Jackson Turner</a:t>
            </a:r>
            <a:r>
              <a:rPr lang="en-US" altLang="en-US" sz="2800" dirty="0"/>
              <a:t>: </a:t>
            </a:r>
            <a:r>
              <a:rPr lang="en-US" altLang="en-US" sz="2800" b="1" i="1" dirty="0"/>
              <a:t>The Significance of the Frontier in American History</a:t>
            </a:r>
            <a:r>
              <a:rPr lang="en-US" altLang="en-US" sz="2800" dirty="0"/>
              <a:t>, 1893 </a:t>
            </a:r>
          </a:p>
        </p:txBody>
      </p:sp>
      <p:pic>
        <p:nvPicPr>
          <p:cNvPr id="16389" name="Picture 2">
            <a:extLst>
              <a:ext uri="{FF2B5EF4-FFF2-40B4-BE49-F238E27FC236}">
                <a16:creationId xmlns:a16="http://schemas.microsoft.com/office/drawing/2014/main" id="{85B6AC51-87D1-C761-A99A-75250BD13D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64375" y="228600"/>
            <a:ext cx="18669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Rectangle 3">
            <a:extLst>
              <a:ext uri="{FF2B5EF4-FFF2-40B4-BE49-F238E27FC236}">
                <a16:creationId xmlns:a16="http://schemas.microsoft.com/office/drawing/2014/main" id="{EC9A2DCA-99D4-A0D6-4B62-720B94E55618}"/>
              </a:ext>
            </a:extLst>
          </p:cNvPr>
          <p:cNvSpPr>
            <a:spLocks noChangeArrowheads="1"/>
          </p:cNvSpPr>
          <p:nvPr/>
        </p:nvSpPr>
        <p:spPr bwMode="auto">
          <a:xfrm>
            <a:off x="79375" y="2816225"/>
            <a:ext cx="9064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400"/>
              <a:t>America’s unique development rooted in the frontier past vast expanse of “free” land reaching the Pacific meant looking overseas for the </a:t>
            </a:r>
            <a:r>
              <a:rPr lang="en-US" altLang="en-US" sz="2400" b="1" i="1"/>
              <a:t>new</a:t>
            </a:r>
            <a:r>
              <a:rPr lang="en-US" altLang="en-US" sz="2400"/>
              <a:t> “frontier”.</a:t>
            </a:r>
          </a:p>
        </p:txBody>
      </p:sp>
      <p:sp>
        <p:nvSpPr>
          <p:cNvPr id="16391" name="Rectangle 4">
            <a:extLst>
              <a:ext uri="{FF2B5EF4-FFF2-40B4-BE49-F238E27FC236}">
                <a16:creationId xmlns:a16="http://schemas.microsoft.com/office/drawing/2014/main" id="{3B3C0ABD-5BDE-8B9F-E020-1F1CF7CD2B99}"/>
              </a:ext>
            </a:extLst>
          </p:cNvPr>
          <p:cNvSpPr>
            <a:spLocks noChangeArrowheads="1"/>
          </p:cNvSpPr>
          <p:nvPr/>
        </p:nvSpPr>
        <p:spPr bwMode="auto">
          <a:xfrm>
            <a:off x="76200" y="1658938"/>
            <a:ext cx="67754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400"/>
              <a:t>By the middle of the 1890's the American western frontier was viewed by many as being "closed”.</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83" name="Picture 7">
            <a:extLst>
              <a:ext uri="{FF2B5EF4-FFF2-40B4-BE49-F238E27FC236}">
                <a16:creationId xmlns:a16="http://schemas.microsoft.com/office/drawing/2014/main" id="{D78275FF-8953-AFB9-E85B-1EC142D30D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7175" y="2303463"/>
            <a:ext cx="1173163" cy="154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8" name="Picture 7">
            <a:extLst>
              <a:ext uri="{FF2B5EF4-FFF2-40B4-BE49-F238E27FC236}">
                <a16:creationId xmlns:a16="http://schemas.microsoft.com/office/drawing/2014/main" id="{A2DE3060-2AA8-6FB9-414E-E305FB8E7B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8738" y="5334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2">
            <a:extLst>
              <a:ext uri="{FF2B5EF4-FFF2-40B4-BE49-F238E27FC236}">
                <a16:creationId xmlns:a16="http://schemas.microsoft.com/office/drawing/2014/main" id="{47AE3F5F-F5D2-FD02-7573-7E2F7ECB27B1}"/>
              </a:ext>
            </a:extLst>
          </p:cNvPr>
          <p:cNvSpPr>
            <a:spLocks noGrp="1" noChangeArrowheads="1"/>
          </p:cNvSpPr>
          <p:nvPr>
            <p:ph type="title"/>
          </p:nvPr>
        </p:nvSpPr>
        <p:spPr>
          <a:xfrm>
            <a:off x="685800" y="152400"/>
            <a:ext cx="7543800" cy="609600"/>
          </a:xfrm>
        </p:spPr>
        <p:txBody>
          <a:bodyPr/>
          <a:lstStyle/>
          <a:p>
            <a:pPr eaLnBrk="1" hangingPunct="1"/>
            <a:r>
              <a:rPr lang="en-US" altLang="en-US" b="1"/>
              <a:t>Taft and Dollar Diplomacy</a:t>
            </a:r>
          </a:p>
        </p:txBody>
      </p:sp>
      <p:sp>
        <p:nvSpPr>
          <p:cNvPr id="14339" name="Rectangle 3">
            <a:extLst>
              <a:ext uri="{FF2B5EF4-FFF2-40B4-BE49-F238E27FC236}">
                <a16:creationId xmlns:a16="http://schemas.microsoft.com/office/drawing/2014/main" id="{AE842A7E-33D4-31F4-7063-AA46B5476C32}"/>
              </a:ext>
            </a:extLst>
          </p:cNvPr>
          <p:cNvSpPr>
            <a:spLocks noGrp="1" noChangeArrowheads="1"/>
          </p:cNvSpPr>
          <p:nvPr>
            <p:ph type="body" sz="half" idx="1"/>
          </p:nvPr>
        </p:nvSpPr>
        <p:spPr>
          <a:xfrm>
            <a:off x="0" y="752475"/>
            <a:ext cx="8382000" cy="5867400"/>
          </a:xfrm>
        </p:spPr>
        <p:txBody>
          <a:bodyPr/>
          <a:lstStyle/>
          <a:p>
            <a:pPr eaLnBrk="1" hangingPunct="1"/>
            <a:r>
              <a:rPr lang="en-US" altLang="en-US" sz="2400"/>
              <a:t>Instead of using “Big Stick Diplomacy” as Pres. Teddy Roosevelt had,  </a:t>
            </a:r>
            <a:r>
              <a:rPr lang="en-US" altLang="en-US" sz="2400">
                <a:solidFill>
                  <a:srgbClr val="FF0000"/>
                </a:solidFill>
              </a:rPr>
              <a:t>Pres. Taft choose “Dollar Diplomacy”.</a:t>
            </a:r>
          </a:p>
          <a:p>
            <a:pPr eaLnBrk="1" hangingPunct="1"/>
            <a:r>
              <a:rPr lang="en-US" altLang="en-US" sz="2400">
                <a:solidFill>
                  <a:srgbClr val="FF0000"/>
                </a:solidFill>
              </a:rPr>
              <a:t>“</a:t>
            </a:r>
            <a:r>
              <a:rPr lang="en-US" altLang="en-US" sz="2400" b="1">
                <a:solidFill>
                  <a:srgbClr val="FF0000"/>
                </a:solidFill>
              </a:rPr>
              <a:t>Dollar Diplomacy</a:t>
            </a:r>
            <a:r>
              <a:rPr lang="en-US" altLang="en-US" sz="2400">
                <a:solidFill>
                  <a:srgbClr val="FF0000"/>
                </a:solidFill>
              </a:rPr>
              <a:t>” was using American investment to  promote American foreign affairs. Instead of bullets use dollars. Lets get rich not get killed, ok? </a:t>
            </a:r>
            <a:r>
              <a:rPr lang="en-US" altLang="en-US" sz="2400" b="1">
                <a:solidFill>
                  <a:srgbClr val="FF0000"/>
                </a:solidFill>
              </a:rPr>
              <a:t>NO WAR, BUSINESS</a:t>
            </a:r>
          </a:p>
          <a:p>
            <a:pPr eaLnBrk="1" hangingPunct="1"/>
            <a:r>
              <a:rPr lang="en-US" altLang="en-US" sz="2400"/>
              <a:t>U.S. banks loaned Latin American nations money, if they couldn’t repay the loans on time, the U.S. government would send troops to make sure it was repaid.</a:t>
            </a:r>
          </a:p>
          <a:p>
            <a:pPr eaLnBrk="1" hangingPunct="1"/>
            <a:r>
              <a:rPr lang="en-US" altLang="en-US" sz="2400"/>
              <a:t>Example :</a:t>
            </a:r>
          </a:p>
          <a:p>
            <a:pPr lvl="1" eaLnBrk="1" hangingPunct="1"/>
            <a:r>
              <a:rPr lang="en-US" altLang="en-US" sz="2000"/>
              <a:t>U.S. bankers lent money to Nicaragua.</a:t>
            </a:r>
          </a:p>
          <a:p>
            <a:pPr lvl="1" eaLnBrk="1" hangingPunct="1"/>
            <a:r>
              <a:rPr lang="en-US" altLang="en-US" sz="2000"/>
              <a:t>Nicaragua had trouble repaying the loan.</a:t>
            </a:r>
          </a:p>
          <a:p>
            <a:pPr lvl="1" eaLnBrk="1" hangingPunct="1"/>
            <a:r>
              <a:rPr lang="en-US" altLang="en-US" sz="2000"/>
              <a:t>U.S. bankers wanted to take over Nicaragua’s                                        railroad and national bank.</a:t>
            </a:r>
          </a:p>
          <a:p>
            <a:pPr lvl="1" eaLnBrk="1" hangingPunct="1"/>
            <a:r>
              <a:rPr lang="en-US" altLang="en-US" sz="2000"/>
              <a:t>Nicaragua’s government refused to allow this.</a:t>
            </a:r>
          </a:p>
          <a:p>
            <a:pPr lvl="1" eaLnBrk="1" hangingPunct="1"/>
            <a:r>
              <a:rPr lang="en-US" altLang="en-US" sz="2000"/>
              <a:t>So, Pres. Taft sent the Marines to collect the debt.</a:t>
            </a:r>
          </a:p>
        </p:txBody>
      </p:sp>
      <p:pic>
        <p:nvPicPr>
          <p:cNvPr id="24581" name="Picture 5">
            <a:extLst>
              <a:ext uri="{FF2B5EF4-FFF2-40B4-BE49-F238E27FC236}">
                <a16:creationId xmlns:a16="http://schemas.microsoft.com/office/drawing/2014/main" id="{CA8BA398-A5F0-EDF2-C2F8-8274EEF560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4219575"/>
            <a:ext cx="3124200" cy="2562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24579"/>
                                        </p:tgtEl>
                                        <p:attrNameLst>
                                          <p:attrName>style.visibility</p:attrName>
                                        </p:attrNameLst>
                                      </p:cBhvr>
                                      <p:to>
                                        <p:strVal val="visible"/>
                                      </p:to>
                                    </p:set>
                                    <p:anim calcmode="lin" valueType="num">
                                      <p:cBhvr additive="base">
                                        <p:cTn id="7" dur="500" fill="hold"/>
                                        <p:tgtEl>
                                          <p:spTgt spid="24579"/>
                                        </p:tgtEl>
                                        <p:attrNameLst>
                                          <p:attrName>ppt_x</p:attrName>
                                        </p:attrNameLst>
                                      </p:cBhvr>
                                      <p:tavLst>
                                        <p:tav tm="0">
                                          <p:val>
                                            <p:strVal val="0-#ppt_w/2"/>
                                          </p:val>
                                        </p:tav>
                                        <p:tav tm="100000">
                                          <p:val>
                                            <p:strVal val="#ppt_x"/>
                                          </p:val>
                                        </p:tav>
                                      </p:tavLst>
                                    </p:anim>
                                    <p:anim calcmode="lin" valueType="num">
                                      <p:cBhvr additive="base">
                                        <p:cTn id="8" dur="500" fill="hold"/>
                                        <p:tgtEl>
                                          <p:spTgt spid="2457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1000"/>
                                  </p:stCondLst>
                                  <p:childTnLst>
                                    <p:set>
                                      <p:cBhvr>
                                        <p:cTn id="11" dur="1" fill="hold">
                                          <p:stCondLst>
                                            <p:cond delay="0"/>
                                          </p:stCondLst>
                                        </p:cTn>
                                        <p:tgtEl>
                                          <p:spTgt spid="14339">
                                            <p:txEl>
                                              <p:pRg st="0" end="0"/>
                                            </p:txEl>
                                          </p:spTgt>
                                        </p:tgtEl>
                                        <p:attrNameLst>
                                          <p:attrName>style.visibility</p:attrName>
                                        </p:attrNameLst>
                                      </p:cBhvr>
                                      <p:to>
                                        <p:strVal val="visible"/>
                                      </p:to>
                                    </p:set>
                                    <p:animEffect transition="in" filter="wipe(left)">
                                      <p:cBhvr>
                                        <p:cTn id="12" dur="2000"/>
                                        <p:tgtEl>
                                          <p:spTgt spid="14339">
                                            <p:txEl>
                                              <p:pRg st="0" end="0"/>
                                            </p:txEl>
                                          </p:spTgt>
                                        </p:tgtEl>
                                      </p:cBhvr>
                                    </p:animEffect>
                                  </p:childTnLst>
                                </p:cTn>
                              </p:par>
                              <p:par>
                                <p:cTn id="13" presetID="26" presetClass="entr" presetSubtype="0" fill="hold" nodeType="withEffect">
                                  <p:stCondLst>
                                    <p:cond delay="0"/>
                                  </p:stCondLst>
                                  <p:childTnLst>
                                    <p:set>
                                      <p:cBhvr>
                                        <p:cTn id="14" dur="1" fill="hold">
                                          <p:stCondLst>
                                            <p:cond delay="0"/>
                                          </p:stCondLst>
                                        </p:cTn>
                                        <p:tgtEl>
                                          <p:spTgt spid="24578"/>
                                        </p:tgtEl>
                                        <p:attrNameLst>
                                          <p:attrName>style.visibility</p:attrName>
                                        </p:attrNameLst>
                                      </p:cBhvr>
                                      <p:to>
                                        <p:strVal val="visible"/>
                                      </p:to>
                                    </p:set>
                                    <p:animEffect transition="in" filter="wipe(down)">
                                      <p:cBhvr>
                                        <p:cTn id="15" dur="580">
                                          <p:stCondLst>
                                            <p:cond delay="0"/>
                                          </p:stCondLst>
                                        </p:cTn>
                                        <p:tgtEl>
                                          <p:spTgt spid="24578"/>
                                        </p:tgtEl>
                                      </p:cBhvr>
                                    </p:animEffect>
                                    <p:anim calcmode="lin" valueType="num">
                                      <p:cBhvr>
                                        <p:cTn id="16" dur="1822" tmFilter="0,0; 0.14,0.36; 0.43,0.73; 0.71,0.91; 1.0,1.0">
                                          <p:stCondLst>
                                            <p:cond delay="0"/>
                                          </p:stCondLst>
                                        </p:cTn>
                                        <p:tgtEl>
                                          <p:spTgt spid="2457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457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457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457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4578"/>
                                        </p:tgtEl>
                                        <p:attrNameLst>
                                          <p:attrName>ppt_y</p:attrName>
                                        </p:attrNameLst>
                                      </p:cBhvr>
                                      <p:tavLst>
                                        <p:tav tm="0" fmla="#ppt_y-sin(pi*$)/81">
                                          <p:val>
                                            <p:fltVal val="0"/>
                                          </p:val>
                                        </p:tav>
                                        <p:tav tm="100000">
                                          <p:val>
                                            <p:fltVal val="1"/>
                                          </p:val>
                                        </p:tav>
                                      </p:tavLst>
                                    </p:anim>
                                    <p:animScale>
                                      <p:cBhvr>
                                        <p:cTn id="21" dur="26">
                                          <p:stCondLst>
                                            <p:cond delay="650"/>
                                          </p:stCondLst>
                                        </p:cTn>
                                        <p:tgtEl>
                                          <p:spTgt spid="24578"/>
                                        </p:tgtEl>
                                      </p:cBhvr>
                                      <p:to x="100000" y="60000"/>
                                    </p:animScale>
                                    <p:animScale>
                                      <p:cBhvr>
                                        <p:cTn id="22" dur="166" decel="50000">
                                          <p:stCondLst>
                                            <p:cond delay="676"/>
                                          </p:stCondLst>
                                        </p:cTn>
                                        <p:tgtEl>
                                          <p:spTgt spid="24578"/>
                                        </p:tgtEl>
                                      </p:cBhvr>
                                      <p:to x="100000" y="100000"/>
                                    </p:animScale>
                                    <p:animScale>
                                      <p:cBhvr>
                                        <p:cTn id="23" dur="26">
                                          <p:stCondLst>
                                            <p:cond delay="1312"/>
                                          </p:stCondLst>
                                        </p:cTn>
                                        <p:tgtEl>
                                          <p:spTgt spid="24578"/>
                                        </p:tgtEl>
                                      </p:cBhvr>
                                      <p:to x="100000" y="80000"/>
                                    </p:animScale>
                                    <p:animScale>
                                      <p:cBhvr>
                                        <p:cTn id="24" dur="166" decel="50000">
                                          <p:stCondLst>
                                            <p:cond delay="1338"/>
                                          </p:stCondLst>
                                        </p:cTn>
                                        <p:tgtEl>
                                          <p:spTgt spid="24578"/>
                                        </p:tgtEl>
                                      </p:cBhvr>
                                      <p:to x="100000" y="100000"/>
                                    </p:animScale>
                                    <p:animScale>
                                      <p:cBhvr>
                                        <p:cTn id="25" dur="26">
                                          <p:stCondLst>
                                            <p:cond delay="1642"/>
                                          </p:stCondLst>
                                        </p:cTn>
                                        <p:tgtEl>
                                          <p:spTgt spid="24578"/>
                                        </p:tgtEl>
                                      </p:cBhvr>
                                      <p:to x="100000" y="90000"/>
                                    </p:animScale>
                                    <p:animScale>
                                      <p:cBhvr>
                                        <p:cTn id="26" dur="166" decel="50000">
                                          <p:stCondLst>
                                            <p:cond delay="1668"/>
                                          </p:stCondLst>
                                        </p:cTn>
                                        <p:tgtEl>
                                          <p:spTgt spid="24578"/>
                                        </p:tgtEl>
                                      </p:cBhvr>
                                      <p:to x="100000" y="100000"/>
                                    </p:animScale>
                                    <p:animScale>
                                      <p:cBhvr>
                                        <p:cTn id="27" dur="26">
                                          <p:stCondLst>
                                            <p:cond delay="1808"/>
                                          </p:stCondLst>
                                        </p:cTn>
                                        <p:tgtEl>
                                          <p:spTgt spid="24578"/>
                                        </p:tgtEl>
                                      </p:cBhvr>
                                      <p:to x="100000" y="95000"/>
                                    </p:animScale>
                                    <p:animScale>
                                      <p:cBhvr>
                                        <p:cTn id="28" dur="166" decel="50000">
                                          <p:stCondLst>
                                            <p:cond delay="1834"/>
                                          </p:stCondLst>
                                        </p:cTn>
                                        <p:tgtEl>
                                          <p:spTgt spid="24578"/>
                                        </p:tgtEl>
                                      </p:cBhvr>
                                      <p:to x="100000" y="100000"/>
                                    </p:animScale>
                                  </p:childTnLst>
                                </p:cTn>
                              </p:par>
                            </p:childTnLst>
                          </p:cTn>
                        </p:par>
                        <p:par>
                          <p:cTn id="29" fill="hold" nodeType="afterGroup">
                            <p:stCondLst>
                              <p:cond delay="3500"/>
                            </p:stCondLst>
                            <p:childTnLst>
                              <p:par>
                                <p:cTn id="30" presetID="22" presetClass="entr" presetSubtype="8" fill="hold" nodeType="afterEffect">
                                  <p:stCondLst>
                                    <p:cond delay="1000"/>
                                  </p:stCondLst>
                                  <p:childTnLst>
                                    <p:set>
                                      <p:cBhvr>
                                        <p:cTn id="31" dur="1" fill="hold">
                                          <p:stCondLst>
                                            <p:cond delay="0"/>
                                          </p:stCondLst>
                                        </p:cTn>
                                        <p:tgtEl>
                                          <p:spTgt spid="14339">
                                            <p:txEl>
                                              <p:pRg st="1" end="1"/>
                                            </p:txEl>
                                          </p:spTgt>
                                        </p:tgtEl>
                                        <p:attrNameLst>
                                          <p:attrName>style.visibility</p:attrName>
                                        </p:attrNameLst>
                                      </p:cBhvr>
                                      <p:to>
                                        <p:strVal val="visible"/>
                                      </p:to>
                                    </p:set>
                                    <p:animEffect transition="in" filter="wipe(left)">
                                      <p:cBhvr>
                                        <p:cTn id="32" dur="2000"/>
                                        <p:tgtEl>
                                          <p:spTgt spid="14339">
                                            <p:txEl>
                                              <p:pRg st="1" end="1"/>
                                            </p:txEl>
                                          </p:spTgt>
                                        </p:tgtEl>
                                      </p:cBhvr>
                                    </p:animEffect>
                                  </p:childTnLst>
                                </p:cTn>
                              </p:par>
                            </p:childTnLst>
                          </p:cTn>
                        </p:par>
                        <p:par>
                          <p:cTn id="33" fill="hold" nodeType="afterGroup">
                            <p:stCondLst>
                              <p:cond delay="6500"/>
                            </p:stCondLst>
                            <p:childTnLst>
                              <p:par>
                                <p:cTn id="34" presetID="22" presetClass="entr" presetSubtype="8" fill="hold" nodeType="afterEffect">
                                  <p:stCondLst>
                                    <p:cond delay="1000"/>
                                  </p:stCondLst>
                                  <p:childTnLst>
                                    <p:set>
                                      <p:cBhvr>
                                        <p:cTn id="35" dur="1" fill="hold">
                                          <p:stCondLst>
                                            <p:cond delay="0"/>
                                          </p:stCondLst>
                                        </p:cTn>
                                        <p:tgtEl>
                                          <p:spTgt spid="14339">
                                            <p:txEl>
                                              <p:pRg st="2" end="2"/>
                                            </p:txEl>
                                          </p:spTgt>
                                        </p:tgtEl>
                                        <p:attrNameLst>
                                          <p:attrName>style.visibility</p:attrName>
                                        </p:attrNameLst>
                                      </p:cBhvr>
                                      <p:to>
                                        <p:strVal val="visible"/>
                                      </p:to>
                                    </p:set>
                                    <p:animEffect transition="in" filter="wipe(left)">
                                      <p:cBhvr>
                                        <p:cTn id="36" dur="2000"/>
                                        <p:tgtEl>
                                          <p:spTgt spid="14339">
                                            <p:txEl>
                                              <p:pRg st="2" end="2"/>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4583"/>
                                        </p:tgtEl>
                                        <p:attrNameLst>
                                          <p:attrName>style.visibility</p:attrName>
                                        </p:attrNameLst>
                                      </p:cBhvr>
                                      <p:to>
                                        <p:strVal val="visible"/>
                                      </p:to>
                                    </p:set>
                                    <p:animEffect transition="in" filter="fade">
                                      <p:cBhvr>
                                        <p:cTn id="39" dur="500"/>
                                        <p:tgtEl>
                                          <p:spTgt spid="24583"/>
                                        </p:tgtEl>
                                      </p:cBhvr>
                                    </p:animEffect>
                                  </p:childTnLst>
                                </p:cTn>
                              </p:par>
                            </p:childTnLst>
                          </p:cTn>
                        </p:par>
                        <p:par>
                          <p:cTn id="40" fill="hold" nodeType="afterGroup">
                            <p:stCondLst>
                              <p:cond delay="9500"/>
                            </p:stCondLst>
                            <p:childTnLst>
                              <p:par>
                                <p:cTn id="41" presetID="22" presetClass="entr" presetSubtype="8" fill="hold" nodeType="afterEffect">
                                  <p:stCondLst>
                                    <p:cond delay="1000"/>
                                  </p:stCondLst>
                                  <p:childTnLst>
                                    <p:set>
                                      <p:cBhvr>
                                        <p:cTn id="42" dur="1" fill="hold">
                                          <p:stCondLst>
                                            <p:cond delay="0"/>
                                          </p:stCondLst>
                                        </p:cTn>
                                        <p:tgtEl>
                                          <p:spTgt spid="14339">
                                            <p:txEl>
                                              <p:pRg st="3" end="3"/>
                                            </p:txEl>
                                          </p:spTgt>
                                        </p:tgtEl>
                                        <p:attrNameLst>
                                          <p:attrName>style.visibility</p:attrName>
                                        </p:attrNameLst>
                                      </p:cBhvr>
                                      <p:to>
                                        <p:strVal val="visible"/>
                                      </p:to>
                                    </p:set>
                                    <p:animEffect transition="in" filter="wipe(left)">
                                      <p:cBhvr>
                                        <p:cTn id="43" dur="2000"/>
                                        <p:tgtEl>
                                          <p:spTgt spid="14339">
                                            <p:txEl>
                                              <p:pRg st="3" end="3"/>
                                            </p:txEl>
                                          </p:spTgt>
                                        </p:tgtEl>
                                      </p:cBhvr>
                                    </p:animEffect>
                                  </p:childTnLst>
                                </p:cTn>
                              </p:par>
                            </p:childTnLst>
                          </p:cTn>
                        </p:par>
                        <p:par>
                          <p:cTn id="44" fill="hold" nodeType="afterGroup">
                            <p:stCondLst>
                              <p:cond delay="12500"/>
                            </p:stCondLst>
                            <p:childTnLst>
                              <p:par>
                                <p:cTn id="45" presetID="22" presetClass="entr" presetSubtype="8" fill="hold" nodeType="afterEffect">
                                  <p:stCondLst>
                                    <p:cond delay="1000"/>
                                  </p:stCondLst>
                                  <p:childTnLst>
                                    <p:set>
                                      <p:cBhvr>
                                        <p:cTn id="46" dur="1" fill="hold">
                                          <p:stCondLst>
                                            <p:cond delay="0"/>
                                          </p:stCondLst>
                                        </p:cTn>
                                        <p:tgtEl>
                                          <p:spTgt spid="14339">
                                            <p:txEl>
                                              <p:pRg st="4" end="4"/>
                                            </p:txEl>
                                          </p:spTgt>
                                        </p:tgtEl>
                                        <p:attrNameLst>
                                          <p:attrName>style.visibility</p:attrName>
                                        </p:attrNameLst>
                                      </p:cBhvr>
                                      <p:to>
                                        <p:strVal val="visible"/>
                                      </p:to>
                                    </p:set>
                                    <p:animEffect transition="in" filter="wipe(left)">
                                      <p:cBhvr>
                                        <p:cTn id="47" dur="2000"/>
                                        <p:tgtEl>
                                          <p:spTgt spid="14339">
                                            <p:txEl>
                                              <p:pRg st="4" end="4"/>
                                            </p:txEl>
                                          </p:spTgt>
                                        </p:tgtEl>
                                      </p:cBhvr>
                                    </p:animEffect>
                                  </p:childTnLst>
                                </p:cTn>
                              </p:par>
                            </p:childTnLst>
                          </p:cTn>
                        </p:par>
                        <p:par>
                          <p:cTn id="48" fill="hold" nodeType="afterGroup">
                            <p:stCondLst>
                              <p:cond delay="15500"/>
                            </p:stCondLst>
                            <p:childTnLst>
                              <p:par>
                                <p:cTn id="49" presetID="22" presetClass="entr" presetSubtype="8" fill="hold" nodeType="afterEffect">
                                  <p:stCondLst>
                                    <p:cond delay="1000"/>
                                  </p:stCondLst>
                                  <p:childTnLst>
                                    <p:set>
                                      <p:cBhvr>
                                        <p:cTn id="50" dur="1" fill="hold">
                                          <p:stCondLst>
                                            <p:cond delay="0"/>
                                          </p:stCondLst>
                                        </p:cTn>
                                        <p:tgtEl>
                                          <p:spTgt spid="14339">
                                            <p:txEl>
                                              <p:pRg st="5" end="5"/>
                                            </p:txEl>
                                          </p:spTgt>
                                        </p:tgtEl>
                                        <p:attrNameLst>
                                          <p:attrName>style.visibility</p:attrName>
                                        </p:attrNameLst>
                                      </p:cBhvr>
                                      <p:to>
                                        <p:strVal val="visible"/>
                                      </p:to>
                                    </p:set>
                                    <p:animEffect transition="in" filter="wipe(left)">
                                      <p:cBhvr>
                                        <p:cTn id="51" dur="2000"/>
                                        <p:tgtEl>
                                          <p:spTgt spid="14339">
                                            <p:txEl>
                                              <p:pRg st="5" end="5"/>
                                            </p:txEl>
                                          </p:spTgt>
                                        </p:tgtEl>
                                      </p:cBhvr>
                                    </p:animEffect>
                                  </p:childTnLst>
                                </p:cTn>
                              </p:par>
                            </p:childTnLst>
                          </p:cTn>
                        </p:par>
                        <p:par>
                          <p:cTn id="52" fill="hold" nodeType="afterGroup">
                            <p:stCondLst>
                              <p:cond delay="18500"/>
                            </p:stCondLst>
                            <p:childTnLst>
                              <p:par>
                                <p:cTn id="53" presetID="22" presetClass="entr" presetSubtype="8" fill="hold" nodeType="afterEffect">
                                  <p:stCondLst>
                                    <p:cond delay="1000"/>
                                  </p:stCondLst>
                                  <p:childTnLst>
                                    <p:set>
                                      <p:cBhvr>
                                        <p:cTn id="54" dur="1" fill="hold">
                                          <p:stCondLst>
                                            <p:cond delay="0"/>
                                          </p:stCondLst>
                                        </p:cTn>
                                        <p:tgtEl>
                                          <p:spTgt spid="14339">
                                            <p:txEl>
                                              <p:pRg st="6" end="6"/>
                                            </p:txEl>
                                          </p:spTgt>
                                        </p:tgtEl>
                                        <p:attrNameLst>
                                          <p:attrName>style.visibility</p:attrName>
                                        </p:attrNameLst>
                                      </p:cBhvr>
                                      <p:to>
                                        <p:strVal val="visible"/>
                                      </p:to>
                                    </p:set>
                                    <p:animEffect transition="in" filter="wipe(left)">
                                      <p:cBhvr>
                                        <p:cTn id="55" dur="2000"/>
                                        <p:tgtEl>
                                          <p:spTgt spid="14339">
                                            <p:txEl>
                                              <p:pRg st="6" end="6"/>
                                            </p:txEl>
                                          </p:spTgt>
                                        </p:tgtEl>
                                      </p:cBhvr>
                                    </p:animEffect>
                                  </p:childTnLst>
                                </p:cTn>
                              </p:par>
                            </p:childTnLst>
                          </p:cTn>
                        </p:par>
                        <p:par>
                          <p:cTn id="56" fill="hold" nodeType="afterGroup">
                            <p:stCondLst>
                              <p:cond delay="21500"/>
                            </p:stCondLst>
                            <p:childTnLst>
                              <p:par>
                                <p:cTn id="57" presetID="22" presetClass="entr" presetSubtype="8" fill="hold" nodeType="afterEffect">
                                  <p:stCondLst>
                                    <p:cond delay="1000"/>
                                  </p:stCondLst>
                                  <p:childTnLst>
                                    <p:set>
                                      <p:cBhvr>
                                        <p:cTn id="58" dur="1" fill="hold">
                                          <p:stCondLst>
                                            <p:cond delay="0"/>
                                          </p:stCondLst>
                                        </p:cTn>
                                        <p:tgtEl>
                                          <p:spTgt spid="14339">
                                            <p:txEl>
                                              <p:pRg st="7" end="7"/>
                                            </p:txEl>
                                          </p:spTgt>
                                        </p:tgtEl>
                                        <p:attrNameLst>
                                          <p:attrName>style.visibility</p:attrName>
                                        </p:attrNameLst>
                                      </p:cBhvr>
                                      <p:to>
                                        <p:strVal val="visible"/>
                                      </p:to>
                                    </p:set>
                                    <p:animEffect transition="in" filter="wipe(left)">
                                      <p:cBhvr>
                                        <p:cTn id="59" dur="2000"/>
                                        <p:tgtEl>
                                          <p:spTgt spid="14339">
                                            <p:txEl>
                                              <p:pRg st="7" end="7"/>
                                            </p:txEl>
                                          </p:spTgt>
                                        </p:tgtEl>
                                      </p:cBhvr>
                                    </p:animEffect>
                                  </p:childTnLst>
                                </p:cTn>
                              </p:par>
                              <p:par>
                                <p:cTn id="60" presetID="6" presetClass="entr" presetSubtype="16" fill="hold" nodeType="withEffect">
                                  <p:stCondLst>
                                    <p:cond delay="0"/>
                                  </p:stCondLst>
                                  <p:childTnLst>
                                    <p:set>
                                      <p:cBhvr>
                                        <p:cTn id="61" dur="1" fill="hold">
                                          <p:stCondLst>
                                            <p:cond delay="0"/>
                                          </p:stCondLst>
                                        </p:cTn>
                                        <p:tgtEl>
                                          <p:spTgt spid="24581"/>
                                        </p:tgtEl>
                                        <p:attrNameLst>
                                          <p:attrName>style.visibility</p:attrName>
                                        </p:attrNameLst>
                                      </p:cBhvr>
                                      <p:to>
                                        <p:strVal val="visible"/>
                                      </p:to>
                                    </p:set>
                                    <p:animEffect transition="in" filter="circle(in)">
                                      <p:cBhvr>
                                        <p:cTn id="62" dur="2000"/>
                                        <p:tgtEl>
                                          <p:spTgt spid="24581"/>
                                        </p:tgtEl>
                                      </p:cBhvr>
                                    </p:animEffect>
                                  </p:childTnLst>
                                </p:cTn>
                              </p:par>
                            </p:childTnLst>
                          </p:cTn>
                        </p:par>
                        <p:par>
                          <p:cTn id="63" fill="hold" nodeType="afterGroup">
                            <p:stCondLst>
                              <p:cond delay="24500"/>
                            </p:stCondLst>
                            <p:childTnLst>
                              <p:par>
                                <p:cTn id="64" presetID="22" presetClass="entr" presetSubtype="8" fill="hold" nodeType="afterEffect">
                                  <p:stCondLst>
                                    <p:cond delay="1000"/>
                                  </p:stCondLst>
                                  <p:childTnLst>
                                    <p:set>
                                      <p:cBhvr>
                                        <p:cTn id="65" dur="1" fill="hold">
                                          <p:stCondLst>
                                            <p:cond delay="0"/>
                                          </p:stCondLst>
                                        </p:cTn>
                                        <p:tgtEl>
                                          <p:spTgt spid="14339">
                                            <p:txEl>
                                              <p:pRg st="8" end="8"/>
                                            </p:txEl>
                                          </p:spTgt>
                                        </p:tgtEl>
                                        <p:attrNameLst>
                                          <p:attrName>style.visibility</p:attrName>
                                        </p:attrNameLst>
                                      </p:cBhvr>
                                      <p:to>
                                        <p:strVal val="visible"/>
                                      </p:to>
                                    </p:set>
                                    <p:animEffect transition="in" filter="wipe(left)">
                                      <p:cBhvr>
                                        <p:cTn id="66" dur="2000"/>
                                        <p:tgtEl>
                                          <p:spTgt spid="1433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6">
            <a:extLst>
              <a:ext uri="{FF2B5EF4-FFF2-40B4-BE49-F238E27FC236}">
                <a16:creationId xmlns:a16="http://schemas.microsoft.com/office/drawing/2014/main" id="{B972B45A-BECE-D201-0F11-3DD32BF6A8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650875"/>
            <a:ext cx="6400800" cy="624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Picture 4">
            <a:extLst>
              <a:ext uri="{FF2B5EF4-FFF2-40B4-BE49-F238E27FC236}">
                <a16:creationId xmlns:a16="http://schemas.microsoft.com/office/drawing/2014/main" id="{4E59C0BB-F299-5D13-21BC-94E177E822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8263" y="650875"/>
            <a:ext cx="2590800" cy="334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Box 1">
            <a:extLst>
              <a:ext uri="{FF2B5EF4-FFF2-40B4-BE49-F238E27FC236}">
                <a16:creationId xmlns:a16="http://schemas.microsoft.com/office/drawing/2014/main" id="{AFFB0CDB-500B-F64F-5BAB-FDFF322CA5D0}"/>
              </a:ext>
            </a:extLst>
          </p:cNvPr>
          <p:cNvSpPr txBox="1">
            <a:spLocks noChangeArrowheads="1"/>
          </p:cNvSpPr>
          <p:nvPr/>
        </p:nvSpPr>
        <p:spPr bwMode="auto">
          <a:xfrm>
            <a:off x="914400" y="87313"/>
            <a:ext cx="6854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a:t>Wilson and Latin America: </a:t>
            </a:r>
            <a:r>
              <a:rPr lang="en-US" altLang="en-US" sz="2800" b="1">
                <a:solidFill>
                  <a:srgbClr val="FF0000"/>
                </a:solidFill>
              </a:rPr>
              <a:t>Moral Diplomacy</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164C95F9-70B5-CD3A-178C-BCEA8AF662E0}"/>
              </a:ext>
            </a:extLst>
          </p:cNvPr>
          <p:cNvSpPr>
            <a:spLocks noGrp="1" noChangeArrowheads="1"/>
          </p:cNvSpPr>
          <p:nvPr>
            <p:ph type="title"/>
          </p:nvPr>
        </p:nvSpPr>
        <p:spPr>
          <a:xfrm>
            <a:off x="19050" y="4763"/>
            <a:ext cx="8362950" cy="609600"/>
          </a:xfrm>
        </p:spPr>
        <p:txBody>
          <a:bodyPr/>
          <a:lstStyle/>
          <a:p>
            <a:pPr eaLnBrk="1" hangingPunct="1"/>
            <a:r>
              <a:rPr lang="en-US" altLang="en-US" sz="2800" b="1"/>
              <a:t>Wilson and Latin America Moral Diplomacy </a:t>
            </a:r>
          </a:p>
        </p:txBody>
      </p:sp>
      <p:sp>
        <p:nvSpPr>
          <p:cNvPr id="14339" name="Rectangle 3">
            <a:extLst>
              <a:ext uri="{FF2B5EF4-FFF2-40B4-BE49-F238E27FC236}">
                <a16:creationId xmlns:a16="http://schemas.microsoft.com/office/drawing/2014/main" id="{E8257F18-BC9F-15AA-08D2-26CA7E86CC64}"/>
              </a:ext>
            </a:extLst>
          </p:cNvPr>
          <p:cNvSpPr>
            <a:spLocks noGrp="1" noChangeArrowheads="1"/>
          </p:cNvSpPr>
          <p:nvPr>
            <p:ph type="body" sz="half" idx="1"/>
          </p:nvPr>
        </p:nvSpPr>
        <p:spPr>
          <a:xfrm>
            <a:off x="-6350" y="657225"/>
            <a:ext cx="6178550" cy="5715000"/>
          </a:xfrm>
        </p:spPr>
        <p:txBody>
          <a:bodyPr/>
          <a:lstStyle/>
          <a:p>
            <a:pPr eaLnBrk="1" hangingPunct="1">
              <a:defRPr/>
            </a:pPr>
            <a:r>
              <a:rPr lang="en-US" altLang="en-US" sz="2000" dirty="0"/>
              <a:t>Pres. Woodrow Wilson wanted his presidency to be seen less as a bully, but, Pres. Wilson was forced to send U.S. troops to several Central American nations to protect American interests.</a:t>
            </a:r>
          </a:p>
          <a:p>
            <a:pPr eaLnBrk="1" hangingPunct="1">
              <a:defRPr/>
            </a:pPr>
            <a:r>
              <a:rPr lang="en-US" altLang="en-US" sz="2000" dirty="0"/>
              <a:t>Mexico had a revolution, but </a:t>
            </a:r>
            <a:r>
              <a:rPr lang="en-US" altLang="en-US" sz="2000" b="1" dirty="0">
                <a:solidFill>
                  <a:srgbClr val="7030A0"/>
                </a:solidFill>
              </a:rPr>
              <a:t>Pres. Wilson </a:t>
            </a:r>
            <a:r>
              <a:rPr lang="en-US" altLang="en-US" sz="2000" dirty="0"/>
              <a:t>refused to recognize the new government, he called this his ‘</a:t>
            </a:r>
            <a:r>
              <a:rPr lang="en-US" altLang="en-US" sz="2000" b="1" dirty="0">
                <a:solidFill>
                  <a:srgbClr val="7030A0"/>
                </a:solidFill>
              </a:rPr>
              <a:t>watchful waiting</a:t>
            </a:r>
            <a:r>
              <a:rPr lang="en-US" altLang="en-US" sz="2000" dirty="0"/>
              <a:t>’ policy to see what was going to happen.  Also known as </a:t>
            </a:r>
            <a:r>
              <a:rPr lang="en-US" altLang="en-US" sz="2000" b="1" dirty="0">
                <a:solidFill>
                  <a:srgbClr val="FF0000"/>
                </a:solidFill>
              </a:rPr>
              <a:t>Missionary Diplomacy-</a:t>
            </a:r>
            <a:r>
              <a:rPr lang="en-US" sz="2000" dirty="0"/>
              <a:t>the United States' moral responsibility to deny recognition to any Latin American government that was viewed as hostile to American interests.</a:t>
            </a:r>
            <a:endParaRPr lang="en-US" altLang="en-US" sz="2000" b="1" dirty="0">
              <a:solidFill>
                <a:srgbClr val="FF0000"/>
              </a:solidFill>
            </a:endParaRPr>
          </a:p>
          <a:p>
            <a:pPr>
              <a:defRPr/>
            </a:pPr>
            <a:r>
              <a:rPr lang="en-US" sz="2000" dirty="0"/>
              <a:t>Intervene to promote </a:t>
            </a:r>
            <a:r>
              <a:rPr lang="en-US" sz="2000" b="1" dirty="0">
                <a:solidFill>
                  <a:srgbClr val="FF0000"/>
                </a:solidFill>
              </a:rPr>
              <a:t>democratic</a:t>
            </a:r>
            <a:r>
              <a:rPr lang="en-US" sz="2000" dirty="0"/>
              <a:t> governments and oppose non-democratic governments.</a:t>
            </a:r>
          </a:p>
          <a:p>
            <a:pPr marL="0" indent="0">
              <a:buFontTx/>
              <a:buNone/>
              <a:defRPr/>
            </a:pPr>
            <a:r>
              <a:rPr lang="en-US" sz="2000" i="1" dirty="0"/>
              <a:t>	“Teach the Mexicans to elect good men.”</a:t>
            </a:r>
            <a:endParaRPr lang="en-US" altLang="en-US" sz="2000" dirty="0"/>
          </a:p>
          <a:p>
            <a:pPr eaLnBrk="1" hangingPunct="1">
              <a:defRPr/>
            </a:pPr>
            <a:r>
              <a:rPr lang="en-US" altLang="en-US" sz="2000" dirty="0"/>
              <a:t>When </a:t>
            </a:r>
            <a:r>
              <a:rPr lang="en-US" altLang="en-US" sz="2000" b="1" dirty="0" err="1">
                <a:solidFill>
                  <a:srgbClr val="FF0000"/>
                </a:solidFill>
              </a:rPr>
              <a:t>Pancho</a:t>
            </a:r>
            <a:r>
              <a:rPr lang="en-US" altLang="en-US" sz="2000" b="1" dirty="0">
                <a:solidFill>
                  <a:srgbClr val="FF0000"/>
                </a:solidFill>
              </a:rPr>
              <a:t> Villa </a:t>
            </a:r>
            <a:r>
              <a:rPr lang="en-US" altLang="en-US" sz="2000" dirty="0"/>
              <a:t>entered U.S. soil and murdered U.S. citizens, Pres. Wilson sent </a:t>
            </a:r>
            <a:r>
              <a:rPr lang="en-US" altLang="en-US" sz="2000" b="1" dirty="0">
                <a:solidFill>
                  <a:srgbClr val="0070C0"/>
                </a:solidFill>
              </a:rPr>
              <a:t>Gen. John J. Pershing </a:t>
            </a:r>
            <a:r>
              <a:rPr lang="en-US" altLang="en-US" sz="2000" dirty="0"/>
              <a:t>to capture Villa.</a:t>
            </a:r>
          </a:p>
          <a:p>
            <a:pPr eaLnBrk="1" hangingPunct="1">
              <a:defRPr/>
            </a:pPr>
            <a:r>
              <a:rPr lang="en-US" altLang="en-US" sz="2000" dirty="0" err="1"/>
              <a:t>Pancho</a:t>
            </a:r>
            <a:r>
              <a:rPr lang="en-US" altLang="en-US" sz="2000" dirty="0"/>
              <a:t> escaped capture by the Americans.</a:t>
            </a:r>
          </a:p>
          <a:p>
            <a:pPr eaLnBrk="1" hangingPunct="1">
              <a:defRPr/>
            </a:pPr>
            <a:endParaRPr lang="en-US" altLang="en-US" sz="2300" dirty="0"/>
          </a:p>
        </p:txBody>
      </p:sp>
      <p:pic>
        <p:nvPicPr>
          <p:cNvPr id="25604" name="Picture 5">
            <a:extLst>
              <a:ext uri="{FF2B5EF4-FFF2-40B4-BE49-F238E27FC236}">
                <a16:creationId xmlns:a16="http://schemas.microsoft.com/office/drawing/2014/main" id="{33D538C2-E691-7F78-0AF5-9493DD97A1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4650" y="838200"/>
            <a:ext cx="2179638" cy="26765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5" name="Picture 7">
            <a:extLst>
              <a:ext uri="{FF2B5EF4-FFF2-40B4-BE49-F238E27FC236}">
                <a16:creationId xmlns:a16="http://schemas.microsoft.com/office/drawing/2014/main" id="{A61B7851-4284-3A56-B823-DFBF911980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4438" y="3962400"/>
            <a:ext cx="2773362" cy="212407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0D4A3E-4805-681A-9872-7D90635E57E8}"/>
              </a:ext>
            </a:extLst>
          </p:cNvPr>
          <p:cNvSpPr txBox="1">
            <a:spLocks noChangeArrowheads="1"/>
          </p:cNvSpPr>
          <p:nvPr/>
        </p:nvSpPr>
        <p:spPr bwMode="auto">
          <a:xfrm>
            <a:off x="6294438" y="6086475"/>
            <a:ext cx="27733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buFontTx/>
              <a:buNone/>
            </a:pPr>
            <a:r>
              <a:rPr lang="en-US" altLang="en-US" sz="1400" b="1"/>
              <a:t>American military entering Mexico in search of Pancho Villa.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additive="base">
                                        <p:cTn id="7" dur="500" fill="hold"/>
                                        <p:tgtEl>
                                          <p:spTgt spid="25602"/>
                                        </p:tgtEl>
                                        <p:attrNameLst>
                                          <p:attrName>ppt_x</p:attrName>
                                        </p:attrNameLst>
                                      </p:cBhvr>
                                      <p:tavLst>
                                        <p:tav tm="0">
                                          <p:val>
                                            <p:strVal val="0-#ppt_w/2"/>
                                          </p:val>
                                        </p:tav>
                                        <p:tav tm="100000">
                                          <p:val>
                                            <p:strVal val="#ppt_x"/>
                                          </p:val>
                                        </p:tav>
                                      </p:tavLst>
                                    </p:anim>
                                    <p:anim calcmode="lin" valueType="num">
                                      <p:cBhvr additive="base">
                                        <p:cTn id="8" dur="500" fill="hold"/>
                                        <p:tgtEl>
                                          <p:spTgt spid="2560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14339">
                                            <p:txEl>
                                              <p:pRg st="0" end="0"/>
                                            </p:txEl>
                                          </p:spTgt>
                                        </p:tgtEl>
                                        <p:attrNameLst>
                                          <p:attrName>style.visibility</p:attrName>
                                        </p:attrNameLst>
                                      </p:cBhvr>
                                      <p:to>
                                        <p:strVal val="visible"/>
                                      </p:to>
                                    </p:set>
                                    <p:animEffect transition="in" filter="wipe(left)">
                                      <p:cBhvr>
                                        <p:cTn id="12" dur="2000"/>
                                        <p:tgtEl>
                                          <p:spTgt spid="14339">
                                            <p:txEl>
                                              <p:pRg st="0" end="0"/>
                                            </p:txEl>
                                          </p:spTgt>
                                        </p:tgtEl>
                                      </p:cBhvr>
                                    </p:animEffect>
                                  </p:childTnLst>
                                </p:cTn>
                              </p:par>
                            </p:childTnLst>
                          </p:cTn>
                        </p:par>
                        <p:par>
                          <p:cTn id="13" fill="hold" nodeType="afterGroup">
                            <p:stCondLst>
                              <p:cond delay="2500"/>
                            </p:stCondLst>
                            <p:childTnLst>
                              <p:par>
                                <p:cTn id="14" presetID="22" presetClass="entr" presetSubtype="8" fill="hold" nodeType="afterEffect">
                                  <p:stCondLst>
                                    <p:cond delay="1500"/>
                                  </p:stCondLst>
                                  <p:childTnLst>
                                    <p:set>
                                      <p:cBhvr>
                                        <p:cTn id="15" dur="1" fill="hold">
                                          <p:stCondLst>
                                            <p:cond delay="0"/>
                                          </p:stCondLst>
                                        </p:cTn>
                                        <p:tgtEl>
                                          <p:spTgt spid="14339">
                                            <p:txEl>
                                              <p:pRg st="1" end="1"/>
                                            </p:txEl>
                                          </p:spTgt>
                                        </p:tgtEl>
                                        <p:attrNameLst>
                                          <p:attrName>style.visibility</p:attrName>
                                        </p:attrNameLst>
                                      </p:cBhvr>
                                      <p:to>
                                        <p:strVal val="visible"/>
                                      </p:to>
                                    </p:set>
                                    <p:animEffect transition="in" filter="wipe(left)">
                                      <p:cBhvr>
                                        <p:cTn id="16" dur="2000"/>
                                        <p:tgtEl>
                                          <p:spTgt spid="14339">
                                            <p:txEl>
                                              <p:pRg st="1" end="1"/>
                                            </p:txEl>
                                          </p:spTgt>
                                        </p:tgtEl>
                                      </p:cBhvr>
                                    </p:animEffect>
                                  </p:childTnLst>
                                </p:cTn>
                              </p:par>
                            </p:childTnLst>
                          </p:cTn>
                        </p:par>
                        <p:par>
                          <p:cTn id="17" fill="hold" nodeType="afterGroup">
                            <p:stCondLst>
                              <p:cond delay="6000"/>
                            </p:stCondLst>
                            <p:childTnLst>
                              <p:par>
                                <p:cTn id="18" presetID="22" presetClass="entr" presetSubtype="8" fill="hold" nodeType="afterEffect">
                                  <p:stCondLst>
                                    <p:cond delay="1500"/>
                                  </p:stCondLst>
                                  <p:childTnLst>
                                    <p:set>
                                      <p:cBhvr>
                                        <p:cTn id="19" dur="1" fill="hold">
                                          <p:stCondLst>
                                            <p:cond delay="0"/>
                                          </p:stCondLst>
                                        </p:cTn>
                                        <p:tgtEl>
                                          <p:spTgt spid="14339">
                                            <p:txEl>
                                              <p:pRg st="3" end="3"/>
                                            </p:txEl>
                                          </p:spTgt>
                                        </p:tgtEl>
                                        <p:attrNameLst>
                                          <p:attrName>style.visibility</p:attrName>
                                        </p:attrNameLst>
                                      </p:cBhvr>
                                      <p:to>
                                        <p:strVal val="visible"/>
                                      </p:to>
                                    </p:set>
                                    <p:animEffect transition="in" filter="wipe(left)">
                                      <p:cBhvr>
                                        <p:cTn id="20" dur="2000"/>
                                        <p:tgtEl>
                                          <p:spTgt spid="14339">
                                            <p:txEl>
                                              <p:pRg st="3" end="3"/>
                                            </p:txEl>
                                          </p:spTgt>
                                        </p:tgtEl>
                                      </p:cBhvr>
                                    </p:animEffect>
                                  </p:childTnLst>
                                </p:cTn>
                              </p:par>
                            </p:childTnLst>
                          </p:cTn>
                        </p:par>
                        <p:par>
                          <p:cTn id="21" fill="hold" nodeType="afterGroup">
                            <p:stCondLst>
                              <p:cond delay="9500"/>
                            </p:stCondLst>
                            <p:childTnLst>
                              <p:par>
                                <p:cTn id="22" presetID="22" presetClass="entr" presetSubtype="8" fill="hold" nodeType="afterEffect">
                                  <p:stCondLst>
                                    <p:cond delay="1500"/>
                                  </p:stCondLst>
                                  <p:childTnLst>
                                    <p:set>
                                      <p:cBhvr>
                                        <p:cTn id="23" dur="1" fill="hold">
                                          <p:stCondLst>
                                            <p:cond delay="0"/>
                                          </p:stCondLst>
                                        </p:cTn>
                                        <p:tgtEl>
                                          <p:spTgt spid="14339">
                                            <p:txEl>
                                              <p:pRg st="2" end="2"/>
                                            </p:txEl>
                                          </p:spTgt>
                                        </p:tgtEl>
                                        <p:attrNameLst>
                                          <p:attrName>style.visibility</p:attrName>
                                        </p:attrNameLst>
                                      </p:cBhvr>
                                      <p:to>
                                        <p:strVal val="visible"/>
                                      </p:to>
                                    </p:set>
                                    <p:animEffect transition="in" filter="wipe(left)">
                                      <p:cBhvr>
                                        <p:cTn id="24" dur="2000"/>
                                        <p:tgtEl>
                                          <p:spTgt spid="14339">
                                            <p:txEl>
                                              <p:pRg st="2" end="2"/>
                                            </p:txEl>
                                          </p:spTgt>
                                        </p:tgtEl>
                                      </p:cBhvr>
                                    </p:animEffect>
                                  </p:childTnLst>
                                </p:cTn>
                              </p:par>
                            </p:childTnLst>
                          </p:cTn>
                        </p:par>
                        <p:par>
                          <p:cTn id="25" fill="hold" nodeType="afterGroup">
                            <p:stCondLst>
                              <p:cond delay="13000"/>
                            </p:stCondLst>
                            <p:childTnLst>
                              <p:par>
                                <p:cTn id="26" presetID="13" presetClass="entr" presetSubtype="32" fill="hold" nodeType="afterEffect">
                                  <p:stCondLst>
                                    <p:cond delay="0"/>
                                  </p:stCondLst>
                                  <p:childTnLst>
                                    <p:set>
                                      <p:cBhvr>
                                        <p:cTn id="27" dur="1" fill="hold">
                                          <p:stCondLst>
                                            <p:cond delay="0"/>
                                          </p:stCondLst>
                                        </p:cTn>
                                        <p:tgtEl>
                                          <p:spTgt spid="25604"/>
                                        </p:tgtEl>
                                        <p:attrNameLst>
                                          <p:attrName>style.visibility</p:attrName>
                                        </p:attrNameLst>
                                      </p:cBhvr>
                                      <p:to>
                                        <p:strVal val="visible"/>
                                      </p:to>
                                    </p:set>
                                    <p:animEffect transition="in" filter="plus(out)">
                                      <p:cBhvr>
                                        <p:cTn id="28" dur="2000"/>
                                        <p:tgtEl>
                                          <p:spTgt spid="25604"/>
                                        </p:tgtEl>
                                      </p:cBhvr>
                                    </p:animEffect>
                                  </p:childTnLst>
                                </p:cTn>
                              </p:par>
                            </p:childTnLst>
                          </p:cTn>
                        </p:par>
                        <p:par>
                          <p:cTn id="29" fill="hold" nodeType="afterGroup">
                            <p:stCondLst>
                              <p:cond delay="15000"/>
                            </p:stCondLst>
                            <p:childTnLst>
                              <p:par>
                                <p:cTn id="30" presetID="22" presetClass="entr" presetSubtype="8" fill="hold" nodeType="afterEffect">
                                  <p:stCondLst>
                                    <p:cond delay="1500"/>
                                  </p:stCondLst>
                                  <p:childTnLst>
                                    <p:set>
                                      <p:cBhvr>
                                        <p:cTn id="31" dur="1" fill="hold">
                                          <p:stCondLst>
                                            <p:cond delay="0"/>
                                          </p:stCondLst>
                                        </p:cTn>
                                        <p:tgtEl>
                                          <p:spTgt spid="14339">
                                            <p:txEl>
                                              <p:pRg st="4" end="4"/>
                                            </p:txEl>
                                          </p:spTgt>
                                        </p:tgtEl>
                                        <p:attrNameLst>
                                          <p:attrName>style.visibility</p:attrName>
                                        </p:attrNameLst>
                                      </p:cBhvr>
                                      <p:to>
                                        <p:strVal val="visible"/>
                                      </p:to>
                                    </p:set>
                                    <p:animEffect transition="in" filter="wipe(left)">
                                      <p:cBhvr>
                                        <p:cTn id="32" dur="2000"/>
                                        <p:tgtEl>
                                          <p:spTgt spid="14339">
                                            <p:txEl>
                                              <p:pRg st="4" end="4"/>
                                            </p:txEl>
                                          </p:spTgt>
                                        </p:tgtEl>
                                      </p:cBhvr>
                                    </p:animEffect>
                                  </p:childTnLst>
                                </p:cTn>
                              </p:par>
                            </p:childTnLst>
                          </p:cTn>
                        </p:par>
                        <p:par>
                          <p:cTn id="33" fill="hold" nodeType="afterGroup">
                            <p:stCondLst>
                              <p:cond delay="18500"/>
                            </p:stCondLst>
                            <p:childTnLst>
                              <p:par>
                                <p:cTn id="34" presetID="6" presetClass="entr" presetSubtype="16" fill="hold" nodeType="afterEffect">
                                  <p:stCondLst>
                                    <p:cond delay="0"/>
                                  </p:stCondLst>
                                  <p:childTnLst>
                                    <p:set>
                                      <p:cBhvr>
                                        <p:cTn id="35" dur="1" fill="hold">
                                          <p:stCondLst>
                                            <p:cond delay="0"/>
                                          </p:stCondLst>
                                        </p:cTn>
                                        <p:tgtEl>
                                          <p:spTgt spid="25605"/>
                                        </p:tgtEl>
                                        <p:attrNameLst>
                                          <p:attrName>style.visibility</p:attrName>
                                        </p:attrNameLst>
                                      </p:cBhvr>
                                      <p:to>
                                        <p:strVal val="visible"/>
                                      </p:to>
                                    </p:set>
                                    <p:animEffect transition="in" filter="circle(in)">
                                      <p:cBhvr>
                                        <p:cTn id="36" dur="2000"/>
                                        <p:tgtEl>
                                          <p:spTgt spid="25605"/>
                                        </p:tgtEl>
                                      </p:cBhvr>
                                    </p:animEffect>
                                  </p:childTnLst>
                                </p:cTn>
                              </p:par>
                              <p:par>
                                <p:cTn id="37" presetID="2" presetClass="entr" presetSubtype="2"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1+#ppt_w/2"/>
                                          </p:val>
                                        </p:tav>
                                        <p:tav tm="100000">
                                          <p:val>
                                            <p:strVal val="#ppt_x"/>
                                          </p:val>
                                        </p:tav>
                                      </p:tavLst>
                                    </p:anim>
                                    <p:anim calcmode="lin" valueType="num">
                                      <p:cBhvr additive="base">
                                        <p:cTn id="40" dur="500" fill="hold"/>
                                        <p:tgtEl>
                                          <p:spTgt spid="2"/>
                                        </p:tgtEl>
                                        <p:attrNameLst>
                                          <p:attrName>ppt_y</p:attrName>
                                        </p:attrNameLst>
                                      </p:cBhvr>
                                      <p:tavLst>
                                        <p:tav tm="0">
                                          <p:val>
                                            <p:strVal val="#ppt_y"/>
                                          </p:val>
                                        </p:tav>
                                        <p:tav tm="100000">
                                          <p:val>
                                            <p:strVal val="#ppt_y"/>
                                          </p:val>
                                        </p:tav>
                                      </p:tavLst>
                                    </p:anim>
                                  </p:childTnLst>
                                </p:cTn>
                              </p:par>
                            </p:childTnLst>
                          </p:cTn>
                        </p:par>
                        <p:par>
                          <p:cTn id="41" fill="hold" nodeType="afterGroup">
                            <p:stCondLst>
                              <p:cond delay="20500"/>
                            </p:stCondLst>
                            <p:childTnLst>
                              <p:par>
                                <p:cTn id="42" presetID="22" presetClass="entr" presetSubtype="8" fill="hold" nodeType="afterEffect">
                                  <p:stCondLst>
                                    <p:cond delay="1500"/>
                                  </p:stCondLst>
                                  <p:childTnLst>
                                    <p:set>
                                      <p:cBhvr>
                                        <p:cTn id="43" dur="1" fill="hold">
                                          <p:stCondLst>
                                            <p:cond delay="0"/>
                                          </p:stCondLst>
                                        </p:cTn>
                                        <p:tgtEl>
                                          <p:spTgt spid="14339">
                                            <p:txEl>
                                              <p:pRg st="5" end="5"/>
                                            </p:txEl>
                                          </p:spTgt>
                                        </p:tgtEl>
                                        <p:attrNameLst>
                                          <p:attrName>style.visibility</p:attrName>
                                        </p:attrNameLst>
                                      </p:cBhvr>
                                      <p:to>
                                        <p:strVal val="visible"/>
                                      </p:to>
                                    </p:set>
                                    <p:animEffect transition="in" filter="wipe(left)">
                                      <p:cBhvr>
                                        <p:cTn id="44" dur="2000"/>
                                        <p:tgtEl>
                                          <p:spTgt spid="143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P spid="2"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a:extLst>
              <a:ext uri="{FF2B5EF4-FFF2-40B4-BE49-F238E27FC236}">
                <a16:creationId xmlns:a16="http://schemas.microsoft.com/office/drawing/2014/main" id="{4D46919F-9077-B55E-62AC-71AF3C7E2458}"/>
              </a:ext>
            </a:extLst>
          </p:cNvPr>
          <p:cNvSpPr>
            <a:spLocks noGrp="1" noChangeArrowheads="1"/>
          </p:cNvSpPr>
          <p:nvPr>
            <p:ph type="title"/>
          </p:nvPr>
        </p:nvSpPr>
        <p:spPr>
          <a:xfrm>
            <a:off x="5638800" y="4033838"/>
            <a:ext cx="3276600" cy="609600"/>
          </a:xfrm>
        </p:spPr>
        <p:txBody>
          <a:bodyPr/>
          <a:lstStyle/>
          <a:p>
            <a:r>
              <a:rPr lang="en-US" altLang="en-US" sz="2000" b="1"/>
              <a:t>Gen. John J. Pershing</a:t>
            </a:r>
          </a:p>
        </p:txBody>
      </p:sp>
      <p:pic>
        <p:nvPicPr>
          <p:cNvPr id="115715" name="Picture 4">
            <a:extLst>
              <a:ext uri="{FF2B5EF4-FFF2-40B4-BE49-F238E27FC236}">
                <a16:creationId xmlns:a16="http://schemas.microsoft.com/office/drawing/2014/main" id="{5972091C-8D3C-B483-A774-E788A3BA091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757238"/>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5">
            <a:extLst>
              <a:ext uri="{FF2B5EF4-FFF2-40B4-BE49-F238E27FC236}">
                <a16:creationId xmlns:a16="http://schemas.microsoft.com/office/drawing/2014/main" id="{8AA26C52-63B6-E46C-1668-F073F7002C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767564">
            <a:off x="7381875" y="4940300"/>
            <a:ext cx="1433513"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6">
            <a:extLst>
              <a:ext uri="{FF2B5EF4-FFF2-40B4-BE49-F238E27FC236}">
                <a16:creationId xmlns:a16="http://schemas.microsoft.com/office/drawing/2014/main" id="{C3F72B3E-06ED-F4A1-DC0A-1C59200F364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767564">
            <a:off x="171450" y="292100"/>
            <a:ext cx="1433513"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8" name="Text Placeholder 2">
            <a:extLst>
              <a:ext uri="{FF2B5EF4-FFF2-40B4-BE49-F238E27FC236}">
                <a16:creationId xmlns:a16="http://schemas.microsoft.com/office/drawing/2014/main" id="{F15EB9C3-0486-40D4-8F9A-7C2A152C121E}"/>
              </a:ext>
            </a:extLst>
          </p:cNvPr>
          <p:cNvSpPr>
            <a:spLocks noGrp="1" noChangeArrowheads="1"/>
          </p:cNvSpPr>
          <p:nvPr>
            <p:ph type="body" sz="half" idx="1"/>
          </p:nvPr>
        </p:nvSpPr>
        <p:spPr>
          <a:xfrm>
            <a:off x="1447800" y="757238"/>
            <a:ext cx="4343400" cy="5567362"/>
          </a:xfrm>
        </p:spPr>
        <p:txBody>
          <a:bodyPr/>
          <a:lstStyle/>
          <a:p>
            <a:pPr marL="0" indent="0">
              <a:buFontTx/>
              <a:buNone/>
            </a:pPr>
            <a:r>
              <a:rPr lang="en-US" altLang="en-US" b="1"/>
              <a:t>US General John “Black Jack” Pershing.</a:t>
            </a:r>
          </a:p>
          <a:p>
            <a:pPr marL="0" indent="0">
              <a:buFontTx/>
              <a:buNone/>
            </a:pPr>
            <a:r>
              <a:rPr lang="en-US" altLang="en-US"/>
              <a:t>Chased Pancho Villa back into Mexico but was unable to capture him.  Later, he would command AEF (American Expeditionary Force) in France during World War I</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 Placeholder 2">
            <a:extLst>
              <a:ext uri="{FF2B5EF4-FFF2-40B4-BE49-F238E27FC236}">
                <a16:creationId xmlns:a16="http://schemas.microsoft.com/office/drawing/2014/main" id="{CEDEAB79-00CE-C2C4-7C5D-E5A0BB765375}"/>
              </a:ext>
            </a:extLst>
          </p:cNvPr>
          <p:cNvSpPr>
            <a:spLocks noGrp="1" noChangeArrowheads="1"/>
          </p:cNvSpPr>
          <p:nvPr>
            <p:ph type="body" sz="half" idx="1"/>
          </p:nvPr>
        </p:nvSpPr>
        <p:spPr>
          <a:xfrm>
            <a:off x="76200" y="57150"/>
            <a:ext cx="4953000" cy="533400"/>
          </a:xfrm>
        </p:spPr>
        <p:txBody>
          <a:bodyPr/>
          <a:lstStyle/>
          <a:p>
            <a:pPr marL="0" indent="0">
              <a:buFontTx/>
              <a:buNone/>
            </a:pPr>
            <a:r>
              <a:rPr lang="en-US" altLang="en-US" b="1"/>
              <a:t>Wilson’s Moral Diplomacy</a:t>
            </a:r>
          </a:p>
        </p:txBody>
      </p:sp>
      <p:pic>
        <p:nvPicPr>
          <p:cNvPr id="116739" name="Picture 4">
            <a:extLst>
              <a:ext uri="{FF2B5EF4-FFF2-40B4-BE49-F238E27FC236}">
                <a16:creationId xmlns:a16="http://schemas.microsoft.com/office/drawing/2014/main" id="{B40BF022-98B3-15FC-48E3-24DA820575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7145338"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5">
            <a:extLst>
              <a:ext uri="{FF2B5EF4-FFF2-40B4-BE49-F238E27FC236}">
                <a16:creationId xmlns:a16="http://schemas.microsoft.com/office/drawing/2014/main" id="{9FC1D17A-8C88-6EC1-1322-0256D67C9F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75163" y="685800"/>
            <a:ext cx="4668837" cy="551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7828"/>
                                        </p:tgtEl>
                                        <p:attrNameLst>
                                          <p:attrName>style.visibility</p:attrName>
                                        </p:attrNameLst>
                                      </p:cBhvr>
                                      <p:to>
                                        <p:strVal val="visible"/>
                                      </p:to>
                                    </p:set>
                                    <p:anim calcmode="lin" valueType="num">
                                      <p:cBhvr additive="base">
                                        <p:cTn id="7" dur="500" fill="hold"/>
                                        <p:tgtEl>
                                          <p:spTgt spid="77828"/>
                                        </p:tgtEl>
                                        <p:attrNameLst>
                                          <p:attrName>ppt_x</p:attrName>
                                        </p:attrNameLst>
                                      </p:cBhvr>
                                      <p:tavLst>
                                        <p:tav tm="0">
                                          <p:val>
                                            <p:strVal val="#ppt_x"/>
                                          </p:val>
                                        </p:tav>
                                        <p:tav tm="100000">
                                          <p:val>
                                            <p:strVal val="#ppt_x"/>
                                          </p:val>
                                        </p:tav>
                                      </p:tavLst>
                                    </p:anim>
                                    <p:anim calcmode="lin" valueType="num">
                                      <p:cBhvr additive="base">
                                        <p:cTn id="8" dur="500" fill="hold"/>
                                        <p:tgtEl>
                                          <p:spTgt spid="778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4">
            <a:extLst>
              <a:ext uri="{FF2B5EF4-FFF2-40B4-BE49-F238E27FC236}">
                <a16:creationId xmlns:a16="http://schemas.microsoft.com/office/drawing/2014/main" id="{37DA2249-E526-4DFC-F5B3-2E2793570138}"/>
              </a:ext>
            </a:extLst>
          </p:cNvPr>
          <p:cNvSpPr>
            <a:spLocks noChangeArrowheads="1"/>
          </p:cNvSpPr>
          <p:nvPr/>
        </p:nvSpPr>
        <p:spPr bwMode="auto">
          <a:xfrm>
            <a:off x="304800" y="474663"/>
            <a:ext cx="86868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000"/>
              <a:t>Wilson’s Mexican policy damaged U.S. foreign relations. The British ridiculed the president’s attempt to “shoot” the Mexicans into self-government. </a:t>
            </a:r>
          </a:p>
          <a:p>
            <a:pPr>
              <a:spcBef>
                <a:spcPct val="0"/>
              </a:spcBef>
              <a:buFontTx/>
              <a:buNone/>
            </a:pPr>
            <a:endParaRPr lang="en-US" altLang="en-US" sz="2000"/>
          </a:p>
          <a:p>
            <a:pPr>
              <a:spcBef>
                <a:spcPct val="0"/>
              </a:spcBef>
              <a:buFontTx/>
              <a:buNone/>
            </a:pPr>
            <a:r>
              <a:rPr lang="en-US" altLang="en-US" sz="2000"/>
              <a:t>Latin Americans regarded his “moral imperialism” as no improvement over Theodore Roosevelt’s “big stick” diplomacy.</a:t>
            </a:r>
          </a:p>
          <a:p>
            <a:pPr>
              <a:spcBef>
                <a:spcPct val="0"/>
              </a:spcBef>
              <a:buFontTx/>
              <a:buNone/>
            </a:pPr>
            <a:r>
              <a:rPr lang="en-US" altLang="en-US" sz="2000"/>
              <a:t> </a:t>
            </a:r>
          </a:p>
          <a:p>
            <a:pPr>
              <a:spcBef>
                <a:spcPct val="0"/>
              </a:spcBef>
              <a:buFontTx/>
              <a:buNone/>
            </a:pPr>
            <a:r>
              <a:rPr lang="en-US" altLang="en-US" sz="2000"/>
              <a:t>In fact, Wilson followed Roosevelt’s example in the Caribbean. In 1914 he negotiated exclusive rights for naval bases and a canal with Nicaragua. </a:t>
            </a:r>
          </a:p>
          <a:p>
            <a:pPr>
              <a:spcBef>
                <a:spcPct val="0"/>
              </a:spcBef>
              <a:buFontTx/>
              <a:buNone/>
            </a:pPr>
            <a:r>
              <a:rPr lang="en-US" altLang="en-US" sz="2000"/>
              <a:t>In 1915 he sent marines into Haiti to put down a rebellion. The marines remained there until 1934. </a:t>
            </a:r>
          </a:p>
          <a:p>
            <a:pPr>
              <a:spcBef>
                <a:spcPct val="0"/>
              </a:spcBef>
              <a:buFontTx/>
              <a:buNone/>
            </a:pPr>
            <a:endParaRPr lang="en-US" altLang="en-US" sz="2000"/>
          </a:p>
          <a:p>
            <a:pPr>
              <a:spcBef>
                <a:spcPct val="0"/>
              </a:spcBef>
              <a:buFontTx/>
              <a:buNone/>
            </a:pPr>
            <a:r>
              <a:rPr lang="en-US" altLang="en-US" sz="2000"/>
              <a:t>In 1916 he sent troops into the Dominican Republic to preserve order and to set up a government he hoped would be more stable and democratic than the current regime.</a:t>
            </a:r>
          </a:p>
        </p:txBody>
      </p:sp>
      <p:pic>
        <p:nvPicPr>
          <p:cNvPr id="117763" name="Picture 6">
            <a:extLst>
              <a:ext uri="{FF2B5EF4-FFF2-40B4-BE49-F238E27FC236}">
                <a16:creationId xmlns:a16="http://schemas.microsoft.com/office/drawing/2014/main" id="{9AF26EF4-CEFF-91C9-7571-F2613AF34FC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216525"/>
            <a:ext cx="16764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7">
            <a:extLst>
              <a:ext uri="{FF2B5EF4-FFF2-40B4-BE49-F238E27FC236}">
                <a16:creationId xmlns:a16="http://schemas.microsoft.com/office/drawing/2014/main" id="{1C367DDE-D9BD-5E3C-1E6C-D0DC895A71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81300" y="5216525"/>
            <a:ext cx="16764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8">
            <a:extLst>
              <a:ext uri="{FF2B5EF4-FFF2-40B4-BE49-F238E27FC236}">
                <a16:creationId xmlns:a16="http://schemas.microsoft.com/office/drawing/2014/main" id="{E02E591C-C4F4-3AA1-EB49-CFC7E92C51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5214938"/>
            <a:ext cx="16764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6" name="Picture 9">
            <a:extLst>
              <a:ext uri="{FF2B5EF4-FFF2-40B4-BE49-F238E27FC236}">
                <a16:creationId xmlns:a16="http://schemas.microsoft.com/office/drawing/2014/main" id="{077C7498-B3CA-D915-BF40-79C104DFB44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56438" y="5191125"/>
            <a:ext cx="1679575"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7" name="TextBox 10">
            <a:extLst>
              <a:ext uri="{FF2B5EF4-FFF2-40B4-BE49-F238E27FC236}">
                <a16:creationId xmlns:a16="http://schemas.microsoft.com/office/drawing/2014/main" id="{88732BA3-72C3-BD0F-3DB4-E897CD9F0C56}"/>
              </a:ext>
            </a:extLst>
          </p:cNvPr>
          <p:cNvSpPr txBox="1">
            <a:spLocks noChangeArrowheads="1"/>
          </p:cNvSpPr>
          <p:nvPr/>
        </p:nvSpPr>
        <p:spPr bwMode="auto">
          <a:xfrm>
            <a:off x="809625" y="6334125"/>
            <a:ext cx="966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000"/>
              <a:t>Mexico</a:t>
            </a:r>
          </a:p>
        </p:txBody>
      </p:sp>
      <p:sp>
        <p:nvSpPr>
          <p:cNvPr id="117768" name="TextBox 11">
            <a:extLst>
              <a:ext uri="{FF2B5EF4-FFF2-40B4-BE49-F238E27FC236}">
                <a16:creationId xmlns:a16="http://schemas.microsoft.com/office/drawing/2014/main" id="{616BF01A-C8D2-8725-8DEC-65974C4D723E}"/>
              </a:ext>
            </a:extLst>
          </p:cNvPr>
          <p:cNvSpPr txBox="1">
            <a:spLocks noChangeArrowheads="1"/>
          </p:cNvSpPr>
          <p:nvPr/>
        </p:nvSpPr>
        <p:spPr bwMode="auto">
          <a:xfrm>
            <a:off x="6827838" y="6329363"/>
            <a:ext cx="2468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000"/>
              <a:t>Dominican Republic</a:t>
            </a:r>
          </a:p>
        </p:txBody>
      </p:sp>
      <p:sp>
        <p:nvSpPr>
          <p:cNvPr id="117769" name="TextBox 12">
            <a:extLst>
              <a:ext uri="{FF2B5EF4-FFF2-40B4-BE49-F238E27FC236}">
                <a16:creationId xmlns:a16="http://schemas.microsoft.com/office/drawing/2014/main" id="{3746C1C3-E199-69FA-869C-5CA71EDE4142}"/>
              </a:ext>
            </a:extLst>
          </p:cNvPr>
          <p:cNvSpPr txBox="1">
            <a:spLocks noChangeArrowheads="1"/>
          </p:cNvSpPr>
          <p:nvPr/>
        </p:nvSpPr>
        <p:spPr bwMode="auto">
          <a:xfrm>
            <a:off x="5307013" y="6307138"/>
            <a:ext cx="696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000"/>
              <a:t>Haiti</a:t>
            </a:r>
          </a:p>
        </p:txBody>
      </p:sp>
      <p:sp>
        <p:nvSpPr>
          <p:cNvPr id="117770" name="TextBox 13">
            <a:extLst>
              <a:ext uri="{FF2B5EF4-FFF2-40B4-BE49-F238E27FC236}">
                <a16:creationId xmlns:a16="http://schemas.microsoft.com/office/drawing/2014/main" id="{95D15075-4614-C619-3BDB-2DDD05351CEC}"/>
              </a:ext>
            </a:extLst>
          </p:cNvPr>
          <p:cNvSpPr txBox="1">
            <a:spLocks noChangeArrowheads="1"/>
          </p:cNvSpPr>
          <p:nvPr/>
        </p:nvSpPr>
        <p:spPr bwMode="auto">
          <a:xfrm>
            <a:off x="3011488" y="6307138"/>
            <a:ext cx="1238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000"/>
              <a:t>Nicaragua</a:t>
            </a:r>
          </a:p>
        </p:txBody>
      </p:sp>
      <p:sp>
        <p:nvSpPr>
          <p:cNvPr id="117771" name="TextBox 1">
            <a:extLst>
              <a:ext uri="{FF2B5EF4-FFF2-40B4-BE49-F238E27FC236}">
                <a16:creationId xmlns:a16="http://schemas.microsoft.com/office/drawing/2014/main" id="{4D5D48B1-435D-492D-BE44-D4E60F8A74E8}"/>
              </a:ext>
            </a:extLst>
          </p:cNvPr>
          <p:cNvSpPr txBox="1">
            <a:spLocks noChangeArrowheads="1"/>
          </p:cNvSpPr>
          <p:nvPr/>
        </p:nvSpPr>
        <p:spPr bwMode="auto">
          <a:xfrm>
            <a:off x="1662113" y="12700"/>
            <a:ext cx="5911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400" b="1"/>
              <a:t>Wilson &amp; Latin America- Moral Diplomacy</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70D2B-38DF-9928-B59C-01660EB87402}"/>
              </a:ext>
            </a:extLst>
          </p:cNvPr>
          <p:cNvSpPr>
            <a:spLocks noGrp="1"/>
          </p:cNvSpPr>
          <p:nvPr>
            <p:ph type="title"/>
          </p:nvPr>
        </p:nvSpPr>
        <p:spPr>
          <a:xfrm>
            <a:off x="457200" y="0"/>
            <a:ext cx="7772400" cy="838200"/>
          </a:xfrm>
        </p:spPr>
        <p:txBody>
          <a:bodyPr/>
          <a:lstStyle/>
          <a:p>
            <a:r>
              <a:rPr lang="en-US" sz="3600" b="1" i="1" dirty="0"/>
              <a:t>Old LEQ Prompt</a:t>
            </a:r>
          </a:p>
        </p:txBody>
      </p:sp>
      <p:sp>
        <p:nvSpPr>
          <p:cNvPr id="3" name="Text Placeholder 2">
            <a:extLst>
              <a:ext uri="{FF2B5EF4-FFF2-40B4-BE49-F238E27FC236}">
                <a16:creationId xmlns:a16="http://schemas.microsoft.com/office/drawing/2014/main" id="{CDA32DF7-C3B6-28A4-3E7B-186BA74E852D}"/>
              </a:ext>
            </a:extLst>
          </p:cNvPr>
          <p:cNvSpPr>
            <a:spLocks noGrp="1"/>
          </p:cNvSpPr>
          <p:nvPr>
            <p:ph type="body" sz="half" idx="1"/>
          </p:nvPr>
        </p:nvSpPr>
        <p:spPr>
          <a:xfrm>
            <a:off x="38100" y="1066800"/>
            <a:ext cx="9067800" cy="3429000"/>
          </a:xfrm>
        </p:spPr>
        <p:txBody>
          <a:bodyPr/>
          <a:lstStyle/>
          <a:p>
            <a:pPr marL="0" indent="0">
              <a:buNone/>
            </a:pPr>
            <a:r>
              <a:rPr lang="en-US" dirty="0"/>
              <a:t>Some historians have argued that United States foreign policy has more often been </a:t>
            </a:r>
            <a:r>
              <a:rPr lang="en-US" b="1" i="1" dirty="0">
                <a:solidFill>
                  <a:srgbClr val="FF0000"/>
                </a:solidFill>
              </a:rPr>
              <a:t>motivated by economic interests</a:t>
            </a:r>
            <a:r>
              <a:rPr lang="en-US" dirty="0"/>
              <a:t> than by </a:t>
            </a:r>
            <a:r>
              <a:rPr lang="en-US" b="1" i="1" dirty="0">
                <a:solidFill>
                  <a:srgbClr val="FF0000"/>
                </a:solidFill>
              </a:rPr>
              <a:t>the desire to spread democratic and humanitarian ideals </a:t>
            </a:r>
            <a:r>
              <a:rPr lang="en-US" dirty="0"/>
              <a:t>around the world. </a:t>
            </a:r>
            <a:r>
              <a:rPr lang="en-US" b="1" i="1" dirty="0"/>
              <a:t>To what </a:t>
            </a:r>
            <a:r>
              <a:rPr lang="en-US" b="1" i="1" dirty="0">
                <a:solidFill>
                  <a:srgbClr val="FF0000"/>
                </a:solidFill>
              </a:rPr>
              <a:t>extent</a:t>
            </a:r>
            <a:r>
              <a:rPr lang="en-US" b="1" i="1" dirty="0"/>
              <a:t> is this argument convincing with regard to United States foreign policy between 1890 and 1919?</a:t>
            </a:r>
          </a:p>
        </p:txBody>
      </p:sp>
    </p:spTree>
    <p:extLst>
      <p:ext uri="{BB962C8B-B14F-4D97-AF65-F5344CB8AC3E}">
        <p14:creationId xmlns:p14="http://schemas.microsoft.com/office/powerpoint/2010/main" val="178235437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Box 1">
            <a:extLst>
              <a:ext uri="{FF2B5EF4-FFF2-40B4-BE49-F238E27FC236}">
                <a16:creationId xmlns:a16="http://schemas.microsoft.com/office/drawing/2014/main" id="{24780128-0AFE-1225-F2B2-A680DFA8D3B4}"/>
              </a:ext>
            </a:extLst>
          </p:cNvPr>
          <p:cNvSpPr txBox="1">
            <a:spLocks noChangeArrowheads="1"/>
          </p:cNvSpPr>
          <p:nvPr/>
        </p:nvSpPr>
        <p:spPr bwMode="auto">
          <a:xfrm>
            <a:off x="3200400" y="2667000"/>
            <a:ext cx="3016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a:t>End of Presentation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CE954783-FF87-78C6-3C97-DCC727FA7FD3}"/>
              </a:ext>
            </a:extLst>
          </p:cNvPr>
          <p:cNvSpPr>
            <a:spLocks noChangeArrowheads="1"/>
          </p:cNvSpPr>
          <p:nvPr/>
        </p:nvSpPr>
        <p:spPr bwMode="auto">
          <a:xfrm>
            <a:off x="228600" y="0"/>
            <a:ext cx="8839200" cy="635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nSpc>
                <a:spcPct val="115000"/>
              </a:lnSpc>
              <a:spcBef>
                <a:spcPct val="0"/>
              </a:spcBef>
              <a:buFontTx/>
              <a:buNone/>
            </a:pPr>
            <a:r>
              <a:rPr lang="en-US" altLang="en-US" sz="2400">
                <a:latin typeface="Garamond" panose="02020404030301010803" pitchFamily="18" charset="0"/>
                <a:cs typeface="Arial" panose="020B0604020202020204" pitchFamily="34" charset="0"/>
              </a:rPr>
              <a:t>“[W]e have in [United States history] a recurrence of the process of evolution in each western area reached in the process of expansion. Thus American development has exhibited not merely advance along a single line, but a return to primitive conditions on a continually advancing frontier line, and a new development for that area. American social development has been continually beginning over again on the frontier. This perennial rebirth, this fluidity of American life, this expansion westward with its new opportunities, its continuous touch with the simplicity of primitive society, furnish the forces dominating American character. The true point of view in the history of this nation is not the Atlantic coast, it is the Great West. . . . In this advance, the frontier is the outer edge of the wave—the meeting point between savagery and civilization.”</a:t>
            </a:r>
          </a:p>
          <a:p>
            <a:pPr>
              <a:spcBef>
                <a:spcPct val="0"/>
              </a:spcBef>
              <a:buFontTx/>
              <a:buNone/>
            </a:pPr>
            <a:r>
              <a:rPr lang="en-US" altLang="en-US" sz="2400">
                <a:latin typeface="Garamond" panose="02020404030301010803" pitchFamily="18" charset="0"/>
                <a:cs typeface="Arial" panose="020B0604020202020204" pitchFamily="34" charset="0"/>
              </a:rPr>
              <a:t>-</a:t>
            </a:r>
            <a:r>
              <a:rPr lang="en-US" altLang="en-US" sz="2400" b="1">
                <a:latin typeface="Garamond" panose="02020404030301010803" pitchFamily="18" charset="0"/>
                <a:cs typeface="Arial" panose="020B0604020202020204" pitchFamily="34" charset="0"/>
              </a:rPr>
              <a:t>Frederick Jackson Turner, historian, “The Significance of the Frontier in American History,” 1893</a:t>
            </a:r>
            <a:endParaRPr lang="en-US" altLang="en-US" sz="2400" b="1">
              <a:latin typeface="Garamond" panose="02020404030301010803"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3">
            <a:extLst>
              <a:ext uri="{FF2B5EF4-FFF2-40B4-BE49-F238E27FC236}">
                <a16:creationId xmlns:a16="http://schemas.microsoft.com/office/drawing/2014/main" id="{8433F976-8871-6D0C-5091-63E1E53BC8D6}"/>
              </a:ext>
            </a:extLst>
          </p:cNvPr>
          <p:cNvSpPr txBox="1">
            <a:spLocks noChangeArrowheads="1"/>
          </p:cNvSpPr>
          <p:nvPr/>
        </p:nvSpPr>
        <p:spPr bwMode="auto">
          <a:xfrm>
            <a:off x="304800" y="914400"/>
            <a:ext cx="88392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pPr>
            <a:r>
              <a:rPr lang="en-US" altLang="en-US" sz="2800" b="1">
                <a:solidFill>
                  <a:schemeClr val="tx2"/>
                </a:solidFill>
              </a:rPr>
              <a:t> The public perception of the "closing of the west", along with the philosophy of </a:t>
            </a:r>
            <a:r>
              <a:rPr lang="en-US" altLang="en-US" sz="2800" b="1" u="sng">
                <a:solidFill>
                  <a:schemeClr val="tx2"/>
                </a:solidFill>
              </a:rPr>
              <a:t>Social Darwinism</a:t>
            </a:r>
            <a:r>
              <a:rPr lang="en-US" altLang="en-US" sz="2800" b="1">
                <a:solidFill>
                  <a:schemeClr val="tx2"/>
                </a:solidFill>
              </a:rPr>
              <a:t>, contributed to a desire for continued expansion of American lands and the spreading of American culture. </a:t>
            </a:r>
          </a:p>
          <a:p>
            <a:pPr eaLnBrk="1" hangingPunct="1">
              <a:spcBef>
                <a:spcPct val="50000"/>
              </a:spcBef>
            </a:pPr>
            <a:r>
              <a:rPr lang="en-US" altLang="en-US" sz="2800" b="1">
                <a:solidFill>
                  <a:schemeClr val="tx2"/>
                </a:solidFill>
              </a:rPr>
              <a:t> The result was a shift in US foreign policy at the end of the 19th century from a reserved, homeland concerned republic to an active imperial power.</a:t>
            </a:r>
          </a:p>
        </p:txBody>
      </p:sp>
      <p:sp>
        <p:nvSpPr>
          <p:cNvPr id="18435" name="TextBox 5">
            <a:extLst>
              <a:ext uri="{FF2B5EF4-FFF2-40B4-BE49-F238E27FC236}">
                <a16:creationId xmlns:a16="http://schemas.microsoft.com/office/drawing/2014/main" id="{F26FA58C-3234-AD4F-866C-9D97FACECC1D}"/>
              </a:ext>
            </a:extLst>
          </p:cNvPr>
          <p:cNvSpPr txBox="1">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0"/>
              </a:spcBef>
              <a:buFontTx/>
              <a:buNone/>
            </a:pPr>
            <a:r>
              <a:rPr lang="en-US" altLang="en-US" sz="4000" b="1" u="sng"/>
              <a:t>Manifest Destiny to Social Darwinism</a:t>
            </a:r>
          </a:p>
        </p:txBody>
      </p:sp>
      <p:pic>
        <p:nvPicPr>
          <p:cNvPr id="2" name="Picture 1">
            <a:extLst>
              <a:ext uri="{FF2B5EF4-FFF2-40B4-BE49-F238E27FC236}">
                <a16:creationId xmlns:a16="http://schemas.microsoft.com/office/drawing/2014/main" id="{5C5BC7DA-3EA6-8A8A-5870-22944D9CF9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8288" y="2952750"/>
            <a:ext cx="8796337"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xit" presetSubtype="0" fill="hold" nodeType="clickEffect">
                                  <p:stCondLst>
                                    <p:cond delay="0"/>
                                  </p:stCondLst>
                                  <p:childTnLst>
                                    <p:animEffect transition="out" filter="fade">
                                      <p:cBhvr>
                                        <p:cTn id="13" dur="1000"/>
                                        <p:tgtEl>
                                          <p:spTgt spid="2"/>
                                        </p:tgtEl>
                                      </p:cBhvr>
                                    </p:animEffect>
                                    <p:anim calcmode="lin" valueType="num">
                                      <p:cBhvr>
                                        <p:cTn id="14" dur="1000"/>
                                        <p:tgtEl>
                                          <p:spTgt spid="2"/>
                                        </p:tgtEl>
                                        <p:attrNameLst>
                                          <p:attrName>ppt_x</p:attrName>
                                        </p:attrNameLst>
                                      </p:cBhvr>
                                      <p:tavLst>
                                        <p:tav tm="0">
                                          <p:val>
                                            <p:strVal val="ppt_x"/>
                                          </p:val>
                                        </p:tav>
                                        <p:tav tm="100000">
                                          <p:val>
                                            <p:strVal val="ppt_x"/>
                                          </p:val>
                                        </p:tav>
                                      </p:tavLst>
                                    </p:anim>
                                    <p:anim calcmode="lin" valueType="num">
                                      <p:cBhvr>
                                        <p:cTn id="15" dur="1000"/>
                                        <p:tgtEl>
                                          <p:spTgt spid="2"/>
                                        </p:tgtEl>
                                        <p:attrNameLst>
                                          <p:attrName>ppt_y</p:attrName>
                                        </p:attrNameLst>
                                      </p:cBhvr>
                                      <p:tavLst>
                                        <p:tav tm="0">
                                          <p:val>
                                            <p:strVal val="ppt_y"/>
                                          </p:val>
                                        </p:tav>
                                        <p:tav tm="100000">
                                          <p:val>
                                            <p:strVal val="ppt_y+.1"/>
                                          </p:val>
                                        </p:tav>
                                      </p:tavLst>
                                    </p:anim>
                                    <p:set>
                                      <p:cBhvr>
                                        <p:cTn id="16"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ontent Placeholder 2">
            <a:extLst>
              <a:ext uri="{FF2B5EF4-FFF2-40B4-BE49-F238E27FC236}">
                <a16:creationId xmlns:a16="http://schemas.microsoft.com/office/drawing/2014/main" id="{A56A1D40-0581-A6A7-D0E0-6A92CA5D0DF1}"/>
              </a:ext>
            </a:extLst>
          </p:cNvPr>
          <p:cNvSpPr>
            <a:spLocks noGrp="1" noChangeArrowheads="1"/>
          </p:cNvSpPr>
          <p:nvPr>
            <p:ph idx="1"/>
          </p:nvPr>
        </p:nvSpPr>
        <p:spPr>
          <a:xfrm>
            <a:off x="26988" y="1112838"/>
            <a:ext cx="9117012" cy="1219200"/>
          </a:xfrm>
        </p:spPr>
        <p:txBody>
          <a:bodyPr/>
          <a:lstStyle/>
          <a:p>
            <a:pPr marL="0" indent="0">
              <a:buFontTx/>
              <a:buNone/>
            </a:pPr>
            <a:r>
              <a:rPr lang="en-US" altLang="en-US" sz="2400" b="1"/>
              <a:t>The closing of the frontier by 1900 (</a:t>
            </a:r>
            <a:r>
              <a:rPr lang="en-US" altLang="en-US" sz="2400" b="1">
                <a:solidFill>
                  <a:srgbClr val="FF0000"/>
                </a:solidFill>
              </a:rPr>
              <a:t>manifest destiny</a:t>
            </a:r>
            <a:r>
              <a:rPr lang="en-US" altLang="en-US" sz="2400" b="1"/>
              <a:t>) and the growth of industry in the late 1800s are two factors often associated with the rise of United States imperialism</a:t>
            </a:r>
          </a:p>
        </p:txBody>
      </p:sp>
      <p:graphicFrame>
        <p:nvGraphicFramePr>
          <p:cNvPr id="4" name="Diagram 3">
            <a:extLst>
              <a:ext uri="{FF2B5EF4-FFF2-40B4-BE49-F238E27FC236}">
                <a16:creationId xmlns:a16="http://schemas.microsoft.com/office/drawing/2014/main" id="{33B12781-7C7F-815D-5DB2-2129B8368F62}"/>
              </a:ext>
            </a:extLst>
          </p:cNvPr>
          <p:cNvGraphicFramePr/>
          <p:nvPr/>
        </p:nvGraphicFramePr>
        <p:xfrm>
          <a:off x="-30178" y="4645024"/>
          <a:ext cx="9201606" cy="2212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460" name="TextBox 1">
            <a:extLst>
              <a:ext uri="{FF2B5EF4-FFF2-40B4-BE49-F238E27FC236}">
                <a16:creationId xmlns:a16="http://schemas.microsoft.com/office/drawing/2014/main" id="{1D6449A0-1EF4-0CFC-1904-3605C3B3719A}"/>
              </a:ext>
            </a:extLst>
          </p:cNvPr>
          <p:cNvSpPr txBox="1">
            <a:spLocks noChangeArrowheads="1"/>
          </p:cNvSpPr>
          <p:nvPr/>
        </p:nvSpPr>
        <p:spPr bwMode="auto">
          <a:xfrm>
            <a:off x="53975" y="2332038"/>
            <a:ext cx="9144000"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300" b="1">
                <a:latin typeface="Calibri" panose="020F0502020204030204" pitchFamily="34" charset="0"/>
              </a:rPr>
              <a:t>A Diversity of Experience</a:t>
            </a:r>
          </a:p>
          <a:p>
            <a:pPr>
              <a:spcBef>
                <a:spcPct val="0"/>
              </a:spcBef>
              <a:buFontTx/>
              <a:buNone/>
            </a:pPr>
            <a:endParaRPr lang="en-US" altLang="en-US" sz="2300">
              <a:latin typeface="Calibri" panose="020F0502020204030204" pitchFamily="34" charset="0"/>
            </a:endParaRPr>
          </a:p>
          <a:p>
            <a:pPr>
              <a:spcBef>
                <a:spcPct val="0"/>
              </a:spcBef>
              <a:buFontTx/>
              <a:buNone/>
            </a:pPr>
            <a:r>
              <a:rPr lang="en-US" altLang="en-US" sz="2300">
                <a:latin typeface="Calibri" panose="020F0502020204030204" pitchFamily="34" charset="0"/>
              </a:rPr>
              <a:t>The settlement of the West was a multicultural affair.  You had English speaking Americans,</a:t>
            </a:r>
          </a:p>
          <a:p>
            <a:pPr algn="ctr">
              <a:spcBef>
                <a:spcPct val="0"/>
              </a:spcBef>
              <a:buFontTx/>
              <a:buNone/>
            </a:pPr>
            <a:r>
              <a:rPr lang="en-US" altLang="en-US" sz="2300">
                <a:latin typeface="Calibri" panose="020F0502020204030204" pitchFamily="34" charset="0"/>
              </a:rPr>
              <a:t>Germans, Scandinavians, African American Freedmen, Spanish Speaking Mexicans, Chinese, Japanese, Irish.  It was the most diverse population of the USA.</a:t>
            </a:r>
          </a:p>
        </p:txBody>
      </p:sp>
      <p:pic>
        <p:nvPicPr>
          <p:cNvPr id="19461" name="Picture 4" descr="thumb image">
            <a:extLst>
              <a:ext uri="{FF2B5EF4-FFF2-40B4-BE49-F238E27FC236}">
                <a16:creationId xmlns:a16="http://schemas.microsoft.com/office/drawing/2014/main" id="{313036D0-CAF7-60D7-13C0-F1FAF760F9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7938"/>
            <a:ext cx="358140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91C84C9-7057-51C0-E8B0-775046A589C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95250"/>
            <a:ext cx="1563688"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1945 -0.13936 L -0.85573 0.625 L -0.85677 0.625 L -0.90833 0.60764 L -0.95868 0.59976 L -1.03194 0.52314 L -1.01527 0.61157 L -1.01527 0.6118 L -1.06875 0.58009 " pathEditMode="relative" rAng="0" ptsTypes="AAAAAAAAA">
                                      <p:cBhvr>
                                        <p:cTn id="6" dur="2000" fill="hold"/>
                                        <p:tgtEl>
                                          <p:spTgt spid="3"/>
                                        </p:tgtEl>
                                        <p:attrNameLst>
                                          <p:attrName>ppt_x</p:attrName>
                                          <p:attrName>ppt_y</p:attrName>
                                        </p:attrNameLst>
                                      </p:cBhvr>
                                      <p:rCtr x="-54410" y="382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95457001-9E98-9DE9-BAFD-4304724F52AC}"/>
              </a:ext>
            </a:extLst>
          </p:cNvPr>
          <p:cNvGraphicFramePr>
            <a:graphicFrameLocks noGrp="1"/>
          </p:cNvGraphicFramePr>
          <p:nvPr>
            <p:ph idx="1"/>
          </p:nvPr>
        </p:nvGraphicFramePr>
        <p:xfrm>
          <a:off x="152400" y="-342900"/>
          <a:ext cx="8991600" cy="2209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171" name="Picture 6">
            <a:extLst>
              <a:ext uri="{FF2B5EF4-FFF2-40B4-BE49-F238E27FC236}">
                <a16:creationId xmlns:a16="http://schemas.microsoft.com/office/drawing/2014/main" id="{5AFFCD7D-28FB-E7B0-6FF5-77B17D8C80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1905000"/>
            <a:ext cx="6477000"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7">
            <a:extLst>
              <a:ext uri="{FF2B5EF4-FFF2-40B4-BE49-F238E27FC236}">
                <a16:creationId xmlns:a16="http://schemas.microsoft.com/office/drawing/2014/main" id="{6F41CA82-F19F-9E09-D385-251B0B3F0C6E}"/>
              </a:ext>
            </a:extLst>
          </p:cNvPr>
          <p:cNvSpPr>
            <a:spLocks noChangeArrowheads="1"/>
          </p:cNvSpPr>
          <p:nvPr/>
        </p:nvSpPr>
        <p:spPr bwMode="auto">
          <a:xfrm>
            <a:off x="117475" y="1600200"/>
            <a:ext cx="26670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a:t>"</a:t>
            </a:r>
            <a:r>
              <a:rPr lang="en-US" altLang="en-US" sz="2800" b="1"/>
              <a:t>American imperialism</a:t>
            </a:r>
            <a:r>
              <a:rPr lang="en-US" altLang="en-US" sz="2800"/>
              <a:t>" is a term that refers to the economic, military, and cultural influence of the United States internationally.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A6AE36-C493-D2B7-29F3-89D590A13109}"/>
              </a:ext>
            </a:extLst>
          </p:cNvPr>
          <p:cNvPicPr>
            <a:picLocks noChangeAspect="1"/>
          </p:cNvPicPr>
          <p:nvPr/>
        </p:nvPicPr>
        <p:blipFill>
          <a:blip r:embed="rId4">
            <a:alphaModFix amt="20000"/>
          </a:blip>
          <a:stretch>
            <a:fillRect/>
          </a:stretch>
        </p:blipFill>
        <p:spPr>
          <a:xfrm>
            <a:off x="-838200" y="1"/>
            <a:ext cx="10972800" cy="6858000"/>
          </a:xfrm>
          <a:prstGeom prst="rect">
            <a:avLst/>
          </a:prstGeom>
        </p:spPr>
      </p:pic>
      <p:sp>
        <p:nvSpPr>
          <p:cNvPr id="8194" name="TextBox 6">
            <a:extLst>
              <a:ext uri="{FF2B5EF4-FFF2-40B4-BE49-F238E27FC236}">
                <a16:creationId xmlns:a16="http://schemas.microsoft.com/office/drawing/2014/main" id="{92847528-224E-CF18-AEF4-8E88143BDACA}"/>
              </a:ext>
            </a:extLst>
          </p:cNvPr>
          <p:cNvSpPr txBox="1">
            <a:spLocks noChangeArrowheads="1"/>
          </p:cNvSpPr>
          <p:nvPr/>
        </p:nvSpPr>
        <p:spPr bwMode="auto">
          <a:xfrm>
            <a:off x="24517" y="609600"/>
            <a:ext cx="9144000" cy="5715000"/>
          </a:xfrm>
          <a:prstGeom prst="rect">
            <a:avLst/>
          </a:prstGeom>
          <a:noFill/>
          <a:ln>
            <a:noFill/>
          </a:ln>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defRPr/>
            </a:pPr>
            <a:r>
              <a:rPr lang="en-US" altLang="en-US" sz="2200" b="1" dirty="0">
                <a:solidFill>
                  <a:srgbClr val="FF0000"/>
                </a:solidFill>
              </a:rPr>
              <a:t>Sphere of Influence</a:t>
            </a:r>
            <a:r>
              <a:rPr lang="en-US" altLang="en-US" sz="2200" dirty="0"/>
              <a:t>- </a:t>
            </a:r>
            <a:r>
              <a:rPr lang="en-US" altLang="en-US" sz="2200" b="1" dirty="0"/>
              <a:t>a country or area in which another country has power to affect developments although it has no formal authority.</a:t>
            </a:r>
          </a:p>
          <a:p>
            <a:pPr>
              <a:spcBef>
                <a:spcPct val="0"/>
              </a:spcBef>
              <a:buFontTx/>
              <a:buNone/>
              <a:defRPr/>
            </a:pPr>
            <a:r>
              <a:rPr lang="en-US" altLang="en-US" sz="2200" b="1" dirty="0"/>
              <a:t>Territory- an area of land under the jurisdiction of a ruler or state (country).</a:t>
            </a:r>
          </a:p>
          <a:p>
            <a:pPr>
              <a:spcBef>
                <a:spcPct val="0"/>
              </a:spcBef>
              <a:buFontTx/>
              <a:buNone/>
              <a:defRPr/>
            </a:pPr>
            <a:r>
              <a:rPr lang="en-US" altLang="en-US" sz="2200" b="1" dirty="0">
                <a:solidFill>
                  <a:srgbClr val="FF0000"/>
                </a:solidFill>
              </a:rPr>
              <a:t>Associate State</a:t>
            </a:r>
            <a:r>
              <a:rPr lang="en-US" altLang="en-US" sz="2200" b="1" dirty="0"/>
              <a:t>- a nation with limited </a:t>
            </a:r>
            <a:r>
              <a:rPr lang="en-US" altLang="en-US" sz="2200" b="1" dirty="0">
                <a:solidFill>
                  <a:srgbClr val="FF0000"/>
                </a:solidFill>
              </a:rPr>
              <a:t>sovereignty</a:t>
            </a:r>
            <a:r>
              <a:rPr lang="en-US" altLang="en-US" sz="2200" b="1" dirty="0"/>
              <a:t>, especially a former colony that now assumes responsibility for domestic affairs but continues to depend on the colonial ruler for defense and foreign policy. Ex. </a:t>
            </a:r>
            <a:r>
              <a:rPr lang="en-US" altLang="en-US" sz="2200" b="1" dirty="0">
                <a:solidFill>
                  <a:srgbClr val="FF0000"/>
                </a:solidFill>
              </a:rPr>
              <a:t>USA and Puerto Rico</a:t>
            </a:r>
          </a:p>
          <a:p>
            <a:pPr>
              <a:spcBef>
                <a:spcPct val="0"/>
              </a:spcBef>
              <a:buFontTx/>
              <a:buNone/>
              <a:defRPr/>
            </a:pPr>
            <a:r>
              <a:rPr lang="en-US" altLang="en-US" sz="2200" b="1" dirty="0">
                <a:solidFill>
                  <a:srgbClr val="FF0000"/>
                </a:solidFill>
              </a:rPr>
              <a:t>Annexation</a:t>
            </a:r>
            <a:r>
              <a:rPr lang="en-US" altLang="en-US" sz="2200" b="1" dirty="0"/>
              <a:t>-is the political transition of land from the control of one entity to another. A take over of territory</a:t>
            </a:r>
          </a:p>
          <a:p>
            <a:pPr>
              <a:spcBef>
                <a:spcPct val="0"/>
              </a:spcBef>
              <a:buFontTx/>
              <a:buNone/>
              <a:defRPr/>
            </a:pPr>
            <a:r>
              <a:rPr lang="en-US" altLang="en-US" sz="2200" b="1" dirty="0">
                <a:solidFill>
                  <a:srgbClr val="FF0000"/>
                </a:solidFill>
              </a:rPr>
              <a:t>Hegemony</a:t>
            </a:r>
            <a:r>
              <a:rPr lang="en-US" altLang="en-US" sz="2200" b="1" dirty="0"/>
              <a:t>-</a:t>
            </a:r>
            <a:r>
              <a:rPr lang="en-US" sz="2200" b="1" dirty="0">
                <a:solidFill>
                  <a:srgbClr val="4D5156"/>
                </a:solidFill>
                <a:latin typeface="Roboto" panose="02000000000000000000" pitchFamily="2" charset="0"/>
              </a:rPr>
              <a:t> </a:t>
            </a:r>
            <a:r>
              <a:rPr lang="en-US" sz="2200" b="1" dirty="0">
                <a:latin typeface="+mj-lt"/>
              </a:rPr>
              <a:t>political, economic, and military predominance of one state over other states.</a:t>
            </a:r>
          </a:p>
          <a:p>
            <a:pPr>
              <a:spcBef>
                <a:spcPct val="0"/>
              </a:spcBef>
              <a:buNone/>
              <a:defRPr/>
            </a:pPr>
            <a:r>
              <a:rPr lang="en-US" altLang="en-US" sz="2200" b="1" dirty="0">
                <a:solidFill>
                  <a:srgbClr val="FF0000"/>
                </a:solidFill>
              </a:rPr>
              <a:t>Protectorate</a:t>
            </a:r>
            <a:r>
              <a:rPr lang="en-US" altLang="en-US" sz="2200" b="1" dirty="0"/>
              <a:t>-a country that is technically independent but is actually under the control of another country</a:t>
            </a:r>
          </a:p>
          <a:p>
            <a:pPr>
              <a:spcBef>
                <a:spcPct val="0"/>
              </a:spcBef>
              <a:buNone/>
              <a:defRPr/>
            </a:pPr>
            <a:r>
              <a:rPr lang="en-US" altLang="en-US" sz="2200" b="1" dirty="0">
                <a:solidFill>
                  <a:srgbClr val="FF0000"/>
                </a:solidFill>
              </a:rPr>
              <a:t>Territory</a:t>
            </a:r>
            <a:r>
              <a:rPr lang="en-US" altLang="en-US" sz="2200" b="1" dirty="0"/>
              <a:t>- an area of land under the jurisdiction of a ruler or state (country).</a:t>
            </a:r>
          </a:p>
          <a:p>
            <a:pPr>
              <a:spcBef>
                <a:spcPct val="0"/>
              </a:spcBef>
              <a:buNone/>
              <a:defRPr/>
            </a:pPr>
            <a:endParaRPr lang="en-US" altLang="en-US" sz="2200" b="1" dirty="0"/>
          </a:p>
          <a:p>
            <a:pPr>
              <a:spcBef>
                <a:spcPct val="0"/>
              </a:spcBef>
              <a:buFontTx/>
              <a:buNone/>
              <a:defRPr/>
            </a:pPr>
            <a:r>
              <a:rPr lang="en-US" sz="2200" dirty="0">
                <a:latin typeface="+mj-lt"/>
              </a:rPr>
              <a:t>  </a:t>
            </a:r>
            <a:endParaRPr lang="en-US" altLang="en-US" sz="2200" dirty="0">
              <a:latin typeface="+mj-lt"/>
            </a:endParaRPr>
          </a:p>
        </p:txBody>
      </p:sp>
      <p:sp>
        <p:nvSpPr>
          <p:cNvPr id="3" name="Title 1">
            <a:extLst>
              <a:ext uri="{FF2B5EF4-FFF2-40B4-BE49-F238E27FC236}">
                <a16:creationId xmlns:a16="http://schemas.microsoft.com/office/drawing/2014/main" id="{0C65FE17-DD5E-B042-C62F-65669C4E86FF}"/>
              </a:ext>
            </a:extLst>
          </p:cNvPr>
          <p:cNvSpPr txBox="1">
            <a:spLocks noChangeArrowheads="1"/>
          </p:cNvSpPr>
          <p:nvPr>
            <p:custDataLst>
              <p:tags r:id="rId1"/>
            </p:custDataLst>
          </p:nvPr>
        </p:nvSpPr>
        <p:spPr>
          <a:xfrm>
            <a:off x="1447800" y="0"/>
            <a:ext cx="5410200" cy="47783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a:lstStyle>
          <a:p>
            <a:pPr>
              <a:defRPr/>
            </a:pPr>
            <a:r>
              <a:rPr lang="en-US" altLang="en-US" sz="2800" b="1" kern="0" dirty="0"/>
              <a:t>Forms of Imperialism </a:t>
            </a:r>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2BCE072-8F1D-9FAA-4E1B-9E7D177A5127}"/>
              </a:ext>
            </a:extLst>
          </p:cNvPr>
          <p:cNvSpPr>
            <a:spLocks noGrp="1" noChangeArrowheads="1"/>
          </p:cNvSpPr>
          <p:nvPr>
            <p:ph type="title"/>
          </p:nvPr>
        </p:nvSpPr>
        <p:spPr>
          <a:xfrm>
            <a:off x="39688" y="0"/>
            <a:ext cx="9144000" cy="636588"/>
          </a:xfrm>
        </p:spPr>
        <p:txBody>
          <a:bodyPr/>
          <a:lstStyle/>
          <a:p>
            <a:pPr eaLnBrk="1" hangingPunct="1"/>
            <a:r>
              <a:rPr lang="en-US" altLang="en-US" sz="3600" b="1" u="sng"/>
              <a:t>Isolationism vs. Interventionism</a:t>
            </a:r>
          </a:p>
        </p:txBody>
      </p:sp>
      <p:sp>
        <p:nvSpPr>
          <p:cNvPr id="5123" name="Rectangle 3">
            <a:extLst>
              <a:ext uri="{FF2B5EF4-FFF2-40B4-BE49-F238E27FC236}">
                <a16:creationId xmlns:a16="http://schemas.microsoft.com/office/drawing/2014/main" id="{E182698A-E436-8AED-8A97-443376EE8F91}"/>
              </a:ext>
            </a:extLst>
          </p:cNvPr>
          <p:cNvSpPr>
            <a:spLocks noGrp="1" noChangeArrowheads="1"/>
          </p:cNvSpPr>
          <p:nvPr>
            <p:ph type="body" idx="1"/>
          </p:nvPr>
        </p:nvSpPr>
        <p:spPr>
          <a:xfrm>
            <a:off x="39688" y="706438"/>
            <a:ext cx="5486400" cy="5638800"/>
          </a:xfrm>
        </p:spPr>
        <p:txBody>
          <a:bodyPr/>
          <a:lstStyle/>
          <a:p>
            <a:pPr eaLnBrk="1" hangingPunct="1"/>
            <a:r>
              <a:rPr lang="en-US" altLang="en-US" sz="2800" b="1" dirty="0"/>
              <a:t>George Washington &amp; America’s Early Isolationism </a:t>
            </a:r>
          </a:p>
          <a:p>
            <a:pPr eaLnBrk="1" hangingPunct="1"/>
            <a:endParaRPr lang="en-US" altLang="en-US" sz="2800" b="1" u="sng" dirty="0"/>
          </a:p>
          <a:p>
            <a:pPr eaLnBrk="1" hangingPunct="1"/>
            <a:r>
              <a:rPr lang="en-US" altLang="en-US" sz="2400" b="1" u="sng" dirty="0"/>
              <a:t>Proclamation of Neutrality</a:t>
            </a:r>
          </a:p>
          <a:p>
            <a:pPr lvl="2" eaLnBrk="1" hangingPunct="1"/>
            <a:r>
              <a:rPr lang="en-US" altLang="en-US" sz="2000" b="1" dirty="0"/>
              <a:t>Established U.S. neutrality in European affairs</a:t>
            </a:r>
          </a:p>
          <a:p>
            <a:pPr lvl="1" eaLnBrk="1" hangingPunct="1"/>
            <a:r>
              <a:rPr lang="en-US" altLang="en-US" sz="2400" b="1" u="sng" dirty="0"/>
              <a:t>Farewell Address</a:t>
            </a:r>
          </a:p>
          <a:p>
            <a:pPr lvl="2" eaLnBrk="1" hangingPunct="1"/>
            <a:r>
              <a:rPr lang="en-US" altLang="en-US" sz="2000" b="1" dirty="0"/>
              <a:t>Final advice to the nation to maintain commercial, but not political ties to other nations (Europe)</a:t>
            </a:r>
          </a:p>
          <a:p>
            <a:pPr lvl="2" eaLnBrk="1" hangingPunct="1"/>
            <a:r>
              <a:rPr lang="en-US" altLang="en-US" sz="2000" b="1" dirty="0"/>
              <a:t>No military alliances</a:t>
            </a:r>
            <a:endParaRPr lang="en-US" altLang="en-US" sz="1100" b="1" dirty="0">
              <a:latin typeface="Arial" panose="020B0604020202020204" pitchFamily="34" charset="0"/>
            </a:endParaRPr>
          </a:p>
          <a:p>
            <a:pPr lvl="1" eaLnBrk="1" hangingPunct="1">
              <a:buFontTx/>
              <a:buNone/>
            </a:pPr>
            <a:endParaRPr lang="en-US" altLang="en-US" sz="2400" b="1" dirty="0"/>
          </a:p>
        </p:txBody>
      </p:sp>
      <p:pic>
        <p:nvPicPr>
          <p:cNvPr id="5124" name="Picture 4" descr="George%20washington%20standing%20up">
            <a:extLst>
              <a:ext uri="{FF2B5EF4-FFF2-40B4-BE49-F238E27FC236}">
                <a16:creationId xmlns:a16="http://schemas.microsoft.com/office/drawing/2014/main" id="{2FFBE294-A9E7-0C37-172F-2FAB268B5C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2275" y="914400"/>
            <a:ext cx="364172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thumb image">
            <a:extLst>
              <a:ext uri="{FF2B5EF4-FFF2-40B4-BE49-F238E27FC236}">
                <a16:creationId xmlns:a16="http://schemas.microsoft.com/office/drawing/2014/main" id="{2761875E-A1CE-CDB6-0BE7-70C2F37F59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50346">
            <a:off x="-3411538" y="2582863"/>
            <a:ext cx="3581401"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90DC462-6E49-82F2-B804-584F487C15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64638" y="-228600"/>
            <a:ext cx="1563687"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10781 0.13496 L -0.98298 0.89931 L -0.98402 0.89931 L -1.03559 0.88195 L -1.08593 0.87408 L -1.1592 0.79746 L -1.14253 0.88588 L -1.14253 0.88612 L -1.196 0.8544 " pathEditMode="relative" rAng="0" ptsTypes="AAAAAAAAA">
                                      <p:cBhvr>
                                        <p:cTn id="6" dur="2000" fill="hold"/>
                                        <p:tgtEl>
                                          <p:spTgt spid="6"/>
                                        </p:tgtEl>
                                        <p:attrNameLst>
                                          <p:attrName>ppt_x</p:attrName>
                                          <p:attrName>ppt_y</p:attrName>
                                        </p:attrNameLst>
                                      </p:cBhvr>
                                      <p:rCtr x="-54410" y="38218"/>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nodeType="clickEffect">
                                  <p:stCondLst>
                                    <p:cond delay="0"/>
                                  </p:stCondLst>
                                  <p:childTnLst>
                                    <p:animMotion origin="layout" path="M 0.13959 -0.00972 L 1.39219 -0.19861 " pathEditMode="relative" ptsTypes="AA">
                                      <p:cBhvr>
                                        <p:cTn id="10"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DFBDB5A1-0B08-0962-9375-47D73EACD5B6}"/>
              </a:ext>
            </a:extLst>
          </p:cNvPr>
          <p:cNvSpPr>
            <a:spLocks noGrp="1" noChangeArrowheads="1"/>
          </p:cNvSpPr>
          <p:nvPr>
            <p:ph type="title"/>
          </p:nvPr>
        </p:nvSpPr>
        <p:spPr>
          <a:xfrm>
            <a:off x="1101725" y="153988"/>
            <a:ext cx="6400800" cy="304800"/>
          </a:xfrm>
        </p:spPr>
        <p:txBody>
          <a:bodyPr/>
          <a:lstStyle/>
          <a:p>
            <a:r>
              <a:rPr lang="en-US" altLang="en-US" sz="2400" b="1"/>
              <a:t>Seward, Alaska and The French in Mexico </a:t>
            </a:r>
            <a:br>
              <a:rPr lang="en-US" altLang="en-US" sz="2400" b="1"/>
            </a:br>
            <a:r>
              <a:rPr lang="en-US" altLang="en-US" sz="2400" b="1"/>
              <a:t> </a:t>
            </a:r>
          </a:p>
        </p:txBody>
      </p:sp>
      <p:pic>
        <p:nvPicPr>
          <p:cNvPr id="25603" name="Picture 4">
            <a:extLst>
              <a:ext uri="{FF2B5EF4-FFF2-40B4-BE49-F238E27FC236}">
                <a16:creationId xmlns:a16="http://schemas.microsoft.com/office/drawing/2014/main" id="{BB174885-CDC4-FA47-7584-032337CB07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819400"/>
            <a:ext cx="384968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4" name="Group 1">
            <a:extLst>
              <a:ext uri="{FF2B5EF4-FFF2-40B4-BE49-F238E27FC236}">
                <a16:creationId xmlns:a16="http://schemas.microsoft.com/office/drawing/2014/main" id="{4454A0DB-DCD9-FB2E-5F3E-8BCE0F0F5C59}"/>
              </a:ext>
            </a:extLst>
          </p:cNvPr>
          <p:cNvGrpSpPr>
            <a:grpSpLocks/>
          </p:cNvGrpSpPr>
          <p:nvPr/>
        </p:nvGrpSpPr>
        <p:grpSpPr bwMode="auto">
          <a:xfrm>
            <a:off x="169863" y="381000"/>
            <a:ext cx="2438400" cy="2192338"/>
            <a:chOff x="6656388" y="0"/>
            <a:chExt cx="2438400" cy="2192338"/>
          </a:xfrm>
        </p:grpSpPr>
        <p:pic>
          <p:nvPicPr>
            <p:cNvPr id="25614" name="Picture 3">
              <a:extLst>
                <a:ext uri="{FF2B5EF4-FFF2-40B4-BE49-F238E27FC236}">
                  <a16:creationId xmlns:a16="http://schemas.microsoft.com/office/drawing/2014/main" id="{C7D1DB50-3EC5-27FC-74E9-D695C7FBD64E}"/>
                </a:ext>
              </a:extLst>
            </p:cNvPr>
            <p:cNvPicPr>
              <a:picLocks noChangeAspect="1"/>
            </p:cNvPicPr>
            <p:nvPr/>
          </p:nvPicPr>
          <p:blipFill>
            <a:blip r:embed="rId4">
              <a:extLst>
                <a:ext uri="{28A0092B-C50C-407E-A947-70E740481C1C}">
                  <a14:useLocalDpi xmlns:a14="http://schemas.microsoft.com/office/drawing/2010/main" val="0"/>
                </a:ext>
              </a:extLst>
            </a:blip>
            <a:srcRect l="36276" t="8888" r="10355" b="56667"/>
            <a:stretch>
              <a:fillRect/>
            </a:stretch>
          </p:blipFill>
          <p:spPr bwMode="auto">
            <a:xfrm>
              <a:off x="6656388" y="0"/>
              <a:ext cx="24384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444F82BA-F2B7-7489-1AD3-424444A691D1}"/>
                </a:ext>
              </a:extLst>
            </p:cNvPr>
            <p:cNvSpPr/>
            <p:nvPr/>
          </p:nvSpPr>
          <p:spPr>
            <a:xfrm>
              <a:off x="6694488" y="1854200"/>
              <a:ext cx="2360612" cy="338138"/>
            </a:xfrm>
            <a:prstGeom prst="rect">
              <a:avLst/>
            </a:prstGeom>
          </p:spPr>
          <p:txBody>
            <a:bodyPr wrap="none">
              <a:spAutoFit/>
            </a:bodyPr>
            <a:lstStyle/>
            <a:p>
              <a:pPr>
                <a:defRPr/>
              </a:pPr>
              <a:r>
                <a:rPr lang="en-US" sz="1600" b="1" i="1" dirty="0">
                  <a:solidFill>
                    <a:srgbClr val="FFFF00"/>
                  </a:solidFill>
                  <a:latin typeface="+mn-lt"/>
                </a:rPr>
                <a:t>Secretary of State Seward</a:t>
              </a:r>
              <a:endParaRPr lang="en-US" sz="1600" b="1" dirty="0">
                <a:solidFill>
                  <a:srgbClr val="FFFF00"/>
                </a:solidFill>
                <a:latin typeface="+mn-lt"/>
              </a:endParaRPr>
            </a:p>
          </p:txBody>
        </p:sp>
      </p:grpSp>
      <p:grpSp>
        <p:nvGrpSpPr>
          <p:cNvPr id="25605" name="Group 7">
            <a:extLst>
              <a:ext uri="{FF2B5EF4-FFF2-40B4-BE49-F238E27FC236}">
                <a16:creationId xmlns:a16="http://schemas.microsoft.com/office/drawing/2014/main" id="{7D5F3BF4-79BC-4A12-DBD7-30E7890B500A}"/>
              </a:ext>
            </a:extLst>
          </p:cNvPr>
          <p:cNvGrpSpPr>
            <a:grpSpLocks/>
          </p:cNvGrpSpPr>
          <p:nvPr/>
        </p:nvGrpSpPr>
        <p:grpSpPr bwMode="auto">
          <a:xfrm>
            <a:off x="4114800" y="609600"/>
            <a:ext cx="4953000" cy="6019800"/>
            <a:chOff x="5029200" y="-4291"/>
            <a:chExt cx="4572000" cy="6344766"/>
          </a:xfrm>
        </p:grpSpPr>
        <p:pic>
          <p:nvPicPr>
            <p:cNvPr id="25607" name="Picture 4" descr="Related image">
              <a:extLst>
                <a:ext uri="{FF2B5EF4-FFF2-40B4-BE49-F238E27FC236}">
                  <a16:creationId xmlns:a16="http://schemas.microsoft.com/office/drawing/2014/main" id="{0A492043-366B-A024-BD6C-8C6CD59F5E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4291"/>
              <a:ext cx="45720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5">
              <a:extLst>
                <a:ext uri="{FF2B5EF4-FFF2-40B4-BE49-F238E27FC236}">
                  <a16:creationId xmlns:a16="http://schemas.microsoft.com/office/drawing/2014/main" id="{246C74FA-E476-37FF-E378-6CBC9661CFB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18275" y="132715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6">
              <a:extLst>
                <a:ext uri="{FF2B5EF4-FFF2-40B4-BE49-F238E27FC236}">
                  <a16:creationId xmlns:a16="http://schemas.microsoft.com/office/drawing/2014/main" id="{9A9707C2-CF21-3DF4-D6D5-F44B87B0EAD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3906838"/>
              <a:ext cx="2433638" cy="243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04564012-FA17-E647-D50C-B35FDF3F88D5}"/>
                </a:ext>
              </a:extLst>
            </p:cNvPr>
            <p:cNvSpPr/>
            <p:nvPr/>
          </p:nvSpPr>
          <p:spPr>
            <a:xfrm>
              <a:off x="6433038" y="3380589"/>
              <a:ext cx="2482362" cy="463475"/>
            </a:xfrm>
            <a:prstGeom prst="rect">
              <a:avLst/>
            </a:prstGeom>
          </p:spPr>
          <p:txBody>
            <a:bodyPr>
              <a:spAutoFit/>
            </a:bodyPr>
            <a:lstStyle/>
            <a:p>
              <a:pPr>
                <a:defRPr/>
              </a:pPr>
              <a:r>
                <a:rPr lang="en-US" sz="1200" b="1" i="1" dirty="0">
                  <a:solidFill>
                    <a:schemeClr val="bg1"/>
                  </a:solidFill>
                  <a:latin typeface="+mj-lt"/>
                </a:rPr>
                <a:t>Maximilian of Habsburg, Archduke </a:t>
              </a:r>
              <a:r>
                <a:rPr lang="en-US" sz="1200" b="1" i="1" dirty="0">
                  <a:latin typeface="+mj-lt"/>
                </a:rPr>
                <a:t>of Austria, Emperor of Mexico</a:t>
              </a:r>
              <a:endParaRPr lang="en-US" sz="1200" b="1" dirty="0">
                <a:latin typeface="+mj-lt"/>
              </a:endParaRPr>
            </a:p>
          </p:txBody>
        </p:sp>
        <p:sp>
          <p:nvSpPr>
            <p:cNvPr id="13" name="Rectangle 12">
              <a:extLst>
                <a:ext uri="{FF2B5EF4-FFF2-40B4-BE49-F238E27FC236}">
                  <a16:creationId xmlns:a16="http://schemas.microsoft.com/office/drawing/2014/main" id="{EB0CFF72-ABB2-0446-3BEA-B864A5E36691}"/>
                </a:ext>
              </a:extLst>
            </p:cNvPr>
            <p:cNvSpPr/>
            <p:nvPr/>
          </p:nvSpPr>
          <p:spPr>
            <a:xfrm>
              <a:off x="7674220" y="6000816"/>
              <a:ext cx="1365738" cy="339659"/>
            </a:xfrm>
            <a:prstGeom prst="rect">
              <a:avLst/>
            </a:prstGeom>
          </p:spPr>
          <p:txBody>
            <a:bodyPr wrap="none">
              <a:spAutoFit/>
            </a:bodyPr>
            <a:lstStyle/>
            <a:p>
              <a:pPr>
                <a:defRPr/>
              </a:pPr>
              <a:r>
                <a:rPr lang="en-US" sz="1600" b="1" i="1" dirty="0">
                  <a:solidFill>
                    <a:schemeClr val="bg1"/>
                  </a:solidFill>
                  <a:latin typeface="+mn-lt"/>
                </a:rPr>
                <a:t>Benito </a:t>
              </a:r>
              <a:r>
                <a:rPr lang="en-US" sz="1600" b="1" i="1" dirty="0" err="1">
                  <a:solidFill>
                    <a:schemeClr val="bg1"/>
                  </a:solidFill>
                  <a:latin typeface="+mn-lt"/>
                </a:rPr>
                <a:t>Juárez</a:t>
              </a:r>
              <a:endParaRPr lang="en-US" sz="1600" b="1" dirty="0">
                <a:solidFill>
                  <a:schemeClr val="bg1"/>
                </a:solidFill>
                <a:latin typeface="+mn-lt"/>
              </a:endParaRPr>
            </a:p>
          </p:txBody>
        </p:sp>
        <p:pic>
          <p:nvPicPr>
            <p:cNvPr id="25612" name="Picture 6" descr="Image result for mexican flag">
              <a:extLst>
                <a:ext uri="{FF2B5EF4-FFF2-40B4-BE49-F238E27FC236}">
                  <a16:creationId xmlns:a16="http://schemas.microsoft.com/office/drawing/2014/main" id="{682AE3EF-27F2-B3DC-0461-019A2375C3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02238" y="5543550"/>
              <a:ext cx="1393825"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10" descr="Image result for french flag">
              <a:extLst>
                <a:ext uri="{FF2B5EF4-FFF2-40B4-BE49-F238E27FC236}">
                  <a16:creationId xmlns:a16="http://schemas.microsoft.com/office/drawing/2014/main" id="{3F99215F-2365-D9D3-0A41-258FC9F0AA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32438" y="2571750"/>
              <a:ext cx="139382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606" name="TextBox 2">
            <a:extLst>
              <a:ext uri="{FF2B5EF4-FFF2-40B4-BE49-F238E27FC236}">
                <a16:creationId xmlns:a16="http://schemas.microsoft.com/office/drawing/2014/main" id="{01BC72D2-4222-FA35-9771-B810D3A31F06}"/>
              </a:ext>
            </a:extLst>
          </p:cNvPr>
          <p:cNvSpPr txBox="1">
            <a:spLocks noChangeArrowheads="1"/>
          </p:cNvSpPr>
          <p:nvPr/>
        </p:nvSpPr>
        <p:spPr bwMode="auto">
          <a:xfrm>
            <a:off x="5665788" y="6035675"/>
            <a:ext cx="26590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400">
                <a:solidFill>
                  <a:schemeClr val="bg1"/>
                </a:solidFill>
              </a:rPr>
              <a:t>Preside</a:t>
            </a:r>
            <a:r>
              <a:rPr lang="en-US" altLang="en-US" sz="2400"/>
              <a:t>nt o</a:t>
            </a:r>
            <a:r>
              <a:rPr lang="en-US" altLang="en-US" sz="2400">
                <a:solidFill>
                  <a:schemeClr val="bg1"/>
                </a:solidFill>
              </a:rPr>
              <a:t>f Mexico</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DA31C241-6119-81D1-6243-C0D55E17859C}"/>
              </a:ext>
            </a:extLst>
          </p:cNvPr>
          <p:cNvSpPr>
            <a:spLocks noGrp="1" noChangeArrowheads="1"/>
          </p:cNvSpPr>
          <p:nvPr>
            <p:ph type="title"/>
          </p:nvPr>
        </p:nvSpPr>
        <p:spPr>
          <a:xfrm>
            <a:off x="304800" y="76200"/>
            <a:ext cx="4572000" cy="533400"/>
          </a:xfrm>
        </p:spPr>
        <p:txBody>
          <a:bodyPr/>
          <a:lstStyle/>
          <a:p>
            <a:r>
              <a:rPr lang="en-US" altLang="en-US" sz="3200" b="1"/>
              <a:t>Alaska</a:t>
            </a:r>
          </a:p>
        </p:txBody>
      </p:sp>
      <p:sp>
        <p:nvSpPr>
          <p:cNvPr id="27651" name="Content Placeholder 2">
            <a:extLst>
              <a:ext uri="{FF2B5EF4-FFF2-40B4-BE49-F238E27FC236}">
                <a16:creationId xmlns:a16="http://schemas.microsoft.com/office/drawing/2014/main" id="{A3D5A742-99A8-F790-715C-1E08A8ADCF1F}"/>
              </a:ext>
            </a:extLst>
          </p:cNvPr>
          <p:cNvSpPr>
            <a:spLocks noGrp="1" noChangeArrowheads="1"/>
          </p:cNvSpPr>
          <p:nvPr>
            <p:ph idx="1"/>
          </p:nvPr>
        </p:nvSpPr>
        <p:spPr>
          <a:xfrm>
            <a:off x="34925" y="838200"/>
            <a:ext cx="5275263" cy="5715000"/>
          </a:xfrm>
        </p:spPr>
        <p:txBody>
          <a:bodyPr/>
          <a:lstStyle/>
          <a:p>
            <a:pPr marL="0" indent="0">
              <a:buFontTx/>
              <a:buNone/>
            </a:pPr>
            <a:r>
              <a:rPr lang="en-US" altLang="en-US" sz="2400"/>
              <a:t>Sect. of State William Seward arranged for the US to buy Alaska from the Russians for $7.2 million in 1867</a:t>
            </a:r>
          </a:p>
          <a:p>
            <a:pPr marL="0" indent="0">
              <a:buFontTx/>
              <a:buNone/>
            </a:pPr>
            <a:endParaRPr lang="en-US" altLang="en-US" sz="2400"/>
          </a:p>
          <a:p>
            <a:pPr marL="0" indent="0">
              <a:buFontTx/>
              <a:buNone/>
            </a:pPr>
            <a:r>
              <a:rPr lang="en-US" altLang="en-US" sz="2400"/>
              <a:t>Critics called it Seward’s Folly or Seward’s ice box.</a:t>
            </a:r>
          </a:p>
          <a:p>
            <a:pPr marL="0" indent="0">
              <a:buFontTx/>
              <a:buNone/>
            </a:pPr>
            <a:endParaRPr lang="en-US" altLang="en-US" sz="2400"/>
          </a:p>
          <a:p>
            <a:pPr marL="0" indent="0">
              <a:buFontTx/>
              <a:buNone/>
            </a:pPr>
            <a:r>
              <a:rPr lang="en-US" altLang="en-US" sz="2400"/>
              <a:t>When gold was discovered in Alaska in </a:t>
            </a:r>
          </a:p>
          <a:p>
            <a:pPr marL="0" indent="0">
              <a:buFontTx/>
              <a:buNone/>
            </a:pPr>
            <a:r>
              <a:rPr lang="en-US" altLang="en-US" sz="2400"/>
              <a:t>the Klondike in 1896 the critics fell silent.</a:t>
            </a:r>
          </a:p>
          <a:p>
            <a:pPr marL="0" indent="0">
              <a:buFontTx/>
              <a:buNone/>
            </a:pPr>
            <a:r>
              <a:rPr lang="en-US" altLang="en-US" sz="2400"/>
              <a:t>Later, diamonds and oil would be</a:t>
            </a:r>
          </a:p>
          <a:p>
            <a:pPr marL="0" indent="0">
              <a:buFontTx/>
              <a:buNone/>
            </a:pPr>
            <a:r>
              <a:rPr lang="en-US" altLang="en-US" sz="2400"/>
              <a:t>discovered.  Today Alaskan oil fuels the </a:t>
            </a:r>
          </a:p>
          <a:p>
            <a:pPr marL="0" indent="0">
              <a:buFontTx/>
              <a:buNone/>
            </a:pPr>
            <a:r>
              <a:rPr lang="en-US" altLang="en-US" sz="2400"/>
              <a:t>western USA.  Alaska became the 49</a:t>
            </a:r>
            <a:r>
              <a:rPr lang="en-US" altLang="en-US" sz="2400" baseline="30000"/>
              <a:t>th</a:t>
            </a:r>
            <a:r>
              <a:rPr lang="en-US" altLang="en-US" sz="2400"/>
              <a:t> state in 1959.</a:t>
            </a:r>
          </a:p>
          <a:p>
            <a:pPr marL="0" indent="0">
              <a:buFontTx/>
              <a:buNone/>
            </a:pPr>
            <a:endParaRPr lang="en-US" altLang="en-US" sz="2400"/>
          </a:p>
          <a:p>
            <a:pPr marL="0" indent="0">
              <a:buFontTx/>
              <a:buNone/>
            </a:pPr>
            <a:endParaRPr lang="en-US" altLang="en-US" sz="2400"/>
          </a:p>
          <a:p>
            <a:pPr marL="0" indent="0">
              <a:buFontTx/>
              <a:buNone/>
            </a:pPr>
            <a:endParaRPr lang="en-US" altLang="en-US" sz="2400"/>
          </a:p>
        </p:txBody>
      </p:sp>
      <p:pic>
        <p:nvPicPr>
          <p:cNvPr id="27652" name="Picture 3">
            <a:extLst>
              <a:ext uri="{FF2B5EF4-FFF2-40B4-BE49-F238E27FC236}">
                <a16:creationId xmlns:a16="http://schemas.microsoft.com/office/drawing/2014/main" id="{B5499CB3-7E36-8EBD-7DEF-F01544ECF91F}"/>
              </a:ext>
            </a:extLst>
          </p:cNvPr>
          <p:cNvPicPr>
            <a:picLocks noChangeAspect="1"/>
          </p:cNvPicPr>
          <p:nvPr/>
        </p:nvPicPr>
        <p:blipFill>
          <a:blip r:embed="rId3">
            <a:extLst>
              <a:ext uri="{28A0092B-C50C-407E-A947-70E740481C1C}">
                <a14:useLocalDpi xmlns:a14="http://schemas.microsoft.com/office/drawing/2010/main" val="0"/>
              </a:ext>
            </a:extLst>
          </a:blip>
          <a:srcRect l="36276" t="8888" r="10355" b="56667"/>
          <a:stretch>
            <a:fillRect/>
          </a:stretch>
        </p:blipFill>
        <p:spPr bwMode="auto">
          <a:xfrm>
            <a:off x="6656388" y="0"/>
            <a:ext cx="24384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a:extLst>
              <a:ext uri="{FF2B5EF4-FFF2-40B4-BE49-F238E27FC236}">
                <a16:creationId xmlns:a16="http://schemas.microsoft.com/office/drawing/2014/main" id="{9E80B556-0890-C95D-0A5A-D64D4A899AB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75263" y="2743200"/>
            <a:ext cx="3849687"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AFDF104-2A79-1BF2-24A6-AEFA6288CBAB}"/>
              </a:ext>
            </a:extLst>
          </p:cNvPr>
          <p:cNvSpPr/>
          <p:nvPr/>
        </p:nvSpPr>
        <p:spPr>
          <a:xfrm>
            <a:off x="6694488" y="1854200"/>
            <a:ext cx="2360612" cy="338138"/>
          </a:xfrm>
          <a:prstGeom prst="rect">
            <a:avLst/>
          </a:prstGeom>
        </p:spPr>
        <p:txBody>
          <a:bodyPr wrap="none">
            <a:spAutoFit/>
          </a:bodyPr>
          <a:lstStyle/>
          <a:p>
            <a:pPr>
              <a:defRPr/>
            </a:pPr>
            <a:r>
              <a:rPr lang="en-US" sz="1600" b="1" i="1" dirty="0">
                <a:solidFill>
                  <a:srgbClr val="FFFF00"/>
                </a:solidFill>
                <a:latin typeface="+mn-lt"/>
              </a:rPr>
              <a:t>Secretary of State Seward</a:t>
            </a:r>
            <a:endParaRPr lang="en-US" sz="1600" b="1" dirty="0">
              <a:solidFill>
                <a:srgbClr val="FFFF00"/>
              </a:solidFill>
              <a:latin typeface="+mn-l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6FF822DB-B6F1-F7AC-6C37-F90D3A814316}"/>
              </a:ext>
            </a:extLst>
          </p:cNvPr>
          <p:cNvSpPr>
            <a:spLocks noGrp="1" noChangeArrowheads="1"/>
          </p:cNvSpPr>
          <p:nvPr>
            <p:ph type="title"/>
          </p:nvPr>
        </p:nvSpPr>
        <p:spPr/>
        <p:txBody>
          <a:bodyPr/>
          <a:lstStyle/>
          <a:p>
            <a:endParaRPr lang="en-US" altLang="en-US"/>
          </a:p>
        </p:txBody>
      </p:sp>
      <p:sp>
        <p:nvSpPr>
          <p:cNvPr id="29699" name="Content Placeholder 2">
            <a:extLst>
              <a:ext uri="{FF2B5EF4-FFF2-40B4-BE49-F238E27FC236}">
                <a16:creationId xmlns:a16="http://schemas.microsoft.com/office/drawing/2014/main" id="{8140BBDE-941B-69AB-8D14-79D8F5E723E9}"/>
              </a:ext>
            </a:extLst>
          </p:cNvPr>
          <p:cNvSpPr>
            <a:spLocks noGrp="1" noChangeArrowheads="1"/>
          </p:cNvSpPr>
          <p:nvPr>
            <p:ph idx="1"/>
          </p:nvPr>
        </p:nvSpPr>
        <p:spPr/>
        <p:txBody>
          <a:bodyPr/>
          <a:lstStyle/>
          <a:p>
            <a:endParaRPr lang="en-US" altLang="en-US"/>
          </a:p>
        </p:txBody>
      </p:sp>
      <p:pic>
        <p:nvPicPr>
          <p:cNvPr id="29700" name="Picture 2" descr="Related image">
            <a:extLst>
              <a:ext uri="{FF2B5EF4-FFF2-40B4-BE49-F238E27FC236}">
                <a16:creationId xmlns:a16="http://schemas.microsoft.com/office/drawing/2014/main" id="{310C95D4-C7A5-F52F-AA8C-3512331157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525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650C5429-E505-B8DE-B044-2B8C489B6D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9489" b="8759"/>
          <a:stretch>
            <a:fillRect/>
          </a:stretch>
        </p:blipFill>
        <p:spPr bwMode="auto">
          <a:xfrm>
            <a:off x="381000" y="0"/>
            <a:ext cx="838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hlinkClick r:id="rId2"/>
            <a:extLst>
              <a:ext uri="{FF2B5EF4-FFF2-40B4-BE49-F238E27FC236}">
                <a16:creationId xmlns:a16="http://schemas.microsoft.com/office/drawing/2014/main" id="{52AC18FB-BA2A-206D-E54C-81289235F2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9144000"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Box 2">
            <a:extLst>
              <a:ext uri="{FF2B5EF4-FFF2-40B4-BE49-F238E27FC236}">
                <a16:creationId xmlns:a16="http://schemas.microsoft.com/office/drawing/2014/main" id="{24E4ACE2-9886-6F86-7DD0-F6C1B0364516}"/>
              </a:ext>
            </a:extLst>
          </p:cNvPr>
          <p:cNvSpPr txBox="1">
            <a:spLocks noChangeArrowheads="1"/>
          </p:cNvSpPr>
          <p:nvPr/>
        </p:nvSpPr>
        <p:spPr bwMode="auto">
          <a:xfrm>
            <a:off x="228600" y="228600"/>
            <a:ext cx="883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r>
              <a:rPr lang="en-US" altLang="en-US" sz="2400" b="1" i="1"/>
              <a:t>The original check used to pay for Alaska, worth $7.2 million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0C9A7F4-2EEB-F2AA-56A9-17BAD89054FD}"/>
              </a:ext>
            </a:extLst>
          </p:cNvPr>
          <p:cNvSpPr/>
          <p:nvPr/>
        </p:nvSpPr>
        <p:spPr>
          <a:xfrm>
            <a:off x="25400" y="4400550"/>
            <a:ext cx="5219700" cy="2308225"/>
          </a:xfrm>
          <a:prstGeom prst="rect">
            <a:avLst/>
          </a:prstGeom>
        </p:spPr>
        <p:txBody>
          <a:bodyPr>
            <a:spAutoFit/>
          </a:bodyPr>
          <a:lstStyle/>
          <a:p>
            <a:pPr>
              <a:defRPr/>
            </a:pPr>
            <a:r>
              <a:rPr lang="en-US" sz="2400" b="1" dirty="0">
                <a:latin typeface="+mn-lt"/>
              </a:rPr>
              <a:t>Cinco de Mayo</a:t>
            </a:r>
            <a:r>
              <a:rPr lang="en-US" sz="2400" dirty="0">
                <a:latin typeface="+mn-lt"/>
              </a:rPr>
              <a:t>, or the fifth of May, is a holiday that celebrates the date of the Mexican army’s 1862 victory over France at the Battle of Puebla during the Franco-Mexican War.  The French left Mexico in 1867.</a:t>
            </a:r>
          </a:p>
        </p:txBody>
      </p:sp>
      <p:grpSp>
        <p:nvGrpSpPr>
          <p:cNvPr id="32771" name="Group 1">
            <a:extLst>
              <a:ext uri="{FF2B5EF4-FFF2-40B4-BE49-F238E27FC236}">
                <a16:creationId xmlns:a16="http://schemas.microsoft.com/office/drawing/2014/main" id="{092630B4-CE0A-DC97-8CCC-ABA2A98B2B54}"/>
              </a:ext>
            </a:extLst>
          </p:cNvPr>
          <p:cNvGrpSpPr>
            <a:grpSpLocks/>
          </p:cNvGrpSpPr>
          <p:nvPr/>
        </p:nvGrpSpPr>
        <p:grpSpPr bwMode="auto">
          <a:xfrm>
            <a:off x="5029200" y="-4763"/>
            <a:ext cx="4572000" cy="6345238"/>
            <a:chOff x="5029200" y="-4291"/>
            <a:chExt cx="4572000" cy="6344766"/>
          </a:xfrm>
        </p:grpSpPr>
        <p:pic>
          <p:nvPicPr>
            <p:cNvPr id="32773" name="Picture 4" descr="Related image">
              <a:extLst>
                <a:ext uri="{FF2B5EF4-FFF2-40B4-BE49-F238E27FC236}">
                  <a16:creationId xmlns:a16="http://schemas.microsoft.com/office/drawing/2014/main" id="{7131D92E-9F87-A2E7-16B6-72621340B2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4291"/>
              <a:ext cx="45720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5">
              <a:extLst>
                <a:ext uri="{FF2B5EF4-FFF2-40B4-BE49-F238E27FC236}">
                  <a16:creationId xmlns:a16="http://schemas.microsoft.com/office/drawing/2014/main" id="{AB3AC682-2978-1815-E1C8-809D7BCC3B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18275" y="1327150"/>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6">
              <a:extLst>
                <a:ext uri="{FF2B5EF4-FFF2-40B4-BE49-F238E27FC236}">
                  <a16:creationId xmlns:a16="http://schemas.microsoft.com/office/drawing/2014/main" id="{B524E6DB-BA36-EB94-3992-F4E5135F9C8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3906838"/>
              <a:ext cx="2433638" cy="243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214B93B0-FD8D-9B36-BC7D-8841DF860F29}"/>
                </a:ext>
              </a:extLst>
            </p:cNvPr>
            <p:cNvSpPr/>
            <p:nvPr/>
          </p:nvSpPr>
          <p:spPr>
            <a:xfrm>
              <a:off x="6432550" y="3381595"/>
              <a:ext cx="2482850" cy="461929"/>
            </a:xfrm>
            <a:prstGeom prst="rect">
              <a:avLst/>
            </a:prstGeom>
          </p:spPr>
          <p:txBody>
            <a:bodyPr>
              <a:spAutoFit/>
            </a:bodyPr>
            <a:lstStyle/>
            <a:p>
              <a:pPr>
                <a:defRPr/>
              </a:pPr>
              <a:r>
                <a:rPr lang="en-US" sz="1200" b="1" i="1" dirty="0">
                  <a:solidFill>
                    <a:schemeClr val="bg1"/>
                  </a:solidFill>
                  <a:latin typeface="+mj-lt"/>
                </a:rPr>
                <a:t>Maximilian of Habsburg, Archduke </a:t>
              </a:r>
              <a:r>
                <a:rPr lang="en-US" sz="1200" b="1" i="1" dirty="0">
                  <a:latin typeface="+mj-lt"/>
                </a:rPr>
                <a:t>of Austria, Emperor of Mexico</a:t>
              </a:r>
              <a:endParaRPr lang="en-US" sz="1200" b="1" dirty="0">
                <a:latin typeface="+mj-lt"/>
              </a:endParaRPr>
            </a:p>
          </p:txBody>
        </p:sp>
        <p:sp>
          <p:nvSpPr>
            <p:cNvPr id="9" name="Rectangle 8">
              <a:extLst>
                <a:ext uri="{FF2B5EF4-FFF2-40B4-BE49-F238E27FC236}">
                  <a16:creationId xmlns:a16="http://schemas.microsoft.com/office/drawing/2014/main" id="{EB2D1E9F-BE2D-2330-69E7-FB6D0990D7A9}"/>
                </a:ext>
              </a:extLst>
            </p:cNvPr>
            <p:cNvSpPr/>
            <p:nvPr/>
          </p:nvSpPr>
          <p:spPr>
            <a:xfrm>
              <a:off x="7673975" y="6000775"/>
              <a:ext cx="1365250" cy="339700"/>
            </a:xfrm>
            <a:prstGeom prst="rect">
              <a:avLst/>
            </a:prstGeom>
          </p:spPr>
          <p:txBody>
            <a:bodyPr wrap="none">
              <a:spAutoFit/>
            </a:bodyPr>
            <a:lstStyle/>
            <a:p>
              <a:pPr>
                <a:defRPr/>
              </a:pPr>
              <a:r>
                <a:rPr lang="en-US" sz="1600" b="1" i="1" dirty="0">
                  <a:solidFill>
                    <a:schemeClr val="bg1"/>
                  </a:solidFill>
                  <a:latin typeface="+mn-lt"/>
                </a:rPr>
                <a:t>Benito </a:t>
              </a:r>
              <a:r>
                <a:rPr lang="en-US" sz="1600" b="1" i="1" dirty="0" err="1">
                  <a:solidFill>
                    <a:schemeClr val="bg1"/>
                  </a:solidFill>
                  <a:latin typeface="+mn-lt"/>
                </a:rPr>
                <a:t>Juárez</a:t>
              </a:r>
              <a:endParaRPr lang="en-US" sz="1600" b="1" dirty="0">
                <a:solidFill>
                  <a:schemeClr val="bg1"/>
                </a:solidFill>
                <a:latin typeface="+mn-lt"/>
              </a:endParaRPr>
            </a:p>
          </p:txBody>
        </p:sp>
        <p:pic>
          <p:nvPicPr>
            <p:cNvPr id="32778" name="Picture 6" descr="Image result for mexican flag">
              <a:extLst>
                <a:ext uri="{FF2B5EF4-FFF2-40B4-BE49-F238E27FC236}">
                  <a16:creationId xmlns:a16="http://schemas.microsoft.com/office/drawing/2014/main" id="{37CED038-C74E-8F48-86EE-E863FA97B4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2238" y="5543550"/>
              <a:ext cx="1393825"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0" descr="Image result for french flag">
              <a:extLst>
                <a:ext uri="{FF2B5EF4-FFF2-40B4-BE49-F238E27FC236}">
                  <a16:creationId xmlns:a16="http://schemas.microsoft.com/office/drawing/2014/main" id="{7EA727D7-6B49-7A30-6100-5FE7082995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2438" y="2571750"/>
              <a:ext cx="139382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772" name="Rectangle 3">
            <a:extLst>
              <a:ext uri="{FF2B5EF4-FFF2-40B4-BE49-F238E27FC236}">
                <a16:creationId xmlns:a16="http://schemas.microsoft.com/office/drawing/2014/main" id="{C5A7B665-73F2-9711-5CF7-B26A12AF9EA5}"/>
              </a:ext>
            </a:extLst>
          </p:cNvPr>
          <p:cNvSpPr>
            <a:spLocks noChangeArrowheads="1"/>
          </p:cNvSpPr>
          <p:nvPr/>
        </p:nvSpPr>
        <p:spPr bwMode="auto">
          <a:xfrm>
            <a:off x="11113" y="4763"/>
            <a:ext cx="5943600"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r>
              <a:rPr lang="en-US" altLang="en-US" sz="2400" b="1"/>
              <a:t>The French in Mexico </a:t>
            </a:r>
          </a:p>
          <a:p>
            <a:pPr>
              <a:spcBef>
                <a:spcPct val="0"/>
              </a:spcBef>
              <a:buFontTx/>
              <a:buNone/>
            </a:pPr>
            <a:endParaRPr lang="en-US" altLang="en-US" sz="2400"/>
          </a:p>
          <a:p>
            <a:pPr>
              <a:spcBef>
                <a:spcPct val="0"/>
              </a:spcBef>
              <a:buFontTx/>
              <a:buNone/>
            </a:pPr>
            <a:r>
              <a:rPr lang="en-US" altLang="en-US" sz="2400"/>
              <a:t>Napoleon III (nephew of the famous emperor Napoleon Bonaparte) had taken advantage of U.S. involvement in the Civil War by sending French troops to occupy Mexico. As soon as the Civil War ended in 1865, Seward invoked the Monroe Doctrine and threatened U.S. military action unless the French withdrew. Napoleon III backed down, and the French troops left Mexico in 1867.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a:extLst>
              <a:ext uri="{FF2B5EF4-FFF2-40B4-BE49-F238E27FC236}">
                <a16:creationId xmlns:a16="http://schemas.microsoft.com/office/drawing/2014/main" id="{B72F62B2-6E51-50BD-DF53-7D7156B51C5D}"/>
              </a:ext>
            </a:extLst>
          </p:cNvPr>
          <p:cNvSpPr>
            <a:spLocks noChangeArrowheads="1"/>
          </p:cNvSpPr>
          <p:nvPr/>
        </p:nvSpPr>
        <p:spPr bwMode="auto">
          <a:xfrm>
            <a:off x="0" y="76200"/>
            <a:ext cx="9144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000" b="1"/>
              <a:t>Latin America BIG SISTER DIPLOMACY James G. Blaine, Sect of State</a:t>
            </a:r>
          </a:p>
          <a:p>
            <a:pPr>
              <a:spcBef>
                <a:spcPct val="0"/>
              </a:spcBef>
              <a:buFontTx/>
              <a:buNone/>
            </a:pPr>
            <a:endParaRPr lang="en-US" altLang="en-US" sz="2000" b="1"/>
          </a:p>
          <a:p>
            <a:pPr>
              <a:spcBef>
                <a:spcPct val="0"/>
              </a:spcBef>
              <a:buFontTx/>
              <a:buNone/>
            </a:pPr>
            <a:r>
              <a:rPr lang="en-US" altLang="en-US" sz="2000"/>
              <a:t>Beginning with the </a:t>
            </a:r>
            <a:r>
              <a:rPr lang="en-US" altLang="en-US" sz="2000" b="1">
                <a:solidFill>
                  <a:srgbClr val="FF0000"/>
                </a:solidFill>
              </a:rPr>
              <a:t>Monroe Doctrine </a:t>
            </a:r>
            <a:r>
              <a:rPr lang="en-US" altLang="en-US" sz="2000"/>
              <a:t>in the 1820s, the United States had taken a special interest in problems of the Western Hemisphere and had assumed the role of protector of Latin America from European ambitions. Benjamin Harrison's Secretary of State James G. Blaine of Maine played a principal role in extending this tradition</a:t>
            </a:r>
          </a:p>
        </p:txBody>
      </p:sp>
      <p:sp>
        <p:nvSpPr>
          <p:cNvPr id="47107" name="Rectangle 1">
            <a:extLst>
              <a:ext uri="{FF2B5EF4-FFF2-40B4-BE49-F238E27FC236}">
                <a16:creationId xmlns:a16="http://schemas.microsoft.com/office/drawing/2014/main" id="{7E70ACD4-8CB5-7276-931D-14E5AA9991FC}"/>
              </a:ext>
            </a:extLst>
          </p:cNvPr>
          <p:cNvSpPr>
            <a:spLocks noChangeArrowheads="1"/>
          </p:cNvSpPr>
          <p:nvPr/>
        </p:nvSpPr>
        <p:spPr bwMode="auto">
          <a:xfrm>
            <a:off x="0" y="2014538"/>
            <a:ext cx="6172200"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000" b="1"/>
              <a:t>Blaine and the Pan-American Conference </a:t>
            </a:r>
            <a:r>
              <a:rPr lang="en-US" altLang="en-US" sz="2000"/>
              <a:t>(1889) Blaine's repeated efforts to establish closer ties between the United States and its southern neighbors bore fruit in 1889 with the meeting of the first </a:t>
            </a:r>
            <a:r>
              <a:rPr lang="en-US" altLang="en-US" sz="2000" b="1"/>
              <a:t>Pan-American Conference in Washington</a:t>
            </a:r>
            <a:r>
              <a:rPr lang="en-US" altLang="en-US" sz="2000"/>
              <a:t>. Representatives from various nations of the Western Hemisphere decided to create a permanent </a:t>
            </a:r>
            <a:r>
              <a:rPr lang="en-US" altLang="en-US" sz="2000" b="1"/>
              <a:t>organization for international cooperation on trade and other issues</a:t>
            </a:r>
            <a:r>
              <a:rPr lang="en-US" altLang="en-US" sz="2000"/>
              <a:t>. Blaine had hoped to bring about reductions in </a:t>
            </a:r>
            <a:r>
              <a:rPr lang="en-US" altLang="en-US" sz="2000" b="1"/>
              <a:t>tariff </a:t>
            </a:r>
            <a:r>
              <a:rPr lang="en-US" altLang="en-US" sz="2000"/>
              <a:t>rates. Although this goal was not achieved, </a:t>
            </a:r>
            <a:r>
              <a:rPr lang="en-US" altLang="en-US" sz="2000" b="1"/>
              <a:t>the foundation was established for the larger goal of hemispheric cooperation on both economic and political issues</a:t>
            </a:r>
            <a:r>
              <a:rPr lang="en-US" altLang="en-US" sz="2000"/>
              <a:t>. The Pan-American Union continues today as part of the </a:t>
            </a:r>
            <a:r>
              <a:rPr lang="en-US" altLang="en-US" sz="2000" b="1"/>
              <a:t>Organization of American States</a:t>
            </a:r>
            <a:r>
              <a:rPr lang="en-US" altLang="en-US" sz="2000"/>
              <a:t>, which was established in 1948. </a:t>
            </a:r>
          </a:p>
        </p:txBody>
      </p:sp>
      <p:pic>
        <p:nvPicPr>
          <p:cNvPr id="47108" name="Picture 2">
            <a:extLst>
              <a:ext uri="{FF2B5EF4-FFF2-40B4-BE49-F238E27FC236}">
                <a16:creationId xmlns:a16="http://schemas.microsoft.com/office/drawing/2014/main" id="{65A65A79-D0B4-7AB5-6FA0-A904E3058E5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35700" y="2014538"/>
            <a:ext cx="2844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1C8A305-0E9C-66F3-FA7B-75132D05BB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9191"/>
            <a:ext cx="531495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xit" presetSubtype="0" fill="hold" nodeType="clickEffect">
                                  <p:stCondLst>
                                    <p:cond delay="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 calcmode="lin" valueType="num">
                                      <p:cBhvr>
                                        <p:cTn id="8" dur="1000"/>
                                        <p:tgtEl>
                                          <p:spTgt spid="4"/>
                                        </p:tgtEl>
                                        <p:attrNameLst>
                                          <p:attrName>style.rotation</p:attrName>
                                        </p:attrNameLst>
                                      </p:cBhvr>
                                      <p:tavLst>
                                        <p:tav tm="0">
                                          <p:val>
                                            <p:fltVal val="0"/>
                                          </p:val>
                                        </p:tav>
                                        <p:tav tm="100000">
                                          <p:val>
                                            <p:fltVal val="90"/>
                                          </p:val>
                                        </p:tav>
                                      </p:tavLst>
                                    </p:anim>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7F9D402C-EA14-47C9-0060-321666EF01EF}"/>
              </a:ext>
            </a:extLst>
          </p:cNvPr>
          <p:cNvSpPr>
            <a:spLocks noGrp="1" noChangeArrowheads="1"/>
          </p:cNvSpPr>
          <p:nvPr>
            <p:ph type="title"/>
          </p:nvPr>
        </p:nvSpPr>
        <p:spPr>
          <a:xfrm>
            <a:off x="762000" y="0"/>
            <a:ext cx="7772400" cy="457200"/>
          </a:xfrm>
        </p:spPr>
        <p:txBody>
          <a:bodyPr/>
          <a:lstStyle/>
          <a:p>
            <a:r>
              <a:rPr lang="en-US" altLang="en-US" sz="2400" b="1"/>
              <a:t>Cleveland, Olney, and the Monroe Doctrine</a:t>
            </a:r>
          </a:p>
        </p:txBody>
      </p:sp>
      <p:sp>
        <p:nvSpPr>
          <p:cNvPr id="48131" name="Rectangle 4">
            <a:extLst>
              <a:ext uri="{FF2B5EF4-FFF2-40B4-BE49-F238E27FC236}">
                <a16:creationId xmlns:a16="http://schemas.microsoft.com/office/drawing/2014/main" id="{99E53C45-8207-6DA1-06C7-4545DCAD8F5E}"/>
              </a:ext>
            </a:extLst>
          </p:cNvPr>
          <p:cNvSpPr>
            <a:spLocks noChangeArrowheads="1"/>
          </p:cNvSpPr>
          <p:nvPr/>
        </p:nvSpPr>
        <p:spPr bwMode="auto">
          <a:xfrm>
            <a:off x="228600" y="1371600"/>
            <a:ext cx="89154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1800"/>
              <a:t>One of the most important uses of the </a:t>
            </a:r>
            <a:r>
              <a:rPr lang="en-US" altLang="en-US" sz="1800" b="1"/>
              <a:t>Monroe Doctrine</a:t>
            </a:r>
            <a:r>
              <a:rPr lang="en-US" altLang="en-US" sz="1800"/>
              <a:t> in the 19th century concerned a boundary dispute between Venezuela and its neighbor—the British colony of Guiana. </a:t>
            </a:r>
          </a:p>
          <a:p>
            <a:pPr>
              <a:spcBef>
                <a:spcPct val="0"/>
              </a:spcBef>
              <a:buFontTx/>
              <a:buNone/>
            </a:pPr>
            <a:endParaRPr lang="en-US" altLang="en-US" sz="1800"/>
          </a:p>
          <a:p>
            <a:pPr>
              <a:spcBef>
                <a:spcPct val="0"/>
              </a:spcBef>
              <a:buFontTx/>
              <a:buNone/>
            </a:pPr>
            <a:r>
              <a:rPr lang="en-US" altLang="en-US" sz="1800"/>
              <a:t>In 1895 and 1896, President Cleveland and Secretary of State Richard Olney insisted that Great Britain agree to </a:t>
            </a:r>
            <a:r>
              <a:rPr lang="en-US" altLang="en-US" sz="1800" b="1"/>
              <a:t>arbitrate</a:t>
            </a:r>
            <a:r>
              <a:rPr lang="en-US" altLang="en-US" sz="1800"/>
              <a:t> the dispute. The British initially said the matter was not the business of the United States. However, the United States argued that the </a:t>
            </a:r>
            <a:r>
              <a:rPr lang="en-US" altLang="en-US" sz="1800" b="1"/>
              <a:t>Monroe Doctrine </a:t>
            </a:r>
            <a:r>
              <a:rPr lang="en-US" altLang="en-US" sz="1800"/>
              <a:t>applied to the situation. </a:t>
            </a:r>
          </a:p>
          <a:p>
            <a:pPr>
              <a:spcBef>
                <a:spcPct val="0"/>
              </a:spcBef>
              <a:buFontTx/>
              <a:buNone/>
            </a:pPr>
            <a:r>
              <a:rPr lang="en-US" altLang="en-US" sz="1800"/>
              <a:t>If the British did not arbitrate, the United States would back up its argument with military force. Deciding that U.S. friendship was more important to its long-term interests than a boundary dispute in South America, the British agreed to U.S. demands. </a:t>
            </a:r>
          </a:p>
          <a:p>
            <a:pPr>
              <a:spcBef>
                <a:spcPct val="0"/>
              </a:spcBef>
              <a:buFontTx/>
              <a:buNone/>
            </a:pPr>
            <a:endParaRPr lang="en-US" altLang="en-US" sz="1800"/>
          </a:p>
          <a:p>
            <a:pPr>
              <a:spcBef>
                <a:spcPct val="0"/>
              </a:spcBef>
              <a:buFontTx/>
              <a:buNone/>
            </a:pPr>
            <a:r>
              <a:rPr lang="en-US" altLang="en-US" sz="1800"/>
              <a:t>As it turned out, the arbitrators ruled mainly in favor of Britain, not Venezuela. </a:t>
            </a:r>
          </a:p>
          <a:p>
            <a:pPr>
              <a:spcBef>
                <a:spcPct val="0"/>
              </a:spcBef>
              <a:buFontTx/>
              <a:buNone/>
            </a:pPr>
            <a:endParaRPr lang="en-US" altLang="en-US" sz="1800"/>
          </a:p>
          <a:p>
            <a:pPr>
              <a:spcBef>
                <a:spcPct val="0"/>
              </a:spcBef>
              <a:buFontTx/>
              <a:buNone/>
            </a:pPr>
            <a:r>
              <a:rPr lang="en-US" altLang="en-US" sz="1800"/>
              <a:t>Even so, Latin American nations appreciated U.S. efforts to protect them from European domination. Most important, the Venezuela boundary dispute marked a turning point in U.S.—British relations. </a:t>
            </a:r>
          </a:p>
          <a:p>
            <a:pPr>
              <a:spcBef>
                <a:spcPct val="0"/>
              </a:spcBef>
              <a:buFontTx/>
              <a:buNone/>
            </a:pPr>
            <a:endParaRPr lang="en-US" altLang="en-US" sz="1800"/>
          </a:p>
          <a:p>
            <a:pPr>
              <a:spcBef>
                <a:spcPct val="0"/>
              </a:spcBef>
              <a:buFontTx/>
              <a:buNone/>
            </a:pPr>
            <a:r>
              <a:rPr lang="en-US" altLang="en-US" sz="1800" b="1"/>
              <a:t>From 1895 on, the two countries cultivated a friendship rather than continuing their former rivalry. The friendship would prove vital for both nations in the 20th century. </a:t>
            </a:r>
          </a:p>
        </p:txBody>
      </p:sp>
      <p:pic>
        <p:nvPicPr>
          <p:cNvPr id="48132" name="Picture 5">
            <a:extLst>
              <a:ext uri="{FF2B5EF4-FFF2-40B4-BE49-F238E27FC236}">
                <a16:creationId xmlns:a16="http://schemas.microsoft.com/office/drawing/2014/main" id="{68FE18B5-9759-DA50-0C2E-4890008BD0F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455613"/>
            <a:ext cx="669925"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6">
            <a:extLst>
              <a:ext uri="{FF2B5EF4-FFF2-40B4-BE49-F238E27FC236}">
                <a16:creationId xmlns:a16="http://schemas.microsoft.com/office/drawing/2014/main" id="{4916136E-F8D4-AABB-C56B-4A181A2CDB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675" y="76200"/>
            <a:ext cx="882650"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7">
            <a:extLst>
              <a:ext uri="{FF2B5EF4-FFF2-40B4-BE49-F238E27FC236}">
                <a16:creationId xmlns:a16="http://schemas.microsoft.com/office/drawing/2014/main" id="{A702D6E5-3AF0-423D-B1F5-F1B2D49F091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54950" y="76200"/>
            <a:ext cx="923925"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21326F31-1704-6D19-52DC-7E3E2E4F8FDA}"/>
              </a:ext>
            </a:extLst>
          </p:cNvPr>
          <p:cNvSpPr>
            <a:spLocks noGrp="1" noChangeArrowheads="1"/>
          </p:cNvSpPr>
          <p:nvPr>
            <p:ph type="title"/>
          </p:nvPr>
        </p:nvSpPr>
        <p:spPr>
          <a:xfrm>
            <a:off x="0" y="76200"/>
            <a:ext cx="6353175" cy="549275"/>
          </a:xfrm>
        </p:spPr>
        <p:txBody>
          <a:bodyPr/>
          <a:lstStyle/>
          <a:p>
            <a:pPr eaLnBrk="1" hangingPunct="1"/>
            <a:r>
              <a:rPr lang="en-US" altLang="en-US" sz="2400" b="1"/>
              <a:t>Origins of the Spanish-American War 1898</a:t>
            </a:r>
          </a:p>
        </p:txBody>
      </p:sp>
      <p:sp>
        <p:nvSpPr>
          <p:cNvPr id="4099" name="Rectangle 3">
            <a:extLst>
              <a:ext uri="{FF2B5EF4-FFF2-40B4-BE49-F238E27FC236}">
                <a16:creationId xmlns:a16="http://schemas.microsoft.com/office/drawing/2014/main" id="{CCFBCFD5-6815-3300-8C40-15F8D164C310}"/>
              </a:ext>
            </a:extLst>
          </p:cNvPr>
          <p:cNvSpPr>
            <a:spLocks noGrp="1" noChangeArrowheads="1"/>
          </p:cNvSpPr>
          <p:nvPr>
            <p:ph type="body" sz="half" idx="1"/>
          </p:nvPr>
        </p:nvSpPr>
        <p:spPr>
          <a:xfrm>
            <a:off x="0" y="598488"/>
            <a:ext cx="6275388" cy="6107112"/>
          </a:xfrm>
        </p:spPr>
        <p:txBody>
          <a:bodyPr/>
          <a:lstStyle/>
          <a:p>
            <a:pPr eaLnBrk="1" hangingPunct="1"/>
            <a:r>
              <a:rPr lang="en-US" altLang="en-US" sz="2600"/>
              <a:t>Spain was once the world greatest empire, but by 1890 it only controlled Cuba, the Philippines, and Guam.</a:t>
            </a:r>
          </a:p>
          <a:p>
            <a:pPr eaLnBrk="1" hangingPunct="1"/>
            <a:r>
              <a:rPr lang="en-US" altLang="en-US" sz="2600"/>
              <a:t>Most Cubans were poor laborers who worked on sugar or tobacco plantations.</a:t>
            </a:r>
          </a:p>
          <a:p>
            <a:pPr eaLnBrk="1" hangingPunct="1"/>
            <a:r>
              <a:rPr lang="en-US" altLang="en-US" sz="2600"/>
              <a:t>Cubans began to want their independence from Spain.</a:t>
            </a:r>
          </a:p>
          <a:p>
            <a:pPr eaLnBrk="1" hangingPunct="1"/>
            <a:r>
              <a:rPr lang="en-US" altLang="en-US" sz="2600" b="1"/>
              <a:t>Jose Marti </a:t>
            </a:r>
            <a:r>
              <a:rPr lang="en-US" altLang="en-US" sz="2600"/>
              <a:t>organized a rebellion while in exile in US.  He announced his plans in </a:t>
            </a:r>
            <a:r>
              <a:rPr lang="en-US" altLang="en-US" sz="2600" b="1"/>
              <a:t>Ybor City </a:t>
            </a:r>
            <a:r>
              <a:rPr lang="en-US" altLang="en-US" sz="2600"/>
              <a:t>in </a:t>
            </a:r>
            <a:r>
              <a:rPr lang="en-US" altLang="en-US" sz="2600" b="1"/>
              <a:t>Tampa</a:t>
            </a:r>
            <a:r>
              <a:rPr lang="en-US" altLang="en-US" sz="2600"/>
              <a:t> and declared Cuban independence in April 1895.  The Spanish sent an army to crush the rebels.  Marti was killed a month later but the rebellion continued.</a:t>
            </a:r>
          </a:p>
        </p:txBody>
      </p:sp>
      <p:pic>
        <p:nvPicPr>
          <p:cNvPr id="4100" name="Picture 6">
            <a:extLst>
              <a:ext uri="{FF2B5EF4-FFF2-40B4-BE49-F238E27FC236}">
                <a16:creationId xmlns:a16="http://schemas.microsoft.com/office/drawing/2014/main" id="{B31F8C2F-7C40-3501-8E4F-BA653D5A91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8575" y="2268538"/>
            <a:ext cx="1509713"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9">
            <a:extLst>
              <a:ext uri="{FF2B5EF4-FFF2-40B4-BE49-F238E27FC236}">
                <a16:creationId xmlns:a16="http://schemas.microsoft.com/office/drawing/2014/main" id="{D484565A-C01D-F9BD-EC86-C06170D42E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5075" y="68263"/>
            <a:ext cx="2790825" cy="20066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46" name="Rounded Rectangular Callout 1">
            <a:extLst>
              <a:ext uri="{FF2B5EF4-FFF2-40B4-BE49-F238E27FC236}">
                <a16:creationId xmlns:a16="http://schemas.microsoft.com/office/drawing/2014/main" id="{094D68C2-55A3-5E37-DEE9-E52F9646F1C8}"/>
              </a:ext>
            </a:extLst>
          </p:cNvPr>
          <p:cNvSpPr>
            <a:spLocks noChangeArrowheads="1"/>
          </p:cNvSpPr>
          <p:nvPr/>
        </p:nvSpPr>
        <p:spPr bwMode="auto">
          <a:xfrm>
            <a:off x="7918450" y="2268538"/>
            <a:ext cx="1111250" cy="1389062"/>
          </a:xfrm>
          <a:prstGeom prst="wedgeRoundRectCallout">
            <a:avLst>
              <a:gd name="adj1" fmla="val -20833"/>
              <a:gd name="adj2" fmla="val 62500"/>
              <a:gd name="adj3" fmla="val 1666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sp>
        <p:nvSpPr>
          <p:cNvPr id="4104" name="Rounded Rectangular Callout 2">
            <a:extLst>
              <a:ext uri="{FF2B5EF4-FFF2-40B4-BE49-F238E27FC236}">
                <a16:creationId xmlns:a16="http://schemas.microsoft.com/office/drawing/2014/main" id="{E63AFC1E-2178-B91A-F2B3-23C99EAC1E48}"/>
              </a:ext>
            </a:extLst>
          </p:cNvPr>
          <p:cNvSpPr>
            <a:spLocks noChangeArrowheads="1"/>
          </p:cNvSpPr>
          <p:nvPr/>
        </p:nvSpPr>
        <p:spPr bwMode="auto">
          <a:xfrm>
            <a:off x="7918450" y="2154238"/>
            <a:ext cx="1149350" cy="1160462"/>
          </a:xfrm>
          <a:prstGeom prst="wedgeRoundRectCallout">
            <a:avLst>
              <a:gd name="adj1" fmla="val -98657"/>
              <a:gd name="adj2" fmla="val 47421"/>
              <a:gd name="adj3" fmla="val 16667"/>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buFontTx/>
              <a:buNone/>
            </a:pPr>
            <a:r>
              <a:rPr lang="en-US" altLang="en-US" sz="1800" b="1">
                <a:solidFill>
                  <a:srgbClr val="FF0000"/>
                </a:solidFill>
              </a:rPr>
              <a:t>Let my people be free!</a:t>
            </a:r>
          </a:p>
        </p:txBody>
      </p:sp>
      <p:pic>
        <p:nvPicPr>
          <p:cNvPr id="9224" name="Picture 1">
            <a:extLst>
              <a:ext uri="{FF2B5EF4-FFF2-40B4-BE49-F238E27FC236}">
                <a16:creationId xmlns:a16="http://schemas.microsoft.com/office/drawing/2014/main" id="{026B072D-0787-D25D-5013-D7BB35318AC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65850" y="4572000"/>
            <a:ext cx="2971800"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Rectangle 2">
            <a:extLst>
              <a:ext uri="{FF2B5EF4-FFF2-40B4-BE49-F238E27FC236}">
                <a16:creationId xmlns:a16="http://schemas.microsoft.com/office/drawing/2014/main" id="{B76AA7CD-3050-E349-9C0D-136827346B34}"/>
              </a:ext>
            </a:extLst>
          </p:cNvPr>
          <p:cNvSpPr>
            <a:spLocks noChangeArrowheads="1"/>
          </p:cNvSpPr>
          <p:nvPr/>
        </p:nvSpPr>
        <p:spPr bwMode="auto">
          <a:xfrm>
            <a:off x="6597650" y="4011613"/>
            <a:ext cx="1320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000"/>
              <a:t>Jose Marti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nodeType="clickEffect">
                                  <p:stCondLst>
                                    <p:cond delay="0"/>
                                  </p:stCondLst>
                                  <p:childTnLst>
                                    <p:set>
                                      <p:cBhvr>
                                        <p:cTn id="13" dur="1" fill="hold">
                                          <p:stCondLst>
                                            <p:cond delay="0"/>
                                          </p:stCondLst>
                                        </p:cTn>
                                        <p:tgtEl>
                                          <p:spTgt spid="4102"/>
                                        </p:tgtEl>
                                        <p:attrNameLst>
                                          <p:attrName>style.visibility</p:attrName>
                                        </p:attrNameLst>
                                      </p:cBhvr>
                                      <p:to>
                                        <p:strVal val="visible"/>
                                      </p:to>
                                    </p:set>
                                    <p:animEffect transition="in" filter="circle(in)">
                                      <p:cBhvr>
                                        <p:cTn id="14" dur="2000"/>
                                        <p:tgtEl>
                                          <p:spTgt spid="410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1" fill="hold" nodeType="click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wheel(1)">
                                      <p:cBhvr>
                                        <p:cTn id="19" dur="2000"/>
                                        <p:tgtEl>
                                          <p:spTgt spid="410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2" presetClass="entr" presetSubtype="0" fill="hold" nodeType="clickEffect">
                                  <p:stCondLst>
                                    <p:cond delay="0"/>
                                  </p:stCondLst>
                                  <p:childTnLst>
                                    <p:set>
                                      <p:cBhvr>
                                        <p:cTn id="23" dur="1" fill="hold">
                                          <p:stCondLst>
                                            <p:cond delay="0"/>
                                          </p:stCondLst>
                                        </p:cTn>
                                        <p:tgtEl>
                                          <p:spTgt spid="4104"/>
                                        </p:tgtEl>
                                        <p:attrNameLst>
                                          <p:attrName>style.visibility</p:attrName>
                                        </p:attrNameLst>
                                      </p:cBhvr>
                                      <p:to>
                                        <p:strVal val="visible"/>
                                      </p:to>
                                    </p:set>
                                    <p:animEffect transition="in" filter="fade">
                                      <p:cBhvr>
                                        <p:cTn id="24" dur="1000"/>
                                        <p:tgtEl>
                                          <p:spTgt spid="4104"/>
                                        </p:tgtEl>
                                      </p:cBhvr>
                                    </p:animEffect>
                                    <p:anim calcmode="lin" valueType="num">
                                      <p:cBhvr>
                                        <p:cTn id="25" dur="1000" fill="hold"/>
                                        <p:tgtEl>
                                          <p:spTgt spid="4104"/>
                                        </p:tgtEl>
                                        <p:attrNameLst>
                                          <p:attrName>ppt_x</p:attrName>
                                        </p:attrNameLst>
                                      </p:cBhvr>
                                      <p:tavLst>
                                        <p:tav tm="0">
                                          <p:val>
                                            <p:strVal val="#ppt_x"/>
                                          </p:val>
                                        </p:tav>
                                        <p:tav tm="100000">
                                          <p:val>
                                            <p:strVal val="#ppt_x"/>
                                          </p:val>
                                        </p:tav>
                                      </p:tavLst>
                                    </p:anim>
                                    <p:anim calcmode="lin" valueType="num">
                                      <p:cBhvr>
                                        <p:cTn id="26" dur="1000" fill="hold"/>
                                        <p:tgtEl>
                                          <p:spTgt spid="4104"/>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099">
                                            <p:txEl>
                                              <p:pRg st="0" end="0"/>
                                            </p:txEl>
                                          </p:spTgt>
                                        </p:tgtEl>
                                        <p:attrNameLst>
                                          <p:attrName>style.visibility</p:attrName>
                                        </p:attrNameLst>
                                      </p:cBhvr>
                                      <p:to>
                                        <p:strVal val="visible"/>
                                      </p:to>
                                    </p:set>
                                    <p:anim calcmode="lin" valueType="num">
                                      <p:cBhvr additive="base">
                                        <p:cTn id="31" dur="2000" fill="hold"/>
                                        <p:tgtEl>
                                          <p:spTgt spid="4099">
                                            <p:txEl>
                                              <p:pRg st="0" end="0"/>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40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4099">
                                            <p:txEl>
                                              <p:pRg st="1" end="1"/>
                                            </p:txEl>
                                          </p:spTgt>
                                        </p:tgtEl>
                                        <p:attrNameLst>
                                          <p:attrName>style.visibility</p:attrName>
                                        </p:attrNameLst>
                                      </p:cBhvr>
                                      <p:to>
                                        <p:strVal val="visible"/>
                                      </p:to>
                                    </p:set>
                                    <p:anim calcmode="lin" valueType="num">
                                      <p:cBhvr additive="base">
                                        <p:cTn id="37" dur="2000" fill="hold"/>
                                        <p:tgtEl>
                                          <p:spTgt spid="4099">
                                            <p:txEl>
                                              <p:pRg st="1" end="1"/>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40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4099">
                                            <p:txEl>
                                              <p:pRg st="2" end="2"/>
                                            </p:txEl>
                                          </p:spTgt>
                                        </p:tgtEl>
                                        <p:attrNameLst>
                                          <p:attrName>style.visibility</p:attrName>
                                        </p:attrNameLst>
                                      </p:cBhvr>
                                      <p:to>
                                        <p:strVal val="visible"/>
                                      </p:to>
                                    </p:set>
                                    <p:anim calcmode="lin" valueType="num">
                                      <p:cBhvr additive="base">
                                        <p:cTn id="43" dur="2000" fill="hold"/>
                                        <p:tgtEl>
                                          <p:spTgt spid="4099">
                                            <p:txEl>
                                              <p:pRg st="2" end="2"/>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40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4099">
                                            <p:txEl>
                                              <p:pRg st="3" end="3"/>
                                            </p:txEl>
                                          </p:spTgt>
                                        </p:tgtEl>
                                        <p:attrNameLst>
                                          <p:attrName>style.visibility</p:attrName>
                                        </p:attrNameLst>
                                      </p:cBhvr>
                                      <p:to>
                                        <p:strVal val="visible"/>
                                      </p:to>
                                    </p:set>
                                    <p:anim calcmode="lin" valueType="num">
                                      <p:cBhvr additive="base">
                                        <p:cTn id="49" dur="2000" fill="hold"/>
                                        <p:tgtEl>
                                          <p:spTgt spid="4099">
                                            <p:txEl>
                                              <p:pRg st="3" end="3"/>
                                            </p:txEl>
                                          </p:spTgt>
                                        </p:tgtEl>
                                        <p:attrNameLst>
                                          <p:attrName>ppt_x</p:attrName>
                                        </p:attrNameLst>
                                      </p:cBhvr>
                                      <p:tavLst>
                                        <p:tav tm="0">
                                          <p:val>
                                            <p:strVal val="#ppt_x"/>
                                          </p:val>
                                        </p:tav>
                                        <p:tav tm="100000">
                                          <p:val>
                                            <p:strVal val="#ppt_x"/>
                                          </p:val>
                                        </p:tav>
                                      </p:tavLst>
                                    </p:anim>
                                    <p:anim calcmode="lin" valueType="num">
                                      <p:cBhvr additive="base">
                                        <p:cTn id="50" dur="2000" fill="hold"/>
                                        <p:tgtEl>
                                          <p:spTgt spid="40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4" fill="hold" nodeType="clickEffect">
                                  <p:stCondLst>
                                    <p:cond delay="0"/>
                                  </p:stCondLst>
                                  <p:childTnLst>
                                    <p:set>
                                      <p:cBhvr>
                                        <p:cTn id="54" dur="1" fill="hold">
                                          <p:stCondLst>
                                            <p:cond delay="0"/>
                                          </p:stCondLst>
                                        </p:cTn>
                                        <p:tgtEl>
                                          <p:spTgt spid="9225"/>
                                        </p:tgtEl>
                                        <p:attrNameLst>
                                          <p:attrName>style.visibility</p:attrName>
                                        </p:attrNameLst>
                                      </p:cBhvr>
                                      <p:to>
                                        <p:strVal val="visible"/>
                                      </p:to>
                                    </p:set>
                                    <p:animEffect transition="in" filter="wipe(down)">
                                      <p:cBhvr>
                                        <p:cTn id="55" dur="500"/>
                                        <p:tgtEl>
                                          <p:spTgt spid="9225"/>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4" presetClass="entr" presetSubtype="10" fill="hold" nodeType="clickEffect">
                                  <p:stCondLst>
                                    <p:cond delay="0"/>
                                  </p:stCondLst>
                                  <p:childTnLst>
                                    <p:set>
                                      <p:cBhvr>
                                        <p:cTn id="59" dur="1" fill="hold">
                                          <p:stCondLst>
                                            <p:cond delay="0"/>
                                          </p:stCondLst>
                                        </p:cTn>
                                        <p:tgtEl>
                                          <p:spTgt spid="9224"/>
                                        </p:tgtEl>
                                        <p:attrNameLst>
                                          <p:attrName>style.visibility</p:attrName>
                                        </p:attrNameLst>
                                      </p:cBhvr>
                                      <p:to>
                                        <p:strVal val="visible"/>
                                      </p:to>
                                    </p:set>
                                    <p:animEffect transition="in" filter="randombar(horizontal)">
                                      <p:cBhvr>
                                        <p:cTn id="60" dur="175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4099" grpId="0" build="p"/>
      <p:bldP spid="4104" grpId="0" animBg="1"/>
      <p:bldP spid="92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Placeholder 2">
            <a:extLst>
              <a:ext uri="{FF2B5EF4-FFF2-40B4-BE49-F238E27FC236}">
                <a16:creationId xmlns:a16="http://schemas.microsoft.com/office/drawing/2014/main" id="{46C0CFA5-2C4B-FA86-FCEF-A40F613B5BCD}"/>
              </a:ext>
            </a:extLst>
          </p:cNvPr>
          <p:cNvSpPr>
            <a:spLocks noGrp="1" noChangeArrowheads="1"/>
          </p:cNvSpPr>
          <p:nvPr>
            <p:ph type="body" sz="half" idx="1"/>
          </p:nvPr>
        </p:nvSpPr>
        <p:spPr>
          <a:xfrm>
            <a:off x="76200" y="549275"/>
            <a:ext cx="5943600" cy="6308725"/>
          </a:xfrm>
        </p:spPr>
        <p:txBody>
          <a:bodyPr/>
          <a:lstStyle/>
          <a:p>
            <a:r>
              <a:rPr lang="en-US" altLang="en-US" sz="2800"/>
              <a:t>Spain sent General Valeriano Weyler to end the rebellion.  </a:t>
            </a:r>
          </a:p>
          <a:p>
            <a:r>
              <a:rPr lang="en-US" altLang="en-US" sz="2800"/>
              <a:t>He forced Cubans into concentration camps a policy known as </a:t>
            </a:r>
            <a:r>
              <a:rPr lang="en-US" altLang="en-US" sz="2800" b="1"/>
              <a:t>re-concentration</a:t>
            </a:r>
            <a:r>
              <a:rPr lang="en-US" altLang="en-US" sz="2800"/>
              <a:t>. This denied the rebels the food and support to carry out a war. Many died of disease or starvation.</a:t>
            </a:r>
          </a:p>
          <a:p>
            <a:endParaRPr lang="en-US" altLang="en-US"/>
          </a:p>
        </p:txBody>
      </p:sp>
      <p:sp>
        <p:nvSpPr>
          <p:cNvPr id="5" name="Rectangle 2">
            <a:extLst>
              <a:ext uri="{FF2B5EF4-FFF2-40B4-BE49-F238E27FC236}">
                <a16:creationId xmlns:a16="http://schemas.microsoft.com/office/drawing/2014/main" id="{10FE6402-B019-55B1-C97D-3F5108F971C7}"/>
              </a:ext>
            </a:extLst>
          </p:cNvPr>
          <p:cNvSpPr txBox="1">
            <a:spLocks noChangeArrowheads="1"/>
          </p:cNvSpPr>
          <p:nvPr/>
        </p:nvSpPr>
        <p:spPr bwMode="auto">
          <a:xfrm>
            <a:off x="838200" y="0"/>
            <a:ext cx="6353175" cy="549275"/>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a:lstStyle>
          <a:p>
            <a:pPr eaLnBrk="1" hangingPunct="1">
              <a:defRPr/>
            </a:pPr>
            <a:r>
              <a:rPr lang="en-US" altLang="en-US" sz="2800" b="1" kern="0" dirty="0"/>
              <a:t>Origins of the Spanish-American War</a:t>
            </a:r>
          </a:p>
        </p:txBody>
      </p:sp>
      <p:pic>
        <p:nvPicPr>
          <p:cNvPr id="11268" name="Picture 5">
            <a:extLst>
              <a:ext uri="{FF2B5EF4-FFF2-40B4-BE49-F238E27FC236}">
                <a16:creationId xmlns:a16="http://schemas.microsoft.com/office/drawing/2014/main" id="{EF3A598D-4059-5B47-8213-EA0C94F72A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549275"/>
            <a:ext cx="3067050"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6">
            <a:extLst>
              <a:ext uri="{FF2B5EF4-FFF2-40B4-BE49-F238E27FC236}">
                <a16:creationId xmlns:a16="http://schemas.microsoft.com/office/drawing/2014/main" id="{F0AD5F3A-6C34-4B9E-4E13-3C0421F4EE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08688" y="3276600"/>
            <a:ext cx="3065462"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7">
            <a:extLst>
              <a:ext uri="{FF2B5EF4-FFF2-40B4-BE49-F238E27FC236}">
                <a16:creationId xmlns:a16="http://schemas.microsoft.com/office/drawing/2014/main" id="{85ABFF7E-0CD3-2767-A70F-AE98FB4D6BA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4114800"/>
            <a:ext cx="3487738"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8">
            <a:extLst>
              <a:ext uri="{FF2B5EF4-FFF2-40B4-BE49-F238E27FC236}">
                <a16:creationId xmlns:a16="http://schemas.microsoft.com/office/drawing/2014/main" id="{FFB25435-866C-D88F-5D54-8958AEC272B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05463" y="5416550"/>
            <a:ext cx="3538537"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9">
            <a:extLst>
              <a:ext uri="{FF2B5EF4-FFF2-40B4-BE49-F238E27FC236}">
                <a16:creationId xmlns:a16="http://schemas.microsoft.com/office/drawing/2014/main" id="{19EDAEBD-12E9-990A-FC65-ABFB9E2F7CB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00463" y="3703638"/>
            <a:ext cx="1947862" cy="314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Rectangle 1">
            <a:extLst>
              <a:ext uri="{FF2B5EF4-FFF2-40B4-BE49-F238E27FC236}">
                <a16:creationId xmlns:a16="http://schemas.microsoft.com/office/drawing/2014/main" id="{BE1F1572-4094-0540-DCAE-42A6B6F0516D}"/>
              </a:ext>
            </a:extLst>
          </p:cNvPr>
          <p:cNvSpPr>
            <a:spLocks noChangeArrowheads="1"/>
          </p:cNvSpPr>
          <p:nvPr/>
        </p:nvSpPr>
        <p:spPr bwMode="auto">
          <a:xfrm>
            <a:off x="6400800" y="2693988"/>
            <a:ext cx="2506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000" i="1">
                <a:latin typeface="Centaur" panose="02030504050205020304" pitchFamily="18" charset="0"/>
              </a:rPr>
              <a:t>General Valeriano Weyler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93B5FED-38B1-A98D-BC7C-F05E7DEBDAA4}"/>
              </a:ext>
            </a:extLst>
          </p:cNvPr>
          <p:cNvSpPr>
            <a:spLocks noGrp="1" noChangeArrowheads="1"/>
          </p:cNvSpPr>
          <p:nvPr>
            <p:ph type="title"/>
          </p:nvPr>
        </p:nvSpPr>
        <p:spPr>
          <a:xfrm>
            <a:off x="457200" y="0"/>
            <a:ext cx="8229600" cy="762000"/>
          </a:xfrm>
        </p:spPr>
        <p:txBody>
          <a:bodyPr/>
          <a:lstStyle/>
          <a:p>
            <a:pPr eaLnBrk="1" hangingPunct="1"/>
            <a:r>
              <a:rPr lang="en-US" altLang="en-US" sz="3200" b="1" u="sng"/>
              <a:t>Some Famous Things They Didn’t Say!</a:t>
            </a:r>
          </a:p>
        </p:txBody>
      </p:sp>
      <p:sp>
        <p:nvSpPr>
          <p:cNvPr id="72707" name="Rectangle 3">
            <a:extLst>
              <a:ext uri="{FF2B5EF4-FFF2-40B4-BE49-F238E27FC236}">
                <a16:creationId xmlns:a16="http://schemas.microsoft.com/office/drawing/2014/main" id="{8ABACC0B-D0A3-54AA-A9CB-96D78809327B}"/>
              </a:ext>
            </a:extLst>
          </p:cNvPr>
          <p:cNvSpPr>
            <a:spLocks noGrp="1" noChangeArrowheads="1"/>
          </p:cNvSpPr>
          <p:nvPr>
            <p:ph type="body" idx="1"/>
          </p:nvPr>
        </p:nvSpPr>
        <p:spPr>
          <a:xfrm>
            <a:off x="152400" y="2514600"/>
            <a:ext cx="8915400" cy="4038600"/>
          </a:xfrm>
          <a:ln w="38100">
            <a:solidFill>
              <a:schemeClr val="tx1"/>
            </a:solidFill>
            <a:miter lim="800000"/>
            <a:headEnd/>
            <a:tailEnd/>
          </a:ln>
        </p:spPr>
        <p:txBody>
          <a:bodyPr/>
          <a:lstStyle/>
          <a:p>
            <a:pPr eaLnBrk="1" hangingPunct="1">
              <a:lnSpc>
                <a:spcPct val="90000"/>
              </a:lnSpc>
              <a:defRPr/>
            </a:pPr>
            <a:r>
              <a:rPr lang="en-US" altLang="en-US" sz="2400" b="1" dirty="0"/>
              <a:t>A phrase often incorrectly said to come from </a:t>
            </a:r>
            <a:r>
              <a:rPr lang="en-US" altLang="en-US" sz="2400" b="1" u="sng" dirty="0"/>
              <a:t>George Washington’s Farewell Address</a:t>
            </a:r>
            <a:r>
              <a:rPr lang="en-US" altLang="en-US" sz="2400" b="1" dirty="0"/>
              <a:t>.  Washington warned not against “entangling” alliances but against both “passionate attachments” and “inveterate antipathies” to particular foreign countries. </a:t>
            </a:r>
          </a:p>
          <a:p>
            <a:pPr marL="0" indent="0" eaLnBrk="1" hangingPunct="1">
              <a:lnSpc>
                <a:spcPct val="90000"/>
              </a:lnSpc>
              <a:buFontTx/>
              <a:buNone/>
              <a:defRPr/>
            </a:pPr>
            <a:endParaRPr lang="en-US" altLang="en-US" sz="2400" b="1" dirty="0"/>
          </a:p>
          <a:p>
            <a:pPr eaLnBrk="1" hangingPunct="1">
              <a:lnSpc>
                <a:spcPct val="90000"/>
              </a:lnSpc>
              <a:defRPr/>
            </a:pPr>
            <a:r>
              <a:rPr lang="en-US" altLang="en-US" sz="2400" b="1" dirty="0"/>
              <a:t>It was </a:t>
            </a:r>
            <a:r>
              <a:rPr lang="en-US" altLang="en-US" sz="2400" b="1" u="sng" dirty="0"/>
              <a:t>Thomas Jefferson</a:t>
            </a:r>
            <a:r>
              <a:rPr lang="en-US" altLang="en-US" sz="2400" b="1" dirty="0"/>
              <a:t> who said, in his first Inaugural, “peace, commerce, and honest friendship with all nations, </a:t>
            </a:r>
            <a:r>
              <a:rPr lang="en-US" altLang="en-US" sz="2400" b="1" i="1" dirty="0"/>
              <a:t>entangling alliances</a:t>
            </a:r>
            <a:r>
              <a:rPr lang="en-US" altLang="en-US" sz="2400" b="1" dirty="0"/>
              <a:t> with none.”</a:t>
            </a:r>
          </a:p>
        </p:txBody>
      </p:sp>
      <p:sp>
        <p:nvSpPr>
          <p:cNvPr id="6148" name="Text Box 4">
            <a:extLst>
              <a:ext uri="{FF2B5EF4-FFF2-40B4-BE49-F238E27FC236}">
                <a16:creationId xmlns:a16="http://schemas.microsoft.com/office/drawing/2014/main" id="{113D9B1A-1293-B57C-C9E5-D7F754A4A130}"/>
              </a:ext>
            </a:extLst>
          </p:cNvPr>
          <p:cNvSpPr txBox="1">
            <a:spLocks noChangeArrowheads="1"/>
          </p:cNvSpPr>
          <p:nvPr/>
        </p:nvSpPr>
        <p:spPr bwMode="auto">
          <a:xfrm>
            <a:off x="1828800" y="838200"/>
            <a:ext cx="5486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4000" b="1" dirty="0">
                <a:latin typeface="Comic Sans MS" panose="030F0702030302020204" pitchFamily="66" charset="0"/>
              </a:rPr>
              <a:t>“Entangling alliances”</a:t>
            </a:r>
          </a:p>
        </p:txBody>
      </p:sp>
      <p:pic>
        <p:nvPicPr>
          <p:cNvPr id="6149" name="Picture 4">
            <a:extLst>
              <a:ext uri="{FF2B5EF4-FFF2-40B4-BE49-F238E27FC236}">
                <a16:creationId xmlns:a16="http://schemas.microsoft.com/office/drawing/2014/main" id="{6C4BA0A9-1080-BAF2-5CCB-90CC412B38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5410200"/>
            <a:ext cx="1177925"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
            <a:extLst>
              <a:ext uri="{FF2B5EF4-FFF2-40B4-BE49-F238E27FC236}">
                <a16:creationId xmlns:a16="http://schemas.microsoft.com/office/drawing/2014/main" id="{B5650729-4005-1562-E5A6-A8096623DA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44550"/>
            <a:ext cx="1338263"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 calcmode="lin" valueType="num">
                                      <p:cBhvr additive="base">
                                        <p:cTn id="7" dur="5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27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2707">
                                            <p:txEl>
                                              <p:pRg st="2" end="2"/>
                                            </p:txEl>
                                          </p:spTgt>
                                        </p:tgtEl>
                                        <p:attrNameLst>
                                          <p:attrName>style.visibility</p:attrName>
                                        </p:attrNameLst>
                                      </p:cBhvr>
                                      <p:to>
                                        <p:strVal val="visible"/>
                                      </p:to>
                                    </p:set>
                                    <p:anim calcmode="lin" valueType="num">
                                      <p:cBhvr additive="base">
                                        <p:cTn id="13" dur="500" fill="hold"/>
                                        <p:tgtEl>
                                          <p:spTgt spid="7270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Placeholder 2">
            <a:extLst>
              <a:ext uri="{FF2B5EF4-FFF2-40B4-BE49-F238E27FC236}">
                <a16:creationId xmlns:a16="http://schemas.microsoft.com/office/drawing/2014/main" id="{DB3B2CB2-1ED9-2BA0-074D-3CE17B48AF8D}"/>
              </a:ext>
            </a:extLst>
          </p:cNvPr>
          <p:cNvSpPr>
            <a:spLocks noGrp="1" noChangeArrowheads="1"/>
          </p:cNvSpPr>
          <p:nvPr>
            <p:ph type="body" sz="half" idx="1"/>
          </p:nvPr>
        </p:nvSpPr>
        <p:spPr>
          <a:xfrm>
            <a:off x="85725" y="417513"/>
            <a:ext cx="8963025" cy="1930400"/>
          </a:xfrm>
        </p:spPr>
        <p:txBody>
          <a:bodyPr/>
          <a:lstStyle/>
          <a:p>
            <a:pPr marL="0" indent="0">
              <a:buFontTx/>
              <a:buNone/>
            </a:pPr>
            <a:r>
              <a:rPr lang="en-US" altLang="en-US" b="1"/>
              <a:t>Humanitarian Concerns</a:t>
            </a:r>
            <a:r>
              <a:rPr lang="en-US" altLang="en-US"/>
              <a:t>:</a:t>
            </a:r>
          </a:p>
          <a:p>
            <a:pPr marL="0" indent="0">
              <a:buFontTx/>
              <a:buNone/>
            </a:pPr>
            <a:r>
              <a:rPr lang="en-US" altLang="en-US" sz="2400"/>
              <a:t>225,000 Cuban civilians died in 18 months 1896-97 in these camps.</a:t>
            </a:r>
          </a:p>
          <a:p>
            <a:pPr marL="0" indent="0">
              <a:buFontTx/>
              <a:buNone/>
            </a:pPr>
            <a:r>
              <a:rPr lang="en-US" altLang="en-US" sz="2400"/>
              <a:t>Many Americans felt US had a moral obligation to intervene and stop the mass killings.</a:t>
            </a:r>
          </a:p>
        </p:txBody>
      </p:sp>
      <p:sp>
        <p:nvSpPr>
          <p:cNvPr id="5" name="Rectangle 2">
            <a:extLst>
              <a:ext uri="{FF2B5EF4-FFF2-40B4-BE49-F238E27FC236}">
                <a16:creationId xmlns:a16="http://schemas.microsoft.com/office/drawing/2014/main" id="{09026B2E-DEB5-82E1-586E-A3F26C157E47}"/>
              </a:ext>
            </a:extLst>
          </p:cNvPr>
          <p:cNvSpPr txBox="1">
            <a:spLocks noChangeArrowheads="1"/>
          </p:cNvSpPr>
          <p:nvPr/>
        </p:nvSpPr>
        <p:spPr bwMode="auto">
          <a:xfrm>
            <a:off x="990600" y="6350"/>
            <a:ext cx="6353175" cy="549275"/>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a:lstStyle>
          <a:p>
            <a:pPr eaLnBrk="1" hangingPunct="1">
              <a:defRPr/>
            </a:pPr>
            <a:r>
              <a:rPr lang="en-US" altLang="en-US" sz="2800" b="1" kern="0" dirty="0"/>
              <a:t>Origins of the Spanish-American War</a:t>
            </a:r>
          </a:p>
        </p:txBody>
      </p:sp>
      <p:pic>
        <p:nvPicPr>
          <p:cNvPr id="12292" name="Picture 5">
            <a:extLst>
              <a:ext uri="{FF2B5EF4-FFF2-40B4-BE49-F238E27FC236}">
                <a16:creationId xmlns:a16="http://schemas.microsoft.com/office/drawing/2014/main" id="{4D46B9F2-E9BF-BA96-A89D-36E8A9C933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209800"/>
            <a:ext cx="50768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Box 6">
            <a:extLst>
              <a:ext uri="{FF2B5EF4-FFF2-40B4-BE49-F238E27FC236}">
                <a16:creationId xmlns:a16="http://schemas.microsoft.com/office/drawing/2014/main" id="{D81EE1EA-A0C3-C3EB-D59D-DBA4FDF7622F}"/>
              </a:ext>
            </a:extLst>
          </p:cNvPr>
          <p:cNvSpPr txBox="1">
            <a:spLocks noChangeArrowheads="1"/>
          </p:cNvSpPr>
          <p:nvPr/>
        </p:nvSpPr>
        <p:spPr bwMode="auto">
          <a:xfrm>
            <a:off x="85725" y="2209800"/>
            <a:ext cx="3429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400"/>
              <a:t>US newspapers reported on the atrocities and Americans were enraged</a:t>
            </a:r>
          </a:p>
        </p:txBody>
      </p:sp>
      <p:pic>
        <p:nvPicPr>
          <p:cNvPr id="12294" name="Picture 7">
            <a:extLst>
              <a:ext uri="{FF2B5EF4-FFF2-40B4-BE49-F238E27FC236}">
                <a16:creationId xmlns:a16="http://schemas.microsoft.com/office/drawing/2014/main" id="{2775DD2A-EAD6-8A06-4FC8-4953C37C2C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378200"/>
            <a:ext cx="27432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a:extLst>
              <a:ext uri="{FF2B5EF4-FFF2-40B4-BE49-F238E27FC236}">
                <a16:creationId xmlns:a16="http://schemas.microsoft.com/office/drawing/2014/main" id="{E92FB39B-3A2F-39DF-FE75-22F069D652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81000"/>
            <a:ext cx="80264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6A1B159-1482-740F-3D49-50E1A8CF96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1662113"/>
            <a:ext cx="6286500"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xit" presetSubtype="0" fill="hold" nodeType="clickEffect">
                                  <p:stCondLst>
                                    <p:cond delay="0"/>
                                  </p:stCondLst>
                                  <p:childTnLst>
                                    <p:anim calcmode="lin" valueType="num">
                                      <p:cBhvr>
                                        <p:cTn id="14" dur="1000"/>
                                        <p:tgtEl>
                                          <p:spTgt spid="2"/>
                                        </p:tgtEl>
                                        <p:attrNameLst>
                                          <p:attrName>ppt_w</p:attrName>
                                        </p:attrNameLst>
                                      </p:cBhvr>
                                      <p:tavLst>
                                        <p:tav tm="0">
                                          <p:val>
                                            <p:strVal val="ppt_w"/>
                                          </p:val>
                                        </p:tav>
                                        <p:tav tm="100000">
                                          <p:val>
                                            <p:fltVal val="0"/>
                                          </p:val>
                                        </p:tav>
                                      </p:tavLst>
                                    </p:anim>
                                    <p:anim calcmode="lin" valueType="num">
                                      <p:cBhvr>
                                        <p:cTn id="15" dur="1000"/>
                                        <p:tgtEl>
                                          <p:spTgt spid="2"/>
                                        </p:tgtEl>
                                        <p:attrNameLst>
                                          <p:attrName>ppt_h</p:attrName>
                                        </p:attrNameLst>
                                      </p:cBhvr>
                                      <p:tavLst>
                                        <p:tav tm="0">
                                          <p:val>
                                            <p:strVal val="ppt_h"/>
                                          </p:val>
                                        </p:tav>
                                        <p:tav tm="100000">
                                          <p:val>
                                            <p:fltVal val="0"/>
                                          </p:val>
                                        </p:tav>
                                      </p:tavLst>
                                    </p:anim>
                                    <p:anim calcmode="lin" valueType="num">
                                      <p:cBhvr>
                                        <p:cTn id="16" dur="1000"/>
                                        <p:tgtEl>
                                          <p:spTgt spid="2"/>
                                        </p:tgtEl>
                                        <p:attrNameLst>
                                          <p:attrName>style.rotation</p:attrName>
                                        </p:attrNameLst>
                                      </p:cBhvr>
                                      <p:tavLst>
                                        <p:tav tm="0">
                                          <p:val>
                                            <p:fltVal val="0"/>
                                          </p:val>
                                        </p:tav>
                                        <p:tav tm="100000">
                                          <p:val>
                                            <p:fltVal val="90"/>
                                          </p:val>
                                        </p:tav>
                                      </p:tavLst>
                                    </p:anim>
                                    <p:animEffect transition="out" filter="fade">
                                      <p:cBhvr>
                                        <p:cTn id="17" dur="1000"/>
                                        <p:tgtEl>
                                          <p:spTgt spid="2"/>
                                        </p:tgtEl>
                                      </p:cBhvr>
                                    </p:animEffect>
                                    <p:set>
                                      <p:cBhvr>
                                        <p:cTn id="18"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3D9FE76C-1362-A035-AC8E-73BD2B78E659}"/>
              </a:ext>
            </a:extLst>
          </p:cNvPr>
          <p:cNvSpPr>
            <a:spLocks noGrp="1" noChangeArrowheads="1"/>
          </p:cNvSpPr>
          <p:nvPr>
            <p:ph type="title"/>
          </p:nvPr>
        </p:nvSpPr>
        <p:spPr>
          <a:xfrm>
            <a:off x="458788" y="592138"/>
            <a:ext cx="4724400" cy="496887"/>
          </a:xfrm>
          <a:solidFill>
            <a:schemeClr val="tx2"/>
          </a:solidFill>
        </p:spPr>
        <p:txBody>
          <a:bodyPr/>
          <a:lstStyle/>
          <a:p>
            <a:pPr eaLnBrk="1" hangingPunct="1"/>
            <a:r>
              <a:rPr lang="en-US" altLang="en-US" b="1">
                <a:solidFill>
                  <a:srgbClr val="FFFF00"/>
                </a:solidFill>
              </a:rPr>
              <a:t>Yellow Journalism</a:t>
            </a:r>
          </a:p>
        </p:txBody>
      </p:sp>
      <p:sp>
        <p:nvSpPr>
          <p:cNvPr id="5123" name="Rectangle 3">
            <a:extLst>
              <a:ext uri="{FF2B5EF4-FFF2-40B4-BE49-F238E27FC236}">
                <a16:creationId xmlns:a16="http://schemas.microsoft.com/office/drawing/2014/main" id="{905E6C2C-93ED-C5FA-460A-1A1F6FEF102D}"/>
              </a:ext>
            </a:extLst>
          </p:cNvPr>
          <p:cNvSpPr>
            <a:spLocks noGrp="1" noChangeArrowheads="1"/>
          </p:cNvSpPr>
          <p:nvPr>
            <p:ph type="body" sz="half" idx="1"/>
          </p:nvPr>
        </p:nvSpPr>
        <p:spPr>
          <a:xfrm>
            <a:off x="28575" y="1066800"/>
            <a:ext cx="5257800" cy="5715000"/>
          </a:xfrm>
        </p:spPr>
        <p:txBody>
          <a:bodyPr/>
          <a:lstStyle/>
          <a:p>
            <a:pPr eaLnBrk="1" hangingPunct="1">
              <a:lnSpc>
                <a:spcPct val="90000"/>
              </a:lnSpc>
            </a:pPr>
            <a:r>
              <a:rPr lang="en-US" altLang="en-US" sz="2800"/>
              <a:t>The mistreatment of the Cubans by the Spanish caused alarm in the United States.</a:t>
            </a:r>
          </a:p>
          <a:p>
            <a:pPr eaLnBrk="1" hangingPunct="1">
              <a:lnSpc>
                <a:spcPct val="90000"/>
              </a:lnSpc>
            </a:pPr>
            <a:r>
              <a:rPr lang="en-US" altLang="en-US" sz="2800"/>
              <a:t>These events were reported on by U.S. newspapers like </a:t>
            </a:r>
            <a:r>
              <a:rPr lang="en-US" altLang="en-US" sz="2800">
                <a:solidFill>
                  <a:srgbClr val="FF0000"/>
                </a:solidFill>
              </a:rPr>
              <a:t>Joseph Pulitzer’s </a:t>
            </a:r>
            <a:r>
              <a:rPr lang="en-US" altLang="en-US" sz="2800" b="1" i="1">
                <a:solidFill>
                  <a:srgbClr val="FF0000"/>
                </a:solidFill>
              </a:rPr>
              <a:t>New York World</a:t>
            </a:r>
            <a:r>
              <a:rPr lang="en-US" altLang="en-US" sz="2800" b="1" i="1"/>
              <a:t> </a:t>
            </a:r>
            <a:r>
              <a:rPr lang="en-US" altLang="en-US" sz="2800"/>
              <a:t>and </a:t>
            </a:r>
            <a:r>
              <a:rPr lang="en-US" altLang="en-US" sz="2800">
                <a:solidFill>
                  <a:srgbClr val="0070C0"/>
                </a:solidFill>
              </a:rPr>
              <a:t>William Randolph Hearst’s </a:t>
            </a:r>
            <a:r>
              <a:rPr lang="en-US" altLang="en-US" sz="2800" b="1" i="1">
                <a:solidFill>
                  <a:srgbClr val="0070C0"/>
                </a:solidFill>
              </a:rPr>
              <a:t>New York Journal</a:t>
            </a:r>
            <a:r>
              <a:rPr lang="en-US" altLang="en-US" sz="2800"/>
              <a:t>.</a:t>
            </a:r>
          </a:p>
          <a:p>
            <a:pPr eaLnBrk="1" hangingPunct="1">
              <a:lnSpc>
                <a:spcPct val="90000"/>
              </a:lnSpc>
            </a:pPr>
            <a:r>
              <a:rPr lang="en-US" altLang="en-US" sz="2800" b="1"/>
              <a:t>These newspapers deliberately sensationalized the news, showing the Spanish as murderous brutes in order to sell more newspapers.</a:t>
            </a:r>
          </a:p>
        </p:txBody>
      </p:sp>
      <p:pic>
        <p:nvPicPr>
          <p:cNvPr id="5124" name="Picture 8">
            <a:extLst>
              <a:ext uri="{FF2B5EF4-FFF2-40B4-BE49-F238E27FC236}">
                <a16:creationId xmlns:a16="http://schemas.microsoft.com/office/drawing/2014/main" id="{81D3BF92-27D3-540E-B32F-4D3AE0054F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6700" y="685800"/>
            <a:ext cx="3556000" cy="2667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78" name="Picture 10">
            <a:extLst>
              <a:ext uri="{FF2B5EF4-FFF2-40B4-BE49-F238E27FC236}">
                <a16:creationId xmlns:a16="http://schemas.microsoft.com/office/drawing/2014/main" id="{5E680407-D227-B966-D404-F53866332A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7150" y="3657600"/>
            <a:ext cx="3975100" cy="25146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342" name="Picture 1">
            <a:extLst>
              <a:ext uri="{FF2B5EF4-FFF2-40B4-BE49-F238E27FC236}">
                <a16:creationId xmlns:a16="http://schemas.microsoft.com/office/drawing/2014/main" id="{CA45D60A-A6D0-7EEA-2BFA-F3336EC1DC1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13" y="49213"/>
            <a:ext cx="63531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0-#ppt_w/2"/>
                                          </p:val>
                                        </p:tav>
                                        <p:tav tm="100000">
                                          <p:val>
                                            <p:strVal val="#ppt_x"/>
                                          </p:val>
                                        </p:tav>
                                      </p:tavLst>
                                    </p:anim>
                                    <p:anim calcmode="lin" valueType="num">
                                      <p:cBhvr additive="base">
                                        <p:cTn id="8" dur="500" fill="hold"/>
                                        <p:tgtEl>
                                          <p:spTgt spid="512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nodeType="afterEffect">
                                  <p:stCondLst>
                                    <p:cond delay="0"/>
                                  </p:stCondLst>
                                  <p:childTnLst>
                                    <p:set>
                                      <p:cBhvr>
                                        <p:cTn id="11" dur="1" fill="hold">
                                          <p:stCondLst>
                                            <p:cond delay="0"/>
                                          </p:stCondLst>
                                        </p:cTn>
                                        <p:tgtEl>
                                          <p:spTgt spid="5123">
                                            <p:txEl>
                                              <p:pRg st="0" end="0"/>
                                            </p:txEl>
                                          </p:spTgt>
                                        </p:tgtEl>
                                        <p:attrNameLst>
                                          <p:attrName>style.visibility</p:attrName>
                                        </p:attrNameLst>
                                      </p:cBhvr>
                                      <p:to>
                                        <p:strVal val="visible"/>
                                      </p:to>
                                    </p:set>
                                    <p:animEffect transition="in" filter="wipe(left)">
                                      <p:cBhvr>
                                        <p:cTn id="12" dur="2000"/>
                                        <p:tgtEl>
                                          <p:spTgt spid="5123">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5124"/>
                                        </p:tgtEl>
                                        <p:attrNameLst>
                                          <p:attrName>style.visibility</p:attrName>
                                        </p:attrNameLst>
                                      </p:cBhvr>
                                      <p:to>
                                        <p:strVal val="visible"/>
                                      </p:to>
                                    </p:set>
                                    <p:animEffect transition="in" filter="circle(in)">
                                      <p:cBhvr>
                                        <p:cTn id="15" dur="2000"/>
                                        <p:tgtEl>
                                          <p:spTgt spid="5124"/>
                                        </p:tgtEl>
                                      </p:cBhvr>
                                    </p:animEffect>
                                  </p:childTnLst>
                                </p:cTn>
                              </p:par>
                            </p:childTnLst>
                          </p:cTn>
                        </p:par>
                        <p:par>
                          <p:cTn id="16" fill="hold" nodeType="afterGroup">
                            <p:stCondLst>
                              <p:cond delay="2500"/>
                            </p:stCondLst>
                            <p:childTnLst>
                              <p:par>
                                <p:cTn id="17" presetID="22" presetClass="entr" presetSubtype="8" fill="hold" nodeType="afterEffect">
                                  <p:stCondLst>
                                    <p:cond delay="0"/>
                                  </p:stCondLst>
                                  <p:childTnLst>
                                    <p:set>
                                      <p:cBhvr>
                                        <p:cTn id="18" dur="1" fill="hold">
                                          <p:stCondLst>
                                            <p:cond delay="0"/>
                                          </p:stCondLst>
                                        </p:cTn>
                                        <p:tgtEl>
                                          <p:spTgt spid="5123">
                                            <p:txEl>
                                              <p:pRg st="1" end="1"/>
                                            </p:txEl>
                                          </p:spTgt>
                                        </p:tgtEl>
                                        <p:attrNameLst>
                                          <p:attrName>style.visibility</p:attrName>
                                        </p:attrNameLst>
                                      </p:cBhvr>
                                      <p:to>
                                        <p:strVal val="visible"/>
                                      </p:to>
                                    </p:set>
                                    <p:animEffect transition="in" filter="wipe(left)">
                                      <p:cBhvr>
                                        <p:cTn id="19" dur="2000"/>
                                        <p:tgtEl>
                                          <p:spTgt spid="5123">
                                            <p:txEl>
                                              <p:pRg st="1" end="1"/>
                                            </p:txEl>
                                          </p:spTgt>
                                        </p:tgtEl>
                                      </p:cBhvr>
                                    </p:animEffect>
                                  </p:childTnLst>
                                </p:cTn>
                              </p:par>
                            </p:childTnLst>
                          </p:cTn>
                        </p:par>
                        <p:par>
                          <p:cTn id="20" fill="hold" nodeType="afterGroup">
                            <p:stCondLst>
                              <p:cond delay="4500"/>
                            </p:stCondLst>
                            <p:childTnLst>
                              <p:par>
                                <p:cTn id="21" presetID="22" presetClass="entr" presetSubtype="8" fill="hold" nodeType="afterEffect">
                                  <p:stCondLst>
                                    <p:cond delay="0"/>
                                  </p:stCondLst>
                                  <p:childTnLst>
                                    <p:set>
                                      <p:cBhvr>
                                        <p:cTn id="22" dur="1" fill="hold">
                                          <p:stCondLst>
                                            <p:cond delay="0"/>
                                          </p:stCondLst>
                                        </p:cTn>
                                        <p:tgtEl>
                                          <p:spTgt spid="5123">
                                            <p:txEl>
                                              <p:pRg st="2" end="2"/>
                                            </p:txEl>
                                          </p:spTgt>
                                        </p:tgtEl>
                                        <p:attrNameLst>
                                          <p:attrName>style.visibility</p:attrName>
                                        </p:attrNameLst>
                                      </p:cBhvr>
                                      <p:to>
                                        <p:strVal val="visible"/>
                                      </p:to>
                                    </p:set>
                                    <p:animEffect transition="in" filter="wipe(left)">
                                      <p:cBhvr>
                                        <p:cTn id="23" dur="2000"/>
                                        <p:tgtEl>
                                          <p:spTgt spid="512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nodeType="clickEffect">
                                  <p:stCondLst>
                                    <p:cond delay="0"/>
                                  </p:stCondLst>
                                  <p:childTnLst>
                                    <p:set>
                                      <p:cBhvr>
                                        <p:cTn id="27" dur="1" fill="hold">
                                          <p:stCondLst>
                                            <p:cond delay="0"/>
                                          </p:stCondLst>
                                        </p:cTn>
                                        <p:tgtEl>
                                          <p:spTgt spid="7178"/>
                                        </p:tgtEl>
                                        <p:attrNameLst>
                                          <p:attrName>style.visibility</p:attrName>
                                        </p:attrNameLst>
                                      </p:cBhvr>
                                      <p:to>
                                        <p:strVal val="visible"/>
                                      </p:to>
                                    </p:set>
                                    <p:animEffect transition="in" filter="box(out)">
                                      <p:cBhvr>
                                        <p:cTn id="28" dur="2000"/>
                                        <p:tgtEl>
                                          <p:spTgt spid="717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6" presetClass="emph" presetSubtype="0" fill="hold" nodeType="clickEffect">
                                  <p:stCondLst>
                                    <p:cond delay="0"/>
                                  </p:stCondLst>
                                  <p:childTnLst>
                                    <p:animScale>
                                      <p:cBhvr>
                                        <p:cTn id="32" dur="2000" fill="hold"/>
                                        <p:tgtEl>
                                          <p:spTgt spid="7178"/>
                                        </p:tgtEl>
                                      </p:cBhvr>
                                      <p:by x="150000" y="150000"/>
                                    </p:animScale>
                                  </p:childTnLst>
                                </p:cTn>
                              </p:par>
                              <p:par>
                                <p:cTn id="33" presetID="35" presetClass="path" presetSubtype="0" accel="50000" decel="50000" fill="hold" nodeType="withEffect">
                                  <p:stCondLst>
                                    <p:cond delay="0"/>
                                  </p:stCondLst>
                                  <p:childTnLst>
                                    <p:animMotion origin="layout" path="M 3.33333E-6 4.71458E-7 L -0.325 -0.27733 " pathEditMode="relative" rAng="0" ptsTypes="AA">
                                      <p:cBhvr>
                                        <p:cTn id="34" dur="2000" fill="hold"/>
                                        <p:tgtEl>
                                          <p:spTgt spid="7178"/>
                                        </p:tgtEl>
                                        <p:attrNameLst>
                                          <p:attrName>ppt_x</p:attrName>
                                          <p:attrName>ppt_y</p:attrName>
                                        </p:attrNameLst>
                                      </p:cBhvr>
                                      <p:rCtr x="-16250" y="-138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a:extLst>
              <a:ext uri="{FF2B5EF4-FFF2-40B4-BE49-F238E27FC236}">
                <a16:creationId xmlns:a16="http://schemas.microsoft.com/office/drawing/2014/main" id="{B4724F23-4F3A-BF60-CA99-A7A848CEE8D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0" y="627063"/>
            <a:ext cx="236220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7">
            <a:extLst>
              <a:ext uri="{FF2B5EF4-FFF2-40B4-BE49-F238E27FC236}">
                <a16:creationId xmlns:a16="http://schemas.microsoft.com/office/drawing/2014/main" id="{DF0206EE-58A6-DBD6-8DD4-F3BAA1E2A154}"/>
              </a:ext>
            </a:extLst>
          </p:cNvPr>
          <p:cNvSpPr>
            <a:spLocks noChangeArrowheads="1"/>
          </p:cNvSpPr>
          <p:nvPr/>
        </p:nvSpPr>
        <p:spPr bwMode="auto">
          <a:xfrm>
            <a:off x="88900" y="4033838"/>
            <a:ext cx="26495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400" b="1"/>
              <a:t>Joseph Pulitzer</a:t>
            </a:r>
          </a:p>
          <a:p>
            <a:pPr>
              <a:spcBef>
                <a:spcPct val="0"/>
              </a:spcBef>
              <a:buFontTx/>
              <a:buNone/>
            </a:pPr>
            <a:r>
              <a:rPr lang="en-US" altLang="en-US" sz="2400"/>
              <a:t>New York World </a:t>
            </a:r>
          </a:p>
        </p:txBody>
      </p:sp>
      <p:pic>
        <p:nvPicPr>
          <p:cNvPr id="15364" name="Picture 8">
            <a:extLst>
              <a:ext uri="{FF2B5EF4-FFF2-40B4-BE49-F238E27FC236}">
                <a16:creationId xmlns:a16="http://schemas.microsoft.com/office/drawing/2014/main" id="{BFC25C66-422E-EF82-2022-A637F6B1D5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1238" y="639763"/>
            <a:ext cx="28194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9">
            <a:extLst>
              <a:ext uri="{FF2B5EF4-FFF2-40B4-BE49-F238E27FC236}">
                <a16:creationId xmlns:a16="http://schemas.microsoft.com/office/drawing/2014/main" id="{1F9F0D89-50CE-AE0C-7686-FFC77E2A3FEF}"/>
              </a:ext>
            </a:extLst>
          </p:cNvPr>
          <p:cNvSpPr>
            <a:spLocks noChangeArrowheads="1"/>
          </p:cNvSpPr>
          <p:nvPr/>
        </p:nvSpPr>
        <p:spPr bwMode="auto">
          <a:xfrm>
            <a:off x="5513388" y="4033838"/>
            <a:ext cx="3581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r>
              <a:rPr lang="en-US" altLang="en-US" sz="2400" b="1"/>
              <a:t>William Randolph Hearst</a:t>
            </a:r>
          </a:p>
          <a:p>
            <a:pPr algn="ctr">
              <a:spcBef>
                <a:spcPct val="0"/>
              </a:spcBef>
              <a:buFontTx/>
              <a:buNone/>
            </a:pPr>
            <a:r>
              <a:rPr lang="en-US" altLang="en-US" sz="2400"/>
              <a:t>New York Journal</a:t>
            </a:r>
          </a:p>
        </p:txBody>
      </p:sp>
      <p:sp>
        <p:nvSpPr>
          <p:cNvPr id="15366" name="Rectangle 11">
            <a:extLst>
              <a:ext uri="{FF2B5EF4-FFF2-40B4-BE49-F238E27FC236}">
                <a16:creationId xmlns:a16="http://schemas.microsoft.com/office/drawing/2014/main" id="{B06E8536-02E2-5441-936C-D609C845B9D8}"/>
              </a:ext>
            </a:extLst>
          </p:cNvPr>
          <p:cNvSpPr>
            <a:spLocks noChangeArrowheads="1"/>
          </p:cNvSpPr>
          <p:nvPr/>
        </p:nvSpPr>
        <p:spPr bwMode="auto">
          <a:xfrm>
            <a:off x="2457450" y="503238"/>
            <a:ext cx="379095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a:t>When Hearst Artist Frederic Remington, cabled from Cuba in 1897 that "there will be no war," William Randolph Hearst cabled back: "You furnish the pictures and I'll furnish the war."</a:t>
            </a:r>
          </a:p>
        </p:txBody>
      </p:sp>
      <p:sp>
        <p:nvSpPr>
          <p:cNvPr id="15367" name="TextBox 2">
            <a:extLst>
              <a:ext uri="{FF2B5EF4-FFF2-40B4-BE49-F238E27FC236}">
                <a16:creationId xmlns:a16="http://schemas.microsoft.com/office/drawing/2014/main" id="{6F8F7F55-2EF9-EFE5-9C66-1DE68DD39882}"/>
              </a:ext>
            </a:extLst>
          </p:cNvPr>
          <p:cNvSpPr txBox="1">
            <a:spLocks noChangeArrowheads="1"/>
          </p:cNvSpPr>
          <p:nvPr/>
        </p:nvSpPr>
        <p:spPr bwMode="auto">
          <a:xfrm>
            <a:off x="3367088" y="4141788"/>
            <a:ext cx="17526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r>
              <a:rPr lang="en-US" altLang="en-US" sz="2800" b="1">
                <a:solidFill>
                  <a:srgbClr val="FF0000"/>
                </a:solidFill>
              </a:rPr>
              <a:t>versus</a:t>
            </a:r>
          </a:p>
        </p:txBody>
      </p:sp>
      <p:sp>
        <p:nvSpPr>
          <p:cNvPr id="11" name="Rectangle 2">
            <a:extLst>
              <a:ext uri="{FF2B5EF4-FFF2-40B4-BE49-F238E27FC236}">
                <a16:creationId xmlns:a16="http://schemas.microsoft.com/office/drawing/2014/main" id="{7D2DA20C-4BD5-0BA0-B961-9094AAA1D3D5}"/>
              </a:ext>
            </a:extLst>
          </p:cNvPr>
          <p:cNvSpPr>
            <a:spLocks noGrp="1" noChangeArrowheads="1"/>
          </p:cNvSpPr>
          <p:nvPr>
            <p:ph type="title"/>
          </p:nvPr>
        </p:nvSpPr>
        <p:spPr>
          <a:xfrm>
            <a:off x="76200" y="95250"/>
            <a:ext cx="9018588" cy="496888"/>
          </a:xfrm>
          <a:solidFill>
            <a:schemeClr val="tx2"/>
          </a:solidFill>
        </p:spPr>
        <p:txBody>
          <a:bodyPr/>
          <a:lstStyle/>
          <a:p>
            <a:pPr eaLnBrk="1" hangingPunct="1"/>
            <a:r>
              <a:rPr lang="en-US" altLang="en-US" b="1">
                <a:solidFill>
                  <a:srgbClr val="FFFF00"/>
                </a:solidFill>
              </a:rPr>
              <a:t>Yellow Journalism/ The Press</a:t>
            </a:r>
          </a:p>
        </p:txBody>
      </p:sp>
      <p:pic>
        <p:nvPicPr>
          <p:cNvPr id="15369" name="Picture 11">
            <a:extLst>
              <a:ext uri="{FF2B5EF4-FFF2-40B4-BE49-F238E27FC236}">
                <a16:creationId xmlns:a16="http://schemas.microsoft.com/office/drawing/2014/main" id="{25CDE179-E517-E01A-E114-9DC6909824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5773738"/>
            <a:ext cx="1752600"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
            <a:extLst>
              <a:ext uri="{FF2B5EF4-FFF2-40B4-BE49-F238E27FC236}">
                <a16:creationId xmlns:a16="http://schemas.microsoft.com/office/drawing/2014/main" id="{BD92C0BA-E2BE-23B8-D795-F4F062D149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7650" y="4597400"/>
            <a:ext cx="10287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71" name="Group 2">
            <a:extLst>
              <a:ext uri="{FF2B5EF4-FFF2-40B4-BE49-F238E27FC236}">
                <a16:creationId xmlns:a16="http://schemas.microsoft.com/office/drawing/2014/main" id="{030BE356-3565-D722-FA62-4157ADAB6278}"/>
              </a:ext>
            </a:extLst>
          </p:cNvPr>
          <p:cNvGrpSpPr>
            <a:grpSpLocks/>
          </p:cNvGrpSpPr>
          <p:nvPr/>
        </p:nvGrpSpPr>
        <p:grpSpPr bwMode="auto">
          <a:xfrm>
            <a:off x="57150" y="5467350"/>
            <a:ext cx="9118600" cy="954088"/>
            <a:chOff x="533400" y="5314157"/>
            <a:chExt cx="9118600" cy="954087"/>
          </a:xfrm>
        </p:grpSpPr>
        <p:sp>
          <p:nvSpPr>
            <p:cNvPr id="15372" name="Rectangle 1">
              <a:extLst>
                <a:ext uri="{FF2B5EF4-FFF2-40B4-BE49-F238E27FC236}">
                  <a16:creationId xmlns:a16="http://schemas.microsoft.com/office/drawing/2014/main" id="{BB8AB66D-457B-1DB8-C70A-DF7086B6EB8B}"/>
                </a:ext>
              </a:extLst>
            </p:cNvPr>
            <p:cNvSpPr>
              <a:spLocks noChangeArrowheads="1"/>
            </p:cNvSpPr>
            <p:nvPr/>
          </p:nvSpPr>
          <p:spPr bwMode="auto">
            <a:xfrm>
              <a:off x="533400" y="5387975"/>
              <a:ext cx="3200400" cy="523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sp>
          <p:nvSpPr>
            <p:cNvPr id="15" name="Rectangle 14">
              <a:extLst>
                <a:ext uri="{FF2B5EF4-FFF2-40B4-BE49-F238E27FC236}">
                  <a16:creationId xmlns:a16="http://schemas.microsoft.com/office/drawing/2014/main" id="{9D4F524A-3DEA-2B7A-9D5E-F84D57F4120E}"/>
                </a:ext>
              </a:extLst>
            </p:cNvPr>
            <p:cNvSpPr/>
            <p:nvPr/>
          </p:nvSpPr>
          <p:spPr>
            <a:xfrm>
              <a:off x="633413" y="5314157"/>
              <a:ext cx="9018587" cy="954087"/>
            </a:xfrm>
            <a:prstGeom prst="rect">
              <a:avLst/>
            </a:prstGeom>
          </p:spPr>
          <p:txBody>
            <a:bodyPr>
              <a:spAutoFit/>
            </a:bodyPr>
            <a:lstStyle/>
            <a:p>
              <a:pPr>
                <a:defRPr/>
              </a:pPr>
              <a:r>
                <a:rPr lang="en-US" altLang="en-US" b="1" kern="0" dirty="0">
                  <a:solidFill>
                    <a:srgbClr val="FFFF00"/>
                  </a:solidFill>
                </a:rPr>
                <a:t>Yellow Journalism-</a:t>
              </a:r>
              <a:r>
                <a:rPr lang="en-US" altLang="en-US" b="1" kern="0" dirty="0">
                  <a:solidFill>
                    <a:srgbClr val="FF9900"/>
                  </a:solidFill>
                </a:rPr>
                <a:t> </a:t>
              </a:r>
              <a:r>
                <a:rPr lang="en-US" dirty="0"/>
                <a:t>journalism that is based upon sensationalism and crude exaggeration.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716E9C70-6677-93BC-4694-577C4FAD26F2}"/>
              </a:ext>
            </a:extLst>
          </p:cNvPr>
          <p:cNvSpPr>
            <a:spLocks noGrp="1" noChangeArrowheads="1"/>
          </p:cNvSpPr>
          <p:nvPr>
            <p:ph type="body" sz="half" idx="1"/>
          </p:nvPr>
        </p:nvSpPr>
        <p:spPr>
          <a:xfrm>
            <a:off x="0" y="1524000"/>
            <a:ext cx="6019800" cy="4800600"/>
          </a:xfrm>
        </p:spPr>
        <p:txBody>
          <a:bodyPr/>
          <a:lstStyle/>
          <a:p>
            <a:pPr eaLnBrk="1" hangingPunct="1">
              <a:lnSpc>
                <a:spcPct val="90000"/>
              </a:lnSpc>
            </a:pPr>
            <a:r>
              <a:rPr lang="en-US" altLang="en-US" sz="2400"/>
              <a:t>This technique of exaggerated reporting became known as </a:t>
            </a:r>
            <a:r>
              <a:rPr lang="en-US" altLang="en-US" sz="2400" b="1" u="sng">
                <a:solidFill>
                  <a:srgbClr val="FF9900"/>
                </a:solidFill>
              </a:rPr>
              <a:t>Yellow Journalism</a:t>
            </a:r>
            <a:r>
              <a:rPr lang="en-US" altLang="en-US" sz="2400"/>
              <a:t>.</a:t>
            </a:r>
          </a:p>
          <a:p>
            <a:pPr eaLnBrk="1" hangingPunct="1">
              <a:lnSpc>
                <a:spcPct val="90000"/>
              </a:lnSpc>
            </a:pPr>
            <a:r>
              <a:rPr lang="en-US" altLang="en-US" sz="2400"/>
              <a:t>It gave the American public a </a:t>
            </a:r>
            <a:r>
              <a:rPr lang="en-US" altLang="en-US" sz="2400" b="1" i="1">
                <a:solidFill>
                  <a:srgbClr val="FF0000"/>
                </a:solidFill>
              </a:rPr>
              <a:t>distorted</a:t>
            </a:r>
            <a:r>
              <a:rPr lang="en-US" altLang="en-US" sz="2400"/>
              <a:t> view of events in Cuba.</a:t>
            </a:r>
          </a:p>
          <a:p>
            <a:pPr eaLnBrk="1" hangingPunct="1">
              <a:lnSpc>
                <a:spcPct val="90000"/>
              </a:lnSpc>
            </a:pPr>
            <a:r>
              <a:rPr lang="en-US" altLang="en-US" sz="2400"/>
              <a:t>This </a:t>
            </a:r>
            <a:r>
              <a:rPr lang="en-US" altLang="en-US" sz="2400" b="1" i="1">
                <a:solidFill>
                  <a:srgbClr val="FF0000"/>
                </a:solidFill>
              </a:rPr>
              <a:t>misinformation</a:t>
            </a:r>
            <a:r>
              <a:rPr lang="en-US" altLang="en-US" sz="2400"/>
              <a:t> caused Americans to worry about U.S. investments and citizens living in Cuba at the time.</a:t>
            </a:r>
          </a:p>
          <a:p>
            <a:pPr eaLnBrk="1" hangingPunct="1">
              <a:lnSpc>
                <a:spcPct val="90000"/>
              </a:lnSpc>
            </a:pPr>
            <a:r>
              <a:rPr lang="en-US" altLang="en-US" sz="2400"/>
              <a:t>Soon it would escalate to war.</a:t>
            </a:r>
          </a:p>
          <a:p>
            <a:pPr eaLnBrk="1" hangingPunct="1">
              <a:lnSpc>
                <a:spcPct val="90000"/>
              </a:lnSpc>
            </a:pPr>
            <a:r>
              <a:rPr lang="en-US" altLang="en-US" sz="2400"/>
              <a:t>The </a:t>
            </a:r>
            <a:r>
              <a:rPr lang="en-US" altLang="en-US" sz="2400" b="1">
                <a:solidFill>
                  <a:srgbClr val="FFC000"/>
                </a:solidFill>
              </a:rPr>
              <a:t>Yellow Press  </a:t>
            </a:r>
            <a:r>
              <a:rPr lang="en-US" altLang="en-US" sz="2400"/>
              <a:t>pushed for war.</a:t>
            </a:r>
          </a:p>
        </p:txBody>
      </p:sp>
      <p:sp>
        <p:nvSpPr>
          <p:cNvPr id="6" name="Rectangle 2">
            <a:extLst>
              <a:ext uri="{FF2B5EF4-FFF2-40B4-BE49-F238E27FC236}">
                <a16:creationId xmlns:a16="http://schemas.microsoft.com/office/drawing/2014/main" id="{E6430F81-305E-F3B7-E9F1-84A32EE2E386}"/>
              </a:ext>
            </a:extLst>
          </p:cNvPr>
          <p:cNvSpPr txBox="1">
            <a:spLocks noChangeArrowheads="1"/>
          </p:cNvSpPr>
          <p:nvPr/>
        </p:nvSpPr>
        <p:spPr bwMode="auto">
          <a:xfrm>
            <a:off x="533400" y="223838"/>
            <a:ext cx="4724400" cy="1162050"/>
          </a:xfrm>
          <a:prstGeom prst="rect">
            <a:avLst/>
          </a:prstGeom>
          <a:solidFill>
            <a:schemeClr val="tx2"/>
          </a:solid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a:lstStyle>
          <a:p>
            <a:pPr eaLnBrk="1" hangingPunct="1">
              <a:defRPr/>
            </a:pPr>
            <a:r>
              <a:rPr lang="en-US" altLang="en-US" b="1" kern="0" dirty="0">
                <a:solidFill>
                  <a:srgbClr val="FFFF00"/>
                </a:solidFill>
              </a:rPr>
              <a:t>Yellow Journalism</a:t>
            </a:r>
          </a:p>
        </p:txBody>
      </p:sp>
      <p:pic>
        <p:nvPicPr>
          <p:cNvPr id="16388" name="Picture 1">
            <a:extLst>
              <a:ext uri="{FF2B5EF4-FFF2-40B4-BE49-F238E27FC236}">
                <a16:creationId xmlns:a16="http://schemas.microsoft.com/office/drawing/2014/main" id="{E04B4AE4-D9CA-4445-DF8B-F46199930A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74797">
            <a:off x="1565275" y="4949825"/>
            <a:ext cx="228600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1">
            <a:extLst>
              <a:ext uri="{FF2B5EF4-FFF2-40B4-BE49-F238E27FC236}">
                <a16:creationId xmlns:a16="http://schemas.microsoft.com/office/drawing/2014/main" id="{E3F7A71D-5314-89E6-D730-D254C03422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475038"/>
            <a:ext cx="2784475" cy="330676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180" name="Picture 12">
            <a:extLst>
              <a:ext uri="{FF2B5EF4-FFF2-40B4-BE49-F238E27FC236}">
                <a16:creationId xmlns:a16="http://schemas.microsoft.com/office/drawing/2014/main" id="{D66E0FF0-B927-92B8-F582-9E1C10A0E4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3763" y="219075"/>
            <a:ext cx="2747962" cy="31797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100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wipe(left)">
                                      <p:cBhvr>
                                        <p:cTn id="7" dur="2000"/>
                                        <p:tgtEl>
                                          <p:spTgt spid="6147">
                                            <p:txEl>
                                              <p:pRg st="0" end="0"/>
                                            </p:txEl>
                                          </p:spTgt>
                                        </p:tgtEl>
                                      </p:cBhvr>
                                    </p:animEffect>
                                  </p:childTnLst>
                                </p:cTn>
                              </p:par>
                            </p:childTnLst>
                          </p:cTn>
                        </p:par>
                        <p:par>
                          <p:cTn id="8" fill="hold" nodeType="afterGroup">
                            <p:stCondLst>
                              <p:cond delay="3000"/>
                            </p:stCondLst>
                            <p:childTnLst>
                              <p:par>
                                <p:cTn id="9" presetID="22" presetClass="entr" presetSubtype="8" fill="hold" nodeType="afterEffect">
                                  <p:stCondLst>
                                    <p:cond delay="1000"/>
                                  </p:stCondLst>
                                  <p:childTnLst>
                                    <p:set>
                                      <p:cBhvr>
                                        <p:cTn id="10" dur="1" fill="hold">
                                          <p:stCondLst>
                                            <p:cond delay="0"/>
                                          </p:stCondLst>
                                        </p:cTn>
                                        <p:tgtEl>
                                          <p:spTgt spid="6147">
                                            <p:txEl>
                                              <p:pRg st="1" end="1"/>
                                            </p:txEl>
                                          </p:spTgt>
                                        </p:tgtEl>
                                        <p:attrNameLst>
                                          <p:attrName>style.visibility</p:attrName>
                                        </p:attrNameLst>
                                      </p:cBhvr>
                                      <p:to>
                                        <p:strVal val="visible"/>
                                      </p:to>
                                    </p:set>
                                    <p:animEffect transition="in" filter="wipe(left)">
                                      <p:cBhvr>
                                        <p:cTn id="11" dur="2000"/>
                                        <p:tgtEl>
                                          <p:spTgt spid="6147">
                                            <p:txEl>
                                              <p:pRg st="1" end="1"/>
                                            </p:txEl>
                                          </p:spTgt>
                                        </p:tgtEl>
                                      </p:cBhvr>
                                    </p:animEffect>
                                  </p:childTnLst>
                                </p:cTn>
                              </p:par>
                            </p:childTnLst>
                          </p:cTn>
                        </p:par>
                        <p:par>
                          <p:cTn id="12" fill="hold" nodeType="afterGroup">
                            <p:stCondLst>
                              <p:cond delay="6000"/>
                            </p:stCondLst>
                            <p:childTnLst>
                              <p:par>
                                <p:cTn id="13" presetID="22" presetClass="entr" presetSubtype="8" fill="hold" nodeType="afterEffect">
                                  <p:stCondLst>
                                    <p:cond delay="1000"/>
                                  </p:stCondLst>
                                  <p:childTnLst>
                                    <p:set>
                                      <p:cBhvr>
                                        <p:cTn id="14" dur="1" fill="hold">
                                          <p:stCondLst>
                                            <p:cond delay="0"/>
                                          </p:stCondLst>
                                        </p:cTn>
                                        <p:tgtEl>
                                          <p:spTgt spid="6147">
                                            <p:txEl>
                                              <p:pRg st="2" end="2"/>
                                            </p:txEl>
                                          </p:spTgt>
                                        </p:tgtEl>
                                        <p:attrNameLst>
                                          <p:attrName>style.visibility</p:attrName>
                                        </p:attrNameLst>
                                      </p:cBhvr>
                                      <p:to>
                                        <p:strVal val="visible"/>
                                      </p:to>
                                    </p:set>
                                    <p:animEffect transition="in" filter="wipe(left)">
                                      <p:cBhvr>
                                        <p:cTn id="15" dur="2000"/>
                                        <p:tgtEl>
                                          <p:spTgt spid="6147">
                                            <p:txEl>
                                              <p:pRg st="2" end="2"/>
                                            </p:txEl>
                                          </p:spTgt>
                                        </p:tgtEl>
                                      </p:cBhvr>
                                    </p:animEffect>
                                  </p:childTnLst>
                                </p:cTn>
                              </p:par>
                            </p:childTnLst>
                          </p:cTn>
                        </p:par>
                        <p:par>
                          <p:cTn id="16" fill="hold" nodeType="afterGroup">
                            <p:stCondLst>
                              <p:cond delay="9000"/>
                            </p:stCondLst>
                            <p:childTnLst>
                              <p:par>
                                <p:cTn id="17" presetID="22" presetClass="entr" presetSubtype="8" fill="hold" nodeType="afterEffect">
                                  <p:stCondLst>
                                    <p:cond delay="1000"/>
                                  </p:stCondLst>
                                  <p:childTnLst>
                                    <p:set>
                                      <p:cBhvr>
                                        <p:cTn id="18" dur="1" fill="hold">
                                          <p:stCondLst>
                                            <p:cond delay="0"/>
                                          </p:stCondLst>
                                        </p:cTn>
                                        <p:tgtEl>
                                          <p:spTgt spid="6147">
                                            <p:txEl>
                                              <p:pRg st="3" end="3"/>
                                            </p:txEl>
                                          </p:spTgt>
                                        </p:tgtEl>
                                        <p:attrNameLst>
                                          <p:attrName>style.visibility</p:attrName>
                                        </p:attrNameLst>
                                      </p:cBhvr>
                                      <p:to>
                                        <p:strVal val="visible"/>
                                      </p:to>
                                    </p:set>
                                    <p:animEffect transition="in" filter="wipe(left)">
                                      <p:cBhvr>
                                        <p:cTn id="19" dur="2000"/>
                                        <p:tgtEl>
                                          <p:spTgt spid="6147">
                                            <p:txEl>
                                              <p:pRg st="3" end="3"/>
                                            </p:txEl>
                                          </p:spTgt>
                                        </p:tgtEl>
                                      </p:cBhvr>
                                    </p:animEffect>
                                  </p:childTnLst>
                                </p:cTn>
                              </p:par>
                            </p:childTnLst>
                          </p:cTn>
                        </p:par>
                        <p:par>
                          <p:cTn id="20" fill="hold" nodeType="afterGroup">
                            <p:stCondLst>
                              <p:cond delay="12000"/>
                            </p:stCondLst>
                            <p:childTnLst>
                              <p:par>
                                <p:cTn id="21" presetID="22" presetClass="entr" presetSubtype="8" fill="hold" nodeType="afterEffect">
                                  <p:stCondLst>
                                    <p:cond delay="1000"/>
                                  </p:stCondLst>
                                  <p:childTnLst>
                                    <p:set>
                                      <p:cBhvr>
                                        <p:cTn id="22" dur="1" fill="hold">
                                          <p:stCondLst>
                                            <p:cond delay="0"/>
                                          </p:stCondLst>
                                        </p:cTn>
                                        <p:tgtEl>
                                          <p:spTgt spid="6147">
                                            <p:txEl>
                                              <p:pRg st="4" end="4"/>
                                            </p:txEl>
                                          </p:spTgt>
                                        </p:tgtEl>
                                        <p:attrNameLst>
                                          <p:attrName>style.visibility</p:attrName>
                                        </p:attrNameLst>
                                      </p:cBhvr>
                                      <p:to>
                                        <p:strVal val="visible"/>
                                      </p:to>
                                    </p:set>
                                    <p:animEffect transition="in" filter="wipe(left)">
                                      <p:cBhvr>
                                        <p:cTn id="23" dur="2000"/>
                                        <p:tgtEl>
                                          <p:spTgt spid="6147">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6" presetClass="emph" presetSubtype="0" fill="hold" nodeType="clickEffect">
                                  <p:stCondLst>
                                    <p:cond delay="0"/>
                                  </p:stCondLst>
                                  <p:childTnLst>
                                    <p:animScale>
                                      <p:cBhvr>
                                        <p:cTn id="27" dur="2000" fill="hold"/>
                                        <p:tgtEl>
                                          <p:spTgt spid="7180"/>
                                        </p:tgtEl>
                                      </p:cBhvr>
                                      <p:by x="150000" y="150000"/>
                                    </p:animScale>
                                  </p:childTnLst>
                                </p:cTn>
                              </p:par>
                              <p:par>
                                <p:cTn id="28" presetID="35" presetClass="path" presetSubtype="0" accel="50000" decel="50000" fill="hold" nodeType="withEffect">
                                  <p:stCondLst>
                                    <p:cond delay="0"/>
                                  </p:stCondLst>
                                  <p:childTnLst>
                                    <p:animMotion origin="layout" path="M 3.05556E-6 -4.44444E-6 L -0.36059 0.10973 " pathEditMode="relative" rAng="0" ptsTypes="AA">
                                      <p:cBhvr>
                                        <p:cTn id="29" dur="2000" fill="hold"/>
                                        <p:tgtEl>
                                          <p:spTgt spid="7180"/>
                                        </p:tgtEl>
                                        <p:attrNameLst>
                                          <p:attrName>ppt_x</p:attrName>
                                          <p:attrName>ppt_y</p:attrName>
                                        </p:attrNameLst>
                                      </p:cBhvr>
                                      <p:rCtr x="-18038" y="5486"/>
                                    </p:animMotion>
                                  </p:childTnLst>
                                </p:cTn>
                              </p:par>
                            </p:childTnLst>
                          </p:cTn>
                        </p:par>
                      </p:childTnLst>
                    </p:cTn>
                  </p:par>
                  <p:par>
                    <p:cTn id="30" fill="hold" nodeType="clickPar">
                      <p:stCondLst>
                        <p:cond delay="indefinite"/>
                      </p:stCondLst>
                      <p:childTnLst>
                        <p:par>
                          <p:cTn id="31" fill="hold" nodeType="withGroup">
                            <p:stCondLst>
                              <p:cond delay="0"/>
                            </p:stCondLst>
                            <p:childTnLst>
                              <p:par>
                                <p:cTn id="32" presetID="6" presetClass="emph" presetSubtype="0" fill="hold" nodeType="clickEffect">
                                  <p:stCondLst>
                                    <p:cond delay="0"/>
                                  </p:stCondLst>
                                  <p:childTnLst>
                                    <p:animScale>
                                      <p:cBhvr>
                                        <p:cTn id="33" dur="2000" fill="hold"/>
                                        <p:tgtEl>
                                          <p:spTgt spid="7180"/>
                                        </p:tgtEl>
                                      </p:cBhvr>
                                      <p:by x="50000" y="50000"/>
                                    </p:animScale>
                                  </p:childTnLst>
                                </p:cTn>
                              </p:par>
                              <p:par>
                                <p:cTn id="34" presetID="63" presetClass="path" presetSubtype="0" accel="50000" decel="50000" fill="hold" nodeType="withEffect">
                                  <p:stCondLst>
                                    <p:cond delay="0"/>
                                  </p:stCondLst>
                                  <p:childTnLst>
                                    <p:animMotion origin="layout" path="M -0.36893 0.09862 L 3.05556E-6 -4.44444E-6 " pathEditMode="relative" rAng="0" ptsTypes="AA">
                                      <p:cBhvr>
                                        <p:cTn id="35" dur="2000" fill="hold"/>
                                        <p:tgtEl>
                                          <p:spTgt spid="7180"/>
                                        </p:tgtEl>
                                        <p:attrNameLst>
                                          <p:attrName>ppt_x</p:attrName>
                                          <p:attrName>ppt_y</p:attrName>
                                        </p:attrNameLst>
                                      </p:cBhvr>
                                      <p:rCtr x="18438" y="-4931"/>
                                    </p:animMotion>
                                  </p:childTnLst>
                                </p:cTn>
                              </p:par>
                            </p:childTnLst>
                          </p:cTn>
                        </p:par>
                      </p:childTnLst>
                    </p:cTn>
                  </p:par>
                  <p:par>
                    <p:cTn id="36" fill="hold" nodeType="clickPar">
                      <p:stCondLst>
                        <p:cond delay="indefinite"/>
                      </p:stCondLst>
                      <p:childTnLst>
                        <p:par>
                          <p:cTn id="37" fill="hold" nodeType="withGroup">
                            <p:stCondLst>
                              <p:cond delay="0"/>
                            </p:stCondLst>
                            <p:childTnLst>
                              <p:par>
                                <p:cTn id="38" presetID="6" presetClass="emph" presetSubtype="0" fill="hold" nodeType="clickEffect">
                                  <p:stCondLst>
                                    <p:cond delay="0"/>
                                  </p:stCondLst>
                                  <p:childTnLst>
                                    <p:animScale>
                                      <p:cBhvr>
                                        <p:cTn id="39" dur="2000" fill="hold"/>
                                        <p:tgtEl>
                                          <p:spTgt spid="7179"/>
                                        </p:tgtEl>
                                      </p:cBhvr>
                                      <p:by x="150000" y="150000"/>
                                    </p:animScale>
                                  </p:childTnLst>
                                </p:cTn>
                              </p:par>
                              <p:par>
                                <p:cTn id="40" presetID="35" presetClass="path" presetSubtype="0" accel="50000" decel="50000" fill="hold" nodeType="withEffect">
                                  <p:stCondLst>
                                    <p:cond delay="0"/>
                                  </p:stCondLst>
                                  <p:childTnLst>
                                    <p:animMotion origin="layout" path="M 0.05504 -0.00417 L -0.44514 -0.11042 " pathEditMode="relative" rAng="0" ptsTypes="AA">
                                      <p:cBhvr>
                                        <p:cTn id="41" dur="2000" fill="hold"/>
                                        <p:tgtEl>
                                          <p:spTgt spid="7179"/>
                                        </p:tgtEl>
                                        <p:attrNameLst>
                                          <p:attrName>ppt_x</p:attrName>
                                          <p:attrName>ppt_y</p:attrName>
                                        </p:attrNameLst>
                                      </p:cBhvr>
                                      <p:rCtr x="-25017" y="-5324"/>
                                    </p:animMotion>
                                  </p:childTnLst>
                                </p:cTn>
                              </p:par>
                            </p:childTnLst>
                          </p:cTn>
                        </p:par>
                      </p:childTnLst>
                    </p:cTn>
                  </p:par>
                  <p:par>
                    <p:cTn id="42" fill="hold" nodeType="clickPar">
                      <p:stCondLst>
                        <p:cond delay="indefinite"/>
                      </p:stCondLst>
                      <p:childTnLst>
                        <p:par>
                          <p:cTn id="43" fill="hold" nodeType="withGroup">
                            <p:stCondLst>
                              <p:cond delay="0"/>
                            </p:stCondLst>
                            <p:childTnLst>
                              <p:par>
                                <p:cTn id="44" presetID="6" presetClass="emph" presetSubtype="0" fill="hold" nodeType="clickEffect">
                                  <p:stCondLst>
                                    <p:cond delay="0"/>
                                  </p:stCondLst>
                                  <p:childTnLst>
                                    <p:animScale>
                                      <p:cBhvr>
                                        <p:cTn id="45" dur="2000" fill="hold"/>
                                        <p:tgtEl>
                                          <p:spTgt spid="7179"/>
                                        </p:tgtEl>
                                      </p:cBhvr>
                                      <p:by x="50000" y="50000"/>
                                    </p:animScale>
                                  </p:childTnLst>
                                </p:cTn>
                              </p:par>
                              <p:par>
                                <p:cTn id="46" presetID="63" presetClass="path" presetSubtype="0" accel="50000" decel="50000" fill="hold" nodeType="withEffect">
                                  <p:stCondLst>
                                    <p:cond delay="0"/>
                                  </p:stCondLst>
                                  <p:childTnLst>
                                    <p:animMotion origin="layout" path="M -0.44514 -0.11042 L -2.22222E-6 -1.11111E-6 " pathEditMode="relative" rAng="0" ptsTypes="AA">
                                      <p:cBhvr>
                                        <p:cTn id="47" dur="2000" fill="hold"/>
                                        <p:tgtEl>
                                          <p:spTgt spid="7179"/>
                                        </p:tgtEl>
                                        <p:attrNameLst>
                                          <p:attrName>ppt_x</p:attrName>
                                          <p:attrName>ppt_y</p:attrName>
                                        </p:attrNameLst>
                                      </p:cBhvr>
                                      <p:rCtr x="22257" y="5509"/>
                                    </p:animMotion>
                                  </p:childTnLst>
                                </p:cTn>
                              </p:par>
                            </p:childTnLst>
                          </p:cTn>
                        </p:par>
                        <p:par>
                          <p:cTn id="48" fill="hold" nodeType="afterGroup">
                            <p:stCondLst>
                              <p:cond delay="2000"/>
                            </p:stCondLst>
                            <p:childTnLst>
                              <p:par>
                                <p:cTn id="49" presetID="2" presetClass="entr" presetSubtype="8"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0-#ppt_w/2"/>
                                          </p:val>
                                        </p:tav>
                                        <p:tav tm="100000">
                                          <p:val>
                                            <p:strVal val="#ppt_x"/>
                                          </p:val>
                                        </p:tav>
                                      </p:tavLst>
                                    </p:anim>
                                    <p:anim calcmode="lin" valueType="num">
                                      <p:cBhvr additive="base">
                                        <p:cTn id="5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1" title="Spanish-American War | Animated History">
            <a:hlinkClick r:id="" action="ppaction://media"/>
            <a:extLst>
              <a:ext uri="{FF2B5EF4-FFF2-40B4-BE49-F238E27FC236}">
                <a16:creationId xmlns:a16="http://schemas.microsoft.com/office/drawing/2014/main" id="{B9984B5A-5D80-9270-052E-2DF1D68FC2C5}"/>
              </a:ext>
            </a:extLst>
          </p:cNvPr>
          <p:cNvPicPr>
            <a:picLocks noRot="1" noChangeAspect="1"/>
          </p:cNvPicPr>
          <p:nvPr>
            <a:videoFile r:link="rId1"/>
          </p:nvPr>
        </p:nvPicPr>
        <p:blipFill>
          <a:blip r:embed="rId3"/>
          <a:stretch>
            <a:fillRect/>
          </a:stretch>
        </p:blipFill>
        <p:spPr>
          <a:xfrm>
            <a:off x="0" y="609600"/>
            <a:ext cx="9144000" cy="6172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A9E3D0F1-601F-AC29-50C2-3833CE23E363}"/>
              </a:ext>
            </a:extLst>
          </p:cNvPr>
          <p:cNvSpPr>
            <a:spLocks noGrp="1" noChangeArrowheads="1"/>
          </p:cNvSpPr>
          <p:nvPr>
            <p:ph type="title"/>
          </p:nvPr>
        </p:nvSpPr>
        <p:spPr>
          <a:xfrm>
            <a:off x="381000" y="4795838"/>
            <a:ext cx="8763000" cy="1833562"/>
          </a:xfrm>
        </p:spPr>
        <p:txBody>
          <a:bodyPr/>
          <a:lstStyle/>
          <a:p>
            <a:pPr algn="l"/>
            <a:r>
              <a:rPr lang="en-US" altLang="en-US" sz="2000"/>
              <a:t>1. Which of the following is the message of this political cartoon?</a:t>
            </a:r>
            <a:br>
              <a:rPr lang="en-US" altLang="en-US" sz="2000"/>
            </a:br>
            <a:r>
              <a:rPr lang="en-US" altLang="en-US" sz="2000"/>
              <a:t>A. That the U.S. should remain neutral in the Cuban fight for independence.</a:t>
            </a:r>
            <a:br>
              <a:rPr lang="en-US" altLang="en-US" sz="2000"/>
            </a:br>
            <a:r>
              <a:rPr lang="en-US" altLang="en-US" sz="2000"/>
              <a:t>B. That many Cubans are being murdered by the Spanish</a:t>
            </a:r>
            <a:br>
              <a:rPr lang="en-US" altLang="en-US" sz="2000"/>
            </a:br>
            <a:r>
              <a:rPr lang="en-US" altLang="en-US" sz="2000"/>
              <a:t>C. That the naval officers aboard the USS Maine were murdered by the Spanish</a:t>
            </a:r>
            <a:br>
              <a:rPr lang="en-US" altLang="en-US" sz="2000"/>
            </a:br>
            <a:r>
              <a:rPr lang="en-US" altLang="en-US" sz="2000"/>
              <a:t>D. That Spain should allow Cubans their independence</a:t>
            </a:r>
          </a:p>
        </p:txBody>
      </p:sp>
      <p:pic>
        <p:nvPicPr>
          <p:cNvPr id="18435" name="Picture 11">
            <a:extLst>
              <a:ext uri="{FF2B5EF4-FFF2-40B4-BE49-F238E27FC236}">
                <a16:creationId xmlns:a16="http://schemas.microsoft.com/office/drawing/2014/main" id="{4F298A2E-CB16-5A83-839D-4B1AB2FDD9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0"/>
            <a:ext cx="4114800" cy="48863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1392751E-2FA2-8167-5B10-C8C080B96E37}"/>
              </a:ext>
            </a:extLst>
          </p:cNvPr>
          <p:cNvSpPr>
            <a:spLocks noChangeArrowheads="1"/>
          </p:cNvSpPr>
          <p:nvPr/>
        </p:nvSpPr>
        <p:spPr bwMode="auto">
          <a:xfrm>
            <a:off x="381000" y="5867400"/>
            <a:ext cx="381000" cy="379413"/>
          </a:xfrm>
          <a:prstGeom prst="ellipse">
            <a:avLst/>
          </a:prstGeom>
          <a:noFill/>
          <a:ln w="4127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sp>
        <p:nvSpPr>
          <p:cNvPr id="8" name="Oval 7">
            <a:extLst>
              <a:ext uri="{FF2B5EF4-FFF2-40B4-BE49-F238E27FC236}">
                <a16:creationId xmlns:a16="http://schemas.microsoft.com/office/drawing/2014/main" id="{89739E14-59FB-7EE8-B89B-B526B96A8E07}"/>
              </a:ext>
            </a:extLst>
          </p:cNvPr>
          <p:cNvSpPr>
            <a:spLocks noChangeArrowheads="1"/>
          </p:cNvSpPr>
          <p:nvPr/>
        </p:nvSpPr>
        <p:spPr bwMode="auto">
          <a:xfrm>
            <a:off x="1901825" y="3276600"/>
            <a:ext cx="1219200" cy="1366838"/>
          </a:xfrm>
          <a:prstGeom prst="ellipse">
            <a:avLst/>
          </a:prstGeom>
          <a:noFill/>
          <a:ln w="4127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6">
            <a:extLst>
              <a:ext uri="{FF2B5EF4-FFF2-40B4-BE49-F238E27FC236}">
                <a16:creationId xmlns:a16="http://schemas.microsoft.com/office/drawing/2014/main" id="{0D35E55C-16BB-42A8-29A4-E96796BFE13A}"/>
              </a:ext>
            </a:extLst>
          </p:cNvPr>
          <p:cNvSpPr txBox="1">
            <a:spLocks noChangeArrowheads="1"/>
          </p:cNvSpPr>
          <p:nvPr/>
        </p:nvSpPr>
        <p:spPr bwMode="auto">
          <a:xfrm>
            <a:off x="57150" y="73025"/>
            <a:ext cx="3387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b="1"/>
              <a:t>The Trouble in Cuba</a:t>
            </a:r>
          </a:p>
        </p:txBody>
      </p:sp>
      <p:sp>
        <p:nvSpPr>
          <p:cNvPr id="19459" name="Rectangle 7">
            <a:extLst>
              <a:ext uri="{FF2B5EF4-FFF2-40B4-BE49-F238E27FC236}">
                <a16:creationId xmlns:a16="http://schemas.microsoft.com/office/drawing/2014/main" id="{8D638AD3-7FE9-A4CD-2DD7-54E2C84B3EF6}"/>
              </a:ext>
            </a:extLst>
          </p:cNvPr>
          <p:cNvSpPr>
            <a:spLocks noChangeArrowheads="1"/>
          </p:cNvSpPr>
          <p:nvPr/>
        </p:nvSpPr>
        <p:spPr bwMode="auto">
          <a:xfrm>
            <a:off x="152400" y="457200"/>
            <a:ext cx="88392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400"/>
              <a:t>A satirical map reflecting American sentiment towards Cuba, three years before the beginning of the Spanish-American War. "Uncle Sam" has his eye on Cuba, portrayed as a small fish, and announces: "I've had my eye on that morsel for a long time|guess I'll have to take it in!"</a:t>
            </a:r>
          </a:p>
          <a:p>
            <a:pPr>
              <a:spcBef>
                <a:spcPct val="0"/>
              </a:spcBef>
              <a:buFontTx/>
              <a:buNone/>
            </a:pPr>
            <a:r>
              <a:rPr lang="en-US" altLang="en-US" sz="2400"/>
              <a:t>The "Trouble in Cuba" refers to the landings in February 1895 by armed forces under Jose Marti. In the spring, Marti's forces adopted a scorched earth policy intended to cripple the vital sugar industry by destroying cane fields, sugar mills and railroads. In June, the Cleveland administration officially proclaimed its neutrality in the dispute, effectively recognizing the insurgency (Trask 1996, 1-3, 11|Brewer 2009, 18). By the fall, the parties had settled into a guerrilla war that would continue until the American intervention.</a:t>
            </a:r>
          </a:p>
          <a:p>
            <a:pPr>
              <a:spcBef>
                <a:spcPct val="0"/>
              </a:spcBef>
              <a:buFontTx/>
              <a:buNone/>
            </a:pPr>
            <a:r>
              <a:rPr lang="en-US" altLang="en-US" sz="2400"/>
              <a:t>During this period of time, Judge Magazine published at least five cartoon maps supporting and encouraging U.S. expansionism.</a:t>
            </a:r>
          </a:p>
        </p:txBody>
      </p:sp>
      <p:pic>
        <p:nvPicPr>
          <p:cNvPr id="17412" name="Online Image Placeholder 5" descr="A close up of text on a white background&#10;&#10;Description automatically generated">
            <a:extLst>
              <a:ext uri="{FF2B5EF4-FFF2-40B4-BE49-F238E27FC236}">
                <a16:creationId xmlns:a16="http://schemas.microsoft.com/office/drawing/2014/main" id="{25491D82-D75E-968B-67A8-C19461C00B77}"/>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47625" y="-5037138"/>
            <a:ext cx="9202738" cy="11268076"/>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anim calcmode="lin" valueType="num">
                                      <p:cBhvr additive="base">
                                        <p:cTn id="7" dur="500" fill="hold"/>
                                        <p:tgtEl>
                                          <p:spTgt spid="17412"/>
                                        </p:tgtEl>
                                        <p:attrNameLst>
                                          <p:attrName>ppt_x</p:attrName>
                                        </p:attrNameLst>
                                      </p:cBhvr>
                                      <p:tavLst>
                                        <p:tav tm="0">
                                          <p:val>
                                            <p:strVal val="#ppt_x"/>
                                          </p:val>
                                        </p:tav>
                                        <p:tav tm="100000">
                                          <p:val>
                                            <p:strVal val="#ppt_x"/>
                                          </p:val>
                                        </p:tav>
                                      </p:tavLst>
                                    </p:anim>
                                    <p:anim calcmode="lin" valueType="num">
                                      <p:cBhvr additive="base">
                                        <p:cTn id="8" dur="500" fill="hold"/>
                                        <p:tgtEl>
                                          <p:spTgt spid="1741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1" presetClass="exit" presetSubtype="0" fill="hold" nodeType="clickEffect">
                                  <p:stCondLst>
                                    <p:cond delay="0"/>
                                  </p:stCondLst>
                                  <p:childTnLst>
                                    <p:anim calcmode="lin" valueType="num">
                                      <p:cBhvr>
                                        <p:cTn id="12" dur="1000"/>
                                        <p:tgtEl>
                                          <p:spTgt spid="17412"/>
                                        </p:tgtEl>
                                        <p:attrNameLst>
                                          <p:attrName>ppt_w</p:attrName>
                                        </p:attrNameLst>
                                      </p:cBhvr>
                                      <p:tavLst>
                                        <p:tav tm="0">
                                          <p:val>
                                            <p:strVal val="ppt_w"/>
                                          </p:val>
                                        </p:tav>
                                        <p:tav tm="100000">
                                          <p:val>
                                            <p:fltVal val="0"/>
                                          </p:val>
                                        </p:tav>
                                      </p:tavLst>
                                    </p:anim>
                                    <p:anim calcmode="lin" valueType="num">
                                      <p:cBhvr>
                                        <p:cTn id="13" dur="1000"/>
                                        <p:tgtEl>
                                          <p:spTgt spid="17412"/>
                                        </p:tgtEl>
                                        <p:attrNameLst>
                                          <p:attrName>ppt_h</p:attrName>
                                        </p:attrNameLst>
                                      </p:cBhvr>
                                      <p:tavLst>
                                        <p:tav tm="0">
                                          <p:val>
                                            <p:strVal val="ppt_h"/>
                                          </p:val>
                                        </p:tav>
                                        <p:tav tm="100000">
                                          <p:val>
                                            <p:fltVal val="0"/>
                                          </p:val>
                                        </p:tav>
                                      </p:tavLst>
                                    </p:anim>
                                    <p:anim calcmode="lin" valueType="num">
                                      <p:cBhvr>
                                        <p:cTn id="14" dur="1000"/>
                                        <p:tgtEl>
                                          <p:spTgt spid="17412"/>
                                        </p:tgtEl>
                                        <p:attrNameLst>
                                          <p:attrName>style.rotation</p:attrName>
                                        </p:attrNameLst>
                                      </p:cBhvr>
                                      <p:tavLst>
                                        <p:tav tm="0">
                                          <p:val>
                                            <p:fltVal val="0"/>
                                          </p:val>
                                        </p:tav>
                                        <p:tav tm="100000">
                                          <p:val>
                                            <p:fltVal val="90"/>
                                          </p:val>
                                        </p:tav>
                                      </p:tavLst>
                                    </p:anim>
                                    <p:animEffect transition="out" filter="fade">
                                      <p:cBhvr>
                                        <p:cTn id="15" dur="1000"/>
                                        <p:tgtEl>
                                          <p:spTgt spid="17412"/>
                                        </p:tgtEl>
                                      </p:cBhvr>
                                    </p:animEffect>
                                    <p:set>
                                      <p:cBhvr>
                                        <p:cTn id="16" dur="1" fill="hold">
                                          <p:stCondLst>
                                            <p:cond delay="999"/>
                                          </p:stCondLst>
                                        </p:cTn>
                                        <p:tgtEl>
                                          <p:spTgt spid="174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a:extLst>
              <a:ext uri="{FF2B5EF4-FFF2-40B4-BE49-F238E27FC236}">
                <a16:creationId xmlns:a16="http://schemas.microsoft.com/office/drawing/2014/main" id="{630EC67E-21E5-2796-0FC6-B1C811572594}"/>
              </a:ext>
            </a:extLst>
          </p:cNvPr>
          <p:cNvSpPr>
            <a:spLocks noChangeArrowheads="1"/>
          </p:cNvSpPr>
          <p:nvPr/>
        </p:nvSpPr>
        <p:spPr bwMode="auto">
          <a:xfrm>
            <a:off x="114300" y="1371600"/>
            <a:ext cx="90297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400"/>
              <a:t>1. One important conclusion that can be drawn as a result of the Spanish American War is that</a:t>
            </a:r>
          </a:p>
          <a:p>
            <a:pPr>
              <a:spcBef>
                <a:spcPct val="0"/>
              </a:spcBef>
              <a:buFontTx/>
              <a:buNone/>
            </a:pPr>
            <a:r>
              <a:rPr lang="en-US" altLang="en-US" sz="2400"/>
              <a:t>A. Only the President should decide issues of war and peace</a:t>
            </a:r>
          </a:p>
          <a:p>
            <a:pPr>
              <a:spcBef>
                <a:spcPct val="0"/>
              </a:spcBef>
              <a:buFontTx/>
              <a:buNone/>
            </a:pPr>
            <a:r>
              <a:rPr lang="en-US" altLang="en-US" sz="2400"/>
              <a:t>B. The media are a powerful influence in shaping American public opinion toward war</a:t>
            </a:r>
          </a:p>
          <a:p>
            <a:pPr>
              <a:spcBef>
                <a:spcPct val="0"/>
              </a:spcBef>
              <a:buFontTx/>
              <a:buNone/>
            </a:pPr>
            <a:r>
              <a:rPr lang="en-US" altLang="en-US" sz="2400"/>
              <a:t>C. The public has little confidence in the ability of the American military</a:t>
            </a:r>
          </a:p>
          <a:p>
            <a:pPr>
              <a:spcBef>
                <a:spcPct val="0"/>
              </a:spcBef>
              <a:buFontTx/>
              <a:buNone/>
            </a:pPr>
            <a:r>
              <a:rPr lang="en-US" altLang="en-US" sz="2400"/>
              <a:t>D. International organizations play a decisive role in determining the outcome of war</a:t>
            </a:r>
          </a:p>
        </p:txBody>
      </p:sp>
      <p:sp>
        <p:nvSpPr>
          <p:cNvPr id="6" name="Oval 5">
            <a:extLst>
              <a:ext uri="{FF2B5EF4-FFF2-40B4-BE49-F238E27FC236}">
                <a16:creationId xmlns:a16="http://schemas.microsoft.com/office/drawing/2014/main" id="{CC916DFC-5C43-5CB3-A166-420B177E2B32}"/>
              </a:ext>
            </a:extLst>
          </p:cNvPr>
          <p:cNvSpPr>
            <a:spLocks noChangeArrowheads="1"/>
          </p:cNvSpPr>
          <p:nvPr/>
        </p:nvSpPr>
        <p:spPr bwMode="auto">
          <a:xfrm>
            <a:off x="114300" y="2514600"/>
            <a:ext cx="381000" cy="379413"/>
          </a:xfrm>
          <a:prstGeom prst="ellipse">
            <a:avLst/>
          </a:prstGeom>
          <a:noFill/>
          <a:ln w="4127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pic>
        <p:nvPicPr>
          <p:cNvPr id="7" name="Picture 6">
            <a:extLst>
              <a:ext uri="{FF2B5EF4-FFF2-40B4-BE49-F238E27FC236}">
                <a16:creationId xmlns:a16="http://schemas.microsoft.com/office/drawing/2014/main" id="{634DDB8B-0E6D-17AF-8137-EA00ADC36B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198438"/>
            <a:ext cx="9017000"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6" presetClass="exit" presetSubtype="0" fill="hold" nodeType="clickEffect">
                                  <p:stCondLst>
                                    <p:cond delay="0"/>
                                  </p:stCondLst>
                                  <p:childTnLst>
                                    <p:animEffect transition="out" filter="wipe(down)">
                                      <p:cBhvr>
                                        <p:cTn id="13" dur="180" accel="50000">
                                          <p:stCondLst>
                                            <p:cond delay="1820"/>
                                          </p:stCondLst>
                                        </p:cTn>
                                        <p:tgtEl>
                                          <p:spTgt spid="7"/>
                                        </p:tgtEl>
                                      </p:cBhvr>
                                    </p:animEffect>
                                    <p:anim calcmode="lin" valueType="num">
                                      <p:cBhvr>
                                        <p:cTn id="14" dur="1822" tmFilter="0,0; 0.14,0.31; 0.43,0.73; 0.71,0.91; 1.0,1.0">
                                          <p:stCondLst>
                                            <p:cond delay="0"/>
                                          </p:stCondLst>
                                        </p:cTn>
                                        <p:tgtEl>
                                          <p:spTgt spid="7"/>
                                        </p:tgtEl>
                                        <p:attrNameLst>
                                          <p:attrName>ppt_x</p:attrName>
                                        </p:attrNameLst>
                                      </p:cBhvr>
                                      <p:tavLst>
                                        <p:tav tm="0">
                                          <p:val>
                                            <p:strVal val="ppt_x"/>
                                          </p:val>
                                        </p:tav>
                                        <p:tav tm="100000">
                                          <p:val>
                                            <p:strVal val="#ppt_x+0.25"/>
                                          </p:val>
                                        </p:tav>
                                      </p:tavLst>
                                    </p:anim>
                                    <p:anim calcmode="lin" valueType="num">
                                      <p:cBhvr>
                                        <p:cTn id="15" dur="178">
                                          <p:stCondLst>
                                            <p:cond delay="1822"/>
                                          </p:stCondLst>
                                        </p:cTn>
                                        <p:tgtEl>
                                          <p:spTgt spid="7"/>
                                        </p:tgtEl>
                                        <p:attrNameLst>
                                          <p:attrName>ppt_x</p:attrName>
                                        </p:attrNameLst>
                                      </p:cBhvr>
                                      <p:tavLst>
                                        <p:tav tm="0">
                                          <p:val>
                                            <p:strVal val="ppt_x"/>
                                          </p:val>
                                        </p:tav>
                                        <p:tav tm="100000">
                                          <p:val>
                                            <p:strVal val="ppt_x"/>
                                          </p:val>
                                        </p:tav>
                                      </p:tavLst>
                                    </p:anim>
                                    <p:anim calcmode="lin" valueType="num">
                                      <p:cBhvr>
                                        <p:cTn id="16" dur="664" tmFilter="0.0,0.0;0.25,0.07;0.50,0.2;0.75,0.467;1.0,1.0">
                                          <p:stCondLst>
                                            <p:cond delay="0"/>
                                          </p:stCondLst>
                                        </p:cTn>
                                        <p:tgtEl>
                                          <p:spTgt spid="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7" dur="664" tmFilter="0, 0; 0.125,0.2665; 0.25,0.4; 0.375,0.465; 0.5,0.5;  0.625,0.535; 0.75,0.6; 0.875,0.7335; 1,1">
                                          <p:stCondLst>
                                            <p:cond delay="664"/>
                                          </p:stCondLst>
                                        </p:cTn>
                                        <p:tgtEl>
                                          <p:spTgt spid="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8" dur="332" tmFilter="0, 0; 0.125,0.2665; 0.25,0.4; 0.375,0.465; 0.5,0.5;  0.625,0.535; 0.75,0.6; 0.875,0.7335; 1,1">
                                          <p:stCondLst>
                                            <p:cond delay="1324"/>
                                          </p:stCondLst>
                                        </p:cTn>
                                        <p:tgtEl>
                                          <p:spTgt spid="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9" dur="164" tmFilter="0, 0; 0.125,0.2665; 0.25,0.4; 0.375,0.465; 0.5,0.5;  0.625,0.535; 0.75,0.6; 0.875,0.7335; 1,1">
                                          <p:stCondLst>
                                            <p:cond delay="1656"/>
                                          </p:stCondLst>
                                        </p:cTn>
                                        <p:tgtEl>
                                          <p:spTgt spid="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0" dur="180" accel="50000">
                                          <p:stCondLst>
                                            <p:cond delay="1820"/>
                                          </p:stCondLst>
                                        </p:cTn>
                                        <p:tgtEl>
                                          <p:spTgt spid="7"/>
                                        </p:tgtEl>
                                        <p:attrNameLst>
                                          <p:attrName>ppt_y</p:attrName>
                                        </p:attrNameLst>
                                      </p:cBhvr>
                                      <p:tavLst>
                                        <p:tav tm="0">
                                          <p:val>
                                            <p:strVal val="ppt_y"/>
                                          </p:val>
                                        </p:tav>
                                        <p:tav tm="100000">
                                          <p:val>
                                            <p:strVal val="ppt_y+ppt_h"/>
                                          </p:val>
                                        </p:tav>
                                      </p:tavLst>
                                    </p:anim>
                                    <p:animScale>
                                      <p:cBhvr>
                                        <p:cTn id="21" dur="26">
                                          <p:stCondLst>
                                            <p:cond delay="620"/>
                                          </p:stCondLst>
                                        </p:cTn>
                                        <p:tgtEl>
                                          <p:spTgt spid="7"/>
                                        </p:tgtEl>
                                      </p:cBhvr>
                                      <p:to x="100000" y="60000"/>
                                    </p:animScale>
                                    <p:animScale>
                                      <p:cBhvr>
                                        <p:cTn id="22" dur="166" decel="50000">
                                          <p:stCondLst>
                                            <p:cond delay="646"/>
                                          </p:stCondLst>
                                        </p:cTn>
                                        <p:tgtEl>
                                          <p:spTgt spid="7"/>
                                        </p:tgtEl>
                                      </p:cBhvr>
                                      <p:to x="100000" y="100000"/>
                                    </p:animScale>
                                    <p:animScale>
                                      <p:cBhvr>
                                        <p:cTn id="23" dur="26">
                                          <p:stCondLst>
                                            <p:cond delay="1312"/>
                                          </p:stCondLst>
                                        </p:cTn>
                                        <p:tgtEl>
                                          <p:spTgt spid="7"/>
                                        </p:tgtEl>
                                      </p:cBhvr>
                                      <p:to x="100000" y="80000"/>
                                    </p:animScale>
                                    <p:animScale>
                                      <p:cBhvr>
                                        <p:cTn id="24" dur="166" decel="50000">
                                          <p:stCondLst>
                                            <p:cond delay="1338"/>
                                          </p:stCondLst>
                                        </p:cTn>
                                        <p:tgtEl>
                                          <p:spTgt spid="7"/>
                                        </p:tgtEl>
                                      </p:cBhvr>
                                      <p:to x="100000" y="100000"/>
                                    </p:animScale>
                                    <p:animScale>
                                      <p:cBhvr>
                                        <p:cTn id="25" dur="26">
                                          <p:stCondLst>
                                            <p:cond delay="1642"/>
                                          </p:stCondLst>
                                        </p:cTn>
                                        <p:tgtEl>
                                          <p:spTgt spid="7"/>
                                        </p:tgtEl>
                                      </p:cBhvr>
                                      <p:to x="100000" y="90000"/>
                                    </p:animScale>
                                    <p:animScale>
                                      <p:cBhvr>
                                        <p:cTn id="26" dur="166" decel="50000">
                                          <p:stCondLst>
                                            <p:cond delay="1668"/>
                                          </p:stCondLst>
                                        </p:cTn>
                                        <p:tgtEl>
                                          <p:spTgt spid="7"/>
                                        </p:tgtEl>
                                      </p:cBhvr>
                                      <p:to x="100000" y="100000"/>
                                    </p:animScale>
                                    <p:animScale>
                                      <p:cBhvr>
                                        <p:cTn id="27" dur="26">
                                          <p:stCondLst>
                                            <p:cond delay="1808"/>
                                          </p:stCondLst>
                                        </p:cTn>
                                        <p:tgtEl>
                                          <p:spTgt spid="7"/>
                                        </p:tgtEl>
                                      </p:cBhvr>
                                      <p:to x="100000" y="95000"/>
                                    </p:animScale>
                                    <p:animScale>
                                      <p:cBhvr>
                                        <p:cTn id="28" dur="166" decel="50000">
                                          <p:stCondLst>
                                            <p:cond delay="1834"/>
                                          </p:stCondLst>
                                        </p:cTn>
                                        <p:tgtEl>
                                          <p:spTgt spid="7"/>
                                        </p:tgtEl>
                                      </p:cBhvr>
                                      <p:to x="100000" y="100000"/>
                                    </p:animScale>
                                    <p:set>
                                      <p:cBhvr>
                                        <p:cTn id="29"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a:extLst>
              <a:ext uri="{FF2B5EF4-FFF2-40B4-BE49-F238E27FC236}">
                <a16:creationId xmlns:a16="http://schemas.microsoft.com/office/drawing/2014/main" id="{6E8AECB1-1DCA-9D5C-78B4-4363FF57AA6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93863" y="36513"/>
            <a:ext cx="589597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Placeholder 2">
            <a:extLst>
              <a:ext uri="{FF2B5EF4-FFF2-40B4-BE49-F238E27FC236}">
                <a16:creationId xmlns:a16="http://schemas.microsoft.com/office/drawing/2014/main" id="{5F8437CD-C38F-0045-67D8-7FA513E68A3D}"/>
              </a:ext>
            </a:extLst>
          </p:cNvPr>
          <p:cNvSpPr>
            <a:spLocks noGrp="1" noChangeArrowheads="1"/>
          </p:cNvSpPr>
          <p:nvPr>
            <p:ph type="body" sz="half" idx="1"/>
          </p:nvPr>
        </p:nvSpPr>
        <p:spPr>
          <a:xfrm>
            <a:off x="366713" y="862013"/>
            <a:ext cx="8548687" cy="1906587"/>
          </a:xfrm>
        </p:spPr>
        <p:txBody>
          <a:bodyPr/>
          <a:lstStyle/>
          <a:p>
            <a:pPr marL="0" indent="0">
              <a:buFontTx/>
              <a:buNone/>
            </a:pPr>
            <a:r>
              <a:rPr lang="en-US" altLang="en-US" sz="2800" b="1"/>
              <a:t>Economic Interests</a:t>
            </a:r>
          </a:p>
          <a:p>
            <a:pPr marL="0" indent="0">
              <a:buFontTx/>
              <a:buNone/>
            </a:pPr>
            <a:r>
              <a:rPr lang="en-US" altLang="en-US" sz="2800"/>
              <a:t>US govt and business leaders were concerned to protect US investments in Cuba which exceeded $50 million</a:t>
            </a:r>
          </a:p>
        </p:txBody>
      </p:sp>
      <p:sp>
        <p:nvSpPr>
          <p:cNvPr id="6" name="Text Placeholder 2">
            <a:extLst>
              <a:ext uri="{FF2B5EF4-FFF2-40B4-BE49-F238E27FC236}">
                <a16:creationId xmlns:a16="http://schemas.microsoft.com/office/drawing/2014/main" id="{AB3E8C1F-5E13-5F33-4147-BFC41F43CFF6}"/>
              </a:ext>
            </a:extLst>
          </p:cNvPr>
          <p:cNvSpPr txBox="1">
            <a:spLocks/>
          </p:cNvSpPr>
          <p:nvPr/>
        </p:nvSpPr>
        <p:spPr bwMode="auto">
          <a:xfrm>
            <a:off x="350838" y="2362200"/>
            <a:ext cx="8229600" cy="3429000"/>
          </a:xfrm>
          <a:prstGeom prst="rect">
            <a:avLst/>
          </a:prstGeom>
          <a:noFill/>
          <a:ln>
            <a:noFill/>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FontTx/>
              <a:buNone/>
              <a:defRPr/>
            </a:pPr>
            <a:r>
              <a:rPr lang="en-US" sz="2800" b="1" kern="0" dirty="0"/>
              <a:t>Imperial Interests</a:t>
            </a:r>
          </a:p>
          <a:p>
            <a:pPr marL="0" indent="0">
              <a:buFontTx/>
              <a:buNone/>
              <a:defRPr/>
            </a:pPr>
            <a:r>
              <a:rPr lang="en-US" sz="2800" kern="0" dirty="0"/>
              <a:t>US had interest in buying Cuba in 1854.  Spain declined.</a:t>
            </a:r>
          </a:p>
          <a:p>
            <a:pPr marL="0" indent="0">
              <a:buFontTx/>
              <a:buNone/>
              <a:defRPr/>
            </a:pPr>
            <a:r>
              <a:rPr lang="en-US" sz="2800" b="1" dirty="0"/>
              <a:t>Ostend Manifesto </a:t>
            </a:r>
            <a:r>
              <a:rPr lang="en-US" sz="2800" dirty="0"/>
              <a:t>was a document written in 1854 that described the rationale for the United States to purchase Cuba from Spain while implying that the U.S. should declare war if Spain refused.</a:t>
            </a:r>
            <a:endParaRPr lang="en-US" sz="2800" kern="0" dirty="0"/>
          </a:p>
        </p:txBody>
      </p:sp>
      <p:pic>
        <p:nvPicPr>
          <p:cNvPr id="21509" name="Picture 2">
            <a:extLst>
              <a:ext uri="{FF2B5EF4-FFF2-40B4-BE49-F238E27FC236}">
                <a16:creationId xmlns:a16="http://schemas.microsoft.com/office/drawing/2014/main" id="{809A628A-347B-775D-95ED-94755323A5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838" y="36513"/>
            <a:ext cx="15176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3">
            <a:extLst>
              <a:ext uri="{FF2B5EF4-FFF2-40B4-BE49-F238E27FC236}">
                <a16:creationId xmlns:a16="http://schemas.microsoft.com/office/drawing/2014/main" id="{47950AF6-D88E-BE6B-DEC2-AEA0F1F669D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26325" y="28575"/>
            <a:ext cx="1489075"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0A95EC36-7DC5-FF6E-5261-3D42D409C4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1801813"/>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1823 0.00139 L -0.76371 -0.1007 " pathEditMode="relative" ptsTypes="AA">
                                      <p:cBhvr>
                                        <p:cTn id="6" dur="2000" fill="hold"/>
                                        <p:tgtEl>
                                          <p:spTgt spid="2"/>
                                        </p:tgtEl>
                                        <p:attrNameLst>
                                          <p:attrName>ppt_x</p:attrName>
                                          <p:attrName>ppt_y</p:attrName>
                                        </p:attrNameLst>
                                      </p:cBhvr>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31" presetClass="exit" presetSubtype="0" fill="hold" nodeType="clickEffect">
                                  <p:stCondLst>
                                    <p:cond delay="0"/>
                                  </p:stCondLst>
                                  <p:childTnLst>
                                    <p:anim calcmode="lin" valueType="num">
                                      <p:cBhvr>
                                        <p:cTn id="10" dur="1000"/>
                                        <p:tgtEl>
                                          <p:spTgt spid="2"/>
                                        </p:tgtEl>
                                        <p:attrNameLst>
                                          <p:attrName>ppt_w</p:attrName>
                                        </p:attrNameLst>
                                      </p:cBhvr>
                                      <p:tavLst>
                                        <p:tav tm="0">
                                          <p:val>
                                            <p:strVal val="ppt_w"/>
                                          </p:val>
                                        </p:tav>
                                        <p:tav tm="100000">
                                          <p:val>
                                            <p:fltVal val="0"/>
                                          </p:val>
                                        </p:tav>
                                      </p:tavLst>
                                    </p:anim>
                                    <p:anim calcmode="lin" valueType="num">
                                      <p:cBhvr>
                                        <p:cTn id="11" dur="1000"/>
                                        <p:tgtEl>
                                          <p:spTgt spid="2"/>
                                        </p:tgtEl>
                                        <p:attrNameLst>
                                          <p:attrName>ppt_h</p:attrName>
                                        </p:attrNameLst>
                                      </p:cBhvr>
                                      <p:tavLst>
                                        <p:tav tm="0">
                                          <p:val>
                                            <p:strVal val="ppt_h"/>
                                          </p:val>
                                        </p:tav>
                                        <p:tav tm="100000">
                                          <p:val>
                                            <p:fltVal val="0"/>
                                          </p:val>
                                        </p:tav>
                                      </p:tavLst>
                                    </p:anim>
                                    <p:anim calcmode="lin" valueType="num">
                                      <p:cBhvr>
                                        <p:cTn id="12" dur="1000"/>
                                        <p:tgtEl>
                                          <p:spTgt spid="2"/>
                                        </p:tgtEl>
                                        <p:attrNameLst>
                                          <p:attrName>style.rotation</p:attrName>
                                        </p:attrNameLst>
                                      </p:cBhvr>
                                      <p:tavLst>
                                        <p:tav tm="0">
                                          <p:val>
                                            <p:fltVal val="0"/>
                                          </p:val>
                                        </p:tav>
                                        <p:tav tm="100000">
                                          <p:val>
                                            <p:fltVal val="90"/>
                                          </p:val>
                                        </p:tav>
                                      </p:tavLst>
                                    </p:anim>
                                    <p:animEffect transition="out" filter="fade">
                                      <p:cBhvr>
                                        <p:cTn id="13" dur="1000"/>
                                        <p:tgtEl>
                                          <p:spTgt spid="2"/>
                                        </p:tgtEl>
                                      </p:cBhvr>
                                    </p:animEffect>
                                    <p:set>
                                      <p:cBhvr>
                                        <p:cTn id="14"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026" descr="24">
            <a:extLst>
              <a:ext uri="{FF2B5EF4-FFF2-40B4-BE49-F238E27FC236}">
                <a16:creationId xmlns:a16="http://schemas.microsoft.com/office/drawing/2014/main" id="{7E0066B7-633F-CDF6-5BFC-E1B75F22AA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37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1027">
            <a:extLst>
              <a:ext uri="{FF2B5EF4-FFF2-40B4-BE49-F238E27FC236}">
                <a16:creationId xmlns:a16="http://schemas.microsoft.com/office/drawing/2014/main" id="{452FBCC2-B5B7-FB57-326C-D1FC2DE79253}"/>
              </a:ext>
            </a:extLst>
          </p:cNvPr>
          <p:cNvSpPr txBox="1">
            <a:spLocks noChangeArrowheads="1"/>
          </p:cNvSpPr>
          <p:nvPr/>
        </p:nvSpPr>
        <p:spPr bwMode="auto">
          <a:xfrm>
            <a:off x="5715000" y="0"/>
            <a:ext cx="3429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2800" b="1" u="sng">
                <a:latin typeface="Arial" panose="020B0604020202020204" pitchFamily="34" charset="0"/>
              </a:rPr>
              <a:t>Thomas Jefferson</a:t>
            </a:r>
          </a:p>
        </p:txBody>
      </p:sp>
      <p:sp>
        <p:nvSpPr>
          <p:cNvPr id="76804" name="Text Box 1028">
            <a:extLst>
              <a:ext uri="{FF2B5EF4-FFF2-40B4-BE49-F238E27FC236}">
                <a16:creationId xmlns:a16="http://schemas.microsoft.com/office/drawing/2014/main" id="{7D451C81-C61B-F6DB-49C1-B4C8EC58DC3C}"/>
              </a:ext>
            </a:extLst>
          </p:cNvPr>
          <p:cNvSpPr txBox="1">
            <a:spLocks noChangeArrowheads="1"/>
          </p:cNvSpPr>
          <p:nvPr/>
        </p:nvSpPr>
        <p:spPr bwMode="auto">
          <a:xfrm>
            <a:off x="5715000" y="609600"/>
            <a:ext cx="3429000" cy="543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buFontTx/>
              <a:buNone/>
            </a:pPr>
            <a:r>
              <a:rPr lang="en-US" altLang="en-US" sz="2800" b="1">
                <a:latin typeface="Arial" panose="020B0604020202020204" pitchFamily="34" charset="0"/>
              </a:rPr>
              <a:t>Louisiana </a:t>
            </a:r>
            <a:r>
              <a:rPr lang="en-US" altLang="en-US" sz="2800" b="1" u="sng">
                <a:latin typeface="Arial" panose="020B0604020202020204" pitchFamily="34" charset="0"/>
              </a:rPr>
              <a:t>Purchase</a:t>
            </a:r>
            <a:r>
              <a:rPr lang="en-US" altLang="en-US" sz="2800" b="1">
                <a:latin typeface="Arial" panose="020B0604020202020204" pitchFamily="34" charset="0"/>
              </a:rPr>
              <a:t> </a:t>
            </a:r>
          </a:p>
          <a:p>
            <a:pPr algn="ctr" eaLnBrk="1" hangingPunct="1">
              <a:spcBef>
                <a:spcPct val="50000"/>
              </a:spcBef>
              <a:buFontTx/>
              <a:buNone/>
            </a:pPr>
            <a:r>
              <a:rPr lang="en-US" altLang="en-US" sz="2800" b="1">
                <a:latin typeface="Arial" panose="020B0604020202020204" pitchFamily="34" charset="0"/>
              </a:rPr>
              <a:t>Jefferson bought the Louisiana Territory from France in 1803 for $15 million.  This doubled the size of the U.S. which now stretched from the East Coast to the Rocky Mountains.</a:t>
            </a:r>
            <a:endParaRPr lang="en-US" altLang="en-US" sz="2800" b="1" u="sng">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ox(in)">
                                      <p:cBhvr>
                                        <p:cTn id="7" dur="500"/>
                                        <p:tgtEl>
                                          <p:spTgt spid="768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4"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Placeholder 2">
            <a:extLst>
              <a:ext uri="{FF2B5EF4-FFF2-40B4-BE49-F238E27FC236}">
                <a16:creationId xmlns:a16="http://schemas.microsoft.com/office/drawing/2014/main" id="{CE293E51-1268-B19E-2AFD-353350AB4DF5}"/>
              </a:ext>
            </a:extLst>
          </p:cNvPr>
          <p:cNvSpPr>
            <a:spLocks noGrp="1" noChangeArrowheads="1"/>
          </p:cNvSpPr>
          <p:nvPr>
            <p:ph type="body" sz="half" idx="1"/>
          </p:nvPr>
        </p:nvSpPr>
        <p:spPr>
          <a:xfrm>
            <a:off x="0" y="0"/>
            <a:ext cx="3316288" cy="990600"/>
          </a:xfrm>
        </p:spPr>
        <p:txBody>
          <a:bodyPr/>
          <a:lstStyle/>
          <a:p>
            <a:pPr marL="0" indent="0">
              <a:buFontTx/>
              <a:buNone/>
            </a:pPr>
            <a:r>
              <a:rPr lang="en-US" altLang="en-US" sz="2000"/>
              <a:t>William McKinley was president during the Spanish-American War.</a:t>
            </a:r>
          </a:p>
        </p:txBody>
      </p:sp>
      <p:pic>
        <p:nvPicPr>
          <p:cNvPr id="22531" name="Picture 2" descr="Image result for waiting for the facts political cartoon">
            <a:extLst>
              <a:ext uri="{FF2B5EF4-FFF2-40B4-BE49-F238E27FC236}">
                <a16:creationId xmlns:a16="http://schemas.microsoft.com/office/drawing/2014/main" id="{527A5336-6F88-243C-DFCB-758EAA9302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7938"/>
            <a:ext cx="60198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DFC483F-42FD-85D8-B0D3-198ED9971CCB}"/>
              </a:ext>
            </a:extLst>
          </p:cNvPr>
          <p:cNvSpPr/>
          <p:nvPr/>
        </p:nvSpPr>
        <p:spPr>
          <a:xfrm>
            <a:off x="88900" y="1295400"/>
            <a:ext cx="3035300" cy="3786188"/>
          </a:xfrm>
          <a:prstGeom prst="rect">
            <a:avLst/>
          </a:prstGeom>
        </p:spPr>
        <p:txBody>
          <a:bodyPr>
            <a:spAutoFit/>
          </a:bodyPr>
          <a:lstStyle/>
          <a:p>
            <a:pPr marL="457200" indent="-457200">
              <a:buFontTx/>
              <a:buAutoNum type="arabicPeriod"/>
              <a:defRPr/>
            </a:pPr>
            <a:r>
              <a:rPr lang="en-US" sz="2000" dirty="0"/>
              <a:t>Who is waiting?</a:t>
            </a:r>
          </a:p>
          <a:p>
            <a:pPr>
              <a:defRPr/>
            </a:pPr>
            <a:endParaRPr lang="en-US" sz="2000" dirty="0"/>
          </a:p>
          <a:p>
            <a:pPr>
              <a:defRPr/>
            </a:pPr>
            <a:r>
              <a:rPr lang="en-US" sz="2000" dirty="0"/>
              <a:t>2.  Why should we wait</a:t>
            </a:r>
          </a:p>
          <a:p>
            <a:pPr>
              <a:defRPr/>
            </a:pPr>
            <a:r>
              <a:rPr lang="en-US" sz="2000" dirty="0"/>
              <a:t>for the “facts”?</a:t>
            </a:r>
          </a:p>
          <a:p>
            <a:pPr>
              <a:defRPr/>
            </a:pPr>
            <a:endParaRPr lang="en-US" sz="2000" dirty="0"/>
          </a:p>
          <a:p>
            <a:pPr>
              <a:defRPr/>
            </a:pPr>
            <a:r>
              <a:rPr lang="en-US" sz="2000" dirty="0"/>
              <a:t>3.  Why might the United</a:t>
            </a:r>
          </a:p>
          <a:p>
            <a:pPr>
              <a:defRPr/>
            </a:pPr>
            <a:r>
              <a:rPr lang="en-US" sz="2000" dirty="0"/>
              <a:t> States want to go to war?</a:t>
            </a:r>
          </a:p>
          <a:p>
            <a:pPr>
              <a:defRPr/>
            </a:pPr>
            <a:endParaRPr lang="en-US" sz="2000" dirty="0"/>
          </a:p>
          <a:p>
            <a:pPr>
              <a:defRPr/>
            </a:pPr>
            <a:r>
              <a:rPr lang="en-US" sz="2000" dirty="0"/>
              <a:t>4.  What positive effects</a:t>
            </a:r>
          </a:p>
          <a:p>
            <a:pPr>
              <a:defRPr/>
            </a:pPr>
            <a:r>
              <a:rPr lang="en-US" sz="2000" dirty="0"/>
              <a:t>or outcomes could</a:t>
            </a:r>
          </a:p>
          <a:p>
            <a:pPr>
              <a:defRPr/>
            </a:pPr>
            <a:r>
              <a:rPr lang="en-US" sz="2000" dirty="0"/>
              <a:t>come from a war with</a:t>
            </a:r>
          </a:p>
          <a:p>
            <a:pPr>
              <a:defRPr/>
            </a:pPr>
            <a:r>
              <a:rPr lang="en-US" sz="2000" dirty="0"/>
              <a:t>Spain?</a:t>
            </a:r>
            <a:endParaRPr lang="en-US" sz="2400" dirty="0"/>
          </a:p>
        </p:txBody>
      </p:sp>
      <p:sp>
        <p:nvSpPr>
          <p:cNvPr id="6" name="TextBox 5">
            <a:extLst>
              <a:ext uri="{FF2B5EF4-FFF2-40B4-BE49-F238E27FC236}">
                <a16:creationId xmlns:a16="http://schemas.microsoft.com/office/drawing/2014/main" id="{5CC844A0-DFE7-7EF8-6A5E-435A4104EEF1}"/>
              </a:ext>
            </a:extLst>
          </p:cNvPr>
          <p:cNvSpPr txBox="1">
            <a:spLocks noChangeArrowheads="1"/>
          </p:cNvSpPr>
          <p:nvPr/>
        </p:nvSpPr>
        <p:spPr bwMode="auto">
          <a:xfrm>
            <a:off x="212725" y="1524000"/>
            <a:ext cx="28876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a:solidFill>
                  <a:srgbClr val="FF0000"/>
                </a:solidFill>
              </a:rPr>
              <a:t>William McKinley</a:t>
            </a:r>
          </a:p>
        </p:txBody>
      </p:sp>
      <p:sp>
        <p:nvSpPr>
          <p:cNvPr id="8" name="TextBox 7">
            <a:extLst>
              <a:ext uri="{FF2B5EF4-FFF2-40B4-BE49-F238E27FC236}">
                <a16:creationId xmlns:a16="http://schemas.microsoft.com/office/drawing/2014/main" id="{8C71D2D8-C4F8-831E-DFB3-5594F1E345C4}"/>
              </a:ext>
            </a:extLst>
          </p:cNvPr>
          <p:cNvSpPr txBox="1">
            <a:spLocks noChangeArrowheads="1"/>
          </p:cNvSpPr>
          <p:nvPr/>
        </p:nvSpPr>
        <p:spPr bwMode="auto">
          <a:xfrm>
            <a:off x="66675" y="2514600"/>
            <a:ext cx="3781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000">
                <a:solidFill>
                  <a:srgbClr val="FF0000"/>
                </a:solidFill>
              </a:rPr>
              <a:t>In order not to jump to conclusions</a:t>
            </a:r>
          </a:p>
        </p:txBody>
      </p:sp>
      <p:sp>
        <p:nvSpPr>
          <p:cNvPr id="9" name="TextBox 8">
            <a:extLst>
              <a:ext uri="{FF2B5EF4-FFF2-40B4-BE49-F238E27FC236}">
                <a16:creationId xmlns:a16="http://schemas.microsoft.com/office/drawing/2014/main" id="{E47AEFE9-1921-1053-3520-F56220ED282C}"/>
              </a:ext>
            </a:extLst>
          </p:cNvPr>
          <p:cNvSpPr txBox="1">
            <a:spLocks noChangeArrowheads="1"/>
          </p:cNvSpPr>
          <p:nvPr/>
        </p:nvSpPr>
        <p:spPr bwMode="auto">
          <a:xfrm>
            <a:off x="0" y="3425825"/>
            <a:ext cx="2693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000">
                <a:solidFill>
                  <a:srgbClr val="FF0000"/>
                </a:solidFill>
              </a:rPr>
              <a:t>New Markets, territories</a:t>
            </a:r>
          </a:p>
        </p:txBody>
      </p:sp>
      <p:sp>
        <p:nvSpPr>
          <p:cNvPr id="10" name="TextBox 9">
            <a:extLst>
              <a:ext uri="{FF2B5EF4-FFF2-40B4-BE49-F238E27FC236}">
                <a16:creationId xmlns:a16="http://schemas.microsoft.com/office/drawing/2014/main" id="{EF6CAB7F-DB5A-A309-9EAF-877F4EF23DF5}"/>
              </a:ext>
            </a:extLst>
          </p:cNvPr>
          <p:cNvSpPr txBox="1">
            <a:spLocks noChangeArrowheads="1"/>
          </p:cNvSpPr>
          <p:nvPr/>
        </p:nvSpPr>
        <p:spPr bwMode="auto">
          <a:xfrm>
            <a:off x="0" y="5003800"/>
            <a:ext cx="3124200"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000">
                <a:solidFill>
                  <a:srgbClr val="FF0000"/>
                </a:solidFill>
              </a:rPr>
              <a:t>New Markets, territories and </a:t>
            </a:r>
          </a:p>
          <a:p>
            <a:pPr>
              <a:spcBef>
                <a:spcPct val="0"/>
              </a:spcBef>
              <a:buFontTx/>
              <a:buNone/>
            </a:pPr>
            <a:r>
              <a:rPr lang="en-US" altLang="en-US" sz="2000">
                <a:solidFill>
                  <a:srgbClr val="FF0000"/>
                </a:solidFill>
              </a:rPr>
              <a:t>USA now member of the Global</a:t>
            </a:r>
          </a:p>
          <a:p>
            <a:pPr>
              <a:spcBef>
                <a:spcPct val="0"/>
              </a:spcBef>
              <a:buFontTx/>
              <a:buNone/>
            </a:pPr>
            <a:r>
              <a:rPr lang="en-US" altLang="en-US" sz="2000">
                <a:solidFill>
                  <a:srgbClr val="FF0000"/>
                </a:solidFill>
              </a:rPr>
              <a:t>Imperialist community a-la Europe.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7" name="Picture 7">
            <a:extLst>
              <a:ext uri="{FF2B5EF4-FFF2-40B4-BE49-F238E27FC236}">
                <a16:creationId xmlns:a16="http://schemas.microsoft.com/office/drawing/2014/main" id="{B56EEC70-F8DC-721A-3CB4-E52AAF65D6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5550" y="77788"/>
            <a:ext cx="1570038"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9">
            <a:extLst>
              <a:ext uri="{FF2B5EF4-FFF2-40B4-BE49-F238E27FC236}">
                <a16:creationId xmlns:a16="http://schemas.microsoft.com/office/drawing/2014/main" id="{C6A5E362-E0AB-DBFE-B036-AB9CBF6C6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7863" y="2052638"/>
            <a:ext cx="3309937" cy="226853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56" name="Rectangle 2">
            <a:extLst>
              <a:ext uri="{FF2B5EF4-FFF2-40B4-BE49-F238E27FC236}">
                <a16:creationId xmlns:a16="http://schemas.microsoft.com/office/drawing/2014/main" id="{4A610A90-0B2E-59E5-61F7-BC7EDB4B1EFB}"/>
              </a:ext>
            </a:extLst>
          </p:cNvPr>
          <p:cNvSpPr>
            <a:spLocks noGrp="1" noChangeArrowheads="1"/>
          </p:cNvSpPr>
          <p:nvPr>
            <p:ph type="title"/>
          </p:nvPr>
        </p:nvSpPr>
        <p:spPr>
          <a:xfrm>
            <a:off x="0" y="0"/>
            <a:ext cx="5486400" cy="1143000"/>
          </a:xfrm>
        </p:spPr>
        <p:txBody>
          <a:bodyPr/>
          <a:lstStyle/>
          <a:p>
            <a:pPr eaLnBrk="1" hangingPunct="1"/>
            <a:r>
              <a:rPr lang="en-US" altLang="en-US" sz="2800" b="1"/>
              <a:t>Triggering Events:  The De Lome Letter and the Explosion of the Maine</a:t>
            </a:r>
          </a:p>
        </p:txBody>
      </p:sp>
      <p:sp>
        <p:nvSpPr>
          <p:cNvPr id="20483" name="Rectangle 3">
            <a:extLst>
              <a:ext uri="{FF2B5EF4-FFF2-40B4-BE49-F238E27FC236}">
                <a16:creationId xmlns:a16="http://schemas.microsoft.com/office/drawing/2014/main" id="{22595978-0015-6883-D3A2-23B425357D37}"/>
              </a:ext>
            </a:extLst>
          </p:cNvPr>
          <p:cNvSpPr>
            <a:spLocks noGrp="1" noChangeArrowheads="1"/>
          </p:cNvSpPr>
          <p:nvPr>
            <p:ph type="body" sz="half" idx="1"/>
          </p:nvPr>
        </p:nvSpPr>
        <p:spPr>
          <a:xfrm>
            <a:off x="65088" y="1143000"/>
            <a:ext cx="5949950" cy="5541963"/>
          </a:xfrm>
        </p:spPr>
        <p:txBody>
          <a:bodyPr/>
          <a:lstStyle/>
          <a:p>
            <a:pPr eaLnBrk="1" hangingPunct="1">
              <a:defRPr/>
            </a:pPr>
            <a:r>
              <a:rPr lang="en-US" sz="2400" dirty="0"/>
              <a:t>In 1898, a letter by the Spanish Ambassador De Lome was published in American newspapers.</a:t>
            </a:r>
          </a:p>
          <a:p>
            <a:pPr eaLnBrk="1" hangingPunct="1">
              <a:defRPr/>
            </a:pPr>
            <a:r>
              <a:rPr lang="en-US" sz="2400" dirty="0"/>
              <a:t>This De Lome letter called the American Pres. McKinley ‘weak’ and it angered Americans.</a:t>
            </a:r>
          </a:p>
          <a:p>
            <a:pPr eaLnBrk="1" hangingPunct="1">
              <a:defRPr/>
            </a:pPr>
            <a:r>
              <a:rPr lang="en-US" sz="2400" dirty="0"/>
              <a:t>Soon an American battleship, the </a:t>
            </a:r>
            <a:r>
              <a:rPr lang="en-US" sz="2400" b="1" dirty="0">
                <a:solidFill>
                  <a:srgbClr val="FF0000"/>
                </a:solidFill>
              </a:rPr>
              <a:t>U.S.S. Maine</a:t>
            </a:r>
            <a:r>
              <a:rPr lang="en-US" sz="2400" dirty="0"/>
              <a:t> was sent to investigate in Cuba.</a:t>
            </a:r>
          </a:p>
          <a:p>
            <a:pPr eaLnBrk="1" hangingPunct="1">
              <a:defRPr/>
            </a:pPr>
            <a:r>
              <a:rPr lang="en-US" sz="2400" dirty="0"/>
              <a:t>While moored in a Havana Harbor, it was sunk by a mysterious explosion killing 258 U.S. sailors.</a:t>
            </a:r>
          </a:p>
          <a:p>
            <a:pPr eaLnBrk="1" hangingPunct="1">
              <a:defRPr/>
            </a:pPr>
            <a:r>
              <a:rPr lang="en-US" sz="2400" dirty="0"/>
              <a:t>America was outraged and cried for war!</a:t>
            </a:r>
          </a:p>
          <a:p>
            <a:pPr marL="0" indent="0" algn="ctr" eaLnBrk="1" hangingPunct="1">
              <a:buFontTx/>
              <a:buNone/>
              <a:defRPr/>
            </a:pPr>
            <a:r>
              <a:rPr lang="en-US" sz="2800" dirty="0">
                <a:effectLst>
                  <a:outerShdw blurRad="38100" dist="38100" dir="2700000" algn="tl">
                    <a:srgbClr val="000000">
                      <a:alpha val="43137"/>
                    </a:srgbClr>
                  </a:outerShdw>
                </a:effectLst>
              </a:rPr>
              <a:t>“Remember the Maine”</a:t>
            </a:r>
          </a:p>
        </p:txBody>
      </p:sp>
      <p:sp>
        <p:nvSpPr>
          <p:cNvPr id="23558" name="AutoShape 5">
            <a:extLst>
              <a:ext uri="{FF2B5EF4-FFF2-40B4-BE49-F238E27FC236}">
                <a16:creationId xmlns:a16="http://schemas.microsoft.com/office/drawing/2014/main" id="{BBA1D9D1-65EC-CD64-0D3D-97DA906D8E37}"/>
              </a:ext>
            </a:extLst>
          </p:cNvPr>
          <p:cNvSpPr>
            <a:spLocks noChangeAspect="1" noChangeArrowheads="1"/>
          </p:cNvSpPr>
          <p:nvPr/>
        </p:nvSpPr>
        <p:spPr bwMode="auto">
          <a:xfrm>
            <a:off x="76200" y="-4222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sp>
        <p:nvSpPr>
          <p:cNvPr id="9" name="Rounded Rectangular Callout 8">
            <a:extLst>
              <a:ext uri="{FF2B5EF4-FFF2-40B4-BE49-F238E27FC236}">
                <a16:creationId xmlns:a16="http://schemas.microsoft.com/office/drawing/2014/main" id="{2760DD83-8EB5-98BA-F3D5-98D458D091EA}"/>
              </a:ext>
            </a:extLst>
          </p:cNvPr>
          <p:cNvSpPr>
            <a:spLocks noChangeArrowheads="1"/>
          </p:cNvSpPr>
          <p:nvPr/>
        </p:nvSpPr>
        <p:spPr bwMode="auto">
          <a:xfrm>
            <a:off x="5757863" y="46038"/>
            <a:ext cx="1524000" cy="1295400"/>
          </a:xfrm>
          <a:prstGeom prst="wedgeRoundRectCallout">
            <a:avLst>
              <a:gd name="adj1" fmla="val 100157"/>
              <a:gd name="adj2" fmla="val 20653"/>
              <a:gd name="adj3" fmla="val 16667"/>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eaLnBrk="1" hangingPunct="1">
              <a:buFontTx/>
              <a:buNone/>
            </a:pPr>
            <a:r>
              <a:rPr lang="en-US" altLang="en-US" sz="1800" b="1">
                <a:solidFill>
                  <a:srgbClr val="FF0000"/>
                </a:solidFill>
              </a:rPr>
              <a:t>The American President is weak </a:t>
            </a:r>
          </a:p>
        </p:txBody>
      </p:sp>
      <p:pic>
        <p:nvPicPr>
          <p:cNvPr id="20491" name="Picture 11">
            <a:extLst>
              <a:ext uri="{FF2B5EF4-FFF2-40B4-BE49-F238E27FC236}">
                <a16:creationId xmlns:a16="http://schemas.microsoft.com/office/drawing/2014/main" id="{02AAEC65-B46B-C9C1-FE7A-79993EC312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7863" y="4419600"/>
            <a:ext cx="33099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wipe(up)">
                                      <p:cBhvr>
                                        <p:cTn id="7" dur="1000"/>
                                        <p:tgtEl>
                                          <p:spTgt spid="2048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0487"/>
                                        </p:tgtEl>
                                        <p:attrNameLst>
                                          <p:attrName>style.visibility</p:attrName>
                                        </p:attrNameLst>
                                      </p:cBhvr>
                                      <p:to>
                                        <p:strVal val="visible"/>
                                      </p:to>
                                    </p:set>
                                    <p:animEffect transition="in" filter="wipe(down)">
                                      <p:cBhvr>
                                        <p:cTn id="10" dur="500"/>
                                        <p:tgtEl>
                                          <p:spTgt spid="20487"/>
                                        </p:tgtEl>
                                      </p:cBhvr>
                                    </p:animEffect>
                                  </p:childTnLst>
                                </p:cTn>
                              </p:par>
                            </p:childTnLst>
                          </p:cTn>
                        </p:par>
                        <p:par>
                          <p:cTn id="11" fill="hold" nodeType="afterGroup">
                            <p:stCondLst>
                              <p:cond delay="1000"/>
                            </p:stCondLst>
                            <p:childTnLst>
                              <p:par>
                                <p:cTn id="12" presetID="22" presetClass="entr" presetSubtype="1" fill="hold" nodeType="afterEffect">
                                  <p:stCondLst>
                                    <p:cond delay="0"/>
                                  </p:stCondLst>
                                  <p:childTnLst>
                                    <p:set>
                                      <p:cBhvr>
                                        <p:cTn id="13" dur="1" fill="hold">
                                          <p:stCondLst>
                                            <p:cond delay="0"/>
                                          </p:stCondLst>
                                        </p:cTn>
                                        <p:tgtEl>
                                          <p:spTgt spid="20483">
                                            <p:txEl>
                                              <p:pRg st="1" end="1"/>
                                            </p:txEl>
                                          </p:spTgt>
                                        </p:tgtEl>
                                        <p:attrNameLst>
                                          <p:attrName>style.visibility</p:attrName>
                                        </p:attrNameLst>
                                      </p:cBhvr>
                                      <p:to>
                                        <p:strVal val="visible"/>
                                      </p:to>
                                    </p:set>
                                    <p:animEffect transition="in" filter="wipe(up)">
                                      <p:cBhvr>
                                        <p:cTn id="14" dur="1000"/>
                                        <p:tgtEl>
                                          <p:spTgt spid="20483">
                                            <p:txEl>
                                              <p:pRg st="1" end="1"/>
                                            </p:txEl>
                                          </p:spTgt>
                                        </p:tgtEl>
                                      </p:cBhvr>
                                    </p:animEffec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20483">
                                            <p:txEl>
                                              <p:pRg st="2" end="2"/>
                                            </p:txEl>
                                          </p:spTgt>
                                        </p:tgtEl>
                                        <p:attrNameLst>
                                          <p:attrName>style.visibility</p:attrName>
                                        </p:attrNameLst>
                                      </p:cBhvr>
                                      <p:to>
                                        <p:strVal val="visible"/>
                                      </p:to>
                                    </p:set>
                                    <p:animEffect transition="in" filter="wipe(left)">
                                      <p:cBhvr>
                                        <p:cTn id="21" dur="500"/>
                                        <p:tgtEl>
                                          <p:spTgt spid="20483">
                                            <p:txEl>
                                              <p:pRg st="2" end="2"/>
                                            </p:txEl>
                                          </p:spTgt>
                                        </p:tgtEl>
                                      </p:cBhvr>
                                    </p:animEffect>
                                  </p:childTnLst>
                                </p:cTn>
                              </p:par>
                              <p:par>
                                <p:cTn id="22" presetID="2" presetClass="entr" presetSubtype="2" fill="hold" nodeType="withEffect">
                                  <p:stCondLst>
                                    <p:cond delay="0"/>
                                  </p:stCondLst>
                                  <p:childTnLst>
                                    <p:set>
                                      <p:cBhvr>
                                        <p:cTn id="23" dur="1" fill="hold">
                                          <p:stCondLst>
                                            <p:cond delay="0"/>
                                          </p:stCondLst>
                                        </p:cTn>
                                        <p:tgtEl>
                                          <p:spTgt spid="20489"/>
                                        </p:tgtEl>
                                        <p:attrNameLst>
                                          <p:attrName>style.visibility</p:attrName>
                                        </p:attrNameLst>
                                      </p:cBhvr>
                                      <p:to>
                                        <p:strVal val="visible"/>
                                      </p:to>
                                    </p:set>
                                    <p:anim calcmode="lin" valueType="num">
                                      <p:cBhvr additive="base">
                                        <p:cTn id="24" dur="500" fill="hold"/>
                                        <p:tgtEl>
                                          <p:spTgt spid="20489"/>
                                        </p:tgtEl>
                                        <p:attrNameLst>
                                          <p:attrName>ppt_x</p:attrName>
                                        </p:attrNameLst>
                                      </p:cBhvr>
                                      <p:tavLst>
                                        <p:tav tm="0">
                                          <p:val>
                                            <p:strVal val="1+#ppt_w/2"/>
                                          </p:val>
                                        </p:tav>
                                        <p:tav tm="100000">
                                          <p:val>
                                            <p:strVal val="#ppt_x"/>
                                          </p:val>
                                        </p:tav>
                                      </p:tavLst>
                                    </p:anim>
                                    <p:anim calcmode="lin" valueType="num">
                                      <p:cBhvr additive="base">
                                        <p:cTn id="25" dur="500" fill="hold"/>
                                        <p:tgtEl>
                                          <p:spTgt spid="20489"/>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p:cTn id="29" dur="1" fill="hold">
                                          <p:stCondLst>
                                            <p:cond delay="0"/>
                                          </p:stCondLst>
                                        </p:cTn>
                                        <p:tgtEl>
                                          <p:spTgt spid="20483">
                                            <p:txEl>
                                              <p:pRg st="3" end="3"/>
                                            </p:txEl>
                                          </p:spTgt>
                                        </p:tgtEl>
                                        <p:attrNameLst>
                                          <p:attrName>style.visibility</p:attrName>
                                        </p:attrNameLst>
                                      </p:cBhvr>
                                      <p:to>
                                        <p:strVal val="visible"/>
                                      </p:to>
                                    </p:set>
                                    <p:animEffect transition="in" filter="wipe(left)">
                                      <p:cBhvr>
                                        <p:cTn id="30" dur="500"/>
                                        <p:tgtEl>
                                          <p:spTgt spid="20483">
                                            <p:txEl>
                                              <p:pRg st="3" end="3"/>
                                            </p:txEl>
                                          </p:spTgt>
                                        </p:tgtEl>
                                      </p:cBhvr>
                                    </p:animEffect>
                                  </p:childTnLst>
                                </p:cTn>
                              </p:par>
                              <p:par>
                                <p:cTn id="31" presetID="2" presetClass="entr" presetSubtype="4" fill="hold" nodeType="withEffect">
                                  <p:stCondLst>
                                    <p:cond delay="0"/>
                                  </p:stCondLst>
                                  <p:childTnLst>
                                    <p:set>
                                      <p:cBhvr>
                                        <p:cTn id="32" dur="1" fill="hold">
                                          <p:stCondLst>
                                            <p:cond delay="0"/>
                                          </p:stCondLst>
                                        </p:cTn>
                                        <p:tgtEl>
                                          <p:spTgt spid="20491"/>
                                        </p:tgtEl>
                                        <p:attrNameLst>
                                          <p:attrName>style.visibility</p:attrName>
                                        </p:attrNameLst>
                                      </p:cBhvr>
                                      <p:to>
                                        <p:strVal val="visible"/>
                                      </p:to>
                                    </p:set>
                                    <p:anim calcmode="lin" valueType="num">
                                      <p:cBhvr additive="base">
                                        <p:cTn id="33" dur="500" fill="hold"/>
                                        <p:tgtEl>
                                          <p:spTgt spid="20491"/>
                                        </p:tgtEl>
                                        <p:attrNameLst>
                                          <p:attrName>ppt_x</p:attrName>
                                        </p:attrNameLst>
                                      </p:cBhvr>
                                      <p:tavLst>
                                        <p:tav tm="0">
                                          <p:val>
                                            <p:strVal val="#ppt_x"/>
                                          </p:val>
                                        </p:tav>
                                        <p:tav tm="100000">
                                          <p:val>
                                            <p:strVal val="#ppt_x"/>
                                          </p:val>
                                        </p:tav>
                                      </p:tavLst>
                                    </p:anim>
                                    <p:anim calcmode="lin" valueType="num">
                                      <p:cBhvr additive="base">
                                        <p:cTn id="34" dur="500" fill="hold"/>
                                        <p:tgtEl>
                                          <p:spTgt spid="20491"/>
                                        </p:tgtEl>
                                        <p:attrNameLst>
                                          <p:attrName>ppt_y</p:attrName>
                                        </p:attrNameLst>
                                      </p:cBhvr>
                                      <p:tavLst>
                                        <p:tav tm="0">
                                          <p:val>
                                            <p:strVal val="1+#ppt_h/2"/>
                                          </p:val>
                                        </p:tav>
                                        <p:tav tm="100000">
                                          <p:val>
                                            <p:strVal val="#ppt_y"/>
                                          </p:val>
                                        </p:tav>
                                      </p:tavLst>
                                    </p:anim>
                                  </p:childTnLst>
                                </p:cTn>
                              </p:par>
                            </p:childTnLst>
                          </p:cTn>
                        </p:par>
                        <p:par>
                          <p:cTn id="35" fill="hold" nodeType="afterGroup">
                            <p:stCondLst>
                              <p:cond delay="500"/>
                            </p:stCondLst>
                            <p:childTnLst>
                              <p:par>
                                <p:cTn id="36" presetID="22" presetClass="entr" presetSubtype="8" fill="hold" nodeType="afterEffect">
                                  <p:stCondLst>
                                    <p:cond delay="1500"/>
                                  </p:stCondLst>
                                  <p:childTnLst>
                                    <p:set>
                                      <p:cBhvr>
                                        <p:cTn id="37" dur="1" fill="hold">
                                          <p:stCondLst>
                                            <p:cond delay="0"/>
                                          </p:stCondLst>
                                        </p:cTn>
                                        <p:tgtEl>
                                          <p:spTgt spid="20483">
                                            <p:txEl>
                                              <p:pRg st="4" end="4"/>
                                            </p:txEl>
                                          </p:spTgt>
                                        </p:tgtEl>
                                        <p:attrNameLst>
                                          <p:attrName>style.visibility</p:attrName>
                                        </p:attrNameLst>
                                      </p:cBhvr>
                                      <p:to>
                                        <p:strVal val="visible"/>
                                      </p:to>
                                    </p:set>
                                    <p:animEffect transition="in" filter="wipe(left)">
                                      <p:cBhvr>
                                        <p:cTn id="38" dur="1000"/>
                                        <p:tgtEl>
                                          <p:spTgt spid="20483">
                                            <p:txEl>
                                              <p:pRg st="4" end="4"/>
                                            </p:txEl>
                                          </p:spTgt>
                                        </p:tgtEl>
                                      </p:cBhvr>
                                    </p:animEffect>
                                  </p:childTnLst>
                                </p:cTn>
                              </p:par>
                            </p:childTnLst>
                          </p:cTn>
                        </p:par>
                        <p:par>
                          <p:cTn id="39" fill="hold" nodeType="afterGroup">
                            <p:stCondLst>
                              <p:cond delay="3000"/>
                            </p:stCondLst>
                            <p:childTnLst>
                              <p:par>
                                <p:cTn id="40" presetID="42" presetClass="entr" presetSubtype="0" fill="hold" nodeType="afterEffect">
                                  <p:stCondLst>
                                    <p:cond delay="1000"/>
                                  </p:stCondLst>
                                  <p:childTnLst>
                                    <p:set>
                                      <p:cBhvr>
                                        <p:cTn id="41" dur="1" fill="hold">
                                          <p:stCondLst>
                                            <p:cond delay="0"/>
                                          </p:stCondLst>
                                        </p:cTn>
                                        <p:tgtEl>
                                          <p:spTgt spid="20483">
                                            <p:txEl>
                                              <p:pRg st="5" end="5"/>
                                            </p:txEl>
                                          </p:spTgt>
                                        </p:tgtEl>
                                        <p:attrNameLst>
                                          <p:attrName>style.visibility</p:attrName>
                                        </p:attrNameLst>
                                      </p:cBhvr>
                                      <p:to>
                                        <p:strVal val="visible"/>
                                      </p:to>
                                    </p:set>
                                    <p:animEffect transition="in" filter="fade">
                                      <p:cBhvr>
                                        <p:cTn id="42" dur="1000"/>
                                        <p:tgtEl>
                                          <p:spTgt spid="20483">
                                            <p:txEl>
                                              <p:pRg st="5" end="5"/>
                                            </p:txEl>
                                          </p:spTgt>
                                        </p:tgtEl>
                                      </p:cBhvr>
                                    </p:animEffect>
                                    <p:anim calcmode="lin" valueType="num">
                                      <p:cBhvr>
                                        <p:cTn id="43" dur="1000" fill="hold"/>
                                        <p:tgtEl>
                                          <p:spTgt spid="2048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048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Online Image Placeholder 5" descr="A picture containing text, book&#10;&#10;Description automatically generated">
            <a:extLst>
              <a:ext uri="{FF2B5EF4-FFF2-40B4-BE49-F238E27FC236}">
                <a16:creationId xmlns:a16="http://schemas.microsoft.com/office/drawing/2014/main" id="{F9012EB5-BB72-C050-EA00-6ED78C06DB73}"/>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76200" y="152400"/>
            <a:ext cx="9067800" cy="6553200"/>
          </a:xfrm>
        </p:spPr>
      </p:pic>
      <p:sp>
        <p:nvSpPr>
          <p:cNvPr id="7" name="Rectangle 6">
            <a:extLst>
              <a:ext uri="{FF2B5EF4-FFF2-40B4-BE49-F238E27FC236}">
                <a16:creationId xmlns:a16="http://schemas.microsoft.com/office/drawing/2014/main" id="{5DC7A87C-BC65-EAD4-2660-D0C29C67079B}"/>
              </a:ext>
            </a:extLst>
          </p:cNvPr>
          <p:cNvSpPr>
            <a:spLocks noChangeArrowheads="1"/>
          </p:cNvSpPr>
          <p:nvPr/>
        </p:nvSpPr>
        <p:spPr bwMode="auto">
          <a:xfrm>
            <a:off x="685800" y="685800"/>
            <a:ext cx="69342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a:t>This cartoon followed the explosion of the battleship Maine in Havana harbor on February 15, 1898. King Alphonso XIII playing with toy boats in Cuba, is about to suffer "Retribution."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a:extLst>
              <a:ext uri="{FF2B5EF4-FFF2-40B4-BE49-F238E27FC236}">
                <a16:creationId xmlns:a16="http://schemas.microsoft.com/office/drawing/2014/main" id="{28617C70-9F5F-4D61-404C-62A9ABF754FD}"/>
              </a:ext>
            </a:extLst>
          </p:cNvPr>
          <p:cNvSpPr>
            <a:spLocks noChangeArrowheads="1"/>
          </p:cNvSpPr>
          <p:nvPr/>
        </p:nvSpPr>
        <p:spPr bwMode="auto">
          <a:xfrm>
            <a:off x="152400" y="242888"/>
            <a:ext cx="5257800" cy="637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3400"/>
              <a:t>William McKinley, Jr. (1843-1901) • 25th President </a:t>
            </a:r>
          </a:p>
          <a:p>
            <a:pPr>
              <a:spcBef>
                <a:spcPct val="0"/>
              </a:spcBef>
              <a:buFontTx/>
              <a:buNone/>
            </a:pPr>
            <a:r>
              <a:rPr lang="en-US" altLang="en-US" sz="3400"/>
              <a:t>• Wanted to avoid war in Cuba </a:t>
            </a:r>
          </a:p>
          <a:p>
            <a:pPr>
              <a:spcBef>
                <a:spcPct val="0"/>
              </a:spcBef>
              <a:buFontTx/>
              <a:buNone/>
            </a:pPr>
            <a:r>
              <a:rPr lang="en-US" altLang="en-US" sz="3400"/>
              <a:t>• Yellow journalism and public supported war </a:t>
            </a:r>
          </a:p>
          <a:p>
            <a:pPr>
              <a:spcBef>
                <a:spcPct val="0"/>
              </a:spcBef>
              <a:buFontTx/>
              <a:buNone/>
            </a:pPr>
            <a:r>
              <a:rPr lang="en-US" altLang="en-US" sz="3400"/>
              <a:t>• In April 1898, President McKinley abandoned his failed diplomatic efforts and asked Congress for permission to intervene in Cuba. </a:t>
            </a:r>
          </a:p>
        </p:txBody>
      </p:sp>
      <p:pic>
        <p:nvPicPr>
          <p:cNvPr id="25603" name="Picture 5">
            <a:extLst>
              <a:ext uri="{FF2B5EF4-FFF2-40B4-BE49-F238E27FC236}">
                <a16:creationId xmlns:a16="http://schemas.microsoft.com/office/drawing/2014/main" id="{21EF817E-65C5-6133-595D-BB0A4A37D0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3213" y="381000"/>
            <a:ext cx="3733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489F3CFD-9877-8153-1684-881CA6C27C94}"/>
              </a:ext>
            </a:extLst>
          </p:cNvPr>
          <p:cNvSpPr>
            <a:spLocks noGrp="1" noChangeArrowheads="1"/>
          </p:cNvSpPr>
          <p:nvPr>
            <p:ph type="title"/>
          </p:nvPr>
        </p:nvSpPr>
        <p:spPr>
          <a:xfrm>
            <a:off x="0" y="203200"/>
            <a:ext cx="8763000" cy="401638"/>
          </a:xfrm>
        </p:spPr>
        <p:txBody>
          <a:bodyPr/>
          <a:lstStyle/>
          <a:p>
            <a:pPr eaLnBrk="1" hangingPunct="1"/>
            <a:r>
              <a:rPr lang="en-US" altLang="en-US" sz="3200" b="1"/>
              <a:t>The Course and Consequence of the War 1898</a:t>
            </a:r>
            <a:br>
              <a:rPr lang="en-US" altLang="en-US" sz="3200" b="1"/>
            </a:br>
            <a:endParaRPr lang="en-US" altLang="en-US" sz="3200" b="1"/>
          </a:p>
        </p:txBody>
      </p:sp>
      <p:sp>
        <p:nvSpPr>
          <p:cNvPr id="8195" name="Rectangle 3">
            <a:extLst>
              <a:ext uri="{FF2B5EF4-FFF2-40B4-BE49-F238E27FC236}">
                <a16:creationId xmlns:a16="http://schemas.microsoft.com/office/drawing/2014/main" id="{F70F10F8-8ADB-3116-1093-5041661968FC}"/>
              </a:ext>
            </a:extLst>
          </p:cNvPr>
          <p:cNvSpPr>
            <a:spLocks noGrp="1" noChangeArrowheads="1"/>
          </p:cNvSpPr>
          <p:nvPr>
            <p:ph type="body" sz="half" idx="1"/>
          </p:nvPr>
        </p:nvSpPr>
        <p:spPr>
          <a:xfrm>
            <a:off x="0" y="579438"/>
            <a:ext cx="5791200" cy="6318250"/>
          </a:xfrm>
        </p:spPr>
        <p:txBody>
          <a:bodyPr/>
          <a:lstStyle/>
          <a:p>
            <a:pPr eaLnBrk="1" hangingPunct="1"/>
            <a:r>
              <a:rPr lang="en-US" altLang="en-US" sz="2800"/>
              <a:t>The Spanish-American War would be fought on two fronts:</a:t>
            </a:r>
          </a:p>
          <a:p>
            <a:pPr lvl="1" eaLnBrk="1" hangingPunct="1"/>
            <a:r>
              <a:rPr lang="en-US" altLang="en-US" sz="2400"/>
              <a:t>The Philippines in the Pacific </a:t>
            </a:r>
          </a:p>
          <a:p>
            <a:pPr lvl="1" eaLnBrk="1" hangingPunct="1"/>
            <a:r>
              <a:rPr lang="en-US" altLang="en-US" sz="2400"/>
              <a:t>Cuba in the Caribbean Sea</a:t>
            </a:r>
          </a:p>
          <a:p>
            <a:pPr eaLnBrk="1" hangingPunct="1"/>
            <a:r>
              <a:rPr lang="en-US" altLang="en-US" sz="2800"/>
              <a:t>The Spanish were quickly defeated in the Battle of Manila Bay in the Philippines by </a:t>
            </a:r>
            <a:r>
              <a:rPr lang="en-US" altLang="en-US" sz="2800" b="1"/>
              <a:t>Commodore George Dewey</a:t>
            </a:r>
          </a:p>
          <a:p>
            <a:pPr eaLnBrk="1" hangingPunct="1"/>
            <a:r>
              <a:rPr lang="en-US" altLang="en-US" sz="2800"/>
              <a:t>The U.S.A. took control of the Philippines, even though the Filipino people had expected their freedom would be given to them by the United States.</a:t>
            </a:r>
          </a:p>
        </p:txBody>
      </p:sp>
      <p:pic>
        <p:nvPicPr>
          <p:cNvPr id="19460" name="Picture 6">
            <a:extLst>
              <a:ext uri="{FF2B5EF4-FFF2-40B4-BE49-F238E27FC236}">
                <a16:creationId xmlns:a16="http://schemas.microsoft.com/office/drawing/2014/main" id="{00ED97DF-0ACA-2B41-4C79-677B65DC28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539750"/>
            <a:ext cx="3413125" cy="351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8">
            <a:extLst>
              <a:ext uri="{FF2B5EF4-FFF2-40B4-BE49-F238E27FC236}">
                <a16:creationId xmlns:a16="http://schemas.microsoft.com/office/drawing/2014/main" id="{50F76A85-2C37-A392-3776-AA7E99EC5F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9450" y="4267200"/>
            <a:ext cx="3292475" cy="2286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251ADE9-C381-1C09-B625-AB37DB5D14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539750"/>
            <a:ext cx="4419600"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8195">
                                            <p:txEl>
                                              <p:pRg st="0" end="0"/>
                                            </p:txEl>
                                          </p:spTgt>
                                        </p:tgtEl>
                                        <p:attrNameLst>
                                          <p:attrName>style.visibility</p:attrName>
                                        </p:attrNameLst>
                                      </p:cBhvr>
                                      <p:to>
                                        <p:strVal val="visible"/>
                                      </p:to>
                                    </p:set>
                                    <p:animEffect transition="in" filter="fade">
                                      <p:cBhvr>
                                        <p:cTn id="14" dur="1000"/>
                                        <p:tgtEl>
                                          <p:spTgt spid="8195">
                                            <p:txEl>
                                              <p:pRg st="0" end="0"/>
                                            </p:txEl>
                                          </p:spTgt>
                                        </p:tgtEl>
                                      </p:cBhvr>
                                    </p:animEffect>
                                    <p:anim calcmode="lin" valueType="num">
                                      <p:cBhvr>
                                        <p:cTn id="15" dur="1000" fill="hold"/>
                                        <p:tgtEl>
                                          <p:spTgt spid="819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195">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195">
                                            <p:txEl>
                                              <p:pRg st="1" end="1"/>
                                            </p:txEl>
                                          </p:spTgt>
                                        </p:tgtEl>
                                        <p:attrNameLst>
                                          <p:attrName>style.visibility</p:attrName>
                                        </p:attrNameLst>
                                      </p:cBhvr>
                                      <p:to>
                                        <p:strVal val="visible"/>
                                      </p:to>
                                    </p:set>
                                    <p:animEffect transition="in" filter="fade">
                                      <p:cBhvr>
                                        <p:cTn id="19" dur="1000"/>
                                        <p:tgtEl>
                                          <p:spTgt spid="8195">
                                            <p:txEl>
                                              <p:pRg st="1" end="1"/>
                                            </p:txEl>
                                          </p:spTgt>
                                        </p:tgtEl>
                                      </p:cBhvr>
                                    </p:animEffect>
                                    <p:anim calcmode="lin" valueType="num">
                                      <p:cBhvr>
                                        <p:cTn id="20" dur="1000" fill="hold"/>
                                        <p:tgtEl>
                                          <p:spTgt spid="819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8195">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195">
                                            <p:txEl>
                                              <p:pRg st="2" end="2"/>
                                            </p:txEl>
                                          </p:spTgt>
                                        </p:tgtEl>
                                        <p:attrNameLst>
                                          <p:attrName>style.visibility</p:attrName>
                                        </p:attrNameLst>
                                      </p:cBhvr>
                                      <p:to>
                                        <p:strVal val="visible"/>
                                      </p:to>
                                    </p:set>
                                    <p:animEffect transition="in" filter="fade">
                                      <p:cBhvr>
                                        <p:cTn id="24" dur="1000"/>
                                        <p:tgtEl>
                                          <p:spTgt spid="8195">
                                            <p:txEl>
                                              <p:pRg st="2" end="2"/>
                                            </p:txEl>
                                          </p:spTgt>
                                        </p:tgtEl>
                                      </p:cBhvr>
                                    </p:animEffect>
                                    <p:anim calcmode="lin" valueType="num">
                                      <p:cBhvr>
                                        <p:cTn id="25" dur="1000" fill="hold"/>
                                        <p:tgtEl>
                                          <p:spTgt spid="8195">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819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nodeType="clickEffect">
                                  <p:stCondLst>
                                    <p:cond delay="0"/>
                                  </p:stCondLst>
                                  <p:childTnLst>
                                    <p:set>
                                      <p:cBhvr>
                                        <p:cTn id="30" dur="1" fill="hold">
                                          <p:stCondLst>
                                            <p:cond delay="0"/>
                                          </p:stCondLst>
                                        </p:cTn>
                                        <p:tgtEl>
                                          <p:spTgt spid="8195">
                                            <p:txEl>
                                              <p:pRg st="3" end="3"/>
                                            </p:txEl>
                                          </p:spTgt>
                                        </p:tgtEl>
                                        <p:attrNameLst>
                                          <p:attrName>style.visibility</p:attrName>
                                        </p:attrNameLst>
                                      </p:cBhvr>
                                      <p:to>
                                        <p:strVal val="visible"/>
                                      </p:to>
                                    </p:set>
                                    <p:animEffect transition="in" filter="fade">
                                      <p:cBhvr>
                                        <p:cTn id="31" dur="1000"/>
                                        <p:tgtEl>
                                          <p:spTgt spid="8195">
                                            <p:txEl>
                                              <p:pRg st="3" end="3"/>
                                            </p:txEl>
                                          </p:spTgt>
                                        </p:tgtEl>
                                      </p:cBhvr>
                                    </p:animEffect>
                                    <p:anim calcmode="lin" valueType="num">
                                      <p:cBhvr>
                                        <p:cTn id="32" dur="1000" fill="hold"/>
                                        <p:tgtEl>
                                          <p:spTgt spid="8195">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819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42" presetClass="entr" presetSubtype="0" fill="hold" nodeType="clickEffect">
                                  <p:stCondLst>
                                    <p:cond delay="0"/>
                                  </p:stCondLst>
                                  <p:childTnLst>
                                    <p:set>
                                      <p:cBhvr>
                                        <p:cTn id="37" dur="1" fill="hold">
                                          <p:stCondLst>
                                            <p:cond delay="0"/>
                                          </p:stCondLst>
                                        </p:cTn>
                                        <p:tgtEl>
                                          <p:spTgt spid="8195">
                                            <p:txEl>
                                              <p:pRg st="4" end="4"/>
                                            </p:txEl>
                                          </p:spTgt>
                                        </p:tgtEl>
                                        <p:attrNameLst>
                                          <p:attrName>style.visibility</p:attrName>
                                        </p:attrNameLst>
                                      </p:cBhvr>
                                      <p:to>
                                        <p:strVal val="visible"/>
                                      </p:to>
                                    </p:set>
                                    <p:animEffect transition="in" filter="fade">
                                      <p:cBhvr>
                                        <p:cTn id="38" dur="1000"/>
                                        <p:tgtEl>
                                          <p:spTgt spid="8195">
                                            <p:txEl>
                                              <p:pRg st="4" end="4"/>
                                            </p:txEl>
                                          </p:spTgt>
                                        </p:tgtEl>
                                      </p:cBhvr>
                                    </p:animEffect>
                                    <p:anim calcmode="lin" valueType="num">
                                      <p:cBhvr>
                                        <p:cTn id="39" dur="1000" fill="hold"/>
                                        <p:tgtEl>
                                          <p:spTgt spid="8195">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8195">
                                            <p:txEl>
                                              <p:pRg st="4" end="4"/>
                                            </p:txEl>
                                          </p:spTgt>
                                        </p:tgtEl>
                                        <p:attrNameLst>
                                          <p:attrName>ppt_y</p:attrName>
                                        </p:attrNameLst>
                                      </p:cBhvr>
                                      <p:tavLst>
                                        <p:tav tm="0">
                                          <p:val>
                                            <p:strVal val="#ppt_y+.1"/>
                                          </p:val>
                                        </p:tav>
                                        <p:tav tm="100000">
                                          <p:val>
                                            <p:strVal val="#ppt_y"/>
                                          </p:val>
                                        </p:tav>
                                      </p:tavLst>
                                    </p:anim>
                                  </p:childTnLst>
                                </p:cTn>
                              </p:par>
                              <p:par>
                                <p:cTn id="41" presetID="6" presetClass="entr" presetSubtype="16" fill="hold" nodeType="withEffect">
                                  <p:stCondLst>
                                    <p:cond delay="0"/>
                                  </p:stCondLst>
                                  <p:childTnLst>
                                    <p:set>
                                      <p:cBhvr>
                                        <p:cTn id="42" dur="1" fill="hold">
                                          <p:stCondLst>
                                            <p:cond delay="0"/>
                                          </p:stCondLst>
                                        </p:cTn>
                                        <p:tgtEl>
                                          <p:spTgt spid="8197"/>
                                        </p:tgtEl>
                                        <p:attrNameLst>
                                          <p:attrName>style.visibility</p:attrName>
                                        </p:attrNameLst>
                                      </p:cBhvr>
                                      <p:to>
                                        <p:strVal val="visible"/>
                                      </p:to>
                                    </p:set>
                                    <p:animEffect transition="in" filter="circle(in)">
                                      <p:cBhvr>
                                        <p:cTn id="43" dur="2000"/>
                                        <p:tgtEl>
                                          <p:spTgt spid="8197"/>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0" presetClass="path" presetSubtype="0" accel="50000" decel="50000" fill="hold" nodeType="clickEffect">
                                  <p:stCondLst>
                                    <p:cond delay="0"/>
                                  </p:stCondLst>
                                  <p:childTnLst>
                                    <p:animMotion origin="layout" path="M 0.01684 -0.01713 L -0.45434 0.12037 " pathEditMode="relative" ptsTypes="AA">
                                      <p:cBhvr>
                                        <p:cTn id="47" dur="2000" fill="hold"/>
                                        <p:tgtEl>
                                          <p:spTgt spid="19460"/>
                                        </p:tgtEl>
                                        <p:attrNameLst>
                                          <p:attrName>ppt_x</p:attrName>
                                          <p:attrName>ppt_y</p:attrName>
                                        </p:attrNameLst>
                                      </p:cBhvr>
                                    </p:animMotion>
                                  </p:childTnLst>
                                </p:cTn>
                              </p:par>
                            </p:childTnLst>
                          </p:cTn>
                        </p:par>
                      </p:childTnLst>
                    </p:cTn>
                  </p:par>
                  <p:par>
                    <p:cTn id="48" fill="hold" nodeType="clickPar">
                      <p:stCondLst>
                        <p:cond delay="indefinite"/>
                      </p:stCondLst>
                      <p:childTnLst>
                        <p:par>
                          <p:cTn id="49" fill="hold" nodeType="withGroup">
                            <p:stCondLst>
                              <p:cond delay="0"/>
                            </p:stCondLst>
                            <p:childTnLst>
                              <p:par>
                                <p:cTn id="50" presetID="6" presetClass="emph" presetSubtype="0" fill="hold" nodeType="clickEffect">
                                  <p:stCondLst>
                                    <p:cond delay="0"/>
                                  </p:stCondLst>
                                  <p:childTnLst>
                                    <p:animScale>
                                      <p:cBhvr>
                                        <p:cTn id="51" dur="2000" fill="hold"/>
                                        <p:tgtEl>
                                          <p:spTgt spid="19460"/>
                                        </p:tgtEl>
                                      </p:cBhvr>
                                      <p:by x="150000" y="150000"/>
                                    </p:animScale>
                                  </p:childTnLst>
                                </p:cTn>
                              </p:par>
                            </p:childTnLst>
                          </p:cTn>
                        </p:par>
                      </p:childTnLst>
                    </p:cTn>
                  </p:par>
                  <p:par>
                    <p:cTn id="52" fill="hold" nodeType="clickPar">
                      <p:stCondLst>
                        <p:cond delay="indefinite"/>
                      </p:stCondLst>
                      <p:childTnLst>
                        <p:par>
                          <p:cTn id="53" fill="hold" nodeType="withGroup">
                            <p:stCondLst>
                              <p:cond delay="0"/>
                            </p:stCondLst>
                            <p:childTnLst>
                              <p:par>
                                <p:cTn id="54" presetID="31" presetClass="entr" presetSubtype="0"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p:cTn id="56" dur="1000" fill="hold"/>
                                        <p:tgtEl>
                                          <p:spTgt spid="2"/>
                                        </p:tgtEl>
                                        <p:attrNameLst>
                                          <p:attrName>ppt_w</p:attrName>
                                        </p:attrNameLst>
                                      </p:cBhvr>
                                      <p:tavLst>
                                        <p:tav tm="0">
                                          <p:val>
                                            <p:fltVal val="0"/>
                                          </p:val>
                                        </p:tav>
                                        <p:tav tm="100000">
                                          <p:val>
                                            <p:strVal val="#ppt_w"/>
                                          </p:val>
                                        </p:tav>
                                      </p:tavLst>
                                    </p:anim>
                                    <p:anim calcmode="lin" valueType="num">
                                      <p:cBhvr>
                                        <p:cTn id="57" dur="1000" fill="hold"/>
                                        <p:tgtEl>
                                          <p:spTgt spid="2"/>
                                        </p:tgtEl>
                                        <p:attrNameLst>
                                          <p:attrName>ppt_h</p:attrName>
                                        </p:attrNameLst>
                                      </p:cBhvr>
                                      <p:tavLst>
                                        <p:tav tm="0">
                                          <p:val>
                                            <p:fltVal val="0"/>
                                          </p:val>
                                        </p:tav>
                                        <p:tav tm="100000">
                                          <p:val>
                                            <p:strVal val="#ppt_h"/>
                                          </p:val>
                                        </p:tav>
                                      </p:tavLst>
                                    </p:anim>
                                    <p:anim calcmode="lin" valueType="num">
                                      <p:cBhvr>
                                        <p:cTn id="58" dur="1000" fill="hold"/>
                                        <p:tgtEl>
                                          <p:spTgt spid="2"/>
                                        </p:tgtEl>
                                        <p:attrNameLst>
                                          <p:attrName>style.rotation</p:attrName>
                                        </p:attrNameLst>
                                      </p:cBhvr>
                                      <p:tavLst>
                                        <p:tav tm="0">
                                          <p:val>
                                            <p:fltVal val="90"/>
                                          </p:val>
                                        </p:tav>
                                        <p:tav tm="100000">
                                          <p:val>
                                            <p:fltVal val="0"/>
                                          </p:val>
                                        </p:tav>
                                      </p:tavLst>
                                    </p:anim>
                                    <p:animEffect transition="in" filter="fade">
                                      <p:cBhvr>
                                        <p:cTn id="59" dur="1000"/>
                                        <p:tgtEl>
                                          <p:spTgt spid="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1" presetClass="exit" presetSubtype="0" fill="hold" nodeType="clickEffect">
                                  <p:stCondLst>
                                    <p:cond delay="0"/>
                                  </p:stCondLst>
                                  <p:childTnLst>
                                    <p:anim calcmode="lin" valueType="num">
                                      <p:cBhvr>
                                        <p:cTn id="63" dur="1000"/>
                                        <p:tgtEl>
                                          <p:spTgt spid="2"/>
                                        </p:tgtEl>
                                        <p:attrNameLst>
                                          <p:attrName>ppt_w</p:attrName>
                                        </p:attrNameLst>
                                      </p:cBhvr>
                                      <p:tavLst>
                                        <p:tav tm="0">
                                          <p:val>
                                            <p:strVal val="ppt_w"/>
                                          </p:val>
                                        </p:tav>
                                        <p:tav tm="100000">
                                          <p:val>
                                            <p:fltVal val="0"/>
                                          </p:val>
                                        </p:tav>
                                      </p:tavLst>
                                    </p:anim>
                                    <p:anim calcmode="lin" valueType="num">
                                      <p:cBhvr>
                                        <p:cTn id="64" dur="1000"/>
                                        <p:tgtEl>
                                          <p:spTgt spid="2"/>
                                        </p:tgtEl>
                                        <p:attrNameLst>
                                          <p:attrName>ppt_h</p:attrName>
                                        </p:attrNameLst>
                                      </p:cBhvr>
                                      <p:tavLst>
                                        <p:tav tm="0">
                                          <p:val>
                                            <p:strVal val="ppt_h"/>
                                          </p:val>
                                        </p:tav>
                                        <p:tav tm="100000">
                                          <p:val>
                                            <p:fltVal val="0"/>
                                          </p:val>
                                        </p:tav>
                                      </p:tavLst>
                                    </p:anim>
                                    <p:anim calcmode="lin" valueType="num">
                                      <p:cBhvr>
                                        <p:cTn id="65" dur="1000"/>
                                        <p:tgtEl>
                                          <p:spTgt spid="2"/>
                                        </p:tgtEl>
                                        <p:attrNameLst>
                                          <p:attrName>style.rotation</p:attrName>
                                        </p:attrNameLst>
                                      </p:cBhvr>
                                      <p:tavLst>
                                        <p:tav tm="0">
                                          <p:val>
                                            <p:fltVal val="0"/>
                                          </p:val>
                                        </p:tav>
                                        <p:tav tm="100000">
                                          <p:val>
                                            <p:fltVal val="90"/>
                                          </p:val>
                                        </p:tav>
                                      </p:tavLst>
                                    </p:anim>
                                    <p:animEffect transition="out" filter="fade">
                                      <p:cBhvr>
                                        <p:cTn id="66" dur="1000"/>
                                        <p:tgtEl>
                                          <p:spTgt spid="2"/>
                                        </p:tgtEl>
                                      </p:cBhvr>
                                    </p:animEffect>
                                    <p:set>
                                      <p:cBhvr>
                                        <p:cTn id="67"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819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a:extLst>
              <a:ext uri="{FF2B5EF4-FFF2-40B4-BE49-F238E27FC236}">
                <a16:creationId xmlns:a16="http://schemas.microsoft.com/office/drawing/2014/main" id="{538DBC42-BA66-27AB-2E1C-2DD3E2B338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88" y="1185863"/>
            <a:ext cx="3646487" cy="461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4">
            <a:extLst>
              <a:ext uri="{FF2B5EF4-FFF2-40B4-BE49-F238E27FC236}">
                <a16:creationId xmlns:a16="http://schemas.microsoft.com/office/drawing/2014/main" id="{E799EF49-82BE-26E7-E118-CEA64C24233A}"/>
              </a:ext>
            </a:extLst>
          </p:cNvPr>
          <p:cNvSpPr>
            <a:spLocks noChangeArrowheads="1"/>
          </p:cNvSpPr>
          <p:nvPr/>
        </p:nvSpPr>
        <p:spPr bwMode="auto">
          <a:xfrm>
            <a:off x="514350" y="31750"/>
            <a:ext cx="8267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a:t>Theodore Roosevelt: Assistant Secretary of the Navy </a:t>
            </a:r>
          </a:p>
        </p:txBody>
      </p:sp>
      <p:sp>
        <p:nvSpPr>
          <p:cNvPr id="27652" name="Rectangle 6">
            <a:extLst>
              <a:ext uri="{FF2B5EF4-FFF2-40B4-BE49-F238E27FC236}">
                <a16:creationId xmlns:a16="http://schemas.microsoft.com/office/drawing/2014/main" id="{7C70D505-C9D4-C1A9-C326-8100328F1255}"/>
              </a:ext>
            </a:extLst>
          </p:cNvPr>
          <p:cNvSpPr>
            <a:spLocks noChangeArrowheads="1"/>
          </p:cNvSpPr>
          <p:nvPr/>
        </p:nvSpPr>
        <p:spPr bwMode="auto">
          <a:xfrm>
            <a:off x="3894138" y="1371600"/>
            <a:ext cx="511492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a:t>“I should welcome</a:t>
            </a:r>
          </a:p>
          <a:p>
            <a:pPr>
              <a:spcBef>
                <a:spcPct val="0"/>
              </a:spcBef>
              <a:buFontTx/>
              <a:buNone/>
            </a:pPr>
            <a:r>
              <a:rPr lang="en-US" altLang="en-US" sz="2800"/>
              <a:t>almost any war, for I</a:t>
            </a:r>
          </a:p>
          <a:p>
            <a:pPr>
              <a:spcBef>
                <a:spcPct val="0"/>
              </a:spcBef>
              <a:buFontTx/>
              <a:buNone/>
            </a:pPr>
            <a:r>
              <a:rPr lang="en-US" altLang="en-US" sz="2800"/>
              <a:t>think this country</a:t>
            </a:r>
          </a:p>
          <a:p>
            <a:pPr>
              <a:spcBef>
                <a:spcPct val="0"/>
              </a:spcBef>
              <a:buFontTx/>
              <a:buNone/>
            </a:pPr>
            <a:r>
              <a:rPr lang="en-US" altLang="en-US" sz="2800"/>
              <a:t>needs one”</a:t>
            </a:r>
          </a:p>
          <a:p>
            <a:pPr>
              <a:spcBef>
                <a:spcPct val="0"/>
              </a:spcBef>
              <a:buFontTx/>
              <a:buNone/>
            </a:pPr>
            <a:r>
              <a:rPr lang="en-US" altLang="en-US" sz="2800"/>
              <a:t>• First Volunteer Cavalry, nicknamed the "</a:t>
            </a:r>
            <a:r>
              <a:rPr lang="en-US" altLang="en-US" sz="2800" b="1">
                <a:solidFill>
                  <a:srgbClr val="FF0000"/>
                </a:solidFill>
              </a:rPr>
              <a:t>Rough Riders</a:t>
            </a:r>
            <a:r>
              <a:rPr lang="en-US" altLang="en-US" sz="2800"/>
              <a:t>.“</a:t>
            </a:r>
          </a:p>
          <a:p>
            <a:pPr>
              <a:spcBef>
                <a:spcPct val="0"/>
              </a:spcBef>
              <a:buFontTx/>
              <a:buNone/>
            </a:pPr>
            <a:r>
              <a:rPr lang="en-US" altLang="en-US" sz="2800"/>
              <a:t>Stop, drop, that’s how rough riders roll…..(DMX) </a:t>
            </a:r>
          </a:p>
        </p:txBody>
      </p:sp>
      <p:sp>
        <p:nvSpPr>
          <p:cNvPr id="27653" name="TextBox 7">
            <a:extLst>
              <a:ext uri="{FF2B5EF4-FFF2-40B4-BE49-F238E27FC236}">
                <a16:creationId xmlns:a16="http://schemas.microsoft.com/office/drawing/2014/main" id="{6E37796F-B519-F4D8-1775-451A7452FAA0}"/>
              </a:ext>
            </a:extLst>
          </p:cNvPr>
          <p:cNvSpPr txBox="1">
            <a:spLocks noChangeArrowheads="1"/>
          </p:cNvSpPr>
          <p:nvPr/>
        </p:nvSpPr>
        <p:spPr bwMode="auto">
          <a:xfrm>
            <a:off x="762000" y="630238"/>
            <a:ext cx="6907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a:t>Resigned and joined the army to fight in Cuba.</a:t>
            </a:r>
          </a:p>
        </p:txBody>
      </p:sp>
      <p:pic>
        <p:nvPicPr>
          <p:cNvPr id="9" name="Picture 8">
            <a:extLst>
              <a:ext uri="{FF2B5EF4-FFF2-40B4-BE49-F238E27FC236}">
                <a16:creationId xmlns:a16="http://schemas.microsoft.com/office/drawing/2014/main" id="{AB501B6B-E7C7-4DA8-739C-4344CCBEC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9144000" cy="683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xit" presetSubtype="0" fill="hold" nodeType="clickEffect">
                                  <p:stCondLst>
                                    <p:cond delay="0"/>
                                  </p:stCondLst>
                                  <p:childTnLst>
                                    <p:anim calcmode="lin" valueType="num">
                                      <p:cBhvr>
                                        <p:cTn id="14" dur="1000"/>
                                        <p:tgtEl>
                                          <p:spTgt spid="9"/>
                                        </p:tgtEl>
                                        <p:attrNameLst>
                                          <p:attrName>ppt_w</p:attrName>
                                        </p:attrNameLst>
                                      </p:cBhvr>
                                      <p:tavLst>
                                        <p:tav tm="0">
                                          <p:val>
                                            <p:strVal val="ppt_w"/>
                                          </p:val>
                                        </p:tav>
                                        <p:tav tm="100000">
                                          <p:val>
                                            <p:fltVal val="0"/>
                                          </p:val>
                                        </p:tav>
                                      </p:tavLst>
                                    </p:anim>
                                    <p:anim calcmode="lin" valueType="num">
                                      <p:cBhvr>
                                        <p:cTn id="15" dur="1000"/>
                                        <p:tgtEl>
                                          <p:spTgt spid="9"/>
                                        </p:tgtEl>
                                        <p:attrNameLst>
                                          <p:attrName>ppt_h</p:attrName>
                                        </p:attrNameLst>
                                      </p:cBhvr>
                                      <p:tavLst>
                                        <p:tav tm="0">
                                          <p:val>
                                            <p:strVal val="ppt_h"/>
                                          </p:val>
                                        </p:tav>
                                        <p:tav tm="100000">
                                          <p:val>
                                            <p:fltVal val="0"/>
                                          </p:val>
                                        </p:tav>
                                      </p:tavLst>
                                    </p:anim>
                                    <p:anim calcmode="lin" valueType="num">
                                      <p:cBhvr>
                                        <p:cTn id="16" dur="1000"/>
                                        <p:tgtEl>
                                          <p:spTgt spid="9"/>
                                        </p:tgtEl>
                                        <p:attrNameLst>
                                          <p:attrName>style.rotation</p:attrName>
                                        </p:attrNameLst>
                                      </p:cBhvr>
                                      <p:tavLst>
                                        <p:tav tm="0">
                                          <p:val>
                                            <p:fltVal val="0"/>
                                          </p:val>
                                        </p:tav>
                                        <p:tav tm="100000">
                                          <p:val>
                                            <p:fltVal val="90"/>
                                          </p:val>
                                        </p:tav>
                                      </p:tavLst>
                                    </p:anim>
                                    <p:animEffect transition="out" filter="fade">
                                      <p:cBhvr>
                                        <p:cTn id="17" dur="1000"/>
                                        <p:tgtEl>
                                          <p:spTgt spid="9"/>
                                        </p:tgtEl>
                                      </p:cBhvr>
                                    </p:animEffect>
                                    <p:set>
                                      <p:cBhvr>
                                        <p:cTn id="1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38F89AEE-0399-2F1E-202E-20F0614527B7}"/>
              </a:ext>
            </a:extLst>
          </p:cNvPr>
          <p:cNvSpPr>
            <a:spLocks noGrp="1" noChangeArrowheads="1"/>
          </p:cNvSpPr>
          <p:nvPr>
            <p:ph type="body" sz="half" idx="1"/>
          </p:nvPr>
        </p:nvSpPr>
        <p:spPr>
          <a:xfrm>
            <a:off x="0" y="539750"/>
            <a:ext cx="5486400" cy="6013450"/>
          </a:xfrm>
        </p:spPr>
        <p:txBody>
          <a:bodyPr/>
          <a:lstStyle/>
          <a:p>
            <a:pPr eaLnBrk="1" hangingPunct="1"/>
            <a:r>
              <a:rPr lang="en-US" altLang="en-US" sz="2800"/>
              <a:t>US Army departed from </a:t>
            </a:r>
            <a:r>
              <a:rPr lang="en-US" altLang="en-US" sz="2800" b="1">
                <a:solidFill>
                  <a:srgbClr val="FF0000"/>
                </a:solidFill>
              </a:rPr>
              <a:t>Tampa</a:t>
            </a:r>
            <a:r>
              <a:rPr lang="en-US" altLang="en-US" sz="2800"/>
              <a:t>, Florida and invaded Cuba</a:t>
            </a:r>
          </a:p>
          <a:p>
            <a:pPr eaLnBrk="1" hangingPunct="1"/>
            <a:r>
              <a:rPr lang="en-US" altLang="en-US" sz="2800" b="1">
                <a:solidFill>
                  <a:srgbClr val="0070C0"/>
                </a:solidFill>
              </a:rPr>
              <a:t>Teddy Roosevelt </a:t>
            </a:r>
            <a:r>
              <a:rPr lang="en-US" altLang="en-US" sz="2800"/>
              <a:t>raised a volunteer force called the   “</a:t>
            </a:r>
            <a:r>
              <a:rPr lang="en-US" altLang="en-US" sz="2800" b="1">
                <a:solidFill>
                  <a:srgbClr val="0070C0"/>
                </a:solidFill>
              </a:rPr>
              <a:t>Rough Riders</a:t>
            </a:r>
            <a:r>
              <a:rPr lang="en-US" altLang="en-US" sz="2800"/>
              <a:t>”.</a:t>
            </a:r>
          </a:p>
          <a:p>
            <a:pPr eaLnBrk="1" hangingPunct="1"/>
            <a:r>
              <a:rPr lang="en-US" altLang="en-US" sz="2800"/>
              <a:t>The Rough Riders won the  </a:t>
            </a:r>
            <a:r>
              <a:rPr lang="en-US" altLang="en-US" sz="2800" b="1">
                <a:solidFill>
                  <a:srgbClr val="0070C0"/>
                </a:solidFill>
              </a:rPr>
              <a:t>Battle of San Juan Hill</a:t>
            </a:r>
            <a:r>
              <a:rPr lang="en-US" altLang="en-US" sz="2800"/>
              <a:t> in  Cuba.</a:t>
            </a:r>
          </a:p>
          <a:p>
            <a:pPr eaLnBrk="1" hangingPunct="1"/>
            <a:r>
              <a:rPr lang="en-US" altLang="en-US" sz="2800"/>
              <a:t>Spanish navy was destroyed in Cuba.</a:t>
            </a:r>
          </a:p>
          <a:p>
            <a:pPr eaLnBrk="1" hangingPunct="1"/>
            <a:r>
              <a:rPr lang="en-US" altLang="en-US" sz="2800"/>
              <a:t>The U.S. also took control of Guantanamo Bay (We still have it). It is a US naval base and prison camp.</a:t>
            </a:r>
          </a:p>
          <a:p>
            <a:pPr eaLnBrk="1" hangingPunct="1"/>
            <a:endParaRPr lang="en-US" altLang="en-US" sz="2800"/>
          </a:p>
        </p:txBody>
      </p:sp>
      <p:pic>
        <p:nvPicPr>
          <p:cNvPr id="9221" name="Picture 6">
            <a:extLst>
              <a:ext uri="{FF2B5EF4-FFF2-40B4-BE49-F238E27FC236}">
                <a16:creationId xmlns:a16="http://schemas.microsoft.com/office/drawing/2014/main" id="{2A2505B3-D23E-F607-552A-D1B1870950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393" b="5009"/>
          <a:stretch>
            <a:fillRect/>
          </a:stretch>
        </p:blipFill>
        <p:spPr bwMode="auto">
          <a:xfrm>
            <a:off x="5411788" y="838200"/>
            <a:ext cx="36671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DE9BC32C-3630-E4D1-3260-CAEDE8E4433C}"/>
              </a:ext>
            </a:extLst>
          </p:cNvPr>
          <p:cNvSpPr txBox="1">
            <a:spLocks noChangeArrowheads="1"/>
          </p:cNvSpPr>
          <p:nvPr/>
        </p:nvSpPr>
        <p:spPr bwMode="auto">
          <a:xfrm>
            <a:off x="193675" y="12700"/>
            <a:ext cx="8991600" cy="52705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a:lstStyle>
          <a:p>
            <a:pPr eaLnBrk="1" hangingPunct="1">
              <a:defRPr/>
            </a:pPr>
            <a:r>
              <a:rPr lang="en-US" altLang="en-US" sz="3600" b="1" kern="0" dirty="0"/>
              <a:t>The Course and Consequence of the War</a:t>
            </a:r>
          </a:p>
        </p:txBody>
      </p:sp>
      <p:pic>
        <p:nvPicPr>
          <p:cNvPr id="9220" name="Picture 4">
            <a:extLst>
              <a:ext uri="{FF2B5EF4-FFF2-40B4-BE49-F238E27FC236}">
                <a16:creationId xmlns:a16="http://schemas.microsoft.com/office/drawing/2014/main" id="{7F81B320-741C-AFDC-43DB-583A746A83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5463" y="3962400"/>
            <a:ext cx="3386137" cy="2743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fade">
                                      <p:cBhvr>
                                        <p:cTn id="7" dur="1000"/>
                                        <p:tgtEl>
                                          <p:spTgt spid="9221"/>
                                        </p:tgtEl>
                                      </p:cBhvr>
                                    </p:animEffect>
                                    <p:anim calcmode="lin" valueType="num">
                                      <p:cBhvr>
                                        <p:cTn id="8" dur="1000" fill="hold"/>
                                        <p:tgtEl>
                                          <p:spTgt spid="9221"/>
                                        </p:tgtEl>
                                        <p:attrNameLst>
                                          <p:attrName>ppt_x</p:attrName>
                                        </p:attrNameLst>
                                      </p:cBhvr>
                                      <p:tavLst>
                                        <p:tav tm="0">
                                          <p:val>
                                            <p:strVal val="#ppt_x"/>
                                          </p:val>
                                        </p:tav>
                                        <p:tav tm="100000">
                                          <p:val>
                                            <p:strVal val="#ppt_x"/>
                                          </p:val>
                                        </p:tav>
                                      </p:tavLst>
                                    </p:anim>
                                    <p:anim calcmode="lin" valueType="num">
                                      <p:cBhvr>
                                        <p:cTn id="9" dur="1000" fill="hold"/>
                                        <p:tgtEl>
                                          <p:spTgt spid="922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9219">
                                            <p:txEl>
                                              <p:pRg st="0" end="0"/>
                                            </p:txEl>
                                          </p:spTgt>
                                        </p:tgtEl>
                                        <p:attrNameLst>
                                          <p:attrName>style.visibility</p:attrName>
                                        </p:attrNameLst>
                                      </p:cBhvr>
                                      <p:to>
                                        <p:strVal val="visible"/>
                                      </p:to>
                                    </p:set>
                                    <p:animEffect transition="in" filter="fade">
                                      <p:cBhvr>
                                        <p:cTn id="14" dur="1000"/>
                                        <p:tgtEl>
                                          <p:spTgt spid="9219">
                                            <p:txEl>
                                              <p:pRg st="0" end="0"/>
                                            </p:txEl>
                                          </p:spTgt>
                                        </p:tgtEl>
                                      </p:cBhvr>
                                    </p:animEffect>
                                    <p:anim calcmode="lin" valueType="num">
                                      <p:cBhvr>
                                        <p:cTn id="15" dur="1000" fill="hold"/>
                                        <p:tgtEl>
                                          <p:spTgt spid="921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2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9219">
                                            <p:txEl>
                                              <p:pRg st="1" end="1"/>
                                            </p:txEl>
                                          </p:spTgt>
                                        </p:tgtEl>
                                        <p:attrNameLst>
                                          <p:attrName>style.visibility</p:attrName>
                                        </p:attrNameLst>
                                      </p:cBhvr>
                                      <p:to>
                                        <p:strVal val="visible"/>
                                      </p:to>
                                    </p:set>
                                    <p:animEffect transition="in" filter="fade">
                                      <p:cBhvr>
                                        <p:cTn id="21" dur="1000"/>
                                        <p:tgtEl>
                                          <p:spTgt spid="9219">
                                            <p:txEl>
                                              <p:pRg st="1" end="1"/>
                                            </p:txEl>
                                          </p:spTgt>
                                        </p:tgtEl>
                                      </p:cBhvr>
                                    </p:animEffect>
                                    <p:anim calcmode="lin" valueType="num">
                                      <p:cBhvr>
                                        <p:cTn id="22" dur="1000" fill="hold"/>
                                        <p:tgtEl>
                                          <p:spTgt spid="921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2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9219">
                                            <p:txEl>
                                              <p:pRg st="2" end="2"/>
                                            </p:txEl>
                                          </p:spTgt>
                                        </p:tgtEl>
                                        <p:attrNameLst>
                                          <p:attrName>style.visibility</p:attrName>
                                        </p:attrNameLst>
                                      </p:cBhvr>
                                      <p:to>
                                        <p:strVal val="visible"/>
                                      </p:to>
                                    </p:set>
                                    <p:animEffect transition="in" filter="fade">
                                      <p:cBhvr>
                                        <p:cTn id="28" dur="1000"/>
                                        <p:tgtEl>
                                          <p:spTgt spid="9219">
                                            <p:txEl>
                                              <p:pRg st="2" end="2"/>
                                            </p:txEl>
                                          </p:spTgt>
                                        </p:tgtEl>
                                      </p:cBhvr>
                                    </p:animEffect>
                                    <p:anim calcmode="lin" valueType="num">
                                      <p:cBhvr>
                                        <p:cTn id="29" dur="1000" fill="hold"/>
                                        <p:tgtEl>
                                          <p:spTgt spid="921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921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9219">
                                            <p:txEl>
                                              <p:pRg st="3" end="3"/>
                                            </p:txEl>
                                          </p:spTgt>
                                        </p:tgtEl>
                                        <p:attrNameLst>
                                          <p:attrName>style.visibility</p:attrName>
                                        </p:attrNameLst>
                                      </p:cBhvr>
                                      <p:to>
                                        <p:strVal val="visible"/>
                                      </p:to>
                                    </p:set>
                                    <p:animEffect transition="in" filter="fade">
                                      <p:cBhvr>
                                        <p:cTn id="35" dur="1000"/>
                                        <p:tgtEl>
                                          <p:spTgt spid="9219">
                                            <p:txEl>
                                              <p:pRg st="3" end="3"/>
                                            </p:txEl>
                                          </p:spTgt>
                                        </p:tgtEl>
                                      </p:cBhvr>
                                    </p:animEffect>
                                    <p:anim calcmode="lin" valueType="num">
                                      <p:cBhvr>
                                        <p:cTn id="36" dur="1000" fill="hold"/>
                                        <p:tgtEl>
                                          <p:spTgt spid="9219">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921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9219">
                                            <p:txEl>
                                              <p:pRg st="4" end="4"/>
                                            </p:txEl>
                                          </p:spTgt>
                                        </p:tgtEl>
                                        <p:attrNameLst>
                                          <p:attrName>style.visibility</p:attrName>
                                        </p:attrNameLst>
                                      </p:cBhvr>
                                      <p:to>
                                        <p:strVal val="visible"/>
                                      </p:to>
                                    </p:set>
                                    <p:animEffect transition="in" filter="fade">
                                      <p:cBhvr>
                                        <p:cTn id="42" dur="1000"/>
                                        <p:tgtEl>
                                          <p:spTgt spid="9219">
                                            <p:txEl>
                                              <p:pRg st="4" end="4"/>
                                            </p:txEl>
                                          </p:spTgt>
                                        </p:tgtEl>
                                      </p:cBhvr>
                                    </p:animEffect>
                                    <p:anim calcmode="lin" valueType="num">
                                      <p:cBhvr>
                                        <p:cTn id="43" dur="1000" fill="hold"/>
                                        <p:tgtEl>
                                          <p:spTgt spid="9219">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9219">
                                            <p:txEl>
                                              <p:pRg st="4" end="4"/>
                                            </p:txEl>
                                          </p:spTgt>
                                        </p:tgtEl>
                                        <p:attrNameLst>
                                          <p:attrName>ppt_y</p:attrName>
                                        </p:attrNameLst>
                                      </p:cBhvr>
                                      <p:tavLst>
                                        <p:tav tm="0">
                                          <p:val>
                                            <p:strVal val="#ppt_y+.1"/>
                                          </p:val>
                                        </p:tav>
                                        <p:tav tm="100000">
                                          <p:val>
                                            <p:strVal val="#ppt_y"/>
                                          </p:val>
                                        </p:tav>
                                      </p:tavLst>
                                    </p:anim>
                                  </p:childTnLst>
                                </p:cTn>
                              </p:par>
                              <p:par>
                                <p:cTn id="45" presetID="6" presetClass="entr" presetSubtype="16" fill="hold" nodeType="withEffect">
                                  <p:stCondLst>
                                    <p:cond delay="0"/>
                                  </p:stCondLst>
                                  <p:childTnLst>
                                    <p:set>
                                      <p:cBhvr>
                                        <p:cTn id="46" dur="1" fill="hold">
                                          <p:stCondLst>
                                            <p:cond delay="0"/>
                                          </p:stCondLst>
                                        </p:cTn>
                                        <p:tgtEl>
                                          <p:spTgt spid="9220"/>
                                        </p:tgtEl>
                                        <p:attrNameLst>
                                          <p:attrName>style.visibility</p:attrName>
                                        </p:attrNameLst>
                                      </p:cBhvr>
                                      <p:to>
                                        <p:strVal val="visible"/>
                                      </p:to>
                                    </p:set>
                                    <p:animEffect transition="in" filter="circle(in)">
                                      <p:cBhvr>
                                        <p:cTn id="47" dur="2000"/>
                                        <p:tgtEl>
                                          <p:spTgt spid="922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2" presetClass="entr" presetSubtype="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0" presetClass="path" presetSubtype="0" accel="50000" decel="50000" fill="hold" nodeType="clickEffect">
                                  <p:stCondLst>
                                    <p:cond delay="0"/>
                                  </p:stCondLst>
                                  <p:childTnLst>
                                    <p:animMotion origin="layout" path="M 0.01077 -0.01297 L -0.46146 0.12477 " pathEditMode="relative" ptsTypes="AA">
                                      <p:cBhvr>
                                        <p:cTn id="58" dur="2000" fill="hold"/>
                                        <p:tgtEl>
                                          <p:spTgt spid="9221"/>
                                        </p:tgtEl>
                                        <p:attrNameLst>
                                          <p:attrName>ppt_x</p:attrName>
                                          <p:attrName>ppt_y</p:attrName>
                                        </p:attrNameLst>
                                      </p:cBhvr>
                                    </p:animMotion>
                                  </p:childTnLst>
                                </p:cTn>
                              </p:par>
                            </p:childTnLst>
                          </p:cTn>
                        </p:par>
                      </p:childTnLst>
                    </p:cTn>
                  </p:par>
                  <p:par>
                    <p:cTn id="59" fill="hold" nodeType="clickPar">
                      <p:stCondLst>
                        <p:cond delay="indefinite"/>
                      </p:stCondLst>
                      <p:childTnLst>
                        <p:par>
                          <p:cTn id="60" fill="hold" nodeType="withGroup">
                            <p:stCondLst>
                              <p:cond delay="0"/>
                            </p:stCondLst>
                            <p:childTnLst>
                              <p:par>
                                <p:cTn id="61" presetID="6" presetClass="emph" presetSubtype="0" fill="hold" nodeType="clickEffect">
                                  <p:stCondLst>
                                    <p:cond delay="0"/>
                                  </p:stCondLst>
                                  <p:childTnLst>
                                    <p:animScale>
                                      <p:cBhvr>
                                        <p:cTn id="62" dur="2000" fill="hold"/>
                                        <p:tgtEl>
                                          <p:spTgt spid="9221"/>
                                        </p:tgtEl>
                                      </p:cBhvr>
                                      <p:by x="150000" y="150000"/>
                                    </p:animScale>
                                  </p:childTnLst>
                                </p:cTn>
                              </p:par>
                            </p:childTnLst>
                          </p:cTn>
                        </p:par>
                      </p:childTnLst>
                    </p:cTn>
                  </p:par>
                  <p:par>
                    <p:cTn id="63" fill="hold" nodeType="clickPar">
                      <p:stCondLst>
                        <p:cond delay="indefinite"/>
                      </p:stCondLst>
                      <p:childTnLst>
                        <p:par>
                          <p:cTn id="64" fill="hold" nodeType="withGroup">
                            <p:stCondLst>
                              <p:cond delay="0"/>
                            </p:stCondLst>
                            <p:childTnLst>
                              <p:par>
                                <p:cTn id="65" presetID="0" presetClass="path" presetSubtype="0" accel="50000" decel="50000" fill="hold" nodeType="clickEffect">
                                  <p:stCondLst>
                                    <p:cond delay="0"/>
                                  </p:stCondLst>
                                  <p:childTnLst>
                                    <p:animMotion origin="layout" path="M -0.46371 0.12754 L 3.33333E-6 -2.22222E-6 " pathEditMode="relative" rAng="0" ptsTypes="AA">
                                      <p:cBhvr>
                                        <p:cTn id="66" dur="2000" fill="hold"/>
                                        <p:tgtEl>
                                          <p:spTgt spid="9221"/>
                                        </p:tgtEl>
                                        <p:attrNameLst>
                                          <p:attrName>ppt_x</p:attrName>
                                          <p:attrName>ppt_y</p:attrName>
                                        </p:attrNameLst>
                                      </p:cBhvr>
                                      <p:rCtr x="23142" y="-6667"/>
                                    </p:animMotion>
                                  </p:childTnLst>
                                </p:cTn>
                              </p:par>
                            </p:childTnLst>
                          </p:cTn>
                        </p:par>
                      </p:childTnLst>
                    </p:cTn>
                  </p:par>
                  <p:par>
                    <p:cTn id="67" fill="hold" nodeType="clickPar">
                      <p:stCondLst>
                        <p:cond delay="indefinite"/>
                      </p:stCondLst>
                      <p:childTnLst>
                        <p:par>
                          <p:cTn id="68" fill="hold" nodeType="withGroup">
                            <p:stCondLst>
                              <p:cond delay="0"/>
                            </p:stCondLst>
                            <p:childTnLst>
                              <p:par>
                                <p:cTn id="69" presetID="42" presetClass="exit" presetSubtype="0" fill="hold" nodeType="clickEffect">
                                  <p:stCondLst>
                                    <p:cond delay="0"/>
                                  </p:stCondLst>
                                  <p:childTnLst>
                                    <p:animEffect transition="out" filter="fade">
                                      <p:cBhvr>
                                        <p:cTn id="70" dur="1000"/>
                                        <p:tgtEl>
                                          <p:spTgt spid="9221"/>
                                        </p:tgtEl>
                                      </p:cBhvr>
                                    </p:animEffect>
                                    <p:anim calcmode="lin" valueType="num">
                                      <p:cBhvr>
                                        <p:cTn id="71" dur="1000"/>
                                        <p:tgtEl>
                                          <p:spTgt spid="9221"/>
                                        </p:tgtEl>
                                        <p:attrNameLst>
                                          <p:attrName>ppt_x</p:attrName>
                                        </p:attrNameLst>
                                      </p:cBhvr>
                                      <p:tavLst>
                                        <p:tav tm="0">
                                          <p:val>
                                            <p:strVal val="ppt_x"/>
                                          </p:val>
                                        </p:tav>
                                        <p:tav tm="100000">
                                          <p:val>
                                            <p:strVal val="ppt_x"/>
                                          </p:val>
                                        </p:tav>
                                      </p:tavLst>
                                    </p:anim>
                                    <p:anim calcmode="lin" valueType="num">
                                      <p:cBhvr>
                                        <p:cTn id="72" dur="1000"/>
                                        <p:tgtEl>
                                          <p:spTgt spid="9221"/>
                                        </p:tgtEl>
                                        <p:attrNameLst>
                                          <p:attrName>ppt_y</p:attrName>
                                        </p:attrNameLst>
                                      </p:cBhvr>
                                      <p:tavLst>
                                        <p:tav tm="0">
                                          <p:val>
                                            <p:strVal val="ppt_y"/>
                                          </p:val>
                                        </p:tav>
                                        <p:tav tm="100000">
                                          <p:val>
                                            <p:strVal val="ppt_y+.1"/>
                                          </p:val>
                                        </p:tav>
                                      </p:tavLst>
                                    </p:anim>
                                    <p:set>
                                      <p:cBhvr>
                                        <p:cTn id="73" dur="1" fill="hold">
                                          <p:stCondLst>
                                            <p:cond delay="999"/>
                                          </p:stCondLst>
                                        </p:cTn>
                                        <p:tgtEl>
                                          <p:spTgt spid="9221"/>
                                        </p:tgtEl>
                                        <p:attrNameLst>
                                          <p:attrName>style.visibility</p:attrName>
                                        </p:attrNameLst>
                                      </p:cBhvr>
                                      <p:to>
                                        <p:strVal val="hidden"/>
                                      </p:to>
                                    </p:set>
                                  </p:childTnLst>
                                </p:cTn>
                              </p:par>
                            </p:childTnLst>
                          </p:cTn>
                        </p:par>
                      </p:childTnLst>
                    </p:cTn>
                  </p:par>
                  <p:par>
                    <p:cTn id="74" fill="hold" nodeType="clickPar">
                      <p:stCondLst>
                        <p:cond delay="indefinite"/>
                      </p:stCondLst>
                      <p:childTnLst>
                        <p:par>
                          <p:cTn id="75" fill="hold" nodeType="withGroup">
                            <p:stCondLst>
                              <p:cond delay="0"/>
                            </p:stCondLst>
                            <p:childTnLst>
                              <p:par>
                                <p:cTn id="76" presetID="0" presetClass="path" presetSubtype="0" accel="50000" decel="50000" fill="hold" nodeType="clickEffect">
                                  <p:stCondLst>
                                    <p:cond delay="0"/>
                                  </p:stCondLst>
                                  <p:childTnLst>
                                    <p:animMotion origin="layout" path="M 0.00504 -0.00185 L -0.40642 -0.26667 " pathEditMode="relative" rAng="0" ptsTypes="AA">
                                      <p:cBhvr>
                                        <p:cTn id="77" dur="2000" fill="hold"/>
                                        <p:tgtEl>
                                          <p:spTgt spid="9220"/>
                                        </p:tgtEl>
                                        <p:attrNameLst>
                                          <p:attrName>ppt_x</p:attrName>
                                          <p:attrName>ppt_y</p:attrName>
                                        </p:attrNameLst>
                                      </p:cBhvr>
                                      <p:rCtr x="-20573" y="-13241"/>
                                    </p:animMotion>
                                  </p:childTnLst>
                                </p:cTn>
                              </p:par>
                            </p:childTnLst>
                          </p:cTn>
                        </p:par>
                      </p:childTnLst>
                    </p:cTn>
                  </p:par>
                  <p:par>
                    <p:cTn id="78" fill="hold" nodeType="clickPar">
                      <p:stCondLst>
                        <p:cond delay="indefinite"/>
                      </p:stCondLst>
                      <p:childTnLst>
                        <p:par>
                          <p:cTn id="79" fill="hold" nodeType="withGroup">
                            <p:stCondLst>
                              <p:cond delay="0"/>
                            </p:stCondLst>
                            <p:childTnLst>
                              <p:par>
                                <p:cTn id="80" presetID="6" presetClass="emph" presetSubtype="0" fill="hold" nodeType="clickEffect">
                                  <p:stCondLst>
                                    <p:cond delay="0"/>
                                  </p:stCondLst>
                                  <p:childTnLst>
                                    <p:animScale>
                                      <p:cBhvr>
                                        <p:cTn id="81" dur="2000" fill="hold"/>
                                        <p:tgtEl>
                                          <p:spTgt spid="922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a:extLst>
              <a:ext uri="{FF2B5EF4-FFF2-40B4-BE49-F238E27FC236}">
                <a16:creationId xmlns:a16="http://schemas.microsoft.com/office/drawing/2014/main" id="{58BD498B-A9B5-29EC-8614-DC197DC9D43D}"/>
              </a:ext>
            </a:extLst>
          </p:cNvPr>
          <p:cNvSpPr>
            <a:spLocks noChangeArrowheads="1"/>
          </p:cNvSpPr>
          <p:nvPr/>
        </p:nvSpPr>
        <p:spPr bwMode="auto">
          <a:xfrm>
            <a:off x="1387475" y="53975"/>
            <a:ext cx="62166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4000" b="1"/>
              <a:t>Commodore George Dewey</a:t>
            </a:r>
          </a:p>
        </p:txBody>
      </p:sp>
      <p:pic>
        <p:nvPicPr>
          <p:cNvPr id="29699" name="Picture 2" descr="Image result for Commodore George Dewey">
            <a:extLst>
              <a:ext uri="{FF2B5EF4-FFF2-40B4-BE49-F238E27FC236}">
                <a16:creationId xmlns:a16="http://schemas.microsoft.com/office/drawing/2014/main" id="{48BDD084-5CF3-8FC9-BBF4-4726C120D8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76288"/>
            <a:ext cx="3581400" cy="467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6">
            <a:extLst>
              <a:ext uri="{FF2B5EF4-FFF2-40B4-BE49-F238E27FC236}">
                <a16:creationId xmlns:a16="http://schemas.microsoft.com/office/drawing/2014/main" id="{A0237FC3-A4D8-D00D-8893-B5760ED4CF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2963" y="3725863"/>
            <a:ext cx="3919537" cy="293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7">
            <a:extLst>
              <a:ext uri="{FF2B5EF4-FFF2-40B4-BE49-F238E27FC236}">
                <a16:creationId xmlns:a16="http://schemas.microsoft.com/office/drawing/2014/main" id="{961BEBFA-5B97-8BA0-367E-1E64DC6AB2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200" y="4556125"/>
            <a:ext cx="33782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Rectangle 4">
            <a:extLst>
              <a:ext uri="{FF2B5EF4-FFF2-40B4-BE49-F238E27FC236}">
                <a16:creationId xmlns:a16="http://schemas.microsoft.com/office/drawing/2014/main" id="{1729403F-386E-6C9C-2A85-7A9949F7EB3C}"/>
              </a:ext>
            </a:extLst>
          </p:cNvPr>
          <p:cNvSpPr>
            <a:spLocks noChangeArrowheads="1"/>
          </p:cNvSpPr>
          <p:nvPr/>
        </p:nvSpPr>
        <p:spPr bwMode="auto">
          <a:xfrm>
            <a:off x="4191000" y="738188"/>
            <a:ext cx="4572000"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a:t>May 1, 1899— Commodore Dewey and his Asiatic Squadron defeated the Spanish fleet in Manila Bay • During and after the war, George Dewey became one of the war's most celebrated heroes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a:extLst>
              <a:ext uri="{FF2B5EF4-FFF2-40B4-BE49-F238E27FC236}">
                <a16:creationId xmlns:a16="http://schemas.microsoft.com/office/drawing/2014/main" id="{0C822682-1B18-A166-1A30-B146B2EADF1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6200"/>
            <a:ext cx="7620000" cy="593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5">
            <a:extLst>
              <a:ext uri="{FF2B5EF4-FFF2-40B4-BE49-F238E27FC236}">
                <a16:creationId xmlns:a16="http://schemas.microsoft.com/office/drawing/2014/main" id="{1212C433-FDAC-CD3F-64D0-ABAD29308A7A}"/>
              </a:ext>
            </a:extLst>
          </p:cNvPr>
          <p:cNvSpPr txBox="1">
            <a:spLocks noChangeArrowheads="1"/>
          </p:cNvSpPr>
          <p:nvPr/>
        </p:nvSpPr>
        <p:spPr bwMode="auto">
          <a:xfrm>
            <a:off x="533400" y="6019800"/>
            <a:ext cx="8477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400"/>
              <a:t>According to this map which country is the US planning to invade?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52161BFC-3D2F-4BBA-0958-DCA48DEBBBB0}"/>
              </a:ext>
            </a:extLst>
          </p:cNvPr>
          <p:cNvSpPr>
            <a:spLocks noGrp="1" noChangeArrowheads="1"/>
          </p:cNvSpPr>
          <p:nvPr>
            <p:ph type="body" sz="half" idx="1"/>
          </p:nvPr>
        </p:nvSpPr>
        <p:spPr>
          <a:xfrm>
            <a:off x="0" y="685800"/>
            <a:ext cx="5943600" cy="6096000"/>
          </a:xfrm>
        </p:spPr>
        <p:txBody>
          <a:bodyPr/>
          <a:lstStyle/>
          <a:p>
            <a:pPr eaLnBrk="1" hangingPunct="1">
              <a:defRPr/>
            </a:pPr>
            <a:r>
              <a:rPr lang="en-US" altLang="en-US" sz="2400" dirty="0"/>
              <a:t>The U.S.A. took control of Cuba just as it had the Philippines.</a:t>
            </a:r>
          </a:p>
          <a:p>
            <a:pPr eaLnBrk="1" hangingPunct="1">
              <a:defRPr/>
            </a:pPr>
            <a:r>
              <a:rPr lang="en-US" altLang="en-US" sz="2400" dirty="0"/>
              <a:t>Some American soldiers had to be removed from Cuba because of </a:t>
            </a:r>
            <a:r>
              <a:rPr lang="en-US" altLang="en-US" sz="2400" b="1" dirty="0"/>
              <a:t>yellow fever </a:t>
            </a:r>
            <a:r>
              <a:rPr lang="en-US" altLang="en-US" sz="2400" dirty="0"/>
              <a:t>spread by the mosquito. </a:t>
            </a:r>
          </a:p>
          <a:p>
            <a:pPr eaLnBrk="1" hangingPunct="1">
              <a:defRPr/>
            </a:pPr>
            <a:r>
              <a:rPr lang="en-US" altLang="en-US" sz="2400" dirty="0"/>
              <a:t>The </a:t>
            </a:r>
            <a:r>
              <a:rPr lang="en-US" altLang="en-US" sz="2400" b="1" dirty="0"/>
              <a:t>Treaty of Paris </a:t>
            </a:r>
            <a:r>
              <a:rPr lang="en-US" altLang="en-US" sz="2400" dirty="0"/>
              <a:t>was signed ending the Spanish American War gave the U.S.A. control of colonies formerly controlled by Spain.</a:t>
            </a:r>
          </a:p>
          <a:p>
            <a:pPr eaLnBrk="1" hangingPunct="1">
              <a:defRPr/>
            </a:pPr>
            <a:r>
              <a:rPr lang="en-US" altLang="en-US" sz="2400" dirty="0"/>
              <a:t>These lands included:</a:t>
            </a:r>
          </a:p>
          <a:p>
            <a:pPr lvl="1" eaLnBrk="1" hangingPunct="1">
              <a:defRPr/>
            </a:pPr>
            <a:r>
              <a:rPr lang="en-US" altLang="en-US" sz="2400" b="1" dirty="0"/>
              <a:t>Cuba (under US control) &amp; Puerto Rico (annexed) </a:t>
            </a:r>
            <a:r>
              <a:rPr lang="en-US" altLang="en-US" sz="2400" dirty="0"/>
              <a:t>in the Caribbean Sea,</a:t>
            </a:r>
          </a:p>
          <a:p>
            <a:pPr lvl="1" eaLnBrk="1" hangingPunct="1">
              <a:defRPr/>
            </a:pPr>
            <a:r>
              <a:rPr lang="en-US" altLang="en-US" sz="2400" dirty="0"/>
              <a:t>The </a:t>
            </a:r>
            <a:r>
              <a:rPr lang="en-US" altLang="en-US" sz="2400" b="1" dirty="0"/>
              <a:t>Philippines &amp; Guam </a:t>
            </a:r>
            <a:r>
              <a:rPr lang="en-US" altLang="en-US" sz="2400" dirty="0"/>
              <a:t>in the Pacific</a:t>
            </a:r>
          </a:p>
          <a:p>
            <a:pPr marL="457200" lvl="1" indent="0" eaLnBrk="1" hangingPunct="1">
              <a:buFontTx/>
              <a:buNone/>
              <a:defRPr/>
            </a:pPr>
            <a:r>
              <a:rPr lang="en-US" altLang="en-US" sz="2400" dirty="0"/>
              <a:t>The US paid Spain $20million for the Philippines</a:t>
            </a:r>
          </a:p>
        </p:txBody>
      </p:sp>
      <p:pic>
        <p:nvPicPr>
          <p:cNvPr id="31747" name="Picture 5">
            <a:extLst>
              <a:ext uri="{FF2B5EF4-FFF2-40B4-BE49-F238E27FC236}">
                <a16:creationId xmlns:a16="http://schemas.microsoft.com/office/drawing/2014/main" id="{81C6C380-64DE-9B22-11F4-F30457448A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272" t="16969" r="5455" b="28485"/>
          <a:stretch>
            <a:fillRect/>
          </a:stretch>
        </p:blipFill>
        <p:spPr bwMode="auto">
          <a:xfrm>
            <a:off x="5791200" y="685800"/>
            <a:ext cx="32908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C2A69D1D-F5DD-501B-506D-727A9452FBF5}"/>
              </a:ext>
            </a:extLst>
          </p:cNvPr>
          <p:cNvSpPr txBox="1">
            <a:spLocks noChangeArrowheads="1"/>
          </p:cNvSpPr>
          <p:nvPr/>
        </p:nvSpPr>
        <p:spPr bwMode="auto">
          <a:xfrm>
            <a:off x="304800" y="0"/>
            <a:ext cx="8939213" cy="4699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a:lstStyle>
          <a:p>
            <a:pPr eaLnBrk="1" hangingPunct="1">
              <a:defRPr/>
            </a:pPr>
            <a:r>
              <a:rPr lang="en-US" altLang="en-US" sz="4000" b="1" kern="0" dirty="0"/>
              <a:t>Spanish-American War Results</a:t>
            </a:r>
          </a:p>
        </p:txBody>
      </p:sp>
      <p:grpSp>
        <p:nvGrpSpPr>
          <p:cNvPr id="6" name="Group 5">
            <a:extLst>
              <a:ext uri="{FF2B5EF4-FFF2-40B4-BE49-F238E27FC236}">
                <a16:creationId xmlns:a16="http://schemas.microsoft.com/office/drawing/2014/main" id="{7B77F7CF-312F-FB80-32CC-5537936D0985}"/>
              </a:ext>
            </a:extLst>
          </p:cNvPr>
          <p:cNvGrpSpPr>
            <a:grpSpLocks/>
          </p:cNvGrpSpPr>
          <p:nvPr/>
        </p:nvGrpSpPr>
        <p:grpSpPr bwMode="auto">
          <a:xfrm>
            <a:off x="5791200" y="3641725"/>
            <a:ext cx="3686175" cy="3109913"/>
            <a:chOff x="0" y="0"/>
            <a:chExt cx="3686175" cy="3108960"/>
          </a:xfrm>
        </p:grpSpPr>
        <p:pic>
          <p:nvPicPr>
            <p:cNvPr id="31750" name="Picture 6">
              <a:extLst>
                <a:ext uri="{FF2B5EF4-FFF2-40B4-BE49-F238E27FC236}">
                  <a16:creationId xmlns:a16="http://schemas.microsoft.com/office/drawing/2014/main" id="{368751C0-85CD-72E7-AB97-1D6F121EC4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686175" cy="310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AD351197-4D40-7858-5BC3-ADFDA81DBC3D}"/>
                </a:ext>
              </a:extLst>
            </p:cNvPr>
            <p:cNvSpPr/>
            <p:nvPr/>
          </p:nvSpPr>
          <p:spPr>
            <a:xfrm>
              <a:off x="1082675" y="1547339"/>
              <a:ext cx="60325" cy="523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cxnSp>
          <p:nvCxnSpPr>
            <p:cNvPr id="10" name="Straight Connector 9">
              <a:extLst>
                <a:ext uri="{FF2B5EF4-FFF2-40B4-BE49-F238E27FC236}">
                  <a16:creationId xmlns:a16="http://schemas.microsoft.com/office/drawing/2014/main" id="{0518F8DA-0648-2101-062B-64F0C0A8E6FD}"/>
                </a:ext>
              </a:extLst>
            </p:cNvPr>
            <p:cNvCxnSpPr/>
            <p:nvPr/>
          </p:nvCxnSpPr>
          <p:spPr>
            <a:xfrm flipV="1">
              <a:off x="1104900" y="968078"/>
              <a:ext cx="0" cy="57926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1753" name="Text Box 2">
              <a:extLst>
                <a:ext uri="{FF2B5EF4-FFF2-40B4-BE49-F238E27FC236}">
                  <a16:creationId xmlns:a16="http://schemas.microsoft.com/office/drawing/2014/main" id="{69509471-5CF3-36DD-9739-AFEC69C3BF39}"/>
                </a:ext>
              </a:extLst>
            </p:cNvPr>
            <p:cNvSpPr txBox="1">
              <a:spLocks noChangeArrowheads="1"/>
            </p:cNvSpPr>
            <p:nvPr/>
          </p:nvSpPr>
          <p:spPr bwMode="auto">
            <a:xfrm>
              <a:off x="441960" y="670560"/>
              <a:ext cx="876300" cy="379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1800" b="1">
                  <a:latin typeface="Calibri" panose="020F0502020204030204" pitchFamily="34" charset="0"/>
                  <a:cs typeface="Calibri" panose="020F0502020204030204" pitchFamily="34" charset="0"/>
                </a:rPr>
                <a:t>GUAM</a:t>
              </a:r>
              <a:endParaRPr lang="en-US" altLang="en-US" sz="1100">
                <a:latin typeface="Calibri" panose="020F0502020204030204" pitchFamily="34" charset="0"/>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100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wipe(left)">
                                      <p:cBhvr>
                                        <p:cTn id="7" dur="2000"/>
                                        <p:tgtEl>
                                          <p:spTgt spid="10243">
                                            <p:txEl>
                                              <p:pRg st="0" end="0"/>
                                            </p:txEl>
                                          </p:spTgt>
                                        </p:tgtEl>
                                      </p:cBhvr>
                                    </p:animEffect>
                                  </p:childTnLst>
                                </p:cTn>
                              </p:par>
                            </p:childTnLst>
                          </p:cTn>
                        </p:par>
                        <p:par>
                          <p:cTn id="8" fill="hold" nodeType="afterGroup">
                            <p:stCondLst>
                              <p:cond delay="3000"/>
                            </p:stCondLst>
                            <p:childTnLst>
                              <p:par>
                                <p:cTn id="9" presetID="22" presetClass="entr" presetSubtype="8" fill="hold" nodeType="afterEffect">
                                  <p:stCondLst>
                                    <p:cond delay="1000"/>
                                  </p:stCondLst>
                                  <p:childTnLst>
                                    <p:set>
                                      <p:cBhvr>
                                        <p:cTn id="10" dur="1" fill="hold">
                                          <p:stCondLst>
                                            <p:cond delay="0"/>
                                          </p:stCondLst>
                                        </p:cTn>
                                        <p:tgtEl>
                                          <p:spTgt spid="10243">
                                            <p:txEl>
                                              <p:pRg st="1" end="1"/>
                                            </p:txEl>
                                          </p:spTgt>
                                        </p:tgtEl>
                                        <p:attrNameLst>
                                          <p:attrName>style.visibility</p:attrName>
                                        </p:attrNameLst>
                                      </p:cBhvr>
                                      <p:to>
                                        <p:strVal val="visible"/>
                                      </p:to>
                                    </p:set>
                                    <p:animEffect transition="in" filter="wipe(left)">
                                      <p:cBhvr>
                                        <p:cTn id="11" dur="2000"/>
                                        <p:tgtEl>
                                          <p:spTgt spid="10243">
                                            <p:txEl>
                                              <p:pRg st="1" end="1"/>
                                            </p:txEl>
                                          </p:spTgt>
                                        </p:tgtEl>
                                      </p:cBhvr>
                                    </p:animEffect>
                                  </p:childTnLst>
                                </p:cTn>
                              </p:par>
                            </p:childTnLst>
                          </p:cTn>
                        </p:par>
                        <p:par>
                          <p:cTn id="12" fill="hold" nodeType="afterGroup">
                            <p:stCondLst>
                              <p:cond delay="6000"/>
                            </p:stCondLst>
                            <p:childTnLst>
                              <p:par>
                                <p:cTn id="13" presetID="22" presetClass="entr" presetSubtype="8" fill="hold" nodeType="afterEffect">
                                  <p:stCondLst>
                                    <p:cond delay="1500"/>
                                  </p:stCondLst>
                                  <p:childTnLst>
                                    <p:set>
                                      <p:cBhvr>
                                        <p:cTn id="14" dur="1" fill="hold">
                                          <p:stCondLst>
                                            <p:cond delay="0"/>
                                          </p:stCondLst>
                                        </p:cTn>
                                        <p:tgtEl>
                                          <p:spTgt spid="10243">
                                            <p:txEl>
                                              <p:pRg st="2" end="2"/>
                                            </p:txEl>
                                          </p:spTgt>
                                        </p:tgtEl>
                                        <p:attrNameLst>
                                          <p:attrName>style.visibility</p:attrName>
                                        </p:attrNameLst>
                                      </p:cBhvr>
                                      <p:to>
                                        <p:strVal val="visible"/>
                                      </p:to>
                                    </p:set>
                                    <p:animEffect transition="in" filter="wipe(left)">
                                      <p:cBhvr>
                                        <p:cTn id="15" dur="2000"/>
                                        <p:tgtEl>
                                          <p:spTgt spid="10243">
                                            <p:txEl>
                                              <p:pRg st="2" end="2"/>
                                            </p:txEl>
                                          </p:spTgt>
                                        </p:tgtEl>
                                      </p:cBhvr>
                                    </p:animEffect>
                                  </p:childTnLst>
                                </p:cTn>
                              </p:par>
                            </p:childTnLst>
                          </p:cTn>
                        </p:par>
                        <p:par>
                          <p:cTn id="16" fill="hold" nodeType="afterGroup">
                            <p:stCondLst>
                              <p:cond delay="9500"/>
                            </p:stCondLst>
                            <p:childTnLst>
                              <p:par>
                                <p:cTn id="17" presetID="22" presetClass="entr" presetSubtype="8" fill="hold" nodeType="afterEffect">
                                  <p:stCondLst>
                                    <p:cond delay="1500"/>
                                  </p:stCondLst>
                                  <p:childTnLst>
                                    <p:set>
                                      <p:cBhvr>
                                        <p:cTn id="18" dur="1" fill="hold">
                                          <p:stCondLst>
                                            <p:cond delay="0"/>
                                          </p:stCondLst>
                                        </p:cTn>
                                        <p:tgtEl>
                                          <p:spTgt spid="10243">
                                            <p:txEl>
                                              <p:pRg st="3" end="3"/>
                                            </p:txEl>
                                          </p:spTgt>
                                        </p:tgtEl>
                                        <p:attrNameLst>
                                          <p:attrName>style.visibility</p:attrName>
                                        </p:attrNameLst>
                                      </p:cBhvr>
                                      <p:to>
                                        <p:strVal val="visible"/>
                                      </p:to>
                                    </p:set>
                                    <p:animEffect transition="in" filter="wipe(left)">
                                      <p:cBhvr>
                                        <p:cTn id="19" dur="2000"/>
                                        <p:tgtEl>
                                          <p:spTgt spid="10243">
                                            <p:txEl>
                                              <p:pRg st="3" end="3"/>
                                            </p:txEl>
                                          </p:spTgt>
                                        </p:tgtEl>
                                      </p:cBhvr>
                                    </p:animEffect>
                                  </p:childTnLst>
                                </p:cTn>
                              </p:par>
                            </p:childTnLst>
                          </p:cTn>
                        </p:par>
                        <p:par>
                          <p:cTn id="20" fill="hold" nodeType="afterGroup">
                            <p:stCondLst>
                              <p:cond delay="13000"/>
                            </p:stCondLst>
                            <p:childTnLst>
                              <p:par>
                                <p:cTn id="21" presetID="22" presetClass="entr" presetSubtype="8" fill="hold" nodeType="afterEffect">
                                  <p:stCondLst>
                                    <p:cond delay="1500"/>
                                  </p:stCondLst>
                                  <p:childTnLst>
                                    <p:set>
                                      <p:cBhvr>
                                        <p:cTn id="22" dur="1" fill="hold">
                                          <p:stCondLst>
                                            <p:cond delay="0"/>
                                          </p:stCondLst>
                                        </p:cTn>
                                        <p:tgtEl>
                                          <p:spTgt spid="10243">
                                            <p:txEl>
                                              <p:pRg st="4" end="4"/>
                                            </p:txEl>
                                          </p:spTgt>
                                        </p:tgtEl>
                                        <p:attrNameLst>
                                          <p:attrName>style.visibility</p:attrName>
                                        </p:attrNameLst>
                                      </p:cBhvr>
                                      <p:to>
                                        <p:strVal val="visible"/>
                                      </p:to>
                                    </p:set>
                                    <p:animEffect transition="in" filter="wipe(left)">
                                      <p:cBhvr>
                                        <p:cTn id="23" dur="2000"/>
                                        <p:tgtEl>
                                          <p:spTgt spid="10243">
                                            <p:txEl>
                                              <p:pRg st="4" end="4"/>
                                            </p:txEl>
                                          </p:spTgt>
                                        </p:tgtEl>
                                      </p:cBhvr>
                                    </p:animEffect>
                                  </p:childTnLst>
                                </p:cTn>
                              </p:par>
                            </p:childTnLst>
                          </p:cTn>
                        </p:par>
                        <p:par>
                          <p:cTn id="24" fill="hold" nodeType="afterGroup">
                            <p:stCondLst>
                              <p:cond delay="16500"/>
                            </p:stCondLst>
                            <p:childTnLst>
                              <p:par>
                                <p:cTn id="25" presetID="22" presetClass="entr" presetSubtype="8" fill="hold" nodeType="afterEffect">
                                  <p:stCondLst>
                                    <p:cond delay="1500"/>
                                  </p:stCondLst>
                                  <p:childTnLst>
                                    <p:set>
                                      <p:cBhvr>
                                        <p:cTn id="26" dur="1" fill="hold">
                                          <p:stCondLst>
                                            <p:cond delay="0"/>
                                          </p:stCondLst>
                                        </p:cTn>
                                        <p:tgtEl>
                                          <p:spTgt spid="10243">
                                            <p:txEl>
                                              <p:pRg st="5" end="5"/>
                                            </p:txEl>
                                          </p:spTgt>
                                        </p:tgtEl>
                                        <p:attrNameLst>
                                          <p:attrName>style.visibility</p:attrName>
                                        </p:attrNameLst>
                                      </p:cBhvr>
                                      <p:to>
                                        <p:strVal val="visible"/>
                                      </p:to>
                                    </p:set>
                                    <p:animEffect transition="in" filter="wipe(left)">
                                      <p:cBhvr>
                                        <p:cTn id="27" dur="2000"/>
                                        <p:tgtEl>
                                          <p:spTgt spid="10243">
                                            <p:txEl>
                                              <p:pRg st="5" end="5"/>
                                            </p:txEl>
                                          </p:spTgt>
                                        </p:tgtEl>
                                      </p:cBhvr>
                                    </p:animEffect>
                                  </p:childTnLst>
                                </p:cTn>
                              </p:par>
                            </p:childTnLst>
                          </p:cTn>
                        </p:par>
                        <p:par>
                          <p:cTn id="28" fill="hold" nodeType="afterGroup">
                            <p:stCondLst>
                              <p:cond delay="20000"/>
                            </p:stCondLst>
                            <p:childTnLst>
                              <p:par>
                                <p:cTn id="29" presetID="22" presetClass="entr" presetSubtype="8" fill="hold" nodeType="afterEffect">
                                  <p:stCondLst>
                                    <p:cond delay="1500"/>
                                  </p:stCondLst>
                                  <p:childTnLst>
                                    <p:set>
                                      <p:cBhvr>
                                        <p:cTn id="30" dur="1" fill="hold">
                                          <p:stCondLst>
                                            <p:cond delay="0"/>
                                          </p:stCondLst>
                                        </p:cTn>
                                        <p:tgtEl>
                                          <p:spTgt spid="10243">
                                            <p:txEl>
                                              <p:pRg st="6" end="6"/>
                                            </p:txEl>
                                          </p:spTgt>
                                        </p:tgtEl>
                                        <p:attrNameLst>
                                          <p:attrName>style.visibility</p:attrName>
                                        </p:attrNameLst>
                                      </p:cBhvr>
                                      <p:to>
                                        <p:strVal val="visible"/>
                                      </p:to>
                                    </p:set>
                                    <p:animEffect transition="in" filter="wipe(left)">
                                      <p:cBhvr>
                                        <p:cTn id="31" dur="2000"/>
                                        <p:tgtEl>
                                          <p:spTgt spid="10243">
                                            <p:txEl>
                                              <p:pRg st="6" end="6"/>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0" presetClass="path" presetSubtype="0" accel="50000" decel="50000" fill="hold" nodeType="clickEffect">
                                  <p:stCondLst>
                                    <p:cond delay="0"/>
                                  </p:stCondLst>
                                  <p:childTnLst>
                                    <p:animMotion origin="layout" path="M -0.01146 0.02245 L -0.41823 -0.3132 " pathEditMode="relative" rAng="0" ptsTypes="AA">
                                      <p:cBhvr>
                                        <p:cTn id="35" dur="2000" fill="hold"/>
                                        <p:tgtEl>
                                          <p:spTgt spid="6"/>
                                        </p:tgtEl>
                                        <p:attrNameLst>
                                          <p:attrName>ppt_x</p:attrName>
                                          <p:attrName>ppt_y</p:attrName>
                                        </p:attrNameLst>
                                      </p:cBhvr>
                                      <p:rCtr x="-20347" y="-16782"/>
                                    </p:animMotion>
                                  </p:childTnLst>
                                </p:cTn>
                              </p:par>
                            </p:childTnLst>
                          </p:cTn>
                        </p:par>
                      </p:childTnLst>
                    </p:cTn>
                  </p:par>
                  <p:par>
                    <p:cTn id="36" fill="hold" nodeType="clickPar">
                      <p:stCondLst>
                        <p:cond delay="indefinite"/>
                      </p:stCondLst>
                      <p:childTnLst>
                        <p:par>
                          <p:cTn id="37" fill="hold" nodeType="withGroup">
                            <p:stCondLst>
                              <p:cond delay="0"/>
                            </p:stCondLst>
                            <p:childTnLst>
                              <p:par>
                                <p:cTn id="38" presetID="6" presetClass="emph" presetSubtype="0" fill="hold" nodeType="clickEffect">
                                  <p:stCondLst>
                                    <p:cond delay="0"/>
                                  </p:stCondLst>
                                  <p:childTnLst>
                                    <p:animScale>
                                      <p:cBhvr>
                                        <p:cTn id="39"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8th">
            <a:extLst>
              <a:ext uri="{FF2B5EF4-FFF2-40B4-BE49-F238E27FC236}">
                <a16:creationId xmlns:a16="http://schemas.microsoft.com/office/drawing/2014/main" id="{78B68B1C-280F-4D45-226C-B2A329BB9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050"/>
            <a:ext cx="9144000" cy="658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a:extLst>
              <a:ext uri="{FF2B5EF4-FFF2-40B4-BE49-F238E27FC236}">
                <a16:creationId xmlns:a16="http://schemas.microsoft.com/office/drawing/2014/main" id="{8B04BC10-2143-62FA-7532-2F239ECAAA1F}"/>
              </a:ext>
            </a:extLst>
          </p:cNvPr>
          <p:cNvSpPr txBox="1">
            <a:spLocks noChangeArrowheads="1"/>
          </p:cNvSpPr>
          <p:nvPr/>
        </p:nvSpPr>
        <p:spPr bwMode="auto">
          <a:xfrm>
            <a:off x="6248400" y="3200400"/>
            <a:ext cx="1676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2400" b="1">
                <a:solidFill>
                  <a:schemeClr val="bg1"/>
                </a:solidFill>
                <a:latin typeface="Arial" panose="020B0604020202020204" pitchFamily="34" charset="0"/>
              </a:rPr>
              <a:t>United States</a:t>
            </a:r>
          </a:p>
        </p:txBody>
      </p:sp>
      <p:sp>
        <p:nvSpPr>
          <p:cNvPr id="8196" name="Text Box 4">
            <a:extLst>
              <a:ext uri="{FF2B5EF4-FFF2-40B4-BE49-F238E27FC236}">
                <a16:creationId xmlns:a16="http://schemas.microsoft.com/office/drawing/2014/main" id="{075611D5-457E-362C-632E-DB2B0D9FAFC5}"/>
              </a:ext>
            </a:extLst>
          </p:cNvPr>
          <p:cNvSpPr txBox="1">
            <a:spLocks noChangeArrowheads="1"/>
          </p:cNvSpPr>
          <p:nvPr/>
        </p:nvSpPr>
        <p:spPr bwMode="auto">
          <a:xfrm>
            <a:off x="3352800" y="2743200"/>
            <a:ext cx="1676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2400" b="1">
                <a:solidFill>
                  <a:schemeClr val="bg1"/>
                </a:solidFill>
                <a:latin typeface="Arial" panose="020B0604020202020204" pitchFamily="34" charset="0"/>
              </a:rPr>
              <a:t>Louisiana Territory</a:t>
            </a:r>
          </a:p>
        </p:txBody>
      </p:sp>
      <p:sp>
        <p:nvSpPr>
          <p:cNvPr id="8197" name="Text Box 5">
            <a:extLst>
              <a:ext uri="{FF2B5EF4-FFF2-40B4-BE49-F238E27FC236}">
                <a16:creationId xmlns:a16="http://schemas.microsoft.com/office/drawing/2014/main" id="{72F67D74-5CF6-D1E3-6959-01428FECDE47}"/>
              </a:ext>
            </a:extLst>
          </p:cNvPr>
          <p:cNvSpPr txBox="1">
            <a:spLocks noChangeArrowheads="1"/>
          </p:cNvSpPr>
          <p:nvPr/>
        </p:nvSpPr>
        <p:spPr bwMode="auto">
          <a:xfrm>
            <a:off x="609600" y="1295400"/>
            <a:ext cx="1676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2400" b="1">
                <a:solidFill>
                  <a:schemeClr val="bg1"/>
                </a:solidFill>
                <a:latin typeface="Arial" panose="020B0604020202020204" pitchFamily="34" charset="0"/>
              </a:rPr>
              <a:t>Oregon Country</a:t>
            </a:r>
          </a:p>
        </p:txBody>
      </p:sp>
      <p:sp>
        <p:nvSpPr>
          <p:cNvPr id="8198" name="Text Box 6">
            <a:extLst>
              <a:ext uri="{FF2B5EF4-FFF2-40B4-BE49-F238E27FC236}">
                <a16:creationId xmlns:a16="http://schemas.microsoft.com/office/drawing/2014/main" id="{5DD17501-A26D-779B-EB15-8981D4F5F7B8}"/>
              </a:ext>
            </a:extLst>
          </p:cNvPr>
          <p:cNvSpPr txBox="1">
            <a:spLocks noChangeArrowheads="1"/>
          </p:cNvSpPr>
          <p:nvPr/>
        </p:nvSpPr>
        <p:spPr bwMode="auto">
          <a:xfrm>
            <a:off x="1905000" y="4724400"/>
            <a:ext cx="2133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2400" b="1">
                <a:solidFill>
                  <a:schemeClr val="bg1"/>
                </a:solidFill>
                <a:latin typeface="Arial" panose="020B0604020202020204" pitchFamily="34" charset="0"/>
              </a:rPr>
              <a:t>Spanish Possessions</a:t>
            </a:r>
          </a:p>
        </p:txBody>
      </p:sp>
      <p:sp>
        <p:nvSpPr>
          <p:cNvPr id="8199" name="Text Box 7">
            <a:extLst>
              <a:ext uri="{FF2B5EF4-FFF2-40B4-BE49-F238E27FC236}">
                <a16:creationId xmlns:a16="http://schemas.microsoft.com/office/drawing/2014/main" id="{34884A43-C209-F9DA-25B3-CD6A1C03F8EA}"/>
              </a:ext>
            </a:extLst>
          </p:cNvPr>
          <p:cNvSpPr txBox="1">
            <a:spLocks noChangeArrowheads="1"/>
          </p:cNvSpPr>
          <p:nvPr/>
        </p:nvSpPr>
        <p:spPr bwMode="auto">
          <a:xfrm>
            <a:off x="4343400" y="685800"/>
            <a:ext cx="2590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2400" b="1">
                <a:solidFill>
                  <a:schemeClr val="bg1"/>
                </a:solidFill>
                <a:latin typeface="Arial" panose="020B0604020202020204" pitchFamily="34" charset="0"/>
              </a:rPr>
              <a:t>British Possessions</a:t>
            </a:r>
          </a:p>
        </p:txBody>
      </p:sp>
      <p:sp>
        <p:nvSpPr>
          <p:cNvPr id="8200" name="Line 8">
            <a:extLst>
              <a:ext uri="{FF2B5EF4-FFF2-40B4-BE49-F238E27FC236}">
                <a16:creationId xmlns:a16="http://schemas.microsoft.com/office/drawing/2014/main" id="{C14C3E03-5DDB-73BB-F3CD-E959C0D8B74D}"/>
              </a:ext>
            </a:extLst>
          </p:cNvPr>
          <p:cNvSpPr>
            <a:spLocks noChangeShapeType="1"/>
          </p:cNvSpPr>
          <p:nvPr/>
        </p:nvSpPr>
        <p:spPr bwMode="auto">
          <a:xfrm>
            <a:off x="3276600" y="5029200"/>
            <a:ext cx="4343400" cy="609600"/>
          </a:xfrm>
          <a:prstGeom prst="line">
            <a:avLst/>
          </a:prstGeom>
          <a:noFill/>
          <a:ln w="38100">
            <a:solidFill>
              <a:schemeClr val="bg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8201" name="Line 9">
            <a:extLst>
              <a:ext uri="{FF2B5EF4-FFF2-40B4-BE49-F238E27FC236}">
                <a16:creationId xmlns:a16="http://schemas.microsoft.com/office/drawing/2014/main" id="{8C4DDA8E-4E46-3FF1-DD8D-3D3F3A383AAF}"/>
              </a:ext>
            </a:extLst>
          </p:cNvPr>
          <p:cNvSpPr>
            <a:spLocks noChangeShapeType="1"/>
          </p:cNvSpPr>
          <p:nvPr/>
        </p:nvSpPr>
        <p:spPr bwMode="auto">
          <a:xfrm flipH="1" flipV="1">
            <a:off x="1752600" y="3886200"/>
            <a:ext cx="762000" cy="914400"/>
          </a:xfrm>
          <a:prstGeom prst="line">
            <a:avLst/>
          </a:prstGeom>
          <a:noFill/>
          <a:ln w="38100">
            <a:solidFill>
              <a:schemeClr val="bg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8202" name="Line 10">
            <a:extLst>
              <a:ext uri="{FF2B5EF4-FFF2-40B4-BE49-F238E27FC236}">
                <a16:creationId xmlns:a16="http://schemas.microsoft.com/office/drawing/2014/main" id="{3B456D23-5ABA-F5DA-024E-6CDFDE3C7F59}"/>
              </a:ext>
            </a:extLst>
          </p:cNvPr>
          <p:cNvSpPr>
            <a:spLocks noChangeShapeType="1"/>
          </p:cNvSpPr>
          <p:nvPr/>
        </p:nvSpPr>
        <p:spPr bwMode="auto">
          <a:xfrm>
            <a:off x="3124200" y="5638800"/>
            <a:ext cx="381000" cy="762000"/>
          </a:xfrm>
          <a:prstGeom prst="line">
            <a:avLst/>
          </a:prstGeom>
          <a:noFill/>
          <a:ln w="38100">
            <a:solidFill>
              <a:schemeClr val="bg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8203" name="Line 11">
            <a:extLst>
              <a:ext uri="{FF2B5EF4-FFF2-40B4-BE49-F238E27FC236}">
                <a16:creationId xmlns:a16="http://schemas.microsoft.com/office/drawing/2014/main" id="{8CE10A4D-5FAB-AE95-B4F2-B3E2D968EE83}"/>
              </a:ext>
            </a:extLst>
          </p:cNvPr>
          <p:cNvSpPr>
            <a:spLocks noChangeShapeType="1"/>
          </p:cNvSpPr>
          <p:nvPr/>
        </p:nvSpPr>
        <p:spPr bwMode="auto">
          <a:xfrm flipH="1" flipV="1">
            <a:off x="5867400" y="2438400"/>
            <a:ext cx="914400" cy="762000"/>
          </a:xfrm>
          <a:prstGeom prst="line">
            <a:avLst/>
          </a:prstGeom>
          <a:noFill/>
          <a:ln w="38100">
            <a:solidFill>
              <a:schemeClr val="bg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8204" name="Line 12">
            <a:extLst>
              <a:ext uri="{FF2B5EF4-FFF2-40B4-BE49-F238E27FC236}">
                <a16:creationId xmlns:a16="http://schemas.microsoft.com/office/drawing/2014/main" id="{6C430032-D0B6-1DA5-54EA-53D22C383786}"/>
              </a:ext>
            </a:extLst>
          </p:cNvPr>
          <p:cNvSpPr>
            <a:spLocks noChangeShapeType="1"/>
          </p:cNvSpPr>
          <p:nvPr/>
        </p:nvSpPr>
        <p:spPr bwMode="auto">
          <a:xfrm>
            <a:off x="7010400" y="4038600"/>
            <a:ext cx="381000" cy="762000"/>
          </a:xfrm>
          <a:prstGeom prst="line">
            <a:avLst/>
          </a:prstGeom>
          <a:noFill/>
          <a:ln w="38100">
            <a:solidFill>
              <a:schemeClr val="bg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8205" name="Line 13">
            <a:extLst>
              <a:ext uri="{FF2B5EF4-FFF2-40B4-BE49-F238E27FC236}">
                <a16:creationId xmlns:a16="http://schemas.microsoft.com/office/drawing/2014/main" id="{B412DEAE-C19E-3146-8C57-B42AB877B2B8}"/>
              </a:ext>
            </a:extLst>
          </p:cNvPr>
          <p:cNvSpPr>
            <a:spLocks noChangeShapeType="1"/>
          </p:cNvSpPr>
          <p:nvPr/>
        </p:nvSpPr>
        <p:spPr bwMode="auto">
          <a:xfrm flipH="1">
            <a:off x="6324600" y="4038600"/>
            <a:ext cx="457200" cy="762000"/>
          </a:xfrm>
          <a:prstGeom prst="line">
            <a:avLst/>
          </a:prstGeom>
          <a:noFill/>
          <a:ln w="38100">
            <a:solidFill>
              <a:schemeClr val="bg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8206" name="Line 14">
            <a:extLst>
              <a:ext uri="{FF2B5EF4-FFF2-40B4-BE49-F238E27FC236}">
                <a16:creationId xmlns:a16="http://schemas.microsoft.com/office/drawing/2014/main" id="{4C02931F-A64E-7542-6A8D-EAD238DE81F0}"/>
              </a:ext>
            </a:extLst>
          </p:cNvPr>
          <p:cNvSpPr>
            <a:spLocks noChangeShapeType="1"/>
          </p:cNvSpPr>
          <p:nvPr/>
        </p:nvSpPr>
        <p:spPr bwMode="auto">
          <a:xfrm flipV="1">
            <a:off x="7086600" y="2362200"/>
            <a:ext cx="914400" cy="838200"/>
          </a:xfrm>
          <a:prstGeom prst="line">
            <a:avLst/>
          </a:prstGeom>
          <a:noFill/>
          <a:ln w="38100">
            <a:solidFill>
              <a:schemeClr val="bg1"/>
            </a:solid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8207" name="Text Box 15">
            <a:extLst>
              <a:ext uri="{FF2B5EF4-FFF2-40B4-BE49-F238E27FC236}">
                <a16:creationId xmlns:a16="http://schemas.microsoft.com/office/drawing/2014/main" id="{ECE474D2-C1E8-E8D5-4CC3-8B5861F78270}"/>
              </a:ext>
            </a:extLst>
          </p:cNvPr>
          <p:cNvSpPr txBox="1">
            <a:spLocks noChangeArrowheads="1"/>
          </p:cNvSpPr>
          <p:nvPr/>
        </p:nvSpPr>
        <p:spPr bwMode="auto">
          <a:xfrm>
            <a:off x="0" y="0"/>
            <a:ext cx="9144000" cy="579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b="1">
                <a:latin typeface="Arial" panose="020B0604020202020204" pitchFamily="34" charset="0"/>
              </a:rPr>
              <a:t>THE U.S. AFTER THE LOUISIANA PURCHASE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4">
            <a:extLst>
              <a:ext uri="{FF2B5EF4-FFF2-40B4-BE49-F238E27FC236}">
                <a16:creationId xmlns:a16="http://schemas.microsoft.com/office/drawing/2014/main" id="{435A431E-CAA6-6B92-F628-305EE60EC76B}"/>
              </a:ext>
            </a:extLst>
          </p:cNvPr>
          <p:cNvSpPr>
            <a:spLocks noChangeArrowheads="1"/>
          </p:cNvSpPr>
          <p:nvPr/>
        </p:nvSpPr>
        <p:spPr bwMode="auto">
          <a:xfrm>
            <a:off x="457200" y="228600"/>
            <a:ext cx="80010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400" b="1"/>
              <a:t>Controversy Over the Treaty of Paris</a:t>
            </a:r>
            <a:endParaRPr lang="en-US" altLang="en-US" sz="2400"/>
          </a:p>
          <a:p>
            <a:pPr>
              <a:spcBef>
                <a:spcPct val="0"/>
              </a:spcBef>
              <a:buFontTx/>
              <a:buNone/>
            </a:pPr>
            <a:endParaRPr lang="en-US" altLang="en-US" sz="2400"/>
          </a:p>
          <a:p>
            <a:pPr>
              <a:spcBef>
                <a:spcPct val="0"/>
              </a:spcBef>
              <a:buFontTx/>
              <a:buNone/>
            </a:pPr>
            <a:r>
              <a:rPr lang="en-US" altLang="en-US" sz="2400"/>
              <a:t>Far more controversial than the war itself were the terms of the treaty of peace signed in Paris on December 10, 1898. It provided for </a:t>
            </a:r>
          </a:p>
          <a:p>
            <a:pPr>
              <a:spcBef>
                <a:spcPct val="0"/>
              </a:spcBef>
              <a:buFontTx/>
              <a:buNone/>
            </a:pPr>
            <a:r>
              <a:rPr lang="en-US" altLang="en-US" sz="2400"/>
              <a:t>(1) recognition of Cuban independence, </a:t>
            </a:r>
          </a:p>
          <a:p>
            <a:pPr>
              <a:spcBef>
                <a:spcPct val="0"/>
              </a:spcBef>
              <a:buFontTx/>
              <a:buNone/>
            </a:pPr>
            <a:r>
              <a:rPr lang="en-US" altLang="en-US" sz="2400"/>
              <a:t>(2) U.S. acquisition of two Spanish islands  Puerto Rico in the Caribbean and Guam in the Pacific, and </a:t>
            </a:r>
          </a:p>
          <a:p>
            <a:pPr>
              <a:spcBef>
                <a:spcPct val="0"/>
              </a:spcBef>
              <a:buFontTx/>
              <a:buNone/>
            </a:pPr>
            <a:r>
              <a:rPr lang="en-US" altLang="en-US" sz="2400"/>
              <a:t>(3) U.S. acquisition of the Philippines in return for payment to Spain of $20 million. Since the avowed purpose of the U.S. war effort was to liberate Cuba, Americans accepted this provision of the treaty. </a:t>
            </a:r>
          </a:p>
          <a:p>
            <a:pPr>
              <a:spcBef>
                <a:spcPct val="0"/>
              </a:spcBef>
              <a:buFontTx/>
              <a:buNone/>
            </a:pPr>
            <a:endParaRPr lang="en-US" altLang="en-US" sz="2400"/>
          </a:p>
          <a:p>
            <a:pPr>
              <a:spcBef>
                <a:spcPct val="0"/>
              </a:spcBef>
              <a:buFontTx/>
              <a:buNone/>
            </a:pPr>
            <a:r>
              <a:rPr lang="en-US" altLang="en-US" sz="2400"/>
              <a:t>However, many were not prepared for taking over a large Pacific island nation, the Philippines, as a colony.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a:extLst>
              <a:ext uri="{FF2B5EF4-FFF2-40B4-BE49-F238E27FC236}">
                <a16:creationId xmlns:a16="http://schemas.microsoft.com/office/drawing/2014/main" id="{36D3A4DD-01BE-D82A-D93D-0B6CE72855AC}"/>
              </a:ext>
            </a:extLst>
          </p:cNvPr>
          <p:cNvSpPr>
            <a:spLocks noGrp="1" noChangeArrowheads="1"/>
          </p:cNvSpPr>
          <p:nvPr>
            <p:ph type="body" sz="half" idx="1"/>
          </p:nvPr>
        </p:nvSpPr>
        <p:spPr>
          <a:xfrm>
            <a:off x="-6350" y="838200"/>
            <a:ext cx="6410325" cy="5562600"/>
          </a:xfrm>
        </p:spPr>
        <p:txBody>
          <a:bodyPr/>
          <a:lstStyle/>
          <a:p>
            <a:pPr eaLnBrk="1" hangingPunct="1"/>
            <a:r>
              <a:rPr lang="en-US" altLang="en-US" sz="2600"/>
              <a:t>The Spanish-American War marked the end of Spain’s colonial empire and the </a:t>
            </a:r>
            <a:r>
              <a:rPr lang="en-US" altLang="en-US" sz="2600" b="1">
                <a:solidFill>
                  <a:srgbClr val="0070C0"/>
                </a:solidFill>
              </a:rPr>
              <a:t>beginning of the U.S.A. as a </a:t>
            </a:r>
            <a:r>
              <a:rPr lang="en-US" altLang="en-US" sz="2600" b="1">
                <a:solidFill>
                  <a:srgbClr val="FF0000"/>
                </a:solidFill>
              </a:rPr>
              <a:t>imperial</a:t>
            </a:r>
            <a:r>
              <a:rPr lang="en-US" altLang="en-US" sz="2600" b="1">
                <a:solidFill>
                  <a:srgbClr val="0070C0"/>
                </a:solidFill>
              </a:rPr>
              <a:t>/ world power!</a:t>
            </a:r>
          </a:p>
          <a:p>
            <a:pPr eaLnBrk="1" hangingPunct="1"/>
            <a:r>
              <a:rPr lang="en-US" altLang="en-US" sz="2600"/>
              <a:t>But, it also brought the problem of what would the U.S.A. do with these new possessions?     Keep ‘em or Free ‘em?</a:t>
            </a:r>
          </a:p>
          <a:p>
            <a:pPr eaLnBrk="1" hangingPunct="1"/>
            <a:r>
              <a:rPr lang="en-US" altLang="en-US" sz="2600"/>
              <a:t>Should we become an </a:t>
            </a:r>
            <a:r>
              <a:rPr lang="en-US" altLang="en-US" sz="2600" b="1">
                <a:solidFill>
                  <a:srgbClr val="FF0000"/>
                </a:solidFill>
              </a:rPr>
              <a:t>imperial</a:t>
            </a:r>
            <a:r>
              <a:rPr lang="en-US" altLang="en-US" sz="2600"/>
              <a:t> power?</a:t>
            </a:r>
          </a:p>
          <a:p>
            <a:pPr eaLnBrk="1" hangingPunct="1"/>
            <a:r>
              <a:rPr lang="en-US" altLang="en-US" sz="2600"/>
              <a:t>Many Americans believed we should   </a:t>
            </a:r>
            <a:r>
              <a:rPr lang="en-US" altLang="en-US" sz="2600" u="sng">
                <a:solidFill>
                  <a:srgbClr val="00B050"/>
                </a:solidFill>
              </a:rPr>
              <a:t>annex</a:t>
            </a:r>
            <a:r>
              <a:rPr lang="en-US" altLang="en-US" sz="2600">
                <a:solidFill>
                  <a:srgbClr val="00B050"/>
                </a:solidFill>
              </a:rPr>
              <a:t> </a:t>
            </a:r>
            <a:r>
              <a:rPr lang="en-US" altLang="en-US" sz="2000" b="1">
                <a:solidFill>
                  <a:srgbClr val="00B050"/>
                </a:solidFill>
              </a:rPr>
              <a:t>(make them a part of the U.S.)</a:t>
            </a:r>
            <a:r>
              <a:rPr lang="en-US" altLang="en-US" sz="2000" b="1"/>
              <a:t>, </a:t>
            </a:r>
            <a:r>
              <a:rPr lang="en-US" altLang="en-US" sz="2600"/>
              <a:t>these people were called </a:t>
            </a:r>
            <a:r>
              <a:rPr lang="en-US" altLang="en-US" sz="2600" b="1">
                <a:solidFill>
                  <a:srgbClr val="FF0000"/>
                </a:solidFill>
              </a:rPr>
              <a:t>imperialists</a:t>
            </a:r>
            <a:r>
              <a:rPr lang="en-US" altLang="en-US" sz="2600"/>
              <a:t>.</a:t>
            </a:r>
          </a:p>
          <a:p>
            <a:pPr eaLnBrk="1" hangingPunct="1"/>
            <a:r>
              <a:rPr lang="en-US" altLang="en-US" sz="2600"/>
              <a:t>Imperialists felt the U.S. should expand    and grab colonies while it could before     the opportunity to do so was gone.</a:t>
            </a:r>
          </a:p>
        </p:txBody>
      </p:sp>
      <p:sp>
        <p:nvSpPr>
          <p:cNvPr id="32771" name="Rectangle 2">
            <a:extLst>
              <a:ext uri="{FF2B5EF4-FFF2-40B4-BE49-F238E27FC236}">
                <a16:creationId xmlns:a16="http://schemas.microsoft.com/office/drawing/2014/main" id="{CA1C6348-523D-A5EB-7C86-32FA5E2DE561}"/>
              </a:ext>
            </a:extLst>
          </p:cNvPr>
          <p:cNvSpPr>
            <a:spLocks noGrp="1" noChangeArrowheads="1"/>
          </p:cNvSpPr>
          <p:nvPr>
            <p:ph type="title"/>
          </p:nvPr>
        </p:nvSpPr>
        <p:spPr>
          <a:xfrm>
            <a:off x="160338" y="17463"/>
            <a:ext cx="8939212" cy="469900"/>
          </a:xfrm>
        </p:spPr>
        <p:txBody>
          <a:bodyPr/>
          <a:lstStyle/>
          <a:p>
            <a:pPr eaLnBrk="1" hangingPunct="1"/>
            <a:r>
              <a:rPr lang="en-US" altLang="en-US" sz="4000"/>
              <a:t>Spanish-American War </a:t>
            </a:r>
            <a:r>
              <a:rPr lang="en-US" altLang="en-US" sz="4000">
                <a:solidFill>
                  <a:srgbClr val="FF0000"/>
                </a:solidFill>
              </a:rPr>
              <a:t>Results</a:t>
            </a:r>
          </a:p>
        </p:txBody>
      </p:sp>
      <p:pic>
        <p:nvPicPr>
          <p:cNvPr id="10244" name="Picture 4">
            <a:extLst>
              <a:ext uri="{FF2B5EF4-FFF2-40B4-BE49-F238E27FC236}">
                <a16:creationId xmlns:a16="http://schemas.microsoft.com/office/drawing/2014/main" id="{776B33C4-DF61-1EE7-A22A-2949FF50D4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0325" y="990600"/>
            <a:ext cx="2495550" cy="27559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45" name="Picture 6">
            <a:extLst>
              <a:ext uri="{FF2B5EF4-FFF2-40B4-BE49-F238E27FC236}">
                <a16:creationId xmlns:a16="http://schemas.microsoft.com/office/drawing/2014/main" id="{0C6AEF61-876C-ED25-E628-D4AB137FFD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191000"/>
            <a:ext cx="2819400" cy="22844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0242">
                                            <p:txEl>
                                              <p:pRg st="0" end="0"/>
                                            </p:txEl>
                                          </p:spTgt>
                                        </p:tgtEl>
                                        <p:attrNameLst>
                                          <p:attrName>style.visibility</p:attrName>
                                        </p:attrNameLst>
                                      </p:cBhvr>
                                      <p:to>
                                        <p:strVal val="visible"/>
                                      </p:to>
                                    </p:set>
                                    <p:animEffect transition="in" filter="wipe(left)">
                                      <p:cBhvr>
                                        <p:cTn id="7" dur="500"/>
                                        <p:tgtEl>
                                          <p:spTgt spid="10242">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1500"/>
                                  </p:stCondLst>
                                  <p:childTnLst>
                                    <p:set>
                                      <p:cBhvr>
                                        <p:cTn id="10" dur="1" fill="hold">
                                          <p:stCondLst>
                                            <p:cond delay="0"/>
                                          </p:stCondLst>
                                        </p:cTn>
                                        <p:tgtEl>
                                          <p:spTgt spid="10242">
                                            <p:txEl>
                                              <p:pRg st="1" end="1"/>
                                            </p:txEl>
                                          </p:spTgt>
                                        </p:tgtEl>
                                        <p:attrNameLst>
                                          <p:attrName>style.visibility</p:attrName>
                                        </p:attrNameLst>
                                      </p:cBhvr>
                                      <p:to>
                                        <p:strVal val="visible"/>
                                      </p:to>
                                    </p:set>
                                    <p:animEffect transition="in" filter="wipe(left)">
                                      <p:cBhvr>
                                        <p:cTn id="11" dur="1000"/>
                                        <p:tgtEl>
                                          <p:spTgt spid="10242">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10242">
                                            <p:txEl>
                                              <p:pRg st="2" end="2"/>
                                            </p:txEl>
                                          </p:spTgt>
                                        </p:tgtEl>
                                        <p:attrNameLst>
                                          <p:attrName>style.visibility</p:attrName>
                                        </p:attrNameLst>
                                      </p:cBhvr>
                                      <p:to>
                                        <p:strVal val="visible"/>
                                      </p:to>
                                    </p:set>
                                    <p:animEffect transition="in" filter="wipe(left)">
                                      <p:cBhvr>
                                        <p:cTn id="16" dur="500"/>
                                        <p:tgtEl>
                                          <p:spTgt spid="10242">
                                            <p:txEl>
                                              <p:pRg st="2" end="2"/>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10244"/>
                                        </p:tgtEl>
                                        <p:attrNameLst>
                                          <p:attrName>style.visibility</p:attrName>
                                        </p:attrNameLst>
                                      </p:cBhvr>
                                      <p:to>
                                        <p:strVal val="visible"/>
                                      </p:to>
                                    </p:set>
                                    <p:animEffect transition="in" filter="circle(in)">
                                      <p:cBhvr>
                                        <p:cTn id="19" dur="2000"/>
                                        <p:tgtEl>
                                          <p:spTgt spid="1024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6" presetClass="emph" presetSubtype="0" fill="hold" nodeType="clickEffect">
                                  <p:stCondLst>
                                    <p:cond delay="0"/>
                                  </p:stCondLst>
                                  <p:childTnLst>
                                    <p:animScale>
                                      <p:cBhvr>
                                        <p:cTn id="23" dur="2000" fill="hold"/>
                                        <p:tgtEl>
                                          <p:spTgt spid="10244"/>
                                        </p:tgtEl>
                                      </p:cBhvr>
                                      <p:by x="150000" y="150000"/>
                                    </p:animScale>
                                  </p:childTnLst>
                                </p:cTn>
                              </p:par>
                              <p:par>
                                <p:cTn id="24" presetID="35" presetClass="path" presetSubtype="0" accel="50000" decel="50000" fill="hold" nodeType="withEffect">
                                  <p:stCondLst>
                                    <p:cond delay="0"/>
                                  </p:stCondLst>
                                  <p:childTnLst>
                                    <p:animMotion origin="layout" path="M 0 -3.7037E-7 L -0.4875 0.23241 " pathEditMode="relative" rAng="0" ptsTypes="AA">
                                      <p:cBhvr>
                                        <p:cTn id="25" dur="2000" fill="hold"/>
                                        <p:tgtEl>
                                          <p:spTgt spid="10244"/>
                                        </p:tgtEl>
                                        <p:attrNameLst>
                                          <p:attrName>ppt_x</p:attrName>
                                          <p:attrName>ppt_y</p:attrName>
                                        </p:attrNameLst>
                                      </p:cBhvr>
                                      <p:rCtr x="-24375" y="11620"/>
                                    </p:animMotion>
                                  </p:childTnLst>
                                </p:cTn>
                              </p:par>
                            </p:childTnLst>
                          </p:cTn>
                        </p:par>
                      </p:childTnLst>
                    </p:cTn>
                  </p:par>
                  <p:par>
                    <p:cTn id="26" fill="hold" nodeType="clickPar">
                      <p:stCondLst>
                        <p:cond delay="indefinite"/>
                      </p:stCondLst>
                      <p:childTnLst>
                        <p:par>
                          <p:cTn id="27" fill="hold" nodeType="withGroup">
                            <p:stCondLst>
                              <p:cond delay="0"/>
                            </p:stCondLst>
                            <p:childTnLst>
                              <p:par>
                                <p:cTn id="28" presetID="6" presetClass="emph" presetSubtype="0" fill="hold" nodeType="clickEffect">
                                  <p:stCondLst>
                                    <p:cond delay="0"/>
                                  </p:stCondLst>
                                  <p:childTnLst>
                                    <p:animScale>
                                      <p:cBhvr>
                                        <p:cTn id="29" dur="2000" fill="hold"/>
                                        <p:tgtEl>
                                          <p:spTgt spid="10244"/>
                                        </p:tgtEl>
                                      </p:cBhvr>
                                      <p:by x="50000" y="50000"/>
                                    </p:animScale>
                                  </p:childTnLst>
                                </p:cTn>
                              </p:par>
                              <p:par>
                                <p:cTn id="30" presetID="63" presetClass="path" presetSubtype="0" accel="50000" decel="50000" fill="hold" nodeType="withEffect">
                                  <p:stCondLst>
                                    <p:cond delay="0"/>
                                  </p:stCondLst>
                                  <p:childTnLst>
                                    <p:animMotion origin="layout" path="M -0.4875 0.23241 L 0.00417 0.0213 " pathEditMode="relative" rAng="0" ptsTypes="AA">
                                      <p:cBhvr>
                                        <p:cTn id="31" dur="2000" fill="hold"/>
                                        <p:tgtEl>
                                          <p:spTgt spid="10244"/>
                                        </p:tgtEl>
                                        <p:attrNameLst>
                                          <p:attrName>ppt_x</p:attrName>
                                          <p:attrName>ppt_y</p:attrName>
                                        </p:attrNameLst>
                                      </p:cBhvr>
                                      <p:rCtr x="24583" y="-10556"/>
                                    </p:animMotion>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10242">
                                            <p:txEl>
                                              <p:pRg st="3" end="3"/>
                                            </p:txEl>
                                          </p:spTgt>
                                        </p:tgtEl>
                                        <p:attrNameLst>
                                          <p:attrName>style.visibility</p:attrName>
                                        </p:attrNameLst>
                                      </p:cBhvr>
                                      <p:to>
                                        <p:strVal val="visible"/>
                                      </p:to>
                                    </p:set>
                                    <p:animEffect transition="in" filter="wipe(left)">
                                      <p:cBhvr>
                                        <p:cTn id="36" dur="500"/>
                                        <p:tgtEl>
                                          <p:spTgt spid="10242">
                                            <p:txEl>
                                              <p:pRg st="3" end="3"/>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1" presetClass="entr" presetSubtype="1" fill="hold" nodeType="clickEffect">
                                  <p:stCondLst>
                                    <p:cond delay="0"/>
                                  </p:stCondLst>
                                  <p:childTnLst>
                                    <p:set>
                                      <p:cBhvr>
                                        <p:cTn id="40" dur="1" fill="hold">
                                          <p:stCondLst>
                                            <p:cond delay="0"/>
                                          </p:stCondLst>
                                        </p:cTn>
                                        <p:tgtEl>
                                          <p:spTgt spid="10245"/>
                                        </p:tgtEl>
                                        <p:attrNameLst>
                                          <p:attrName>style.visibility</p:attrName>
                                        </p:attrNameLst>
                                      </p:cBhvr>
                                      <p:to>
                                        <p:strVal val="visible"/>
                                      </p:to>
                                    </p:set>
                                    <p:animEffect transition="in" filter="wheel(1)">
                                      <p:cBhvr>
                                        <p:cTn id="41" dur="2000"/>
                                        <p:tgtEl>
                                          <p:spTgt spid="10245"/>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6" presetClass="emph" presetSubtype="0" fill="hold" nodeType="clickEffect">
                                  <p:stCondLst>
                                    <p:cond delay="0"/>
                                  </p:stCondLst>
                                  <p:childTnLst>
                                    <p:animScale>
                                      <p:cBhvr>
                                        <p:cTn id="45" dur="2000" fill="hold"/>
                                        <p:tgtEl>
                                          <p:spTgt spid="10245"/>
                                        </p:tgtEl>
                                      </p:cBhvr>
                                      <p:by x="150000" y="150000"/>
                                    </p:animScale>
                                  </p:childTnLst>
                                </p:cTn>
                              </p:par>
                              <p:par>
                                <p:cTn id="46" presetID="35" presetClass="path" presetSubtype="0" accel="50000" decel="50000" fill="hold" nodeType="withEffect">
                                  <p:stCondLst>
                                    <p:cond delay="0"/>
                                  </p:stCondLst>
                                  <p:childTnLst>
                                    <p:animMotion origin="layout" path="M 0 3.7037E-6 L -0.4875 -0.41088 " pathEditMode="relative" rAng="0" ptsTypes="AA">
                                      <p:cBhvr>
                                        <p:cTn id="47" dur="2000" fill="hold"/>
                                        <p:tgtEl>
                                          <p:spTgt spid="10245"/>
                                        </p:tgtEl>
                                        <p:attrNameLst>
                                          <p:attrName>ppt_x</p:attrName>
                                          <p:attrName>ppt_y</p:attrName>
                                        </p:attrNameLst>
                                      </p:cBhvr>
                                      <p:rCtr x="-24375" y="-20556"/>
                                    </p:animMotion>
                                  </p:childTnLst>
                                </p:cTn>
                              </p:par>
                            </p:childTnLst>
                          </p:cTn>
                        </p:par>
                      </p:childTnLst>
                    </p:cTn>
                  </p:par>
                  <p:par>
                    <p:cTn id="48" fill="hold" nodeType="clickPar">
                      <p:stCondLst>
                        <p:cond delay="indefinite"/>
                      </p:stCondLst>
                      <p:childTnLst>
                        <p:par>
                          <p:cTn id="49" fill="hold" nodeType="withGroup">
                            <p:stCondLst>
                              <p:cond delay="0"/>
                            </p:stCondLst>
                            <p:childTnLst>
                              <p:par>
                                <p:cTn id="50" presetID="6" presetClass="emph" presetSubtype="0" fill="hold" nodeType="clickEffect">
                                  <p:stCondLst>
                                    <p:cond delay="0"/>
                                  </p:stCondLst>
                                  <p:childTnLst>
                                    <p:animScale>
                                      <p:cBhvr>
                                        <p:cTn id="51" dur="2000" fill="hold"/>
                                        <p:tgtEl>
                                          <p:spTgt spid="10245"/>
                                        </p:tgtEl>
                                      </p:cBhvr>
                                      <p:by x="50000" y="50000"/>
                                    </p:animScale>
                                  </p:childTnLst>
                                </p:cTn>
                              </p:par>
                              <p:par>
                                <p:cTn id="52" presetID="63" presetClass="path" presetSubtype="0" accel="50000" decel="50000" fill="hold" nodeType="withEffect">
                                  <p:stCondLst>
                                    <p:cond delay="0"/>
                                  </p:stCondLst>
                                  <p:childTnLst>
                                    <p:animMotion origin="layout" path="M -0.4875 -0.41088 L 0.0125 -0.01088 " pathEditMode="relative" rAng="0" ptsTypes="AA">
                                      <p:cBhvr>
                                        <p:cTn id="53" dur="2000" fill="hold"/>
                                        <p:tgtEl>
                                          <p:spTgt spid="10245"/>
                                        </p:tgtEl>
                                        <p:attrNameLst>
                                          <p:attrName>ppt_x</p:attrName>
                                          <p:attrName>ppt_y</p:attrName>
                                        </p:attrNameLst>
                                      </p:cBhvr>
                                      <p:rCtr x="25000" y="20000"/>
                                    </p:animMotion>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8" fill="hold" nodeType="clickEffect">
                                  <p:stCondLst>
                                    <p:cond delay="0"/>
                                  </p:stCondLst>
                                  <p:childTnLst>
                                    <p:set>
                                      <p:cBhvr>
                                        <p:cTn id="57" dur="1" fill="hold">
                                          <p:stCondLst>
                                            <p:cond delay="0"/>
                                          </p:stCondLst>
                                        </p:cTn>
                                        <p:tgtEl>
                                          <p:spTgt spid="10242">
                                            <p:txEl>
                                              <p:pRg st="4" end="4"/>
                                            </p:txEl>
                                          </p:spTgt>
                                        </p:tgtEl>
                                        <p:attrNameLst>
                                          <p:attrName>style.visibility</p:attrName>
                                        </p:attrNameLst>
                                      </p:cBhvr>
                                      <p:to>
                                        <p:strVal val="visible"/>
                                      </p:to>
                                    </p:set>
                                    <p:animEffect transition="in" filter="wipe(left)">
                                      <p:cBhvr>
                                        <p:cTn id="58" dur="500"/>
                                        <p:tgtEl>
                                          <p:spTgt spid="1024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
            <a:extLst>
              <a:ext uri="{FF2B5EF4-FFF2-40B4-BE49-F238E27FC236}">
                <a16:creationId xmlns:a16="http://schemas.microsoft.com/office/drawing/2014/main" id="{6F0F25A0-8C6D-1318-B691-0D2353BD2744}"/>
              </a:ext>
            </a:extLst>
          </p:cNvPr>
          <p:cNvSpPr>
            <a:spLocks noChangeArrowheads="1"/>
          </p:cNvSpPr>
          <p:nvPr/>
        </p:nvSpPr>
        <p:spPr bwMode="auto">
          <a:xfrm>
            <a:off x="22225" y="304800"/>
            <a:ext cx="68580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lgn="ctr">
              <a:spcBef>
                <a:spcPct val="0"/>
              </a:spcBef>
              <a:buFontTx/>
              <a:buNone/>
            </a:pPr>
            <a:r>
              <a:rPr lang="en-US" altLang="en-US" sz="2000" b="1"/>
              <a:t>Recognition of U.S. Power </a:t>
            </a:r>
          </a:p>
          <a:p>
            <a:pPr>
              <a:spcBef>
                <a:spcPct val="0"/>
              </a:spcBef>
              <a:buFontTx/>
              <a:buNone/>
            </a:pPr>
            <a:endParaRPr lang="en-US" altLang="en-US" sz="2000"/>
          </a:p>
          <a:p>
            <a:pPr>
              <a:spcBef>
                <a:spcPct val="0"/>
              </a:spcBef>
              <a:buFontTx/>
              <a:buNone/>
            </a:pPr>
            <a:r>
              <a:rPr lang="en-US" altLang="en-US" sz="2000"/>
              <a:t>One consequence of the Spanish-American War was its effect on the way both Americans and Europeans thought about U.S. power. </a:t>
            </a:r>
          </a:p>
          <a:p>
            <a:pPr>
              <a:spcBef>
                <a:spcPct val="0"/>
              </a:spcBef>
              <a:buFontTx/>
              <a:buNone/>
            </a:pPr>
            <a:endParaRPr lang="en-US" altLang="en-US" sz="2000"/>
          </a:p>
          <a:p>
            <a:pPr>
              <a:spcBef>
                <a:spcPct val="0"/>
              </a:spcBef>
              <a:buFontTx/>
              <a:buNone/>
            </a:pPr>
            <a:r>
              <a:rPr lang="en-US" altLang="en-US" sz="2000"/>
              <a:t>The decisive U.S. victory in the war filled Americans with national pride. </a:t>
            </a:r>
          </a:p>
          <a:p>
            <a:pPr>
              <a:spcBef>
                <a:spcPct val="0"/>
              </a:spcBef>
              <a:buFontTx/>
              <a:buNone/>
            </a:pPr>
            <a:endParaRPr lang="en-US" altLang="en-US" sz="2000"/>
          </a:p>
          <a:p>
            <a:pPr>
              <a:spcBef>
                <a:spcPct val="0"/>
              </a:spcBef>
              <a:buFontTx/>
              <a:buNone/>
            </a:pPr>
            <a:r>
              <a:rPr lang="en-US" altLang="en-US" sz="2000"/>
              <a:t>Southerners shared in this pride and became more attached to the Union after their bitter experience in the 1860s. </a:t>
            </a:r>
          </a:p>
          <a:p>
            <a:pPr>
              <a:spcBef>
                <a:spcPct val="0"/>
              </a:spcBef>
              <a:buFontTx/>
              <a:buNone/>
            </a:pPr>
            <a:endParaRPr lang="en-US" altLang="en-US" sz="2000"/>
          </a:p>
          <a:p>
            <a:pPr>
              <a:spcBef>
                <a:spcPct val="0"/>
              </a:spcBef>
              <a:buFontTx/>
              <a:buNone/>
            </a:pPr>
            <a:r>
              <a:rPr lang="en-US" altLang="en-US" sz="2000"/>
              <a:t>At the same time, France, Great Britain, and other European nations recognized that the United States was a first-class power with a strong navy and a new willingness to take an active role in international affairs. </a:t>
            </a:r>
          </a:p>
        </p:txBody>
      </p:sp>
      <p:pic>
        <p:nvPicPr>
          <p:cNvPr id="105475" name="Picture 2">
            <a:extLst>
              <a:ext uri="{FF2B5EF4-FFF2-40B4-BE49-F238E27FC236}">
                <a16:creationId xmlns:a16="http://schemas.microsoft.com/office/drawing/2014/main" id="{0CC1F947-2808-250F-F413-D167C09823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533400"/>
            <a:ext cx="1585913"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56A7A3C-96EE-76E8-C6F5-E90BA5EFE168}"/>
              </a:ext>
            </a:extLst>
          </p:cNvPr>
          <p:cNvSpPr>
            <a:spLocks noGrp="1" noChangeArrowheads="1"/>
          </p:cNvSpPr>
          <p:nvPr>
            <p:ph type="body" sz="half" idx="1"/>
          </p:nvPr>
        </p:nvSpPr>
        <p:spPr>
          <a:xfrm>
            <a:off x="30163" y="1143000"/>
            <a:ext cx="4176712" cy="3048000"/>
          </a:xfrm>
        </p:spPr>
        <p:txBody>
          <a:bodyPr/>
          <a:lstStyle/>
          <a:p>
            <a:pPr marL="0" indent="0">
              <a:buFontTx/>
              <a:buNone/>
            </a:pPr>
            <a:r>
              <a:rPr lang="en-US" altLang="en-US" sz="2400"/>
              <a:t>Illustration shows Columbia adjusting her bonnet, which is a battleship labeled "World Power" with two guns labeled "Army" and "Navy"; it is spewing thick black smoke labeled "Expansion." She is inserting a tiny sword as a hatpin to hold it in place.</a:t>
            </a:r>
          </a:p>
        </p:txBody>
      </p:sp>
      <p:sp>
        <p:nvSpPr>
          <p:cNvPr id="33795" name="Online Image Placeholder 3">
            <a:extLst>
              <a:ext uri="{FF2B5EF4-FFF2-40B4-BE49-F238E27FC236}">
                <a16:creationId xmlns:a16="http://schemas.microsoft.com/office/drawing/2014/main" id="{609A8F0D-6EB4-A2E0-93E7-7BA8D5FBCADD}"/>
              </a:ext>
            </a:extLst>
          </p:cNvPr>
          <p:cNvSpPr>
            <a:spLocks noGrp="1" noChangeArrowheads="1" noTextEdit="1"/>
          </p:cNvSpPr>
          <p:nvPr>
            <p:ph type="clipArt" sz="half" idx="2"/>
          </p:nvPr>
        </p:nvSpPr>
        <p:spPr/>
      </p:sp>
      <p:pic>
        <p:nvPicPr>
          <p:cNvPr id="33796" name="Picture 5">
            <a:extLst>
              <a:ext uri="{FF2B5EF4-FFF2-40B4-BE49-F238E27FC236}">
                <a16:creationId xmlns:a16="http://schemas.microsoft.com/office/drawing/2014/main" id="{65A2FEBD-0076-6ABF-5B1E-AC47671347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3063" y="-19050"/>
            <a:ext cx="49545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Box 8">
            <a:extLst>
              <a:ext uri="{FF2B5EF4-FFF2-40B4-BE49-F238E27FC236}">
                <a16:creationId xmlns:a16="http://schemas.microsoft.com/office/drawing/2014/main" id="{968CD1F7-9A14-8034-D322-9C3BC39F2329}"/>
              </a:ext>
            </a:extLst>
          </p:cNvPr>
          <p:cNvSpPr txBox="1">
            <a:spLocks noChangeArrowheads="1"/>
          </p:cNvSpPr>
          <p:nvPr/>
        </p:nvSpPr>
        <p:spPr bwMode="auto">
          <a:xfrm>
            <a:off x="0" y="-76200"/>
            <a:ext cx="46037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b="1"/>
              <a:t>Columbia’s Easter Bonnet, 1901 Puck Magazine, 1901</a:t>
            </a:r>
          </a:p>
        </p:txBody>
      </p:sp>
      <p:sp>
        <p:nvSpPr>
          <p:cNvPr id="11" name="TextBox 10">
            <a:extLst>
              <a:ext uri="{FF2B5EF4-FFF2-40B4-BE49-F238E27FC236}">
                <a16:creationId xmlns:a16="http://schemas.microsoft.com/office/drawing/2014/main" id="{46F21AB5-4CAD-E536-11D5-10D1934D2F51}"/>
              </a:ext>
            </a:extLst>
          </p:cNvPr>
          <p:cNvSpPr txBox="1">
            <a:spLocks noChangeArrowheads="1"/>
          </p:cNvSpPr>
          <p:nvPr/>
        </p:nvSpPr>
        <p:spPr bwMode="auto">
          <a:xfrm>
            <a:off x="66675" y="4899025"/>
            <a:ext cx="41402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400"/>
              <a:t>This represents the United States becoming more involved in overseas imperialism.</a:t>
            </a:r>
          </a:p>
          <a:p>
            <a:pPr>
              <a:spcBef>
                <a:spcPct val="0"/>
              </a:spcBef>
              <a:buFontTx/>
              <a:buNone/>
            </a:pPr>
            <a:endParaRPr lang="en-US" altLang="en-US" sz="2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D9E277E9-DB5D-A930-C1AC-122237366C13}"/>
              </a:ext>
            </a:extLst>
          </p:cNvPr>
          <p:cNvSpPr>
            <a:spLocks noGrp="1" noChangeArrowheads="1"/>
          </p:cNvSpPr>
          <p:nvPr>
            <p:ph type="title"/>
          </p:nvPr>
        </p:nvSpPr>
        <p:spPr>
          <a:xfrm>
            <a:off x="1219200" y="0"/>
            <a:ext cx="7439025" cy="533400"/>
          </a:xfrm>
        </p:spPr>
        <p:txBody>
          <a:bodyPr/>
          <a:lstStyle/>
          <a:p>
            <a:r>
              <a:rPr lang="en-US" altLang="en-US" sz="2800" b="1"/>
              <a:t>The Debate Over Imperial Expansion</a:t>
            </a:r>
          </a:p>
        </p:txBody>
      </p:sp>
      <p:sp>
        <p:nvSpPr>
          <p:cNvPr id="3" name="Text Placeholder 2">
            <a:extLst>
              <a:ext uri="{FF2B5EF4-FFF2-40B4-BE49-F238E27FC236}">
                <a16:creationId xmlns:a16="http://schemas.microsoft.com/office/drawing/2014/main" id="{9592B93F-B86D-236E-1BAC-F4137ACB62F6}"/>
              </a:ext>
            </a:extLst>
          </p:cNvPr>
          <p:cNvSpPr>
            <a:spLocks noGrp="1"/>
          </p:cNvSpPr>
          <p:nvPr>
            <p:ph type="body" sz="half" idx="1"/>
          </p:nvPr>
        </p:nvSpPr>
        <p:spPr>
          <a:xfrm>
            <a:off x="1936750" y="482600"/>
            <a:ext cx="7091363" cy="381000"/>
          </a:xfrm>
        </p:spPr>
        <p:txBody>
          <a:bodyPr/>
          <a:lstStyle/>
          <a:p>
            <a:pPr marL="0" indent="0">
              <a:buFontTx/>
              <a:buNone/>
              <a:defRPr/>
            </a:pPr>
            <a:r>
              <a:rPr lang="en-US" sz="2000" b="1" dirty="0"/>
              <a:t>IMPERIALISM</a:t>
            </a:r>
            <a:r>
              <a:rPr lang="en-US" sz="2000" dirty="0"/>
              <a:t> - economic and political control of a strong nation over weaker ones</a:t>
            </a:r>
          </a:p>
          <a:p>
            <a:pPr>
              <a:defRPr/>
            </a:pPr>
            <a:endParaRPr lang="en-US" dirty="0"/>
          </a:p>
        </p:txBody>
      </p:sp>
      <p:sp>
        <p:nvSpPr>
          <p:cNvPr id="5" name="Text Placeholder 2">
            <a:extLst>
              <a:ext uri="{FF2B5EF4-FFF2-40B4-BE49-F238E27FC236}">
                <a16:creationId xmlns:a16="http://schemas.microsoft.com/office/drawing/2014/main" id="{52C43565-E08C-BBCB-06AB-7B7B23A8276B}"/>
              </a:ext>
            </a:extLst>
          </p:cNvPr>
          <p:cNvSpPr txBox="1">
            <a:spLocks/>
          </p:cNvSpPr>
          <p:nvPr/>
        </p:nvSpPr>
        <p:spPr bwMode="auto">
          <a:xfrm>
            <a:off x="1" y="1149350"/>
            <a:ext cx="9144000" cy="560388"/>
          </a:xfrm>
          <a:prstGeom prst="rect">
            <a:avLst/>
          </a:prstGeom>
          <a:noFill/>
          <a:ln>
            <a:noFill/>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FontTx/>
              <a:buNone/>
              <a:defRPr/>
            </a:pPr>
            <a:r>
              <a:rPr lang="en-US" sz="2000" kern="0" dirty="0"/>
              <a:t>Many Americans were opposed to imperialism.  The rule of one country over another seemed to be a violation of the democratic principals upon which the USA was founded</a:t>
            </a:r>
          </a:p>
        </p:txBody>
      </p:sp>
      <p:sp>
        <p:nvSpPr>
          <p:cNvPr id="7" name="Text Placeholder 2">
            <a:extLst>
              <a:ext uri="{FF2B5EF4-FFF2-40B4-BE49-F238E27FC236}">
                <a16:creationId xmlns:a16="http://schemas.microsoft.com/office/drawing/2014/main" id="{79030663-F36A-5B62-18FF-E66CC44EF784}"/>
              </a:ext>
            </a:extLst>
          </p:cNvPr>
          <p:cNvSpPr txBox="1">
            <a:spLocks/>
          </p:cNvSpPr>
          <p:nvPr/>
        </p:nvSpPr>
        <p:spPr bwMode="auto">
          <a:xfrm>
            <a:off x="0" y="1843089"/>
            <a:ext cx="9144000" cy="5122862"/>
          </a:xfrm>
          <a:prstGeom prst="rect">
            <a:avLst/>
          </a:prstGeom>
          <a:noFill/>
          <a:ln>
            <a:noFill/>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FontTx/>
              <a:buNone/>
              <a:defRPr/>
            </a:pPr>
            <a:r>
              <a:rPr lang="en-US" sz="2000" kern="0" dirty="0"/>
              <a:t>In 1898, Congress passed the </a:t>
            </a:r>
            <a:r>
              <a:rPr lang="en-US" sz="2000" b="1" kern="0" dirty="0"/>
              <a:t>Teller Amendment- </a:t>
            </a:r>
            <a:r>
              <a:rPr lang="en-US" sz="2000" kern="0" dirty="0">
                <a:solidFill>
                  <a:srgbClr val="FF0000"/>
                </a:solidFill>
              </a:rPr>
              <a:t>an addition by Congress to its declaration of war against Spain, promising that the US would </a:t>
            </a:r>
            <a:r>
              <a:rPr lang="en-US" sz="2000" b="1" kern="0" dirty="0">
                <a:solidFill>
                  <a:srgbClr val="FF0000"/>
                </a:solidFill>
              </a:rPr>
              <a:t>NOT</a:t>
            </a:r>
            <a:r>
              <a:rPr lang="en-US" sz="2000" kern="0" dirty="0">
                <a:solidFill>
                  <a:srgbClr val="FF0000"/>
                </a:solidFill>
              </a:rPr>
              <a:t> annex Cuba even if it won the war. </a:t>
            </a:r>
          </a:p>
          <a:p>
            <a:pPr marL="0" indent="0">
              <a:buFontTx/>
              <a:buNone/>
              <a:defRPr/>
            </a:pPr>
            <a:r>
              <a:rPr lang="en-US" sz="2000" b="1" kern="0" dirty="0"/>
              <a:t>3 categories justifying imperialism- POLITICAL, ECONOMIC, SOCIAL</a:t>
            </a:r>
          </a:p>
          <a:p>
            <a:pPr marL="0" indent="0">
              <a:buFontTx/>
              <a:buNone/>
              <a:defRPr/>
            </a:pPr>
            <a:r>
              <a:rPr lang="en-US" sz="2000" kern="0" dirty="0"/>
              <a:t>Despite all this, the </a:t>
            </a:r>
            <a:r>
              <a:rPr lang="en-US" sz="2000" b="1" kern="0" dirty="0">
                <a:solidFill>
                  <a:srgbClr val="FF0000"/>
                </a:solidFill>
              </a:rPr>
              <a:t>USA became an imperial power and those in favor pointed to the following to justify IMPERIALISM</a:t>
            </a:r>
          </a:p>
          <a:p>
            <a:pPr marL="457200" indent="-457200">
              <a:buFontTx/>
              <a:buAutoNum type="arabicPeriod"/>
              <a:defRPr/>
            </a:pPr>
            <a:r>
              <a:rPr lang="en-US" sz="2000" kern="0" dirty="0"/>
              <a:t>The need for raw materials and markets for American industry </a:t>
            </a:r>
            <a:r>
              <a:rPr lang="en-US" sz="2000" b="1" kern="0" dirty="0"/>
              <a:t>ECONMIC</a:t>
            </a:r>
            <a:r>
              <a:rPr lang="en-US" sz="2000" b="1" kern="0" dirty="0">
                <a:solidFill>
                  <a:srgbClr val="00B050"/>
                </a:solidFill>
              </a:rPr>
              <a:t>$</a:t>
            </a:r>
          </a:p>
          <a:p>
            <a:pPr marL="457200" indent="-457200">
              <a:buFontTx/>
              <a:buAutoNum type="arabicPeriod"/>
              <a:defRPr/>
            </a:pPr>
            <a:r>
              <a:rPr lang="en-US" sz="2000" kern="0" dirty="0"/>
              <a:t>New Technological  Capabilities</a:t>
            </a:r>
          </a:p>
          <a:p>
            <a:pPr marL="457200" indent="-457200">
              <a:buFontTx/>
              <a:buAutoNum type="arabicPeriod"/>
              <a:defRPr/>
            </a:pPr>
            <a:r>
              <a:rPr lang="en-US" sz="2000" kern="0" dirty="0"/>
              <a:t>Importance of Naval Power</a:t>
            </a:r>
          </a:p>
          <a:p>
            <a:pPr marL="457200" indent="-457200">
              <a:buFontTx/>
              <a:buAutoNum type="arabicPeriod"/>
              <a:defRPr/>
            </a:pPr>
            <a:r>
              <a:rPr lang="en-US" sz="2000" kern="0" dirty="0"/>
              <a:t>Competition with European powers</a:t>
            </a:r>
          </a:p>
          <a:p>
            <a:pPr marL="457200" indent="-457200">
              <a:buFontTx/>
              <a:buAutoNum type="arabicPeriod"/>
              <a:defRPr/>
            </a:pPr>
            <a:r>
              <a:rPr lang="en-US" sz="2000" kern="0" dirty="0"/>
              <a:t>A Golden Opportunity</a:t>
            </a:r>
          </a:p>
          <a:p>
            <a:pPr marL="457200" indent="-457200">
              <a:buFontTx/>
              <a:buAutoNum type="arabicPeriod"/>
              <a:defRPr/>
            </a:pPr>
            <a:r>
              <a:rPr lang="en-US" sz="2000" kern="0" dirty="0"/>
              <a:t>The New Manifest Destiny</a:t>
            </a:r>
          </a:p>
          <a:p>
            <a:pPr marL="457200" indent="-457200">
              <a:buFontTx/>
              <a:buAutoNum type="arabicPeriod"/>
              <a:defRPr/>
            </a:pPr>
            <a:r>
              <a:rPr lang="en-US" sz="2000" kern="0" dirty="0"/>
              <a:t>The “White Man’s Burden”- spread of Christianity</a:t>
            </a:r>
          </a:p>
          <a:p>
            <a:pPr marL="457200" indent="-457200">
              <a:buFontTx/>
              <a:buAutoNum type="arabicPeriod"/>
              <a:defRPr/>
            </a:pPr>
            <a:r>
              <a:rPr lang="en-US" sz="2000" kern="0" dirty="0"/>
              <a:t>Social Darwinists</a:t>
            </a:r>
          </a:p>
        </p:txBody>
      </p:sp>
      <p:pic>
        <p:nvPicPr>
          <p:cNvPr id="34822" name="Picture 7">
            <a:extLst>
              <a:ext uri="{FF2B5EF4-FFF2-40B4-BE49-F238E27FC236}">
                <a16:creationId xmlns:a16="http://schemas.microsoft.com/office/drawing/2014/main" id="{3AD0A6AF-5EA1-1E23-233D-FA9E0D76D0A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463" y="55563"/>
            <a:ext cx="189547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8">
            <a:extLst>
              <a:ext uri="{FF2B5EF4-FFF2-40B4-BE49-F238E27FC236}">
                <a16:creationId xmlns:a16="http://schemas.microsoft.com/office/drawing/2014/main" id="{6069C91B-04E3-3D84-440E-3FEC9B7448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4265613"/>
            <a:ext cx="2741613" cy="251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78F7FF-3EFA-7A0A-F0AA-DE921655C04C}"/>
              </a:ext>
            </a:extLst>
          </p:cNvPr>
          <p:cNvSpPr/>
          <p:nvPr/>
        </p:nvSpPr>
        <p:spPr>
          <a:xfrm>
            <a:off x="47625" y="347663"/>
            <a:ext cx="8972550" cy="431800"/>
          </a:xfrm>
          <a:prstGeom prst="rect">
            <a:avLst/>
          </a:prstGeom>
        </p:spPr>
        <p:txBody>
          <a:bodyPr>
            <a:spAutoFit/>
          </a:bodyPr>
          <a:lstStyle/>
          <a:p>
            <a:pPr>
              <a:defRPr/>
            </a:pPr>
            <a:r>
              <a:rPr lang="en-US" sz="2200" kern="0" dirty="0"/>
              <a:t>1.  </a:t>
            </a:r>
            <a:r>
              <a:rPr lang="en-US" sz="2200" b="1" kern="0" dirty="0"/>
              <a:t>The Need for Raw Materials and Markets for American Industry</a:t>
            </a:r>
          </a:p>
        </p:txBody>
      </p:sp>
      <p:pic>
        <p:nvPicPr>
          <p:cNvPr id="37891" name="Picture 5">
            <a:extLst>
              <a:ext uri="{FF2B5EF4-FFF2-40B4-BE49-F238E27FC236}">
                <a16:creationId xmlns:a16="http://schemas.microsoft.com/office/drawing/2014/main" id="{B78969EA-6A15-1AA1-E055-386DCD4113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 y="712788"/>
            <a:ext cx="9144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tangle 8">
            <a:extLst>
              <a:ext uri="{FF2B5EF4-FFF2-40B4-BE49-F238E27FC236}">
                <a16:creationId xmlns:a16="http://schemas.microsoft.com/office/drawing/2014/main" id="{C6B651F8-78A8-4746-40D9-D6DCF2ABA1FF}"/>
              </a:ext>
            </a:extLst>
          </p:cNvPr>
          <p:cNvSpPr>
            <a:spLocks noChangeArrowheads="1"/>
          </p:cNvSpPr>
          <p:nvPr/>
        </p:nvSpPr>
        <p:spPr bwMode="auto">
          <a:xfrm>
            <a:off x="0" y="2590800"/>
            <a:ext cx="9144000"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sp>
        <p:nvSpPr>
          <p:cNvPr id="37893" name="TextBox 6">
            <a:extLst>
              <a:ext uri="{FF2B5EF4-FFF2-40B4-BE49-F238E27FC236}">
                <a16:creationId xmlns:a16="http://schemas.microsoft.com/office/drawing/2014/main" id="{C72E1BCE-90B4-B651-8AC4-FE1E8EB85468}"/>
              </a:ext>
            </a:extLst>
          </p:cNvPr>
          <p:cNvSpPr txBox="1">
            <a:spLocks noChangeArrowheads="1"/>
          </p:cNvSpPr>
          <p:nvPr/>
        </p:nvSpPr>
        <p:spPr bwMode="auto">
          <a:xfrm>
            <a:off x="95250" y="2362200"/>
            <a:ext cx="2105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a:solidFill>
                  <a:srgbClr val="FFFF00"/>
                </a:solidFill>
              </a:rPr>
              <a:t>Raw material</a:t>
            </a:r>
          </a:p>
        </p:txBody>
      </p:sp>
      <p:sp>
        <p:nvSpPr>
          <p:cNvPr id="37894" name="TextBox 7">
            <a:extLst>
              <a:ext uri="{FF2B5EF4-FFF2-40B4-BE49-F238E27FC236}">
                <a16:creationId xmlns:a16="http://schemas.microsoft.com/office/drawing/2014/main" id="{3F0EA536-FE22-C97B-81EC-5686FEE7F90B}"/>
              </a:ext>
            </a:extLst>
          </p:cNvPr>
          <p:cNvSpPr txBox="1">
            <a:spLocks noChangeArrowheads="1"/>
          </p:cNvSpPr>
          <p:nvPr/>
        </p:nvSpPr>
        <p:spPr bwMode="auto">
          <a:xfrm>
            <a:off x="6629400" y="2362200"/>
            <a:ext cx="2308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a:solidFill>
                  <a:srgbClr val="FFFF00"/>
                </a:solidFill>
              </a:rPr>
              <a:t>Finished Good</a:t>
            </a:r>
          </a:p>
        </p:txBody>
      </p:sp>
      <p:sp>
        <p:nvSpPr>
          <p:cNvPr id="10" name="Rectangle 9">
            <a:extLst>
              <a:ext uri="{FF2B5EF4-FFF2-40B4-BE49-F238E27FC236}">
                <a16:creationId xmlns:a16="http://schemas.microsoft.com/office/drawing/2014/main" id="{A2C83B60-2C90-938A-A3BD-EFDA79E330D1}"/>
              </a:ext>
            </a:extLst>
          </p:cNvPr>
          <p:cNvSpPr/>
          <p:nvPr/>
        </p:nvSpPr>
        <p:spPr>
          <a:xfrm>
            <a:off x="0" y="3078163"/>
            <a:ext cx="9067800" cy="831850"/>
          </a:xfrm>
          <a:prstGeom prst="rect">
            <a:avLst/>
          </a:prstGeom>
        </p:spPr>
        <p:txBody>
          <a:bodyPr>
            <a:spAutoFit/>
          </a:bodyPr>
          <a:lstStyle/>
          <a:p>
            <a:pPr>
              <a:defRPr/>
            </a:pPr>
            <a:r>
              <a:rPr lang="en-US" sz="2400" kern="0" dirty="0"/>
              <a:t>Because of high protective </a:t>
            </a:r>
            <a:r>
              <a:rPr lang="en-US" sz="2400" b="1" kern="0" dirty="0"/>
              <a:t>tariffs </a:t>
            </a:r>
            <a:r>
              <a:rPr lang="en-US" sz="2400" kern="0" dirty="0"/>
              <a:t>limited trade among the industrialized nations, colonies would provide guaranteed market for US goods.  </a:t>
            </a:r>
          </a:p>
        </p:txBody>
      </p:sp>
      <p:sp>
        <p:nvSpPr>
          <p:cNvPr id="11" name="Rectangle 10">
            <a:extLst>
              <a:ext uri="{FF2B5EF4-FFF2-40B4-BE49-F238E27FC236}">
                <a16:creationId xmlns:a16="http://schemas.microsoft.com/office/drawing/2014/main" id="{4A2FEBD2-3F2D-2322-8C23-64EC46A472E0}"/>
              </a:ext>
            </a:extLst>
          </p:cNvPr>
          <p:cNvSpPr/>
          <p:nvPr/>
        </p:nvSpPr>
        <p:spPr>
          <a:xfrm>
            <a:off x="19050" y="3871913"/>
            <a:ext cx="9067800" cy="1200150"/>
          </a:xfrm>
          <a:prstGeom prst="rect">
            <a:avLst/>
          </a:prstGeom>
        </p:spPr>
        <p:txBody>
          <a:bodyPr>
            <a:spAutoFit/>
          </a:bodyPr>
          <a:lstStyle/>
          <a:p>
            <a:pPr>
              <a:defRPr/>
            </a:pPr>
            <a:r>
              <a:rPr lang="en-US" sz="2400" kern="0" dirty="0"/>
              <a:t>2.  </a:t>
            </a:r>
            <a:r>
              <a:rPr lang="en-US" sz="2400" b="1" kern="0" dirty="0"/>
              <a:t>New technologies</a:t>
            </a:r>
            <a:r>
              <a:rPr lang="en-US" sz="2400" kern="0" dirty="0"/>
              <a:t> made it possible to colonize many new areas especially the tropics.  Telephone, steamship, rifle, machine gun, telegraph, medicines. </a:t>
            </a:r>
          </a:p>
        </p:txBody>
      </p:sp>
      <p:pic>
        <p:nvPicPr>
          <p:cNvPr id="37897" name="Picture 11">
            <a:extLst>
              <a:ext uri="{FF2B5EF4-FFF2-40B4-BE49-F238E27FC236}">
                <a16:creationId xmlns:a16="http://schemas.microsoft.com/office/drawing/2014/main" id="{461867F2-4035-5417-0912-AB144E58BC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0" y="5334000"/>
            <a:ext cx="3175000"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Picture 12">
            <a:extLst>
              <a:ext uri="{FF2B5EF4-FFF2-40B4-BE49-F238E27FC236}">
                <a16:creationId xmlns:a16="http://schemas.microsoft.com/office/drawing/2014/main" id="{0A6BB741-0EAF-742B-AF82-8542C9C35AA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5013" y="4754563"/>
            <a:ext cx="989012" cy="18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13">
            <a:extLst>
              <a:ext uri="{FF2B5EF4-FFF2-40B4-BE49-F238E27FC236}">
                <a16:creationId xmlns:a16="http://schemas.microsoft.com/office/drawing/2014/main" id="{BD93910A-B9C1-AD39-3DDB-74F9379918B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176655">
            <a:off x="7159625" y="4848225"/>
            <a:ext cx="31718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Picture 14">
            <a:extLst>
              <a:ext uri="{FF2B5EF4-FFF2-40B4-BE49-F238E27FC236}">
                <a16:creationId xmlns:a16="http://schemas.microsoft.com/office/drawing/2014/main" id="{DCC4DC92-BBE5-0E79-194D-998A82B94C0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87875" y="5541963"/>
            <a:ext cx="36957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15">
            <a:extLst>
              <a:ext uri="{FF2B5EF4-FFF2-40B4-BE49-F238E27FC236}">
                <a16:creationId xmlns:a16="http://schemas.microsoft.com/office/drawing/2014/main" id="{9603A533-A155-6F08-9C6C-6BAC5BEAE8E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64025" y="4749800"/>
            <a:ext cx="187007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1FA6442E-D387-6326-6CB7-DF7EEFC7B49E}"/>
              </a:ext>
            </a:extLst>
          </p:cNvPr>
          <p:cNvSpPr/>
          <p:nvPr/>
        </p:nvSpPr>
        <p:spPr>
          <a:xfrm>
            <a:off x="2200275" y="-65088"/>
            <a:ext cx="3505200" cy="431801"/>
          </a:xfrm>
          <a:prstGeom prst="rect">
            <a:avLst/>
          </a:prstGeom>
        </p:spPr>
        <p:txBody>
          <a:bodyPr>
            <a:spAutoFit/>
          </a:bodyPr>
          <a:lstStyle/>
          <a:p>
            <a:pPr>
              <a:defRPr/>
            </a:pPr>
            <a:r>
              <a:rPr lang="en-US" sz="2200" b="1" kern="0" dirty="0">
                <a:solidFill>
                  <a:srgbClr val="FF0000"/>
                </a:solidFill>
              </a:rPr>
              <a:t>Arguments for Imperialism</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F869DBFD-E9D6-3F4F-8A93-196377ADC5DD}"/>
              </a:ext>
            </a:extLst>
          </p:cNvPr>
          <p:cNvSpPr>
            <a:spLocks noGrp="1" noChangeArrowheads="1"/>
          </p:cNvSpPr>
          <p:nvPr>
            <p:ph type="title"/>
          </p:nvPr>
        </p:nvSpPr>
        <p:spPr>
          <a:xfrm>
            <a:off x="609600" y="0"/>
            <a:ext cx="7772400" cy="609600"/>
          </a:xfrm>
        </p:spPr>
        <p:txBody>
          <a:bodyPr/>
          <a:lstStyle/>
          <a:p>
            <a:r>
              <a:rPr lang="en-US" altLang="en-US" b="1"/>
              <a:t>APUSH TOPIC 6.6 </a:t>
            </a:r>
          </a:p>
        </p:txBody>
      </p:sp>
      <p:sp>
        <p:nvSpPr>
          <p:cNvPr id="38915" name="Text Placeholder 2">
            <a:extLst>
              <a:ext uri="{FF2B5EF4-FFF2-40B4-BE49-F238E27FC236}">
                <a16:creationId xmlns:a16="http://schemas.microsoft.com/office/drawing/2014/main" id="{8D9DD3DE-98CC-AF19-11D1-D4EA61176FE6}"/>
              </a:ext>
            </a:extLst>
          </p:cNvPr>
          <p:cNvSpPr>
            <a:spLocks noGrp="1" noChangeArrowheads="1"/>
          </p:cNvSpPr>
          <p:nvPr>
            <p:ph type="body" sz="half" idx="1"/>
          </p:nvPr>
        </p:nvSpPr>
        <p:spPr>
          <a:xfrm>
            <a:off x="76200" y="762000"/>
            <a:ext cx="9144000" cy="3028950"/>
          </a:xfrm>
        </p:spPr>
        <p:txBody>
          <a:bodyPr/>
          <a:lstStyle/>
          <a:p>
            <a:pPr marL="0" indent="0">
              <a:buFontTx/>
              <a:buNone/>
            </a:pPr>
            <a:r>
              <a:rPr lang="en-US" altLang="en-US"/>
              <a:t>KC-6.1.I.E.i</a:t>
            </a:r>
          </a:p>
          <a:p>
            <a:pPr marL="0" indent="0">
              <a:buFontTx/>
              <a:buNone/>
            </a:pPr>
            <a:r>
              <a:rPr lang="en-US" altLang="en-US"/>
              <a:t>Businesses increasingly looked outside U.S.</a:t>
            </a:r>
          </a:p>
          <a:p>
            <a:pPr marL="0" indent="0">
              <a:buFontTx/>
              <a:buNone/>
            </a:pPr>
            <a:r>
              <a:rPr lang="en-US" altLang="en-US"/>
              <a:t>borders in an effort to gain greater influence</a:t>
            </a:r>
          </a:p>
          <a:p>
            <a:pPr marL="0" indent="0">
              <a:buFontTx/>
              <a:buNone/>
            </a:pPr>
            <a:r>
              <a:rPr lang="en-US" altLang="en-US"/>
              <a:t>and control over markets and natural resources</a:t>
            </a:r>
          </a:p>
          <a:p>
            <a:pPr marL="0" indent="0">
              <a:buFontTx/>
              <a:buNone/>
            </a:pPr>
            <a:r>
              <a:rPr lang="en-US" altLang="en-US"/>
              <a:t>in the Pacific Rim, Asia, and Latin America.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E5C042A-AA64-90CF-073C-9CE440A6EF16}"/>
              </a:ext>
            </a:extLst>
          </p:cNvPr>
          <p:cNvSpPr/>
          <p:nvPr/>
        </p:nvSpPr>
        <p:spPr>
          <a:xfrm>
            <a:off x="0" y="682625"/>
            <a:ext cx="7181850" cy="2032000"/>
          </a:xfrm>
          <a:prstGeom prst="rect">
            <a:avLst/>
          </a:prstGeom>
        </p:spPr>
        <p:txBody>
          <a:bodyPr>
            <a:spAutoFit/>
          </a:bodyPr>
          <a:lstStyle/>
          <a:p>
            <a:pPr marL="457200" indent="-457200">
              <a:buFontTx/>
              <a:buAutoNum type="arabicPeriod" startAt="3"/>
              <a:defRPr/>
            </a:pPr>
            <a:r>
              <a:rPr lang="en-US" sz="2100" b="1" kern="0" dirty="0"/>
              <a:t>Importance of Naval Power- Alfred Thayer Mahan</a:t>
            </a:r>
            <a:r>
              <a:rPr lang="en-US" sz="2100" kern="0" dirty="0"/>
              <a:t>, published </a:t>
            </a:r>
            <a:r>
              <a:rPr lang="en-US" sz="2100" i="1" kern="0" dirty="0"/>
              <a:t>The Influence of Sea Power Upon History </a:t>
            </a:r>
            <a:r>
              <a:rPr lang="en-US" sz="2100" kern="0" dirty="0"/>
              <a:t>in 1890</a:t>
            </a:r>
            <a:r>
              <a:rPr lang="en-US" sz="2100" i="1" kern="0" dirty="0"/>
              <a:t>.</a:t>
            </a:r>
            <a:endParaRPr lang="en-US" sz="2100" kern="0" dirty="0"/>
          </a:p>
          <a:p>
            <a:pPr>
              <a:defRPr/>
            </a:pPr>
            <a:r>
              <a:rPr lang="en-US" sz="2100" kern="0" dirty="0"/>
              <a:t>Mahan recommended that the </a:t>
            </a:r>
            <a:r>
              <a:rPr lang="en-US" sz="2100" b="1" kern="0" dirty="0"/>
              <a:t>USA build a two ocean navy</a:t>
            </a:r>
            <a:r>
              <a:rPr lang="en-US" sz="2100" kern="0" dirty="0"/>
              <a:t>, Atlantic Fleet and Pacific Fleet, </a:t>
            </a:r>
            <a:r>
              <a:rPr lang="en-US" sz="2100" b="1" kern="0" dirty="0"/>
              <a:t>build a canal through Panama</a:t>
            </a:r>
            <a:r>
              <a:rPr lang="en-US" sz="2100" kern="0" dirty="0"/>
              <a:t>, </a:t>
            </a:r>
            <a:r>
              <a:rPr lang="en-US" sz="2100" b="1" kern="0" dirty="0"/>
              <a:t>annex</a:t>
            </a:r>
            <a:r>
              <a:rPr lang="en-US" sz="2100" kern="0" dirty="0"/>
              <a:t> colonies in the Caribbean and Pacific to serve as </a:t>
            </a:r>
            <a:r>
              <a:rPr lang="en-US" sz="2100" b="1" kern="0" dirty="0"/>
              <a:t>naval bases and supply stations </a:t>
            </a:r>
            <a:r>
              <a:rPr lang="en-US" sz="2100" kern="0" dirty="0"/>
              <a:t>and  expand trade with East Asia</a:t>
            </a:r>
          </a:p>
        </p:txBody>
      </p:sp>
      <p:sp>
        <p:nvSpPr>
          <p:cNvPr id="6" name="Title 1">
            <a:extLst>
              <a:ext uri="{FF2B5EF4-FFF2-40B4-BE49-F238E27FC236}">
                <a16:creationId xmlns:a16="http://schemas.microsoft.com/office/drawing/2014/main" id="{BD51EC05-0D36-966B-EBE8-9A6EB629FCA2}"/>
              </a:ext>
            </a:extLst>
          </p:cNvPr>
          <p:cNvSpPr txBox="1">
            <a:spLocks/>
          </p:cNvSpPr>
          <p:nvPr/>
        </p:nvSpPr>
        <p:spPr bwMode="auto">
          <a:xfrm>
            <a:off x="0" y="0"/>
            <a:ext cx="6096000" cy="37465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a:lstStyle>
          <a:p>
            <a:pPr>
              <a:defRPr/>
            </a:pPr>
            <a:r>
              <a:rPr lang="en-US" sz="2800" b="1" kern="0" dirty="0"/>
              <a:t>The Debate Over Imperial Expansion</a:t>
            </a:r>
          </a:p>
        </p:txBody>
      </p:sp>
      <p:pic>
        <p:nvPicPr>
          <p:cNvPr id="39940" name="Picture 6">
            <a:extLst>
              <a:ext uri="{FF2B5EF4-FFF2-40B4-BE49-F238E27FC236}">
                <a16:creationId xmlns:a16="http://schemas.microsoft.com/office/drawing/2014/main" id="{AAE06484-2B71-2F03-C609-3CCF2DB0DE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81850" y="0"/>
            <a:ext cx="1962150" cy="28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8">
            <a:extLst>
              <a:ext uri="{FF2B5EF4-FFF2-40B4-BE49-F238E27FC236}">
                <a16:creationId xmlns:a16="http://schemas.microsoft.com/office/drawing/2014/main" id="{EEC0864F-1A92-A598-BF3D-DDC3E05725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67000"/>
            <a:ext cx="9144000" cy="417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a:extLst>
              <a:ext uri="{FF2B5EF4-FFF2-40B4-BE49-F238E27FC236}">
                <a16:creationId xmlns:a16="http://schemas.microsoft.com/office/drawing/2014/main" id="{B3AE26F0-9EA1-CEBA-D9BC-83968C023B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Box 5">
            <a:extLst>
              <a:ext uri="{FF2B5EF4-FFF2-40B4-BE49-F238E27FC236}">
                <a16:creationId xmlns:a16="http://schemas.microsoft.com/office/drawing/2014/main" id="{E464BF04-2BE6-503F-E92E-E9F247D3DC60}"/>
              </a:ext>
            </a:extLst>
          </p:cNvPr>
          <p:cNvSpPr txBox="1">
            <a:spLocks noChangeArrowheads="1"/>
          </p:cNvSpPr>
          <p:nvPr/>
        </p:nvSpPr>
        <p:spPr bwMode="auto">
          <a:xfrm>
            <a:off x="4572000" y="5791200"/>
            <a:ext cx="2784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b="1">
                <a:solidFill>
                  <a:srgbClr val="FFFF00"/>
                </a:solidFill>
              </a:rPr>
              <a:t>US Trade Routes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0">
          <a:gsLst>
            <a:gs pos="0">
              <a:srgbClr val="222289"/>
            </a:gs>
            <a:gs pos="48000">
              <a:srgbClr val="3939CE"/>
            </a:gs>
            <a:gs pos="70000">
              <a:srgbClr val="8585E0"/>
            </a:gs>
            <a:gs pos="100000">
              <a:srgbClr val="8585E0"/>
            </a:gs>
          </a:gsLst>
          <a:lin ang="16200000" scaled="1"/>
        </a:gra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FBD3C84-B9AF-D4DA-7252-0E9352477EBD}"/>
              </a:ext>
            </a:extLst>
          </p:cNvPr>
          <p:cNvSpPr txBox="1">
            <a:spLocks/>
          </p:cNvSpPr>
          <p:nvPr/>
        </p:nvSpPr>
        <p:spPr bwMode="auto">
          <a:xfrm>
            <a:off x="533400" y="15875"/>
            <a:ext cx="7439025" cy="5334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a:lstStyle>
          <a:p>
            <a:pPr>
              <a:defRPr/>
            </a:pPr>
            <a:r>
              <a:rPr lang="en-US" altLang="en-US" sz="2800" b="1" kern="0" dirty="0"/>
              <a:t>The Debate Over Imperial Expansion</a:t>
            </a:r>
          </a:p>
        </p:txBody>
      </p:sp>
      <p:sp>
        <p:nvSpPr>
          <p:cNvPr id="6" name="Rectangle 5">
            <a:extLst>
              <a:ext uri="{FF2B5EF4-FFF2-40B4-BE49-F238E27FC236}">
                <a16:creationId xmlns:a16="http://schemas.microsoft.com/office/drawing/2014/main" id="{F23E8F28-6FA4-D883-F2A9-F16FB9B0218D}"/>
              </a:ext>
            </a:extLst>
          </p:cNvPr>
          <p:cNvSpPr/>
          <p:nvPr/>
        </p:nvSpPr>
        <p:spPr>
          <a:xfrm>
            <a:off x="152400" y="685800"/>
            <a:ext cx="8991600" cy="1323975"/>
          </a:xfrm>
          <a:prstGeom prst="rect">
            <a:avLst/>
          </a:prstGeom>
        </p:spPr>
        <p:txBody>
          <a:bodyPr>
            <a:spAutoFit/>
          </a:bodyPr>
          <a:lstStyle/>
          <a:p>
            <a:pPr marL="457200" indent="-457200">
              <a:buFontTx/>
              <a:buAutoNum type="arabicPeriod" startAt="4"/>
              <a:defRPr/>
            </a:pPr>
            <a:r>
              <a:rPr lang="en-US" sz="2000" b="1" kern="0" dirty="0"/>
              <a:t>Competition with European powers</a:t>
            </a:r>
          </a:p>
          <a:p>
            <a:pPr>
              <a:defRPr/>
            </a:pPr>
            <a:r>
              <a:rPr lang="en-US" sz="2000" kern="0" dirty="0"/>
              <a:t>In the 1880s-1890s European powers were carving up Africa, Asia, and the Pacific into colonies and </a:t>
            </a:r>
            <a:r>
              <a:rPr lang="en-US" sz="2000" b="1" kern="0" dirty="0"/>
              <a:t>spheres of influence</a:t>
            </a:r>
            <a:r>
              <a:rPr lang="en-US" sz="2000" kern="0" dirty="0"/>
              <a:t>.  Many American imperialist urged the USA to grab some territories of its own before nothing was left.</a:t>
            </a:r>
          </a:p>
        </p:txBody>
      </p:sp>
      <p:pic>
        <p:nvPicPr>
          <p:cNvPr id="41988" name="Picture 6">
            <a:extLst>
              <a:ext uri="{FF2B5EF4-FFF2-40B4-BE49-F238E27FC236}">
                <a16:creationId xmlns:a16="http://schemas.microsoft.com/office/drawing/2014/main" id="{A3AA843A-AE58-C78C-6C6A-B4B0AA227F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28838"/>
            <a:ext cx="9102725"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a:extLst>
              <a:ext uri="{FF2B5EF4-FFF2-40B4-BE49-F238E27FC236}">
                <a16:creationId xmlns:a16="http://schemas.microsoft.com/office/drawing/2014/main" id="{8C98AAF2-061E-272A-0D51-BCA1040ADE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8963" y="6156325"/>
            <a:ext cx="82296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Speech Bubble: Rectangle with Corners Rounded 10">
            <a:extLst>
              <a:ext uri="{FF2B5EF4-FFF2-40B4-BE49-F238E27FC236}">
                <a16:creationId xmlns:a16="http://schemas.microsoft.com/office/drawing/2014/main" id="{68ED2133-6A63-8189-AC37-72B2991788D5}"/>
              </a:ext>
            </a:extLst>
          </p:cNvPr>
          <p:cNvSpPr>
            <a:spLocks noChangeArrowheads="1"/>
          </p:cNvSpPr>
          <p:nvPr/>
        </p:nvSpPr>
        <p:spPr bwMode="auto">
          <a:xfrm>
            <a:off x="1295400" y="2362200"/>
            <a:ext cx="1752600" cy="838200"/>
          </a:xfrm>
          <a:prstGeom prst="wedgeRoundRectCallout">
            <a:avLst>
              <a:gd name="adj1" fmla="val -47764"/>
              <a:gd name="adj2" fmla="val 79227"/>
              <a:gd name="adj3" fmla="val 16667"/>
            </a:avLst>
          </a:prstGeom>
          <a:solidFill>
            <a:srgbClr val="FFFF00"/>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buFontTx/>
              <a:buNone/>
            </a:pPr>
            <a:r>
              <a:rPr lang="en-US" altLang="en-US" sz="2000"/>
              <a:t>We better hurry…..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40FB68F7-BE4E-960A-8334-8CDD8F151B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063" t="19792" r="13281" b="23958"/>
          <a:stretch>
            <a:fillRect/>
          </a:stretch>
        </p:blipFill>
        <p:spPr bwMode="auto">
          <a:xfrm>
            <a:off x="0" y="0"/>
            <a:ext cx="9144000" cy="53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3">
            <a:extLst>
              <a:ext uri="{FF2B5EF4-FFF2-40B4-BE49-F238E27FC236}">
                <a16:creationId xmlns:a16="http://schemas.microsoft.com/office/drawing/2014/main" id="{56061C7F-8EF0-480D-9355-F9B88C20BAF7}"/>
              </a:ext>
            </a:extLst>
          </p:cNvPr>
          <p:cNvSpPr txBox="1">
            <a:spLocks noChangeArrowheads="1"/>
          </p:cNvSpPr>
          <p:nvPr/>
        </p:nvSpPr>
        <p:spPr bwMode="auto">
          <a:xfrm>
            <a:off x="0" y="5257800"/>
            <a:ext cx="91440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4800" b="1"/>
              <a:t>     Latin American Revolutions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31B703CB-E8A4-B8D1-314D-65EF524A76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406" t="5208" r="23438" b="12292"/>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a:extLst>
              <a:ext uri="{FF2B5EF4-FFF2-40B4-BE49-F238E27FC236}">
                <a16:creationId xmlns:a16="http://schemas.microsoft.com/office/drawing/2014/main" id="{49409701-7B36-739B-07A5-7FC75C514E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8890" t="75790" r="24219" b="13937"/>
          <a:stretch>
            <a:fillRect/>
          </a:stretch>
        </p:blipFill>
        <p:spPr bwMode="auto">
          <a:xfrm>
            <a:off x="4662488" y="0"/>
            <a:ext cx="44958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a:extLst>
              <a:ext uri="{FF2B5EF4-FFF2-40B4-BE49-F238E27FC236}">
                <a16:creationId xmlns:a16="http://schemas.microsoft.com/office/drawing/2014/main" id="{97A91864-EB67-F306-0308-4253FDF1F0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781" t="64502" r="71419" b="5287"/>
          <a:stretch>
            <a:fillRect/>
          </a:stretch>
        </p:blipFill>
        <p:spPr bwMode="auto">
          <a:xfrm>
            <a:off x="0" y="4343400"/>
            <a:ext cx="2514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56u1ssnDSo">
            <a:extLst>
              <a:ext uri="{FF2B5EF4-FFF2-40B4-BE49-F238E27FC236}">
                <a16:creationId xmlns:a16="http://schemas.microsoft.com/office/drawing/2014/main" id="{89795F09-02D5-773F-9CC2-E18B4DBD3B76}"/>
              </a:ext>
            </a:extLst>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9525" y="960438"/>
            <a:ext cx="9126538"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5">
            <a:extLst>
              <a:ext uri="{FF2B5EF4-FFF2-40B4-BE49-F238E27FC236}">
                <a16:creationId xmlns:a16="http://schemas.microsoft.com/office/drawing/2014/main" id="{15E166D8-B817-667B-FA6B-2465FA95F48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8100"/>
            <a:ext cx="20574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6">
            <a:extLst>
              <a:ext uri="{FF2B5EF4-FFF2-40B4-BE49-F238E27FC236}">
                <a16:creationId xmlns:a16="http://schemas.microsoft.com/office/drawing/2014/main" id="{88B8F8F3-12CB-2F30-52E2-9DBDE64BBDB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38100"/>
            <a:ext cx="20574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7">
            <a:extLst>
              <a:ext uri="{FF2B5EF4-FFF2-40B4-BE49-F238E27FC236}">
                <a16:creationId xmlns:a16="http://schemas.microsoft.com/office/drawing/2014/main" id="{946857BB-1D24-9B71-4D42-247E6A645F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1225" y="38100"/>
            <a:ext cx="20574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8">
            <a:extLst>
              <a:ext uri="{FF2B5EF4-FFF2-40B4-BE49-F238E27FC236}">
                <a16:creationId xmlns:a16="http://schemas.microsoft.com/office/drawing/2014/main" id="{17959D97-0310-FC6C-09AE-4B0BF1F5FD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31038" y="38100"/>
            <a:ext cx="20574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FF6A256-4818-1302-3AA6-F23AAD7C12FD}"/>
              </a:ext>
            </a:extLst>
          </p:cNvPr>
          <p:cNvSpPr>
            <a:spLocks noChangeArrowheads="1"/>
          </p:cNvSpPr>
          <p:nvPr/>
        </p:nvSpPr>
        <p:spPr bwMode="auto">
          <a:xfrm>
            <a:off x="152400" y="249238"/>
            <a:ext cx="290353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000" b="1"/>
              <a:t>5. A Golden Opportunity</a:t>
            </a:r>
          </a:p>
        </p:txBody>
      </p:sp>
      <p:pic>
        <p:nvPicPr>
          <p:cNvPr id="6" name="Picture 5">
            <a:extLst>
              <a:ext uri="{FF2B5EF4-FFF2-40B4-BE49-F238E27FC236}">
                <a16:creationId xmlns:a16="http://schemas.microsoft.com/office/drawing/2014/main" id="{3D4DD63E-2752-56A4-81B7-0540582B80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98988" y="650875"/>
            <a:ext cx="4545012"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7">
            <a:extLst>
              <a:ext uri="{FF2B5EF4-FFF2-40B4-BE49-F238E27FC236}">
                <a16:creationId xmlns:a16="http://schemas.microsoft.com/office/drawing/2014/main" id="{06B6062B-691A-50CF-EC40-09A5E0B26739}"/>
              </a:ext>
            </a:extLst>
          </p:cNvPr>
          <p:cNvSpPr>
            <a:spLocks noChangeArrowheads="1"/>
          </p:cNvSpPr>
          <p:nvPr/>
        </p:nvSpPr>
        <p:spPr bwMode="auto">
          <a:xfrm>
            <a:off x="4692650" y="6240463"/>
            <a:ext cx="4418013" cy="3508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sp>
        <p:nvSpPr>
          <p:cNvPr id="7" name="TextBox 6">
            <a:extLst>
              <a:ext uri="{FF2B5EF4-FFF2-40B4-BE49-F238E27FC236}">
                <a16:creationId xmlns:a16="http://schemas.microsoft.com/office/drawing/2014/main" id="{8A80E082-1AF4-5CB2-A20A-6BF0F45A5E81}"/>
              </a:ext>
            </a:extLst>
          </p:cNvPr>
          <p:cNvSpPr txBox="1">
            <a:spLocks noChangeArrowheads="1"/>
          </p:cNvSpPr>
          <p:nvPr/>
        </p:nvSpPr>
        <p:spPr bwMode="auto">
          <a:xfrm>
            <a:off x="5040313" y="6248400"/>
            <a:ext cx="3662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1800" b="1"/>
              <a:t>The eyes of the world are upon him</a:t>
            </a:r>
          </a:p>
        </p:txBody>
      </p:sp>
      <p:sp>
        <p:nvSpPr>
          <p:cNvPr id="44038" name="Rectangle 8">
            <a:extLst>
              <a:ext uri="{FF2B5EF4-FFF2-40B4-BE49-F238E27FC236}">
                <a16:creationId xmlns:a16="http://schemas.microsoft.com/office/drawing/2014/main" id="{5D13F936-1E9F-0C19-9447-94A5CCFF6BD1}"/>
              </a:ext>
            </a:extLst>
          </p:cNvPr>
          <p:cNvSpPr>
            <a:spLocks noChangeArrowheads="1"/>
          </p:cNvSpPr>
          <p:nvPr/>
        </p:nvSpPr>
        <p:spPr bwMode="auto">
          <a:xfrm>
            <a:off x="60325" y="628650"/>
            <a:ext cx="4572000" cy="62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1900"/>
              <a:t>This 1898 political cartoon from the Minneapolis Tribune depicts President McKinley with a “savage child,” labeled as The Philippines. McKinley is trying to decide whether to keep the child or give it back to Spain, which the cartoon indicates is akin to throwing it off a cliff. An anthropomorphized world looks on, indignantly.</a:t>
            </a:r>
          </a:p>
          <a:p>
            <a:pPr>
              <a:spcBef>
                <a:spcPct val="0"/>
              </a:spcBef>
              <a:buFontTx/>
              <a:buNone/>
            </a:pPr>
            <a:endParaRPr lang="en-US" altLang="en-US" sz="1900"/>
          </a:p>
          <a:p>
            <a:pPr>
              <a:spcBef>
                <a:spcPct val="0"/>
              </a:spcBef>
              <a:buFontTx/>
              <a:buNone/>
            </a:pPr>
            <a:r>
              <a:rPr lang="en-US" altLang="en-US" sz="1900"/>
              <a:t>The little savage child representing The Philippines depicts the typical image many Americans had for groups deemed to be racially inferior. The author made the native a child, referencing the child-like tendencies those classified as inferior were supposed to possess. It also is a nod to the United State’s attitude at the time towards countries they were annexing: that these countries (such as Hawaii, Guam, Puerto Rico etc) needed to be taught how to be civilized.</a:t>
            </a:r>
          </a:p>
        </p:txBody>
      </p:sp>
      <p:pic>
        <p:nvPicPr>
          <p:cNvPr id="44039" name="Picture 13">
            <a:extLst>
              <a:ext uri="{FF2B5EF4-FFF2-40B4-BE49-F238E27FC236}">
                <a16:creationId xmlns:a16="http://schemas.microsoft.com/office/drawing/2014/main" id="{12423CF7-4DDF-C7A7-6776-EFB331404A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52400"/>
            <a:ext cx="62484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264D882F-ACBA-BD63-6864-750267E4EA70}"/>
              </a:ext>
            </a:extLst>
          </p:cNvPr>
          <p:cNvGrpSpPr>
            <a:grpSpLocks/>
          </p:cNvGrpSpPr>
          <p:nvPr/>
        </p:nvGrpSpPr>
        <p:grpSpPr bwMode="auto">
          <a:xfrm>
            <a:off x="1588" y="573088"/>
            <a:ext cx="4598987" cy="6224587"/>
            <a:chOff x="39791" y="603250"/>
            <a:chExt cx="4598988" cy="6224588"/>
          </a:xfrm>
        </p:grpSpPr>
        <p:grpSp>
          <p:nvGrpSpPr>
            <p:cNvPr id="44041" name="Group 12">
              <a:extLst>
                <a:ext uri="{FF2B5EF4-FFF2-40B4-BE49-F238E27FC236}">
                  <a16:creationId xmlns:a16="http://schemas.microsoft.com/office/drawing/2014/main" id="{76ED5D9F-95B2-EC52-E7C8-7FA238398E71}"/>
                </a:ext>
              </a:extLst>
            </p:cNvPr>
            <p:cNvGrpSpPr>
              <a:grpSpLocks/>
            </p:cNvGrpSpPr>
            <p:nvPr/>
          </p:nvGrpSpPr>
          <p:grpSpPr bwMode="auto">
            <a:xfrm>
              <a:off x="39791" y="603250"/>
              <a:ext cx="4598988" cy="6224588"/>
              <a:chOff x="-1" y="556978"/>
              <a:chExt cx="4598567" cy="6224822"/>
            </a:xfrm>
          </p:grpSpPr>
          <p:pic>
            <p:nvPicPr>
              <p:cNvPr id="44044" name="Picture 9">
                <a:extLst>
                  <a:ext uri="{FF2B5EF4-FFF2-40B4-BE49-F238E27FC236}">
                    <a16:creationId xmlns:a16="http://schemas.microsoft.com/office/drawing/2014/main" id="{CB043968-FD4C-9F69-8BFB-4C99B5F617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556978"/>
                <a:ext cx="4598567" cy="6224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5" name="TextBox 10">
                <a:extLst>
                  <a:ext uri="{FF2B5EF4-FFF2-40B4-BE49-F238E27FC236}">
                    <a16:creationId xmlns:a16="http://schemas.microsoft.com/office/drawing/2014/main" id="{EFC66552-F813-3DE1-B93A-464661F27F9E}"/>
                  </a:ext>
                </a:extLst>
              </p:cNvPr>
              <p:cNvSpPr txBox="1">
                <a:spLocks noChangeArrowheads="1"/>
              </p:cNvSpPr>
              <p:nvPr/>
            </p:nvSpPr>
            <p:spPr bwMode="auto">
              <a:xfrm>
                <a:off x="1151839" y="1157751"/>
                <a:ext cx="26752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b="1">
                    <a:solidFill>
                      <a:srgbClr val="FFFF00"/>
                    </a:solidFill>
                  </a:rPr>
                  <a:t>Denotation</a:t>
                </a:r>
              </a:p>
            </p:txBody>
          </p:sp>
          <p:sp>
            <p:nvSpPr>
              <p:cNvPr id="44046" name="TextBox 11">
                <a:extLst>
                  <a:ext uri="{FF2B5EF4-FFF2-40B4-BE49-F238E27FC236}">
                    <a16:creationId xmlns:a16="http://schemas.microsoft.com/office/drawing/2014/main" id="{4B9A0240-5AF5-C091-6E4B-64F81F52317C}"/>
                  </a:ext>
                </a:extLst>
              </p:cNvPr>
              <p:cNvSpPr txBox="1">
                <a:spLocks noChangeArrowheads="1"/>
              </p:cNvSpPr>
              <p:nvPr/>
            </p:nvSpPr>
            <p:spPr bwMode="auto">
              <a:xfrm>
                <a:off x="1151840" y="3155903"/>
                <a:ext cx="26752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b="1">
                    <a:solidFill>
                      <a:srgbClr val="FFFF00"/>
                    </a:solidFill>
                  </a:rPr>
                  <a:t>Connotation</a:t>
                </a:r>
              </a:p>
            </p:txBody>
          </p:sp>
        </p:grpSp>
        <p:sp>
          <p:nvSpPr>
            <p:cNvPr id="44042" name="Rectangle 1">
              <a:extLst>
                <a:ext uri="{FF2B5EF4-FFF2-40B4-BE49-F238E27FC236}">
                  <a16:creationId xmlns:a16="http://schemas.microsoft.com/office/drawing/2014/main" id="{2FDE1099-4A28-2110-D9B7-4341C1E9E395}"/>
                </a:ext>
              </a:extLst>
            </p:cNvPr>
            <p:cNvSpPr>
              <a:spLocks noChangeArrowheads="1"/>
            </p:cNvSpPr>
            <p:nvPr/>
          </p:nvSpPr>
          <p:spPr bwMode="auto">
            <a:xfrm>
              <a:off x="105147" y="3616276"/>
              <a:ext cx="4419600" cy="1379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a:solidFill>
                    <a:schemeClr val="bg1"/>
                  </a:solidFill>
                </a:rPr>
                <a:t>an idea or feeling that a word invokes in addition to its literal or primary meaning</a:t>
              </a:r>
            </a:p>
          </p:txBody>
        </p:sp>
        <p:sp>
          <p:nvSpPr>
            <p:cNvPr id="44043" name="Rectangle 2">
              <a:extLst>
                <a:ext uri="{FF2B5EF4-FFF2-40B4-BE49-F238E27FC236}">
                  <a16:creationId xmlns:a16="http://schemas.microsoft.com/office/drawing/2014/main" id="{AC2F0F07-10C2-C33E-F672-03CC467D964E}"/>
                </a:ext>
              </a:extLst>
            </p:cNvPr>
            <p:cNvSpPr>
              <a:spLocks noChangeArrowheads="1"/>
            </p:cNvSpPr>
            <p:nvPr/>
          </p:nvSpPr>
          <p:spPr bwMode="auto">
            <a:xfrm>
              <a:off x="143638" y="1748135"/>
              <a:ext cx="449514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a:solidFill>
                    <a:schemeClr val="bg1"/>
                  </a:solidFill>
                </a:rPr>
                <a:t>the explicit or direct meaning </a:t>
              </a:r>
            </a:p>
            <a:p>
              <a:pPr>
                <a:spcBef>
                  <a:spcPct val="0"/>
                </a:spcBef>
                <a:buFontTx/>
                <a:buNone/>
              </a:pPr>
              <a:r>
                <a:rPr lang="en-US" altLang="en-US" sz="2800">
                  <a:solidFill>
                    <a:schemeClr val="bg1"/>
                  </a:solidFill>
                </a:rPr>
                <a:t>of a word. “What you see”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1" presetClass="entr" presetSubtype="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1"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xit" presetSubtype="4" fill="hold" nodeType="clickEffect">
                                  <p:stCondLst>
                                    <p:cond delay="0"/>
                                  </p:stCondLst>
                                  <p:childTnLst>
                                    <p:anim calcmode="lin" valueType="num">
                                      <p:cBhvr additive="base">
                                        <p:cTn id="25" dur="500"/>
                                        <p:tgtEl>
                                          <p:spTgt spid="4"/>
                                        </p:tgtEl>
                                        <p:attrNameLst>
                                          <p:attrName>ppt_x</p:attrName>
                                        </p:attrNameLst>
                                      </p:cBhvr>
                                      <p:tavLst>
                                        <p:tav tm="0">
                                          <p:val>
                                            <p:strVal val="ppt_x"/>
                                          </p:val>
                                        </p:tav>
                                        <p:tav tm="100000">
                                          <p:val>
                                            <p:strVal val="ppt_x"/>
                                          </p:val>
                                        </p:tav>
                                      </p:tavLst>
                                    </p:anim>
                                    <p:anim calcmode="lin" valueType="num">
                                      <p:cBhvr additive="base">
                                        <p:cTn id="26" dur="500"/>
                                        <p:tgtEl>
                                          <p:spTgt spid="4"/>
                                        </p:tgtEl>
                                        <p:attrNameLst>
                                          <p:attrName>ppt_y</p:attrName>
                                        </p:attrNameLst>
                                      </p:cBhvr>
                                      <p:tavLst>
                                        <p:tav tm="0">
                                          <p:val>
                                            <p:strVal val="ppt_y"/>
                                          </p:val>
                                        </p:tav>
                                        <p:tav tm="100000">
                                          <p:val>
                                            <p:strVal val="1+ppt_h/2"/>
                                          </p:val>
                                        </p:tav>
                                      </p:tavLst>
                                    </p:anim>
                                    <p:set>
                                      <p:cBhvr>
                                        <p:cTn id="2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Placeholder 2">
            <a:extLst>
              <a:ext uri="{FF2B5EF4-FFF2-40B4-BE49-F238E27FC236}">
                <a16:creationId xmlns:a16="http://schemas.microsoft.com/office/drawing/2014/main" id="{184843C7-158E-6BB7-5CE2-2F44B00DC9DA}"/>
              </a:ext>
            </a:extLst>
          </p:cNvPr>
          <p:cNvSpPr>
            <a:spLocks noGrp="1" noChangeArrowheads="1"/>
          </p:cNvSpPr>
          <p:nvPr>
            <p:ph type="body" sz="half" idx="1"/>
          </p:nvPr>
        </p:nvSpPr>
        <p:spPr>
          <a:xfrm>
            <a:off x="0" y="0"/>
            <a:ext cx="4648200" cy="6705600"/>
          </a:xfrm>
        </p:spPr>
        <p:txBody>
          <a:bodyPr/>
          <a:lstStyle/>
          <a:p>
            <a:pPr marL="0" indent="0">
              <a:buFontTx/>
              <a:buNone/>
            </a:pPr>
            <a:r>
              <a:rPr lang="en-US" altLang="en-US" sz="2600"/>
              <a:t>The cartoon is a question many Americans had as to what the government would do with the nation: Take it under its wing and bestow up them the gifts of civilization and democracy or throw them into the bottomless Catholic pit of Spain? This is where the man-earth figure in the image comes into play. The Minneapolis Tribune’s cartoonist uses this figure with his inquiring look to indicate that the correct action would be to save the savage child from the ‘Pit’ of Spain.</a:t>
            </a:r>
          </a:p>
        </p:txBody>
      </p:sp>
      <p:pic>
        <p:nvPicPr>
          <p:cNvPr id="45059" name="Picture 4">
            <a:extLst>
              <a:ext uri="{FF2B5EF4-FFF2-40B4-BE49-F238E27FC236}">
                <a16:creationId xmlns:a16="http://schemas.microsoft.com/office/drawing/2014/main" id="{4FD2586E-7DF3-0C46-86D6-8B8C5352F0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59313" y="0"/>
            <a:ext cx="451167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2B2675-ADA1-6705-2079-4AA080B9150D}"/>
              </a:ext>
            </a:extLst>
          </p:cNvPr>
          <p:cNvSpPr>
            <a:spLocks noGrp="1"/>
          </p:cNvSpPr>
          <p:nvPr>
            <p:ph type="body" sz="half" idx="1"/>
          </p:nvPr>
        </p:nvSpPr>
        <p:spPr>
          <a:xfrm>
            <a:off x="0" y="457200"/>
            <a:ext cx="2435225" cy="6067425"/>
          </a:xfrm>
        </p:spPr>
        <p:txBody>
          <a:bodyPr/>
          <a:lstStyle/>
          <a:p>
            <a:pPr marL="457200" indent="-457200">
              <a:buFontTx/>
              <a:buAutoNum type="arabicPeriod" startAt="6"/>
              <a:defRPr/>
            </a:pPr>
            <a:r>
              <a:rPr lang="en-US" sz="2200" b="1" dirty="0"/>
              <a:t>The New Manifest Destiny</a:t>
            </a:r>
          </a:p>
          <a:p>
            <a:pPr marL="0" indent="0">
              <a:buFontTx/>
              <a:buNone/>
              <a:defRPr/>
            </a:pPr>
            <a:r>
              <a:rPr lang="en-US" sz="2200" dirty="0"/>
              <a:t>By this time the US had already expanded from the Atlantic coast to the Pacific coast.  The next logical step would be to go beyond-  to the Pacific and Asia.</a:t>
            </a:r>
          </a:p>
          <a:p>
            <a:pPr marL="0" indent="0">
              <a:buFontTx/>
              <a:buNone/>
              <a:defRPr/>
            </a:pPr>
            <a:endParaRPr lang="en-US" sz="2200" dirty="0"/>
          </a:p>
          <a:p>
            <a:pPr marL="0" indent="0">
              <a:buFontTx/>
              <a:buNone/>
              <a:defRPr/>
            </a:pPr>
            <a:r>
              <a:rPr lang="en-US" sz="2200" dirty="0"/>
              <a:t>This idea was closely tied to feelings of Anglo-Saxon superiority.</a:t>
            </a:r>
          </a:p>
        </p:txBody>
      </p:sp>
      <p:sp>
        <p:nvSpPr>
          <p:cNvPr id="5" name="Title 1">
            <a:extLst>
              <a:ext uri="{FF2B5EF4-FFF2-40B4-BE49-F238E27FC236}">
                <a16:creationId xmlns:a16="http://schemas.microsoft.com/office/drawing/2014/main" id="{F40BE833-D365-E345-FF31-994021C1E1CA}"/>
              </a:ext>
            </a:extLst>
          </p:cNvPr>
          <p:cNvSpPr txBox="1">
            <a:spLocks/>
          </p:cNvSpPr>
          <p:nvPr/>
        </p:nvSpPr>
        <p:spPr bwMode="auto">
          <a:xfrm>
            <a:off x="1371600" y="-76200"/>
            <a:ext cx="7439025" cy="5334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a:lstStyle>
          <a:p>
            <a:pPr>
              <a:defRPr/>
            </a:pPr>
            <a:r>
              <a:rPr lang="en-US" altLang="en-US" sz="2800" b="1" kern="0" dirty="0"/>
              <a:t>The Debate Over Imperial Expansion</a:t>
            </a:r>
          </a:p>
        </p:txBody>
      </p:sp>
      <p:pic>
        <p:nvPicPr>
          <p:cNvPr id="6" name="Picture 5">
            <a:extLst>
              <a:ext uri="{FF2B5EF4-FFF2-40B4-BE49-F238E27FC236}">
                <a16:creationId xmlns:a16="http://schemas.microsoft.com/office/drawing/2014/main" id="{1D6E7252-9DBE-8553-6271-AC6EED7898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5225" y="381000"/>
            <a:ext cx="67087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C97EA6-B853-890D-85E5-DCBF3C945F18}"/>
              </a:ext>
            </a:extLst>
          </p:cNvPr>
          <p:cNvSpPr>
            <a:spLocks noGrp="1"/>
          </p:cNvSpPr>
          <p:nvPr>
            <p:ph type="body" sz="half" idx="1"/>
          </p:nvPr>
        </p:nvSpPr>
        <p:spPr>
          <a:xfrm>
            <a:off x="0" y="685800"/>
            <a:ext cx="5867400" cy="5791200"/>
          </a:xfrm>
        </p:spPr>
        <p:txBody>
          <a:bodyPr/>
          <a:lstStyle/>
          <a:p>
            <a:pPr marL="0" indent="0">
              <a:buFontTx/>
              <a:buNone/>
              <a:defRPr/>
            </a:pPr>
            <a:r>
              <a:rPr lang="en-US" sz="2400" dirty="0"/>
              <a:t>7. </a:t>
            </a:r>
            <a:r>
              <a:rPr lang="en-US" sz="2400" b="1" dirty="0"/>
              <a:t>The “White Man’s Burden”</a:t>
            </a:r>
          </a:p>
          <a:p>
            <a:pPr marL="0" indent="0">
              <a:buFontTx/>
              <a:buNone/>
              <a:defRPr/>
            </a:pPr>
            <a:r>
              <a:rPr lang="en-US" sz="2400" dirty="0"/>
              <a:t>In February 1899, British novelist and poet Rudyard Kipling wrote a poem entitled “The </a:t>
            </a:r>
            <a:r>
              <a:rPr lang="en-US" sz="2400" b="1" dirty="0"/>
              <a:t>White Man's Burden</a:t>
            </a:r>
            <a:r>
              <a:rPr lang="en-US" sz="2400" dirty="0"/>
              <a:t>: The United States and The Philippine Islands.” In this poem, Kipling urged the U.S. to take up the “</a:t>
            </a:r>
            <a:r>
              <a:rPr lang="en-US" sz="2400" b="1" dirty="0"/>
              <a:t>burden</a:t>
            </a:r>
            <a:r>
              <a:rPr lang="en-US" sz="2400" dirty="0"/>
              <a:t>” of empire, as had Britain and other European nations and help “civilize” (the world) the brown man.</a:t>
            </a:r>
          </a:p>
          <a:p>
            <a:pPr marL="0" indent="0">
              <a:buFontTx/>
              <a:buNone/>
              <a:defRPr/>
            </a:pPr>
            <a:r>
              <a:rPr lang="en-US" sz="2400" dirty="0"/>
              <a:t>In his poem he was specifically addressing the US acquisition  of the Philippines.</a:t>
            </a:r>
          </a:p>
          <a:p>
            <a:pPr>
              <a:defRPr/>
            </a:pPr>
            <a:endParaRPr lang="en-US" dirty="0"/>
          </a:p>
        </p:txBody>
      </p:sp>
      <p:pic>
        <p:nvPicPr>
          <p:cNvPr id="47107" name="Picture 4">
            <a:extLst>
              <a:ext uri="{FF2B5EF4-FFF2-40B4-BE49-F238E27FC236}">
                <a16:creationId xmlns:a16="http://schemas.microsoft.com/office/drawing/2014/main" id="{E4AECEA3-4AD5-919E-DA4F-2345621AB9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743743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5">
            <a:extLst>
              <a:ext uri="{FF2B5EF4-FFF2-40B4-BE49-F238E27FC236}">
                <a16:creationId xmlns:a16="http://schemas.microsoft.com/office/drawing/2014/main" id="{406DF2E4-5E6B-C420-2A23-425E9F4BA8F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609600"/>
            <a:ext cx="3276600"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9">
            <a:extLst>
              <a:ext uri="{FF2B5EF4-FFF2-40B4-BE49-F238E27FC236}">
                <a16:creationId xmlns:a16="http://schemas.microsoft.com/office/drawing/2014/main" id="{84E710A6-5E15-9680-4D71-4806B6D77634}"/>
              </a:ext>
            </a:extLst>
          </p:cNvPr>
          <p:cNvSpPr>
            <a:spLocks noChangeArrowheads="1"/>
          </p:cNvSpPr>
          <p:nvPr/>
        </p:nvSpPr>
        <p:spPr bwMode="auto">
          <a:xfrm>
            <a:off x="244475" y="1187450"/>
            <a:ext cx="655320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400" b="1" dirty="0">
                <a:solidFill>
                  <a:srgbClr val="000000"/>
                </a:solidFill>
              </a:rPr>
              <a:t>7.  </a:t>
            </a:r>
            <a:r>
              <a:rPr lang="en-US" altLang="en-US" sz="2400" dirty="0">
                <a:solidFill>
                  <a:srgbClr val="000000"/>
                </a:solidFill>
              </a:rPr>
              <a:t>Also,  many Americans had a </a:t>
            </a:r>
            <a:r>
              <a:rPr lang="en-US" altLang="en-US" sz="2400" b="1" dirty="0">
                <a:solidFill>
                  <a:srgbClr val="000000"/>
                </a:solidFill>
              </a:rPr>
              <a:t>humanitarian</a:t>
            </a:r>
            <a:r>
              <a:rPr lang="en-US" altLang="en-US" sz="2400" dirty="0">
                <a:solidFill>
                  <a:srgbClr val="000000"/>
                </a:solidFill>
              </a:rPr>
              <a:t> impulse behind these beliefs.  Such humanitarians thought that by </a:t>
            </a:r>
            <a:r>
              <a:rPr lang="en-US" altLang="en-US" sz="2400" b="1" dirty="0">
                <a:solidFill>
                  <a:srgbClr val="000000"/>
                </a:solidFill>
              </a:rPr>
              <a:t>spreading</a:t>
            </a:r>
            <a:r>
              <a:rPr lang="en-US" altLang="en-US" sz="2400" dirty="0">
                <a:solidFill>
                  <a:srgbClr val="000000"/>
                </a:solidFill>
              </a:rPr>
              <a:t> </a:t>
            </a:r>
            <a:r>
              <a:rPr lang="en-US" altLang="en-US" sz="2400" b="1" dirty="0">
                <a:solidFill>
                  <a:srgbClr val="000000"/>
                </a:solidFill>
              </a:rPr>
              <a:t>Protestant </a:t>
            </a:r>
          </a:p>
          <a:p>
            <a:pPr>
              <a:spcBef>
                <a:spcPct val="0"/>
              </a:spcBef>
              <a:buFontTx/>
              <a:buNone/>
            </a:pPr>
            <a:r>
              <a:rPr lang="en-US" altLang="en-US" sz="2400" b="1" dirty="0">
                <a:solidFill>
                  <a:srgbClr val="000000"/>
                </a:solidFill>
              </a:rPr>
              <a:t>Christianity (</a:t>
            </a:r>
            <a:r>
              <a:rPr lang="en-US" altLang="en-US" sz="2400" b="1" dirty="0">
                <a:solidFill>
                  <a:srgbClr val="FF0000"/>
                </a:solidFill>
              </a:rPr>
              <a:t>Missionaries</a:t>
            </a:r>
            <a:r>
              <a:rPr lang="en-US" altLang="en-US" sz="2400" b="1" dirty="0">
                <a:solidFill>
                  <a:srgbClr val="000000"/>
                </a:solidFill>
              </a:rPr>
              <a:t>) </a:t>
            </a:r>
            <a:r>
              <a:rPr lang="en-US" altLang="en-US" sz="2400" dirty="0">
                <a:solidFill>
                  <a:srgbClr val="000000"/>
                </a:solidFill>
              </a:rPr>
              <a:t>and </a:t>
            </a:r>
            <a:r>
              <a:rPr lang="en-US" altLang="en-US" sz="2400" b="1" dirty="0">
                <a:solidFill>
                  <a:srgbClr val="000000"/>
                </a:solidFill>
              </a:rPr>
              <a:t>American institutions</a:t>
            </a:r>
            <a:r>
              <a:rPr lang="en-US" altLang="en-US" sz="2400" dirty="0">
                <a:solidFill>
                  <a:srgbClr val="000000"/>
                </a:solidFill>
              </a:rPr>
              <a:t>-democracy, freedom, elections, etc. they were doing native peoples around the world a great favor. </a:t>
            </a:r>
            <a:r>
              <a:rPr lang="en-US" altLang="en-US" sz="2400" b="1" dirty="0">
                <a:solidFill>
                  <a:srgbClr val="000000"/>
                </a:solidFill>
              </a:rPr>
              <a:t>Reverend Josiah Strong </a:t>
            </a:r>
            <a:r>
              <a:rPr lang="en-US" altLang="en-US" sz="2400" dirty="0">
                <a:solidFill>
                  <a:srgbClr val="000000"/>
                </a:solidFill>
              </a:rPr>
              <a:t>– Congregational Minister   1885 book – Our Country Claimed that Americans were a special, God favored Anglo-Saxon race who served as the representatives of “the purest Christianity, the highest civilization.”   Americans had an “instinct or genius for colonizing” and should follow their destiny to “lift up” other societies. </a:t>
            </a:r>
            <a:br>
              <a:rPr lang="en-US" altLang="en-US" sz="2800" dirty="0"/>
            </a:br>
            <a:endParaRPr lang="en-US" altLang="en-US" sz="2800" dirty="0"/>
          </a:p>
        </p:txBody>
      </p:sp>
      <p:pic>
        <p:nvPicPr>
          <p:cNvPr id="46083" name="Picture 2">
            <a:extLst>
              <a:ext uri="{FF2B5EF4-FFF2-40B4-BE49-F238E27FC236}">
                <a16:creationId xmlns:a16="http://schemas.microsoft.com/office/drawing/2014/main" id="{EF75C27E-FD19-81C2-36F2-52EC4F99AC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025" y="23813"/>
            <a:ext cx="1120775"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itle 1">
            <a:extLst>
              <a:ext uri="{FF2B5EF4-FFF2-40B4-BE49-F238E27FC236}">
                <a16:creationId xmlns:a16="http://schemas.microsoft.com/office/drawing/2014/main" id="{7693DC95-1CA3-7E73-1480-CAF159D83663}"/>
              </a:ext>
            </a:extLst>
          </p:cNvPr>
          <p:cNvSpPr>
            <a:spLocks noGrp="1" noChangeArrowheads="1"/>
          </p:cNvSpPr>
          <p:nvPr>
            <p:ph type="title"/>
          </p:nvPr>
        </p:nvSpPr>
        <p:spPr>
          <a:xfrm>
            <a:off x="685800" y="-3175"/>
            <a:ext cx="7439025" cy="533400"/>
          </a:xfrm>
        </p:spPr>
        <p:txBody>
          <a:bodyPr/>
          <a:lstStyle/>
          <a:p>
            <a:r>
              <a:rPr lang="en-US" altLang="en-US" sz="2800" b="1"/>
              <a:t>The “New” Imperialism</a:t>
            </a:r>
          </a:p>
        </p:txBody>
      </p:sp>
      <p:pic>
        <p:nvPicPr>
          <p:cNvPr id="46085" name="Picture 1">
            <a:extLst>
              <a:ext uri="{FF2B5EF4-FFF2-40B4-BE49-F238E27FC236}">
                <a16:creationId xmlns:a16="http://schemas.microsoft.com/office/drawing/2014/main" id="{68AA0467-26A7-B0B3-0ADF-25B15143CF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99275" y="0"/>
            <a:ext cx="20955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Rectangle 2">
            <a:extLst>
              <a:ext uri="{FF2B5EF4-FFF2-40B4-BE49-F238E27FC236}">
                <a16:creationId xmlns:a16="http://schemas.microsoft.com/office/drawing/2014/main" id="{A8665094-CAEF-F93E-F44C-8C9FEC22E416}"/>
              </a:ext>
            </a:extLst>
          </p:cNvPr>
          <p:cNvSpPr>
            <a:spLocks noChangeArrowheads="1"/>
          </p:cNvSpPr>
          <p:nvPr/>
        </p:nvSpPr>
        <p:spPr bwMode="auto">
          <a:xfrm>
            <a:off x="6904038" y="2974975"/>
            <a:ext cx="20907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1600" b="1" i="1"/>
              <a:t>Our Country: Its Possible Future and Present Crisis (1885)</a:t>
            </a:r>
          </a:p>
        </p:txBody>
      </p:sp>
      <p:pic>
        <p:nvPicPr>
          <p:cNvPr id="46087" name="Picture 3">
            <a:extLst>
              <a:ext uri="{FF2B5EF4-FFF2-40B4-BE49-F238E27FC236}">
                <a16:creationId xmlns:a16="http://schemas.microsoft.com/office/drawing/2014/main" id="{A7F46C24-D670-2870-20E2-ABB1419FE3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99275" y="3803650"/>
            <a:ext cx="207645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82B4EC89-686B-A656-5B0A-0C4164D96095}"/>
              </a:ext>
            </a:extLst>
          </p:cNvPr>
          <p:cNvSpPr txBox="1">
            <a:spLocks/>
          </p:cNvSpPr>
          <p:nvPr/>
        </p:nvSpPr>
        <p:spPr bwMode="auto">
          <a:xfrm>
            <a:off x="228600" y="6350"/>
            <a:ext cx="5867400" cy="381000"/>
          </a:xfrm>
          <a:prstGeom prst="rect">
            <a:avLst/>
          </a:prstGeom>
          <a:noFill/>
          <a:ln>
            <a:noFill/>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FontTx/>
              <a:buNone/>
              <a:defRPr/>
            </a:pPr>
            <a:r>
              <a:rPr lang="en-US" sz="2400" b="1" kern="0" dirty="0"/>
              <a:t>The “White Man’s Burden”</a:t>
            </a:r>
          </a:p>
          <a:p>
            <a:pPr marL="0" indent="0">
              <a:buFontTx/>
              <a:buNone/>
              <a:defRPr/>
            </a:pPr>
            <a:endParaRPr lang="en-US" kern="0" dirty="0"/>
          </a:p>
        </p:txBody>
      </p:sp>
      <p:pic>
        <p:nvPicPr>
          <p:cNvPr id="48131" name="Picture 6">
            <a:extLst>
              <a:ext uri="{FF2B5EF4-FFF2-40B4-BE49-F238E27FC236}">
                <a16:creationId xmlns:a16="http://schemas.microsoft.com/office/drawing/2014/main" id="{585937E9-715C-4C8F-B6A2-29A67C5D00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95288"/>
            <a:ext cx="796131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Box 7">
            <a:extLst>
              <a:ext uri="{FF2B5EF4-FFF2-40B4-BE49-F238E27FC236}">
                <a16:creationId xmlns:a16="http://schemas.microsoft.com/office/drawing/2014/main" id="{83BF090B-9774-5E65-1FA4-0714FC950C59}"/>
              </a:ext>
            </a:extLst>
          </p:cNvPr>
          <p:cNvSpPr txBox="1">
            <a:spLocks noChangeArrowheads="1"/>
          </p:cNvSpPr>
          <p:nvPr/>
        </p:nvSpPr>
        <p:spPr bwMode="auto">
          <a:xfrm>
            <a:off x="152400" y="5311775"/>
            <a:ext cx="8991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400"/>
              <a:t>It is the white man’s burden to lift (civilize) the people’s of the world.  In this cartoon you see both US and UK (British) carrying (lifting) the non-white people to civilization atop of the mountain</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99C204-28CC-F05D-9EC0-72A70FE64247}"/>
              </a:ext>
            </a:extLst>
          </p:cNvPr>
          <p:cNvSpPr/>
          <p:nvPr/>
        </p:nvSpPr>
        <p:spPr>
          <a:xfrm>
            <a:off x="11113" y="508000"/>
            <a:ext cx="2808287" cy="461963"/>
          </a:xfrm>
          <a:prstGeom prst="rect">
            <a:avLst/>
          </a:prstGeom>
        </p:spPr>
        <p:txBody>
          <a:bodyPr wrap="none">
            <a:spAutoFit/>
          </a:bodyPr>
          <a:lstStyle/>
          <a:p>
            <a:pPr>
              <a:defRPr/>
            </a:pPr>
            <a:r>
              <a:rPr lang="en-US" sz="2400" b="1" kern="0" dirty="0"/>
              <a:t>8. Social Darwinism</a:t>
            </a:r>
          </a:p>
        </p:txBody>
      </p:sp>
      <p:sp>
        <p:nvSpPr>
          <p:cNvPr id="6" name="Title 1">
            <a:extLst>
              <a:ext uri="{FF2B5EF4-FFF2-40B4-BE49-F238E27FC236}">
                <a16:creationId xmlns:a16="http://schemas.microsoft.com/office/drawing/2014/main" id="{F1E470E3-5D4D-345A-A44F-9FD123351EFF}"/>
              </a:ext>
            </a:extLst>
          </p:cNvPr>
          <p:cNvSpPr txBox="1">
            <a:spLocks/>
          </p:cNvSpPr>
          <p:nvPr/>
        </p:nvSpPr>
        <p:spPr bwMode="auto">
          <a:xfrm>
            <a:off x="0" y="-14288"/>
            <a:ext cx="7439025" cy="533401"/>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a:lstStyle>
          <a:p>
            <a:pPr>
              <a:defRPr/>
            </a:pPr>
            <a:r>
              <a:rPr lang="en-US" altLang="en-US" sz="2800" b="1" kern="0" dirty="0"/>
              <a:t>The Debate Over Imperial Expansion</a:t>
            </a:r>
          </a:p>
        </p:txBody>
      </p:sp>
      <p:pic>
        <p:nvPicPr>
          <p:cNvPr id="49156" name="Picture 6">
            <a:extLst>
              <a:ext uri="{FF2B5EF4-FFF2-40B4-BE49-F238E27FC236}">
                <a16:creationId xmlns:a16="http://schemas.microsoft.com/office/drawing/2014/main" id="{5DF51806-6D06-49BE-BDAF-960B40F160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27650" y="4714875"/>
            <a:ext cx="38481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0154DC6A-C731-60BD-DF49-0D7925E92B25}"/>
              </a:ext>
            </a:extLst>
          </p:cNvPr>
          <p:cNvSpPr/>
          <p:nvPr/>
        </p:nvSpPr>
        <p:spPr>
          <a:xfrm>
            <a:off x="55563" y="1120775"/>
            <a:ext cx="7302500" cy="461963"/>
          </a:xfrm>
          <a:prstGeom prst="rect">
            <a:avLst/>
          </a:prstGeom>
        </p:spPr>
        <p:txBody>
          <a:bodyPr wrap="none">
            <a:spAutoFit/>
          </a:bodyPr>
          <a:lstStyle/>
          <a:p>
            <a:pPr>
              <a:defRPr/>
            </a:pPr>
            <a:r>
              <a:rPr lang="en-US" sz="2400" kern="0" dirty="0"/>
              <a:t>From the ideas of Charles Darwin’s theory of </a:t>
            </a:r>
            <a:r>
              <a:rPr lang="en-US" sz="2400" b="1" kern="0" dirty="0"/>
              <a:t>evolution.  </a:t>
            </a:r>
          </a:p>
        </p:txBody>
      </p:sp>
      <p:sp>
        <p:nvSpPr>
          <p:cNvPr id="49158" name="Rectangle 8">
            <a:extLst>
              <a:ext uri="{FF2B5EF4-FFF2-40B4-BE49-F238E27FC236}">
                <a16:creationId xmlns:a16="http://schemas.microsoft.com/office/drawing/2014/main" id="{AEAF3B24-9C55-D9CC-867E-9C6FDD7EDD91}"/>
              </a:ext>
            </a:extLst>
          </p:cNvPr>
          <p:cNvSpPr>
            <a:spLocks noChangeArrowheads="1"/>
          </p:cNvSpPr>
          <p:nvPr/>
        </p:nvSpPr>
        <p:spPr bwMode="auto">
          <a:xfrm>
            <a:off x="39688" y="1730375"/>
            <a:ext cx="90678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400" b="1">
                <a:solidFill>
                  <a:srgbClr val="000000"/>
                </a:solidFill>
              </a:rPr>
              <a:t>'survival of the fittest</a:t>
            </a:r>
            <a:r>
              <a:rPr lang="en-US" altLang="en-US" sz="2400">
                <a:solidFill>
                  <a:srgbClr val="000000"/>
                </a:solidFill>
              </a:rPr>
              <a:t>' concept to mean that only the best adapted (those already well off) survive the </a:t>
            </a:r>
            <a:r>
              <a:rPr lang="en-US" altLang="en-US" sz="2400" b="1">
                <a:solidFill>
                  <a:srgbClr val="000000"/>
                </a:solidFill>
              </a:rPr>
              <a:t>'natural conflict' </a:t>
            </a:r>
            <a:r>
              <a:rPr lang="en-US" altLang="en-US" sz="2400">
                <a:solidFill>
                  <a:srgbClr val="000000"/>
                </a:solidFill>
              </a:rPr>
              <a:t>between social groups and thereby enhance the survival capacity of the remaining society.</a:t>
            </a:r>
            <a:br>
              <a:rPr lang="en-US" altLang="en-US" sz="2800"/>
            </a:br>
            <a:endParaRPr lang="en-US" altLang="en-US" sz="2800"/>
          </a:p>
        </p:txBody>
      </p:sp>
      <p:sp>
        <p:nvSpPr>
          <p:cNvPr id="49159" name="Rectangle 9">
            <a:extLst>
              <a:ext uri="{FF2B5EF4-FFF2-40B4-BE49-F238E27FC236}">
                <a16:creationId xmlns:a16="http://schemas.microsoft.com/office/drawing/2014/main" id="{1EE8A579-7F7D-7EE2-6DB2-A535F710DF0B}"/>
              </a:ext>
            </a:extLst>
          </p:cNvPr>
          <p:cNvSpPr>
            <a:spLocks noChangeArrowheads="1"/>
          </p:cNvSpPr>
          <p:nvPr/>
        </p:nvSpPr>
        <p:spPr bwMode="auto">
          <a:xfrm>
            <a:off x="73025" y="3529013"/>
            <a:ext cx="90678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400">
                <a:solidFill>
                  <a:srgbClr val="000000"/>
                </a:solidFill>
              </a:rPr>
              <a:t>Also,  many Americans had a </a:t>
            </a:r>
            <a:r>
              <a:rPr lang="en-US" altLang="en-US" sz="2400" b="1">
                <a:solidFill>
                  <a:srgbClr val="000000"/>
                </a:solidFill>
              </a:rPr>
              <a:t>humanitarian</a:t>
            </a:r>
            <a:r>
              <a:rPr lang="en-US" altLang="en-US" sz="2400">
                <a:solidFill>
                  <a:srgbClr val="000000"/>
                </a:solidFill>
              </a:rPr>
              <a:t> impulse behind these beliefs.  Such humanitarians thought that by </a:t>
            </a:r>
            <a:r>
              <a:rPr lang="en-US" altLang="en-US" sz="2400" b="1">
                <a:solidFill>
                  <a:srgbClr val="000000"/>
                </a:solidFill>
              </a:rPr>
              <a:t>spreading</a:t>
            </a:r>
            <a:r>
              <a:rPr lang="en-US" altLang="en-US" sz="2400">
                <a:solidFill>
                  <a:srgbClr val="000000"/>
                </a:solidFill>
              </a:rPr>
              <a:t> </a:t>
            </a:r>
            <a:r>
              <a:rPr lang="en-US" altLang="en-US" sz="2400" b="1">
                <a:solidFill>
                  <a:srgbClr val="000000"/>
                </a:solidFill>
              </a:rPr>
              <a:t>Protestant Christianity </a:t>
            </a:r>
            <a:r>
              <a:rPr lang="en-US" altLang="en-US" sz="2400">
                <a:solidFill>
                  <a:srgbClr val="000000"/>
                </a:solidFill>
              </a:rPr>
              <a:t>and </a:t>
            </a:r>
            <a:r>
              <a:rPr lang="en-US" altLang="en-US" sz="2400" b="1">
                <a:solidFill>
                  <a:srgbClr val="000000"/>
                </a:solidFill>
              </a:rPr>
              <a:t>American institutions</a:t>
            </a:r>
            <a:r>
              <a:rPr lang="en-US" altLang="en-US" sz="2400">
                <a:solidFill>
                  <a:srgbClr val="000000"/>
                </a:solidFill>
              </a:rPr>
              <a:t>-democracy, freedom, elections, etc. they were doing native peoples around the world a great favor.</a:t>
            </a:r>
            <a:br>
              <a:rPr lang="en-US" altLang="en-US" sz="2800"/>
            </a:br>
            <a:endParaRPr lang="en-US" altLang="en-US" sz="2800"/>
          </a:p>
        </p:txBody>
      </p:sp>
      <p:pic>
        <p:nvPicPr>
          <p:cNvPr id="49160" name="Picture 13">
            <a:extLst>
              <a:ext uri="{FF2B5EF4-FFF2-40B4-BE49-F238E27FC236}">
                <a16:creationId xmlns:a16="http://schemas.microsoft.com/office/drawing/2014/main" id="{5A5349BD-BB2D-A7CC-E4D0-BE3E194D43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949825"/>
            <a:ext cx="12382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16">
            <a:extLst>
              <a:ext uri="{FF2B5EF4-FFF2-40B4-BE49-F238E27FC236}">
                <a16:creationId xmlns:a16="http://schemas.microsoft.com/office/drawing/2014/main" id="{CF538CBE-E455-C568-7559-095EA4BE34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26988"/>
            <a:ext cx="1644650" cy="197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Oval 4">
            <a:extLst>
              <a:ext uri="{FF2B5EF4-FFF2-40B4-BE49-F238E27FC236}">
                <a16:creationId xmlns:a16="http://schemas.microsoft.com/office/drawing/2014/main" id="{979C3282-B54C-D2F5-9782-B3553F0EE622}"/>
              </a:ext>
            </a:extLst>
          </p:cNvPr>
          <p:cNvSpPr>
            <a:spLocks noChangeArrowheads="1"/>
          </p:cNvSpPr>
          <p:nvPr/>
        </p:nvSpPr>
        <p:spPr bwMode="auto">
          <a:xfrm>
            <a:off x="2057400" y="2819400"/>
            <a:ext cx="4343400" cy="1752600"/>
          </a:xfrm>
          <a:prstGeom prst="ellipse">
            <a:avLst/>
          </a:prstGeom>
          <a:noFill/>
          <a:ln w="9525"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sp>
        <p:nvSpPr>
          <p:cNvPr id="6" name="Oval 5">
            <a:extLst>
              <a:ext uri="{FF2B5EF4-FFF2-40B4-BE49-F238E27FC236}">
                <a16:creationId xmlns:a16="http://schemas.microsoft.com/office/drawing/2014/main" id="{6573CBF6-E279-A04B-0136-A3B7FB0FFB44}"/>
              </a:ext>
            </a:extLst>
          </p:cNvPr>
          <p:cNvSpPr>
            <a:spLocks noChangeArrowheads="1"/>
          </p:cNvSpPr>
          <p:nvPr/>
        </p:nvSpPr>
        <p:spPr bwMode="auto">
          <a:xfrm>
            <a:off x="1257300" y="3149600"/>
            <a:ext cx="6629400" cy="14478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buFontTx/>
              <a:buNone/>
            </a:pPr>
            <a:r>
              <a:rPr lang="en-US" altLang="en-US" sz="2800" b="1"/>
              <a:t>Roots of U.S. Imperialism</a:t>
            </a:r>
          </a:p>
        </p:txBody>
      </p:sp>
      <p:cxnSp>
        <p:nvCxnSpPr>
          <p:cNvPr id="50180" name="Straight Connector 11">
            <a:extLst>
              <a:ext uri="{FF2B5EF4-FFF2-40B4-BE49-F238E27FC236}">
                <a16:creationId xmlns:a16="http://schemas.microsoft.com/office/drawing/2014/main" id="{D4A8FB93-20EB-BBB4-44FD-D7E362622F20}"/>
              </a:ext>
            </a:extLst>
          </p:cNvPr>
          <p:cNvCxnSpPr>
            <a:cxnSpLocks noChangeShapeType="1"/>
          </p:cNvCxnSpPr>
          <p:nvPr/>
        </p:nvCxnSpPr>
        <p:spPr bwMode="auto">
          <a:xfrm flipV="1">
            <a:off x="2727325" y="152400"/>
            <a:ext cx="2514600" cy="28956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181" name="Straight Connector 13">
            <a:extLst>
              <a:ext uri="{FF2B5EF4-FFF2-40B4-BE49-F238E27FC236}">
                <a16:creationId xmlns:a16="http://schemas.microsoft.com/office/drawing/2014/main" id="{64EB1BF9-3765-6AC3-8120-5DF59650603F}"/>
              </a:ext>
            </a:extLst>
          </p:cNvPr>
          <p:cNvCxnSpPr>
            <a:cxnSpLocks noChangeShapeType="1"/>
          </p:cNvCxnSpPr>
          <p:nvPr/>
        </p:nvCxnSpPr>
        <p:spPr bwMode="auto">
          <a:xfrm flipV="1">
            <a:off x="76200" y="4038600"/>
            <a:ext cx="2171700" cy="25146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182" name="Straight Connector 16">
            <a:extLst>
              <a:ext uri="{FF2B5EF4-FFF2-40B4-BE49-F238E27FC236}">
                <a16:creationId xmlns:a16="http://schemas.microsoft.com/office/drawing/2014/main" id="{0B20E42E-6205-C614-ADB3-F11E24ED0B87}"/>
              </a:ext>
            </a:extLst>
          </p:cNvPr>
          <p:cNvCxnSpPr>
            <a:cxnSpLocks noChangeShapeType="1"/>
          </p:cNvCxnSpPr>
          <p:nvPr/>
        </p:nvCxnSpPr>
        <p:spPr bwMode="auto">
          <a:xfrm flipV="1">
            <a:off x="3810000" y="4127500"/>
            <a:ext cx="2286000" cy="264160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183" name="TextBox 18">
            <a:extLst>
              <a:ext uri="{FF2B5EF4-FFF2-40B4-BE49-F238E27FC236}">
                <a16:creationId xmlns:a16="http://schemas.microsoft.com/office/drawing/2014/main" id="{F3169EAA-F64E-7641-5014-1AA1208A3260}"/>
              </a:ext>
            </a:extLst>
          </p:cNvPr>
          <p:cNvSpPr txBox="1">
            <a:spLocks noChangeArrowheads="1"/>
          </p:cNvSpPr>
          <p:nvPr/>
        </p:nvSpPr>
        <p:spPr bwMode="auto">
          <a:xfrm rot="-3033064">
            <a:off x="2419351" y="1560512"/>
            <a:ext cx="2209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b="1"/>
              <a:t>Political</a:t>
            </a:r>
          </a:p>
        </p:txBody>
      </p:sp>
      <p:sp>
        <p:nvSpPr>
          <p:cNvPr id="50184" name="TextBox 19">
            <a:extLst>
              <a:ext uri="{FF2B5EF4-FFF2-40B4-BE49-F238E27FC236}">
                <a16:creationId xmlns:a16="http://schemas.microsoft.com/office/drawing/2014/main" id="{FA24094D-420B-60FF-8110-56A4B3CBC204}"/>
              </a:ext>
            </a:extLst>
          </p:cNvPr>
          <p:cNvSpPr txBox="1">
            <a:spLocks noChangeArrowheads="1"/>
          </p:cNvSpPr>
          <p:nvPr/>
        </p:nvSpPr>
        <p:spPr bwMode="auto">
          <a:xfrm rot="-2960174">
            <a:off x="3301207" y="5453856"/>
            <a:ext cx="22098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b="1"/>
              <a:t>Cultural</a:t>
            </a:r>
          </a:p>
        </p:txBody>
      </p:sp>
      <p:sp>
        <p:nvSpPr>
          <p:cNvPr id="50185" name="TextBox 20">
            <a:extLst>
              <a:ext uri="{FF2B5EF4-FFF2-40B4-BE49-F238E27FC236}">
                <a16:creationId xmlns:a16="http://schemas.microsoft.com/office/drawing/2014/main" id="{3A6E06CE-C82B-88E2-7F86-2DB287126604}"/>
              </a:ext>
            </a:extLst>
          </p:cNvPr>
          <p:cNvSpPr txBox="1">
            <a:spLocks noChangeArrowheads="1"/>
          </p:cNvSpPr>
          <p:nvPr/>
        </p:nvSpPr>
        <p:spPr bwMode="auto">
          <a:xfrm rot="-2960174">
            <a:off x="-327024" y="5186362"/>
            <a:ext cx="2209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b="1"/>
              <a:t>Economic</a:t>
            </a:r>
          </a:p>
        </p:txBody>
      </p:sp>
      <p:cxnSp>
        <p:nvCxnSpPr>
          <p:cNvPr id="50186" name="Straight Connector 22">
            <a:extLst>
              <a:ext uri="{FF2B5EF4-FFF2-40B4-BE49-F238E27FC236}">
                <a16:creationId xmlns:a16="http://schemas.microsoft.com/office/drawing/2014/main" id="{3C73BD84-D481-9172-C425-EBB10410A82B}"/>
              </a:ext>
            </a:extLst>
          </p:cNvPr>
          <p:cNvCxnSpPr>
            <a:cxnSpLocks noChangeShapeType="1"/>
          </p:cNvCxnSpPr>
          <p:nvPr/>
        </p:nvCxnSpPr>
        <p:spPr bwMode="auto">
          <a:xfrm>
            <a:off x="4572000" y="977900"/>
            <a:ext cx="30861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187" name="Straight Connector 23">
            <a:extLst>
              <a:ext uri="{FF2B5EF4-FFF2-40B4-BE49-F238E27FC236}">
                <a16:creationId xmlns:a16="http://schemas.microsoft.com/office/drawing/2014/main" id="{5E3D0BC8-054C-8416-6A61-08ED9A92CFD0}"/>
              </a:ext>
            </a:extLst>
          </p:cNvPr>
          <p:cNvCxnSpPr>
            <a:cxnSpLocks noChangeShapeType="1"/>
          </p:cNvCxnSpPr>
          <p:nvPr/>
        </p:nvCxnSpPr>
        <p:spPr bwMode="auto">
          <a:xfrm>
            <a:off x="3524250" y="2209800"/>
            <a:ext cx="485775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188" name="Straight Connector 24">
            <a:extLst>
              <a:ext uri="{FF2B5EF4-FFF2-40B4-BE49-F238E27FC236}">
                <a16:creationId xmlns:a16="http://schemas.microsoft.com/office/drawing/2014/main" id="{C94A93EB-AD21-2477-96CA-D73B81534715}"/>
              </a:ext>
            </a:extLst>
          </p:cNvPr>
          <p:cNvCxnSpPr>
            <a:cxnSpLocks noChangeShapeType="1"/>
          </p:cNvCxnSpPr>
          <p:nvPr/>
        </p:nvCxnSpPr>
        <p:spPr bwMode="auto">
          <a:xfrm>
            <a:off x="1266825" y="5181600"/>
            <a:ext cx="30861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189" name="Straight Connector 25">
            <a:extLst>
              <a:ext uri="{FF2B5EF4-FFF2-40B4-BE49-F238E27FC236}">
                <a16:creationId xmlns:a16="http://schemas.microsoft.com/office/drawing/2014/main" id="{C9179D4B-CBD2-DC78-F772-A3E5B0B4B32A}"/>
              </a:ext>
            </a:extLst>
          </p:cNvPr>
          <p:cNvCxnSpPr>
            <a:cxnSpLocks noChangeShapeType="1"/>
          </p:cNvCxnSpPr>
          <p:nvPr/>
        </p:nvCxnSpPr>
        <p:spPr bwMode="auto">
          <a:xfrm>
            <a:off x="407988" y="6172200"/>
            <a:ext cx="30861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190" name="Straight Connector 26">
            <a:extLst>
              <a:ext uri="{FF2B5EF4-FFF2-40B4-BE49-F238E27FC236}">
                <a16:creationId xmlns:a16="http://schemas.microsoft.com/office/drawing/2014/main" id="{A7C7C9DB-0098-240D-0CA6-6CEAB9A16E27}"/>
              </a:ext>
            </a:extLst>
          </p:cNvPr>
          <p:cNvCxnSpPr>
            <a:cxnSpLocks noChangeShapeType="1"/>
          </p:cNvCxnSpPr>
          <p:nvPr/>
        </p:nvCxnSpPr>
        <p:spPr bwMode="auto">
          <a:xfrm>
            <a:off x="5534025" y="4800600"/>
            <a:ext cx="30861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191" name="Straight Connector 27">
            <a:extLst>
              <a:ext uri="{FF2B5EF4-FFF2-40B4-BE49-F238E27FC236}">
                <a16:creationId xmlns:a16="http://schemas.microsoft.com/office/drawing/2014/main" id="{6FBF8D78-0195-133B-E8F2-CB33422132BF}"/>
              </a:ext>
            </a:extLst>
          </p:cNvPr>
          <p:cNvCxnSpPr>
            <a:cxnSpLocks noChangeShapeType="1"/>
          </p:cNvCxnSpPr>
          <p:nvPr/>
        </p:nvCxnSpPr>
        <p:spPr bwMode="auto">
          <a:xfrm>
            <a:off x="4441825" y="6096000"/>
            <a:ext cx="3086100" cy="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TextBox 28">
            <a:extLst>
              <a:ext uri="{FF2B5EF4-FFF2-40B4-BE49-F238E27FC236}">
                <a16:creationId xmlns:a16="http://schemas.microsoft.com/office/drawing/2014/main" id="{93B3B46A-0823-A044-171E-7F8DFDB89018}"/>
              </a:ext>
            </a:extLst>
          </p:cNvPr>
          <p:cNvSpPr txBox="1">
            <a:spLocks noChangeArrowheads="1"/>
          </p:cNvSpPr>
          <p:nvPr/>
        </p:nvSpPr>
        <p:spPr bwMode="auto">
          <a:xfrm>
            <a:off x="5208588" y="584200"/>
            <a:ext cx="2209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400">
                <a:solidFill>
                  <a:srgbClr val="FF0000"/>
                </a:solidFill>
              </a:rPr>
              <a:t>Naval Bases</a:t>
            </a:r>
          </a:p>
        </p:txBody>
      </p:sp>
      <p:sp>
        <p:nvSpPr>
          <p:cNvPr id="30" name="TextBox 29">
            <a:extLst>
              <a:ext uri="{FF2B5EF4-FFF2-40B4-BE49-F238E27FC236}">
                <a16:creationId xmlns:a16="http://schemas.microsoft.com/office/drawing/2014/main" id="{A2BC7903-3C09-AE10-A334-F3FD621BF6DF}"/>
              </a:ext>
            </a:extLst>
          </p:cNvPr>
          <p:cNvSpPr txBox="1">
            <a:spLocks noChangeArrowheads="1"/>
          </p:cNvSpPr>
          <p:nvPr/>
        </p:nvSpPr>
        <p:spPr bwMode="auto">
          <a:xfrm>
            <a:off x="1762125" y="4495800"/>
            <a:ext cx="37242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300">
                <a:solidFill>
                  <a:srgbClr val="FF0000"/>
                </a:solidFill>
              </a:rPr>
              <a:t>Raw Materials &amp; New Markets</a:t>
            </a:r>
          </a:p>
        </p:txBody>
      </p:sp>
      <p:sp>
        <p:nvSpPr>
          <p:cNvPr id="31" name="TextBox 30">
            <a:extLst>
              <a:ext uri="{FF2B5EF4-FFF2-40B4-BE49-F238E27FC236}">
                <a16:creationId xmlns:a16="http://schemas.microsoft.com/office/drawing/2014/main" id="{FD903AAA-6300-4934-DA72-5916943C4788}"/>
              </a:ext>
            </a:extLst>
          </p:cNvPr>
          <p:cNvSpPr txBox="1">
            <a:spLocks noChangeArrowheads="1"/>
          </p:cNvSpPr>
          <p:nvPr/>
        </p:nvSpPr>
        <p:spPr bwMode="auto">
          <a:xfrm>
            <a:off x="3775075" y="1814513"/>
            <a:ext cx="4606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400">
                <a:solidFill>
                  <a:srgbClr val="FF0000"/>
                </a:solidFill>
              </a:rPr>
              <a:t>Competition with European Powers</a:t>
            </a:r>
          </a:p>
        </p:txBody>
      </p:sp>
      <p:sp>
        <p:nvSpPr>
          <p:cNvPr id="33" name="TextBox 32">
            <a:extLst>
              <a:ext uri="{FF2B5EF4-FFF2-40B4-BE49-F238E27FC236}">
                <a16:creationId xmlns:a16="http://schemas.microsoft.com/office/drawing/2014/main" id="{8E8C3613-D5D1-D6CC-3068-00618C0EC466}"/>
              </a:ext>
            </a:extLst>
          </p:cNvPr>
          <p:cNvSpPr txBox="1">
            <a:spLocks noChangeArrowheads="1"/>
          </p:cNvSpPr>
          <p:nvPr/>
        </p:nvSpPr>
        <p:spPr bwMode="auto">
          <a:xfrm>
            <a:off x="4687888" y="5694363"/>
            <a:ext cx="4606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400">
                <a:solidFill>
                  <a:srgbClr val="FF0000"/>
                </a:solidFill>
              </a:rPr>
              <a:t>New Manifest Destiny</a:t>
            </a:r>
          </a:p>
        </p:txBody>
      </p:sp>
      <p:sp>
        <p:nvSpPr>
          <p:cNvPr id="34" name="TextBox 33">
            <a:extLst>
              <a:ext uri="{FF2B5EF4-FFF2-40B4-BE49-F238E27FC236}">
                <a16:creationId xmlns:a16="http://schemas.microsoft.com/office/drawing/2014/main" id="{3B175C22-AA62-E9B9-AD02-1BDE3F16D541}"/>
              </a:ext>
            </a:extLst>
          </p:cNvPr>
          <p:cNvSpPr txBox="1">
            <a:spLocks noChangeArrowheads="1"/>
          </p:cNvSpPr>
          <p:nvPr/>
        </p:nvSpPr>
        <p:spPr bwMode="auto">
          <a:xfrm>
            <a:off x="5765800" y="4405313"/>
            <a:ext cx="24431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400">
                <a:solidFill>
                  <a:srgbClr val="FF0000"/>
                </a:solidFill>
              </a:rPr>
              <a:t>Social Darwinists</a:t>
            </a:r>
          </a:p>
        </p:txBody>
      </p:sp>
      <p:sp>
        <p:nvSpPr>
          <p:cNvPr id="35" name="TextBox 34">
            <a:extLst>
              <a:ext uri="{FF2B5EF4-FFF2-40B4-BE49-F238E27FC236}">
                <a16:creationId xmlns:a16="http://schemas.microsoft.com/office/drawing/2014/main" id="{066C6513-1D5A-9E1F-0854-029AA4C0C8BD}"/>
              </a:ext>
            </a:extLst>
          </p:cNvPr>
          <p:cNvSpPr txBox="1">
            <a:spLocks noChangeArrowheads="1"/>
          </p:cNvSpPr>
          <p:nvPr/>
        </p:nvSpPr>
        <p:spPr bwMode="auto">
          <a:xfrm>
            <a:off x="628650" y="5765800"/>
            <a:ext cx="3724275"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300">
                <a:solidFill>
                  <a:srgbClr val="FF0000"/>
                </a:solidFill>
              </a:rPr>
              <a:t>A Golden Opportunity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1000"/>
                                        <p:tgtEl>
                                          <p:spTgt spid="35"/>
                                        </p:tgtEl>
                                      </p:cBhvr>
                                    </p:animEffect>
                                    <p:anim calcmode="lin" valueType="num">
                                      <p:cBhvr>
                                        <p:cTn id="29" dur="1000" fill="hold"/>
                                        <p:tgtEl>
                                          <p:spTgt spid="35"/>
                                        </p:tgtEl>
                                        <p:attrNameLst>
                                          <p:attrName>ppt_x</p:attrName>
                                        </p:attrNameLst>
                                      </p:cBhvr>
                                      <p:tavLst>
                                        <p:tav tm="0">
                                          <p:val>
                                            <p:strVal val="#ppt_x"/>
                                          </p:val>
                                        </p:tav>
                                        <p:tav tm="100000">
                                          <p:val>
                                            <p:strVal val="#ppt_x"/>
                                          </p:val>
                                        </p:tav>
                                      </p:tavLst>
                                    </p:anim>
                                    <p:anim calcmode="lin" valueType="num">
                                      <p:cBhvr>
                                        <p:cTn id="30"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1000"/>
                                        <p:tgtEl>
                                          <p:spTgt spid="33"/>
                                        </p:tgtEl>
                                      </p:cBhvr>
                                    </p:animEffect>
                                    <p:anim calcmode="lin" valueType="num">
                                      <p:cBhvr>
                                        <p:cTn id="36" dur="1000" fill="hold"/>
                                        <p:tgtEl>
                                          <p:spTgt spid="33"/>
                                        </p:tgtEl>
                                        <p:attrNameLst>
                                          <p:attrName>ppt_x</p:attrName>
                                        </p:attrNameLst>
                                      </p:cBhvr>
                                      <p:tavLst>
                                        <p:tav tm="0">
                                          <p:val>
                                            <p:strVal val="#ppt_x"/>
                                          </p:val>
                                        </p:tav>
                                        <p:tav tm="100000">
                                          <p:val>
                                            <p:strVal val="#ppt_x"/>
                                          </p:val>
                                        </p:tav>
                                      </p:tavLst>
                                    </p:anim>
                                    <p:anim calcmode="lin" valueType="num">
                                      <p:cBhvr>
                                        <p:cTn id="3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1000"/>
                                        <p:tgtEl>
                                          <p:spTgt spid="34"/>
                                        </p:tgtEl>
                                      </p:cBhvr>
                                    </p:animEffect>
                                    <p:anim calcmode="lin" valueType="num">
                                      <p:cBhvr>
                                        <p:cTn id="43" dur="1000" fill="hold"/>
                                        <p:tgtEl>
                                          <p:spTgt spid="34"/>
                                        </p:tgtEl>
                                        <p:attrNameLst>
                                          <p:attrName>ppt_x</p:attrName>
                                        </p:attrNameLst>
                                      </p:cBhvr>
                                      <p:tavLst>
                                        <p:tav tm="0">
                                          <p:val>
                                            <p:strVal val="#ppt_x"/>
                                          </p:val>
                                        </p:tav>
                                        <p:tav tm="100000">
                                          <p:val>
                                            <p:strVal val="#ppt_x"/>
                                          </p:val>
                                        </p:tav>
                                      </p:tavLst>
                                    </p:anim>
                                    <p:anim calcmode="lin" valueType="num">
                                      <p:cBhvr>
                                        <p:cTn id="4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31" presetClass="entr" presetSubtype="0"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1000" fill="hold"/>
                                        <p:tgtEl>
                                          <p:spTgt spid="6"/>
                                        </p:tgtEl>
                                        <p:attrNameLst>
                                          <p:attrName>ppt_w</p:attrName>
                                        </p:attrNameLst>
                                      </p:cBhvr>
                                      <p:tavLst>
                                        <p:tav tm="0">
                                          <p:val>
                                            <p:fltVal val="0"/>
                                          </p:val>
                                        </p:tav>
                                        <p:tav tm="100000">
                                          <p:val>
                                            <p:strVal val="#ppt_w"/>
                                          </p:val>
                                        </p:tav>
                                      </p:tavLst>
                                    </p:anim>
                                    <p:anim calcmode="lin" valueType="num">
                                      <p:cBhvr>
                                        <p:cTn id="50" dur="1000" fill="hold"/>
                                        <p:tgtEl>
                                          <p:spTgt spid="6"/>
                                        </p:tgtEl>
                                        <p:attrNameLst>
                                          <p:attrName>ppt_h</p:attrName>
                                        </p:attrNameLst>
                                      </p:cBhvr>
                                      <p:tavLst>
                                        <p:tav tm="0">
                                          <p:val>
                                            <p:fltVal val="0"/>
                                          </p:val>
                                        </p:tav>
                                        <p:tav tm="100000">
                                          <p:val>
                                            <p:strVal val="#ppt_h"/>
                                          </p:val>
                                        </p:tav>
                                      </p:tavLst>
                                    </p:anim>
                                    <p:anim calcmode="lin" valueType="num">
                                      <p:cBhvr>
                                        <p:cTn id="51" dur="1000" fill="hold"/>
                                        <p:tgtEl>
                                          <p:spTgt spid="6"/>
                                        </p:tgtEl>
                                        <p:attrNameLst>
                                          <p:attrName>style.rotation</p:attrName>
                                        </p:attrNameLst>
                                      </p:cBhvr>
                                      <p:tavLst>
                                        <p:tav tm="0">
                                          <p:val>
                                            <p:fltVal val="90"/>
                                          </p:val>
                                        </p:tav>
                                        <p:tav tm="100000">
                                          <p:val>
                                            <p:fltVal val="0"/>
                                          </p:val>
                                        </p:tav>
                                      </p:tavLst>
                                    </p:anim>
                                    <p:animEffect transition="in" filter="fade">
                                      <p:cBhvr>
                                        <p:cTn id="5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p:bldP spid="30" grpId="0"/>
      <p:bldP spid="31" grpId="0"/>
      <p:bldP spid="33" grpId="0"/>
      <p:bldP spid="34"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0EBBE7CB-30D8-91ED-237B-587780694F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063" t="19792" r="49609" b="23958"/>
          <a:stretch>
            <a:fillRect/>
          </a:stretch>
        </p:blipFill>
        <p:spPr bwMode="auto">
          <a:xfrm>
            <a:off x="0" y="0"/>
            <a:ext cx="59039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3">
            <a:extLst>
              <a:ext uri="{FF2B5EF4-FFF2-40B4-BE49-F238E27FC236}">
                <a16:creationId xmlns:a16="http://schemas.microsoft.com/office/drawing/2014/main" id="{9C22B8CF-E8FC-9F9E-2C34-402893725DAD}"/>
              </a:ext>
            </a:extLst>
          </p:cNvPr>
          <p:cNvSpPr txBox="1">
            <a:spLocks noChangeArrowheads="1"/>
          </p:cNvSpPr>
          <p:nvPr/>
        </p:nvSpPr>
        <p:spPr bwMode="auto">
          <a:xfrm>
            <a:off x="5943600" y="0"/>
            <a:ext cx="32004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4000" b="1"/>
              <a:t>European influence in the Western Hemisphere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Placeholder 2">
            <a:extLst>
              <a:ext uri="{FF2B5EF4-FFF2-40B4-BE49-F238E27FC236}">
                <a16:creationId xmlns:a16="http://schemas.microsoft.com/office/drawing/2014/main" id="{45BE1725-41EC-DF99-2805-D6AD9738EAA7}"/>
              </a:ext>
            </a:extLst>
          </p:cNvPr>
          <p:cNvSpPr>
            <a:spLocks noGrp="1" noChangeArrowheads="1"/>
          </p:cNvSpPr>
          <p:nvPr>
            <p:ph type="body" sz="half" idx="1"/>
          </p:nvPr>
        </p:nvSpPr>
        <p:spPr>
          <a:xfrm>
            <a:off x="76200" y="0"/>
            <a:ext cx="2209800" cy="609600"/>
          </a:xfrm>
        </p:spPr>
        <p:txBody>
          <a:bodyPr/>
          <a:lstStyle/>
          <a:p>
            <a:pPr marL="0" indent="0">
              <a:buFontTx/>
              <a:buNone/>
            </a:pPr>
            <a:r>
              <a:rPr lang="en-US" altLang="en-US"/>
              <a:t>"Coasting"</a:t>
            </a:r>
          </a:p>
        </p:txBody>
      </p:sp>
      <p:sp>
        <p:nvSpPr>
          <p:cNvPr id="51203" name="Online Image Placeholder 3">
            <a:extLst>
              <a:ext uri="{FF2B5EF4-FFF2-40B4-BE49-F238E27FC236}">
                <a16:creationId xmlns:a16="http://schemas.microsoft.com/office/drawing/2014/main" id="{A82174FE-BA6F-550D-A321-744269D22A87}"/>
              </a:ext>
            </a:extLst>
          </p:cNvPr>
          <p:cNvSpPr>
            <a:spLocks noGrp="1" noChangeArrowheads="1" noTextEdit="1"/>
          </p:cNvSpPr>
          <p:nvPr>
            <p:ph type="clipArt" sz="half" idx="2"/>
          </p:nvPr>
        </p:nvSpPr>
        <p:spPr/>
      </p:sp>
      <p:pic>
        <p:nvPicPr>
          <p:cNvPr id="51204" name="Picture 4">
            <a:extLst>
              <a:ext uri="{FF2B5EF4-FFF2-40B4-BE49-F238E27FC236}">
                <a16:creationId xmlns:a16="http://schemas.microsoft.com/office/drawing/2014/main" id="{E12E17C6-ED58-B4CE-A447-91AB1664FB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50" y="-152400"/>
            <a:ext cx="6127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Box 5">
            <a:extLst>
              <a:ext uri="{FF2B5EF4-FFF2-40B4-BE49-F238E27FC236}">
                <a16:creationId xmlns:a16="http://schemas.microsoft.com/office/drawing/2014/main" id="{547BD9D4-B768-0697-CAC8-C89F38D16328}"/>
              </a:ext>
            </a:extLst>
          </p:cNvPr>
          <p:cNvSpPr txBox="1">
            <a:spLocks noChangeArrowheads="1"/>
          </p:cNvSpPr>
          <p:nvPr/>
        </p:nvSpPr>
        <p:spPr bwMode="auto">
          <a:xfrm>
            <a:off x="76200" y="609600"/>
            <a:ext cx="28575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000"/>
              <a:t>-criticizes American foreign policy</a:t>
            </a:r>
          </a:p>
          <a:p>
            <a:pPr>
              <a:spcBef>
                <a:spcPct val="0"/>
              </a:spcBef>
              <a:buFontTx/>
              <a:buNone/>
            </a:pPr>
            <a:br>
              <a:rPr lang="en-US" altLang="en-US" sz="2000"/>
            </a:br>
            <a:r>
              <a:rPr lang="en-US" altLang="en-US" sz="2000"/>
              <a:t>-abandons "Monroe Doctrine" b/c "horse is too slow"</a:t>
            </a:r>
            <a:br>
              <a:rPr lang="en-US" altLang="en-US" sz="2000"/>
            </a:br>
            <a:endParaRPr lang="en-US" altLang="en-US" sz="2000"/>
          </a:p>
          <a:p>
            <a:pPr>
              <a:spcBef>
                <a:spcPct val="0"/>
              </a:spcBef>
              <a:buFontTx/>
              <a:buNone/>
            </a:pPr>
            <a:r>
              <a:rPr lang="en-US" altLang="en-US" sz="2000"/>
              <a:t>-riding the bike resembles controlling the world/easier to ride bike vs. horse</a:t>
            </a:r>
            <a:br>
              <a:rPr lang="en-US" altLang="en-US" sz="2000"/>
            </a:br>
            <a:endParaRPr lang="en-US" altLang="en-US" sz="2000"/>
          </a:p>
          <a:p>
            <a:pPr>
              <a:spcBef>
                <a:spcPct val="0"/>
              </a:spcBef>
              <a:buFontTx/>
              <a:buNone/>
            </a:pPr>
            <a:r>
              <a:rPr lang="en-US" altLang="en-US" sz="2000"/>
              <a:t>-bike can't move w/o Uncle Sam controlling it</a:t>
            </a:r>
          </a:p>
        </p:txBody>
      </p:sp>
      <p:pic>
        <p:nvPicPr>
          <p:cNvPr id="51206" name="Picture 6">
            <a:extLst>
              <a:ext uri="{FF2B5EF4-FFF2-40B4-BE49-F238E27FC236}">
                <a16:creationId xmlns:a16="http://schemas.microsoft.com/office/drawing/2014/main" id="{4B436D7D-0BAD-3A07-3393-158259C9B4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8" y="5334000"/>
            <a:ext cx="5715001"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a:extLst>
              <a:ext uri="{FF2B5EF4-FFF2-40B4-BE49-F238E27FC236}">
                <a16:creationId xmlns:a16="http://schemas.microsoft.com/office/drawing/2014/main" id="{7A85ED22-5BB4-D139-E495-0BADA18161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5300" y="457200"/>
            <a:ext cx="8382000" cy="624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F1BEAFC-7895-C7DF-0440-AD79791436FF}"/>
              </a:ext>
            </a:extLst>
          </p:cNvPr>
          <p:cNvSpPr txBox="1"/>
          <p:nvPr/>
        </p:nvSpPr>
        <p:spPr>
          <a:xfrm>
            <a:off x="0" y="0"/>
            <a:ext cx="3733800" cy="338554"/>
          </a:xfrm>
          <a:prstGeom prst="rect">
            <a:avLst/>
          </a:prstGeom>
          <a:noFill/>
        </p:spPr>
        <p:txBody>
          <a:bodyPr wrap="square">
            <a:spAutoFit/>
          </a:bodyPr>
          <a:lstStyle/>
          <a:p>
            <a:r>
              <a:rPr lang="en-US" sz="1600" dirty="0"/>
              <a:t>Source: The Boston Globe, May 28, 1898.</a:t>
            </a:r>
          </a:p>
        </p:txBody>
      </p:sp>
      <p:sp>
        <p:nvSpPr>
          <p:cNvPr id="4" name="TextBox 3">
            <a:extLst>
              <a:ext uri="{FF2B5EF4-FFF2-40B4-BE49-F238E27FC236}">
                <a16:creationId xmlns:a16="http://schemas.microsoft.com/office/drawing/2014/main" id="{706BDDD5-3BEB-D136-1733-DDD419CE3845}"/>
              </a:ext>
            </a:extLst>
          </p:cNvPr>
          <p:cNvSpPr txBox="1"/>
          <p:nvPr/>
        </p:nvSpPr>
        <p:spPr>
          <a:xfrm>
            <a:off x="3962400" y="-4465"/>
            <a:ext cx="5410200" cy="523220"/>
          </a:xfrm>
          <a:prstGeom prst="rect">
            <a:avLst/>
          </a:prstGeom>
          <a:noFill/>
        </p:spPr>
        <p:txBody>
          <a:bodyPr wrap="square">
            <a:spAutoFit/>
          </a:bodyPr>
          <a:lstStyle/>
          <a:p>
            <a:r>
              <a:rPr lang="en-US" b="1" dirty="0"/>
              <a:t>The Debate Over Imperialism</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a:extLst>
              <a:ext uri="{FF2B5EF4-FFF2-40B4-BE49-F238E27FC236}">
                <a16:creationId xmlns:a16="http://schemas.microsoft.com/office/drawing/2014/main" id="{7A85ED22-5BB4-D139-E495-0BADA18161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10970" y="679450"/>
            <a:ext cx="4614257"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5">
            <a:extLst>
              <a:ext uri="{FF2B5EF4-FFF2-40B4-BE49-F238E27FC236}">
                <a16:creationId xmlns:a16="http://schemas.microsoft.com/office/drawing/2014/main" id="{E399EC78-3D2E-2291-FF75-DFE10EDE6F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6788" y="0"/>
            <a:ext cx="74390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2">
            <a:extLst>
              <a:ext uri="{FF2B5EF4-FFF2-40B4-BE49-F238E27FC236}">
                <a16:creationId xmlns:a16="http://schemas.microsoft.com/office/drawing/2014/main" id="{5D52B338-A8F2-076A-7443-B5B7EEFDD883}"/>
              </a:ext>
            </a:extLst>
          </p:cNvPr>
          <p:cNvSpPr txBox="1">
            <a:spLocks noChangeArrowheads="1"/>
          </p:cNvSpPr>
          <p:nvPr/>
        </p:nvSpPr>
        <p:spPr bwMode="auto">
          <a:xfrm>
            <a:off x="0" y="533400"/>
            <a:ext cx="4191000" cy="63246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Justification</a:t>
            </a:r>
            <a:r>
              <a:rPr lang="en-US" sz="2000" dirty="0">
                <a:effectLst/>
                <a:latin typeface="Calibri" panose="020F0502020204030204" pitchFamily="34" charset="0"/>
                <a:ea typeface="Calibri" panose="020F0502020204030204" pitchFamily="34" charset="0"/>
                <a:cs typeface="Times New Roman" panose="02020603050405020304" pitchFamily="18" charset="0"/>
              </a:rPr>
              <a:t> FOR/ AGAINST Imperialism (slide 54)</a:t>
            </a: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HIPP</a:t>
            </a:r>
            <a:r>
              <a:rPr lang="en-US" sz="2000" dirty="0">
                <a:effectLst/>
                <a:latin typeface="Calibri" panose="020F0502020204030204" pitchFamily="34" charset="0"/>
                <a:ea typeface="Calibri" panose="020F0502020204030204" pitchFamily="34" charset="0"/>
                <a:cs typeface="Times New Roman" panose="02020603050405020304" pitchFamily="18" charset="0"/>
              </a:rPr>
              <a:t> (Evidence): </a:t>
            </a:r>
            <a:r>
              <a:rPr lang="en-US"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POV</a:t>
            </a:r>
          </a:p>
          <a:p>
            <a:pPr marL="0" marR="0">
              <a:lnSpc>
                <a:spcPct val="107000"/>
              </a:lnSpc>
              <a:spcBef>
                <a:spcPts val="0"/>
              </a:spcBef>
              <a:spcAft>
                <a:spcPts val="800"/>
              </a:spcAft>
            </a:pPr>
            <a:r>
              <a:rPr lang="en-US" sz="2000" dirty="0">
                <a:solidFill>
                  <a:srgbClr val="333333"/>
                </a:solidFill>
                <a:latin typeface="Roboto" panose="02000000000000000000" pitchFamily="2" charset="0"/>
              </a:rPr>
              <a:t>critical of America’s policy of imperialism, seeing it as a sign of America’s ego in its </a:t>
            </a:r>
            <a:r>
              <a:rPr lang="en-US" sz="2000" b="1" i="1" dirty="0">
                <a:solidFill>
                  <a:srgbClr val="333333"/>
                </a:solidFill>
                <a:latin typeface="Roboto" panose="02000000000000000000" pitchFamily="2" charset="0"/>
              </a:rPr>
              <a:t>superiority</a:t>
            </a:r>
            <a:r>
              <a:rPr lang="en-US" sz="2000" dirty="0">
                <a:solidFill>
                  <a:srgbClr val="333333"/>
                </a:solidFill>
                <a:latin typeface="Roboto" panose="02000000000000000000" pitchFamily="2" charset="0"/>
              </a:rPr>
              <a:t> and </a:t>
            </a:r>
            <a:r>
              <a:rPr lang="en-US" sz="2000" b="1" i="1" dirty="0">
                <a:solidFill>
                  <a:srgbClr val="333333"/>
                </a:solidFill>
                <a:latin typeface="Roboto" panose="02000000000000000000" pitchFamily="2" charset="0"/>
              </a:rPr>
              <a:t>greed</a:t>
            </a:r>
            <a:endParaRPr lang="en-US" sz="2000" b="1" i="1" dirty="0">
              <a:effectLst/>
              <a:latin typeface="Calibri" panose="020F0502020204030204" pitchFamily="34" charset="0"/>
              <a:ea typeface="Calibri" panose="020F0502020204030204" pitchFamily="34" charset="0"/>
            </a:endParaRP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Analysis</a:t>
            </a:r>
            <a:r>
              <a:rPr lang="en-US" sz="2000" dirty="0">
                <a:effectLst/>
                <a:latin typeface="Calibri" panose="020F0502020204030204" pitchFamily="34" charset="0"/>
                <a:ea typeface="Calibri" panose="020F0502020204030204" pitchFamily="34" charset="0"/>
                <a:cs typeface="Times New Roman" panose="02020603050405020304" pitchFamily="18" charset="0"/>
              </a:rPr>
              <a:t>- the reason(s) your HIPP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Evidence</a:t>
            </a:r>
            <a:r>
              <a:rPr lang="en-US" sz="2000" dirty="0">
                <a:effectLst/>
                <a:latin typeface="Calibri" panose="020F0502020204030204" pitchFamily="34" charset="0"/>
                <a:ea typeface="Calibri" panose="020F0502020204030204" pitchFamily="34" charset="0"/>
                <a:cs typeface="Times New Roman" panose="02020603050405020304" pitchFamily="18" charset="0"/>
              </a:rPr>
              <a:t>) supports your Topic sentence</a:t>
            </a: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Oval 3">
            <a:extLst>
              <a:ext uri="{FF2B5EF4-FFF2-40B4-BE49-F238E27FC236}">
                <a16:creationId xmlns:a16="http://schemas.microsoft.com/office/drawing/2014/main" id="{688D7DEB-26D7-D6F7-156F-4848097177A7}"/>
              </a:ext>
            </a:extLst>
          </p:cNvPr>
          <p:cNvSpPr/>
          <p:nvPr/>
        </p:nvSpPr>
        <p:spPr bwMode="auto">
          <a:xfrm>
            <a:off x="1905000" y="536510"/>
            <a:ext cx="1066800" cy="463550"/>
          </a:xfrm>
          <a:prstGeom prst="ellipse">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2800" b="0" i="0" u="none" strike="noStrike" cap="none" normalizeH="0" baseline="0">
              <a:ln>
                <a:noFill/>
              </a:ln>
              <a:solidFill>
                <a:schemeClr val="tx1"/>
              </a:solidFill>
              <a:effectLst/>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C739FA06-CB46-3478-3235-4540BB477E9A}"/>
              </a:ext>
            </a:extLst>
          </p:cNvPr>
          <p:cNvSpPr txBox="1"/>
          <p:nvPr/>
        </p:nvSpPr>
        <p:spPr>
          <a:xfrm>
            <a:off x="4310970" y="4267200"/>
            <a:ext cx="4614257" cy="707886"/>
          </a:xfrm>
          <a:prstGeom prst="rect">
            <a:avLst/>
          </a:prstGeom>
          <a:noFill/>
        </p:spPr>
        <p:txBody>
          <a:bodyPr wrap="square" rtlCol="0">
            <a:spAutoFit/>
          </a:bodyPr>
          <a:lstStyle/>
          <a:p>
            <a:r>
              <a:rPr lang="en-US" sz="2000" b="1" dirty="0"/>
              <a:t>In writing your paragraph in a DBQ or</a:t>
            </a:r>
          </a:p>
          <a:p>
            <a:r>
              <a:rPr lang="en-US" sz="2000" b="1" dirty="0"/>
              <a:t>LEQ use the TEA method</a:t>
            </a:r>
          </a:p>
        </p:txBody>
      </p:sp>
    </p:spTree>
    <p:extLst>
      <p:ext uri="{BB962C8B-B14F-4D97-AF65-F5344CB8AC3E}">
        <p14:creationId xmlns:p14="http://schemas.microsoft.com/office/powerpoint/2010/main" val="377471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5" end="5"/>
                                            </p:txEl>
                                          </p:spTgt>
                                        </p:tgtEl>
                                        <p:attrNameLst>
                                          <p:attrName>style.visibility</p:attrName>
                                        </p:attrNameLst>
                                      </p:cBhvr>
                                      <p:to>
                                        <p:strVal val="visible"/>
                                      </p:to>
                                    </p:set>
                                    <p:animEffect transition="in" filter="fade">
                                      <p:cBhvr>
                                        <p:cTn id="14" dur="1000"/>
                                        <p:tgtEl>
                                          <p:spTgt spid="2">
                                            <p:txEl>
                                              <p:pRg st="5" end="5"/>
                                            </p:txEl>
                                          </p:spTgt>
                                        </p:tgtEl>
                                      </p:cBhvr>
                                    </p:animEffect>
                                    <p:anim calcmode="lin" valueType="num">
                                      <p:cBhvr>
                                        <p:cTn id="15"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a:extLst>
              <a:ext uri="{FF2B5EF4-FFF2-40B4-BE49-F238E27FC236}">
                <a16:creationId xmlns:a16="http://schemas.microsoft.com/office/drawing/2014/main" id="{676A3AF1-93E5-F274-03E7-1E383067C0E4}"/>
              </a:ext>
            </a:extLst>
          </p:cNvPr>
          <p:cNvSpPr>
            <a:spLocks noChangeArrowheads="1"/>
          </p:cNvSpPr>
          <p:nvPr/>
        </p:nvSpPr>
        <p:spPr bwMode="auto">
          <a:xfrm>
            <a:off x="23813" y="4576763"/>
            <a:ext cx="9144000" cy="2308225"/>
          </a:xfrm>
          <a:prstGeom prst="rect">
            <a:avLst/>
          </a:prstGeom>
          <a:noFill/>
          <a:ln>
            <a:noFill/>
          </a:ln>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defRPr/>
            </a:pPr>
            <a:r>
              <a:rPr lang="en-US" altLang="en-US" sz="1600" dirty="0"/>
              <a:t>This Puck cartoon endorses the expansionist foreign policy of President William McKinley as “enlightened” and “rational.” The annexation of Hawaii and Puerto Rico (respectively, during and after the Spanish-American War of 1898) are shown as natural increases in the size of the United States, a process that began with the Louisiana Purchase (1803) and continued with the acquisitions of Florida (1821), Texas (1845), California (1848), and Alaska (1867). Note that the Philippines are not mentioned. </a:t>
            </a:r>
            <a:r>
              <a:rPr lang="en-US" altLang="en-US" sz="1600" b="1" dirty="0">
                <a:solidFill>
                  <a:srgbClr val="FF0000"/>
                </a:solidFill>
              </a:rPr>
              <a:t>Uncle Sam rejects </a:t>
            </a:r>
            <a:r>
              <a:rPr lang="en-US" altLang="en-US" sz="1600" dirty="0"/>
              <a:t>the </a:t>
            </a:r>
            <a:r>
              <a:rPr lang="en-US" altLang="en-US" sz="1600" b="1" dirty="0">
                <a:solidFill>
                  <a:schemeClr val="accent6">
                    <a:lumMod val="75000"/>
                  </a:schemeClr>
                </a:solidFill>
              </a:rPr>
              <a:t>tonic of “Anti-Expansion Policy” offered by three anti-imperialists</a:t>
            </a:r>
            <a:r>
              <a:rPr lang="en-US" altLang="en-US" sz="1600" dirty="0"/>
              <a:t> (left-right): Oswald </a:t>
            </a:r>
            <a:r>
              <a:rPr lang="en-US" altLang="en-US" sz="1600" dirty="0" err="1"/>
              <a:t>Ottendorfer</a:t>
            </a:r>
            <a:r>
              <a:rPr lang="en-US" altLang="en-US" sz="1600" dirty="0"/>
              <a:t>, publisher and editor of the New Yorker </a:t>
            </a:r>
            <a:r>
              <a:rPr lang="en-US" altLang="en-US" sz="1600" dirty="0" err="1"/>
              <a:t>Staats</a:t>
            </a:r>
            <a:r>
              <a:rPr lang="en-US" altLang="en-US" sz="1600" dirty="0"/>
              <a:t>-Zeitung; Carl Schurz, a vice president of the Anti-Imperialist League and former U.S. senator (1869-1874) from Missouri, secretary of the interior (1877-1881), and editor of Harper’s Weekly (1892-1898); and, Joseph Pulitzer, publisher of the New York World.</a:t>
            </a:r>
          </a:p>
        </p:txBody>
      </p:sp>
      <p:pic>
        <p:nvPicPr>
          <p:cNvPr id="53251" name="Picture 7">
            <a:extLst>
              <a:ext uri="{FF2B5EF4-FFF2-40B4-BE49-F238E27FC236}">
                <a16:creationId xmlns:a16="http://schemas.microsoft.com/office/drawing/2014/main" id="{FE17ED28-2F82-43DC-A902-1393B45BB27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0"/>
            <a:ext cx="9120187"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a:extLst>
              <a:ext uri="{FF2B5EF4-FFF2-40B4-BE49-F238E27FC236}">
                <a16:creationId xmlns:a16="http://schemas.microsoft.com/office/drawing/2014/main" id="{49117739-306C-8527-E53A-AEA533412F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463"/>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AE2244F8-5530-3D90-10E4-BBDD29983AFE}"/>
              </a:ext>
            </a:extLst>
          </p:cNvPr>
          <p:cNvSpPr>
            <a:spLocks noChangeArrowheads="1"/>
          </p:cNvSpPr>
          <p:nvPr/>
        </p:nvSpPr>
        <p:spPr bwMode="auto">
          <a:xfrm rot="1874519">
            <a:off x="3857625" y="4232275"/>
            <a:ext cx="3175000" cy="1069975"/>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sp>
        <p:nvSpPr>
          <p:cNvPr id="8" name="Oval 7">
            <a:extLst>
              <a:ext uri="{FF2B5EF4-FFF2-40B4-BE49-F238E27FC236}">
                <a16:creationId xmlns:a16="http://schemas.microsoft.com/office/drawing/2014/main" id="{E1071358-4922-0A9D-DF39-DE5E1D72257A}"/>
              </a:ext>
            </a:extLst>
          </p:cNvPr>
          <p:cNvSpPr>
            <a:spLocks noChangeArrowheads="1"/>
          </p:cNvSpPr>
          <p:nvPr/>
        </p:nvSpPr>
        <p:spPr bwMode="auto">
          <a:xfrm rot="1874519">
            <a:off x="6546850" y="2551113"/>
            <a:ext cx="2733675" cy="1631950"/>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sp>
        <p:nvSpPr>
          <p:cNvPr id="11" name="Oval 10">
            <a:extLst>
              <a:ext uri="{FF2B5EF4-FFF2-40B4-BE49-F238E27FC236}">
                <a16:creationId xmlns:a16="http://schemas.microsoft.com/office/drawing/2014/main" id="{5DB143EF-1024-2628-4C0F-F30C79A8D9A7}"/>
              </a:ext>
            </a:extLst>
          </p:cNvPr>
          <p:cNvSpPr>
            <a:spLocks noChangeArrowheads="1"/>
          </p:cNvSpPr>
          <p:nvPr/>
        </p:nvSpPr>
        <p:spPr bwMode="auto">
          <a:xfrm rot="1874519">
            <a:off x="4908550" y="2141538"/>
            <a:ext cx="1071563" cy="1069975"/>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sp>
        <p:nvSpPr>
          <p:cNvPr id="12" name="Oval 11">
            <a:extLst>
              <a:ext uri="{FF2B5EF4-FFF2-40B4-BE49-F238E27FC236}">
                <a16:creationId xmlns:a16="http://schemas.microsoft.com/office/drawing/2014/main" id="{FA3C8C68-3FDC-1FEC-57EC-19F5202F2AC4}"/>
              </a:ext>
            </a:extLst>
          </p:cNvPr>
          <p:cNvSpPr>
            <a:spLocks noChangeArrowheads="1"/>
          </p:cNvSpPr>
          <p:nvPr/>
        </p:nvSpPr>
        <p:spPr bwMode="auto">
          <a:xfrm rot="1874519">
            <a:off x="190500" y="733425"/>
            <a:ext cx="1071563" cy="1069975"/>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sp>
        <p:nvSpPr>
          <p:cNvPr id="13" name="Oval 12">
            <a:extLst>
              <a:ext uri="{FF2B5EF4-FFF2-40B4-BE49-F238E27FC236}">
                <a16:creationId xmlns:a16="http://schemas.microsoft.com/office/drawing/2014/main" id="{B85BD36C-F8D1-073D-11AF-DFE748605CB7}"/>
              </a:ext>
            </a:extLst>
          </p:cNvPr>
          <p:cNvSpPr>
            <a:spLocks noChangeArrowheads="1"/>
          </p:cNvSpPr>
          <p:nvPr/>
        </p:nvSpPr>
        <p:spPr bwMode="auto">
          <a:xfrm rot="1874519">
            <a:off x="5957888" y="2249488"/>
            <a:ext cx="714375" cy="725487"/>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P spid="1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a:extLst>
              <a:ext uri="{FF2B5EF4-FFF2-40B4-BE49-F238E27FC236}">
                <a16:creationId xmlns:a16="http://schemas.microsoft.com/office/drawing/2014/main" id="{62E61360-CD45-EC06-DB6F-9FA3468C0184}"/>
              </a:ext>
            </a:extLst>
          </p:cNvPr>
          <p:cNvSpPr>
            <a:spLocks noChangeArrowheads="1"/>
          </p:cNvSpPr>
          <p:nvPr/>
        </p:nvSpPr>
        <p:spPr bwMode="auto">
          <a:xfrm>
            <a:off x="76200" y="212725"/>
            <a:ext cx="63246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000"/>
              <a:t>The blackboard contains the lessons learned from Great Britain on how to govern a colony and bring them into the civilized world, stating, “... By not waiting for their consent she has greatly advanced the world's civilization. — The U.S. must govern its new territories with or without their consent until they can govern themselves.”</a:t>
            </a:r>
          </a:p>
          <a:p>
            <a:pPr>
              <a:spcBef>
                <a:spcPct val="0"/>
              </a:spcBef>
              <a:buFontTx/>
              <a:buNone/>
            </a:pPr>
            <a:r>
              <a:rPr lang="en-US" altLang="en-US" sz="2000"/>
              <a:t>Veneration of Britain’s treatment of colonies as a positive model attests to the significant shift in the American world view given U.S. origins in relation to the mother country. </a:t>
            </a:r>
          </a:p>
          <a:p>
            <a:pPr>
              <a:spcBef>
                <a:spcPct val="0"/>
              </a:spcBef>
              <a:buFontTx/>
              <a:buNone/>
            </a:pPr>
            <a:endParaRPr lang="en-US" altLang="en-US" sz="2000"/>
          </a:p>
          <a:p>
            <a:pPr>
              <a:spcBef>
                <a:spcPct val="0"/>
              </a:spcBef>
              <a:buFontTx/>
              <a:buNone/>
            </a:pPr>
            <a:r>
              <a:rPr lang="en-US" altLang="en-US" sz="2000"/>
              <a:t>Even the Civil War is referenced, in a wall plaque: “The Confederate States refused their consent to be governed; but the Union was preserved without their</a:t>
            </a:r>
          </a:p>
          <a:p>
            <a:pPr>
              <a:spcBef>
                <a:spcPct val="0"/>
              </a:spcBef>
              <a:buFontTx/>
              <a:buNone/>
            </a:pPr>
            <a:r>
              <a:rPr lang="en-US" altLang="en-US" sz="2000"/>
              <a:t>consent.” Refuting the right of indigenous rule was based on demonstrating a population’s lack of preparation for self-governance.</a:t>
            </a:r>
          </a:p>
          <a:p>
            <a:pPr>
              <a:spcBef>
                <a:spcPct val="0"/>
              </a:spcBef>
              <a:buFontTx/>
              <a:buNone/>
            </a:pPr>
            <a:endParaRPr lang="en-US" altLang="en-US" sz="2000"/>
          </a:p>
          <a:p>
            <a:pPr>
              <a:spcBef>
                <a:spcPct val="0"/>
              </a:spcBef>
              <a:buFontTx/>
              <a:buNone/>
            </a:pPr>
            <a:r>
              <a:rPr lang="en-US" altLang="en-US" sz="2000"/>
              <a:t>On his desk, Uncle Sam has a book on US First Lesson in Self- Government</a:t>
            </a:r>
          </a:p>
        </p:txBody>
      </p:sp>
      <p:pic>
        <p:nvPicPr>
          <p:cNvPr id="56323" name="Picture 5">
            <a:extLst>
              <a:ext uri="{FF2B5EF4-FFF2-40B4-BE49-F238E27FC236}">
                <a16:creationId xmlns:a16="http://schemas.microsoft.com/office/drawing/2014/main" id="{2CA987FA-E959-3C56-6B7E-2FBF094432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176213"/>
            <a:ext cx="231457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6">
            <a:extLst>
              <a:ext uri="{FF2B5EF4-FFF2-40B4-BE49-F238E27FC236}">
                <a16:creationId xmlns:a16="http://schemas.microsoft.com/office/drawing/2014/main" id="{1986F9C1-BB83-1042-98B5-8E1E7B2DCC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61125" y="2646363"/>
            <a:ext cx="24384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7">
            <a:extLst>
              <a:ext uri="{FF2B5EF4-FFF2-40B4-BE49-F238E27FC236}">
                <a16:creationId xmlns:a16="http://schemas.microsoft.com/office/drawing/2014/main" id="{6480EA43-5216-40B7-828F-F1E31E4ABA2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26213" y="4678363"/>
            <a:ext cx="2446337"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CF502940-8EEB-053E-7203-5CCC0BC12E78}"/>
              </a:ext>
            </a:extLst>
          </p:cNvPr>
          <p:cNvSpPr>
            <a:spLocks noGrp="1" noChangeArrowheads="1"/>
          </p:cNvSpPr>
          <p:nvPr>
            <p:ph type="title"/>
          </p:nvPr>
        </p:nvSpPr>
        <p:spPr>
          <a:xfrm>
            <a:off x="304800" y="4763"/>
            <a:ext cx="7772400" cy="381000"/>
          </a:xfrm>
        </p:spPr>
        <p:txBody>
          <a:bodyPr/>
          <a:lstStyle/>
          <a:p>
            <a:r>
              <a:rPr lang="en-US" altLang="en-US" sz="2000" b="1"/>
              <a:t>School Begins School Begins” was published January 25, 1899 </a:t>
            </a:r>
          </a:p>
        </p:txBody>
      </p:sp>
      <p:sp>
        <p:nvSpPr>
          <p:cNvPr id="57347" name="Rectangle 4">
            <a:extLst>
              <a:ext uri="{FF2B5EF4-FFF2-40B4-BE49-F238E27FC236}">
                <a16:creationId xmlns:a16="http://schemas.microsoft.com/office/drawing/2014/main" id="{6A51B251-BBC0-6E68-6924-C22E25F2C969}"/>
              </a:ext>
            </a:extLst>
          </p:cNvPr>
          <p:cNvSpPr>
            <a:spLocks noChangeArrowheads="1"/>
          </p:cNvSpPr>
          <p:nvPr/>
        </p:nvSpPr>
        <p:spPr bwMode="auto">
          <a:xfrm>
            <a:off x="152400" y="1447800"/>
            <a:ext cx="8839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400" b="1"/>
              <a:t>This cartoon was inspired by two events occurring the previous year: the Spanish-American War and the U.S. annexation of Hawaii.  Puck addressed what to do with the new territories America gained by likening them to new, disobedient or uncivilized students with Uncle Sam, Puck‘s personification of the United States, serving as the schoolmaster.</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8370" name="Rectangle 5">
            <a:extLst>
              <a:ext uri="{FF2B5EF4-FFF2-40B4-BE49-F238E27FC236}">
                <a16:creationId xmlns:a16="http://schemas.microsoft.com/office/drawing/2014/main" id="{E6FF2318-E2F6-B571-F838-C0D878C3DAFB}"/>
              </a:ext>
            </a:extLst>
          </p:cNvPr>
          <p:cNvSpPr>
            <a:spLocks noChangeArrowheads="1"/>
          </p:cNvSpPr>
          <p:nvPr/>
        </p:nvSpPr>
        <p:spPr bwMode="auto">
          <a:xfrm>
            <a:off x="33338" y="914400"/>
            <a:ext cx="9144000"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400" b="1"/>
              <a:t>This political cartoon should first be addressed for its portrayal of the new territories, namely Cuba, Porto (sic.) Rico, Hawaii, and the Philippines, as dark-skinned school children who are seen pouting as Uncle Sam lectures to them that “you’ve got to learn these lessons whether you want to or not!  But just take a look at the class ahead of you and remember that in a little while, you will feel as glad to be here as they are!”  The other children that Uncle Sam is referring to are well-dressed and attentively reading from their books.  These other children represent states and territories that the U.S. has had for a while now, such as Texas (1845), California (1850), New Mexico Territory, Arizona Territory, and Alaska Territory.  The presumption is then, that eventually these four new territories will eventually become civilized and become part of the Union.</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a:extLst>
              <a:ext uri="{FF2B5EF4-FFF2-40B4-BE49-F238E27FC236}">
                <a16:creationId xmlns:a16="http://schemas.microsoft.com/office/drawing/2014/main" id="{80731AAD-4313-1383-3D86-BAE77BC229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78200" y="268288"/>
            <a:ext cx="5778500" cy="553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5">
            <a:extLst>
              <a:ext uri="{FF2B5EF4-FFF2-40B4-BE49-F238E27FC236}">
                <a16:creationId xmlns:a16="http://schemas.microsoft.com/office/drawing/2014/main" id="{2698AAAD-4E91-1554-EB64-CAFFBCBEBD2F}"/>
              </a:ext>
            </a:extLst>
          </p:cNvPr>
          <p:cNvSpPr>
            <a:spLocks noChangeArrowheads="1"/>
          </p:cNvSpPr>
          <p:nvPr/>
        </p:nvSpPr>
        <p:spPr bwMode="auto">
          <a:xfrm>
            <a:off x="12700" y="0"/>
            <a:ext cx="33528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000" dirty="0"/>
              <a:t>AND, AFTER ALL, THE PHILIPPINES ARE ONLY THE STEPPING-STONE TO CHINA</a:t>
            </a:r>
          </a:p>
          <a:p>
            <a:pPr>
              <a:spcBef>
                <a:spcPct val="0"/>
              </a:spcBef>
              <a:buFontTx/>
              <a:buNone/>
            </a:pPr>
            <a:r>
              <a:rPr lang="en-US" altLang="en-US" sz="2000" dirty="0"/>
              <a:t>E. </a:t>
            </a:r>
            <a:r>
              <a:rPr lang="en-US" altLang="en-US" sz="2000" dirty="0" err="1"/>
              <a:t>Flohri</a:t>
            </a:r>
            <a:endParaRPr lang="en-US" altLang="en-US" sz="2000" dirty="0"/>
          </a:p>
          <a:p>
            <a:pPr>
              <a:spcBef>
                <a:spcPct val="0"/>
              </a:spcBef>
              <a:buFontTx/>
              <a:buNone/>
            </a:pPr>
            <a:r>
              <a:rPr lang="en-US" altLang="en-US" sz="2000" dirty="0"/>
              <a:t>Judge, March 21, 1900</a:t>
            </a:r>
          </a:p>
          <a:p>
            <a:pPr>
              <a:spcBef>
                <a:spcPct val="0"/>
              </a:spcBef>
              <a:buFontTx/>
              <a:buNone/>
            </a:pPr>
            <a:r>
              <a:rPr lang="en-US" altLang="en-US" sz="2000" dirty="0"/>
              <a:t>Uncle Sam, carrying a book entitled Education and Religion, brings railroads and modern industrial goods to China which awaits him with open arms. The cartoon justifies the U.S. occupation of the Philippines as a stepping stone in this trade. But as a matter of fact, the U.S.’s principal trans-Pacific trading partner was Japan, not China. </a:t>
            </a:r>
          </a:p>
        </p:txBody>
      </p:sp>
      <p:grpSp>
        <p:nvGrpSpPr>
          <p:cNvPr id="7" name="Group 6">
            <a:extLst>
              <a:ext uri="{FF2B5EF4-FFF2-40B4-BE49-F238E27FC236}">
                <a16:creationId xmlns:a16="http://schemas.microsoft.com/office/drawing/2014/main" id="{6920A434-2662-4BCA-DF63-8A4B24E6FB84}"/>
              </a:ext>
            </a:extLst>
          </p:cNvPr>
          <p:cNvGrpSpPr>
            <a:grpSpLocks/>
          </p:cNvGrpSpPr>
          <p:nvPr/>
        </p:nvGrpSpPr>
        <p:grpSpPr bwMode="auto">
          <a:xfrm>
            <a:off x="0" y="15875"/>
            <a:ext cx="3365500" cy="6224588"/>
            <a:chOff x="39791" y="594542"/>
            <a:chExt cx="4598988" cy="6224588"/>
          </a:xfrm>
        </p:grpSpPr>
        <p:grpSp>
          <p:nvGrpSpPr>
            <p:cNvPr id="59397" name="Group 12">
              <a:extLst>
                <a:ext uri="{FF2B5EF4-FFF2-40B4-BE49-F238E27FC236}">
                  <a16:creationId xmlns:a16="http://schemas.microsoft.com/office/drawing/2014/main" id="{C94F14C1-FAE0-52A5-D583-B01990B99148}"/>
                </a:ext>
              </a:extLst>
            </p:cNvPr>
            <p:cNvGrpSpPr>
              <a:grpSpLocks/>
            </p:cNvGrpSpPr>
            <p:nvPr/>
          </p:nvGrpSpPr>
          <p:grpSpPr bwMode="auto">
            <a:xfrm>
              <a:off x="39791" y="594542"/>
              <a:ext cx="4598988" cy="6224588"/>
              <a:chOff x="-1" y="548270"/>
              <a:chExt cx="4598567" cy="6224822"/>
            </a:xfrm>
          </p:grpSpPr>
          <p:pic>
            <p:nvPicPr>
              <p:cNvPr id="59400" name="Picture 9">
                <a:extLst>
                  <a:ext uri="{FF2B5EF4-FFF2-40B4-BE49-F238E27FC236}">
                    <a16:creationId xmlns:a16="http://schemas.microsoft.com/office/drawing/2014/main" id="{E43B31B5-CF0E-02AE-BA35-99739DC13C3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548270"/>
                <a:ext cx="4598567" cy="6224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1" name="TextBox 10">
                <a:extLst>
                  <a:ext uri="{FF2B5EF4-FFF2-40B4-BE49-F238E27FC236}">
                    <a16:creationId xmlns:a16="http://schemas.microsoft.com/office/drawing/2014/main" id="{96E4D8EC-D5BA-9DB4-89DA-137463D48020}"/>
                  </a:ext>
                </a:extLst>
              </p:cNvPr>
              <p:cNvSpPr txBox="1">
                <a:spLocks noChangeArrowheads="1"/>
              </p:cNvSpPr>
              <p:nvPr/>
            </p:nvSpPr>
            <p:spPr bwMode="auto">
              <a:xfrm>
                <a:off x="1145890" y="824049"/>
                <a:ext cx="26752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b="1">
                    <a:solidFill>
                      <a:srgbClr val="FFFF00"/>
                    </a:solidFill>
                  </a:rPr>
                  <a:t>Denotation</a:t>
                </a:r>
              </a:p>
            </p:txBody>
          </p:sp>
          <p:sp>
            <p:nvSpPr>
              <p:cNvPr id="59402" name="TextBox 11">
                <a:extLst>
                  <a:ext uri="{FF2B5EF4-FFF2-40B4-BE49-F238E27FC236}">
                    <a16:creationId xmlns:a16="http://schemas.microsoft.com/office/drawing/2014/main" id="{382F813A-9753-45DF-5232-A61E9BD248F1}"/>
                  </a:ext>
                </a:extLst>
              </p:cNvPr>
              <p:cNvSpPr txBox="1">
                <a:spLocks noChangeArrowheads="1"/>
              </p:cNvSpPr>
              <p:nvPr/>
            </p:nvSpPr>
            <p:spPr bwMode="auto">
              <a:xfrm>
                <a:off x="416427" y="3064799"/>
                <a:ext cx="34106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b="1">
                    <a:solidFill>
                      <a:srgbClr val="FFFF00"/>
                    </a:solidFill>
                  </a:rPr>
                  <a:t>Connotation</a:t>
                </a:r>
              </a:p>
            </p:txBody>
          </p:sp>
        </p:grpSp>
        <p:sp>
          <p:nvSpPr>
            <p:cNvPr id="59398" name="Rectangle 1">
              <a:extLst>
                <a:ext uri="{FF2B5EF4-FFF2-40B4-BE49-F238E27FC236}">
                  <a16:creationId xmlns:a16="http://schemas.microsoft.com/office/drawing/2014/main" id="{347208DA-C52B-6816-798D-46660BEB943A}"/>
                </a:ext>
              </a:extLst>
            </p:cNvPr>
            <p:cNvSpPr>
              <a:spLocks noChangeArrowheads="1"/>
            </p:cNvSpPr>
            <p:nvPr/>
          </p:nvSpPr>
          <p:spPr bwMode="auto">
            <a:xfrm>
              <a:off x="105147" y="3616276"/>
              <a:ext cx="4419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400">
                  <a:solidFill>
                    <a:schemeClr val="bg1"/>
                  </a:solidFill>
                </a:rPr>
                <a:t>an idea or feeling that a word invokes in addition to its literal or primary meaning</a:t>
              </a:r>
            </a:p>
          </p:txBody>
        </p:sp>
        <p:sp>
          <p:nvSpPr>
            <p:cNvPr id="59399" name="Rectangle 2">
              <a:extLst>
                <a:ext uri="{FF2B5EF4-FFF2-40B4-BE49-F238E27FC236}">
                  <a16:creationId xmlns:a16="http://schemas.microsoft.com/office/drawing/2014/main" id="{EED31971-C16C-0828-31D6-0A7499F8F244}"/>
                </a:ext>
              </a:extLst>
            </p:cNvPr>
            <p:cNvSpPr>
              <a:spLocks noChangeArrowheads="1"/>
            </p:cNvSpPr>
            <p:nvPr/>
          </p:nvSpPr>
          <p:spPr bwMode="auto">
            <a:xfrm>
              <a:off x="359801" y="1438499"/>
              <a:ext cx="416494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400">
                  <a:solidFill>
                    <a:schemeClr val="bg1"/>
                  </a:solidFill>
                </a:rPr>
                <a:t>the explicit or direct meaning </a:t>
              </a:r>
            </a:p>
            <a:p>
              <a:pPr>
                <a:spcBef>
                  <a:spcPct val="0"/>
                </a:spcBef>
                <a:buFontTx/>
                <a:buNone/>
              </a:pPr>
              <a:r>
                <a:rPr lang="en-US" altLang="en-US" sz="2400">
                  <a:solidFill>
                    <a:schemeClr val="bg1"/>
                  </a:solidFill>
                </a:rPr>
                <a:t>of a word. “What you see</a:t>
              </a:r>
              <a:r>
                <a:rPr lang="en-US" altLang="en-US" sz="2800">
                  <a:solidFill>
                    <a:schemeClr val="bg1"/>
                  </a:solidFill>
                </a:rPr>
                <a: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a:extLst>
              <a:ext uri="{FF2B5EF4-FFF2-40B4-BE49-F238E27FC236}">
                <a16:creationId xmlns:a16="http://schemas.microsoft.com/office/drawing/2014/main" id="{4A2CD3F4-A03B-E57E-19C7-E7EA15F9DE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27550" y="11113"/>
            <a:ext cx="4613275"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E9566942-B83B-8E7A-9572-8A6E46FE11D0}"/>
              </a:ext>
            </a:extLst>
          </p:cNvPr>
          <p:cNvSpPr>
            <a:spLocks noChangeArrowheads="1"/>
          </p:cNvSpPr>
          <p:nvPr/>
        </p:nvSpPr>
        <p:spPr bwMode="auto">
          <a:xfrm>
            <a:off x="76200" y="755650"/>
            <a:ext cx="457200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a:t>Part of the original caption for this cartoon read, "Take your choice. Do you want a man who, having raised the stars and stripes on our new possessions . . .or a man who will cut down '</a:t>
            </a:r>
            <a:r>
              <a:rPr lang="en-US" altLang="en-US" sz="2800" b="1"/>
              <a:t>Old Glory</a:t>
            </a:r>
            <a:r>
              <a:rPr lang="en-US" altLang="en-US" sz="2800"/>
              <a:t>' . . .?" The caption sets the tone for the cartoon. At the time, Bryan was running against McKinley for the presidency of the U.S. Which candidate do you think the artist supports?</a:t>
            </a:r>
          </a:p>
        </p:txBody>
      </p:sp>
      <p:sp>
        <p:nvSpPr>
          <p:cNvPr id="3" name="TextBox 2">
            <a:extLst>
              <a:ext uri="{FF2B5EF4-FFF2-40B4-BE49-F238E27FC236}">
                <a16:creationId xmlns:a16="http://schemas.microsoft.com/office/drawing/2014/main" id="{D1BEBA38-CA06-B92E-1721-D26A44F76EF3}"/>
              </a:ext>
            </a:extLst>
          </p:cNvPr>
          <p:cNvSpPr txBox="1">
            <a:spLocks noChangeArrowheads="1"/>
          </p:cNvSpPr>
          <p:nvPr/>
        </p:nvSpPr>
        <p:spPr bwMode="auto">
          <a:xfrm>
            <a:off x="304800" y="0"/>
            <a:ext cx="40306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b="1"/>
              <a:t>Chopping Down the Flag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childTnLst>
                                    <p:set>
                                      <p:cBhvr>
                                        <p:cTn id="13" dur="1" fill="hold">
                                          <p:stCondLst>
                                            <p:cond delay="0"/>
                                          </p:stCondLst>
                                        </p:cTn>
                                        <p:tgtEl>
                                          <p:spTgt spid="41986"/>
                                        </p:tgtEl>
                                        <p:attrNameLst>
                                          <p:attrName>style.visibility</p:attrName>
                                        </p:attrNameLst>
                                      </p:cBhvr>
                                      <p:to>
                                        <p:strVal val="visible"/>
                                      </p:to>
                                    </p:set>
                                    <p:anim calcmode="lin" valueType="num">
                                      <p:cBhvr>
                                        <p:cTn id="14" dur="1000" fill="hold"/>
                                        <p:tgtEl>
                                          <p:spTgt spid="41986"/>
                                        </p:tgtEl>
                                        <p:attrNameLst>
                                          <p:attrName>ppt_w</p:attrName>
                                        </p:attrNameLst>
                                      </p:cBhvr>
                                      <p:tavLst>
                                        <p:tav tm="0">
                                          <p:val>
                                            <p:fltVal val="0"/>
                                          </p:val>
                                        </p:tav>
                                        <p:tav tm="100000">
                                          <p:val>
                                            <p:strVal val="#ppt_w"/>
                                          </p:val>
                                        </p:tav>
                                      </p:tavLst>
                                    </p:anim>
                                    <p:anim calcmode="lin" valueType="num">
                                      <p:cBhvr>
                                        <p:cTn id="15" dur="1000" fill="hold"/>
                                        <p:tgtEl>
                                          <p:spTgt spid="41986"/>
                                        </p:tgtEl>
                                        <p:attrNameLst>
                                          <p:attrName>ppt_h</p:attrName>
                                        </p:attrNameLst>
                                      </p:cBhvr>
                                      <p:tavLst>
                                        <p:tav tm="0">
                                          <p:val>
                                            <p:fltVal val="0"/>
                                          </p:val>
                                        </p:tav>
                                        <p:tav tm="100000">
                                          <p:val>
                                            <p:strVal val="#ppt_h"/>
                                          </p:val>
                                        </p:tav>
                                      </p:tavLst>
                                    </p:anim>
                                    <p:anim calcmode="lin" valueType="num">
                                      <p:cBhvr>
                                        <p:cTn id="16" dur="1000" fill="hold"/>
                                        <p:tgtEl>
                                          <p:spTgt spid="41986"/>
                                        </p:tgtEl>
                                        <p:attrNameLst>
                                          <p:attrName>style.rotation</p:attrName>
                                        </p:attrNameLst>
                                      </p:cBhvr>
                                      <p:tavLst>
                                        <p:tav tm="0">
                                          <p:val>
                                            <p:fltVal val="90"/>
                                          </p:val>
                                        </p:tav>
                                        <p:tav tm="100000">
                                          <p:val>
                                            <p:fltVal val="0"/>
                                          </p:val>
                                        </p:tav>
                                      </p:tavLst>
                                    </p:anim>
                                    <p:animEffect transition="in" filter="fade">
                                      <p:cBhvr>
                                        <p:cTn id="17" dur="1000"/>
                                        <p:tgtEl>
                                          <p:spTgt spid="4198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026">
            <a:extLst>
              <a:ext uri="{FF2B5EF4-FFF2-40B4-BE49-F238E27FC236}">
                <a16:creationId xmlns:a16="http://schemas.microsoft.com/office/drawing/2014/main" id="{159F2285-5F85-CE88-CB88-5D08E582D6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0996" t="19792" r="13281" b="23958"/>
          <a:stretch>
            <a:fillRect/>
          </a:stretch>
        </p:blipFill>
        <p:spPr bwMode="auto">
          <a:xfrm>
            <a:off x="-76200" y="0"/>
            <a:ext cx="58816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1027">
            <a:extLst>
              <a:ext uri="{FF2B5EF4-FFF2-40B4-BE49-F238E27FC236}">
                <a16:creationId xmlns:a16="http://schemas.microsoft.com/office/drawing/2014/main" id="{6958630F-7226-C010-236D-AEC916C0088B}"/>
              </a:ext>
            </a:extLst>
          </p:cNvPr>
          <p:cNvSpPr txBox="1">
            <a:spLocks noChangeArrowheads="1"/>
          </p:cNvSpPr>
          <p:nvPr/>
        </p:nvSpPr>
        <p:spPr bwMode="auto">
          <a:xfrm>
            <a:off x="5791200" y="0"/>
            <a:ext cx="3352800" cy="5863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3000" b="1" dirty="0"/>
              <a:t>European influence in the Western Hemisphere removed to a large degree after the revolutions. </a:t>
            </a:r>
          </a:p>
          <a:p>
            <a:pPr eaLnBrk="1" hangingPunct="1">
              <a:spcBef>
                <a:spcPct val="50000"/>
              </a:spcBef>
              <a:buFontTx/>
              <a:buNone/>
            </a:pPr>
            <a:r>
              <a:rPr lang="en-US" altLang="en-US" sz="3000" b="1" dirty="0"/>
              <a:t>Latin America drew inspiration for their revolutions from the </a:t>
            </a:r>
            <a:r>
              <a:rPr lang="en-US" altLang="en-US" sz="3000" b="1" dirty="0">
                <a:solidFill>
                  <a:srgbClr val="FF0000"/>
                </a:solidFill>
              </a:rPr>
              <a:t>US revolution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a:extLst>
              <a:ext uri="{FF2B5EF4-FFF2-40B4-BE49-F238E27FC236}">
                <a16:creationId xmlns:a16="http://schemas.microsoft.com/office/drawing/2014/main" id="{73A0D322-D422-C6FC-9E1C-2E69A4018B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27550" y="11113"/>
            <a:ext cx="4613275"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2">
            <a:extLst>
              <a:ext uri="{FF2B5EF4-FFF2-40B4-BE49-F238E27FC236}">
                <a16:creationId xmlns:a16="http://schemas.microsoft.com/office/drawing/2014/main" id="{78959555-750E-B12E-CE2E-B023A4025ADA}"/>
              </a:ext>
            </a:extLst>
          </p:cNvPr>
          <p:cNvSpPr>
            <a:spLocks noChangeArrowheads="1"/>
          </p:cNvSpPr>
          <p:nvPr/>
        </p:nvSpPr>
        <p:spPr bwMode="auto">
          <a:xfrm>
            <a:off x="28575" y="706438"/>
            <a:ext cx="4572000" cy="569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a:t>Uncle Sam has his arm across the shoulders of a man wearing the clothing of a prosperous businessman. This is a friendly gesture. Uncle Sam is extending his arm to show the man the other places that are now U.S. possessions. The cartoon artist is using these gestures to show that American imperialism is something that will benefit U.S. businesses.</a:t>
            </a:r>
          </a:p>
        </p:txBody>
      </p:sp>
      <p:sp>
        <p:nvSpPr>
          <p:cNvPr id="61444" name="TextBox 5">
            <a:extLst>
              <a:ext uri="{FF2B5EF4-FFF2-40B4-BE49-F238E27FC236}">
                <a16:creationId xmlns:a16="http://schemas.microsoft.com/office/drawing/2014/main" id="{1FBBD8C0-F3F6-421B-FA3C-22BBB99C2548}"/>
              </a:ext>
            </a:extLst>
          </p:cNvPr>
          <p:cNvSpPr txBox="1">
            <a:spLocks noChangeArrowheads="1"/>
          </p:cNvSpPr>
          <p:nvPr/>
        </p:nvSpPr>
        <p:spPr bwMode="auto">
          <a:xfrm>
            <a:off x="300038" y="69850"/>
            <a:ext cx="40306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b="1"/>
              <a:t>Chopping Down the Flag</a:t>
            </a:r>
          </a:p>
        </p:txBody>
      </p:sp>
      <p:grpSp>
        <p:nvGrpSpPr>
          <p:cNvPr id="14" name="Group 13">
            <a:extLst>
              <a:ext uri="{FF2B5EF4-FFF2-40B4-BE49-F238E27FC236}">
                <a16:creationId xmlns:a16="http://schemas.microsoft.com/office/drawing/2014/main" id="{9C7EF4B7-E986-0329-BF61-B071CDCB1290}"/>
              </a:ext>
            </a:extLst>
          </p:cNvPr>
          <p:cNvGrpSpPr>
            <a:grpSpLocks/>
          </p:cNvGrpSpPr>
          <p:nvPr/>
        </p:nvGrpSpPr>
        <p:grpSpPr bwMode="auto">
          <a:xfrm>
            <a:off x="1588" y="593725"/>
            <a:ext cx="4598987" cy="6224588"/>
            <a:chOff x="39791" y="603250"/>
            <a:chExt cx="4598988" cy="6224588"/>
          </a:xfrm>
        </p:grpSpPr>
        <p:grpSp>
          <p:nvGrpSpPr>
            <p:cNvPr id="61446" name="Group 14">
              <a:extLst>
                <a:ext uri="{FF2B5EF4-FFF2-40B4-BE49-F238E27FC236}">
                  <a16:creationId xmlns:a16="http://schemas.microsoft.com/office/drawing/2014/main" id="{78114CC0-B55B-E508-9B5F-0F706F6A9111}"/>
                </a:ext>
              </a:extLst>
            </p:cNvPr>
            <p:cNvGrpSpPr>
              <a:grpSpLocks/>
            </p:cNvGrpSpPr>
            <p:nvPr/>
          </p:nvGrpSpPr>
          <p:grpSpPr bwMode="auto">
            <a:xfrm>
              <a:off x="39791" y="603250"/>
              <a:ext cx="4598988" cy="6224588"/>
              <a:chOff x="-1" y="556978"/>
              <a:chExt cx="4598567" cy="6224822"/>
            </a:xfrm>
          </p:grpSpPr>
          <p:pic>
            <p:nvPicPr>
              <p:cNvPr id="61449" name="Picture 9">
                <a:extLst>
                  <a:ext uri="{FF2B5EF4-FFF2-40B4-BE49-F238E27FC236}">
                    <a16:creationId xmlns:a16="http://schemas.microsoft.com/office/drawing/2014/main" id="{18F4486A-79D1-651C-DEED-F2AB1A82C7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556978"/>
                <a:ext cx="4598567" cy="6224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0" name="TextBox 10">
                <a:extLst>
                  <a:ext uri="{FF2B5EF4-FFF2-40B4-BE49-F238E27FC236}">
                    <a16:creationId xmlns:a16="http://schemas.microsoft.com/office/drawing/2014/main" id="{E319424B-0681-889C-D4E0-042845667394}"/>
                  </a:ext>
                </a:extLst>
              </p:cNvPr>
              <p:cNvSpPr txBox="1">
                <a:spLocks noChangeArrowheads="1"/>
              </p:cNvSpPr>
              <p:nvPr/>
            </p:nvSpPr>
            <p:spPr bwMode="auto">
              <a:xfrm>
                <a:off x="1151839" y="1157751"/>
                <a:ext cx="26752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b="1">
                    <a:solidFill>
                      <a:srgbClr val="FFFF00"/>
                    </a:solidFill>
                  </a:rPr>
                  <a:t>Denotation</a:t>
                </a:r>
              </a:p>
            </p:txBody>
          </p:sp>
          <p:sp>
            <p:nvSpPr>
              <p:cNvPr id="61451" name="TextBox 11">
                <a:extLst>
                  <a:ext uri="{FF2B5EF4-FFF2-40B4-BE49-F238E27FC236}">
                    <a16:creationId xmlns:a16="http://schemas.microsoft.com/office/drawing/2014/main" id="{531005B7-F781-C629-BC87-5709B42AD2D3}"/>
                  </a:ext>
                </a:extLst>
              </p:cNvPr>
              <p:cNvSpPr txBox="1">
                <a:spLocks noChangeArrowheads="1"/>
              </p:cNvSpPr>
              <p:nvPr/>
            </p:nvSpPr>
            <p:spPr bwMode="auto">
              <a:xfrm>
                <a:off x="1151840" y="3155903"/>
                <a:ext cx="26752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b="1">
                    <a:solidFill>
                      <a:srgbClr val="FFFF00"/>
                    </a:solidFill>
                  </a:rPr>
                  <a:t>Connotation</a:t>
                </a:r>
              </a:p>
            </p:txBody>
          </p:sp>
        </p:grpSp>
        <p:sp>
          <p:nvSpPr>
            <p:cNvPr id="61447" name="Rectangle 15">
              <a:extLst>
                <a:ext uri="{FF2B5EF4-FFF2-40B4-BE49-F238E27FC236}">
                  <a16:creationId xmlns:a16="http://schemas.microsoft.com/office/drawing/2014/main" id="{55730D3F-1FB0-2E95-2A6A-F7524199CCB3}"/>
                </a:ext>
              </a:extLst>
            </p:cNvPr>
            <p:cNvSpPr>
              <a:spLocks noChangeArrowheads="1"/>
            </p:cNvSpPr>
            <p:nvPr/>
          </p:nvSpPr>
          <p:spPr bwMode="auto">
            <a:xfrm>
              <a:off x="105147" y="3616276"/>
              <a:ext cx="4419600" cy="1379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a:solidFill>
                    <a:schemeClr val="bg1"/>
                  </a:solidFill>
                </a:rPr>
                <a:t>an idea or feeling that a word invokes in addition to its literal or primary meaning</a:t>
              </a:r>
            </a:p>
          </p:txBody>
        </p:sp>
        <p:sp>
          <p:nvSpPr>
            <p:cNvPr id="61448" name="Rectangle 16">
              <a:extLst>
                <a:ext uri="{FF2B5EF4-FFF2-40B4-BE49-F238E27FC236}">
                  <a16:creationId xmlns:a16="http://schemas.microsoft.com/office/drawing/2014/main" id="{B33C40E1-3981-0A26-F103-ED2CDF91EA39}"/>
                </a:ext>
              </a:extLst>
            </p:cNvPr>
            <p:cNvSpPr>
              <a:spLocks noChangeArrowheads="1"/>
            </p:cNvSpPr>
            <p:nvPr/>
          </p:nvSpPr>
          <p:spPr bwMode="auto">
            <a:xfrm>
              <a:off x="143638" y="1748135"/>
              <a:ext cx="449514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a:solidFill>
                    <a:schemeClr val="bg1"/>
                  </a:solidFill>
                </a:rPr>
                <a:t>the explicit or direct meaning </a:t>
              </a:r>
            </a:p>
            <a:p>
              <a:pPr>
                <a:spcBef>
                  <a:spcPct val="0"/>
                </a:spcBef>
                <a:buFontTx/>
                <a:buNone/>
              </a:pPr>
              <a:r>
                <a:rPr lang="en-US" altLang="en-US" sz="2800">
                  <a:solidFill>
                    <a:schemeClr val="bg1"/>
                  </a:solidFill>
                </a:rPr>
                <a:t>of a word. “What you see”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nodeType="clickEffect">
                                  <p:stCondLst>
                                    <p:cond delay="0"/>
                                  </p:stCondLst>
                                  <p:childTnLst>
                                    <p:anim calcmode="lin" valueType="num">
                                      <p:cBhvr additive="base">
                                        <p:cTn id="6" dur="500"/>
                                        <p:tgtEl>
                                          <p:spTgt spid="14"/>
                                        </p:tgtEl>
                                        <p:attrNameLst>
                                          <p:attrName>ppt_x</p:attrName>
                                        </p:attrNameLst>
                                      </p:cBhvr>
                                      <p:tavLst>
                                        <p:tav tm="0">
                                          <p:val>
                                            <p:strVal val="ppt_x"/>
                                          </p:val>
                                        </p:tav>
                                        <p:tav tm="100000">
                                          <p:val>
                                            <p:strVal val="ppt_x"/>
                                          </p:val>
                                        </p:tav>
                                      </p:tavLst>
                                    </p:anim>
                                    <p:anim calcmode="lin" valueType="num">
                                      <p:cBhvr additive="base">
                                        <p:cTn id="7" dur="500"/>
                                        <p:tgtEl>
                                          <p:spTgt spid="14"/>
                                        </p:tgtEl>
                                        <p:attrNameLst>
                                          <p:attrName>ppt_y</p:attrName>
                                        </p:attrNameLst>
                                      </p:cBhvr>
                                      <p:tavLst>
                                        <p:tav tm="0">
                                          <p:val>
                                            <p:strVal val="ppt_y"/>
                                          </p:val>
                                        </p:tav>
                                        <p:tav tm="100000">
                                          <p:val>
                                            <p:strVal val="1+ppt_h/2"/>
                                          </p:val>
                                        </p:tav>
                                      </p:tavLst>
                                    </p:anim>
                                    <p:set>
                                      <p:cBhvr>
                                        <p:cTn id="8"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9" name="Group 29">
            <a:extLst>
              <a:ext uri="{FF2B5EF4-FFF2-40B4-BE49-F238E27FC236}">
                <a16:creationId xmlns:a16="http://schemas.microsoft.com/office/drawing/2014/main" id="{4155CD0E-137E-8A18-095A-3045D6E0A75F}"/>
              </a:ext>
            </a:extLst>
          </p:cNvPr>
          <p:cNvGraphicFramePr>
            <a:graphicFrameLocks noGrp="1"/>
          </p:cNvGraphicFramePr>
          <p:nvPr/>
        </p:nvGraphicFramePr>
        <p:xfrm>
          <a:off x="228600" y="533400"/>
          <a:ext cx="8686800" cy="5943600"/>
        </p:xfrm>
        <a:graphic>
          <a:graphicData uri="http://schemas.openxmlformats.org/drawingml/2006/table">
            <a:tbl>
              <a:tblPr/>
              <a:tblGrid>
                <a:gridCol w="29718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tblGrid>
              <a:tr h="550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  REGION/EVENT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rPr>
                        <a:t>             DESCRIPTION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3927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The Philippines &amp;</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The Philippine-American War</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Times New Roman" pitchFamily="18" charset="0"/>
                        </a:rPr>
                        <a:t>1898 – 1902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85008" name="Text Box 17">
            <a:extLst>
              <a:ext uri="{FF2B5EF4-FFF2-40B4-BE49-F238E27FC236}">
                <a16:creationId xmlns:a16="http://schemas.microsoft.com/office/drawing/2014/main" id="{90A8FE00-6102-7E12-9707-D9B645A04700}"/>
              </a:ext>
            </a:extLst>
          </p:cNvPr>
          <p:cNvSpPr txBox="1">
            <a:spLocks noChangeArrowheads="1"/>
          </p:cNvSpPr>
          <p:nvPr/>
        </p:nvSpPr>
        <p:spPr bwMode="auto">
          <a:xfrm>
            <a:off x="4419600" y="1143000"/>
            <a:ext cx="4419600" cy="534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1600" b="1" dirty="0">
                <a:latin typeface="Arial" panose="020B0604020202020204" pitchFamily="34" charset="0"/>
              </a:rPr>
              <a:t>1) </a:t>
            </a:r>
            <a:r>
              <a:rPr lang="en-US" altLang="en-US" sz="1600" b="1" u="sng" dirty="0">
                <a:latin typeface="Arial" panose="020B0604020202020204" pitchFamily="34" charset="0"/>
              </a:rPr>
              <a:t>Anti-imperialist League</a:t>
            </a:r>
            <a:r>
              <a:rPr lang="en-US" altLang="en-US" sz="1600" b="1" dirty="0">
                <a:latin typeface="Arial" panose="020B0604020202020204" pitchFamily="34" charset="0"/>
              </a:rPr>
              <a:t> argued annexation violated self-determination</a:t>
            </a:r>
          </a:p>
          <a:p>
            <a:pPr eaLnBrk="1" hangingPunct="1">
              <a:spcBef>
                <a:spcPct val="50000"/>
              </a:spcBef>
              <a:buFontTx/>
              <a:buNone/>
            </a:pPr>
            <a:r>
              <a:rPr lang="en-US" altLang="en-US" sz="1600" b="1" dirty="0">
                <a:latin typeface="Arial" panose="020B0604020202020204" pitchFamily="34" charset="0"/>
              </a:rPr>
              <a:t>2) </a:t>
            </a:r>
            <a:r>
              <a:rPr lang="en-US" altLang="en-US" sz="1600" b="1" u="sng" dirty="0">
                <a:latin typeface="Arial" panose="020B0604020202020204" pitchFamily="34" charset="0"/>
              </a:rPr>
              <a:t>Imperialists</a:t>
            </a:r>
            <a:r>
              <a:rPr lang="en-US" altLang="en-US" sz="1600" b="1" dirty="0">
                <a:latin typeface="Arial" panose="020B0604020202020204" pitchFamily="34" charset="0"/>
              </a:rPr>
              <a:t> argued annexation would bring commercial &amp; strategic advantages ($ + keeping Japan &amp; Germany from moving in); they won </a:t>
            </a:r>
          </a:p>
          <a:p>
            <a:pPr eaLnBrk="1" hangingPunct="1">
              <a:spcBef>
                <a:spcPct val="50000"/>
              </a:spcBef>
              <a:buFontTx/>
              <a:buNone/>
            </a:pPr>
            <a:r>
              <a:rPr lang="en-US" altLang="en-US" sz="1600" b="1" dirty="0">
                <a:latin typeface="Arial" panose="020B0604020202020204" pitchFamily="34" charset="0"/>
              </a:rPr>
              <a:t>3) </a:t>
            </a:r>
            <a:r>
              <a:rPr lang="en-US" altLang="en-US" sz="1600" b="1" u="sng" dirty="0">
                <a:latin typeface="Arial" panose="020B0604020202020204" pitchFamily="34" charset="0"/>
              </a:rPr>
              <a:t>Philippine-American War</a:t>
            </a:r>
          </a:p>
          <a:p>
            <a:pPr eaLnBrk="1" hangingPunct="1">
              <a:spcBef>
                <a:spcPct val="50000"/>
              </a:spcBef>
              <a:buFontTx/>
              <a:buNone/>
            </a:pPr>
            <a:r>
              <a:rPr lang="en-US" altLang="en-US" sz="1600" b="1" dirty="0">
                <a:latin typeface="Arial" panose="020B0604020202020204" pitchFamily="34" charset="0"/>
              </a:rPr>
              <a:t>	a) Rebellion led by </a:t>
            </a:r>
            <a:r>
              <a:rPr lang="en-US" altLang="en-US" sz="1600" b="1" u="sng" dirty="0">
                <a:latin typeface="Arial" panose="020B0604020202020204" pitchFamily="34" charset="0"/>
              </a:rPr>
              <a:t>Emilio Aguinaldo</a:t>
            </a:r>
          </a:p>
          <a:p>
            <a:pPr eaLnBrk="1" hangingPunct="1">
              <a:spcBef>
                <a:spcPct val="50000"/>
              </a:spcBef>
              <a:buFontTx/>
              <a:buNone/>
            </a:pPr>
            <a:r>
              <a:rPr lang="en-US" altLang="en-US" sz="1600" b="1" dirty="0">
                <a:latin typeface="Arial" panose="020B0604020202020204" pitchFamily="34" charset="0"/>
              </a:rPr>
              <a:t>	b) Larger war &amp; more casualties than   the Spanish-American War</a:t>
            </a:r>
          </a:p>
          <a:p>
            <a:pPr eaLnBrk="1" hangingPunct="1">
              <a:spcBef>
                <a:spcPct val="50000"/>
              </a:spcBef>
              <a:buFontTx/>
              <a:buNone/>
            </a:pPr>
            <a:r>
              <a:rPr lang="en-US" altLang="en-US" sz="1600" b="1" dirty="0">
                <a:latin typeface="Arial" panose="020B0604020202020204" pitchFamily="34" charset="0"/>
              </a:rPr>
              <a:t>	c) U.S. crushed the revolt &amp; imposed its will:</a:t>
            </a:r>
          </a:p>
          <a:p>
            <a:pPr eaLnBrk="1" hangingPunct="1">
              <a:spcBef>
                <a:spcPct val="50000"/>
              </a:spcBef>
              <a:buFontTx/>
              <a:buNone/>
            </a:pPr>
            <a:r>
              <a:rPr lang="en-US" altLang="en-US" sz="1600" b="1" dirty="0">
                <a:latin typeface="Arial" panose="020B0604020202020204" pitchFamily="34" charset="0"/>
              </a:rPr>
              <a:t>		1. English the official language</a:t>
            </a:r>
          </a:p>
          <a:p>
            <a:pPr eaLnBrk="1" hangingPunct="1">
              <a:spcBef>
                <a:spcPct val="50000"/>
              </a:spcBef>
              <a:buFontTx/>
              <a:buNone/>
            </a:pPr>
            <a:r>
              <a:rPr lang="en-US" altLang="en-US" sz="1600" b="1" dirty="0">
                <a:latin typeface="Arial" panose="020B0604020202020204" pitchFamily="34" charset="0"/>
              </a:rPr>
              <a:t>		2. Public works introduced</a:t>
            </a:r>
          </a:p>
          <a:p>
            <a:pPr eaLnBrk="1" hangingPunct="1">
              <a:spcBef>
                <a:spcPct val="50000"/>
              </a:spcBef>
              <a:buFontTx/>
              <a:buNone/>
            </a:pPr>
            <a:r>
              <a:rPr lang="en-US" altLang="en-US" sz="1600" b="1" dirty="0">
                <a:latin typeface="Arial" panose="020B0604020202020204" pitchFamily="34" charset="0"/>
              </a:rPr>
              <a:t>		3. Sedition Acts &amp; persecution 	    silenced opposition</a:t>
            </a:r>
          </a:p>
          <a:p>
            <a:pPr eaLnBrk="1" hangingPunct="1">
              <a:spcBef>
                <a:spcPct val="50000"/>
              </a:spcBef>
              <a:buFontTx/>
              <a:buNone/>
            </a:pPr>
            <a:r>
              <a:rPr lang="en-US" altLang="en-US" sz="1600" b="1" dirty="0">
                <a:latin typeface="Arial" panose="020B0604020202020204" pitchFamily="34" charset="0"/>
              </a:rPr>
              <a:t>4) Philippines gains independence in 1946.    </a:t>
            </a:r>
          </a:p>
        </p:txBody>
      </p:sp>
      <p:sp>
        <p:nvSpPr>
          <p:cNvPr id="85010" name="Text Box 19">
            <a:extLst>
              <a:ext uri="{FF2B5EF4-FFF2-40B4-BE49-F238E27FC236}">
                <a16:creationId xmlns:a16="http://schemas.microsoft.com/office/drawing/2014/main" id="{82CB1B5D-452D-86BD-FE6B-322901B7FEE8}"/>
              </a:ext>
            </a:extLst>
          </p:cNvPr>
          <p:cNvSpPr txBox="1">
            <a:spLocks noChangeArrowheads="1"/>
          </p:cNvSpPr>
          <p:nvPr/>
        </p:nvSpPr>
        <p:spPr bwMode="auto">
          <a:xfrm>
            <a:off x="0" y="0"/>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2800" b="1">
                <a:latin typeface="Arial" panose="020B0604020202020204" pitchFamily="34" charset="0"/>
              </a:rPr>
              <a:t>     Imperialism: America Becomes A World Power</a:t>
            </a:r>
            <a:endParaRPr lang="en-US" altLang="en-US" sz="2800" b="1" u="sng">
              <a:latin typeface="Arial" panose="020B0604020202020204" pitchFamily="34" charset="0"/>
            </a:endParaRPr>
          </a:p>
        </p:txBody>
      </p:sp>
      <p:sp>
        <p:nvSpPr>
          <p:cNvPr id="85011" name="Text Box 30">
            <a:extLst>
              <a:ext uri="{FF2B5EF4-FFF2-40B4-BE49-F238E27FC236}">
                <a16:creationId xmlns:a16="http://schemas.microsoft.com/office/drawing/2014/main" id="{E7924AF5-4FB2-4FCD-3CCF-9B3238ABC5E8}"/>
              </a:ext>
            </a:extLst>
          </p:cNvPr>
          <p:cNvSpPr txBox="1">
            <a:spLocks noChangeArrowheads="1"/>
          </p:cNvSpPr>
          <p:nvPr/>
        </p:nvSpPr>
        <p:spPr bwMode="auto">
          <a:xfrm>
            <a:off x="228600" y="2819400"/>
            <a:ext cx="2971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1400" b="1"/>
              <a:t>IA - 5 America in the Philippines, Puerto Rico &amp; Cuba (5:32)</a:t>
            </a:r>
            <a:endParaRPr lang="en-US" altLang="en-US" sz="2400"/>
          </a:p>
        </p:txBody>
      </p:sp>
      <p:pic>
        <p:nvPicPr>
          <p:cNvPr id="85012" name="Picture 8" descr="Aguinaldo">
            <a:extLst>
              <a:ext uri="{FF2B5EF4-FFF2-40B4-BE49-F238E27FC236}">
                <a16:creationId xmlns:a16="http://schemas.microsoft.com/office/drawing/2014/main" id="{B968097A-DD38-1CF2-5669-766B81716A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810000"/>
            <a:ext cx="1230313" cy="1371600"/>
          </a:xfrm>
          <a:prstGeom prst="rect">
            <a:avLst/>
          </a:prstGeom>
          <a:noFill/>
          <a:ln w="952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85013" name="Picture 3" descr="PolCartoon-McKinley0IsHeToBe_a_Despot-1899">
            <a:extLst>
              <a:ext uri="{FF2B5EF4-FFF2-40B4-BE49-F238E27FC236}">
                <a16:creationId xmlns:a16="http://schemas.microsoft.com/office/drawing/2014/main" id="{AAB61D9F-175A-C574-BDA6-EA822E643FD3}"/>
              </a:ext>
            </a:extLst>
          </p:cNvPr>
          <p:cNvPicPr>
            <a:picLocks noChangeAspect="1" noChangeArrowheads="1"/>
          </p:cNvPicPr>
          <p:nvPr/>
        </p:nvPicPr>
        <p:blipFill>
          <a:blip r:embed="rId3">
            <a:lum contrast="6000"/>
            <a:extLst>
              <a:ext uri="{28A0092B-C50C-407E-A947-70E740481C1C}">
                <a14:useLocalDpi xmlns:a14="http://schemas.microsoft.com/office/drawing/2010/main" val="0"/>
              </a:ext>
            </a:extLst>
          </a:blip>
          <a:srcRect l="562" r="2029" b="5176"/>
          <a:stretch>
            <a:fillRect/>
          </a:stretch>
        </p:blipFill>
        <p:spPr bwMode="auto">
          <a:xfrm>
            <a:off x="381000" y="3352800"/>
            <a:ext cx="2674938" cy="3048000"/>
          </a:xfrm>
          <a:prstGeom prst="rect">
            <a:avLst/>
          </a:prstGeom>
          <a:noFill/>
          <a:ln w="952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85014" name="Picture 3" descr="Anti-Imperialist League">
            <a:extLst>
              <a:ext uri="{FF2B5EF4-FFF2-40B4-BE49-F238E27FC236}">
                <a16:creationId xmlns:a16="http://schemas.microsoft.com/office/drawing/2014/main" id="{5C3D2E14-563A-0116-BB84-C603F251E1A1}"/>
              </a:ext>
            </a:extLst>
          </p:cNvPr>
          <p:cNvPicPr>
            <a:picLocks noChangeAspect="1" noChangeArrowheads="1"/>
          </p:cNvPicPr>
          <p:nvPr/>
        </p:nvPicPr>
        <p:blipFill>
          <a:blip r:embed="rId4">
            <a:lum bright="-6000" contrast="12000"/>
            <a:extLst>
              <a:ext uri="{28A0092B-C50C-407E-A947-70E740481C1C}">
                <a14:useLocalDpi xmlns:a14="http://schemas.microsoft.com/office/drawing/2010/main" val="0"/>
              </a:ext>
            </a:extLst>
          </a:blip>
          <a:srcRect/>
          <a:stretch>
            <a:fillRect/>
          </a:stretch>
        </p:blipFill>
        <p:spPr bwMode="auto">
          <a:xfrm>
            <a:off x="3200400" y="1905000"/>
            <a:ext cx="1216025" cy="1752600"/>
          </a:xfrm>
          <a:prstGeom prst="rect">
            <a:avLst/>
          </a:prstGeom>
          <a:noFill/>
          <a:ln w="9525">
            <a:solidFill>
              <a:srgbClr val="000064"/>
            </a:solidFill>
            <a:miter lim="800000"/>
            <a:headEnd/>
            <a:tailEnd/>
          </a:ln>
          <a:extLst>
            <a:ext uri="{909E8E84-426E-40DD-AFC4-6F175D3DCCD1}">
              <a14:hiddenFill xmlns:a14="http://schemas.microsoft.com/office/drawing/2010/main">
                <a:solidFill>
                  <a:srgbClr val="FFFFFF"/>
                </a:solidFill>
              </a14:hiddenFill>
            </a:ext>
          </a:extLst>
        </p:spPr>
      </p:pic>
      <p:sp>
        <p:nvSpPr>
          <p:cNvPr id="85016" name="Text Box 30">
            <a:extLst>
              <a:ext uri="{FF2B5EF4-FFF2-40B4-BE49-F238E27FC236}">
                <a16:creationId xmlns:a16="http://schemas.microsoft.com/office/drawing/2014/main" id="{EB266644-863F-DB7B-221D-BE312B891BD0}"/>
              </a:ext>
            </a:extLst>
          </p:cNvPr>
          <p:cNvSpPr txBox="1">
            <a:spLocks noChangeArrowheads="1"/>
          </p:cNvSpPr>
          <p:nvPr/>
        </p:nvSpPr>
        <p:spPr bwMode="auto">
          <a:xfrm>
            <a:off x="3200400" y="5791200"/>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1400" b="1"/>
              <a:t>Philippines       1900 (7:29)</a:t>
            </a:r>
            <a:endParaRPr lang="en-US" altLang="en-US" sz="240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a:extLst>
              <a:ext uri="{FF2B5EF4-FFF2-40B4-BE49-F238E27FC236}">
                <a16:creationId xmlns:a16="http://schemas.microsoft.com/office/drawing/2014/main" id="{5098DD77-5D72-D0F5-15A9-8D9FFA3465FA}"/>
              </a:ext>
            </a:extLst>
          </p:cNvPr>
          <p:cNvSpPr txBox="1">
            <a:spLocks noChangeArrowheads="1"/>
          </p:cNvSpPr>
          <p:nvPr/>
        </p:nvSpPr>
        <p:spPr bwMode="auto">
          <a:xfrm>
            <a:off x="228600" y="152400"/>
            <a:ext cx="8686800" cy="1431925"/>
          </a:xfrm>
          <a:prstGeom prst="rect">
            <a:avLst/>
          </a:prstGeom>
          <a:noFill/>
          <a:ln w="9525">
            <a:noFill/>
            <a:miter lim="800000"/>
            <a:headEnd/>
            <a:tailEnd/>
          </a:ln>
          <a:effectLst>
            <a:outerShdw dist="35921" dir="2700000" algn="ctr" rotWithShape="0">
              <a:srgbClr val="E40000"/>
            </a:outerShdw>
          </a:effectLst>
        </p:spPr>
        <p:txBody>
          <a:bodyPr>
            <a:spAutoFit/>
          </a:bodyPr>
          <a:lstStyle/>
          <a:p>
            <a:pPr algn="r">
              <a:spcBef>
                <a:spcPct val="50000"/>
              </a:spcBef>
              <a:defRPr/>
            </a:pPr>
            <a:r>
              <a:rPr lang="en-US" sz="4400" b="1">
                <a:solidFill>
                  <a:srgbClr val="000099"/>
                </a:solidFill>
                <a:effectLst>
                  <a:outerShdw blurRad="38100" dist="38100" dir="2700000" algn="tl">
                    <a:srgbClr val="C0C0C0"/>
                  </a:outerShdw>
                </a:effectLst>
                <a:latin typeface="Comic Sans MS" pitchFamily="66" charset="0"/>
              </a:rPr>
              <a:t>The American Anti-Imperialist        </a:t>
            </a:r>
            <a:br>
              <a:rPr lang="en-US" sz="4400" b="1">
                <a:solidFill>
                  <a:srgbClr val="000099"/>
                </a:solidFill>
                <a:effectLst>
                  <a:outerShdw blurRad="38100" dist="38100" dir="2700000" algn="tl">
                    <a:srgbClr val="C0C0C0"/>
                  </a:outerShdw>
                </a:effectLst>
                <a:latin typeface="Comic Sans MS" pitchFamily="66" charset="0"/>
              </a:rPr>
            </a:br>
            <a:r>
              <a:rPr lang="en-US" sz="4400" b="1">
                <a:solidFill>
                  <a:srgbClr val="000099"/>
                </a:solidFill>
                <a:effectLst>
                  <a:outerShdw blurRad="38100" dist="38100" dir="2700000" algn="tl">
                    <a:srgbClr val="C0C0C0"/>
                  </a:outerShdw>
                </a:effectLst>
                <a:latin typeface="Comic Sans MS" pitchFamily="66" charset="0"/>
              </a:rPr>
              <a:t>                           League</a:t>
            </a:r>
          </a:p>
        </p:txBody>
      </p:sp>
      <p:pic>
        <p:nvPicPr>
          <p:cNvPr id="86019" name="Picture 3" descr="Anti-Imperialist League">
            <a:extLst>
              <a:ext uri="{FF2B5EF4-FFF2-40B4-BE49-F238E27FC236}">
                <a16:creationId xmlns:a16="http://schemas.microsoft.com/office/drawing/2014/main" id="{7FB3778B-0950-2681-338B-93C9EDB61279}"/>
              </a:ext>
            </a:extLst>
          </p:cNvPr>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457200" y="1295400"/>
            <a:ext cx="3429000" cy="4938713"/>
          </a:xfrm>
          <a:prstGeom prst="rect">
            <a:avLst/>
          </a:prstGeom>
          <a:noFill/>
          <a:ln w="9525">
            <a:solidFill>
              <a:srgbClr val="000064"/>
            </a:solidFill>
            <a:miter lim="800000"/>
            <a:headEnd/>
            <a:tailEnd/>
          </a:ln>
          <a:extLst>
            <a:ext uri="{909E8E84-426E-40DD-AFC4-6F175D3DCCD1}">
              <a14:hiddenFill xmlns:a14="http://schemas.microsoft.com/office/drawing/2010/main">
                <a:solidFill>
                  <a:srgbClr val="FFFFFF"/>
                </a:solidFill>
              </a14:hiddenFill>
            </a:ext>
          </a:extLst>
        </p:spPr>
      </p:pic>
      <p:sp>
        <p:nvSpPr>
          <p:cNvPr id="129028" name="Rectangle 4">
            <a:extLst>
              <a:ext uri="{FF2B5EF4-FFF2-40B4-BE49-F238E27FC236}">
                <a16:creationId xmlns:a16="http://schemas.microsoft.com/office/drawing/2014/main" id="{1B1A0A62-941A-D746-46E7-9FD453F18284}"/>
              </a:ext>
            </a:extLst>
          </p:cNvPr>
          <p:cNvSpPr>
            <a:spLocks noChangeArrowheads="1"/>
          </p:cNvSpPr>
          <p:nvPr/>
        </p:nvSpPr>
        <p:spPr bwMode="auto">
          <a:xfrm>
            <a:off x="4495800" y="2054225"/>
            <a:ext cx="4267200" cy="4154488"/>
          </a:xfrm>
          <a:prstGeom prst="rect">
            <a:avLst/>
          </a:prstGeom>
          <a:noFill/>
          <a:ln w="9525">
            <a:noFill/>
            <a:miter lim="800000"/>
            <a:headEnd/>
            <a:tailEnd/>
          </a:ln>
          <a:effectLst/>
        </p:spPr>
        <p:txBody>
          <a:bodyPr>
            <a:spAutoFit/>
          </a:bodyPr>
          <a:lstStyle/>
          <a:p>
            <a:pPr marL="398463" indent="-398463">
              <a:spcBef>
                <a:spcPct val="50000"/>
              </a:spcBef>
              <a:buClr>
                <a:srgbClr val="E40000"/>
              </a:buClr>
              <a:buSzPct val="110000"/>
              <a:buFont typeface="Wingdings" pitchFamily="2" charset="2"/>
              <a:buBlip>
                <a:blip r:embed="rId3"/>
              </a:buBlip>
              <a:defRPr/>
            </a:pPr>
            <a:r>
              <a:rPr lang="en-US" sz="2400" b="1" dirty="0">
                <a:effectLst>
                  <a:outerShdw blurRad="38100" dist="38100" dir="2700000" algn="tl">
                    <a:srgbClr val="C0C0C0"/>
                  </a:outerShdw>
                </a:effectLst>
                <a:latin typeface="Comic Sans MS" pitchFamily="66" charset="0"/>
              </a:rPr>
              <a:t>Founded in 1899.</a:t>
            </a:r>
          </a:p>
          <a:p>
            <a:pPr marL="398463" indent="-398463">
              <a:spcBef>
                <a:spcPct val="50000"/>
              </a:spcBef>
              <a:buClr>
                <a:srgbClr val="E40000"/>
              </a:buClr>
              <a:buSzPct val="110000"/>
              <a:buFont typeface="Wingdings" pitchFamily="2" charset="2"/>
              <a:buBlip>
                <a:blip r:embed="rId3"/>
              </a:buBlip>
              <a:defRPr/>
            </a:pPr>
            <a:r>
              <a:rPr lang="en-US" sz="2400" b="1" dirty="0">
                <a:effectLst>
                  <a:outerShdw blurRad="38100" dist="38100" dir="2700000" algn="tl">
                    <a:srgbClr val="C0C0C0"/>
                  </a:outerShdw>
                </a:effectLst>
                <a:latin typeface="Comic Sans MS" pitchFamily="66" charset="0"/>
              </a:rPr>
              <a:t>Mark Twain, Andrew </a:t>
            </a:r>
            <a:br>
              <a:rPr lang="en-US" sz="2400" b="1" dirty="0">
                <a:effectLst>
                  <a:outerShdw blurRad="38100" dist="38100" dir="2700000" algn="tl">
                    <a:srgbClr val="C0C0C0"/>
                  </a:outerShdw>
                </a:effectLst>
                <a:latin typeface="Comic Sans MS" pitchFamily="66" charset="0"/>
              </a:rPr>
            </a:br>
            <a:r>
              <a:rPr lang="en-US" sz="2400" b="1" dirty="0">
                <a:effectLst>
                  <a:outerShdw blurRad="38100" dist="38100" dir="2700000" algn="tl">
                    <a:srgbClr val="C0C0C0"/>
                  </a:outerShdw>
                </a:effectLst>
                <a:latin typeface="Comic Sans MS" pitchFamily="66" charset="0"/>
              </a:rPr>
              <a:t>Carnegie, William</a:t>
            </a:r>
            <a:br>
              <a:rPr lang="en-US" sz="2400" b="1" dirty="0">
                <a:effectLst>
                  <a:outerShdw blurRad="38100" dist="38100" dir="2700000" algn="tl">
                    <a:srgbClr val="C0C0C0"/>
                  </a:outerShdw>
                </a:effectLst>
                <a:latin typeface="Comic Sans MS" pitchFamily="66" charset="0"/>
              </a:rPr>
            </a:br>
            <a:r>
              <a:rPr lang="en-US" sz="2400" b="1" dirty="0">
                <a:effectLst>
                  <a:outerShdw blurRad="38100" dist="38100" dir="2700000" algn="tl">
                    <a:srgbClr val="C0C0C0"/>
                  </a:outerShdw>
                </a:effectLst>
                <a:latin typeface="Comic Sans MS" pitchFamily="66" charset="0"/>
              </a:rPr>
              <a:t>James, and William</a:t>
            </a:r>
            <a:br>
              <a:rPr lang="en-US" sz="2400" b="1" dirty="0">
                <a:effectLst>
                  <a:outerShdw blurRad="38100" dist="38100" dir="2700000" algn="tl">
                    <a:srgbClr val="C0C0C0"/>
                  </a:outerShdw>
                </a:effectLst>
                <a:latin typeface="Comic Sans MS" pitchFamily="66" charset="0"/>
              </a:rPr>
            </a:br>
            <a:r>
              <a:rPr lang="en-US" sz="2400" b="1" dirty="0">
                <a:effectLst>
                  <a:outerShdw blurRad="38100" dist="38100" dir="2700000" algn="tl">
                    <a:srgbClr val="C0C0C0"/>
                  </a:outerShdw>
                </a:effectLst>
                <a:latin typeface="Comic Sans MS" pitchFamily="66" charset="0"/>
              </a:rPr>
              <a:t>Jennings Bryan among</a:t>
            </a:r>
            <a:br>
              <a:rPr lang="en-US" sz="2400" b="1" dirty="0">
                <a:effectLst>
                  <a:outerShdw blurRad="38100" dist="38100" dir="2700000" algn="tl">
                    <a:srgbClr val="C0C0C0"/>
                  </a:outerShdw>
                </a:effectLst>
                <a:latin typeface="Comic Sans MS" pitchFamily="66" charset="0"/>
              </a:rPr>
            </a:br>
            <a:r>
              <a:rPr lang="en-US" sz="2400" b="1" dirty="0">
                <a:effectLst>
                  <a:outerShdw blurRad="38100" dist="38100" dir="2700000" algn="tl">
                    <a:srgbClr val="C0C0C0"/>
                  </a:outerShdw>
                </a:effectLst>
                <a:latin typeface="Comic Sans MS" pitchFamily="66" charset="0"/>
              </a:rPr>
              <a:t>the leaders.</a:t>
            </a:r>
          </a:p>
          <a:p>
            <a:pPr marL="398463" indent="-398463">
              <a:spcBef>
                <a:spcPct val="50000"/>
              </a:spcBef>
              <a:buClr>
                <a:srgbClr val="E40000"/>
              </a:buClr>
              <a:buSzPct val="110000"/>
              <a:buFont typeface="Wingdings" pitchFamily="2" charset="2"/>
              <a:buBlip>
                <a:blip r:embed="rId3"/>
              </a:buBlip>
              <a:defRPr/>
            </a:pPr>
            <a:r>
              <a:rPr lang="en-US" sz="2400" b="1" dirty="0">
                <a:effectLst>
                  <a:outerShdw blurRad="38100" dist="38100" dir="2700000" algn="tl">
                    <a:srgbClr val="C0C0C0"/>
                  </a:outerShdw>
                </a:effectLst>
                <a:latin typeface="Comic Sans MS" pitchFamily="66" charset="0"/>
              </a:rPr>
              <a:t>Campaigned against the annexation of the</a:t>
            </a:r>
            <a:br>
              <a:rPr lang="en-US" sz="2400" b="1" dirty="0">
                <a:effectLst>
                  <a:outerShdw blurRad="38100" dist="38100" dir="2700000" algn="tl">
                    <a:srgbClr val="C0C0C0"/>
                  </a:outerShdw>
                </a:effectLst>
                <a:latin typeface="Comic Sans MS" pitchFamily="66" charset="0"/>
              </a:rPr>
            </a:br>
            <a:r>
              <a:rPr lang="en-US" sz="2400" b="1" dirty="0">
                <a:effectLst>
                  <a:outerShdw blurRad="38100" dist="38100" dir="2700000" algn="tl">
                    <a:srgbClr val="C0C0C0"/>
                  </a:outerShdw>
                </a:effectLst>
                <a:latin typeface="Comic Sans MS" pitchFamily="66" charset="0"/>
              </a:rPr>
              <a:t>Philippines and other</a:t>
            </a:r>
            <a:br>
              <a:rPr lang="en-US" sz="2400" b="1" dirty="0">
                <a:effectLst>
                  <a:outerShdw blurRad="38100" dist="38100" dir="2700000" algn="tl">
                    <a:srgbClr val="C0C0C0"/>
                  </a:outerShdw>
                </a:effectLst>
                <a:latin typeface="Comic Sans MS" pitchFamily="66" charset="0"/>
              </a:rPr>
            </a:br>
            <a:r>
              <a:rPr lang="en-US" sz="2400" b="1" dirty="0">
                <a:effectLst>
                  <a:outerShdw blurRad="38100" dist="38100" dir="2700000" algn="tl">
                    <a:srgbClr val="C0C0C0"/>
                  </a:outerShdw>
                </a:effectLst>
                <a:latin typeface="Comic Sans MS" pitchFamily="66" charset="0"/>
              </a:rPr>
              <a:t>acts of imperialism.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29028"/>
                                        </p:tgtEl>
                                        <p:attrNameLst>
                                          <p:attrName>style.visibility</p:attrName>
                                        </p:attrNameLst>
                                      </p:cBhvr>
                                      <p:to>
                                        <p:strVal val="visible"/>
                                      </p:to>
                                    </p:set>
                                    <p:animEffect transition="in" filter="wipe(left)">
                                      <p:cBhvr>
                                        <p:cTn id="7" dur="500"/>
                                        <p:tgtEl>
                                          <p:spTgt spid="129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8"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CB1EAD11-5984-64A8-E9E0-1F4EDF04E70C}"/>
              </a:ext>
            </a:extLst>
          </p:cNvPr>
          <p:cNvSpPr txBox="1">
            <a:spLocks/>
          </p:cNvSpPr>
          <p:nvPr/>
        </p:nvSpPr>
        <p:spPr bwMode="auto">
          <a:xfrm>
            <a:off x="1656556" y="459581"/>
            <a:ext cx="5830887" cy="1239838"/>
          </a:xfrm>
          <a:prstGeom prst="rect">
            <a:avLst/>
          </a:prstGeom>
          <a:noFill/>
          <a:ln>
            <a:noFill/>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FontTx/>
              <a:buNone/>
              <a:defRPr/>
            </a:pPr>
            <a:r>
              <a:rPr lang="en-US" sz="2000" kern="0" dirty="0"/>
              <a:t>Many Americans were opposed to imperialism.  The rule of one country over another seemed to be a violation of the democratic principals upon which the USA was based on.</a:t>
            </a:r>
          </a:p>
        </p:txBody>
      </p:sp>
      <p:sp>
        <p:nvSpPr>
          <p:cNvPr id="11" name="Title 1">
            <a:extLst>
              <a:ext uri="{FF2B5EF4-FFF2-40B4-BE49-F238E27FC236}">
                <a16:creationId xmlns:a16="http://schemas.microsoft.com/office/drawing/2014/main" id="{5CA7D2E9-C1F8-5DBE-EF36-181A1DE48136}"/>
              </a:ext>
            </a:extLst>
          </p:cNvPr>
          <p:cNvSpPr>
            <a:spLocks noGrp="1" noChangeArrowheads="1"/>
          </p:cNvSpPr>
          <p:nvPr>
            <p:ph type="title"/>
          </p:nvPr>
        </p:nvSpPr>
        <p:spPr>
          <a:xfrm>
            <a:off x="2514600" y="0"/>
            <a:ext cx="5562600" cy="381000"/>
          </a:xfrm>
        </p:spPr>
        <p:txBody>
          <a:bodyPr/>
          <a:lstStyle/>
          <a:p>
            <a:r>
              <a:rPr lang="en-US" altLang="en-US" sz="2800" b="1"/>
              <a:t>Anti-Imperialist Argument</a:t>
            </a:r>
          </a:p>
        </p:txBody>
      </p:sp>
      <p:pic>
        <p:nvPicPr>
          <p:cNvPr id="12" name="Picture 11" descr="Image result for mark twain">
            <a:extLst>
              <a:ext uri="{FF2B5EF4-FFF2-40B4-BE49-F238E27FC236}">
                <a16:creationId xmlns:a16="http://schemas.microsoft.com/office/drawing/2014/main" id="{1E2455E5-1FE4-15A1-9AF4-AC7C93E64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8900"/>
            <a:ext cx="1447800" cy="202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9F7F395-18A7-BED4-72F3-BB4485373CEE}"/>
              </a:ext>
            </a:extLst>
          </p:cNvPr>
          <p:cNvSpPr/>
          <p:nvPr/>
        </p:nvSpPr>
        <p:spPr>
          <a:xfrm>
            <a:off x="6350" y="2286000"/>
            <a:ext cx="6172200" cy="708025"/>
          </a:xfrm>
          <a:prstGeom prst="rect">
            <a:avLst/>
          </a:prstGeom>
        </p:spPr>
        <p:txBody>
          <a:bodyPr>
            <a:spAutoFit/>
          </a:bodyPr>
          <a:lstStyle/>
          <a:p>
            <a:pPr marL="457200" indent="-457200" eaLnBrk="1" hangingPunct="1">
              <a:spcBef>
                <a:spcPct val="50000"/>
              </a:spcBef>
              <a:buFontTx/>
              <a:buAutoNum type="arabicParenR"/>
              <a:defRPr/>
            </a:pPr>
            <a:r>
              <a:rPr lang="en-US" altLang="en-US" sz="2000" u="sng" dirty="0">
                <a:latin typeface="+mj-lt"/>
              </a:rPr>
              <a:t>Anti-imperialist League</a:t>
            </a:r>
            <a:r>
              <a:rPr lang="en-US" altLang="en-US" sz="2000" dirty="0">
                <a:latin typeface="+mj-lt"/>
              </a:rPr>
              <a:t> argued annexation violated self-determination</a:t>
            </a:r>
          </a:p>
        </p:txBody>
      </p:sp>
      <p:pic>
        <p:nvPicPr>
          <p:cNvPr id="87046" name="Picture 3" descr="PolCartoon-McKinley0IsHeToBe_a_Despot-1899">
            <a:extLst>
              <a:ext uri="{FF2B5EF4-FFF2-40B4-BE49-F238E27FC236}">
                <a16:creationId xmlns:a16="http://schemas.microsoft.com/office/drawing/2014/main" id="{301C68F6-CB56-09C0-CF7A-A4365D006A67}"/>
              </a:ext>
            </a:extLst>
          </p:cNvPr>
          <p:cNvPicPr>
            <a:picLocks noChangeAspect="1" noChangeArrowheads="1"/>
          </p:cNvPicPr>
          <p:nvPr/>
        </p:nvPicPr>
        <p:blipFill>
          <a:blip r:embed="rId3">
            <a:lum contrast="6000"/>
            <a:extLst>
              <a:ext uri="{28A0092B-C50C-407E-A947-70E740481C1C}">
                <a14:useLocalDpi xmlns:a14="http://schemas.microsoft.com/office/drawing/2010/main" val="0"/>
              </a:ext>
            </a:extLst>
          </a:blip>
          <a:srcRect l="562" r="2029" b="5176"/>
          <a:stretch>
            <a:fillRect/>
          </a:stretch>
        </p:blipFill>
        <p:spPr bwMode="auto">
          <a:xfrm>
            <a:off x="6113463" y="2438400"/>
            <a:ext cx="2963862" cy="3376613"/>
          </a:xfrm>
          <a:prstGeom prst="rect">
            <a:avLst/>
          </a:prstGeom>
          <a:noFill/>
          <a:ln w="952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87047" name="Rectangle 2">
            <a:extLst>
              <a:ext uri="{FF2B5EF4-FFF2-40B4-BE49-F238E27FC236}">
                <a16:creationId xmlns:a16="http://schemas.microsoft.com/office/drawing/2014/main" id="{76FBFBEA-8836-DCB5-9DD3-DFD92DC2F2AA}"/>
              </a:ext>
            </a:extLst>
          </p:cNvPr>
          <p:cNvSpPr>
            <a:spLocks noChangeArrowheads="1"/>
          </p:cNvSpPr>
          <p:nvPr/>
        </p:nvSpPr>
        <p:spPr bwMode="auto">
          <a:xfrm>
            <a:off x="44450" y="3071813"/>
            <a:ext cx="6096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000" dirty="0"/>
              <a:t>2) Imperialists argued annexation would bring commercial &amp; strategic advantages ($ + keeping Japan &amp; Germany from moving in); they won </a:t>
            </a:r>
          </a:p>
        </p:txBody>
      </p:sp>
      <p:sp>
        <p:nvSpPr>
          <p:cNvPr id="87048" name="Rectangle 3">
            <a:extLst>
              <a:ext uri="{FF2B5EF4-FFF2-40B4-BE49-F238E27FC236}">
                <a16:creationId xmlns:a16="http://schemas.microsoft.com/office/drawing/2014/main" id="{5AE2F1BB-2F4B-F951-4670-CA4A7490BDB6}"/>
              </a:ext>
            </a:extLst>
          </p:cNvPr>
          <p:cNvSpPr>
            <a:spLocks noChangeArrowheads="1"/>
          </p:cNvSpPr>
          <p:nvPr/>
        </p:nvSpPr>
        <p:spPr bwMode="auto">
          <a:xfrm>
            <a:off x="304800" y="4343400"/>
            <a:ext cx="4572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2000">
                <a:solidFill>
                  <a:srgbClr val="000000"/>
                </a:solidFill>
              </a:rPr>
              <a:t>“Is it possible that the American republic is to be the suppressor of Filipino independence?”  </a:t>
            </a:r>
            <a:r>
              <a:rPr lang="en-US" altLang="en-US" sz="2000" i="1">
                <a:solidFill>
                  <a:srgbClr val="000000"/>
                </a:solidFill>
              </a:rPr>
              <a:t>Andrew Carnegie</a:t>
            </a:r>
          </a:p>
        </p:txBody>
      </p:sp>
      <p:pic>
        <p:nvPicPr>
          <p:cNvPr id="87049" name="Picture 6">
            <a:extLst>
              <a:ext uri="{FF2B5EF4-FFF2-40B4-BE49-F238E27FC236}">
                <a16:creationId xmlns:a16="http://schemas.microsoft.com/office/drawing/2014/main" id="{48334E14-410C-481E-8B27-734BBCFC6EA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4800600"/>
            <a:ext cx="1531938"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0" name="Picture 7">
            <a:extLst>
              <a:ext uri="{FF2B5EF4-FFF2-40B4-BE49-F238E27FC236}">
                <a16:creationId xmlns:a16="http://schemas.microsoft.com/office/drawing/2014/main" id="{1A2960E0-7C46-380D-7C3C-D316FE5785D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96188" y="749300"/>
            <a:ext cx="1285875"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E5D38-4E24-7798-C8CE-6C0024538DC4}"/>
              </a:ext>
            </a:extLst>
          </p:cNvPr>
          <p:cNvSpPr>
            <a:spLocks noGrp="1" noChangeArrowheads="1"/>
          </p:cNvSpPr>
          <p:nvPr>
            <p:ph type="title"/>
          </p:nvPr>
        </p:nvSpPr>
        <p:spPr>
          <a:xfrm>
            <a:off x="457200" y="-44450"/>
            <a:ext cx="7772400" cy="381000"/>
          </a:xfrm>
        </p:spPr>
        <p:txBody>
          <a:bodyPr/>
          <a:lstStyle/>
          <a:p>
            <a:r>
              <a:rPr lang="en-US" altLang="en-US" sz="2800" b="1"/>
              <a:t>Anti-Imperialist Argument</a:t>
            </a:r>
          </a:p>
        </p:txBody>
      </p:sp>
      <p:sp>
        <p:nvSpPr>
          <p:cNvPr id="3" name="Text Placeholder 2">
            <a:extLst>
              <a:ext uri="{FF2B5EF4-FFF2-40B4-BE49-F238E27FC236}">
                <a16:creationId xmlns:a16="http://schemas.microsoft.com/office/drawing/2014/main" id="{EF3E335E-55DD-1F38-2F66-D5B6B325C5BF}"/>
              </a:ext>
            </a:extLst>
          </p:cNvPr>
          <p:cNvSpPr>
            <a:spLocks noGrp="1" noChangeArrowheads="1"/>
          </p:cNvSpPr>
          <p:nvPr>
            <p:ph type="body" sz="half" idx="1"/>
          </p:nvPr>
        </p:nvSpPr>
        <p:spPr>
          <a:xfrm>
            <a:off x="152400" y="387350"/>
            <a:ext cx="3810000" cy="3087688"/>
          </a:xfrm>
        </p:spPr>
        <p:txBody>
          <a:bodyPr/>
          <a:lstStyle/>
          <a:p>
            <a:pPr marL="0" indent="0">
              <a:buFontTx/>
              <a:buNone/>
            </a:pPr>
            <a:r>
              <a:rPr lang="en-US" altLang="en-US" sz="2400" dirty="0"/>
              <a:t>Anti-imperialist felt that imperialism-the rule of one people by another- was immoral and went against the most basic values of American democracy.  They formed that </a:t>
            </a:r>
            <a:r>
              <a:rPr lang="en-US" altLang="en-US" sz="2400" b="1" dirty="0"/>
              <a:t>Anti-Imperialist League </a:t>
            </a:r>
            <a:r>
              <a:rPr lang="en-US" altLang="en-US" sz="2400" dirty="0"/>
              <a:t>(1899).  The most famous member was </a:t>
            </a:r>
            <a:r>
              <a:rPr lang="en-US" altLang="en-US" sz="2400" b="1" dirty="0"/>
              <a:t>Mark Twain</a:t>
            </a:r>
            <a:r>
              <a:rPr lang="en-US" altLang="en-US" sz="2400" dirty="0"/>
              <a:t> and he said:</a:t>
            </a:r>
          </a:p>
          <a:p>
            <a:pPr marL="0" indent="0">
              <a:buFontTx/>
              <a:buNone/>
            </a:pPr>
            <a:endParaRPr lang="en-US" altLang="en-US" sz="2400" b="1" dirty="0"/>
          </a:p>
        </p:txBody>
      </p:sp>
      <p:pic>
        <p:nvPicPr>
          <p:cNvPr id="5" name="Picture 4">
            <a:extLst>
              <a:ext uri="{FF2B5EF4-FFF2-40B4-BE49-F238E27FC236}">
                <a16:creationId xmlns:a16="http://schemas.microsoft.com/office/drawing/2014/main" id="{2B01B821-FE69-521F-3809-43D9A6DCD47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29050" y="436563"/>
            <a:ext cx="5314950"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259EE35B-642E-C9BE-A272-8108BB4FFDC6}"/>
              </a:ext>
            </a:extLst>
          </p:cNvPr>
          <p:cNvSpPr>
            <a:spLocks noChangeArrowheads="1"/>
          </p:cNvSpPr>
          <p:nvPr/>
        </p:nvSpPr>
        <p:spPr bwMode="auto">
          <a:xfrm>
            <a:off x="152400" y="4124325"/>
            <a:ext cx="89916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400" i="1" dirty="0"/>
              <a:t>"I have read carefully the treaty of Paris, and I have seen that we do not intend to free, but to </a:t>
            </a:r>
            <a:r>
              <a:rPr lang="en-US" altLang="en-US" sz="2400" b="1" i="1" dirty="0">
                <a:solidFill>
                  <a:srgbClr val="FF0000"/>
                </a:solidFill>
              </a:rPr>
              <a:t>subjugate</a:t>
            </a:r>
            <a:r>
              <a:rPr lang="en-US" altLang="en-US" sz="2400" i="1" dirty="0"/>
              <a:t> the people of the Philippines. We have gone there to </a:t>
            </a:r>
            <a:r>
              <a:rPr lang="en-US" altLang="en-US" sz="2400" b="1" i="1" dirty="0">
                <a:solidFill>
                  <a:srgbClr val="FF0000"/>
                </a:solidFill>
              </a:rPr>
              <a:t>conquer</a:t>
            </a:r>
            <a:r>
              <a:rPr lang="en-US" altLang="en-US" sz="2400" i="1" dirty="0"/>
              <a:t>, not to redeem. It should, it seems to me, be our pleasure and duty to make those people free and let them deal with their own domestic questions in their own way. And so I am an anti-imperialist. I am opposed to having the eagle put its talons on any other land." </a:t>
            </a:r>
          </a:p>
        </p:txBody>
      </p:sp>
      <p:sp>
        <p:nvSpPr>
          <p:cNvPr id="4" name="Rectangle 3">
            <a:extLst>
              <a:ext uri="{FF2B5EF4-FFF2-40B4-BE49-F238E27FC236}">
                <a16:creationId xmlns:a16="http://schemas.microsoft.com/office/drawing/2014/main" id="{9087FDF0-1C17-08DB-68D4-BEEB8ADD863A}"/>
              </a:ext>
            </a:extLst>
          </p:cNvPr>
          <p:cNvSpPr>
            <a:spLocks noChangeArrowheads="1"/>
          </p:cNvSpPr>
          <p:nvPr/>
        </p:nvSpPr>
        <p:spPr bwMode="auto">
          <a:xfrm>
            <a:off x="3968663" y="312542"/>
            <a:ext cx="5181600" cy="33734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r>
              <a:rPr lang="en-US" altLang="en-US" sz="2800"/>
              <a:t>According to Mark Twain, why was he opposed to US imperialism in the Philippines?</a:t>
            </a:r>
          </a:p>
        </p:txBody>
      </p:sp>
      <p:sp>
        <p:nvSpPr>
          <p:cNvPr id="7" name="TextBox 6">
            <a:extLst>
              <a:ext uri="{FF2B5EF4-FFF2-40B4-BE49-F238E27FC236}">
                <a16:creationId xmlns:a16="http://schemas.microsoft.com/office/drawing/2014/main" id="{C7E7B767-F86D-89C4-2700-0AC90FB24B52}"/>
              </a:ext>
            </a:extLst>
          </p:cNvPr>
          <p:cNvSpPr txBox="1">
            <a:spLocks noChangeArrowheads="1"/>
          </p:cNvSpPr>
          <p:nvPr/>
        </p:nvSpPr>
        <p:spPr bwMode="auto">
          <a:xfrm>
            <a:off x="3962400" y="1708150"/>
            <a:ext cx="51816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600" b="1">
                <a:solidFill>
                  <a:schemeClr val="bg1"/>
                </a:solidFill>
              </a:rPr>
              <a:t>USA intends to rule the Philippines</a:t>
            </a:r>
          </a:p>
          <a:p>
            <a:pPr>
              <a:spcBef>
                <a:spcPct val="0"/>
              </a:spcBef>
              <a:buFontTx/>
              <a:buNone/>
            </a:pPr>
            <a:r>
              <a:rPr lang="en-US" altLang="en-US" sz="2600" b="1">
                <a:solidFill>
                  <a:schemeClr val="bg1"/>
                </a:solidFill>
              </a:rPr>
              <a:t>as conquerors and not free them.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75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42"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4" grpId="0" animBg="1"/>
      <p:bldP spid="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a:extLst>
              <a:ext uri="{FF2B5EF4-FFF2-40B4-BE49-F238E27FC236}">
                <a16:creationId xmlns:a16="http://schemas.microsoft.com/office/drawing/2014/main" id="{C07B8564-B181-2AB8-D8DD-BB08BF488CC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9688"/>
            <a:ext cx="5262563"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5">
            <a:extLst>
              <a:ext uri="{FF2B5EF4-FFF2-40B4-BE49-F238E27FC236}">
                <a16:creationId xmlns:a16="http://schemas.microsoft.com/office/drawing/2014/main" id="{A632362F-C7D3-8C8B-F967-8D1AF85437D1}"/>
              </a:ext>
            </a:extLst>
          </p:cNvPr>
          <p:cNvSpPr>
            <a:spLocks noChangeArrowheads="1"/>
          </p:cNvSpPr>
          <p:nvPr/>
        </p:nvSpPr>
        <p:spPr bwMode="auto">
          <a:xfrm>
            <a:off x="119063" y="990600"/>
            <a:ext cx="3671887"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1800" b="1"/>
              <a:t>INFORMATION WANTED</a:t>
            </a:r>
          </a:p>
          <a:p>
            <a:pPr>
              <a:spcBef>
                <a:spcPct val="0"/>
              </a:spcBef>
              <a:buFontTx/>
              <a:buNone/>
            </a:pPr>
            <a:r>
              <a:rPr lang="en-US" altLang="en-US" sz="1800"/>
              <a:t>Grant Hamilton</a:t>
            </a:r>
          </a:p>
          <a:p>
            <a:pPr>
              <a:spcBef>
                <a:spcPct val="0"/>
              </a:spcBef>
              <a:buFontTx/>
              <a:buNone/>
            </a:pPr>
            <a:endParaRPr lang="en-US" altLang="en-US" sz="1800"/>
          </a:p>
          <a:p>
            <a:pPr>
              <a:spcBef>
                <a:spcPct val="0"/>
              </a:spcBef>
              <a:buFontTx/>
              <a:buNone/>
            </a:pPr>
            <a:r>
              <a:rPr lang="en-US" altLang="en-US" sz="1900"/>
              <a:t>Judge, June 11, 1898</a:t>
            </a:r>
          </a:p>
          <a:p>
            <a:pPr>
              <a:spcBef>
                <a:spcPct val="0"/>
              </a:spcBef>
              <a:buFontTx/>
              <a:buNone/>
            </a:pPr>
            <a:endParaRPr lang="en-US" altLang="en-US" sz="1900"/>
          </a:p>
          <a:p>
            <a:pPr>
              <a:spcBef>
                <a:spcPct val="0"/>
              </a:spcBef>
              <a:buFontTx/>
              <a:buNone/>
            </a:pPr>
            <a:r>
              <a:rPr lang="en-US" altLang="en-US" sz="1900"/>
              <a:t>A startled Uncle Sam holds a crying black orphan wearing a tag from Admiral Dewey. American</a:t>
            </a:r>
          </a:p>
          <a:p>
            <a:pPr>
              <a:spcBef>
                <a:spcPct val="0"/>
              </a:spcBef>
              <a:buFontTx/>
              <a:buNone/>
            </a:pPr>
            <a:r>
              <a:rPr lang="en-US" altLang="en-US" sz="1900"/>
              <a:t>cartoonists consistently, and</a:t>
            </a:r>
          </a:p>
          <a:p>
            <a:pPr>
              <a:spcBef>
                <a:spcPct val="0"/>
              </a:spcBef>
              <a:buFontTx/>
              <a:buNone/>
            </a:pPr>
            <a:r>
              <a:rPr lang="en-US" altLang="en-US" sz="1900"/>
              <a:t>erroneously, depicted Filipinos as</a:t>
            </a:r>
          </a:p>
          <a:p>
            <a:pPr>
              <a:spcBef>
                <a:spcPct val="0"/>
              </a:spcBef>
              <a:buFontTx/>
              <a:buNone/>
            </a:pPr>
            <a:r>
              <a:rPr lang="en-US" altLang="en-US" sz="1900"/>
              <a:t>African savages and as crying</a:t>
            </a:r>
          </a:p>
          <a:p>
            <a:pPr>
              <a:spcBef>
                <a:spcPct val="0"/>
              </a:spcBef>
              <a:buFontTx/>
              <a:buNone/>
            </a:pPr>
            <a:r>
              <a:rPr lang="en-US" altLang="en-US" sz="1900"/>
              <a:t>children. The caption “Information Wanted” is more truthful than the cartoonist probably intended for it</a:t>
            </a:r>
          </a:p>
          <a:p>
            <a:pPr>
              <a:spcBef>
                <a:spcPct val="0"/>
              </a:spcBef>
              <a:buFontTx/>
              <a:buNone/>
            </a:pPr>
            <a:r>
              <a:rPr lang="en-US" altLang="en-US" sz="1900"/>
              <a:t>is true that the United States knew almost nothing about the diverse peoples it had suddenly adopted.</a:t>
            </a:r>
          </a:p>
        </p:txBody>
      </p:sp>
      <p:sp>
        <p:nvSpPr>
          <p:cNvPr id="7" name="Title 1">
            <a:extLst>
              <a:ext uri="{FF2B5EF4-FFF2-40B4-BE49-F238E27FC236}">
                <a16:creationId xmlns:a16="http://schemas.microsoft.com/office/drawing/2014/main" id="{0E178457-BB5B-DD3E-3F2E-647EC95B03F9}"/>
              </a:ext>
            </a:extLst>
          </p:cNvPr>
          <p:cNvSpPr txBox="1">
            <a:spLocks/>
          </p:cNvSpPr>
          <p:nvPr/>
        </p:nvSpPr>
        <p:spPr bwMode="auto">
          <a:xfrm>
            <a:off x="152400" y="152400"/>
            <a:ext cx="3543300" cy="43815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a:lstStyle>
          <a:p>
            <a:pPr>
              <a:defRPr/>
            </a:pPr>
            <a:r>
              <a:rPr lang="en-US" altLang="en-US" sz="2800" b="1" kern="0" dirty="0"/>
              <a:t>Anti-Imperialist Argument</a:t>
            </a:r>
          </a:p>
        </p:txBody>
      </p:sp>
      <p:sp>
        <p:nvSpPr>
          <p:cNvPr id="2" name="Rectangle 1">
            <a:extLst>
              <a:ext uri="{FF2B5EF4-FFF2-40B4-BE49-F238E27FC236}">
                <a16:creationId xmlns:a16="http://schemas.microsoft.com/office/drawing/2014/main" id="{AC209470-F4B8-F1FE-79CC-83577D85113E}"/>
              </a:ext>
            </a:extLst>
          </p:cNvPr>
          <p:cNvSpPr>
            <a:spLocks noChangeArrowheads="1"/>
          </p:cNvSpPr>
          <p:nvPr/>
        </p:nvSpPr>
        <p:spPr bwMode="auto">
          <a:xfrm>
            <a:off x="119063" y="2514600"/>
            <a:ext cx="3576637" cy="3733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800">
                <a:solidFill>
                  <a:schemeClr val="tx1"/>
                </a:solidFill>
                <a:latin typeface="Times New Roman" panose="02020603050405020304" pitchFamily="18" charset="0"/>
                <a:cs typeface="Times New Roman" panose="02020603050405020304" pitchFamily="18" charset="0"/>
              </a:defRPr>
            </a:lvl1pPr>
            <a:lvl2pPr marL="742950" indent="-285750">
              <a:defRPr sz="2800">
                <a:solidFill>
                  <a:schemeClr val="tx1"/>
                </a:solidFill>
                <a:latin typeface="Times New Roman" panose="02020603050405020304" pitchFamily="18" charset="0"/>
                <a:cs typeface="Times New Roman" panose="02020603050405020304" pitchFamily="18" charset="0"/>
              </a:defRPr>
            </a:lvl2pPr>
            <a:lvl3pPr marL="1143000" indent="-228600">
              <a:defRPr sz="2800">
                <a:solidFill>
                  <a:schemeClr val="tx1"/>
                </a:solidFill>
                <a:latin typeface="Times New Roman" panose="02020603050405020304" pitchFamily="18" charset="0"/>
                <a:cs typeface="Times New Roman" panose="02020603050405020304" pitchFamily="18" charset="0"/>
              </a:defRPr>
            </a:lvl3pPr>
            <a:lvl4pPr marL="1600200" indent="-228600">
              <a:defRPr sz="2800">
                <a:solidFill>
                  <a:schemeClr val="tx1"/>
                </a:solidFill>
                <a:latin typeface="Times New Roman" panose="02020603050405020304" pitchFamily="18" charset="0"/>
                <a:cs typeface="Times New Roman" panose="02020603050405020304" pitchFamily="18" charset="0"/>
              </a:defRPr>
            </a:lvl4pPr>
            <a:lvl5pPr marL="2057400" indent="-228600">
              <a:defRPr sz="28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cs typeface="Times New Roman" panose="02020603050405020304" pitchFamily="18" charset="0"/>
              </a:defRPr>
            </a:lvl9pPr>
          </a:lstStyle>
          <a:p>
            <a:pPr eaLnBrk="1" hangingPunct="1">
              <a:spcBef>
                <a:spcPct val="20000"/>
              </a:spcBef>
              <a:buFontTx/>
              <a:buChar char="•"/>
            </a:pP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xit" presetSubtype="0" fill="hold" nodeType="clickEffect">
                                  <p:stCondLst>
                                    <p:cond delay="0"/>
                                  </p:stCondLst>
                                  <p:childTnLst>
                                    <p:animEffect transition="out" filter="fade">
                                      <p:cBhvr>
                                        <p:cTn id="11" dur="1000"/>
                                        <p:tgtEl>
                                          <p:spTgt spid="2"/>
                                        </p:tgtEl>
                                      </p:cBhvr>
                                    </p:animEffect>
                                    <p:anim calcmode="lin" valueType="num">
                                      <p:cBhvr>
                                        <p:cTn id="12" dur="1000"/>
                                        <p:tgtEl>
                                          <p:spTgt spid="2"/>
                                        </p:tgtEl>
                                        <p:attrNameLst>
                                          <p:attrName>ppt_x</p:attrName>
                                        </p:attrNameLst>
                                      </p:cBhvr>
                                      <p:tavLst>
                                        <p:tav tm="0">
                                          <p:val>
                                            <p:strVal val="ppt_x"/>
                                          </p:val>
                                        </p:tav>
                                        <p:tav tm="100000">
                                          <p:val>
                                            <p:strVal val="ppt_x"/>
                                          </p:val>
                                        </p:tav>
                                      </p:tavLst>
                                    </p:anim>
                                    <p:anim calcmode="lin" valueType="num">
                                      <p:cBhvr>
                                        <p:cTn id="13" dur="1000"/>
                                        <p:tgtEl>
                                          <p:spTgt spid="2"/>
                                        </p:tgtEl>
                                        <p:attrNameLst>
                                          <p:attrName>ppt_y</p:attrName>
                                        </p:attrNameLst>
                                      </p:cBhvr>
                                      <p:tavLst>
                                        <p:tav tm="0">
                                          <p:val>
                                            <p:strVal val="ppt_y"/>
                                          </p:val>
                                        </p:tav>
                                        <p:tav tm="100000">
                                          <p:val>
                                            <p:strVal val="ppt_y+.1"/>
                                          </p:val>
                                        </p:tav>
                                      </p:tavLst>
                                    </p:anim>
                                    <p:set>
                                      <p:cBhvr>
                                        <p:cTn id="14"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6F1F94E5-CB15-0509-18E6-E3E8E5DC729F}"/>
              </a:ext>
            </a:extLst>
          </p:cNvPr>
          <p:cNvSpPr>
            <a:spLocks noGrp="1" noChangeArrowheads="1"/>
          </p:cNvSpPr>
          <p:nvPr>
            <p:ph type="title"/>
          </p:nvPr>
        </p:nvSpPr>
        <p:spPr>
          <a:xfrm>
            <a:off x="685800" y="152400"/>
            <a:ext cx="7772400" cy="533400"/>
          </a:xfrm>
        </p:spPr>
        <p:txBody>
          <a:bodyPr/>
          <a:lstStyle/>
          <a:p>
            <a:r>
              <a:rPr lang="en-US" altLang="en-US" sz="2800" b="1"/>
              <a:t>Other Results of the War </a:t>
            </a:r>
          </a:p>
        </p:txBody>
      </p:sp>
      <p:sp>
        <p:nvSpPr>
          <p:cNvPr id="101379" name="Rectangle 4">
            <a:extLst>
              <a:ext uri="{FF2B5EF4-FFF2-40B4-BE49-F238E27FC236}">
                <a16:creationId xmlns:a16="http://schemas.microsoft.com/office/drawing/2014/main" id="{45089493-4FFD-2E6F-CA53-A3F69DCA0362}"/>
              </a:ext>
            </a:extLst>
          </p:cNvPr>
          <p:cNvSpPr>
            <a:spLocks noChangeArrowheads="1"/>
          </p:cNvSpPr>
          <p:nvPr/>
        </p:nvSpPr>
        <p:spPr bwMode="auto">
          <a:xfrm>
            <a:off x="209550" y="722313"/>
            <a:ext cx="86106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000" dirty="0"/>
              <a:t>Imperialism remained a major issue in the United States even after ratification of the Treaty of Paris. An Anti-Imperialist League, led by William Jennings Bryan, rallied opposition to further acts of expansion in the Pacific.</a:t>
            </a:r>
          </a:p>
          <a:p>
            <a:pPr>
              <a:spcBef>
                <a:spcPct val="0"/>
              </a:spcBef>
              <a:buFontTx/>
              <a:buNone/>
            </a:pPr>
            <a:r>
              <a:rPr lang="en-US" altLang="en-US" sz="2000" b="1" dirty="0"/>
              <a:t>Insular Cases</a:t>
            </a:r>
            <a:r>
              <a:rPr lang="en-US" altLang="en-US" sz="2000" dirty="0"/>
              <a:t>. One question concerned the constitutional rights of the Philippine people: Did the Constitution follow the flag? </a:t>
            </a:r>
          </a:p>
          <a:p>
            <a:pPr>
              <a:spcBef>
                <a:spcPct val="0"/>
              </a:spcBef>
              <a:buFontTx/>
              <a:buNone/>
            </a:pPr>
            <a:r>
              <a:rPr lang="en-US" altLang="en-US" sz="2000" dirty="0"/>
              <a:t>In other words, did the provisions of the U.S. Constitution apply to whatever territories fell under</a:t>
            </a:r>
          </a:p>
        </p:txBody>
      </p:sp>
      <p:sp>
        <p:nvSpPr>
          <p:cNvPr id="101380" name="Rectangle 5">
            <a:extLst>
              <a:ext uri="{FF2B5EF4-FFF2-40B4-BE49-F238E27FC236}">
                <a16:creationId xmlns:a16="http://schemas.microsoft.com/office/drawing/2014/main" id="{F15533C8-BE73-A669-E2DE-D7431598D439}"/>
              </a:ext>
            </a:extLst>
          </p:cNvPr>
          <p:cNvSpPr>
            <a:spLocks noChangeArrowheads="1"/>
          </p:cNvSpPr>
          <p:nvPr/>
        </p:nvSpPr>
        <p:spPr bwMode="auto">
          <a:xfrm>
            <a:off x="163775" y="2970213"/>
            <a:ext cx="483711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000" dirty="0"/>
              <a:t>U.S. control, including the Philippines and Puerto Rico? Bryan and other antiimperialists argued in the affirmative, while leading imperialists argued in the negative. The issue was resolved </a:t>
            </a:r>
            <a:r>
              <a:rPr lang="en-US" altLang="en-US" sz="2000" b="1" dirty="0"/>
              <a:t>in favor of the imperialists in a series of Supreme Court cases (1901-1903) known as the insular (island) cases</a:t>
            </a:r>
            <a:r>
              <a:rPr lang="en-US" altLang="en-US" sz="2000" dirty="0"/>
              <a:t>. </a:t>
            </a:r>
            <a:r>
              <a:rPr lang="en-US" altLang="en-US" sz="2000" b="1" dirty="0">
                <a:solidFill>
                  <a:srgbClr val="0070C0"/>
                </a:solidFill>
              </a:rPr>
              <a:t>The Court ruled that constitutional rights were not automatically extended to territorial possessions and that the power to decide whether or not to grant such rights belonged to Congress</a:t>
            </a:r>
            <a:r>
              <a:rPr lang="en-US" altLang="en-US" sz="2000" dirty="0"/>
              <a:t>. </a:t>
            </a:r>
          </a:p>
        </p:txBody>
      </p:sp>
      <p:pic>
        <p:nvPicPr>
          <p:cNvPr id="7" name="Picture 6">
            <a:extLst>
              <a:ext uri="{FF2B5EF4-FFF2-40B4-BE49-F238E27FC236}">
                <a16:creationId xmlns:a16="http://schemas.microsoft.com/office/drawing/2014/main" id="{EABF3173-DEF0-3B89-6304-831CA3D5D1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56830" y="2837057"/>
            <a:ext cx="3648183" cy="171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72C88570-CA4F-3815-2D50-422CB5E57C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7100" y="2893305"/>
            <a:ext cx="3617913"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
            <a:extLst>
              <a:ext uri="{FF2B5EF4-FFF2-40B4-BE49-F238E27FC236}">
                <a16:creationId xmlns:a16="http://schemas.microsoft.com/office/drawing/2014/main" id="{B2161EF5-5E64-9998-1F9F-B946837D9D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2">
            <a:extLst>
              <a:ext uri="{FF2B5EF4-FFF2-40B4-BE49-F238E27FC236}">
                <a16:creationId xmlns:a16="http://schemas.microsoft.com/office/drawing/2014/main" id="{2A516273-9B93-E0B0-0694-0394521DC5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868488"/>
            <a:ext cx="7153275"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3">
            <a:extLst>
              <a:ext uri="{FF2B5EF4-FFF2-40B4-BE49-F238E27FC236}">
                <a16:creationId xmlns:a16="http://schemas.microsoft.com/office/drawing/2014/main" id="{72AB66DF-E169-2F7F-78E9-23350D6485B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54963" y="1843088"/>
            <a:ext cx="9207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Picture 2" descr="Image result for william jennings bryan 1900">
            <a:extLst>
              <a:ext uri="{FF2B5EF4-FFF2-40B4-BE49-F238E27FC236}">
                <a16:creationId xmlns:a16="http://schemas.microsoft.com/office/drawing/2014/main" id="{2DC08866-7112-5D44-3D7C-9F2AED3064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1475" y="3276600"/>
            <a:ext cx="884238"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Rectangle 4">
            <a:extLst>
              <a:ext uri="{FF2B5EF4-FFF2-40B4-BE49-F238E27FC236}">
                <a16:creationId xmlns:a16="http://schemas.microsoft.com/office/drawing/2014/main" id="{A1F10036-4A2A-9CD0-7710-6F2FD8AC0CA1}"/>
              </a:ext>
            </a:extLst>
          </p:cNvPr>
          <p:cNvSpPr>
            <a:spLocks noChangeArrowheads="1"/>
          </p:cNvSpPr>
          <p:nvPr/>
        </p:nvSpPr>
        <p:spPr bwMode="auto">
          <a:xfrm>
            <a:off x="7481888" y="1905000"/>
            <a:ext cx="409575" cy="2286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sp>
        <p:nvSpPr>
          <p:cNvPr id="104455" name="Rectangle 6">
            <a:extLst>
              <a:ext uri="{FF2B5EF4-FFF2-40B4-BE49-F238E27FC236}">
                <a16:creationId xmlns:a16="http://schemas.microsoft.com/office/drawing/2014/main" id="{F0C9464C-3706-E15B-69F1-7A792514E25C}"/>
              </a:ext>
            </a:extLst>
          </p:cNvPr>
          <p:cNvSpPr>
            <a:spLocks noChangeArrowheads="1"/>
          </p:cNvSpPr>
          <p:nvPr/>
        </p:nvSpPr>
        <p:spPr bwMode="auto">
          <a:xfrm>
            <a:off x="7543800" y="3352800"/>
            <a:ext cx="411163" cy="228600"/>
          </a:xfrm>
          <a:prstGeom prst="rect">
            <a:avLst/>
          </a:prstGeom>
          <a:solidFill>
            <a:srgbClr val="351B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a:extLst>
              <a:ext uri="{FF2B5EF4-FFF2-40B4-BE49-F238E27FC236}">
                <a16:creationId xmlns:a16="http://schemas.microsoft.com/office/drawing/2014/main" id="{D41737E4-A6EA-BC7F-0625-AADE350F85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719" t="4167" r="10938" b="10417"/>
          <a:stretch>
            <a:fillRect/>
          </a:stretch>
        </p:blipFill>
        <p:spPr bwMode="auto">
          <a:xfrm>
            <a:off x="0" y="0"/>
            <a:ext cx="9144000" cy="681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3">
            <a:extLst>
              <a:ext uri="{FF2B5EF4-FFF2-40B4-BE49-F238E27FC236}">
                <a16:creationId xmlns:a16="http://schemas.microsoft.com/office/drawing/2014/main" id="{BCE46473-6B38-1980-2775-F91FCCD26B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8890" t="75790" r="24219" b="13937"/>
          <a:stretch>
            <a:fillRect/>
          </a:stretch>
        </p:blipFill>
        <p:spPr bwMode="auto">
          <a:xfrm>
            <a:off x="3733800" y="5257800"/>
            <a:ext cx="320040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2" name="Text Box 4">
            <a:extLst>
              <a:ext uri="{FF2B5EF4-FFF2-40B4-BE49-F238E27FC236}">
                <a16:creationId xmlns:a16="http://schemas.microsoft.com/office/drawing/2014/main" id="{A199E34F-86BA-1C6F-A05A-20C800676275}"/>
              </a:ext>
            </a:extLst>
          </p:cNvPr>
          <p:cNvSpPr txBox="1">
            <a:spLocks noChangeArrowheads="1"/>
          </p:cNvSpPr>
          <p:nvPr/>
        </p:nvSpPr>
        <p:spPr bwMode="auto">
          <a:xfrm>
            <a:off x="7086600" y="609600"/>
            <a:ext cx="1676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4000" b="1">
                <a:solidFill>
                  <a:srgbClr val="CC0066"/>
                </a:solidFill>
              </a:rPr>
              <a:t>United    States</a:t>
            </a:r>
          </a:p>
        </p:txBody>
      </p:sp>
      <p:sp>
        <p:nvSpPr>
          <p:cNvPr id="83973" name="Line 5">
            <a:extLst>
              <a:ext uri="{FF2B5EF4-FFF2-40B4-BE49-F238E27FC236}">
                <a16:creationId xmlns:a16="http://schemas.microsoft.com/office/drawing/2014/main" id="{44A12E4C-73CA-B133-4606-FDC207057DCA}"/>
              </a:ext>
            </a:extLst>
          </p:cNvPr>
          <p:cNvSpPr>
            <a:spLocks noChangeShapeType="1"/>
          </p:cNvSpPr>
          <p:nvPr/>
        </p:nvSpPr>
        <p:spPr bwMode="auto">
          <a:xfrm flipH="1">
            <a:off x="7467600" y="1828800"/>
            <a:ext cx="381000" cy="1600200"/>
          </a:xfrm>
          <a:prstGeom prst="line">
            <a:avLst/>
          </a:prstGeom>
          <a:noFill/>
          <a:ln w="63500">
            <a:solidFill>
              <a:srgbClr val="CC0066"/>
            </a:solidFill>
            <a:round/>
            <a:headEnd/>
            <a:tailEnd type="stealth" w="lg" len="lg"/>
          </a:ln>
          <a:extLst>
            <a:ext uri="{909E8E84-426E-40DD-AFC4-6F175D3DCCD1}">
              <a14:hiddenFill xmlns:a14="http://schemas.microsoft.com/office/drawing/2010/main">
                <a:noFill/>
              </a14:hiddenFill>
            </a:ext>
          </a:extLst>
        </p:spPr>
        <p:txBody>
          <a:bodyPr/>
          <a:lstStyle/>
          <a:p>
            <a:endParaRPr lang="en-US"/>
          </a:p>
        </p:txBody>
      </p:sp>
      <p:sp>
        <p:nvSpPr>
          <p:cNvPr id="83974" name="Text Box 6">
            <a:extLst>
              <a:ext uri="{FF2B5EF4-FFF2-40B4-BE49-F238E27FC236}">
                <a16:creationId xmlns:a16="http://schemas.microsoft.com/office/drawing/2014/main" id="{FC9ACF21-7308-5488-EEE7-F6AC4B4DABA1}"/>
              </a:ext>
            </a:extLst>
          </p:cNvPr>
          <p:cNvSpPr txBox="1">
            <a:spLocks noChangeArrowheads="1"/>
          </p:cNvSpPr>
          <p:nvPr/>
        </p:nvSpPr>
        <p:spPr bwMode="auto">
          <a:xfrm>
            <a:off x="8077200" y="1905000"/>
            <a:ext cx="1066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1600" b="1" dirty="0"/>
              <a:t>Japan</a:t>
            </a:r>
          </a:p>
        </p:txBody>
      </p:sp>
      <p:sp>
        <p:nvSpPr>
          <p:cNvPr id="83975" name="Oval 7">
            <a:extLst>
              <a:ext uri="{FF2B5EF4-FFF2-40B4-BE49-F238E27FC236}">
                <a16:creationId xmlns:a16="http://schemas.microsoft.com/office/drawing/2014/main" id="{F495C663-60B2-49E1-4821-F52E8458C277}"/>
              </a:ext>
            </a:extLst>
          </p:cNvPr>
          <p:cNvSpPr>
            <a:spLocks noChangeArrowheads="1"/>
          </p:cNvSpPr>
          <p:nvPr/>
        </p:nvSpPr>
        <p:spPr bwMode="auto">
          <a:xfrm>
            <a:off x="5867400" y="1905000"/>
            <a:ext cx="990600" cy="533400"/>
          </a:xfrm>
          <a:prstGeom prst="ellipse">
            <a:avLst/>
          </a:prstGeom>
          <a:noFill/>
          <a:ln w="38100">
            <a:solidFill>
              <a:srgbClr val="CC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2400"/>
          </a:p>
        </p:txBody>
      </p:sp>
      <p:sp>
        <p:nvSpPr>
          <p:cNvPr id="83976" name="Oval 8">
            <a:extLst>
              <a:ext uri="{FF2B5EF4-FFF2-40B4-BE49-F238E27FC236}">
                <a16:creationId xmlns:a16="http://schemas.microsoft.com/office/drawing/2014/main" id="{20061A91-3632-A1B2-B0FE-7A5732385A78}"/>
              </a:ext>
            </a:extLst>
          </p:cNvPr>
          <p:cNvSpPr>
            <a:spLocks noChangeArrowheads="1"/>
          </p:cNvSpPr>
          <p:nvPr/>
        </p:nvSpPr>
        <p:spPr bwMode="auto">
          <a:xfrm>
            <a:off x="7924800" y="1828800"/>
            <a:ext cx="990600" cy="533400"/>
          </a:xfrm>
          <a:prstGeom prst="ellipse">
            <a:avLst/>
          </a:prstGeom>
          <a:noFill/>
          <a:ln w="38100">
            <a:solidFill>
              <a:srgbClr val="CC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2400"/>
          </a:p>
        </p:txBody>
      </p:sp>
      <p:sp>
        <p:nvSpPr>
          <p:cNvPr id="83977" name="Oval 9">
            <a:extLst>
              <a:ext uri="{FF2B5EF4-FFF2-40B4-BE49-F238E27FC236}">
                <a16:creationId xmlns:a16="http://schemas.microsoft.com/office/drawing/2014/main" id="{12E268EC-C78D-54D8-8062-2C5DC147C20A}"/>
              </a:ext>
            </a:extLst>
          </p:cNvPr>
          <p:cNvSpPr>
            <a:spLocks noChangeArrowheads="1"/>
          </p:cNvSpPr>
          <p:nvPr/>
        </p:nvSpPr>
        <p:spPr bwMode="auto">
          <a:xfrm>
            <a:off x="6324600" y="4343400"/>
            <a:ext cx="2057400" cy="533400"/>
          </a:xfrm>
          <a:prstGeom prst="ellipse">
            <a:avLst/>
          </a:prstGeom>
          <a:noFill/>
          <a:ln w="38100">
            <a:solidFill>
              <a:srgbClr val="CC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2400"/>
          </a:p>
        </p:txBody>
      </p:sp>
      <p:sp>
        <p:nvSpPr>
          <p:cNvPr id="83978" name="Text Box 10">
            <a:extLst>
              <a:ext uri="{FF2B5EF4-FFF2-40B4-BE49-F238E27FC236}">
                <a16:creationId xmlns:a16="http://schemas.microsoft.com/office/drawing/2014/main" id="{67842715-CA77-365C-08C3-B534CF72DD2A}"/>
              </a:ext>
            </a:extLst>
          </p:cNvPr>
          <p:cNvSpPr txBox="1">
            <a:spLocks noChangeArrowheads="1"/>
          </p:cNvSpPr>
          <p:nvPr/>
        </p:nvSpPr>
        <p:spPr bwMode="auto">
          <a:xfrm>
            <a:off x="6096000" y="3048000"/>
            <a:ext cx="10668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50000"/>
              </a:spcBef>
              <a:buFontTx/>
              <a:buNone/>
            </a:pPr>
            <a:r>
              <a:rPr lang="en-US" altLang="en-US" sz="1600" b="1"/>
              <a:t>Southeast Asia</a:t>
            </a:r>
          </a:p>
        </p:txBody>
      </p:sp>
      <p:sp>
        <p:nvSpPr>
          <p:cNvPr id="83979" name="Oval 11">
            <a:extLst>
              <a:ext uri="{FF2B5EF4-FFF2-40B4-BE49-F238E27FC236}">
                <a16:creationId xmlns:a16="http://schemas.microsoft.com/office/drawing/2014/main" id="{05114631-742B-AAA8-6FD1-1A3B98E56E24}"/>
              </a:ext>
            </a:extLst>
          </p:cNvPr>
          <p:cNvSpPr>
            <a:spLocks noChangeArrowheads="1"/>
          </p:cNvSpPr>
          <p:nvPr/>
        </p:nvSpPr>
        <p:spPr bwMode="auto">
          <a:xfrm>
            <a:off x="6019800" y="3048000"/>
            <a:ext cx="1143000" cy="609600"/>
          </a:xfrm>
          <a:prstGeom prst="ellipse">
            <a:avLst/>
          </a:prstGeom>
          <a:noFill/>
          <a:ln w="38100">
            <a:solidFill>
              <a:srgbClr val="CC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spcBef>
                <a:spcPct val="0"/>
              </a:spcBef>
              <a:buFontTx/>
              <a:buNone/>
            </a:pPr>
            <a:endParaRPr lang="en-US" altLang="en-US" sz="2400"/>
          </a:p>
        </p:txBody>
      </p:sp>
      <p:sp>
        <p:nvSpPr>
          <p:cNvPr id="83980" name="Line 12">
            <a:extLst>
              <a:ext uri="{FF2B5EF4-FFF2-40B4-BE49-F238E27FC236}">
                <a16:creationId xmlns:a16="http://schemas.microsoft.com/office/drawing/2014/main" id="{091C420F-D81B-21BF-004C-E58F1FEB0ACF}"/>
              </a:ext>
            </a:extLst>
          </p:cNvPr>
          <p:cNvSpPr>
            <a:spLocks noChangeShapeType="1"/>
          </p:cNvSpPr>
          <p:nvPr/>
        </p:nvSpPr>
        <p:spPr bwMode="auto">
          <a:xfrm>
            <a:off x="7543800" y="3657600"/>
            <a:ext cx="914400" cy="0"/>
          </a:xfrm>
          <a:prstGeom prst="line">
            <a:avLst/>
          </a:prstGeom>
          <a:noFill/>
          <a:ln w="38100">
            <a:solidFill>
              <a:srgbClr val="CC0066"/>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a:hlinkClick r:id="rId2"/>
            <a:extLst>
              <a:ext uri="{FF2B5EF4-FFF2-40B4-BE49-F238E27FC236}">
                <a16:creationId xmlns:a16="http://schemas.microsoft.com/office/drawing/2014/main" id="{5221E170-43D9-AFDA-65DF-396F9A8127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107"/>
          <a:stretch>
            <a:fillRect/>
          </a:stretch>
        </p:blipFill>
        <p:spPr bwMode="auto">
          <a:xfrm>
            <a:off x="0" y="533400"/>
            <a:ext cx="9144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5DE0BC28-AA85-0C56-01AA-1CA2F4C8C651}"/>
              </a:ext>
            </a:extLst>
          </p:cNvPr>
          <p:cNvSpPr txBox="1"/>
          <p:nvPr/>
        </p:nvSpPr>
        <p:spPr>
          <a:xfrm>
            <a:off x="0" y="0"/>
            <a:ext cx="9144000" cy="646113"/>
          </a:xfrm>
          <a:prstGeom prst="rect">
            <a:avLst/>
          </a:prstGeom>
          <a:noFill/>
        </p:spPr>
        <p:txBody>
          <a:bodyPr>
            <a:spAutoFit/>
          </a:bodyPr>
          <a:lstStyle/>
          <a:p>
            <a:pPr algn="ctr">
              <a:defRPr/>
            </a:pPr>
            <a:r>
              <a:rPr lang="en-US" sz="3600" b="1" u="sng" dirty="0">
                <a:effectLst>
                  <a:outerShdw blurRad="38100" dist="38100" dir="2700000" algn="tl">
                    <a:srgbClr val="000000">
                      <a:alpha val="43137"/>
                    </a:srgbClr>
                  </a:outerShdw>
                </a:effectLst>
              </a:rPr>
              <a:t>The Philippine-American War (1899 – 1902)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octrine">
            <a:extLst>
              <a:ext uri="{FF2B5EF4-FFF2-40B4-BE49-F238E27FC236}">
                <a16:creationId xmlns:a16="http://schemas.microsoft.com/office/drawing/2014/main" id="{41D0A00B-E628-4B18-B31D-9BCE1D33C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8286"/>
            <a:ext cx="1977372"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Box 2">
            <a:extLst>
              <a:ext uri="{FF2B5EF4-FFF2-40B4-BE49-F238E27FC236}">
                <a16:creationId xmlns:a16="http://schemas.microsoft.com/office/drawing/2014/main" id="{277B190B-DADD-A0FF-37BB-361E105B88A2}"/>
              </a:ext>
            </a:extLst>
          </p:cNvPr>
          <p:cNvSpPr txBox="1">
            <a:spLocks noChangeArrowheads="1"/>
          </p:cNvSpPr>
          <p:nvPr/>
        </p:nvSpPr>
        <p:spPr bwMode="auto">
          <a:xfrm>
            <a:off x="2819400" y="152400"/>
            <a:ext cx="39862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b="1" dirty="0"/>
              <a:t>The Monroe Doctrine</a:t>
            </a:r>
          </a:p>
        </p:txBody>
      </p:sp>
      <p:pic>
        <p:nvPicPr>
          <p:cNvPr id="3" name="Online Media 2" title="The Monroe Doctrine Explained">
            <a:hlinkClick r:id="" action="ppaction://media"/>
            <a:extLst>
              <a:ext uri="{FF2B5EF4-FFF2-40B4-BE49-F238E27FC236}">
                <a16:creationId xmlns:a16="http://schemas.microsoft.com/office/drawing/2014/main" id="{CEA5E2A6-977C-2359-EFD3-0A6F3356EFFC}"/>
              </a:ext>
            </a:extLst>
          </p:cNvPr>
          <p:cNvPicPr>
            <a:picLocks noRot="1" noChangeAspect="1"/>
          </p:cNvPicPr>
          <p:nvPr>
            <a:videoFile r:link="rId1"/>
          </p:nvPr>
        </p:nvPicPr>
        <p:blipFill>
          <a:blip r:embed="rId4"/>
          <a:stretch>
            <a:fillRect/>
          </a:stretch>
        </p:blipFill>
        <p:spPr>
          <a:xfrm>
            <a:off x="0" y="1600200"/>
            <a:ext cx="9144000" cy="5238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40D55-E839-5A88-1C3C-1C88D3652F09}"/>
              </a:ext>
            </a:extLst>
          </p:cNvPr>
          <p:cNvSpPr>
            <a:spLocks noGrp="1" noChangeArrowheads="1"/>
          </p:cNvSpPr>
          <p:nvPr>
            <p:ph type="title"/>
          </p:nvPr>
        </p:nvSpPr>
        <p:spPr>
          <a:xfrm>
            <a:off x="1066800" y="6350"/>
            <a:ext cx="6019800" cy="457200"/>
          </a:xfrm>
        </p:spPr>
        <p:txBody>
          <a:bodyPr/>
          <a:lstStyle/>
          <a:p>
            <a:r>
              <a:rPr lang="en-US" altLang="en-US" sz="3200" b="1"/>
              <a:t>The American Colonial Empire</a:t>
            </a:r>
          </a:p>
        </p:txBody>
      </p:sp>
      <p:sp>
        <p:nvSpPr>
          <p:cNvPr id="3" name="Text Placeholder 2">
            <a:extLst>
              <a:ext uri="{FF2B5EF4-FFF2-40B4-BE49-F238E27FC236}">
                <a16:creationId xmlns:a16="http://schemas.microsoft.com/office/drawing/2014/main" id="{BEED8A2E-AA8A-9A26-355D-9F8BE8A8615F}"/>
              </a:ext>
            </a:extLst>
          </p:cNvPr>
          <p:cNvSpPr>
            <a:spLocks noGrp="1" noChangeArrowheads="1"/>
          </p:cNvSpPr>
          <p:nvPr>
            <p:ph type="body" sz="half" idx="1"/>
          </p:nvPr>
        </p:nvSpPr>
        <p:spPr>
          <a:xfrm>
            <a:off x="-3175" y="544513"/>
            <a:ext cx="4800600" cy="533400"/>
          </a:xfrm>
        </p:spPr>
        <p:txBody>
          <a:bodyPr/>
          <a:lstStyle/>
          <a:p>
            <a:pPr marL="0" indent="0">
              <a:buFontTx/>
              <a:buNone/>
            </a:pPr>
            <a:r>
              <a:rPr lang="en-US" altLang="en-US" b="1"/>
              <a:t>Possessions in the Pacific</a:t>
            </a:r>
          </a:p>
        </p:txBody>
      </p:sp>
      <p:sp>
        <p:nvSpPr>
          <p:cNvPr id="6" name="Text Placeholder 2">
            <a:extLst>
              <a:ext uri="{FF2B5EF4-FFF2-40B4-BE49-F238E27FC236}">
                <a16:creationId xmlns:a16="http://schemas.microsoft.com/office/drawing/2014/main" id="{39C5245F-7B2D-A69E-A6BB-AAC8FD4B8388}"/>
              </a:ext>
            </a:extLst>
          </p:cNvPr>
          <p:cNvSpPr txBox="1">
            <a:spLocks/>
          </p:cNvSpPr>
          <p:nvPr/>
        </p:nvSpPr>
        <p:spPr bwMode="auto">
          <a:xfrm>
            <a:off x="73025" y="1214438"/>
            <a:ext cx="2514600" cy="533400"/>
          </a:xfrm>
          <a:prstGeom prst="rect">
            <a:avLst/>
          </a:prstGeom>
          <a:noFill/>
          <a:ln>
            <a:noFill/>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FontTx/>
              <a:buNone/>
              <a:defRPr/>
            </a:pPr>
            <a:r>
              <a:rPr lang="en-US" sz="2400" b="1" kern="0" dirty="0"/>
              <a:t>The Philippines:</a:t>
            </a:r>
          </a:p>
        </p:txBody>
      </p:sp>
      <p:sp>
        <p:nvSpPr>
          <p:cNvPr id="7" name="Rectangle 6">
            <a:extLst>
              <a:ext uri="{FF2B5EF4-FFF2-40B4-BE49-F238E27FC236}">
                <a16:creationId xmlns:a16="http://schemas.microsoft.com/office/drawing/2014/main" id="{DC270795-4166-F1D1-942D-4F0F1E2C890D}"/>
              </a:ext>
            </a:extLst>
          </p:cNvPr>
          <p:cNvSpPr>
            <a:spLocks noChangeArrowheads="1"/>
          </p:cNvSpPr>
          <p:nvPr/>
        </p:nvSpPr>
        <p:spPr bwMode="auto">
          <a:xfrm>
            <a:off x="-96838" y="1885950"/>
            <a:ext cx="4987926"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200" b="1"/>
              <a:t>The Filipino-American War 1899-1902</a:t>
            </a:r>
          </a:p>
        </p:txBody>
      </p:sp>
      <p:pic>
        <p:nvPicPr>
          <p:cNvPr id="8" name="Picture 7">
            <a:extLst>
              <a:ext uri="{FF2B5EF4-FFF2-40B4-BE49-F238E27FC236}">
                <a16:creationId xmlns:a16="http://schemas.microsoft.com/office/drawing/2014/main" id="{336BE5FA-8CEB-7CDE-02B7-1BB7873D8D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03750" y="533400"/>
            <a:ext cx="44672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roup 34">
            <a:extLst>
              <a:ext uri="{FF2B5EF4-FFF2-40B4-BE49-F238E27FC236}">
                <a16:creationId xmlns:a16="http://schemas.microsoft.com/office/drawing/2014/main" id="{54F6DC2B-7B95-A794-1976-FF818467E93D}"/>
              </a:ext>
            </a:extLst>
          </p:cNvPr>
          <p:cNvGrpSpPr>
            <a:grpSpLocks/>
          </p:cNvGrpSpPr>
          <p:nvPr/>
        </p:nvGrpSpPr>
        <p:grpSpPr bwMode="auto">
          <a:xfrm>
            <a:off x="7696200" y="1828800"/>
            <a:ext cx="1506538" cy="1254125"/>
            <a:chOff x="7696200" y="1828800"/>
            <a:chExt cx="1505838" cy="1254187"/>
          </a:xfrm>
        </p:grpSpPr>
        <p:sp>
          <p:nvSpPr>
            <p:cNvPr id="62476" name="TextBox 8">
              <a:extLst>
                <a:ext uri="{FF2B5EF4-FFF2-40B4-BE49-F238E27FC236}">
                  <a16:creationId xmlns:a16="http://schemas.microsoft.com/office/drawing/2014/main" id="{D909524F-EA34-474D-A389-1D8385CF5D93}"/>
                </a:ext>
              </a:extLst>
            </p:cNvPr>
            <p:cNvSpPr txBox="1">
              <a:spLocks noChangeArrowheads="1"/>
            </p:cNvSpPr>
            <p:nvPr/>
          </p:nvSpPr>
          <p:spPr bwMode="auto">
            <a:xfrm>
              <a:off x="7696200" y="1828800"/>
              <a:ext cx="106471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b="1"/>
                <a:t>Spain</a:t>
              </a:r>
            </a:p>
          </p:txBody>
        </p:sp>
        <p:cxnSp>
          <p:nvCxnSpPr>
            <p:cNvPr id="11" name="Straight Arrow Connector 10">
              <a:extLst>
                <a:ext uri="{FF2B5EF4-FFF2-40B4-BE49-F238E27FC236}">
                  <a16:creationId xmlns:a16="http://schemas.microsoft.com/office/drawing/2014/main" id="{AA364FFD-24DD-40A9-D447-BB0D119BD1EC}"/>
                </a:ext>
              </a:extLst>
            </p:cNvPr>
            <p:cNvCxnSpPr>
              <a:stCxn id="62476" idx="2"/>
            </p:cNvCxnSpPr>
            <p:nvPr/>
          </p:nvCxnSpPr>
          <p:spPr bwMode="auto">
            <a:xfrm flipH="1">
              <a:off x="7924694" y="2352701"/>
              <a:ext cx="304658" cy="293703"/>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4" name="Straight Arrow Connector 13">
              <a:extLst>
                <a:ext uri="{FF2B5EF4-FFF2-40B4-BE49-F238E27FC236}">
                  <a16:creationId xmlns:a16="http://schemas.microsoft.com/office/drawing/2014/main" id="{BEAB5863-7C86-833F-2A3D-C5FF3329117B}"/>
                </a:ext>
              </a:extLst>
            </p:cNvPr>
            <p:cNvCxnSpPr/>
            <p:nvPr/>
          </p:nvCxnSpPr>
          <p:spPr bwMode="auto">
            <a:xfrm flipH="1">
              <a:off x="8077023" y="2789285"/>
              <a:ext cx="304658" cy="293702"/>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62479" name="TextBox 8">
              <a:extLst>
                <a:ext uri="{FF2B5EF4-FFF2-40B4-BE49-F238E27FC236}">
                  <a16:creationId xmlns:a16="http://schemas.microsoft.com/office/drawing/2014/main" id="{B273EFBA-4084-70EE-B3C6-AEC885E324BB}"/>
                </a:ext>
              </a:extLst>
            </p:cNvPr>
            <p:cNvSpPr txBox="1">
              <a:spLocks noChangeArrowheads="1"/>
            </p:cNvSpPr>
            <p:nvPr/>
          </p:nvSpPr>
          <p:spPr bwMode="auto">
            <a:xfrm>
              <a:off x="8141025" y="2379544"/>
              <a:ext cx="1061013" cy="523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b="1"/>
                <a:t>$20M</a:t>
              </a:r>
            </a:p>
          </p:txBody>
        </p:sp>
      </p:grpSp>
      <p:grpSp>
        <p:nvGrpSpPr>
          <p:cNvPr id="36" name="Group 35">
            <a:extLst>
              <a:ext uri="{FF2B5EF4-FFF2-40B4-BE49-F238E27FC236}">
                <a16:creationId xmlns:a16="http://schemas.microsoft.com/office/drawing/2014/main" id="{EBE76198-5503-4774-6A97-0E991E57F526}"/>
              </a:ext>
            </a:extLst>
          </p:cNvPr>
          <p:cNvGrpSpPr>
            <a:grpSpLocks/>
          </p:cNvGrpSpPr>
          <p:nvPr/>
        </p:nvGrpSpPr>
        <p:grpSpPr bwMode="auto">
          <a:xfrm>
            <a:off x="7161213" y="4495800"/>
            <a:ext cx="1901825" cy="1362075"/>
            <a:chOff x="7161604" y="4495800"/>
            <a:chExt cx="1901483" cy="1361420"/>
          </a:xfrm>
        </p:grpSpPr>
        <p:sp>
          <p:nvSpPr>
            <p:cNvPr id="62474" name="TextBox 13">
              <a:extLst>
                <a:ext uri="{FF2B5EF4-FFF2-40B4-BE49-F238E27FC236}">
                  <a16:creationId xmlns:a16="http://schemas.microsoft.com/office/drawing/2014/main" id="{AA0982E8-C79A-FD1C-3BC8-142CEE9E4B92}"/>
                </a:ext>
              </a:extLst>
            </p:cNvPr>
            <p:cNvSpPr txBox="1">
              <a:spLocks noChangeArrowheads="1"/>
            </p:cNvSpPr>
            <p:nvPr/>
          </p:nvSpPr>
          <p:spPr bwMode="auto">
            <a:xfrm>
              <a:off x="7161604" y="5334000"/>
              <a:ext cx="19014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b="1"/>
                <a:t>Philippines</a:t>
              </a:r>
            </a:p>
          </p:txBody>
        </p:sp>
        <p:cxnSp>
          <p:nvCxnSpPr>
            <p:cNvPr id="28" name="Straight Arrow Connector 27">
              <a:extLst>
                <a:ext uri="{FF2B5EF4-FFF2-40B4-BE49-F238E27FC236}">
                  <a16:creationId xmlns:a16="http://schemas.microsoft.com/office/drawing/2014/main" id="{44F2480C-3699-5066-10EB-DB295ACE919C}"/>
                </a:ext>
              </a:extLst>
            </p:cNvPr>
            <p:cNvCxnSpPr>
              <a:cxnSpLocks/>
            </p:cNvCxnSpPr>
            <p:nvPr/>
          </p:nvCxnSpPr>
          <p:spPr bwMode="auto">
            <a:xfrm flipH="1" flipV="1">
              <a:off x="7772681" y="4495800"/>
              <a:ext cx="652346" cy="1064701"/>
            </a:xfrm>
            <a:prstGeom prst="straightConnector1">
              <a:avLst/>
            </a:prstGeom>
            <a:ln w="44450" cap="flat" cmpd="sng" algn="ctr">
              <a:solidFill>
                <a:srgbClr val="FF0000"/>
              </a:solidFill>
              <a:prstDash val="solid"/>
              <a:round/>
              <a:headEnd type="none" w="med" len="med"/>
              <a:tailEnd type="none" w="med" len="med"/>
            </a:ln>
          </p:spPr>
          <p:style>
            <a:lnRef idx="1">
              <a:schemeClr val="accent4"/>
            </a:lnRef>
            <a:fillRef idx="0">
              <a:schemeClr val="accent4"/>
            </a:fillRef>
            <a:effectRef idx="0">
              <a:schemeClr val="accent4"/>
            </a:effectRef>
            <a:fontRef idx="minor">
              <a:schemeClr val="tx1"/>
            </a:fontRef>
          </p:style>
        </p:cxnSp>
      </p:grpSp>
      <p:sp>
        <p:nvSpPr>
          <p:cNvPr id="34" name="TextBox 33">
            <a:extLst>
              <a:ext uri="{FF2B5EF4-FFF2-40B4-BE49-F238E27FC236}">
                <a16:creationId xmlns:a16="http://schemas.microsoft.com/office/drawing/2014/main" id="{6D2F1551-9F4D-A426-C8B6-10F227ADF21C}"/>
              </a:ext>
            </a:extLst>
          </p:cNvPr>
          <p:cNvSpPr txBox="1">
            <a:spLocks noChangeArrowheads="1"/>
          </p:cNvSpPr>
          <p:nvPr/>
        </p:nvSpPr>
        <p:spPr bwMode="auto">
          <a:xfrm>
            <a:off x="17463" y="2379663"/>
            <a:ext cx="457835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200" dirty="0"/>
              <a:t>Filipinos had been fighting Spain</a:t>
            </a:r>
          </a:p>
          <a:p>
            <a:pPr>
              <a:spcBef>
                <a:spcPct val="0"/>
              </a:spcBef>
              <a:buFontTx/>
              <a:buNone/>
            </a:pPr>
            <a:r>
              <a:rPr lang="en-US" altLang="en-US" sz="2200" dirty="0"/>
              <a:t>Long before the Spanish- American </a:t>
            </a:r>
          </a:p>
          <a:p>
            <a:pPr>
              <a:spcBef>
                <a:spcPct val="0"/>
              </a:spcBef>
              <a:buFontTx/>
              <a:buNone/>
            </a:pPr>
            <a:r>
              <a:rPr lang="en-US" altLang="en-US" sz="2200" dirty="0"/>
              <a:t>War broke out.  Bitterly disappointed when Pres. </a:t>
            </a:r>
            <a:r>
              <a:rPr lang="en-US" altLang="en-US" sz="2200" dirty="0" err="1"/>
              <a:t>McKinely</a:t>
            </a:r>
            <a:endParaRPr lang="en-US" altLang="en-US" sz="2200" dirty="0"/>
          </a:p>
          <a:p>
            <a:pPr>
              <a:spcBef>
                <a:spcPct val="0"/>
              </a:spcBef>
              <a:buFontTx/>
              <a:buNone/>
            </a:pPr>
            <a:r>
              <a:rPr lang="en-US" altLang="en-US" sz="2200" b="1" dirty="0"/>
              <a:t>annexed</a:t>
            </a:r>
            <a:r>
              <a:rPr lang="en-US" altLang="en-US" sz="2200" dirty="0"/>
              <a:t> the Philippines instead of granting independence (they had an agreement), Filipinos rebelled and waged war against the US.</a:t>
            </a:r>
          </a:p>
          <a:p>
            <a:pPr>
              <a:spcBef>
                <a:spcPct val="0"/>
              </a:spcBef>
              <a:buFontTx/>
              <a:buNone/>
            </a:pPr>
            <a:r>
              <a:rPr lang="en-US" altLang="en-US" sz="2200" dirty="0"/>
              <a:t>Led by </a:t>
            </a:r>
            <a:r>
              <a:rPr lang="en-US" altLang="en-US" sz="2200" b="1" dirty="0"/>
              <a:t>Emilio Aguinaldo</a:t>
            </a:r>
            <a:r>
              <a:rPr lang="en-US" altLang="en-US" sz="2200" dirty="0"/>
              <a:t>, the rebels used </a:t>
            </a:r>
            <a:r>
              <a:rPr lang="en-US" altLang="en-US" sz="2200" b="1" dirty="0"/>
              <a:t>guerilla warfare </a:t>
            </a:r>
            <a:r>
              <a:rPr lang="en-US" altLang="en-US" sz="2200" dirty="0"/>
              <a:t>tactics.  It is a Spanish word meaning small war.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circle(in)">
                                      <p:cBhvr>
                                        <p:cTn id="31" dur="2000"/>
                                        <p:tgtEl>
                                          <p:spTgt spid="3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style.rotation</p:attrName>
                                        </p:attrNameLst>
                                      </p:cBhvr>
                                      <p:tavLst>
                                        <p:tav tm="0">
                                          <p:val>
                                            <p:fltVal val="90"/>
                                          </p:val>
                                        </p:tav>
                                        <p:tav tm="100000">
                                          <p:val>
                                            <p:fltVal val="0"/>
                                          </p:val>
                                        </p:tav>
                                      </p:tavLst>
                                    </p:anim>
                                    <p:animEffect transition="in" filter="fade">
                                      <p:cBhvr>
                                        <p:cTn id="39" dur="1000"/>
                                        <p:tgtEl>
                                          <p:spTgt spid="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1" presetClass="entr" presetSubtype="0" fill="hold" nodeType="clickEffect">
                                  <p:stCondLst>
                                    <p:cond delay="0"/>
                                  </p:stCondLst>
                                  <p:childTnLst>
                                    <p:set>
                                      <p:cBhvr>
                                        <p:cTn id="43" dur="1" fill="hold">
                                          <p:stCondLst>
                                            <p:cond delay="0"/>
                                          </p:stCondLst>
                                        </p:cTn>
                                        <p:tgtEl>
                                          <p:spTgt spid="35"/>
                                        </p:tgtEl>
                                        <p:attrNameLst>
                                          <p:attrName>style.visibility</p:attrName>
                                        </p:attrNameLst>
                                      </p:cBhvr>
                                      <p:to>
                                        <p:strVal val="visible"/>
                                      </p:to>
                                    </p:set>
                                    <p:anim calcmode="lin" valueType="num">
                                      <p:cBhvr>
                                        <p:cTn id="44" dur="1000" fill="hold"/>
                                        <p:tgtEl>
                                          <p:spTgt spid="35"/>
                                        </p:tgtEl>
                                        <p:attrNameLst>
                                          <p:attrName>ppt_w</p:attrName>
                                        </p:attrNameLst>
                                      </p:cBhvr>
                                      <p:tavLst>
                                        <p:tav tm="0">
                                          <p:val>
                                            <p:fltVal val="0"/>
                                          </p:val>
                                        </p:tav>
                                        <p:tav tm="100000">
                                          <p:val>
                                            <p:strVal val="#ppt_w"/>
                                          </p:val>
                                        </p:tav>
                                      </p:tavLst>
                                    </p:anim>
                                    <p:anim calcmode="lin" valueType="num">
                                      <p:cBhvr>
                                        <p:cTn id="45" dur="1000" fill="hold"/>
                                        <p:tgtEl>
                                          <p:spTgt spid="35"/>
                                        </p:tgtEl>
                                        <p:attrNameLst>
                                          <p:attrName>ppt_h</p:attrName>
                                        </p:attrNameLst>
                                      </p:cBhvr>
                                      <p:tavLst>
                                        <p:tav tm="0">
                                          <p:val>
                                            <p:fltVal val="0"/>
                                          </p:val>
                                        </p:tav>
                                        <p:tav tm="100000">
                                          <p:val>
                                            <p:strVal val="#ppt_h"/>
                                          </p:val>
                                        </p:tav>
                                      </p:tavLst>
                                    </p:anim>
                                    <p:anim calcmode="lin" valueType="num">
                                      <p:cBhvr>
                                        <p:cTn id="46" dur="1000" fill="hold"/>
                                        <p:tgtEl>
                                          <p:spTgt spid="35"/>
                                        </p:tgtEl>
                                        <p:attrNameLst>
                                          <p:attrName>style.rotation</p:attrName>
                                        </p:attrNameLst>
                                      </p:cBhvr>
                                      <p:tavLst>
                                        <p:tav tm="0">
                                          <p:val>
                                            <p:fltVal val="90"/>
                                          </p:val>
                                        </p:tav>
                                        <p:tav tm="100000">
                                          <p:val>
                                            <p:fltVal val="0"/>
                                          </p:val>
                                        </p:tav>
                                      </p:tavLst>
                                    </p:anim>
                                    <p:animEffect transition="in" filter="fade">
                                      <p:cBhvr>
                                        <p:cTn id="47" dur="1000"/>
                                        <p:tgtEl>
                                          <p:spTgt spid="3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1" presetClass="entr" presetSubtype="0" fill="hold" nodeType="clickEffect">
                                  <p:stCondLst>
                                    <p:cond delay="0"/>
                                  </p:stCondLst>
                                  <p:childTnLst>
                                    <p:set>
                                      <p:cBhvr>
                                        <p:cTn id="51" dur="1" fill="hold">
                                          <p:stCondLst>
                                            <p:cond delay="0"/>
                                          </p:stCondLst>
                                        </p:cTn>
                                        <p:tgtEl>
                                          <p:spTgt spid="36"/>
                                        </p:tgtEl>
                                        <p:attrNameLst>
                                          <p:attrName>style.visibility</p:attrName>
                                        </p:attrNameLst>
                                      </p:cBhvr>
                                      <p:to>
                                        <p:strVal val="visible"/>
                                      </p:to>
                                    </p:set>
                                    <p:anim calcmode="lin" valueType="num">
                                      <p:cBhvr>
                                        <p:cTn id="52" dur="1000" fill="hold"/>
                                        <p:tgtEl>
                                          <p:spTgt spid="36"/>
                                        </p:tgtEl>
                                        <p:attrNameLst>
                                          <p:attrName>ppt_w</p:attrName>
                                        </p:attrNameLst>
                                      </p:cBhvr>
                                      <p:tavLst>
                                        <p:tav tm="0">
                                          <p:val>
                                            <p:fltVal val="0"/>
                                          </p:val>
                                        </p:tav>
                                        <p:tav tm="100000">
                                          <p:val>
                                            <p:strVal val="#ppt_w"/>
                                          </p:val>
                                        </p:tav>
                                      </p:tavLst>
                                    </p:anim>
                                    <p:anim calcmode="lin" valueType="num">
                                      <p:cBhvr>
                                        <p:cTn id="53" dur="1000" fill="hold"/>
                                        <p:tgtEl>
                                          <p:spTgt spid="36"/>
                                        </p:tgtEl>
                                        <p:attrNameLst>
                                          <p:attrName>ppt_h</p:attrName>
                                        </p:attrNameLst>
                                      </p:cBhvr>
                                      <p:tavLst>
                                        <p:tav tm="0">
                                          <p:val>
                                            <p:fltVal val="0"/>
                                          </p:val>
                                        </p:tav>
                                        <p:tav tm="100000">
                                          <p:val>
                                            <p:strVal val="#ppt_h"/>
                                          </p:val>
                                        </p:tav>
                                      </p:tavLst>
                                    </p:anim>
                                    <p:anim calcmode="lin" valueType="num">
                                      <p:cBhvr>
                                        <p:cTn id="54" dur="1000" fill="hold"/>
                                        <p:tgtEl>
                                          <p:spTgt spid="36"/>
                                        </p:tgtEl>
                                        <p:attrNameLst>
                                          <p:attrName>style.rotation</p:attrName>
                                        </p:attrNameLst>
                                      </p:cBhvr>
                                      <p:tavLst>
                                        <p:tav tm="0">
                                          <p:val>
                                            <p:fltVal val="90"/>
                                          </p:val>
                                        </p:tav>
                                        <p:tav tm="100000">
                                          <p:val>
                                            <p:fltVal val="0"/>
                                          </p:val>
                                        </p:tav>
                                      </p:tavLst>
                                    </p:anim>
                                    <p:animEffect transition="in" filter="fade">
                                      <p:cBhvr>
                                        <p:cTn id="55"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7" grpId="0"/>
      <p:bldP spid="3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a:extLst>
              <a:ext uri="{FF2B5EF4-FFF2-40B4-BE49-F238E27FC236}">
                <a16:creationId xmlns:a16="http://schemas.microsoft.com/office/drawing/2014/main" id="{2E58E199-C8C5-804D-3CAB-64E4CE792496}"/>
              </a:ext>
            </a:extLst>
          </p:cNvPr>
          <p:cNvSpPr>
            <a:spLocks noGrp="1" noChangeArrowheads="1"/>
          </p:cNvSpPr>
          <p:nvPr>
            <p:ph type="title"/>
          </p:nvPr>
        </p:nvSpPr>
        <p:spPr>
          <a:xfrm>
            <a:off x="1066800" y="6350"/>
            <a:ext cx="6019800" cy="457200"/>
          </a:xfrm>
        </p:spPr>
        <p:txBody>
          <a:bodyPr/>
          <a:lstStyle/>
          <a:p>
            <a:r>
              <a:rPr lang="en-US" altLang="en-US" sz="3200" b="1"/>
              <a:t>The American Colonial Empire</a:t>
            </a:r>
          </a:p>
        </p:txBody>
      </p:sp>
      <p:sp>
        <p:nvSpPr>
          <p:cNvPr id="63491" name="Text Placeholder 2">
            <a:extLst>
              <a:ext uri="{FF2B5EF4-FFF2-40B4-BE49-F238E27FC236}">
                <a16:creationId xmlns:a16="http://schemas.microsoft.com/office/drawing/2014/main" id="{59E69EF0-EDD2-7943-6B6C-9864ED77568A}"/>
              </a:ext>
            </a:extLst>
          </p:cNvPr>
          <p:cNvSpPr>
            <a:spLocks noGrp="1" noChangeArrowheads="1"/>
          </p:cNvSpPr>
          <p:nvPr>
            <p:ph type="body" sz="half" idx="1"/>
          </p:nvPr>
        </p:nvSpPr>
        <p:spPr>
          <a:xfrm>
            <a:off x="152400" y="474663"/>
            <a:ext cx="4800600" cy="533400"/>
          </a:xfrm>
        </p:spPr>
        <p:txBody>
          <a:bodyPr/>
          <a:lstStyle/>
          <a:p>
            <a:pPr marL="0" indent="0">
              <a:buFontTx/>
              <a:buNone/>
            </a:pPr>
            <a:r>
              <a:rPr lang="en-US" altLang="en-US" b="1"/>
              <a:t>Possessions in the Pacific</a:t>
            </a:r>
          </a:p>
        </p:txBody>
      </p:sp>
      <p:sp>
        <p:nvSpPr>
          <p:cNvPr id="6" name="Text Placeholder 2">
            <a:extLst>
              <a:ext uri="{FF2B5EF4-FFF2-40B4-BE49-F238E27FC236}">
                <a16:creationId xmlns:a16="http://schemas.microsoft.com/office/drawing/2014/main" id="{E19798EB-5850-329F-30BC-3DB33C82F95D}"/>
              </a:ext>
            </a:extLst>
          </p:cNvPr>
          <p:cNvSpPr txBox="1">
            <a:spLocks/>
          </p:cNvSpPr>
          <p:nvPr/>
        </p:nvSpPr>
        <p:spPr bwMode="auto">
          <a:xfrm>
            <a:off x="152400" y="1008063"/>
            <a:ext cx="2514600" cy="533400"/>
          </a:xfrm>
          <a:prstGeom prst="rect">
            <a:avLst/>
          </a:prstGeom>
          <a:noFill/>
          <a:ln>
            <a:noFill/>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FontTx/>
              <a:buNone/>
              <a:defRPr/>
            </a:pPr>
            <a:r>
              <a:rPr lang="en-US" sz="2400" b="1" kern="0" dirty="0"/>
              <a:t>The Philippines:</a:t>
            </a:r>
          </a:p>
        </p:txBody>
      </p:sp>
      <p:sp>
        <p:nvSpPr>
          <p:cNvPr id="63493" name="Rectangle 6">
            <a:extLst>
              <a:ext uri="{FF2B5EF4-FFF2-40B4-BE49-F238E27FC236}">
                <a16:creationId xmlns:a16="http://schemas.microsoft.com/office/drawing/2014/main" id="{F95E6661-98FB-BA86-FFE9-FD9917A296F4}"/>
              </a:ext>
            </a:extLst>
          </p:cNvPr>
          <p:cNvSpPr>
            <a:spLocks noChangeArrowheads="1"/>
          </p:cNvSpPr>
          <p:nvPr/>
        </p:nvSpPr>
        <p:spPr bwMode="auto">
          <a:xfrm>
            <a:off x="-34925" y="1447800"/>
            <a:ext cx="4987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000" b="1"/>
              <a:t>The Filipino-American War 1899-1902</a:t>
            </a:r>
          </a:p>
        </p:txBody>
      </p:sp>
      <p:sp>
        <p:nvSpPr>
          <p:cNvPr id="63494" name="TextBox 33">
            <a:extLst>
              <a:ext uri="{FF2B5EF4-FFF2-40B4-BE49-F238E27FC236}">
                <a16:creationId xmlns:a16="http://schemas.microsoft.com/office/drawing/2014/main" id="{F5ACE114-D3E5-C19A-F7F5-C0B1FE16D7CD}"/>
              </a:ext>
            </a:extLst>
          </p:cNvPr>
          <p:cNvSpPr txBox="1">
            <a:spLocks noChangeArrowheads="1"/>
          </p:cNvSpPr>
          <p:nvPr/>
        </p:nvSpPr>
        <p:spPr bwMode="auto">
          <a:xfrm>
            <a:off x="0" y="1828800"/>
            <a:ext cx="457835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400"/>
              <a:t>Faced with overwhelming odds, the Filipinos finally surrendered to the US in 1902 but sporatic fighting continued for the next decade.</a:t>
            </a:r>
          </a:p>
          <a:p>
            <a:pPr>
              <a:spcBef>
                <a:spcPct val="0"/>
              </a:spcBef>
              <a:buFontTx/>
              <a:buNone/>
            </a:pPr>
            <a:endParaRPr lang="en-US" altLang="en-US" sz="2400"/>
          </a:p>
          <a:p>
            <a:pPr>
              <a:spcBef>
                <a:spcPct val="0"/>
              </a:spcBef>
              <a:buFontTx/>
              <a:buNone/>
            </a:pPr>
            <a:r>
              <a:rPr lang="en-US" altLang="en-US" sz="2400"/>
              <a:t>The US built roads, hospitals, schools and the Jones Act gave Filipinos the right to elect both houses of their own legislature in 1916</a:t>
            </a:r>
          </a:p>
          <a:p>
            <a:pPr>
              <a:spcBef>
                <a:spcPct val="0"/>
              </a:spcBef>
              <a:buFontTx/>
              <a:buNone/>
            </a:pPr>
            <a:endParaRPr lang="en-US" altLang="en-US" sz="2400"/>
          </a:p>
          <a:p>
            <a:pPr>
              <a:spcBef>
                <a:spcPct val="0"/>
              </a:spcBef>
              <a:buFontTx/>
              <a:buNone/>
            </a:pPr>
            <a:r>
              <a:rPr lang="en-US" altLang="en-US" sz="2400"/>
              <a:t>The US granted the Philippines its independence on July 4, 1946.</a:t>
            </a:r>
          </a:p>
        </p:txBody>
      </p:sp>
      <p:pic>
        <p:nvPicPr>
          <p:cNvPr id="63495" name="Picture 3">
            <a:extLst>
              <a:ext uri="{FF2B5EF4-FFF2-40B4-BE49-F238E27FC236}">
                <a16:creationId xmlns:a16="http://schemas.microsoft.com/office/drawing/2014/main" id="{BC50B910-9C55-C13B-81D7-5C173E37D1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5775" y="590550"/>
            <a:ext cx="3343275"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6" name="TextBox 4">
            <a:extLst>
              <a:ext uri="{FF2B5EF4-FFF2-40B4-BE49-F238E27FC236}">
                <a16:creationId xmlns:a16="http://schemas.microsoft.com/office/drawing/2014/main" id="{28C9B68E-3B51-3357-3F82-DFACB19700C5}"/>
              </a:ext>
            </a:extLst>
          </p:cNvPr>
          <p:cNvSpPr txBox="1">
            <a:spLocks noChangeArrowheads="1"/>
          </p:cNvSpPr>
          <p:nvPr/>
        </p:nvSpPr>
        <p:spPr bwMode="auto">
          <a:xfrm>
            <a:off x="5870575" y="4713288"/>
            <a:ext cx="3038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i="1">
                <a:latin typeface="Centaur" panose="02030504050205020304" pitchFamily="18" charset="0"/>
              </a:rPr>
              <a:t>Emilio Aguinaldo</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7E01CE2A-C244-7E47-3181-F9FF5F04D948}"/>
              </a:ext>
            </a:extLst>
          </p:cNvPr>
          <p:cNvSpPr>
            <a:spLocks noGrp="1" noChangeArrowheads="1"/>
          </p:cNvSpPr>
          <p:nvPr>
            <p:ph type="title"/>
          </p:nvPr>
        </p:nvSpPr>
        <p:spPr>
          <a:xfrm>
            <a:off x="0" y="23813"/>
            <a:ext cx="2424113" cy="585787"/>
          </a:xfrm>
        </p:spPr>
        <p:txBody>
          <a:bodyPr/>
          <a:lstStyle/>
          <a:p>
            <a:r>
              <a:rPr lang="en-US" altLang="en-US" sz="3200" b="1"/>
              <a:t>1901</a:t>
            </a:r>
          </a:p>
        </p:txBody>
      </p:sp>
      <p:sp>
        <p:nvSpPr>
          <p:cNvPr id="64515" name="Text Placeholder 2">
            <a:extLst>
              <a:ext uri="{FF2B5EF4-FFF2-40B4-BE49-F238E27FC236}">
                <a16:creationId xmlns:a16="http://schemas.microsoft.com/office/drawing/2014/main" id="{C72465E2-F070-A733-EBAD-08767BEADB73}"/>
              </a:ext>
            </a:extLst>
          </p:cNvPr>
          <p:cNvSpPr>
            <a:spLocks noGrp="1" noChangeArrowheads="1"/>
          </p:cNvSpPr>
          <p:nvPr>
            <p:ph type="body" sz="half" idx="1"/>
          </p:nvPr>
        </p:nvSpPr>
        <p:spPr>
          <a:xfrm>
            <a:off x="0" y="533400"/>
            <a:ext cx="3657600" cy="4114800"/>
          </a:xfrm>
        </p:spPr>
        <p:txBody>
          <a:bodyPr/>
          <a:lstStyle/>
          <a:p>
            <a:pPr marL="0" indent="0" algn="ctr">
              <a:buFontTx/>
              <a:buNone/>
            </a:pPr>
            <a:r>
              <a:rPr lang="en-US" altLang="en-US" sz="2000" b="1"/>
              <a:t>Columbia’s Easter Bonnet</a:t>
            </a:r>
          </a:p>
          <a:p>
            <a:pPr marL="0" indent="0" algn="ctr">
              <a:buFontTx/>
              <a:buNone/>
            </a:pPr>
            <a:endParaRPr lang="en-US" altLang="en-US" sz="2000" b="1"/>
          </a:p>
          <a:p>
            <a:pPr marL="0" indent="0">
              <a:buFontTx/>
              <a:buNone/>
            </a:pPr>
            <a:r>
              <a:rPr lang="en-US" altLang="en-US" sz="1600"/>
              <a:t>Which of the following most directly led to the circumstances illustrated by the image?</a:t>
            </a:r>
          </a:p>
          <a:p>
            <a:pPr marL="0" indent="0">
              <a:buFontTx/>
              <a:buNone/>
            </a:pPr>
            <a:r>
              <a:rPr lang="en-US" altLang="en-US" sz="1600"/>
              <a:t>A. The United States victory in the Spanish-American War</a:t>
            </a:r>
          </a:p>
          <a:p>
            <a:pPr marL="0" indent="0">
              <a:buFontTx/>
              <a:buNone/>
            </a:pPr>
            <a:endParaRPr lang="en-US" altLang="en-US" sz="1600"/>
          </a:p>
          <a:p>
            <a:pPr marL="0" indent="0">
              <a:buFontTx/>
              <a:buNone/>
            </a:pPr>
            <a:r>
              <a:rPr lang="en-US" altLang="en-US" sz="1600"/>
              <a:t>B. The Supreme Court ruling in Plessy v. Ferguson</a:t>
            </a:r>
          </a:p>
          <a:p>
            <a:pPr marL="0" indent="0">
              <a:buFontTx/>
              <a:buNone/>
            </a:pPr>
            <a:endParaRPr lang="en-US" altLang="en-US" sz="1600"/>
          </a:p>
          <a:p>
            <a:pPr marL="0" indent="0">
              <a:buFontTx/>
              <a:buNone/>
            </a:pPr>
            <a:r>
              <a:rPr lang="en-US" altLang="en-US" sz="1600"/>
              <a:t>C. The United States contributions to the Allied victory in the First World War</a:t>
            </a:r>
          </a:p>
          <a:p>
            <a:pPr marL="0" indent="0">
              <a:buFontTx/>
              <a:buNone/>
            </a:pPr>
            <a:endParaRPr lang="en-US" altLang="en-US" sz="1600"/>
          </a:p>
          <a:p>
            <a:pPr marL="0" indent="0">
              <a:buFontTx/>
              <a:buNone/>
            </a:pPr>
            <a:r>
              <a:rPr lang="en-US" altLang="en-US" sz="1600"/>
              <a:t>D. The ratification of the Nineteenth Amendment to the Constitution</a:t>
            </a:r>
          </a:p>
        </p:txBody>
      </p:sp>
      <p:sp>
        <p:nvSpPr>
          <p:cNvPr id="64516" name="Online Image Placeholder 3">
            <a:extLst>
              <a:ext uri="{FF2B5EF4-FFF2-40B4-BE49-F238E27FC236}">
                <a16:creationId xmlns:a16="http://schemas.microsoft.com/office/drawing/2014/main" id="{1AA74DBD-5E33-55E9-E8E8-93BCDC130FF4}"/>
              </a:ext>
            </a:extLst>
          </p:cNvPr>
          <p:cNvSpPr>
            <a:spLocks noGrp="1" noChangeArrowheads="1" noTextEdit="1"/>
          </p:cNvSpPr>
          <p:nvPr>
            <p:ph type="clipArt" sz="half" idx="2"/>
          </p:nvPr>
        </p:nvSpPr>
        <p:spPr/>
      </p:sp>
      <p:pic>
        <p:nvPicPr>
          <p:cNvPr id="64517" name="Picture 4">
            <a:extLst>
              <a:ext uri="{FF2B5EF4-FFF2-40B4-BE49-F238E27FC236}">
                <a16:creationId xmlns:a16="http://schemas.microsoft.com/office/drawing/2014/main" id="{5A4BAC7B-509D-4017-872B-02FC0B55FC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42863"/>
            <a:ext cx="5805488" cy="677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1AD5A0ED-329C-0871-502F-A663128D1B48}"/>
              </a:ext>
            </a:extLst>
          </p:cNvPr>
          <p:cNvSpPr>
            <a:spLocks noChangeArrowheads="1"/>
          </p:cNvSpPr>
          <p:nvPr/>
        </p:nvSpPr>
        <p:spPr bwMode="auto">
          <a:xfrm>
            <a:off x="0" y="2057400"/>
            <a:ext cx="304800" cy="328613"/>
          </a:xfrm>
          <a:prstGeom prst="ellipse">
            <a:avLst/>
          </a:prstGeom>
          <a:noFill/>
          <a:ln w="317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a:extLst>
              <a:ext uri="{FF2B5EF4-FFF2-40B4-BE49-F238E27FC236}">
                <a16:creationId xmlns:a16="http://schemas.microsoft.com/office/drawing/2014/main" id="{D39E4D7D-6A79-38EB-B771-97D1EBC3E32E}"/>
              </a:ext>
            </a:extLst>
          </p:cNvPr>
          <p:cNvSpPr>
            <a:spLocks noGrp="1" noChangeArrowheads="1"/>
          </p:cNvSpPr>
          <p:nvPr>
            <p:ph type="title"/>
          </p:nvPr>
        </p:nvSpPr>
        <p:spPr>
          <a:xfrm>
            <a:off x="0" y="23813"/>
            <a:ext cx="2424113" cy="585787"/>
          </a:xfrm>
        </p:spPr>
        <p:txBody>
          <a:bodyPr/>
          <a:lstStyle/>
          <a:p>
            <a:r>
              <a:rPr lang="en-US" altLang="en-US" sz="3200" b="1"/>
              <a:t>1901</a:t>
            </a:r>
          </a:p>
        </p:txBody>
      </p:sp>
      <p:sp>
        <p:nvSpPr>
          <p:cNvPr id="65539" name="Text Placeholder 2">
            <a:extLst>
              <a:ext uri="{FF2B5EF4-FFF2-40B4-BE49-F238E27FC236}">
                <a16:creationId xmlns:a16="http://schemas.microsoft.com/office/drawing/2014/main" id="{30D053C1-11D0-B3B7-0FE5-B59223754392}"/>
              </a:ext>
            </a:extLst>
          </p:cNvPr>
          <p:cNvSpPr>
            <a:spLocks noGrp="1" noChangeArrowheads="1"/>
          </p:cNvSpPr>
          <p:nvPr>
            <p:ph type="body" sz="half" idx="1"/>
          </p:nvPr>
        </p:nvSpPr>
        <p:spPr>
          <a:xfrm>
            <a:off x="0" y="533400"/>
            <a:ext cx="3657600" cy="6281738"/>
          </a:xfrm>
        </p:spPr>
        <p:txBody>
          <a:bodyPr/>
          <a:lstStyle/>
          <a:p>
            <a:pPr marL="0" indent="0" algn="ctr">
              <a:buFontTx/>
              <a:buNone/>
            </a:pPr>
            <a:r>
              <a:rPr lang="en-US" altLang="en-US" sz="2000" b="1" dirty="0"/>
              <a:t>Columbia’s Easter Bonnet</a:t>
            </a:r>
          </a:p>
          <a:p>
            <a:pPr marL="0" indent="0">
              <a:buFontTx/>
              <a:buNone/>
            </a:pPr>
            <a:r>
              <a:rPr lang="en-US" altLang="en-US" sz="1800" dirty="0"/>
              <a:t>The developments referenced by the image most directly contributed to United States involvement in</a:t>
            </a:r>
          </a:p>
          <a:p>
            <a:pPr marL="0" indent="0">
              <a:buFontTx/>
              <a:buNone/>
            </a:pPr>
            <a:r>
              <a:rPr lang="en-US" altLang="en-US" sz="1800" dirty="0"/>
              <a:t>A. competition with Russia in opening trade with Japan</a:t>
            </a:r>
          </a:p>
          <a:p>
            <a:pPr marL="0" indent="0">
              <a:buFontTx/>
              <a:buNone/>
            </a:pPr>
            <a:endParaRPr lang="en-US" altLang="en-US" sz="1800" dirty="0"/>
          </a:p>
          <a:p>
            <a:pPr marL="0" indent="0">
              <a:buFontTx/>
              <a:buNone/>
            </a:pPr>
            <a:r>
              <a:rPr lang="en-US" altLang="en-US" sz="1800" dirty="0"/>
              <a:t>B. the suppression of an independence movement in the Philippines</a:t>
            </a:r>
          </a:p>
          <a:p>
            <a:pPr marL="0" indent="0">
              <a:buFontTx/>
              <a:buNone/>
            </a:pPr>
            <a:endParaRPr lang="en-US" altLang="en-US" sz="1800" dirty="0"/>
          </a:p>
          <a:p>
            <a:pPr marL="0" indent="0">
              <a:buFontTx/>
              <a:buNone/>
            </a:pPr>
            <a:r>
              <a:rPr lang="en-US" altLang="en-US" sz="1800" dirty="0"/>
              <a:t>C. acquisition of territory from Mexico through the Treaty of Guadalupe Hidalgo</a:t>
            </a:r>
          </a:p>
          <a:p>
            <a:pPr marL="0" indent="0">
              <a:buFontTx/>
              <a:buNone/>
            </a:pPr>
            <a:endParaRPr lang="en-US" altLang="en-US" sz="1800" dirty="0"/>
          </a:p>
          <a:p>
            <a:pPr marL="0" indent="0">
              <a:buFontTx/>
              <a:buNone/>
            </a:pPr>
            <a:r>
              <a:rPr lang="en-US" altLang="en-US" sz="1800" dirty="0"/>
              <a:t>D. an international monetary system that supported free trade between nations</a:t>
            </a:r>
          </a:p>
        </p:txBody>
      </p:sp>
      <p:sp>
        <p:nvSpPr>
          <p:cNvPr id="65540" name="Online Image Placeholder 3">
            <a:extLst>
              <a:ext uri="{FF2B5EF4-FFF2-40B4-BE49-F238E27FC236}">
                <a16:creationId xmlns:a16="http://schemas.microsoft.com/office/drawing/2014/main" id="{DD52A06C-8E68-050F-0FC2-57BE15A44A35}"/>
              </a:ext>
            </a:extLst>
          </p:cNvPr>
          <p:cNvSpPr>
            <a:spLocks noGrp="1" noChangeArrowheads="1" noTextEdit="1"/>
          </p:cNvSpPr>
          <p:nvPr>
            <p:ph type="clipArt" sz="half" idx="2"/>
          </p:nvPr>
        </p:nvSpPr>
        <p:spPr/>
      </p:sp>
      <p:pic>
        <p:nvPicPr>
          <p:cNvPr id="65541" name="Picture 4">
            <a:extLst>
              <a:ext uri="{FF2B5EF4-FFF2-40B4-BE49-F238E27FC236}">
                <a16:creationId xmlns:a16="http://schemas.microsoft.com/office/drawing/2014/main" id="{F412B58E-773C-8F93-404B-9C6E6216F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42863"/>
            <a:ext cx="5729288" cy="677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53EC604B-2929-33AB-DE41-C31567258AFF}"/>
              </a:ext>
            </a:extLst>
          </p:cNvPr>
          <p:cNvSpPr>
            <a:spLocks noChangeArrowheads="1"/>
          </p:cNvSpPr>
          <p:nvPr/>
        </p:nvSpPr>
        <p:spPr bwMode="auto">
          <a:xfrm>
            <a:off x="0" y="2743200"/>
            <a:ext cx="304800" cy="328613"/>
          </a:xfrm>
          <a:prstGeom prst="ellipse">
            <a:avLst/>
          </a:prstGeom>
          <a:noFill/>
          <a:ln w="317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E3C30385-2D23-4400-939F-B447B55F57D8}"/>
              </a:ext>
            </a:extLst>
          </p:cNvPr>
          <p:cNvSpPr>
            <a:spLocks noGrp="1" noChangeArrowheads="1"/>
          </p:cNvSpPr>
          <p:nvPr>
            <p:ph type="title"/>
          </p:nvPr>
        </p:nvSpPr>
        <p:spPr>
          <a:xfrm>
            <a:off x="615950" y="42863"/>
            <a:ext cx="2425700" cy="338137"/>
          </a:xfrm>
        </p:spPr>
        <p:txBody>
          <a:bodyPr/>
          <a:lstStyle/>
          <a:p>
            <a:r>
              <a:rPr lang="en-US" altLang="en-US" sz="2400" b="1"/>
              <a:t>1901</a:t>
            </a:r>
          </a:p>
        </p:txBody>
      </p:sp>
      <p:sp>
        <p:nvSpPr>
          <p:cNvPr id="66563" name="Text Placeholder 2">
            <a:extLst>
              <a:ext uri="{FF2B5EF4-FFF2-40B4-BE49-F238E27FC236}">
                <a16:creationId xmlns:a16="http://schemas.microsoft.com/office/drawing/2014/main" id="{D128F9E8-C8F7-0B28-85A6-A556711E398B}"/>
              </a:ext>
            </a:extLst>
          </p:cNvPr>
          <p:cNvSpPr>
            <a:spLocks noGrp="1" noChangeArrowheads="1"/>
          </p:cNvSpPr>
          <p:nvPr>
            <p:ph type="body" sz="half" idx="1"/>
          </p:nvPr>
        </p:nvSpPr>
        <p:spPr>
          <a:xfrm>
            <a:off x="0" y="533400"/>
            <a:ext cx="3657600" cy="6281738"/>
          </a:xfrm>
        </p:spPr>
        <p:txBody>
          <a:bodyPr/>
          <a:lstStyle/>
          <a:p>
            <a:pPr marL="0" indent="0" algn="ctr">
              <a:buFontTx/>
              <a:buNone/>
            </a:pPr>
            <a:r>
              <a:rPr lang="en-US" altLang="en-US" sz="2000" b="1"/>
              <a:t>Columbia’s Easter Bonnet</a:t>
            </a:r>
          </a:p>
          <a:p>
            <a:pPr marL="0" indent="0">
              <a:buFontTx/>
              <a:buNone/>
            </a:pPr>
            <a:r>
              <a:rPr lang="en-US" altLang="en-US" sz="1800"/>
              <a:t>The ideas expressed through the image reveal that in 1901, which of the following was most true of the United States?</a:t>
            </a:r>
          </a:p>
          <a:p>
            <a:pPr marL="0" indent="0">
              <a:buFontTx/>
              <a:buNone/>
            </a:pPr>
            <a:endParaRPr lang="en-US" altLang="en-US" sz="1800"/>
          </a:p>
          <a:p>
            <a:pPr marL="0" indent="0">
              <a:buFontTx/>
              <a:buNone/>
            </a:pPr>
            <a:r>
              <a:rPr lang="en-US" altLang="en-US" sz="1800"/>
              <a:t>A. Theories of survival of the fittest had been widely rejected by the public.</a:t>
            </a:r>
          </a:p>
          <a:p>
            <a:pPr marL="0" indent="0">
              <a:buFontTx/>
              <a:buNone/>
            </a:pPr>
            <a:endParaRPr lang="en-US" altLang="en-US" sz="1800"/>
          </a:p>
          <a:p>
            <a:pPr marL="0" indent="0">
              <a:buFontTx/>
              <a:buNone/>
            </a:pPr>
            <a:r>
              <a:rPr lang="en-US" altLang="en-US" sz="1800"/>
              <a:t>B. Efforts to spread democracy overseas had been largely peaceful.</a:t>
            </a:r>
          </a:p>
          <a:p>
            <a:pPr marL="0" indent="0">
              <a:buFontTx/>
              <a:buNone/>
            </a:pPr>
            <a:endParaRPr lang="en-US" altLang="en-US" sz="1800"/>
          </a:p>
          <a:p>
            <a:pPr marL="0" indent="0">
              <a:buFontTx/>
              <a:buNone/>
            </a:pPr>
            <a:r>
              <a:rPr lang="en-US" altLang="en-US" sz="1800"/>
              <a:t>C. Interventionism had become a more prevalent feature of foreign policy.</a:t>
            </a:r>
          </a:p>
          <a:p>
            <a:pPr marL="0" indent="0">
              <a:buFontTx/>
              <a:buNone/>
            </a:pPr>
            <a:endParaRPr lang="en-US" altLang="en-US" sz="1800"/>
          </a:p>
          <a:p>
            <a:pPr marL="0" indent="0">
              <a:buFontTx/>
              <a:buNone/>
            </a:pPr>
            <a:r>
              <a:rPr lang="en-US" altLang="en-US" sz="1800"/>
              <a:t>D. Women were encouraged to join the armed forces.</a:t>
            </a:r>
          </a:p>
        </p:txBody>
      </p:sp>
      <p:sp>
        <p:nvSpPr>
          <p:cNvPr id="66564" name="Online Image Placeholder 3">
            <a:extLst>
              <a:ext uri="{FF2B5EF4-FFF2-40B4-BE49-F238E27FC236}">
                <a16:creationId xmlns:a16="http://schemas.microsoft.com/office/drawing/2014/main" id="{E0B5DCCB-EDC8-0ED6-CF5E-4218AA4722B1}"/>
              </a:ext>
            </a:extLst>
          </p:cNvPr>
          <p:cNvSpPr>
            <a:spLocks noGrp="1" noChangeArrowheads="1" noTextEdit="1"/>
          </p:cNvSpPr>
          <p:nvPr>
            <p:ph type="clipArt" sz="half" idx="2"/>
          </p:nvPr>
        </p:nvSpPr>
        <p:spPr/>
      </p:sp>
      <p:pic>
        <p:nvPicPr>
          <p:cNvPr id="66565" name="Picture 4">
            <a:extLst>
              <a:ext uri="{FF2B5EF4-FFF2-40B4-BE49-F238E27FC236}">
                <a16:creationId xmlns:a16="http://schemas.microsoft.com/office/drawing/2014/main" id="{EBDA8A4B-4133-11D7-7A6B-6F80CEDAC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42863"/>
            <a:ext cx="5729288" cy="677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5E75C545-C0BC-052B-D522-254A3D8F361B}"/>
              </a:ext>
            </a:extLst>
          </p:cNvPr>
          <p:cNvSpPr>
            <a:spLocks noChangeArrowheads="1"/>
          </p:cNvSpPr>
          <p:nvPr/>
        </p:nvSpPr>
        <p:spPr bwMode="auto">
          <a:xfrm>
            <a:off x="0" y="4572000"/>
            <a:ext cx="304800" cy="328613"/>
          </a:xfrm>
          <a:prstGeom prst="ellipse">
            <a:avLst/>
          </a:prstGeom>
          <a:noFill/>
          <a:ln w="3175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a:extLst>
              <a:ext uri="{FF2B5EF4-FFF2-40B4-BE49-F238E27FC236}">
                <a16:creationId xmlns:a16="http://schemas.microsoft.com/office/drawing/2014/main" id="{F9B250E9-6995-7037-23F9-C961DC517B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937260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E412822E-0243-486F-4DA1-58E4730BDC2C}"/>
              </a:ext>
            </a:extLst>
          </p:cNvPr>
          <p:cNvSpPr>
            <a:spLocks noChangeArrowheads="1"/>
          </p:cNvSpPr>
          <p:nvPr/>
        </p:nvSpPr>
        <p:spPr bwMode="auto">
          <a:xfrm>
            <a:off x="457200" y="2971800"/>
            <a:ext cx="1143000" cy="1371600"/>
          </a:xfrm>
          <a:prstGeom prst="ellipse">
            <a:avLst/>
          </a:prstGeom>
          <a:noFill/>
          <a:ln w="3492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sp>
        <p:nvSpPr>
          <p:cNvPr id="4" name="Oval 3">
            <a:extLst>
              <a:ext uri="{FF2B5EF4-FFF2-40B4-BE49-F238E27FC236}">
                <a16:creationId xmlns:a16="http://schemas.microsoft.com/office/drawing/2014/main" id="{CEC5FD79-D4A9-01A2-AE89-33DC9F924180}"/>
              </a:ext>
            </a:extLst>
          </p:cNvPr>
          <p:cNvSpPr>
            <a:spLocks noChangeArrowheads="1"/>
          </p:cNvSpPr>
          <p:nvPr/>
        </p:nvSpPr>
        <p:spPr bwMode="auto">
          <a:xfrm>
            <a:off x="1566863" y="3505200"/>
            <a:ext cx="990600" cy="914400"/>
          </a:xfrm>
          <a:prstGeom prst="ellipse">
            <a:avLst/>
          </a:prstGeom>
          <a:noFill/>
          <a:ln w="3492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sp>
        <p:nvSpPr>
          <p:cNvPr id="5" name="Oval 4">
            <a:extLst>
              <a:ext uri="{FF2B5EF4-FFF2-40B4-BE49-F238E27FC236}">
                <a16:creationId xmlns:a16="http://schemas.microsoft.com/office/drawing/2014/main" id="{10342837-B95E-EB93-43F7-780D51445FF3}"/>
              </a:ext>
            </a:extLst>
          </p:cNvPr>
          <p:cNvSpPr>
            <a:spLocks noChangeArrowheads="1"/>
          </p:cNvSpPr>
          <p:nvPr/>
        </p:nvSpPr>
        <p:spPr bwMode="auto">
          <a:xfrm>
            <a:off x="8466138" y="2362200"/>
            <a:ext cx="830262" cy="685800"/>
          </a:xfrm>
          <a:prstGeom prst="ellipse">
            <a:avLst/>
          </a:prstGeom>
          <a:noFill/>
          <a:ln w="3492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sp>
        <p:nvSpPr>
          <p:cNvPr id="6" name="Oval 5">
            <a:extLst>
              <a:ext uri="{FF2B5EF4-FFF2-40B4-BE49-F238E27FC236}">
                <a16:creationId xmlns:a16="http://schemas.microsoft.com/office/drawing/2014/main" id="{5C699234-C14D-39E3-0C23-F7FCEEEECCB4}"/>
              </a:ext>
            </a:extLst>
          </p:cNvPr>
          <p:cNvSpPr>
            <a:spLocks noChangeArrowheads="1"/>
          </p:cNvSpPr>
          <p:nvPr/>
        </p:nvSpPr>
        <p:spPr bwMode="auto">
          <a:xfrm>
            <a:off x="7848600" y="1828800"/>
            <a:ext cx="1066800" cy="762000"/>
          </a:xfrm>
          <a:prstGeom prst="ellipse">
            <a:avLst/>
          </a:prstGeom>
          <a:noFill/>
          <a:ln w="3492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a:extLst>
              <a:ext uri="{FF2B5EF4-FFF2-40B4-BE49-F238E27FC236}">
                <a16:creationId xmlns:a16="http://schemas.microsoft.com/office/drawing/2014/main" id="{DFEBDAB4-9005-D8B7-4847-1C706886F3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3338"/>
            <a:ext cx="4410075"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Box 1">
            <a:extLst>
              <a:ext uri="{FF2B5EF4-FFF2-40B4-BE49-F238E27FC236}">
                <a16:creationId xmlns:a16="http://schemas.microsoft.com/office/drawing/2014/main" id="{3DBD1C91-3CBF-A134-7187-AED613F37D70}"/>
              </a:ext>
            </a:extLst>
          </p:cNvPr>
          <p:cNvSpPr txBox="1">
            <a:spLocks noChangeArrowheads="1"/>
          </p:cNvSpPr>
          <p:nvPr/>
        </p:nvSpPr>
        <p:spPr bwMode="auto">
          <a:xfrm>
            <a:off x="0" y="0"/>
            <a:ext cx="3752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b="1"/>
              <a:t>The Filipino First Bath</a:t>
            </a:r>
          </a:p>
          <a:p>
            <a:pPr>
              <a:spcBef>
                <a:spcPct val="0"/>
              </a:spcBef>
              <a:buFontTx/>
              <a:buNone/>
            </a:pPr>
            <a:r>
              <a:rPr lang="en-US" altLang="en-US" sz="2400" b="1" i="1">
                <a:latin typeface="Centaur" panose="02030504050205020304" pitchFamily="18" charset="0"/>
              </a:rPr>
              <a:t>McKinley- “Oh, you dirty boy.”</a:t>
            </a:r>
          </a:p>
        </p:txBody>
      </p:sp>
      <p:sp>
        <p:nvSpPr>
          <p:cNvPr id="68612" name="TextBox 2">
            <a:extLst>
              <a:ext uri="{FF2B5EF4-FFF2-40B4-BE49-F238E27FC236}">
                <a16:creationId xmlns:a16="http://schemas.microsoft.com/office/drawing/2014/main" id="{2B19456F-D1F3-4346-8071-28D44776BD18}"/>
              </a:ext>
            </a:extLst>
          </p:cNvPr>
          <p:cNvSpPr txBox="1">
            <a:spLocks noChangeArrowheads="1"/>
          </p:cNvSpPr>
          <p:nvPr/>
        </p:nvSpPr>
        <p:spPr bwMode="auto">
          <a:xfrm>
            <a:off x="-17463" y="1638300"/>
            <a:ext cx="1778001"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a:t>Denotation</a:t>
            </a:r>
          </a:p>
        </p:txBody>
      </p:sp>
      <p:sp>
        <p:nvSpPr>
          <p:cNvPr id="68613" name="TextBox 4">
            <a:extLst>
              <a:ext uri="{FF2B5EF4-FFF2-40B4-BE49-F238E27FC236}">
                <a16:creationId xmlns:a16="http://schemas.microsoft.com/office/drawing/2014/main" id="{095E78BB-59C7-97B7-F4AC-DDEFA2DC3CAC}"/>
              </a:ext>
            </a:extLst>
          </p:cNvPr>
          <p:cNvSpPr txBox="1">
            <a:spLocks noChangeArrowheads="1"/>
          </p:cNvSpPr>
          <p:nvPr/>
        </p:nvSpPr>
        <p:spPr bwMode="auto">
          <a:xfrm>
            <a:off x="20638" y="3430588"/>
            <a:ext cx="19573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800"/>
              <a:t>Connotation</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4">
            <a:extLst>
              <a:ext uri="{FF2B5EF4-FFF2-40B4-BE49-F238E27FC236}">
                <a16:creationId xmlns:a16="http://schemas.microsoft.com/office/drawing/2014/main" id="{6F0BE1D9-3FE7-3894-D548-36F3409E9008}"/>
              </a:ext>
            </a:extLst>
          </p:cNvPr>
          <p:cNvSpPr>
            <a:spLocks noChangeArrowheads="1"/>
          </p:cNvSpPr>
          <p:nvPr/>
        </p:nvSpPr>
        <p:spPr bwMode="auto">
          <a:xfrm>
            <a:off x="0" y="15875"/>
            <a:ext cx="4756150" cy="587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2200" b="1"/>
              <a:t>THE FILIPINO’S FIRST BATH</a:t>
            </a:r>
          </a:p>
          <a:p>
            <a:pPr>
              <a:spcBef>
                <a:spcPct val="0"/>
              </a:spcBef>
              <a:buFontTx/>
              <a:buNone/>
            </a:pPr>
            <a:r>
              <a:rPr lang="en-US" altLang="en-US" sz="2000" b="1"/>
              <a:t>Grant Hamilton</a:t>
            </a:r>
          </a:p>
          <a:p>
            <a:pPr>
              <a:spcBef>
                <a:spcPct val="0"/>
              </a:spcBef>
              <a:buFontTx/>
              <a:buNone/>
            </a:pPr>
            <a:r>
              <a:rPr lang="en-US" altLang="en-US" sz="2800"/>
              <a:t>Judge, New York, June 10, 1899</a:t>
            </a:r>
          </a:p>
          <a:p>
            <a:pPr>
              <a:spcBef>
                <a:spcPct val="0"/>
              </a:spcBef>
              <a:buFontTx/>
              <a:buNone/>
            </a:pPr>
            <a:r>
              <a:rPr lang="en-US" altLang="en-US" sz="2800"/>
              <a:t>Here President William McKinley scrubs a Filipino savage with a </a:t>
            </a:r>
            <a:r>
              <a:rPr lang="en-US" altLang="en-US" sz="2800" b="1"/>
              <a:t>brush</a:t>
            </a:r>
            <a:r>
              <a:rPr lang="en-US" altLang="en-US" sz="2800"/>
              <a:t> labeled “</a:t>
            </a:r>
            <a:r>
              <a:rPr lang="en-US" altLang="en-US" sz="2800" b="1"/>
              <a:t>Education</a:t>
            </a:r>
            <a:r>
              <a:rPr lang="en-US" altLang="en-US" sz="2800"/>
              <a:t>” in the cleansing waters of “</a:t>
            </a:r>
            <a:r>
              <a:rPr lang="en-US" altLang="en-US" sz="2800" b="1"/>
              <a:t>Civilization</a:t>
            </a:r>
            <a:r>
              <a:rPr lang="en-US" altLang="en-US" sz="2800"/>
              <a:t>”.  A freshly scrubbed Cuba and Puerto Rico in the background are donning new clothes decorated with the</a:t>
            </a:r>
          </a:p>
          <a:p>
            <a:pPr>
              <a:spcBef>
                <a:spcPct val="0"/>
              </a:spcBef>
              <a:buFontTx/>
              <a:buNone/>
            </a:pPr>
            <a:r>
              <a:rPr lang="en-US" altLang="en-US" sz="2800"/>
              <a:t>U.S. stars and stripes.</a:t>
            </a:r>
          </a:p>
        </p:txBody>
      </p:sp>
      <p:pic>
        <p:nvPicPr>
          <p:cNvPr id="69635" name="Picture 5">
            <a:extLst>
              <a:ext uri="{FF2B5EF4-FFF2-40B4-BE49-F238E27FC236}">
                <a16:creationId xmlns:a16="http://schemas.microsoft.com/office/drawing/2014/main" id="{BA131224-E983-9C95-2268-1925074F8B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56150" y="0"/>
            <a:ext cx="4387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a:extLst>
              <a:ext uri="{FF2B5EF4-FFF2-40B4-BE49-F238E27FC236}">
                <a16:creationId xmlns:a16="http://schemas.microsoft.com/office/drawing/2014/main" id="{28768F2D-3F2E-3811-5557-33B39A5B84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0"/>
            <a:ext cx="85344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5">
            <a:extLst>
              <a:ext uri="{FF2B5EF4-FFF2-40B4-BE49-F238E27FC236}">
                <a16:creationId xmlns:a16="http://schemas.microsoft.com/office/drawing/2014/main" id="{1D9EDAFF-5537-ED36-1290-13BCC7D32A6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8150"/>
            <a:ext cx="914400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VSECTIONID" val="QUq8QELArFIgadhH063fpq"/>
</p:tagLst>
</file>

<file path=ppt/tags/tag2.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ags/tag3.xml><?xml version="1.0" encoding="utf-8"?>
<p:tagLst xmlns:a="http://schemas.openxmlformats.org/drawingml/2006/main" xmlns:r="http://schemas.openxmlformats.org/officeDocument/2006/relationships" xmlns:p="http://schemas.openxmlformats.org/presentationml/2006/main">
  <p:tag name="DVSHAPEID" val="retnMj4SFfqbVIhVK0Rf83"/>
</p:tagLst>
</file>

<file path=ppt/tags/tag4.xml><?xml version="1.0" encoding="utf-8"?>
<p:tagLst xmlns:a="http://schemas.openxmlformats.org/drawingml/2006/main" xmlns:r="http://schemas.openxmlformats.org/officeDocument/2006/relationships" xmlns:p="http://schemas.openxmlformats.org/presentationml/2006/main">
  <p:tag name="DVSHAPEID" val="InkrlxYPS4jAzciXk8ToAM"/>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2800" b="0" i="0" u="none" strike="noStrike" cap="none" normalizeH="0" baseline="0" smtClean="0">
            <a:ln>
              <a:noFill/>
            </a:ln>
            <a:solidFill>
              <a:schemeClr val="tx1"/>
            </a:solidFill>
            <a:effectLst/>
            <a:latin typeface="Times New Roman" pitchFamily="18" charset="0"/>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65450</TotalTime>
  <Words>10321</Words>
  <Application>Microsoft Office PowerPoint</Application>
  <PresentationFormat>On-screen Show (4:3)</PresentationFormat>
  <Paragraphs>772</Paragraphs>
  <Slides>147</Slides>
  <Notes>5</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147</vt:i4>
      </vt:variant>
    </vt:vector>
  </HeadingPairs>
  <TitlesOfParts>
    <vt:vector size="157" baseType="lpstr">
      <vt:lpstr>Arial</vt:lpstr>
      <vt:lpstr>Calibri</vt:lpstr>
      <vt:lpstr>Centaur</vt:lpstr>
      <vt:lpstr>Century Gothic</vt:lpstr>
      <vt:lpstr>Comic Sans MS</vt:lpstr>
      <vt:lpstr>Garamond</vt:lpstr>
      <vt:lpstr>Roboto</vt:lpstr>
      <vt:lpstr>Times New Roman</vt:lpstr>
      <vt:lpstr>Wingdings</vt:lpstr>
      <vt:lpstr>Default Design</vt:lpstr>
      <vt:lpstr>PowerPoint Presentation</vt:lpstr>
      <vt:lpstr>Isolationism vs. Interventionism</vt:lpstr>
      <vt:lpstr>Some Famous Things They Didn’t Say!</vt:lpstr>
      <vt:lpstr>PowerPoint Presentation</vt:lpstr>
      <vt:lpstr>PowerPoint Presentation</vt:lpstr>
      <vt:lpstr>PowerPoint Presentation</vt:lpstr>
      <vt:lpstr>PowerPoint Presentation</vt:lpstr>
      <vt:lpstr>PowerPoint Presentation</vt:lpstr>
      <vt:lpstr>PowerPoint Presentation</vt:lpstr>
      <vt:lpstr>James Monroe – 5th President (1817-1825)  Monroe Doctrine (1823)</vt:lpstr>
      <vt:lpstr>PowerPoint Presentation</vt:lpstr>
      <vt:lpstr>PowerPoint Presentation</vt:lpstr>
      <vt:lpstr>Forms of Imperialism </vt:lpstr>
      <vt:lpstr>PowerPoint Presentation</vt:lpstr>
      <vt:lpstr>PowerPoint Presentation</vt:lpstr>
      <vt:lpstr>PowerPoint Presentation</vt:lpstr>
      <vt:lpstr>PowerPoint Presentation</vt:lpstr>
      <vt:lpstr>PowerPoint Presentation</vt:lpstr>
      <vt:lpstr>PowerPoint Presentation</vt:lpstr>
      <vt:lpstr>Seward, Alaska and The French in Mexico   </vt:lpstr>
      <vt:lpstr>Alaska</vt:lpstr>
      <vt:lpstr>PowerPoint Presentation</vt:lpstr>
      <vt:lpstr>PowerPoint Presentation</vt:lpstr>
      <vt:lpstr>PowerPoint Presentation</vt:lpstr>
      <vt:lpstr>PowerPoint Presentation</vt:lpstr>
      <vt:lpstr>PowerPoint Presentation</vt:lpstr>
      <vt:lpstr>Cleveland, Olney, and the Monroe Doctrine</vt:lpstr>
      <vt:lpstr>Origins of the Spanish-American War 1898</vt:lpstr>
      <vt:lpstr>PowerPoint Presentation</vt:lpstr>
      <vt:lpstr>PowerPoint Presentation</vt:lpstr>
      <vt:lpstr>PowerPoint Presentation</vt:lpstr>
      <vt:lpstr>Yellow Journalism</vt:lpstr>
      <vt:lpstr>Yellow Journalism/ The Press</vt:lpstr>
      <vt:lpstr>PowerPoint Presentation</vt:lpstr>
      <vt:lpstr>PowerPoint Presentation</vt:lpstr>
      <vt:lpstr>1. Which of the following is the message of this political cartoon? A. That the U.S. should remain neutral in the Cuban fight for independence. B. That many Cubans are being murdered by the Spanish C. That the naval officers aboard the USS Maine were murdered by the Spanish D. That Spain should allow Cubans their independence</vt:lpstr>
      <vt:lpstr>PowerPoint Presentation</vt:lpstr>
      <vt:lpstr>PowerPoint Presentation</vt:lpstr>
      <vt:lpstr>PowerPoint Presentation</vt:lpstr>
      <vt:lpstr>PowerPoint Presentation</vt:lpstr>
      <vt:lpstr>Triggering Events:  The De Lome Letter and the Explosion of the Maine</vt:lpstr>
      <vt:lpstr>PowerPoint Presentation</vt:lpstr>
      <vt:lpstr>PowerPoint Presentation</vt:lpstr>
      <vt:lpstr>The Course and Consequence of the War 1898 </vt:lpstr>
      <vt:lpstr>PowerPoint Presentation</vt:lpstr>
      <vt:lpstr>PowerPoint Presentation</vt:lpstr>
      <vt:lpstr>PowerPoint Presentation</vt:lpstr>
      <vt:lpstr>PowerPoint Presentation</vt:lpstr>
      <vt:lpstr>PowerPoint Presentation</vt:lpstr>
      <vt:lpstr>PowerPoint Presentation</vt:lpstr>
      <vt:lpstr>Spanish-American War Results</vt:lpstr>
      <vt:lpstr>PowerPoint Presentation</vt:lpstr>
      <vt:lpstr>PowerPoint Presentation</vt:lpstr>
      <vt:lpstr>The Debate Over Imperial Expansion</vt:lpstr>
      <vt:lpstr>PowerPoint Presentation</vt:lpstr>
      <vt:lpstr>APUSH TOPIC 6.6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“New” Imperialism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School Begins School Begins” was published January 25, 1899 </vt:lpstr>
      <vt:lpstr>PowerPoint Presentation</vt:lpstr>
      <vt:lpstr>PowerPoint Presentation</vt:lpstr>
      <vt:lpstr>PowerPoint Presentation</vt:lpstr>
      <vt:lpstr>PowerPoint Presentation</vt:lpstr>
      <vt:lpstr>PowerPoint Presentation</vt:lpstr>
      <vt:lpstr>PowerPoint Presentation</vt:lpstr>
      <vt:lpstr>Anti-Imperialist Argument</vt:lpstr>
      <vt:lpstr>Anti-Imperialist Argument</vt:lpstr>
      <vt:lpstr>PowerPoint Presentation</vt:lpstr>
      <vt:lpstr>Other Results of the War </vt:lpstr>
      <vt:lpstr>PowerPoint Presentation</vt:lpstr>
      <vt:lpstr>PowerPoint Presentation</vt:lpstr>
      <vt:lpstr>PowerPoint Presentation</vt:lpstr>
      <vt:lpstr>The American Colonial Empire</vt:lpstr>
      <vt:lpstr>The American Colonial Empire</vt:lpstr>
      <vt:lpstr>1901</vt:lpstr>
      <vt:lpstr>1901</vt:lpstr>
      <vt:lpstr>1901</vt:lpstr>
      <vt:lpstr>PowerPoint Presentation</vt:lpstr>
      <vt:lpstr>PowerPoint Presentation</vt:lpstr>
      <vt:lpstr>PowerPoint Presentation</vt:lpstr>
      <vt:lpstr>PowerPoint Presentation</vt:lpstr>
      <vt:lpstr>PowerPoint Presentation</vt:lpstr>
      <vt:lpstr>The American Colonial Empire</vt:lpstr>
      <vt:lpstr>The American Colonial Empire</vt:lpstr>
      <vt:lpstr>The American Colonial Empire</vt:lpstr>
      <vt:lpstr>Another Shotgun Wedding</vt:lpstr>
      <vt:lpstr>The American Colonial Empire</vt:lpstr>
      <vt:lpstr>An EOC Moment</vt:lpstr>
      <vt:lpstr>USA and Puerto Rico</vt:lpstr>
      <vt:lpstr>America in the Caribbean</vt:lpstr>
      <vt:lpstr>USA and Cuba</vt:lpstr>
      <vt:lpstr>New Interests in the Caribbean</vt:lpstr>
      <vt:lpstr>PowerPoint Presentation</vt:lpstr>
      <vt:lpstr>PowerPoint Presentation</vt:lpstr>
      <vt:lpstr>American Foreign Policy, 1898-1914</vt:lpstr>
      <vt:lpstr>America and China</vt:lpstr>
      <vt:lpstr>America and China</vt:lpstr>
      <vt:lpstr>PowerPoint Presentation</vt:lpstr>
      <vt:lpstr>Open Door Policy USA China</vt:lpstr>
      <vt:lpstr>An EOC Moment</vt:lpstr>
      <vt:lpstr>America and China</vt:lpstr>
      <vt:lpstr>America and China</vt:lpstr>
      <vt:lpstr>The Real Trouble Will Come with the Wake, 1900 Puck</vt:lpstr>
      <vt:lpstr>Opening of Japan</vt:lpstr>
      <vt:lpstr>The USA and Latin America</vt:lpstr>
      <vt:lpstr>PowerPoint Presentation</vt:lpstr>
      <vt:lpstr>PowerPoint Presentation</vt:lpstr>
      <vt:lpstr>PowerPoint Presentation</vt:lpstr>
      <vt:lpstr>PowerPoint Presentation</vt:lpstr>
      <vt:lpstr>PowerPoint Presentation</vt:lpstr>
      <vt:lpstr>Building the Panama Canal</vt:lpstr>
      <vt:lpstr>PowerPoint Presentation</vt:lpstr>
      <vt:lpstr>Challenges of Building the Panama Canal</vt:lpstr>
      <vt:lpstr>PowerPoint Presentation</vt:lpstr>
      <vt:lpstr>The Caribbean as an American Lake</vt:lpstr>
      <vt:lpstr>Roosevelt Corollary to the Monroe Doctrine</vt:lpstr>
      <vt:lpstr>The Caribbean as an American Lake</vt:lpstr>
      <vt:lpstr>PowerPoint Presentation</vt:lpstr>
      <vt:lpstr>PowerPoint Presentation</vt:lpstr>
      <vt:lpstr>PowerPoint Presentation</vt:lpstr>
      <vt:lpstr>PowerPoint Presentation</vt:lpstr>
      <vt:lpstr>William Howard Taft and Dollar Diplomacy</vt:lpstr>
      <vt:lpstr>Taft and Dollar Diplomacy</vt:lpstr>
      <vt:lpstr>PowerPoint Presentation</vt:lpstr>
      <vt:lpstr>Wilson and Latin America Moral Diplomacy </vt:lpstr>
      <vt:lpstr>Gen. John J. Pershing</vt:lpstr>
      <vt:lpstr>PowerPoint Presentation</vt:lpstr>
      <vt:lpstr>PowerPoint Presentation</vt:lpstr>
      <vt:lpstr>Old LEQ Prompt</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dc:creator>
  <cp:lastModifiedBy>Rodriguez, Adrian</cp:lastModifiedBy>
  <cp:revision>584</cp:revision>
  <dcterms:created xsi:type="dcterms:W3CDTF">2013-11-09T19:37:49Z</dcterms:created>
  <dcterms:modified xsi:type="dcterms:W3CDTF">2023-05-05T14:57:20Z</dcterms:modified>
</cp:coreProperties>
</file>